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0" r:id="rId3"/>
    <p:sldId id="331" r:id="rId4"/>
    <p:sldId id="332" r:id="rId5"/>
    <p:sldId id="257" r:id="rId6"/>
    <p:sldId id="260" r:id="rId7"/>
    <p:sldId id="258" r:id="rId8"/>
    <p:sldId id="281" r:id="rId9"/>
    <p:sldId id="259" r:id="rId10"/>
    <p:sldId id="261" r:id="rId11"/>
    <p:sldId id="264" r:id="rId12"/>
    <p:sldId id="262" r:id="rId13"/>
    <p:sldId id="263" r:id="rId14"/>
    <p:sldId id="265" r:id="rId15"/>
    <p:sldId id="266" r:id="rId16"/>
    <p:sldId id="268" r:id="rId17"/>
    <p:sldId id="269" r:id="rId18"/>
    <p:sldId id="267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70" r:id="rId27"/>
    <p:sldId id="282" r:id="rId28"/>
    <p:sldId id="283" r:id="rId29"/>
    <p:sldId id="284" r:id="rId30"/>
    <p:sldId id="285" r:id="rId31"/>
    <p:sldId id="294" r:id="rId32"/>
    <p:sldId id="286" r:id="rId33"/>
    <p:sldId id="304" r:id="rId34"/>
    <p:sldId id="296" r:id="rId35"/>
    <p:sldId id="298" r:id="rId36"/>
    <p:sldId id="297" r:id="rId37"/>
    <p:sldId id="295" r:id="rId38"/>
    <p:sldId id="287" r:id="rId39"/>
    <p:sldId id="288" r:id="rId40"/>
    <p:sldId id="289" r:id="rId41"/>
    <p:sldId id="290" r:id="rId42"/>
    <p:sldId id="299" r:id="rId43"/>
    <p:sldId id="291" r:id="rId44"/>
    <p:sldId id="292" r:id="rId45"/>
    <p:sldId id="300" r:id="rId46"/>
    <p:sldId id="293" r:id="rId47"/>
    <p:sldId id="301" r:id="rId48"/>
    <p:sldId id="302" r:id="rId49"/>
    <p:sldId id="303" r:id="rId50"/>
    <p:sldId id="271" r:id="rId51"/>
    <p:sldId id="306" r:id="rId52"/>
    <p:sldId id="307" r:id="rId53"/>
    <p:sldId id="328" r:id="rId54"/>
    <p:sldId id="309" r:id="rId55"/>
    <p:sldId id="310" r:id="rId56"/>
    <p:sldId id="329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2A52-7529-46D2-AEE8-E3AF49794A05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FDA3-F3A5-49EF-B759-28B2E3307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43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2A52-7529-46D2-AEE8-E3AF49794A05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FDA3-F3A5-49EF-B759-28B2E3307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89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2A52-7529-46D2-AEE8-E3AF49794A05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FDA3-F3A5-49EF-B759-28B2E3307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3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2A52-7529-46D2-AEE8-E3AF49794A05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FDA3-F3A5-49EF-B759-28B2E3307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2A52-7529-46D2-AEE8-E3AF49794A05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FDA3-F3A5-49EF-B759-28B2E3307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2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2A52-7529-46D2-AEE8-E3AF49794A05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FDA3-F3A5-49EF-B759-28B2E3307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2A52-7529-46D2-AEE8-E3AF49794A05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FDA3-F3A5-49EF-B759-28B2E3307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2A52-7529-46D2-AEE8-E3AF49794A05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FDA3-F3A5-49EF-B759-28B2E3307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4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2A52-7529-46D2-AEE8-E3AF49794A05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FDA3-F3A5-49EF-B759-28B2E3307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3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2A52-7529-46D2-AEE8-E3AF49794A05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FDA3-F3A5-49EF-B759-28B2E3307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38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2A52-7529-46D2-AEE8-E3AF49794A05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FDA3-F3A5-49EF-B759-28B2E3307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72A52-7529-46D2-AEE8-E3AF49794A05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9FDA3-F3A5-49EF-B759-28B2E3307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0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re-econ.org/the-economy/book/text/08.html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Perfect Competition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Udayan Roy</a:t>
            </a:r>
          </a:p>
          <a:p>
            <a:r>
              <a:rPr lang="en-US" dirty="0" smtClean="0"/>
              <a:t>ECO 10 Introduction to Microeconomics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44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Revenue of a Firm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defRPr/>
                </a:pPr>
                <a:r>
                  <a:rPr lang="en-US" b="1" dirty="0" smtClean="0"/>
                  <a:t>Key Definition: </a:t>
                </a:r>
                <a:r>
                  <a:rPr lang="en-US" i="1" dirty="0">
                    <a:solidFill>
                      <a:srgbClr val="C00000"/>
                    </a:solidFill>
                  </a:rPr>
                  <a:t>Average 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revenue (AR) </a:t>
                </a:r>
                <a:r>
                  <a:rPr lang="en-US" dirty="0"/>
                  <a:t>is the revenue per unit sold </a:t>
                </a:r>
              </a:p>
              <a:p>
                <a:pPr lvl="1"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Average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Revenue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Total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Revenue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Firm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Output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>
                  <a:defRPr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𝑇𝑅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dirty="0" smtClean="0"/>
              </a:p>
              <a:p>
                <a:pPr lvl="1">
                  <a:defRPr/>
                </a:pPr>
                <a:r>
                  <a:rPr lang="en-US" dirty="0" smtClean="0"/>
                  <a:t>A firm’s </a:t>
                </a:r>
                <a:r>
                  <a:rPr lang="en-US" i="1" dirty="0" smtClean="0"/>
                  <a:t>average revenue </a:t>
                </a:r>
                <a:r>
                  <a:rPr lang="en-US" dirty="0" smtClean="0"/>
                  <a:t>is simply the </a:t>
                </a:r>
                <a:r>
                  <a:rPr lang="en-US" i="1" dirty="0" smtClean="0"/>
                  <a:t>price</a:t>
                </a:r>
                <a:r>
                  <a:rPr lang="en-US" dirty="0" smtClean="0"/>
                  <a:t> at which it sells (the market price)</a:t>
                </a:r>
                <a:endParaRPr lang="en-US" dirty="0"/>
              </a:p>
              <a:p>
                <a:pPr lvl="1">
                  <a:defRPr/>
                </a:pPr>
                <a:endParaRPr lang="en-US" dirty="0" smtClean="0"/>
              </a:p>
              <a:p>
                <a:pPr lvl="1">
                  <a:defRPr/>
                </a:pPr>
                <a:r>
                  <a:rPr lang="en-US" dirty="0" smtClean="0"/>
                  <a:t>This </a:t>
                </a:r>
                <a:r>
                  <a:rPr lang="en-US" dirty="0"/>
                  <a:t>is simply because all units sold are sold at the same </a:t>
                </a:r>
                <a:r>
                  <a:rPr lang="en-US" dirty="0" smtClean="0"/>
                  <a:t>price under perfect competition.</a:t>
                </a:r>
              </a:p>
              <a:p>
                <a:pPr lvl="2">
                  <a:defRPr/>
                </a:pPr>
                <a:r>
                  <a:rPr lang="en-US" dirty="0" smtClean="0"/>
                  <a:t>In some cases, the same product may be sold to different buyers at different prices. </a:t>
                </a:r>
              </a:p>
              <a:p>
                <a:pPr lvl="2">
                  <a:defRPr/>
                </a:pPr>
                <a:r>
                  <a:rPr lang="en-US" dirty="0" smtClean="0"/>
                  <a:t>This practice is called price discrimination. </a:t>
                </a:r>
              </a:p>
              <a:p>
                <a:pPr lvl="2">
                  <a:defRPr/>
                </a:pPr>
                <a:r>
                  <a:rPr lang="en-US" dirty="0" smtClean="0"/>
                  <a:t>Price discrimination is not possible under perfect competition.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1857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Marginal Revenue of a Firm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defRPr/>
                </a:pPr>
                <a:r>
                  <a:rPr lang="en-US" b="1" dirty="0" smtClean="0"/>
                  <a:t>Key Definition: </a:t>
                </a:r>
                <a:r>
                  <a:rPr lang="en-US" i="1" dirty="0">
                    <a:solidFill>
                      <a:srgbClr val="C00000"/>
                    </a:solidFill>
                  </a:rPr>
                  <a:t>Marginal Revenue 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(MR) </a:t>
                </a:r>
                <a:r>
                  <a:rPr lang="en-US" dirty="0" smtClean="0"/>
                  <a:t>is </a:t>
                </a:r>
                <a:r>
                  <a:rPr lang="en-US" dirty="0"/>
                  <a:t>the increase </a:t>
                </a:r>
                <a:r>
                  <a:rPr lang="en-US" dirty="0" smtClean="0"/>
                  <a:t>in </a:t>
                </a:r>
                <a:r>
                  <a:rPr lang="en-US" dirty="0"/>
                  <a:t>total revenue (</a:t>
                </a:r>
                <a:r>
                  <a:rPr lang="en-US" dirty="0" smtClean="0">
                    <a:cs typeface="Times New Roman" pitchFamily="18" charset="0"/>
                  </a:rPr>
                  <a:t>Δ</a:t>
                </a:r>
                <a:r>
                  <a:rPr lang="en-US" i="1" dirty="0" smtClean="0">
                    <a:cs typeface="Times New Roman" pitchFamily="18" charset="0"/>
                  </a:rPr>
                  <a:t>TR</a:t>
                </a:r>
                <a:r>
                  <a:rPr lang="en-US" dirty="0" smtClean="0">
                    <a:cs typeface="Times New Roman" pitchFamily="18" charset="0"/>
                  </a:rPr>
                  <a:t>)</a:t>
                </a:r>
                <a:r>
                  <a:rPr lang="en-US" dirty="0" smtClean="0"/>
                  <a:t> per additional units </a:t>
                </a:r>
                <a:r>
                  <a:rPr lang="en-US" dirty="0"/>
                  <a:t>(</a:t>
                </a:r>
                <a:r>
                  <a:rPr lang="en-US" dirty="0" err="1" smtClean="0">
                    <a:cs typeface="Times New Roman" pitchFamily="18" charset="0"/>
                  </a:rPr>
                  <a:t>Δ</a:t>
                </a:r>
                <a:r>
                  <a:rPr lang="en-US" i="1" dirty="0" err="1" smtClean="0">
                    <a:cs typeface="Times New Roman" pitchFamily="18" charset="0"/>
                  </a:rPr>
                  <a:t>q</a:t>
                </a:r>
                <a:r>
                  <a:rPr lang="en-US" dirty="0" smtClean="0">
                    <a:cs typeface="Times New Roman" pitchFamily="18" charset="0"/>
                  </a:rPr>
                  <a:t>)</a:t>
                </a:r>
                <a:r>
                  <a:rPr lang="en-US" dirty="0" smtClean="0"/>
                  <a:t> sold.</a:t>
                </a:r>
              </a:p>
              <a:p>
                <a:pPr>
                  <a:defRPr/>
                </a:pPr>
                <a:r>
                  <a:rPr lang="en-US" dirty="0" smtClean="0"/>
                  <a:t>So,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𝑇𝑅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7117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Competition: </a:t>
            </a:r>
            <a:r>
              <a:rPr lang="en-US" i="1" dirty="0" smtClean="0"/>
              <a:t>P</a:t>
            </a:r>
            <a:r>
              <a:rPr lang="en-US" dirty="0" smtClean="0"/>
              <a:t> = </a:t>
            </a:r>
            <a:r>
              <a:rPr lang="en-US" i="1" dirty="0" smtClean="0"/>
              <a:t>AR</a:t>
            </a:r>
            <a:r>
              <a:rPr lang="en-US" dirty="0" smtClean="0"/>
              <a:t> = </a:t>
            </a:r>
            <a:r>
              <a:rPr lang="en-US" i="1" dirty="0" smtClean="0"/>
              <a:t>MR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Key Idea: </a:t>
            </a:r>
            <a:r>
              <a:rPr lang="en-US" altLang="en-US" dirty="0" smtClean="0">
                <a:solidFill>
                  <a:srgbClr val="C00000"/>
                </a:solidFill>
              </a:rPr>
              <a:t>In perfect competition, marginal revenue equals the market price.</a:t>
            </a:r>
          </a:p>
          <a:p>
            <a:r>
              <a:rPr lang="en-US" altLang="en-US" b="1" i="1" dirty="0" smtClean="0"/>
              <a:t>P</a:t>
            </a:r>
            <a:r>
              <a:rPr lang="en-US" altLang="en-US" b="1" dirty="0" smtClean="0"/>
              <a:t> = </a:t>
            </a:r>
            <a:r>
              <a:rPr lang="en-US" altLang="en-US" b="1" i="1" dirty="0" smtClean="0"/>
              <a:t>MR</a:t>
            </a:r>
            <a:r>
              <a:rPr lang="en-US" altLang="en-US" dirty="0" smtClean="0"/>
              <a:t>.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We saw earlier that </a:t>
            </a:r>
            <a:r>
              <a:rPr lang="en-US" altLang="en-US" b="1" i="1" dirty="0" smtClean="0"/>
              <a:t>P</a:t>
            </a:r>
            <a:r>
              <a:rPr lang="en-US" altLang="en-US" b="1" dirty="0" smtClean="0"/>
              <a:t> = </a:t>
            </a:r>
            <a:r>
              <a:rPr lang="en-US" altLang="en-US" b="1" i="1" dirty="0" smtClean="0"/>
              <a:t>AR </a:t>
            </a:r>
            <a:endParaRPr lang="en-US" altLang="en-US" i="1" dirty="0" smtClean="0"/>
          </a:p>
          <a:p>
            <a:r>
              <a:rPr lang="en-US" altLang="en-US" dirty="0" smtClean="0"/>
              <a:t>Therefore:</a:t>
            </a:r>
          </a:p>
          <a:p>
            <a:r>
              <a:rPr lang="en-US" altLang="en-US" b="1" dirty="0" smtClean="0"/>
              <a:t>Key Idea:</a:t>
            </a:r>
            <a:r>
              <a:rPr lang="en-US" altLang="en-US" dirty="0" smtClean="0"/>
              <a:t> For all firms in perfect competition, </a:t>
            </a:r>
            <a:r>
              <a:rPr lang="en-US" altLang="en-US" b="1" i="1" dirty="0" smtClean="0">
                <a:solidFill>
                  <a:srgbClr val="C00000"/>
                </a:solidFill>
              </a:rPr>
              <a:t>P</a:t>
            </a:r>
            <a:r>
              <a:rPr lang="en-US" altLang="en-US" b="1" dirty="0" smtClean="0">
                <a:solidFill>
                  <a:srgbClr val="C00000"/>
                </a:solidFill>
              </a:rPr>
              <a:t> = </a:t>
            </a:r>
            <a:r>
              <a:rPr lang="en-US" altLang="en-US" b="1" i="1" dirty="0" smtClean="0">
                <a:solidFill>
                  <a:srgbClr val="C00000"/>
                </a:solidFill>
              </a:rPr>
              <a:t>AR</a:t>
            </a:r>
            <a:r>
              <a:rPr lang="en-US" altLang="en-US" b="1" dirty="0" smtClean="0">
                <a:solidFill>
                  <a:srgbClr val="C00000"/>
                </a:solidFill>
              </a:rPr>
              <a:t> = </a:t>
            </a:r>
            <a:r>
              <a:rPr lang="en-US" altLang="en-US" b="1" i="1" dirty="0" smtClean="0">
                <a:solidFill>
                  <a:srgbClr val="C00000"/>
                </a:solidFill>
              </a:rPr>
              <a:t>MR.</a:t>
            </a:r>
            <a:endParaRPr lang="en-US" altLang="en-US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727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052" y="1181100"/>
            <a:ext cx="8653462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1" y="1890568"/>
            <a:ext cx="259585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n-lt"/>
              </a:rPr>
              <a:t>Note that: </a:t>
            </a:r>
            <a:r>
              <a:rPr lang="en-US" sz="1400" dirty="0">
                <a:latin typeface="+mn-lt"/>
              </a:rPr>
              <a:t/>
            </a:r>
            <a:br>
              <a:rPr lang="en-US" sz="1400" dirty="0">
                <a:latin typeface="+mn-lt"/>
              </a:rPr>
            </a:br>
            <a:r>
              <a:rPr lang="en-US" sz="1400" dirty="0">
                <a:latin typeface="+mn-lt"/>
              </a:rPr>
              <a:t>(a) P = AR = MR</a:t>
            </a:r>
            <a:br>
              <a:rPr lang="en-US" sz="1400" dirty="0">
                <a:latin typeface="+mn-lt"/>
              </a:rPr>
            </a:br>
            <a:r>
              <a:rPr lang="en-US" sz="1400" dirty="0">
                <a:latin typeface="+mn-lt"/>
              </a:rPr>
              <a:t>(b) P does not </a:t>
            </a:r>
            <a:r>
              <a:rPr lang="en-US" sz="1400" dirty="0" smtClean="0">
                <a:latin typeface="+mn-lt"/>
              </a:rPr>
              <a:t>change </a:t>
            </a:r>
            <a:r>
              <a:rPr lang="en-US" sz="1400" dirty="0">
                <a:latin typeface="+mn-lt"/>
              </a:rPr>
              <a:t>as </a:t>
            </a:r>
            <a:r>
              <a:rPr lang="en-US" sz="1400" i="1" dirty="0" smtClean="0">
                <a:latin typeface="+mn-lt"/>
              </a:rPr>
              <a:t>q</a:t>
            </a:r>
            <a:r>
              <a:rPr lang="en-US" sz="1400" dirty="0" smtClean="0">
                <a:latin typeface="+mn-lt"/>
              </a:rPr>
              <a:t> changes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764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Demand: Firm v. Industry</a:t>
            </a:r>
            <a:endParaRPr lang="en-US" dirty="0"/>
          </a:p>
        </p:txBody>
      </p:sp>
      <p:sp>
        <p:nvSpPr>
          <p:cNvPr id="5" name="Freeform 27"/>
          <p:cNvSpPr>
            <a:spLocks/>
          </p:cNvSpPr>
          <p:nvPr/>
        </p:nvSpPr>
        <p:spPr bwMode="auto">
          <a:xfrm>
            <a:off x="6838950" y="2395538"/>
            <a:ext cx="3513138" cy="2260600"/>
          </a:xfrm>
          <a:custGeom>
            <a:avLst/>
            <a:gdLst>
              <a:gd name="T0" fmla="*/ 0 w 2213"/>
              <a:gd name="T1" fmla="*/ 0 h 1424"/>
              <a:gd name="T2" fmla="*/ 0 w 2213"/>
              <a:gd name="T3" fmla="*/ 2147483647 h 1424"/>
              <a:gd name="T4" fmla="*/ 2147483647 w 2213"/>
              <a:gd name="T5" fmla="*/ 2147483647 h 1424"/>
              <a:gd name="T6" fmla="*/ 0 60000 65536"/>
              <a:gd name="T7" fmla="*/ 0 60000 65536"/>
              <a:gd name="T8" fmla="*/ 0 60000 65536"/>
              <a:gd name="T9" fmla="*/ 0 w 2213"/>
              <a:gd name="T10" fmla="*/ 0 h 1424"/>
              <a:gd name="T11" fmla="*/ 2213 w 2213"/>
              <a:gd name="T12" fmla="*/ 1424 h 1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13" h="1424">
                <a:moveTo>
                  <a:pt x="0" y="0"/>
                </a:moveTo>
                <a:lnTo>
                  <a:pt x="0" y="1424"/>
                </a:lnTo>
                <a:lnTo>
                  <a:pt x="2213" y="1424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28"/>
          <p:cNvSpPr>
            <a:spLocks/>
          </p:cNvSpPr>
          <p:nvPr/>
        </p:nvSpPr>
        <p:spPr bwMode="auto">
          <a:xfrm>
            <a:off x="2089151" y="2409825"/>
            <a:ext cx="3482975" cy="2262188"/>
          </a:xfrm>
          <a:custGeom>
            <a:avLst/>
            <a:gdLst>
              <a:gd name="T0" fmla="*/ 0 w 2194"/>
              <a:gd name="T1" fmla="*/ 0 h 1425"/>
              <a:gd name="T2" fmla="*/ 0 w 2194"/>
              <a:gd name="T3" fmla="*/ 2147483647 h 1425"/>
              <a:gd name="T4" fmla="*/ 2147483647 w 2194"/>
              <a:gd name="T5" fmla="*/ 2147483647 h 1425"/>
              <a:gd name="T6" fmla="*/ 0 60000 65536"/>
              <a:gd name="T7" fmla="*/ 0 60000 65536"/>
              <a:gd name="T8" fmla="*/ 0 60000 65536"/>
              <a:gd name="T9" fmla="*/ 0 w 2194"/>
              <a:gd name="T10" fmla="*/ 0 h 1425"/>
              <a:gd name="T11" fmla="*/ 2194 w 2194"/>
              <a:gd name="T12" fmla="*/ 1425 h 14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4" h="1425">
                <a:moveTo>
                  <a:pt x="0" y="0"/>
                </a:moveTo>
                <a:lnTo>
                  <a:pt x="0" y="1425"/>
                </a:lnTo>
                <a:lnTo>
                  <a:pt x="2194" y="1425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29"/>
          <p:cNvSpPr>
            <a:spLocks noChangeArrowheads="1"/>
          </p:cNvSpPr>
          <p:nvPr/>
        </p:nvSpPr>
        <p:spPr bwMode="auto">
          <a:xfrm>
            <a:off x="2689225" y="2082801"/>
            <a:ext cx="164314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  <a:latin typeface="+mn-lt"/>
              </a:rPr>
              <a:t>Jones and Peters, a firm</a:t>
            </a:r>
            <a:endParaRPr lang="en-US" altLang="en-US" sz="2400">
              <a:latin typeface="+mn-lt"/>
            </a:endParaRPr>
          </a:p>
        </p:txBody>
      </p:sp>
      <p:sp>
        <p:nvSpPr>
          <p:cNvPr id="8" name="Rectangle 31"/>
          <p:cNvSpPr>
            <a:spLocks noChangeArrowheads="1"/>
          </p:cNvSpPr>
          <p:nvPr/>
        </p:nvSpPr>
        <p:spPr bwMode="auto">
          <a:xfrm>
            <a:off x="4478338" y="4725989"/>
            <a:ext cx="104041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  <a:latin typeface="+mn-lt"/>
              </a:rPr>
              <a:t>Quantity (firm)</a:t>
            </a:r>
            <a:endParaRPr lang="en-US" altLang="en-US" sz="2400">
              <a:latin typeface="+mn-lt"/>
            </a:endParaRPr>
          </a:p>
        </p:txBody>
      </p:sp>
      <p:sp>
        <p:nvSpPr>
          <p:cNvPr id="9" name="Rectangle 32"/>
          <p:cNvSpPr>
            <a:spLocks noChangeArrowheads="1"/>
          </p:cNvSpPr>
          <p:nvPr/>
        </p:nvSpPr>
        <p:spPr bwMode="auto">
          <a:xfrm>
            <a:off x="1971676" y="4730750"/>
            <a:ext cx="8496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+mn-lt"/>
              </a:rPr>
              <a:t>0</a:t>
            </a:r>
            <a:endParaRPr lang="en-US" altLang="en-US" sz="2400">
              <a:latin typeface="+mn-lt"/>
            </a:endParaRPr>
          </a:p>
        </p:txBody>
      </p:sp>
      <p:sp>
        <p:nvSpPr>
          <p:cNvPr id="10" name="Rectangle 33"/>
          <p:cNvSpPr>
            <a:spLocks noChangeArrowheads="1"/>
          </p:cNvSpPr>
          <p:nvPr/>
        </p:nvSpPr>
        <p:spPr bwMode="auto">
          <a:xfrm>
            <a:off x="1657351" y="2390775"/>
            <a:ext cx="3430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  <a:latin typeface="+mn-lt"/>
              </a:rPr>
              <a:t>Price</a:t>
            </a:r>
            <a:endParaRPr lang="en-US" altLang="en-US" sz="2400">
              <a:latin typeface="+mn-lt"/>
            </a:endParaRPr>
          </a:p>
        </p:txBody>
      </p:sp>
      <p:sp>
        <p:nvSpPr>
          <p:cNvPr id="11" name="Rectangle 34"/>
          <p:cNvSpPr>
            <a:spLocks noChangeArrowheads="1"/>
          </p:cNvSpPr>
          <p:nvPr/>
        </p:nvSpPr>
        <p:spPr bwMode="auto">
          <a:xfrm>
            <a:off x="8334375" y="2082800"/>
            <a:ext cx="50244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  <a:latin typeface="+mn-lt"/>
              </a:rPr>
              <a:t>Market</a:t>
            </a:r>
            <a:endParaRPr lang="en-US" altLang="en-US" sz="2400">
              <a:latin typeface="+mn-lt"/>
            </a:endParaRPr>
          </a:p>
        </p:txBody>
      </p:sp>
      <p:sp>
        <p:nvSpPr>
          <p:cNvPr id="12" name="Rectangle 35"/>
          <p:cNvSpPr>
            <a:spLocks noChangeArrowheads="1"/>
          </p:cNvSpPr>
          <p:nvPr/>
        </p:nvSpPr>
        <p:spPr bwMode="auto">
          <a:xfrm>
            <a:off x="9017000" y="4725989"/>
            <a:ext cx="1243097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  <a:latin typeface="+mn-lt"/>
              </a:rPr>
              <a:t>Quantity (market)</a:t>
            </a:r>
            <a:endParaRPr lang="en-US" altLang="en-US" sz="2400">
              <a:latin typeface="+mn-lt"/>
            </a:endParaRPr>
          </a:p>
        </p:txBody>
      </p:sp>
      <p:sp>
        <p:nvSpPr>
          <p:cNvPr id="13" name="Rectangle 36"/>
          <p:cNvSpPr>
            <a:spLocks noChangeArrowheads="1"/>
          </p:cNvSpPr>
          <p:nvPr/>
        </p:nvSpPr>
        <p:spPr bwMode="auto">
          <a:xfrm>
            <a:off x="6399214" y="2381250"/>
            <a:ext cx="3430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  <a:latin typeface="+mn-lt"/>
              </a:rPr>
              <a:t>Price</a:t>
            </a:r>
            <a:endParaRPr lang="en-US" altLang="en-US" sz="2400">
              <a:latin typeface="+mn-lt"/>
            </a:endParaRPr>
          </a:p>
        </p:txBody>
      </p:sp>
      <p:sp>
        <p:nvSpPr>
          <p:cNvPr id="14" name="Rectangle 37"/>
          <p:cNvSpPr>
            <a:spLocks noChangeArrowheads="1"/>
          </p:cNvSpPr>
          <p:nvPr/>
        </p:nvSpPr>
        <p:spPr bwMode="auto">
          <a:xfrm>
            <a:off x="6702426" y="4730750"/>
            <a:ext cx="8496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+mn-lt"/>
              </a:rPr>
              <a:t>0</a:t>
            </a:r>
            <a:endParaRPr lang="en-US" altLang="en-US" sz="2400">
              <a:latin typeface="+mn-lt"/>
            </a:endParaRPr>
          </a:p>
        </p:txBody>
      </p:sp>
      <p:sp>
        <p:nvSpPr>
          <p:cNvPr id="15" name="Line 41"/>
          <p:cNvSpPr>
            <a:spLocks noChangeShapeType="1"/>
          </p:cNvSpPr>
          <p:nvPr/>
        </p:nvSpPr>
        <p:spPr bwMode="auto">
          <a:xfrm flipH="1" flipV="1">
            <a:off x="7312025" y="3251200"/>
            <a:ext cx="1358900" cy="1022350"/>
          </a:xfrm>
          <a:prstGeom prst="line">
            <a:avLst/>
          </a:prstGeom>
          <a:noFill/>
          <a:ln w="46038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42"/>
          <p:cNvSpPr>
            <a:spLocks noChangeArrowheads="1"/>
          </p:cNvSpPr>
          <p:nvPr/>
        </p:nvSpPr>
        <p:spPr bwMode="auto">
          <a:xfrm>
            <a:off x="8713788" y="4210051"/>
            <a:ext cx="148117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+mn-lt"/>
              </a:rPr>
              <a:t>Demand, </a:t>
            </a:r>
            <a:r>
              <a:rPr lang="en-US" altLang="en-US" sz="1300" i="1" dirty="0">
                <a:solidFill>
                  <a:srgbClr val="000000"/>
                </a:solidFill>
                <a:latin typeface="+mn-lt"/>
              </a:rPr>
              <a:t>P</a:t>
            </a:r>
            <a:r>
              <a:rPr lang="en-US" altLang="en-US" sz="1300" dirty="0">
                <a:solidFill>
                  <a:srgbClr val="000000"/>
                </a:solidFill>
                <a:latin typeface="+mn-lt"/>
              </a:rPr>
              <a:t> = </a:t>
            </a:r>
            <a:r>
              <a:rPr lang="en-US" altLang="en-US" sz="1300" i="1" dirty="0" smtClean="0">
                <a:solidFill>
                  <a:srgbClr val="000000"/>
                </a:solidFill>
                <a:latin typeface="+mn-lt"/>
              </a:rPr>
              <a:t>AR</a:t>
            </a:r>
            <a:r>
              <a:rPr lang="en-US" altLang="en-US" sz="1300" dirty="0" smtClean="0">
                <a:solidFill>
                  <a:srgbClr val="000000"/>
                </a:solidFill>
                <a:latin typeface="+mn-lt"/>
              </a:rPr>
              <a:t> = </a:t>
            </a:r>
            <a:r>
              <a:rPr lang="en-US" altLang="en-US" sz="1300" i="1" dirty="0" smtClean="0">
                <a:solidFill>
                  <a:srgbClr val="000000"/>
                </a:solidFill>
                <a:latin typeface="+mn-lt"/>
              </a:rPr>
              <a:t>MR</a:t>
            </a:r>
            <a:endParaRPr lang="en-US" altLang="en-US" sz="2400" dirty="0">
              <a:latin typeface="+mn-lt"/>
            </a:endParaRPr>
          </a:p>
        </p:txBody>
      </p:sp>
      <p:grpSp>
        <p:nvGrpSpPr>
          <p:cNvPr id="17" name="Group 50"/>
          <p:cNvGrpSpPr>
            <a:grpSpLocks/>
          </p:cNvGrpSpPr>
          <p:nvPr/>
        </p:nvGrpSpPr>
        <p:grpSpPr bwMode="auto">
          <a:xfrm>
            <a:off x="1885951" y="3636960"/>
            <a:ext cx="2479675" cy="450849"/>
            <a:chOff x="228" y="2291"/>
            <a:chExt cx="1562" cy="284"/>
          </a:xfrm>
        </p:grpSpPr>
        <p:sp>
          <p:nvSpPr>
            <p:cNvPr id="18" name="Line 51"/>
            <p:cNvSpPr>
              <a:spLocks noChangeShapeType="1"/>
            </p:cNvSpPr>
            <p:nvPr/>
          </p:nvSpPr>
          <p:spPr bwMode="auto">
            <a:xfrm flipH="1">
              <a:off x="366" y="2336"/>
              <a:ext cx="1424" cy="1"/>
            </a:xfrm>
            <a:prstGeom prst="line">
              <a:avLst/>
            </a:prstGeom>
            <a:noFill/>
            <a:ln w="4603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228" y="2291"/>
              <a:ext cx="70" cy="284"/>
              <a:chOff x="228" y="2291"/>
              <a:chExt cx="70" cy="284"/>
            </a:xfrm>
          </p:grpSpPr>
          <p:sp>
            <p:nvSpPr>
              <p:cNvPr id="20" name="Rectangle 53"/>
              <p:cNvSpPr>
                <a:spLocks noChangeArrowheads="1"/>
              </p:cNvSpPr>
              <p:nvPr/>
            </p:nvSpPr>
            <p:spPr bwMode="auto">
              <a:xfrm>
                <a:off x="228" y="2291"/>
                <a:ext cx="5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300" i="1">
                    <a:solidFill>
                      <a:srgbClr val="000000"/>
                    </a:solidFill>
                    <a:latin typeface="+mn-lt"/>
                  </a:rPr>
                  <a:t>P</a:t>
                </a:r>
                <a:endParaRPr lang="en-US" altLang="en-US" sz="2400">
                  <a:latin typeface="+mn-lt"/>
                </a:endParaRPr>
              </a:p>
            </p:txBody>
          </p:sp>
          <p:sp>
            <p:nvSpPr>
              <p:cNvPr id="21" name="Rectangle 54"/>
              <p:cNvSpPr>
                <a:spLocks noChangeArrowheads="1"/>
              </p:cNvSpPr>
              <p:nvPr/>
            </p:nvSpPr>
            <p:spPr bwMode="auto">
              <a:xfrm>
                <a:off x="298" y="2342"/>
                <a:ext cx="0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+mn-lt"/>
                </a:endParaRPr>
              </a:p>
            </p:txBody>
          </p:sp>
        </p:grpSp>
      </p:grpSp>
      <p:sp>
        <p:nvSpPr>
          <p:cNvPr id="22" name="Text Box 78"/>
          <p:cNvSpPr txBox="1">
            <a:spLocks noChangeArrowheads="1"/>
          </p:cNvSpPr>
          <p:nvPr/>
        </p:nvSpPr>
        <p:spPr bwMode="auto">
          <a:xfrm>
            <a:off x="6813550" y="5108576"/>
            <a:ext cx="35496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+mn-lt"/>
              </a:rPr>
              <a:t>The market demand curve is negatively sloped, as usual. That is, the market price, which is the lowest prevailing price, is inversely related to the quantity demanded.</a:t>
            </a:r>
          </a:p>
        </p:txBody>
      </p:sp>
      <p:sp>
        <p:nvSpPr>
          <p:cNvPr id="23" name="Text Box 80"/>
          <p:cNvSpPr txBox="1">
            <a:spLocks noChangeArrowheads="1"/>
          </p:cNvSpPr>
          <p:nvPr/>
        </p:nvSpPr>
        <p:spPr bwMode="auto">
          <a:xfrm>
            <a:off x="2022475" y="5108576"/>
            <a:ext cx="35496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+mn-lt"/>
              </a:rPr>
              <a:t>The market price is </a:t>
            </a:r>
            <a:r>
              <a:rPr lang="en-US" altLang="en-US" sz="1600" b="1" i="1">
                <a:latin typeface="+mn-lt"/>
              </a:rPr>
              <a:t>P</a:t>
            </a:r>
            <a:r>
              <a:rPr lang="en-US" altLang="en-US" sz="1600" b="1">
                <a:latin typeface="+mn-lt"/>
              </a:rPr>
              <a:t>. No matter what amount Jones and Peters produces, the market price will not change. Therefore, J&amp;P will be able to sell any feasible output if it charges the price </a:t>
            </a:r>
            <a:r>
              <a:rPr lang="en-US" altLang="en-US" sz="1600" b="1" i="1">
                <a:latin typeface="+mn-lt"/>
              </a:rPr>
              <a:t>P</a:t>
            </a:r>
            <a:r>
              <a:rPr lang="en-US" altLang="en-US" sz="1600" b="1">
                <a:latin typeface="+mn-lt"/>
              </a:rPr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52939" y="3571876"/>
            <a:ext cx="1785937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i="1" dirty="0"/>
              <a:t>Demand, P</a:t>
            </a:r>
            <a:r>
              <a:rPr lang="en-US" sz="1200" dirty="0"/>
              <a:t> = </a:t>
            </a:r>
            <a:r>
              <a:rPr lang="en-US" sz="1200" i="1" dirty="0"/>
              <a:t>AR</a:t>
            </a:r>
            <a:r>
              <a:rPr lang="en-US" sz="1200" dirty="0"/>
              <a:t> = </a:t>
            </a:r>
            <a:r>
              <a:rPr lang="en-US" sz="1200" i="1" dirty="0"/>
              <a:t>MR</a:t>
            </a:r>
          </a:p>
        </p:txBody>
      </p:sp>
    </p:spTree>
    <p:extLst>
      <p:ext uri="{BB962C8B-B14F-4D97-AF65-F5344CB8AC3E}">
        <p14:creationId xmlns:p14="http://schemas.microsoft.com/office/powerpoint/2010/main" val="396414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 just seen the demand curves for a firm and for the entire industry</a:t>
            </a:r>
          </a:p>
          <a:p>
            <a:r>
              <a:rPr lang="en-US" dirty="0" smtClean="0"/>
              <a:t>Next, we need to work out what the supply curves look like</a:t>
            </a:r>
          </a:p>
        </p:txBody>
      </p:sp>
    </p:spTree>
    <p:extLst>
      <p:ext uri="{BB962C8B-B14F-4D97-AF65-F5344CB8AC3E}">
        <p14:creationId xmlns:p14="http://schemas.microsoft.com/office/powerpoint/2010/main" val="1632122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Supply: short run and long run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The analysis of supply in perfect competition depends on whether it is the </a:t>
            </a:r>
            <a:r>
              <a:rPr lang="en-US" altLang="en-US" i="1" smtClean="0">
                <a:solidFill>
                  <a:srgbClr val="25A9A6"/>
                </a:solidFill>
              </a:rPr>
              <a:t>short run </a:t>
            </a:r>
            <a:r>
              <a:rPr lang="en-US" altLang="en-US" smtClean="0"/>
              <a:t>or the </a:t>
            </a:r>
            <a:r>
              <a:rPr lang="en-US" altLang="en-US" i="1" smtClean="0">
                <a:solidFill>
                  <a:srgbClr val="25A9A6"/>
                </a:solidFill>
              </a:rPr>
              <a:t>long run</a:t>
            </a:r>
            <a:r>
              <a:rPr lang="en-US" alt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059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Short run and long run: assumptions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dirty="0" smtClean="0"/>
              <a:t>Key Assumption: </a:t>
            </a:r>
            <a:r>
              <a:rPr lang="en-US" altLang="en-US" dirty="0" smtClean="0"/>
              <a:t>All fixed costs are sunk costs in the short run, but not in the long run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Definition: Sunk costs are costs that are unavoidable even when production is zero</a:t>
            </a:r>
          </a:p>
          <a:p>
            <a:r>
              <a:rPr lang="en-US" altLang="en-US" b="1" dirty="0" smtClean="0"/>
              <a:t>Key Assumption: </a:t>
            </a:r>
            <a:r>
              <a:rPr lang="en-US" altLang="en-US" dirty="0" smtClean="0"/>
              <a:t>The number of firms in an industry is fixed in the short run, but not in the long run</a:t>
            </a:r>
          </a:p>
        </p:txBody>
      </p:sp>
    </p:spTree>
    <p:extLst>
      <p:ext uri="{BB962C8B-B14F-4D97-AF65-F5344CB8AC3E}">
        <p14:creationId xmlns:p14="http://schemas.microsoft.com/office/powerpoint/2010/main" val="314947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Supply / Short Run</a:t>
            </a:r>
            <a:br>
              <a:rPr lang="en-US" dirty="0" smtClean="0"/>
            </a:br>
            <a:r>
              <a:rPr lang="en-US" dirty="0" smtClean="0"/>
              <a:t>Stay Open or Shut Down Temporarily?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25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Shut Down and Exit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Before a firm decides how much to produce, it must decide whether or not to stay in business</a:t>
            </a:r>
          </a:p>
          <a:p>
            <a:r>
              <a:rPr lang="en-US" altLang="en-US" b="1" dirty="0" smtClean="0"/>
              <a:t>Key definition: </a:t>
            </a:r>
            <a:r>
              <a:rPr lang="en-US" altLang="en-US" dirty="0" smtClean="0"/>
              <a:t>A </a:t>
            </a:r>
            <a:r>
              <a:rPr lang="en-US" altLang="en-US" i="1" dirty="0" smtClean="0">
                <a:solidFill>
                  <a:srgbClr val="25A9A6"/>
                </a:solidFill>
              </a:rPr>
              <a:t>shutdown</a:t>
            </a:r>
            <a:r>
              <a:rPr lang="en-US" altLang="en-US" dirty="0" smtClean="0"/>
              <a:t> refers to a </a:t>
            </a:r>
            <a:r>
              <a:rPr lang="en-US" altLang="en-US" i="1" dirty="0" smtClean="0"/>
              <a:t>short-run</a:t>
            </a:r>
            <a:r>
              <a:rPr lang="en-US" altLang="en-US" dirty="0" smtClean="0"/>
              <a:t> decision to stop production temporarily, perhaps because of poor market conditions.</a:t>
            </a:r>
          </a:p>
          <a:p>
            <a:r>
              <a:rPr lang="en-US" altLang="en-US" b="1" dirty="0" smtClean="0"/>
              <a:t>Key definition: </a:t>
            </a:r>
            <a:r>
              <a:rPr lang="en-US" altLang="en-US" dirty="0" smtClean="0"/>
              <a:t>An </a:t>
            </a:r>
            <a:r>
              <a:rPr lang="en-US" altLang="en-US" i="1" dirty="0" smtClean="0">
                <a:solidFill>
                  <a:srgbClr val="25A9A6"/>
                </a:solidFill>
              </a:rPr>
              <a:t>exit</a:t>
            </a:r>
            <a:r>
              <a:rPr lang="en-US" altLang="en-US" dirty="0" smtClean="0"/>
              <a:t> refers to a </a:t>
            </a:r>
            <a:r>
              <a:rPr lang="en-US" altLang="en-US" i="1" dirty="0" smtClean="0"/>
              <a:t>long-run</a:t>
            </a:r>
            <a:r>
              <a:rPr lang="en-US" altLang="en-US" dirty="0" smtClean="0"/>
              <a:t> decision to end production permanently and leave the industry.</a:t>
            </a:r>
          </a:p>
        </p:txBody>
      </p:sp>
    </p:spTree>
    <p:extLst>
      <p:ext uri="{BB962C8B-B14F-4D97-AF65-F5344CB8AC3E}">
        <p14:creationId xmlns:p14="http://schemas.microsoft.com/office/powerpoint/2010/main" val="231430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Sources: </a:t>
            </a:r>
            <a:r>
              <a:rPr lang="en-US" i="1" dirty="0" smtClean="0"/>
              <a:t>Principles of Microeconomics/Economics</a:t>
            </a:r>
            <a:r>
              <a:rPr lang="en-US" dirty="0" smtClean="0"/>
              <a:t> by N. Gregory </a:t>
            </a:r>
            <a:r>
              <a:rPr lang="en-US" dirty="0" err="1" smtClean="0"/>
              <a:t>Mankiw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14:  Firms in Competitive Markets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74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The Firm’s Short-Run Decision to Shut Down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0000"/>
              </a:buClr>
              <a:defRPr/>
            </a:pPr>
            <a:r>
              <a:rPr lang="en-US" b="1" dirty="0" smtClean="0"/>
              <a:t>Key idea: </a:t>
            </a:r>
            <a:r>
              <a:rPr lang="en-US" dirty="0" smtClean="0"/>
              <a:t>A firm will shut down (temporarily) if its </a:t>
            </a:r>
            <a:r>
              <a:rPr lang="en-US" i="1" dirty="0" smtClean="0"/>
              <a:t>variable</a:t>
            </a:r>
            <a:r>
              <a:rPr lang="en-US" dirty="0" smtClean="0"/>
              <a:t> costs exceed its total revenue, no matter what quantity it produces</a:t>
            </a:r>
          </a:p>
          <a:p>
            <a:pPr>
              <a:buClr>
                <a:srgbClr val="000000"/>
              </a:buClr>
              <a:defRPr/>
            </a:pPr>
            <a:r>
              <a:rPr lang="en-US" dirty="0" smtClean="0"/>
              <a:t>Its fixed costs do not matter!</a:t>
            </a:r>
          </a:p>
          <a:p>
            <a:pPr>
              <a:buClr>
                <a:srgbClr val="000000"/>
              </a:buClr>
              <a:defRPr/>
            </a:pPr>
            <a:r>
              <a:rPr lang="en-US" dirty="0" smtClean="0"/>
              <a:t>This is because </a:t>
            </a:r>
          </a:p>
          <a:p>
            <a:pPr lvl="1">
              <a:buClr>
                <a:srgbClr val="000000"/>
              </a:buClr>
              <a:defRPr/>
            </a:pPr>
            <a:r>
              <a:rPr lang="en-US" dirty="0" smtClean="0"/>
              <a:t>Fixed costs are sunk costs in the short run</a:t>
            </a:r>
          </a:p>
          <a:p>
            <a:pPr lvl="2">
              <a:buClr>
                <a:srgbClr val="000000"/>
              </a:buClr>
              <a:defRPr/>
            </a:pPr>
            <a:r>
              <a:rPr lang="en-US" i="1" dirty="0" smtClean="0">
                <a:solidFill>
                  <a:srgbClr val="25A9A6"/>
                </a:solidFill>
                <a:ea typeface="+mn-ea"/>
                <a:cs typeface="+mn-cs"/>
              </a:rPr>
              <a:t>sunk costs </a:t>
            </a:r>
            <a:r>
              <a:rPr lang="en-US" dirty="0" smtClean="0"/>
              <a:t>are defined as costs that will have to be paid even if the firm shuts down. </a:t>
            </a:r>
          </a:p>
          <a:p>
            <a:pPr lvl="1">
              <a:buClr>
                <a:srgbClr val="000000"/>
              </a:buClr>
              <a:defRPr/>
            </a:pPr>
            <a:r>
              <a:rPr lang="en-US" dirty="0" smtClean="0"/>
              <a:t>Therefore, </a:t>
            </a:r>
            <a:r>
              <a:rPr lang="en-US" i="1" dirty="0" smtClean="0"/>
              <a:t>FC</a:t>
            </a:r>
            <a:r>
              <a:rPr lang="en-US" dirty="0" smtClean="0"/>
              <a:t> cannot affect a firm’s decision on whether to stay open or shut down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31F57E-695B-4B10-9B2A-64709470D702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4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Sunk Costs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000000"/>
              </a:buClr>
            </a:pPr>
            <a:r>
              <a:rPr lang="en-US" altLang="en-US" i="1" smtClean="0">
                <a:solidFill>
                  <a:srgbClr val="25A9A6"/>
                </a:solidFill>
              </a:rPr>
              <a:t>Sunk costs </a:t>
            </a:r>
            <a:r>
              <a:rPr lang="en-US" altLang="en-US" smtClean="0"/>
              <a:t>will have to be paid even when a firm is in a temporary shutdown. </a:t>
            </a:r>
          </a:p>
          <a:p>
            <a:pPr lvl="1">
              <a:lnSpc>
                <a:spcPct val="90000"/>
              </a:lnSpc>
              <a:buClr>
                <a:srgbClr val="000000"/>
              </a:buClr>
            </a:pPr>
            <a:r>
              <a:rPr lang="en-US" altLang="en-US" smtClean="0"/>
              <a:t>Examples: </a:t>
            </a:r>
          </a:p>
          <a:p>
            <a:pPr lvl="2">
              <a:lnSpc>
                <a:spcPct val="90000"/>
              </a:lnSpc>
              <a:buClr>
                <a:srgbClr val="000000"/>
              </a:buClr>
            </a:pPr>
            <a:r>
              <a:rPr lang="en-US" altLang="en-US" smtClean="0"/>
              <a:t>If the firm signs a long-term contract with its landlord, the rent will have to be paid even when the firm is temporarily shut down. </a:t>
            </a:r>
          </a:p>
          <a:p>
            <a:pPr lvl="2">
              <a:lnSpc>
                <a:spcPct val="90000"/>
              </a:lnSpc>
              <a:buClr>
                <a:srgbClr val="000000"/>
              </a:buClr>
            </a:pPr>
            <a:r>
              <a:rPr lang="en-US" altLang="en-US" smtClean="0"/>
              <a:t>Some maintenance costs will have to be incurred even when the firm is shut down. </a:t>
            </a:r>
          </a:p>
          <a:p>
            <a:pPr lvl="2">
              <a:lnSpc>
                <a:spcPct val="90000"/>
              </a:lnSpc>
              <a:buClr>
                <a:srgbClr val="000000"/>
              </a:buClr>
            </a:pPr>
            <a:r>
              <a:rPr lang="en-US" altLang="en-US" smtClean="0"/>
              <a:t>The firm may be under contract to provide customer service to past customers even after it shuts down.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F0C772-610A-429E-AE98-4801635FDAB7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79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The Firm’s Short-Run Decision to Shut Down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 altLang="en-US" sz="2800"/>
              <a:t>Total Revenue = $1000 per month</a:t>
            </a:r>
          </a:p>
          <a:p>
            <a:pPr>
              <a:buClr>
                <a:srgbClr val="000000"/>
              </a:buClr>
            </a:pPr>
            <a:r>
              <a:rPr lang="en-US" altLang="en-US" sz="2800"/>
              <a:t>Variable Cost = $800 per month</a:t>
            </a:r>
          </a:p>
          <a:p>
            <a:pPr>
              <a:buClr>
                <a:srgbClr val="000000"/>
              </a:buClr>
            </a:pPr>
            <a:r>
              <a:rPr lang="en-US" altLang="en-US" sz="2800"/>
              <a:t>Fixed Cost = $400 per month</a:t>
            </a:r>
          </a:p>
          <a:p>
            <a:pPr>
              <a:buClr>
                <a:srgbClr val="000000"/>
              </a:buClr>
            </a:pPr>
            <a:r>
              <a:rPr lang="en-US" altLang="en-US" sz="2800"/>
              <a:t>Profit = –$200 per month (a loss)</a:t>
            </a:r>
          </a:p>
          <a:p>
            <a:pPr lvl="1">
              <a:buClr>
                <a:srgbClr val="000000"/>
              </a:buClr>
            </a:pPr>
            <a:r>
              <a:rPr lang="en-US" altLang="en-US" sz="2400" i="1"/>
              <a:t>Q</a:t>
            </a:r>
            <a:r>
              <a:rPr lang="en-US" altLang="en-US" sz="2400"/>
              <a:t>: Would this firm stay in business or would it shut down for the time being?</a:t>
            </a:r>
          </a:p>
          <a:p>
            <a:pPr lvl="1">
              <a:buClr>
                <a:srgbClr val="000000"/>
              </a:buClr>
            </a:pPr>
            <a:r>
              <a:rPr lang="en-US" altLang="en-US" sz="2400" i="1"/>
              <a:t>A</a:t>
            </a:r>
            <a:r>
              <a:rPr lang="en-US" altLang="en-US" sz="2400"/>
              <a:t>: It would stay in business</a:t>
            </a:r>
          </a:p>
          <a:p>
            <a:pPr lvl="2">
              <a:buClr>
                <a:srgbClr val="000000"/>
              </a:buClr>
            </a:pPr>
            <a:r>
              <a:rPr lang="en-US" altLang="en-US" sz="2000"/>
              <a:t>If it shuts down, the fixed cost (say, rent owed to the landlord) will still have to be paid—because it is sunk!—and the loss will then be even higher, $400 per month.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5DFFEA-3CFD-4997-A9AE-BF9D968C06BF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81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The Firm’s Short-Run Decision to Shut Down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 altLang="en-US" smtClean="0"/>
              <a:t>Total Revenue = $1000 per month</a:t>
            </a:r>
          </a:p>
          <a:p>
            <a:pPr>
              <a:buClr>
                <a:srgbClr val="000000"/>
              </a:buClr>
            </a:pPr>
            <a:r>
              <a:rPr lang="en-US" altLang="en-US" smtClean="0"/>
              <a:t>Variable Cost = $1200 per month</a:t>
            </a:r>
          </a:p>
          <a:p>
            <a:pPr>
              <a:buClr>
                <a:srgbClr val="000000"/>
              </a:buClr>
            </a:pPr>
            <a:r>
              <a:rPr lang="en-US" altLang="en-US" smtClean="0"/>
              <a:t>Fixed Cost = $400 per month</a:t>
            </a:r>
          </a:p>
          <a:p>
            <a:pPr>
              <a:buClr>
                <a:srgbClr val="000000"/>
              </a:buClr>
            </a:pPr>
            <a:r>
              <a:rPr lang="en-US" altLang="en-US" smtClean="0"/>
              <a:t>Profit = –$600 per month (a loss)</a:t>
            </a:r>
          </a:p>
          <a:p>
            <a:pPr lvl="1">
              <a:buClr>
                <a:srgbClr val="000000"/>
              </a:buClr>
            </a:pPr>
            <a:r>
              <a:rPr lang="en-US" altLang="en-US" i="1" smtClean="0"/>
              <a:t>Q</a:t>
            </a:r>
            <a:r>
              <a:rPr lang="en-US" altLang="en-US" smtClean="0"/>
              <a:t>: Would this firm stay in business or would it shut down for the time being?</a:t>
            </a:r>
          </a:p>
          <a:p>
            <a:pPr lvl="1">
              <a:buClr>
                <a:srgbClr val="000000"/>
              </a:buClr>
            </a:pPr>
            <a:r>
              <a:rPr lang="en-US" altLang="en-US" i="1" smtClean="0"/>
              <a:t>A</a:t>
            </a:r>
            <a:r>
              <a:rPr lang="en-US" altLang="en-US" smtClean="0"/>
              <a:t>: It would shut down.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AC8DF1-B9C6-4B0C-8B93-490567428BC2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01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The Firm’s Short-Run Decision to Shut Down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 smtClean="0"/>
              <a:t>Key idea: </a:t>
            </a:r>
            <a:r>
              <a:rPr lang="en-US" altLang="en-US" dirty="0" smtClean="0">
                <a:solidFill>
                  <a:srgbClr val="FF0000"/>
                </a:solidFill>
              </a:rPr>
              <a:t>A firm shuts down if total revenue is less than variable cost, no matter what quantity  the firm produces</a:t>
            </a:r>
            <a:r>
              <a:rPr lang="en-US" altLang="en-US" dirty="0" smtClean="0"/>
              <a:t>. That is, </a:t>
            </a:r>
          </a:p>
          <a:p>
            <a:r>
              <a:rPr lang="en-US" altLang="en-US" b="1" dirty="0" smtClean="0"/>
              <a:t>Key idea: </a:t>
            </a:r>
            <a:r>
              <a:rPr lang="en-US" altLang="en-US" dirty="0" smtClean="0">
                <a:solidFill>
                  <a:srgbClr val="FF0000"/>
                </a:solidFill>
              </a:rPr>
              <a:t>A firm shuts down in the short run if</a:t>
            </a:r>
          </a:p>
          <a:p>
            <a:pPr lvl="1"/>
            <a:r>
              <a:rPr lang="en-US" altLang="en-US" i="1" dirty="0" smtClean="0"/>
              <a:t>TR &lt; VC,</a:t>
            </a:r>
            <a:r>
              <a:rPr lang="en-US" altLang="en-US" dirty="0" smtClean="0"/>
              <a:t> no matter what 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is, or</a:t>
            </a:r>
            <a:endParaRPr lang="en-US" altLang="en-US" i="1" dirty="0" smtClean="0"/>
          </a:p>
          <a:p>
            <a:pPr lvl="1"/>
            <a:r>
              <a:rPr lang="en-US" altLang="en-US" i="1" dirty="0" smtClean="0"/>
              <a:t>TR/q &lt; VC/q,</a:t>
            </a:r>
            <a:r>
              <a:rPr lang="en-US" altLang="en-US" dirty="0" smtClean="0"/>
              <a:t> no matter what 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is, or</a:t>
            </a:r>
            <a:endParaRPr lang="en-US" altLang="en-US" i="1" dirty="0" smtClean="0"/>
          </a:p>
          <a:p>
            <a:pPr lvl="1"/>
            <a:r>
              <a:rPr lang="en-US" altLang="en-US" i="1" dirty="0" smtClean="0">
                <a:solidFill>
                  <a:srgbClr val="FF0000"/>
                </a:solidFill>
              </a:rPr>
              <a:t>P &lt; AVC,</a:t>
            </a:r>
            <a:r>
              <a:rPr lang="en-US" altLang="en-US" dirty="0" smtClean="0">
                <a:solidFill>
                  <a:srgbClr val="FF0000"/>
                </a:solidFill>
              </a:rPr>
              <a:t> no matter what </a:t>
            </a:r>
            <a:r>
              <a:rPr lang="en-US" altLang="en-US" i="1" dirty="0" smtClean="0">
                <a:solidFill>
                  <a:srgbClr val="FF0000"/>
                </a:solidFill>
              </a:rPr>
              <a:t>q</a:t>
            </a:r>
            <a:r>
              <a:rPr lang="en-US" altLang="en-US" dirty="0" smtClean="0">
                <a:solidFill>
                  <a:srgbClr val="FF0000"/>
                </a:solidFill>
              </a:rPr>
              <a:t> is</a:t>
            </a:r>
            <a:r>
              <a:rPr lang="en-US" altLang="en-US" dirty="0" smtClean="0"/>
              <a:t>.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9BB929-63FC-4B20-856C-D13971380C81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36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600">
                <a:latin typeface="+mn-lt"/>
              </a:rPr>
              <a:t>A Firm’s Shut Down Decision</a:t>
            </a:r>
          </a:p>
        </p:txBody>
      </p:sp>
      <p:sp>
        <p:nvSpPr>
          <p:cNvPr id="33806" name="Slide Number Placeholder 2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DF5153-01BF-4C41-BF56-1AF7C9A71FAC}" type="slidenum">
              <a:rPr lang="en-US" altLang="en-US" sz="1400"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>
              <a:latin typeface="+mn-lt"/>
            </a:endParaRPr>
          </a:p>
        </p:txBody>
      </p:sp>
      <p:sp>
        <p:nvSpPr>
          <p:cNvPr id="33795" name="Freeform 21"/>
          <p:cNvSpPr>
            <a:spLocks/>
          </p:cNvSpPr>
          <p:nvPr/>
        </p:nvSpPr>
        <p:spPr bwMode="auto">
          <a:xfrm>
            <a:off x="3467100" y="1341439"/>
            <a:ext cx="6159500" cy="4484687"/>
          </a:xfrm>
          <a:custGeom>
            <a:avLst/>
            <a:gdLst>
              <a:gd name="T0" fmla="*/ 0 w 3880"/>
              <a:gd name="T1" fmla="*/ 0 h 2825"/>
              <a:gd name="T2" fmla="*/ 0 w 3880"/>
              <a:gd name="T3" fmla="*/ 2147483647 h 2825"/>
              <a:gd name="T4" fmla="*/ 2147483647 w 3880"/>
              <a:gd name="T5" fmla="*/ 2147483647 h 2825"/>
              <a:gd name="T6" fmla="*/ 0 60000 65536"/>
              <a:gd name="T7" fmla="*/ 0 60000 65536"/>
              <a:gd name="T8" fmla="*/ 0 60000 65536"/>
              <a:gd name="T9" fmla="*/ 0 w 3880"/>
              <a:gd name="T10" fmla="*/ 0 h 2825"/>
              <a:gd name="T11" fmla="*/ 3880 w 3880"/>
              <a:gd name="T12" fmla="*/ 2825 h 28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80" h="2825">
                <a:moveTo>
                  <a:pt x="0" y="0"/>
                </a:moveTo>
                <a:lnTo>
                  <a:pt x="0" y="2825"/>
                </a:lnTo>
                <a:lnTo>
                  <a:pt x="3880" y="282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" name="Rectangle 22"/>
          <p:cNvSpPr>
            <a:spLocks noChangeArrowheads="1"/>
          </p:cNvSpPr>
          <p:nvPr/>
        </p:nvSpPr>
        <p:spPr bwMode="auto">
          <a:xfrm>
            <a:off x="8818563" y="5854701"/>
            <a:ext cx="103522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0000"/>
                </a:solidFill>
                <a:latin typeface="+mn-lt"/>
              </a:rPr>
              <a:t>Quantity (</a:t>
            </a:r>
            <a:r>
              <a:rPr lang="en-US" altLang="en-US" sz="1600" b="1" i="1" dirty="0" smtClean="0">
                <a:solidFill>
                  <a:srgbClr val="000000"/>
                </a:solidFill>
                <a:latin typeface="+mn-lt"/>
              </a:rPr>
              <a:t>q</a:t>
            </a:r>
            <a:r>
              <a:rPr lang="en-US" altLang="en-US" sz="1600" b="1" dirty="0" smtClean="0">
                <a:solidFill>
                  <a:srgbClr val="000000"/>
                </a:solidFill>
                <a:latin typeface="+mn-lt"/>
              </a:rPr>
              <a:t>)</a:t>
            </a:r>
            <a:endParaRPr lang="en-US" altLang="en-US" sz="2400" dirty="0">
              <a:latin typeface="+mn-lt"/>
            </a:endParaRPr>
          </a:p>
        </p:txBody>
      </p:sp>
      <p:grpSp>
        <p:nvGrpSpPr>
          <p:cNvPr id="33797" name="Group 26"/>
          <p:cNvGrpSpPr>
            <a:grpSpLocks/>
          </p:cNvGrpSpPr>
          <p:nvPr/>
        </p:nvGrpSpPr>
        <p:grpSpPr bwMode="auto">
          <a:xfrm>
            <a:off x="3949701" y="3581400"/>
            <a:ext cx="5330825" cy="1606550"/>
            <a:chOff x="1528" y="2256"/>
            <a:chExt cx="3358" cy="1012"/>
          </a:xfrm>
        </p:grpSpPr>
        <p:sp>
          <p:nvSpPr>
            <p:cNvPr id="33817" name="Freeform 27"/>
            <p:cNvSpPr>
              <a:spLocks/>
            </p:cNvSpPr>
            <p:nvPr/>
          </p:nvSpPr>
          <p:spPr bwMode="auto">
            <a:xfrm>
              <a:off x="1528" y="2355"/>
              <a:ext cx="3113" cy="913"/>
            </a:xfrm>
            <a:custGeom>
              <a:avLst/>
              <a:gdLst>
                <a:gd name="T0" fmla="*/ 0 w 256"/>
                <a:gd name="T1" fmla="*/ 2147483647 h 75"/>
                <a:gd name="T2" fmla="*/ 2147483647 w 256"/>
                <a:gd name="T3" fmla="*/ 0 h 75"/>
                <a:gd name="T4" fmla="*/ 0 60000 65536"/>
                <a:gd name="T5" fmla="*/ 0 60000 65536"/>
                <a:gd name="T6" fmla="*/ 0 w 256"/>
                <a:gd name="T7" fmla="*/ 0 h 75"/>
                <a:gd name="T8" fmla="*/ 256 w 256"/>
                <a:gd name="T9" fmla="*/ 75 h 7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6" h="75">
                  <a:moveTo>
                    <a:pt x="0" y="40"/>
                  </a:moveTo>
                  <a:cubicBezTo>
                    <a:pt x="46" y="75"/>
                    <a:pt x="104" y="73"/>
                    <a:pt x="256" y="0"/>
                  </a:cubicBezTo>
                </a:path>
              </a:pathLst>
            </a:custGeom>
            <a:noFill/>
            <a:ln w="571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8" name="Rectangle 28"/>
            <p:cNvSpPr>
              <a:spLocks noChangeArrowheads="1"/>
            </p:cNvSpPr>
            <p:nvPr/>
          </p:nvSpPr>
          <p:spPr bwMode="auto">
            <a:xfrm>
              <a:off x="4680" y="2256"/>
              <a:ext cx="20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  <a:latin typeface="+mn-lt"/>
                </a:rPr>
                <a:t>AVC</a:t>
              </a:r>
              <a:endParaRPr lang="en-US" altLang="en-US" sz="2400">
                <a:latin typeface="+mn-lt"/>
              </a:endParaRPr>
            </a:p>
          </p:txBody>
        </p:sp>
      </p:grpSp>
      <p:sp>
        <p:nvSpPr>
          <p:cNvPr id="33798" name="Rectangle 29"/>
          <p:cNvSpPr>
            <a:spLocks noChangeArrowheads="1"/>
          </p:cNvSpPr>
          <p:nvPr/>
        </p:nvSpPr>
        <p:spPr bwMode="auto">
          <a:xfrm>
            <a:off x="3313113" y="5861051"/>
            <a:ext cx="1041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+mn-lt"/>
              </a:rPr>
              <a:t>0</a:t>
            </a:r>
            <a:endParaRPr lang="en-US" altLang="en-US" sz="2400">
              <a:latin typeface="+mn-lt"/>
            </a:endParaRPr>
          </a:p>
        </p:txBody>
      </p:sp>
      <p:sp>
        <p:nvSpPr>
          <p:cNvPr id="33799" name="Rectangle 30"/>
          <p:cNvSpPr>
            <a:spLocks noChangeArrowheads="1"/>
          </p:cNvSpPr>
          <p:nvPr/>
        </p:nvSpPr>
        <p:spPr bwMode="auto">
          <a:xfrm>
            <a:off x="3259138" y="1309689"/>
            <a:ext cx="1041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+mn-lt"/>
              </a:rPr>
              <a:t>$</a:t>
            </a:r>
            <a:endParaRPr lang="en-US" altLang="en-US" sz="2400">
              <a:latin typeface="+mn-lt"/>
            </a:endParaRPr>
          </a:p>
        </p:txBody>
      </p:sp>
      <p:sp>
        <p:nvSpPr>
          <p:cNvPr id="33800" name="Line 57"/>
          <p:cNvSpPr>
            <a:spLocks noChangeShapeType="1"/>
          </p:cNvSpPr>
          <p:nvPr/>
        </p:nvSpPr>
        <p:spPr bwMode="auto">
          <a:xfrm>
            <a:off x="3505200" y="4953000"/>
            <a:ext cx="5638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3505200" y="5334000"/>
            <a:ext cx="5638800" cy="1346200"/>
            <a:chOff x="1248" y="3360"/>
            <a:chExt cx="3552" cy="848"/>
          </a:xfrm>
        </p:grpSpPr>
        <p:sp>
          <p:nvSpPr>
            <p:cNvPr id="33813" name="Line 55"/>
            <p:cNvSpPr>
              <a:spLocks noChangeShapeType="1"/>
            </p:cNvSpPr>
            <p:nvPr/>
          </p:nvSpPr>
          <p:spPr bwMode="auto">
            <a:xfrm>
              <a:off x="1248" y="3360"/>
              <a:ext cx="35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14" name="Group 61"/>
            <p:cNvGrpSpPr>
              <a:grpSpLocks/>
            </p:cNvGrpSpPr>
            <p:nvPr/>
          </p:nvGrpSpPr>
          <p:grpSpPr bwMode="auto">
            <a:xfrm>
              <a:off x="1824" y="3360"/>
              <a:ext cx="1970" cy="848"/>
              <a:chOff x="1824" y="3360"/>
              <a:chExt cx="1970" cy="848"/>
            </a:xfrm>
          </p:grpSpPr>
          <p:sp>
            <p:nvSpPr>
              <p:cNvPr id="33815" name="Text Box 59"/>
              <p:cNvSpPr txBox="1">
                <a:spLocks noChangeArrowheads="1"/>
              </p:cNvSpPr>
              <p:nvPr/>
            </p:nvSpPr>
            <p:spPr bwMode="auto">
              <a:xfrm>
                <a:off x="1824" y="3840"/>
                <a:ext cx="1970" cy="368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latin typeface="+mn-lt"/>
                  </a:rPr>
                  <a:t>If P = P</a:t>
                </a:r>
                <a:r>
                  <a:rPr lang="en-US" altLang="en-US" sz="1600" b="1" baseline="-25000">
                    <a:latin typeface="+mn-lt"/>
                  </a:rPr>
                  <a:t>L</a:t>
                </a:r>
                <a:r>
                  <a:rPr lang="en-US" altLang="en-US" sz="1600" b="1">
                    <a:latin typeface="+mn-lt"/>
                  </a:rPr>
                  <a:t>, the firm shuts down because </a:t>
                </a:r>
                <a:r>
                  <a:rPr lang="en-US" altLang="en-US" sz="1600" b="1" i="1">
                    <a:latin typeface="+mn-lt"/>
                  </a:rPr>
                  <a:t>P &lt; Minimum AVC</a:t>
                </a:r>
              </a:p>
            </p:txBody>
          </p:sp>
          <p:sp>
            <p:nvSpPr>
              <p:cNvPr id="33816" name="Line 60"/>
              <p:cNvSpPr>
                <a:spLocks noChangeShapeType="1"/>
              </p:cNvSpPr>
              <p:nvPr/>
            </p:nvSpPr>
            <p:spPr bwMode="auto">
              <a:xfrm flipV="1">
                <a:off x="3408" y="3360"/>
                <a:ext cx="0" cy="48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3505200" y="2895600"/>
            <a:ext cx="5638800" cy="1295400"/>
            <a:chOff x="1248" y="1824"/>
            <a:chExt cx="3552" cy="816"/>
          </a:xfrm>
        </p:grpSpPr>
        <p:sp>
          <p:nvSpPr>
            <p:cNvPr id="33809" name="Line 58"/>
            <p:cNvSpPr>
              <a:spLocks noChangeShapeType="1"/>
            </p:cNvSpPr>
            <p:nvPr/>
          </p:nvSpPr>
          <p:spPr bwMode="auto">
            <a:xfrm>
              <a:off x="1248" y="2640"/>
              <a:ext cx="35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10" name="Group 66"/>
            <p:cNvGrpSpPr>
              <a:grpSpLocks/>
            </p:cNvGrpSpPr>
            <p:nvPr/>
          </p:nvGrpSpPr>
          <p:grpSpPr bwMode="auto">
            <a:xfrm>
              <a:off x="1680" y="1824"/>
              <a:ext cx="2114" cy="816"/>
              <a:chOff x="1680" y="1824"/>
              <a:chExt cx="2114" cy="816"/>
            </a:xfrm>
          </p:grpSpPr>
          <p:sp>
            <p:nvSpPr>
              <p:cNvPr id="33811" name="Text Box 63"/>
              <p:cNvSpPr txBox="1">
                <a:spLocks noChangeArrowheads="1"/>
              </p:cNvSpPr>
              <p:nvPr/>
            </p:nvSpPr>
            <p:spPr bwMode="auto">
              <a:xfrm>
                <a:off x="1680" y="1824"/>
                <a:ext cx="2114" cy="368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latin typeface="+mn-lt"/>
                  </a:rPr>
                  <a:t>If P = P</a:t>
                </a:r>
                <a:r>
                  <a:rPr lang="en-US" altLang="en-US" sz="1600" b="1" baseline="-25000">
                    <a:latin typeface="+mn-lt"/>
                  </a:rPr>
                  <a:t>H</a:t>
                </a:r>
                <a:r>
                  <a:rPr lang="en-US" altLang="en-US" sz="1600" b="1">
                    <a:latin typeface="+mn-lt"/>
                  </a:rPr>
                  <a:t>, the firm stays open because </a:t>
                </a:r>
                <a:r>
                  <a:rPr lang="en-US" altLang="en-US" sz="1600" b="1" i="1">
                    <a:latin typeface="+mn-lt"/>
                  </a:rPr>
                  <a:t>P &gt; Minimum AVC</a:t>
                </a:r>
              </a:p>
            </p:txBody>
          </p:sp>
          <p:sp>
            <p:nvSpPr>
              <p:cNvPr id="33812" name="Line 65"/>
              <p:cNvSpPr>
                <a:spLocks noChangeShapeType="1"/>
              </p:cNvSpPr>
              <p:nvPr/>
            </p:nvSpPr>
            <p:spPr bwMode="auto">
              <a:xfrm>
                <a:off x="3216" y="2208"/>
                <a:ext cx="0" cy="43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3803" name="Group 69"/>
          <p:cNvGrpSpPr>
            <a:grpSpLocks/>
          </p:cNvGrpSpPr>
          <p:nvPr/>
        </p:nvGrpSpPr>
        <p:grpSpPr bwMode="auto">
          <a:xfrm>
            <a:off x="2055693" y="4800589"/>
            <a:ext cx="8776980" cy="347312"/>
            <a:chOff x="-41" y="3024"/>
            <a:chExt cx="6032" cy="87"/>
          </a:xfrm>
        </p:grpSpPr>
        <p:sp>
          <p:nvSpPr>
            <p:cNvPr id="33807" name="Text Box 67"/>
            <p:cNvSpPr txBox="1">
              <a:spLocks noChangeArrowheads="1"/>
            </p:cNvSpPr>
            <p:nvPr/>
          </p:nvSpPr>
          <p:spPr bwMode="auto">
            <a:xfrm>
              <a:off x="-41" y="3024"/>
              <a:ext cx="1005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dirty="0">
                  <a:latin typeface="+mn-lt"/>
                </a:rPr>
                <a:t>Minimum AVC</a:t>
              </a:r>
            </a:p>
          </p:txBody>
        </p:sp>
        <p:sp>
          <p:nvSpPr>
            <p:cNvPr id="33808" name="Text Box 68"/>
            <p:cNvSpPr txBox="1">
              <a:spLocks noChangeArrowheads="1"/>
            </p:cNvSpPr>
            <p:nvPr/>
          </p:nvSpPr>
          <p:spPr bwMode="auto">
            <a:xfrm>
              <a:off x="4923" y="3024"/>
              <a:ext cx="1068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dirty="0">
                  <a:latin typeface="+mn-lt"/>
                </a:rPr>
                <a:t>Minimum AVC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109913" y="4029075"/>
            <a:ext cx="6286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i="1" dirty="0"/>
              <a:t>P</a:t>
            </a:r>
            <a:r>
              <a:rPr lang="en-US" sz="1600" baseline="-25000" dirty="0"/>
              <a:t>H</a:t>
            </a:r>
            <a:endParaRPr lang="en-US" sz="16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3133725" y="5138739"/>
            <a:ext cx="62865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i="1" dirty="0"/>
              <a:t>P</a:t>
            </a:r>
            <a:r>
              <a:rPr lang="en-US" sz="1600" baseline="-25000" dirty="0"/>
              <a:t>L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71227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 Maximization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2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Table 2 Profit Maximization: A Numerical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63492" y="1825625"/>
            <a:ext cx="5590308" cy="4351338"/>
          </a:xfrm>
        </p:spPr>
        <p:txBody>
          <a:bodyPr/>
          <a:lstStyle/>
          <a:p>
            <a:r>
              <a:rPr lang="en-US" dirty="0" smtClean="0"/>
              <a:t>The table provides information about a firm</a:t>
            </a:r>
          </a:p>
          <a:p>
            <a:r>
              <a:rPr lang="en-US" dirty="0" smtClean="0"/>
              <a:t>What is this firm’s profit-maximizing output?</a:t>
            </a:r>
            <a:endParaRPr lang="en-US" dirty="0"/>
          </a:p>
        </p:txBody>
      </p:sp>
      <p:pic>
        <p:nvPicPr>
          <p:cNvPr id="3481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467"/>
          <a:stretch/>
        </p:blipFill>
        <p:spPr bwMode="auto">
          <a:xfrm>
            <a:off x="2089152" y="1189039"/>
            <a:ext cx="3674340" cy="550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2153804" y="4783568"/>
            <a:ext cx="3566160" cy="34766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39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Table 2 Profit Maximization: A Numerical Example</a:t>
            </a:r>
          </a:p>
        </p:txBody>
      </p:sp>
      <p:sp>
        <p:nvSpPr>
          <p:cNvPr id="34824" name="Slide Number Placeholder 9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2206EF-F8CD-463A-84C2-2A2049211640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3481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151" y="1189039"/>
            <a:ext cx="7896225" cy="550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135313" y="1189039"/>
            <a:ext cx="2525712" cy="5507037"/>
            <a:chOff x="1015" y="749"/>
            <a:chExt cx="1591" cy="3469"/>
          </a:xfrm>
        </p:grpSpPr>
        <p:sp>
          <p:nvSpPr>
            <p:cNvPr id="34825" name="Rectangle 7"/>
            <p:cNvSpPr>
              <a:spLocks noChangeArrowheads="1"/>
            </p:cNvSpPr>
            <p:nvPr/>
          </p:nvSpPr>
          <p:spPr bwMode="auto">
            <a:xfrm>
              <a:off x="1015" y="749"/>
              <a:ext cx="1591" cy="346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4826" name="Text Box 8"/>
            <p:cNvSpPr txBox="1">
              <a:spLocks noChangeArrowheads="1"/>
            </p:cNvSpPr>
            <p:nvPr/>
          </p:nvSpPr>
          <p:spPr bwMode="auto">
            <a:xfrm>
              <a:off x="1243" y="1893"/>
              <a:ext cx="1116" cy="1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FFFF"/>
                  </a:solidFill>
                  <a:cs typeface="Calibri" panose="020F0502020204030204" pitchFamily="34" charset="0"/>
                </a:rPr>
                <a:t>Is it possible to figure out the profit-maximizing output from just the </a:t>
              </a:r>
              <a:r>
                <a:rPr lang="en-US" altLang="en-US" sz="1800" b="1" i="1" dirty="0">
                  <a:solidFill>
                    <a:srgbClr val="FFFFFF"/>
                  </a:solidFill>
                  <a:cs typeface="Calibri" panose="020F0502020204030204" pitchFamily="34" charset="0"/>
                </a:rPr>
                <a:t>MR</a:t>
              </a:r>
              <a:r>
                <a:rPr lang="en-US" altLang="en-US" sz="1800" b="1" dirty="0">
                  <a:solidFill>
                    <a:srgbClr val="FFFFFF"/>
                  </a:solidFill>
                  <a:cs typeface="Calibri" panose="020F0502020204030204" pitchFamily="34" charset="0"/>
                </a:rPr>
                <a:t> and </a:t>
              </a:r>
              <a:r>
                <a:rPr lang="en-US" altLang="en-US" sz="1800" b="1" i="1" dirty="0">
                  <a:solidFill>
                    <a:srgbClr val="FFFFFF"/>
                  </a:solidFill>
                  <a:cs typeface="Calibri" panose="020F0502020204030204" pitchFamily="34" charset="0"/>
                </a:rPr>
                <a:t>MC</a:t>
              </a:r>
              <a:r>
                <a:rPr lang="en-US" altLang="en-US" sz="1800" b="1" dirty="0">
                  <a:solidFill>
                    <a:srgbClr val="FFFFFF"/>
                  </a:solidFill>
                  <a:cs typeface="Calibri" panose="020F0502020204030204" pitchFamily="34" charset="0"/>
                </a:rPr>
                <a:t> numbers?</a:t>
              </a:r>
            </a:p>
          </p:txBody>
        </p:sp>
      </p:grp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5849939" y="4543426"/>
            <a:ext cx="4135437" cy="34766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3497263" y="5559425"/>
            <a:ext cx="21637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FFFFFF"/>
                </a:solidFill>
                <a:cs typeface="Calibri" panose="020F0502020204030204" pitchFamily="34" charset="0"/>
              </a:rPr>
              <a:t>Yes, it is where </a:t>
            </a:r>
            <a:r>
              <a:rPr lang="en-US" altLang="en-US" sz="1800" b="1" i="1" dirty="0">
                <a:solidFill>
                  <a:srgbClr val="FFFFFF"/>
                </a:solidFill>
                <a:cs typeface="Calibri" panose="020F0502020204030204" pitchFamily="34" charset="0"/>
              </a:rPr>
              <a:t>MR</a:t>
            </a:r>
            <a:r>
              <a:rPr lang="en-US" altLang="en-US" sz="1800" b="1" dirty="0">
                <a:solidFill>
                  <a:srgbClr val="FFFFFF"/>
                </a:solidFill>
                <a:cs typeface="Calibri" panose="020F0502020204030204" pitchFamily="34" charset="0"/>
              </a:rPr>
              <a:t> = </a:t>
            </a:r>
            <a:r>
              <a:rPr lang="en-US" altLang="en-US" sz="1800" b="1" i="1" dirty="0">
                <a:solidFill>
                  <a:srgbClr val="FFFFFF"/>
                </a:solidFill>
                <a:cs typeface="Calibri" panose="020F0502020204030204" pitchFamily="34" charset="0"/>
              </a:rPr>
              <a:t>MC</a:t>
            </a:r>
            <a:r>
              <a:rPr lang="en-US" altLang="en-US" sz="1800" b="1" dirty="0">
                <a:solidFill>
                  <a:srgbClr val="FFFFFF"/>
                </a:solidFill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863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8" grpId="0" animBg="1"/>
      <p:bldP spid="9933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Key Rules for a Profit-Maximizing Firm</a:t>
            </a:r>
            <a:endParaRPr lang="en-US" altLang="en-US" dirty="0" smtClean="0">
              <a:latin typeface="Tahoma" panose="020B0604030504040204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If </a:t>
            </a:r>
            <a:r>
              <a:rPr lang="en-US" b="1" i="1" dirty="0" smtClean="0"/>
              <a:t>MR &gt; MC</a:t>
            </a:r>
            <a:r>
              <a:rPr lang="en-US" b="1" dirty="0" smtClean="0"/>
              <a:t> at a firm’s current output, then the firm should </a:t>
            </a:r>
            <a:r>
              <a:rPr lang="en-US" b="1" i="1" dirty="0" smtClean="0"/>
              <a:t>in</a:t>
            </a:r>
            <a:r>
              <a:rPr lang="en-US" b="1" dirty="0" smtClean="0"/>
              <a:t>crease its output</a:t>
            </a:r>
          </a:p>
          <a:p>
            <a:pPr>
              <a:defRPr/>
            </a:pPr>
            <a:r>
              <a:rPr lang="en-US" b="1" dirty="0"/>
              <a:t>If </a:t>
            </a:r>
            <a:r>
              <a:rPr lang="en-US" b="1" i="1" dirty="0"/>
              <a:t>MR </a:t>
            </a:r>
            <a:r>
              <a:rPr lang="en-US" b="1" i="1" dirty="0" smtClean="0"/>
              <a:t>&lt; </a:t>
            </a:r>
            <a:r>
              <a:rPr lang="en-US" b="1" i="1" dirty="0"/>
              <a:t>MC</a:t>
            </a:r>
            <a:r>
              <a:rPr lang="en-US" b="1" dirty="0"/>
              <a:t> at a firm’s current output, then the firm should </a:t>
            </a:r>
            <a:r>
              <a:rPr lang="en-US" b="1" i="1" dirty="0" smtClean="0"/>
              <a:t>de</a:t>
            </a:r>
            <a:r>
              <a:rPr lang="en-US" b="1" dirty="0" smtClean="0"/>
              <a:t>crease </a:t>
            </a:r>
            <a:r>
              <a:rPr lang="en-US" b="1" dirty="0"/>
              <a:t>its output</a:t>
            </a:r>
          </a:p>
          <a:p>
            <a:pPr>
              <a:defRPr/>
            </a:pPr>
            <a:r>
              <a:rPr lang="en-US" b="1" dirty="0"/>
              <a:t>If </a:t>
            </a:r>
            <a:r>
              <a:rPr lang="en-US" b="1" i="1" dirty="0"/>
              <a:t>MR </a:t>
            </a:r>
            <a:r>
              <a:rPr lang="en-US" b="1" i="1" dirty="0" smtClean="0"/>
              <a:t>= </a:t>
            </a:r>
            <a:r>
              <a:rPr lang="en-US" b="1" i="1" dirty="0"/>
              <a:t>MC</a:t>
            </a:r>
            <a:r>
              <a:rPr lang="en-US" b="1" dirty="0"/>
              <a:t> at a firm’s current output,</a:t>
            </a:r>
            <a:r>
              <a:rPr lang="en-US" b="1" dirty="0" smtClean="0"/>
              <a:t> </a:t>
            </a:r>
            <a:r>
              <a:rPr lang="en-US" b="1" dirty="0"/>
              <a:t>then </a:t>
            </a:r>
            <a:r>
              <a:rPr lang="en-US" b="1" dirty="0" smtClean="0"/>
              <a:t>the firm is producing its profit-maximizing output</a:t>
            </a:r>
            <a:endParaRPr lang="en-US" b="1" i="1" dirty="0" smtClean="0"/>
          </a:p>
        </p:txBody>
      </p:sp>
    </p:spTree>
    <p:extLst>
      <p:ext uri="{BB962C8B-B14F-4D97-AF65-F5344CB8AC3E}">
        <p14:creationId xmlns:p14="http://schemas.microsoft.com/office/powerpoint/2010/main" val="284466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</a:t>
            </a:r>
            <a:r>
              <a:rPr lang="en-US" i="1" dirty="0" smtClean="0"/>
              <a:t>Principles of Microeconomics/Economics</a:t>
            </a:r>
            <a:r>
              <a:rPr lang="en-US" dirty="0" smtClean="0"/>
              <a:t> by Timothy Taylor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10: Perfect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32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Key Rules for a Profit-Maximizing Firm</a:t>
            </a:r>
            <a:endParaRPr lang="en-US" altLang="en-US" dirty="0" smtClean="0">
              <a:latin typeface="Tahoma" panose="020B0604030504040204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C00000"/>
                </a:solidFill>
              </a:rPr>
              <a:t>Profit maximization occurs at the quantity where </a:t>
            </a:r>
            <a:r>
              <a:rPr lang="en-US" altLang="en-US" b="1" i="1" dirty="0" smtClean="0">
                <a:solidFill>
                  <a:srgbClr val="C00000"/>
                </a:solidFill>
              </a:rPr>
              <a:t>marginal revenue equals marginal cost</a:t>
            </a:r>
            <a:r>
              <a:rPr lang="en-US" altLang="en-US" dirty="0" smtClean="0">
                <a:solidFill>
                  <a:srgbClr val="C00000"/>
                </a:solidFill>
              </a:rPr>
              <a:t>.</a:t>
            </a:r>
          </a:p>
          <a:p>
            <a:pPr lvl="1"/>
            <a:r>
              <a:rPr lang="en-US" altLang="en-US" dirty="0" smtClean="0"/>
              <a:t>This is a crucial principle in understanding the behavior of firms</a:t>
            </a:r>
          </a:p>
        </p:txBody>
      </p:sp>
    </p:spTree>
    <p:extLst>
      <p:ext uri="{BB962C8B-B14F-4D97-AF65-F5344CB8AC3E}">
        <p14:creationId xmlns:p14="http://schemas.microsoft.com/office/powerpoint/2010/main" val="78978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Profit-maximization by a firm in a perfectly competitive industry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en-US" sz="2400" b="1" dirty="0" smtClean="0">
                <a:cs typeface="Calibri" panose="020F0502020204030204" pitchFamily="34" charset="0"/>
              </a:rPr>
              <a:t>Profit </a:t>
            </a:r>
            <a:r>
              <a:rPr lang="en-US" altLang="en-US" sz="2400" b="1" dirty="0">
                <a:cs typeface="Calibri" panose="020F0502020204030204" pitchFamily="34" charset="0"/>
              </a:rPr>
              <a:t>Maximization for a Competitive Firm</a:t>
            </a:r>
          </a:p>
        </p:txBody>
      </p:sp>
      <p:sp>
        <p:nvSpPr>
          <p:cNvPr id="36867" name="Freeform 17"/>
          <p:cNvSpPr>
            <a:spLocks/>
          </p:cNvSpPr>
          <p:nvPr/>
        </p:nvSpPr>
        <p:spPr bwMode="auto">
          <a:xfrm>
            <a:off x="3319463" y="1203326"/>
            <a:ext cx="6323012" cy="4848225"/>
          </a:xfrm>
          <a:custGeom>
            <a:avLst/>
            <a:gdLst>
              <a:gd name="T0" fmla="*/ 0 w 3983"/>
              <a:gd name="T1" fmla="*/ 0 h 3054"/>
              <a:gd name="T2" fmla="*/ 0 w 3983"/>
              <a:gd name="T3" fmla="*/ 2147483647 h 3054"/>
              <a:gd name="T4" fmla="*/ 2147483647 w 3983"/>
              <a:gd name="T5" fmla="*/ 2147483647 h 3054"/>
              <a:gd name="T6" fmla="*/ 0 60000 65536"/>
              <a:gd name="T7" fmla="*/ 0 60000 65536"/>
              <a:gd name="T8" fmla="*/ 0 60000 65536"/>
              <a:gd name="T9" fmla="*/ 0 w 3983"/>
              <a:gd name="T10" fmla="*/ 0 h 3054"/>
              <a:gd name="T11" fmla="*/ 3983 w 3983"/>
              <a:gd name="T12" fmla="*/ 3054 h 30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83" h="3054">
                <a:moveTo>
                  <a:pt x="0" y="0"/>
                </a:moveTo>
                <a:lnTo>
                  <a:pt x="0" y="3054"/>
                </a:lnTo>
                <a:lnTo>
                  <a:pt x="3983" y="3054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68" name="Rectangle 18"/>
          <p:cNvSpPr>
            <a:spLocks noChangeArrowheads="1"/>
          </p:cNvSpPr>
          <p:nvPr/>
        </p:nvSpPr>
        <p:spPr bwMode="auto">
          <a:xfrm>
            <a:off x="8863013" y="6092826"/>
            <a:ext cx="7498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cs typeface="Calibri" panose="020F0502020204030204" pitchFamily="34" charset="0"/>
              </a:rPr>
              <a:t>Quantity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36869" name="Rectangle 19"/>
          <p:cNvSpPr>
            <a:spLocks noChangeArrowheads="1"/>
          </p:cNvSpPr>
          <p:nvPr/>
        </p:nvSpPr>
        <p:spPr bwMode="auto">
          <a:xfrm>
            <a:off x="3143251" y="6099176"/>
            <a:ext cx="1041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Calibri" panose="020F0502020204030204" pitchFamily="34" charset="0"/>
              </a:rPr>
              <a:t>0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36870" name="Rectangle 20"/>
          <p:cNvSpPr>
            <a:spLocks noChangeArrowheads="1"/>
          </p:cNvSpPr>
          <p:nvPr/>
        </p:nvSpPr>
        <p:spPr bwMode="auto">
          <a:xfrm>
            <a:off x="1615204" y="1445188"/>
            <a:ext cx="16845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0000"/>
                </a:solidFill>
                <a:cs typeface="Calibri" panose="020F0502020204030204" pitchFamily="34" charset="0"/>
              </a:rPr>
              <a:t>Costs and Revenues</a:t>
            </a:r>
            <a:endParaRPr lang="en-US" altLang="en-US" sz="2400" dirty="0">
              <a:cs typeface="Calibri" panose="020F0502020204030204" pitchFamily="34" charset="0"/>
            </a:endParaRPr>
          </a:p>
        </p:txBody>
      </p:sp>
      <p:grpSp>
        <p:nvGrpSpPr>
          <p:cNvPr id="36873" name="Group 23"/>
          <p:cNvGrpSpPr>
            <a:grpSpLocks/>
          </p:cNvGrpSpPr>
          <p:nvPr/>
        </p:nvGrpSpPr>
        <p:grpSpPr bwMode="auto">
          <a:xfrm>
            <a:off x="4143375" y="1993900"/>
            <a:ext cx="3998913" cy="3365500"/>
            <a:chOff x="1650" y="1256"/>
            <a:chExt cx="2519" cy="2120"/>
          </a:xfrm>
        </p:grpSpPr>
        <p:sp>
          <p:nvSpPr>
            <p:cNvPr id="36922" name="Line 24"/>
            <p:cNvSpPr>
              <a:spLocks noChangeShapeType="1"/>
            </p:cNvSpPr>
            <p:nvPr/>
          </p:nvSpPr>
          <p:spPr bwMode="auto">
            <a:xfrm flipV="1">
              <a:off x="1650" y="1347"/>
              <a:ext cx="2310" cy="2029"/>
            </a:xfrm>
            <a:prstGeom prst="line">
              <a:avLst/>
            </a:prstGeom>
            <a:noFill/>
            <a:ln w="55563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23" name="Rectangle 25"/>
            <p:cNvSpPr>
              <a:spLocks noChangeArrowheads="1"/>
            </p:cNvSpPr>
            <p:nvPr/>
          </p:nvSpPr>
          <p:spPr bwMode="auto">
            <a:xfrm>
              <a:off x="3991" y="1256"/>
              <a:ext cx="1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  <a:cs typeface="Calibri" panose="020F0502020204030204" pitchFamily="34" charset="0"/>
                </a:rPr>
                <a:t>MC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36874" name="Group 26"/>
          <p:cNvGrpSpPr>
            <a:grpSpLocks/>
          </p:cNvGrpSpPr>
          <p:nvPr/>
        </p:nvGrpSpPr>
        <p:grpSpPr bwMode="auto">
          <a:xfrm>
            <a:off x="3713164" y="2681289"/>
            <a:ext cx="4557713" cy="2509837"/>
            <a:chOff x="1379" y="1689"/>
            <a:chExt cx="2871" cy="1581"/>
          </a:xfrm>
        </p:grpSpPr>
        <p:sp>
          <p:nvSpPr>
            <p:cNvPr id="36920" name="Freeform 27"/>
            <p:cNvSpPr>
              <a:spLocks/>
            </p:cNvSpPr>
            <p:nvPr/>
          </p:nvSpPr>
          <p:spPr bwMode="auto">
            <a:xfrm>
              <a:off x="1379" y="1689"/>
              <a:ext cx="2639" cy="1581"/>
            </a:xfrm>
            <a:custGeom>
              <a:avLst/>
              <a:gdLst>
                <a:gd name="T0" fmla="*/ 0 w 224"/>
                <a:gd name="T1" fmla="*/ 0 h 134"/>
                <a:gd name="T2" fmla="*/ 2147483647 w 224"/>
                <a:gd name="T3" fmla="*/ 2147483647 h 134"/>
                <a:gd name="T4" fmla="*/ 0 60000 65536"/>
                <a:gd name="T5" fmla="*/ 0 60000 65536"/>
                <a:gd name="T6" fmla="*/ 0 w 224"/>
                <a:gd name="T7" fmla="*/ 0 h 134"/>
                <a:gd name="T8" fmla="*/ 224 w 224"/>
                <a:gd name="T9" fmla="*/ 134 h 13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4" h="134">
                  <a:moveTo>
                    <a:pt x="0" y="0"/>
                  </a:moveTo>
                  <a:cubicBezTo>
                    <a:pt x="0" y="0"/>
                    <a:pt x="32" y="134"/>
                    <a:pt x="224" y="37"/>
                  </a:cubicBezTo>
                </a:path>
              </a:pathLst>
            </a:cu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21" name="Rectangle 28"/>
            <p:cNvSpPr>
              <a:spLocks noChangeArrowheads="1"/>
            </p:cNvSpPr>
            <p:nvPr/>
          </p:nvSpPr>
          <p:spPr bwMode="auto">
            <a:xfrm>
              <a:off x="4058" y="2060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  <a:cs typeface="Calibri" panose="020F0502020204030204" pitchFamily="34" charset="0"/>
                </a:rPr>
                <a:t>ATC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36875" name="Group 29"/>
          <p:cNvGrpSpPr>
            <a:grpSpLocks/>
          </p:cNvGrpSpPr>
          <p:nvPr/>
        </p:nvGrpSpPr>
        <p:grpSpPr bwMode="auto">
          <a:xfrm>
            <a:off x="3713164" y="3819525"/>
            <a:ext cx="4162425" cy="1689100"/>
            <a:chOff x="1379" y="2406"/>
            <a:chExt cx="2622" cy="1064"/>
          </a:xfrm>
        </p:grpSpPr>
        <p:sp>
          <p:nvSpPr>
            <p:cNvPr id="36918" name="Freeform 30"/>
            <p:cNvSpPr>
              <a:spLocks/>
            </p:cNvSpPr>
            <p:nvPr/>
          </p:nvSpPr>
          <p:spPr bwMode="auto">
            <a:xfrm>
              <a:off x="1379" y="2479"/>
              <a:ext cx="2392" cy="991"/>
            </a:xfrm>
            <a:custGeom>
              <a:avLst/>
              <a:gdLst>
                <a:gd name="T0" fmla="*/ 0 w 203"/>
                <a:gd name="T1" fmla="*/ 2147483647 h 84"/>
                <a:gd name="T2" fmla="*/ 2147483647 w 203"/>
                <a:gd name="T3" fmla="*/ 0 h 84"/>
                <a:gd name="T4" fmla="*/ 0 60000 65536"/>
                <a:gd name="T5" fmla="*/ 0 60000 65536"/>
                <a:gd name="T6" fmla="*/ 0 w 203"/>
                <a:gd name="T7" fmla="*/ 0 h 84"/>
                <a:gd name="T8" fmla="*/ 203 w 203"/>
                <a:gd name="T9" fmla="*/ 84 h 8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3" h="84">
                  <a:moveTo>
                    <a:pt x="0" y="27"/>
                  </a:moveTo>
                  <a:cubicBezTo>
                    <a:pt x="19" y="51"/>
                    <a:pt x="35" y="84"/>
                    <a:pt x="203" y="0"/>
                  </a:cubicBezTo>
                </a:path>
              </a:pathLst>
            </a:cu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19" name="Rectangle 31"/>
            <p:cNvSpPr>
              <a:spLocks noChangeArrowheads="1"/>
            </p:cNvSpPr>
            <p:nvPr/>
          </p:nvSpPr>
          <p:spPr bwMode="auto">
            <a:xfrm>
              <a:off x="3795" y="2406"/>
              <a:ext cx="20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  <a:cs typeface="Calibri" panose="020F0502020204030204" pitchFamily="34" charset="0"/>
                </a:rPr>
                <a:t>AVC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868613" y="4535489"/>
            <a:ext cx="2184400" cy="1798638"/>
            <a:chOff x="847" y="2857"/>
            <a:chExt cx="1376" cy="1133"/>
          </a:xfrm>
        </p:grpSpPr>
        <p:sp>
          <p:nvSpPr>
            <p:cNvPr id="36913" name="Freeform 33"/>
            <p:cNvSpPr>
              <a:spLocks/>
            </p:cNvSpPr>
            <p:nvPr/>
          </p:nvSpPr>
          <p:spPr bwMode="auto">
            <a:xfrm>
              <a:off x="1131" y="2928"/>
              <a:ext cx="1014" cy="884"/>
            </a:xfrm>
            <a:custGeom>
              <a:avLst/>
              <a:gdLst>
                <a:gd name="T0" fmla="*/ 1014 w 1014"/>
                <a:gd name="T1" fmla="*/ 884 h 884"/>
                <a:gd name="T2" fmla="*/ 1014 w 1014"/>
                <a:gd name="T3" fmla="*/ 0 h 884"/>
                <a:gd name="T4" fmla="*/ 0 w 1014"/>
                <a:gd name="T5" fmla="*/ 0 h 884"/>
                <a:gd name="T6" fmla="*/ 0 60000 65536"/>
                <a:gd name="T7" fmla="*/ 0 60000 65536"/>
                <a:gd name="T8" fmla="*/ 0 60000 65536"/>
                <a:gd name="T9" fmla="*/ 0 w 1014"/>
                <a:gd name="T10" fmla="*/ 0 h 884"/>
                <a:gd name="T11" fmla="*/ 1014 w 1014"/>
                <a:gd name="T12" fmla="*/ 884 h 8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14" h="884">
                  <a:moveTo>
                    <a:pt x="1014" y="884"/>
                  </a:moveTo>
                  <a:lnTo>
                    <a:pt x="1014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14" name="Rectangle 34"/>
            <p:cNvSpPr>
              <a:spLocks noChangeArrowheads="1"/>
            </p:cNvSpPr>
            <p:nvPr/>
          </p:nvSpPr>
          <p:spPr bwMode="auto">
            <a:xfrm>
              <a:off x="847" y="2857"/>
              <a:ext cx="1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  <a:cs typeface="Calibri" panose="020F0502020204030204" pitchFamily="34" charset="0"/>
                </a:rPr>
                <a:t>MC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  <p:sp>
          <p:nvSpPr>
            <p:cNvPr id="36915" name="Rectangle 35"/>
            <p:cNvSpPr>
              <a:spLocks noChangeArrowheads="1"/>
            </p:cNvSpPr>
            <p:nvPr/>
          </p:nvSpPr>
          <p:spPr bwMode="auto">
            <a:xfrm>
              <a:off x="1044" y="2919"/>
              <a:ext cx="4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cs typeface="Calibri" panose="020F0502020204030204" pitchFamily="34" charset="0"/>
                </a:rPr>
                <a:t>1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  <p:sp>
          <p:nvSpPr>
            <p:cNvPr id="36916" name="Rectangle 36"/>
            <p:cNvSpPr>
              <a:spLocks noChangeArrowheads="1"/>
            </p:cNvSpPr>
            <p:nvPr/>
          </p:nvSpPr>
          <p:spPr bwMode="auto">
            <a:xfrm>
              <a:off x="2084" y="3830"/>
              <a:ext cx="8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  <a:cs typeface="Calibri" panose="020F0502020204030204" pitchFamily="34" charset="0"/>
                </a:rPr>
                <a:t>Q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  <p:sp>
          <p:nvSpPr>
            <p:cNvPr id="36917" name="Rectangle 37"/>
            <p:cNvSpPr>
              <a:spLocks noChangeArrowheads="1"/>
            </p:cNvSpPr>
            <p:nvPr/>
          </p:nvSpPr>
          <p:spPr bwMode="auto">
            <a:xfrm>
              <a:off x="2182" y="3893"/>
              <a:ext cx="4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cs typeface="Calibri" panose="020F0502020204030204" pitchFamily="34" charset="0"/>
                </a:rPr>
                <a:t>1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2868614" y="2690814"/>
            <a:ext cx="4314825" cy="3643313"/>
            <a:chOff x="847" y="1695"/>
            <a:chExt cx="2718" cy="2295"/>
          </a:xfrm>
        </p:grpSpPr>
        <p:sp>
          <p:nvSpPr>
            <p:cNvPr id="36908" name="Freeform 39"/>
            <p:cNvSpPr>
              <a:spLocks/>
            </p:cNvSpPr>
            <p:nvPr/>
          </p:nvSpPr>
          <p:spPr bwMode="auto">
            <a:xfrm>
              <a:off x="1131" y="1760"/>
              <a:ext cx="2345" cy="2052"/>
            </a:xfrm>
            <a:custGeom>
              <a:avLst/>
              <a:gdLst>
                <a:gd name="T0" fmla="*/ 2345 w 2345"/>
                <a:gd name="T1" fmla="*/ 2052 h 2052"/>
                <a:gd name="T2" fmla="*/ 2345 w 2345"/>
                <a:gd name="T3" fmla="*/ 0 h 2052"/>
                <a:gd name="T4" fmla="*/ 0 w 2345"/>
                <a:gd name="T5" fmla="*/ 0 h 2052"/>
                <a:gd name="T6" fmla="*/ 0 60000 65536"/>
                <a:gd name="T7" fmla="*/ 0 60000 65536"/>
                <a:gd name="T8" fmla="*/ 0 60000 65536"/>
                <a:gd name="T9" fmla="*/ 0 w 2345"/>
                <a:gd name="T10" fmla="*/ 0 h 2052"/>
                <a:gd name="T11" fmla="*/ 2345 w 2345"/>
                <a:gd name="T12" fmla="*/ 2052 h 20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45" h="2052">
                  <a:moveTo>
                    <a:pt x="2345" y="2052"/>
                  </a:moveTo>
                  <a:lnTo>
                    <a:pt x="2345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09" name="Rectangle 40"/>
            <p:cNvSpPr>
              <a:spLocks noChangeArrowheads="1"/>
            </p:cNvSpPr>
            <p:nvPr/>
          </p:nvSpPr>
          <p:spPr bwMode="auto">
            <a:xfrm>
              <a:off x="847" y="1695"/>
              <a:ext cx="1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  <a:cs typeface="Calibri" panose="020F0502020204030204" pitchFamily="34" charset="0"/>
                </a:rPr>
                <a:t>MC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  <p:sp>
          <p:nvSpPr>
            <p:cNvPr id="36910" name="Rectangle 41"/>
            <p:cNvSpPr>
              <a:spLocks noChangeArrowheads="1"/>
            </p:cNvSpPr>
            <p:nvPr/>
          </p:nvSpPr>
          <p:spPr bwMode="auto">
            <a:xfrm>
              <a:off x="1044" y="1758"/>
              <a:ext cx="4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cs typeface="Calibri" panose="020F0502020204030204" pitchFamily="34" charset="0"/>
                </a:rPr>
                <a:t>2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  <p:sp>
          <p:nvSpPr>
            <p:cNvPr id="36911" name="Rectangle 42"/>
            <p:cNvSpPr>
              <a:spLocks noChangeArrowheads="1"/>
            </p:cNvSpPr>
            <p:nvPr/>
          </p:nvSpPr>
          <p:spPr bwMode="auto">
            <a:xfrm>
              <a:off x="3430" y="3830"/>
              <a:ext cx="8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  <a:cs typeface="Calibri" panose="020F0502020204030204" pitchFamily="34" charset="0"/>
                </a:rPr>
                <a:t>Q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  <p:sp>
          <p:nvSpPr>
            <p:cNvPr id="36912" name="Rectangle 43"/>
            <p:cNvSpPr>
              <a:spLocks noChangeArrowheads="1"/>
            </p:cNvSpPr>
            <p:nvPr/>
          </p:nvSpPr>
          <p:spPr bwMode="auto">
            <a:xfrm>
              <a:off x="3524" y="3893"/>
              <a:ext cx="4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cs typeface="Calibri" panose="020F0502020204030204" pitchFamily="34" charset="0"/>
                </a:rPr>
                <a:t>2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3638550" y="1277939"/>
            <a:ext cx="2319338" cy="2339975"/>
            <a:chOff x="1332" y="805"/>
            <a:chExt cx="1461" cy="1474"/>
          </a:xfrm>
        </p:grpSpPr>
        <p:sp>
          <p:nvSpPr>
            <p:cNvPr id="36900" name="Line 45"/>
            <p:cNvSpPr>
              <a:spLocks noChangeShapeType="1"/>
            </p:cNvSpPr>
            <p:nvPr/>
          </p:nvSpPr>
          <p:spPr bwMode="auto">
            <a:xfrm flipH="1" flipV="1">
              <a:off x="2428" y="1595"/>
              <a:ext cx="365" cy="68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36901" name="Group 46"/>
            <p:cNvGrpSpPr>
              <a:grpSpLocks/>
            </p:cNvGrpSpPr>
            <p:nvPr/>
          </p:nvGrpSpPr>
          <p:grpSpPr bwMode="auto">
            <a:xfrm>
              <a:off x="1332" y="805"/>
              <a:ext cx="1272" cy="849"/>
              <a:chOff x="1332" y="805"/>
              <a:chExt cx="1272" cy="849"/>
            </a:xfrm>
          </p:grpSpPr>
          <p:sp>
            <p:nvSpPr>
              <p:cNvPr id="36902" name="Rectangle 47"/>
              <p:cNvSpPr>
                <a:spLocks noChangeArrowheads="1"/>
              </p:cNvSpPr>
              <p:nvPr/>
            </p:nvSpPr>
            <p:spPr bwMode="auto">
              <a:xfrm>
                <a:off x="1332" y="805"/>
                <a:ext cx="1272" cy="849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36903" name="Rectangle 48"/>
              <p:cNvSpPr>
                <a:spLocks noChangeArrowheads="1"/>
              </p:cNvSpPr>
              <p:nvPr/>
            </p:nvSpPr>
            <p:spPr bwMode="auto">
              <a:xfrm>
                <a:off x="1384" y="848"/>
                <a:ext cx="1015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The firm maximizes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36904" name="Rectangle 49"/>
              <p:cNvSpPr>
                <a:spLocks noChangeArrowheads="1"/>
              </p:cNvSpPr>
              <p:nvPr/>
            </p:nvSpPr>
            <p:spPr bwMode="auto">
              <a:xfrm>
                <a:off x="1384" y="1005"/>
                <a:ext cx="1032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profit by producing 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36905" name="Rectangle 50"/>
              <p:cNvSpPr>
                <a:spLocks noChangeArrowheads="1"/>
              </p:cNvSpPr>
              <p:nvPr/>
            </p:nvSpPr>
            <p:spPr bwMode="auto">
              <a:xfrm>
                <a:off x="1384" y="1162"/>
                <a:ext cx="111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the quantity at which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36906" name="Rectangle 51"/>
              <p:cNvSpPr>
                <a:spLocks noChangeArrowheads="1"/>
              </p:cNvSpPr>
              <p:nvPr/>
            </p:nvSpPr>
            <p:spPr bwMode="auto">
              <a:xfrm>
                <a:off x="1384" y="1319"/>
                <a:ext cx="107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marginal cost equals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36907" name="Rectangle 52"/>
              <p:cNvSpPr>
                <a:spLocks noChangeArrowheads="1"/>
              </p:cNvSpPr>
              <p:nvPr/>
            </p:nvSpPr>
            <p:spPr bwMode="auto">
              <a:xfrm>
                <a:off x="1384" y="1475"/>
                <a:ext cx="948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marginal revenue.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9" name="Group 53"/>
          <p:cNvGrpSpPr>
            <a:grpSpLocks/>
          </p:cNvGrpSpPr>
          <p:nvPr/>
        </p:nvGrpSpPr>
        <p:grpSpPr bwMode="auto">
          <a:xfrm>
            <a:off x="3319463" y="3711577"/>
            <a:ext cx="2890838" cy="2622551"/>
            <a:chOff x="1131" y="2338"/>
            <a:chExt cx="1821" cy="1652"/>
          </a:xfrm>
        </p:grpSpPr>
        <p:sp>
          <p:nvSpPr>
            <p:cNvPr id="36897" name="Freeform 54"/>
            <p:cNvSpPr>
              <a:spLocks/>
            </p:cNvSpPr>
            <p:nvPr/>
          </p:nvSpPr>
          <p:spPr bwMode="auto">
            <a:xfrm>
              <a:off x="1131" y="2338"/>
              <a:ext cx="1697" cy="1474"/>
            </a:xfrm>
            <a:custGeom>
              <a:avLst/>
              <a:gdLst>
                <a:gd name="T0" fmla="*/ 1697 w 1697"/>
                <a:gd name="T1" fmla="*/ 1474 h 1474"/>
                <a:gd name="T2" fmla="*/ 1697 w 1697"/>
                <a:gd name="T3" fmla="*/ 0 h 1474"/>
                <a:gd name="T4" fmla="*/ 0 w 1697"/>
                <a:gd name="T5" fmla="*/ 0 h 1474"/>
                <a:gd name="T6" fmla="*/ 0 60000 65536"/>
                <a:gd name="T7" fmla="*/ 0 60000 65536"/>
                <a:gd name="T8" fmla="*/ 0 60000 65536"/>
                <a:gd name="T9" fmla="*/ 0 w 1697"/>
                <a:gd name="T10" fmla="*/ 0 h 1474"/>
                <a:gd name="T11" fmla="*/ 1697 w 1697"/>
                <a:gd name="T12" fmla="*/ 1474 h 14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7" h="1474">
                  <a:moveTo>
                    <a:pt x="1697" y="1474"/>
                  </a:moveTo>
                  <a:lnTo>
                    <a:pt x="1697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898" name="Rectangle 55"/>
            <p:cNvSpPr>
              <a:spLocks noChangeArrowheads="1"/>
            </p:cNvSpPr>
            <p:nvPr/>
          </p:nvSpPr>
          <p:spPr bwMode="auto">
            <a:xfrm>
              <a:off x="2696" y="3830"/>
              <a:ext cx="8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  <a:cs typeface="Calibri" panose="020F0502020204030204" pitchFamily="34" charset="0"/>
                </a:rPr>
                <a:t>Q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  <p:sp>
          <p:nvSpPr>
            <p:cNvPr id="36899" name="Rectangle 56"/>
            <p:cNvSpPr>
              <a:spLocks noChangeArrowheads="1"/>
            </p:cNvSpPr>
            <p:nvPr/>
          </p:nvSpPr>
          <p:spPr bwMode="auto">
            <a:xfrm>
              <a:off x="2794" y="3893"/>
              <a:ext cx="15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cs typeface="Calibri" panose="020F0502020204030204" pitchFamily="34" charset="0"/>
                </a:rPr>
                <a:t>MAX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10" name="Group 57"/>
          <p:cNvGrpSpPr>
            <a:grpSpLocks/>
          </p:cNvGrpSpPr>
          <p:nvPr/>
        </p:nvGrpSpPr>
        <p:grpSpPr bwMode="auto">
          <a:xfrm>
            <a:off x="2528890" y="3587751"/>
            <a:ext cx="7947029" cy="252413"/>
            <a:chOff x="633" y="2260"/>
            <a:chExt cx="5006" cy="159"/>
          </a:xfrm>
        </p:grpSpPr>
        <p:grpSp>
          <p:nvGrpSpPr>
            <p:cNvPr id="36886" name="Group 58"/>
            <p:cNvGrpSpPr>
              <a:grpSpLocks/>
            </p:cNvGrpSpPr>
            <p:nvPr/>
          </p:nvGrpSpPr>
          <p:grpSpPr bwMode="auto">
            <a:xfrm>
              <a:off x="633" y="2260"/>
              <a:ext cx="5006" cy="159"/>
              <a:chOff x="633" y="2260"/>
              <a:chExt cx="5006" cy="159"/>
            </a:xfrm>
          </p:grpSpPr>
          <p:sp>
            <p:nvSpPr>
              <p:cNvPr id="36888" name="Line 59"/>
              <p:cNvSpPr>
                <a:spLocks noChangeShapeType="1"/>
              </p:cNvSpPr>
              <p:nvPr/>
            </p:nvSpPr>
            <p:spPr bwMode="auto">
              <a:xfrm>
                <a:off x="1131" y="2338"/>
                <a:ext cx="2935" cy="1"/>
              </a:xfrm>
              <a:prstGeom prst="line">
                <a:avLst/>
              </a:prstGeom>
              <a:noFill/>
              <a:ln w="55563">
                <a:solidFill>
                  <a:srgbClr val="AD0D1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6889" name="Rectangle 60"/>
              <p:cNvSpPr>
                <a:spLocks noChangeArrowheads="1"/>
              </p:cNvSpPr>
              <p:nvPr/>
            </p:nvSpPr>
            <p:spPr bwMode="auto">
              <a:xfrm>
                <a:off x="633" y="2260"/>
                <a:ext cx="444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 i="1" dirty="0">
                    <a:solidFill>
                      <a:srgbClr val="000000"/>
                    </a:solidFill>
                    <a:cs typeface="Calibri" panose="020F0502020204030204" pitchFamily="34" charset="0"/>
                  </a:rPr>
                  <a:t> </a:t>
                </a:r>
                <a:r>
                  <a:rPr lang="en-US" altLang="en-US" sz="1600" i="1" dirty="0" smtClean="0">
                    <a:solidFill>
                      <a:srgbClr val="000000"/>
                    </a:solidFill>
                    <a:cs typeface="Calibri" panose="020F0502020204030204" pitchFamily="34" charset="0"/>
                  </a:rPr>
                  <a:t>P</a:t>
                </a:r>
                <a:r>
                  <a:rPr lang="en-US" altLang="en-US" sz="1600" dirty="0" smtClean="0">
                    <a:solidFill>
                      <a:srgbClr val="000000"/>
                    </a:solidFill>
                    <a:cs typeface="Calibri" panose="020F0502020204030204" pitchFamily="34" charset="0"/>
                  </a:rPr>
                  <a:t> = </a:t>
                </a:r>
                <a:r>
                  <a:rPr lang="en-US" altLang="en-US" sz="1600" i="1" dirty="0" smtClean="0">
                    <a:solidFill>
                      <a:srgbClr val="000000"/>
                    </a:solidFill>
                    <a:cs typeface="Calibri" panose="020F0502020204030204" pitchFamily="34" charset="0"/>
                  </a:rPr>
                  <a:t>MR </a:t>
                </a:r>
                <a:endParaRPr lang="en-US" altLang="en-US" sz="2400" dirty="0">
                  <a:cs typeface="Calibri" panose="020F0502020204030204" pitchFamily="34" charset="0"/>
                </a:endParaRPr>
              </a:p>
            </p:txBody>
          </p:sp>
          <p:sp>
            <p:nvSpPr>
              <p:cNvPr id="36896" name="Rectangle 67"/>
              <p:cNvSpPr>
                <a:spLocks noChangeArrowheads="1"/>
              </p:cNvSpPr>
              <p:nvPr/>
            </p:nvSpPr>
            <p:spPr bwMode="auto">
              <a:xfrm>
                <a:off x="4078" y="2264"/>
                <a:ext cx="156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 i="1" dirty="0">
                    <a:solidFill>
                      <a:srgbClr val="000000"/>
                    </a:solidFill>
                    <a:cs typeface="Calibri" panose="020F0502020204030204" pitchFamily="34" charset="0"/>
                  </a:rPr>
                  <a:t> P</a:t>
                </a:r>
                <a:r>
                  <a:rPr lang="en-US" altLang="en-US" sz="1600" dirty="0">
                    <a:solidFill>
                      <a:srgbClr val="000000"/>
                    </a:solidFill>
                    <a:cs typeface="Calibri" panose="020F0502020204030204" pitchFamily="34" charset="0"/>
                  </a:rPr>
                  <a:t> the </a:t>
                </a:r>
                <a:r>
                  <a:rPr lang="en-US" altLang="en-US" sz="1600" dirty="0" smtClean="0">
                    <a:solidFill>
                      <a:srgbClr val="000000"/>
                    </a:solidFill>
                    <a:cs typeface="Calibri" panose="020F0502020204030204" pitchFamily="34" charset="0"/>
                  </a:rPr>
                  <a:t>prevailing market </a:t>
                </a:r>
                <a:r>
                  <a:rPr lang="en-US" altLang="en-US" sz="1600" dirty="0">
                    <a:solidFill>
                      <a:srgbClr val="000000"/>
                    </a:solidFill>
                    <a:cs typeface="Calibri" panose="020F0502020204030204" pitchFamily="34" charset="0"/>
                  </a:rPr>
                  <a:t>price </a:t>
                </a:r>
                <a:endParaRPr lang="en-US" altLang="en-US" sz="2400" dirty="0"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6887" name="Oval 72"/>
            <p:cNvSpPr>
              <a:spLocks noChangeArrowheads="1"/>
            </p:cNvSpPr>
            <p:nvPr/>
          </p:nvSpPr>
          <p:spPr bwMode="auto">
            <a:xfrm>
              <a:off x="2781" y="2302"/>
              <a:ext cx="83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8402637" y="4156076"/>
            <a:ext cx="3521765" cy="1323439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Therefore, </a:t>
            </a:r>
            <a:r>
              <a:rPr lang="en-US" sz="16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6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</a:t>
            </a: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6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MR</a:t>
            </a: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6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MC</a:t>
            </a: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is the fingerprint of perfect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competition. One can figure out the profit-maximizing quantity by looking for the quantity at which </a:t>
            </a:r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AR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MR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MC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307387" y="792164"/>
            <a:ext cx="36311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We have seen before that,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perfect competition, </a:t>
            </a:r>
            <a:r>
              <a:rPr lang="en-US" sz="16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6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</a:t>
            </a: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6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MR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308976" y="2063751"/>
            <a:ext cx="36311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We have also seen that, profit maximization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requires </a:t>
            </a:r>
            <a:r>
              <a:rPr lang="en-US" sz="16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MR</a:t>
            </a: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6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MC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432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/>
      <p:bldP spid="6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Firm’s Profit</a:t>
            </a:r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Profit equals total revenue minus total costs.</a:t>
            </a:r>
          </a:p>
          <a:p>
            <a:pPr lvl="1"/>
            <a:r>
              <a:rPr lang="en-US" altLang="en-US" dirty="0" smtClean="0"/>
              <a:t>Profit = </a:t>
            </a:r>
            <a:r>
              <a:rPr lang="en-US" altLang="en-US" i="1" dirty="0" smtClean="0"/>
              <a:t>TR</a:t>
            </a:r>
            <a:r>
              <a:rPr lang="en-US" altLang="en-US" dirty="0" smtClean="0"/>
              <a:t> – </a:t>
            </a:r>
            <a:r>
              <a:rPr lang="en-US" altLang="en-US" i="1" dirty="0" smtClean="0"/>
              <a:t>TC</a:t>
            </a:r>
          </a:p>
          <a:p>
            <a:pPr lvl="1"/>
            <a:r>
              <a:rPr lang="en-US" altLang="en-US" dirty="0" smtClean="0"/>
              <a:t>Profit/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= </a:t>
            </a:r>
            <a:r>
              <a:rPr lang="en-US" altLang="en-US" i="1" dirty="0" smtClean="0"/>
              <a:t>TR</a:t>
            </a:r>
            <a:r>
              <a:rPr lang="en-US" altLang="en-US" dirty="0" smtClean="0"/>
              <a:t>/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– </a:t>
            </a:r>
            <a:r>
              <a:rPr lang="en-US" altLang="en-US" i="1" dirty="0" smtClean="0"/>
              <a:t>TC</a:t>
            </a:r>
            <a:r>
              <a:rPr lang="en-US" altLang="en-US" dirty="0" smtClean="0"/>
              <a:t>/</a:t>
            </a:r>
            <a:r>
              <a:rPr lang="en-US" altLang="en-US" i="1" dirty="0" smtClean="0"/>
              <a:t>q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Profit = (</a:t>
            </a:r>
            <a:r>
              <a:rPr lang="en-US" altLang="en-US" i="1" dirty="0" smtClean="0"/>
              <a:t>TR</a:t>
            </a:r>
            <a:r>
              <a:rPr lang="en-US" altLang="en-US" dirty="0" smtClean="0"/>
              <a:t>/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– </a:t>
            </a:r>
            <a:r>
              <a:rPr lang="en-US" altLang="en-US" i="1" dirty="0" smtClean="0"/>
              <a:t>TC</a:t>
            </a:r>
            <a:r>
              <a:rPr lang="en-US" altLang="en-US" dirty="0" smtClean="0"/>
              <a:t>/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) </a:t>
            </a:r>
            <a:r>
              <a:rPr lang="en-US" altLang="en-US" dirty="0" smtClean="0">
                <a:sym typeface="Symbol" panose="05050102010706020507" pitchFamily="18" charset="2"/>
              </a:rPr>
              <a:t>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q</a:t>
            </a:r>
            <a:endParaRPr lang="en-US" altLang="en-US" dirty="0" smtClean="0"/>
          </a:p>
          <a:p>
            <a:pPr lvl="1"/>
            <a:r>
              <a:rPr lang="en-US" altLang="en-US" dirty="0"/>
              <a:t>Profit = 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P </a:t>
            </a:r>
            <a:r>
              <a:rPr lang="en-US" altLang="en-US" dirty="0" smtClean="0"/>
              <a:t>× 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/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</a:t>
            </a:r>
            <a:r>
              <a:rPr lang="en-US" altLang="en-US" dirty="0"/>
              <a:t>– </a:t>
            </a:r>
            <a:r>
              <a:rPr lang="en-US" altLang="en-US" i="1" dirty="0" smtClean="0"/>
              <a:t>ATC</a:t>
            </a:r>
            <a:r>
              <a:rPr lang="en-US" altLang="en-US" i="1" dirty="0"/>
              <a:t> </a:t>
            </a:r>
            <a:r>
              <a:rPr lang="en-US" altLang="en-US" dirty="0"/>
              <a:t>× </a:t>
            </a:r>
            <a:r>
              <a:rPr lang="en-US" altLang="en-US" i="1" dirty="0"/>
              <a:t>q</a:t>
            </a:r>
            <a:r>
              <a:rPr lang="en-US" altLang="en-US" dirty="0" smtClean="0"/>
              <a:t>/</a:t>
            </a:r>
            <a:r>
              <a:rPr lang="en-US" altLang="en-US" i="1" dirty="0" smtClean="0"/>
              <a:t>q</a:t>
            </a:r>
            <a:r>
              <a:rPr lang="en-US" altLang="en-US" dirty="0"/>
              <a:t>) </a:t>
            </a:r>
            <a:r>
              <a:rPr lang="en-US" altLang="en-US" dirty="0">
                <a:sym typeface="Symbol" panose="05050102010706020507" pitchFamily="18" charset="2"/>
              </a:rPr>
              <a:t></a:t>
            </a:r>
            <a:r>
              <a:rPr lang="en-US" altLang="en-US" dirty="0"/>
              <a:t> </a:t>
            </a:r>
            <a:r>
              <a:rPr lang="en-US" altLang="en-US" i="1" dirty="0"/>
              <a:t>q</a:t>
            </a:r>
            <a:endParaRPr lang="en-US" altLang="en-US" dirty="0"/>
          </a:p>
          <a:p>
            <a:pPr lvl="1"/>
            <a:r>
              <a:rPr lang="en-US" altLang="en-US" dirty="0" smtClean="0"/>
              <a:t>Profit = (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 – </a:t>
            </a:r>
            <a:r>
              <a:rPr lang="en-US" altLang="en-US" i="1" dirty="0" smtClean="0"/>
              <a:t>ATC</a:t>
            </a:r>
            <a:r>
              <a:rPr lang="en-US" altLang="en-US" dirty="0" smtClean="0"/>
              <a:t>) </a:t>
            </a:r>
            <a:r>
              <a:rPr lang="en-US" altLang="en-US" dirty="0" smtClean="0">
                <a:sym typeface="Symbol" panose="05050102010706020507" pitchFamily="18" charset="2"/>
              </a:rPr>
              <a:t>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</a:t>
            </a:r>
          </a:p>
          <a:p>
            <a:endParaRPr lang="en-US" altLang="en-US" dirty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5899ED-7644-4F35-B2AB-078DE83C6B51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35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2023" y="3737515"/>
            <a:ext cx="2693988" cy="23028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en-US" sz="2400" b="1" dirty="0" smtClean="0">
                <a:cs typeface="Calibri" panose="020F0502020204030204" pitchFamily="34" charset="0"/>
              </a:rPr>
              <a:t>Profit </a:t>
            </a:r>
            <a:r>
              <a:rPr lang="en-US" altLang="en-US" sz="2400" b="1" dirty="0">
                <a:cs typeface="Calibri" panose="020F0502020204030204" pitchFamily="34" charset="0"/>
              </a:rPr>
              <a:t>Maximization for a Competitive Firm</a:t>
            </a:r>
          </a:p>
        </p:txBody>
      </p:sp>
      <p:sp>
        <p:nvSpPr>
          <p:cNvPr id="36867" name="Freeform 17"/>
          <p:cNvSpPr>
            <a:spLocks/>
          </p:cNvSpPr>
          <p:nvPr/>
        </p:nvSpPr>
        <p:spPr bwMode="auto">
          <a:xfrm>
            <a:off x="3319463" y="1203326"/>
            <a:ext cx="6323012" cy="4848225"/>
          </a:xfrm>
          <a:custGeom>
            <a:avLst/>
            <a:gdLst>
              <a:gd name="T0" fmla="*/ 0 w 3983"/>
              <a:gd name="T1" fmla="*/ 0 h 3054"/>
              <a:gd name="T2" fmla="*/ 0 w 3983"/>
              <a:gd name="T3" fmla="*/ 2147483647 h 3054"/>
              <a:gd name="T4" fmla="*/ 2147483647 w 3983"/>
              <a:gd name="T5" fmla="*/ 2147483647 h 3054"/>
              <a:gd name="T6" fmla="*/ 0 60000 65536"/>
              <a:gd name="T7" fmla="*/ 0 60000 65536"/>
              <a:gd name="T8" fmla="*/ 0 60000 65536"/>
              <a:gd name="T9" fmla="*/ 0 w 3983"/>
              <a:gd name="T10" fmla="*/ 0 h 3054"/>
              <a:gd name="T11" fmla="*/ 3983 w 3983"/>
              <a:gd name="T12" fmla="*/ 3054 h 30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83" h="3054">
                <a:moveTo>
                  <a:pt x="0" y="0"/>
                </a:moveTo>
                <a:lnTo>
                  <a:pt x="0" y="3054"/>
                </a:lnTo>
                <a:lnTo>
                  <a:pt x="3983" y="3054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68" name="Rectangle 18"/>
          <p:cNvSpPr>
            <a:spLocks noChangeArrowheads="1"/>
          </p:cNvSpPr>
          <p:nvPr/>
        </p:nvSpPr>
        <p:spPr bwMode="auto">
          <a:xfrm>
            <a:off x="8863013" y="6092826"/>
            <a:ext cx="7498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cs typeface="Calibri" panose="020F0502020204030204" pitchFamily="34" charset="0"/>
              </a:rPr>
              <a:t>Quantity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36869" name="Rectangle 19"/>
          <p:cNvSpPr>
            <a:spLocks noChangeArrowheads="1"/>
          </p:cNvSpPr>
          <p:nvPr/>
        </p:nvSpPr>
        <p:spPr bwMode="auto">
          <a:xfrm>
            <a:off x="3143251" y="6099176"/>
            <a:ext cx="1041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Calibri" panose="020F0502020204030204" pitchFamily="34" charset="0"/>
              </a:rPr>
              <a:t>0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36870" name="Rectangle 20"/>
          <p:cNvSpPr>
            <a:spLocks noChangeArrowheads="1"/>
          </p:cNvSpPr>
          <p:nvPr/>
        </p:nvSpPr>
        <p:spPr bwMode="auto">
          <a:xfrm>
            <a:off x="1615204" y="1445188"/>
            <a:ext cx="16845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0000"/>
                </a:solidFill>
                <a:cs typeface="Calibri" panose="020F0502020204030204" pitchFamily="34" charset="0"/>
              </a:rPr>
              <a:t>Costs and Revenues</a:t>
            </a:r>
            <a:endParaRPr lang="en-US" altLang="en-US" sz="2400" dirty="0">
              <a:cs typeface="Calibri" panose="020F0502020204030204" pitchFamily="34" charset="0"/>
            </a:endParaRPr>
          </a:p>
        </p:txBody>
      </p:sp>
      <p:grpSp>
        <p:nvGrpSpPr>
          <p:cNvPr id="36873" name="Group 23"/>
          <p:cNvGrpSpPr>
            <a:grpSpLocks/>
          </p:cNvGrpSpPr>
          <p:nvPr/>
        </p:nvGrpSpPr>
        <p:grpSpPr bwMode="auto">
          <a:xfrm>
            <a:off x="4143375" y="1993900"/>
            <a:ext cx="3998913" cy="3365500"/>
            <a:chOff x="1650" y="1256"/>
            <a:chExt cx="2519" cy="2120"/>
          </a:xfrm>
        </p:grpSpPr>
        <p:sp>
          <p:nvSpPr>
            <p:cNvPr id="36922" name="Line 24"/>
            <p:cNvSpPr>
              <a:spLocks noChangeShapeType="1"/>
            </p:cNvSpPr>
            <p:nvPr/>
          </p:nvSpPr>
          <p:spPr bwMode="auto">
            <a:xfrm flipV="1">
              <a:off x="1650" y="1347"/>
              <a:ext cx="2310" cy="2029"/>
            </a:xfrm>
            <a:prstGeom prst="line">
              <a:avLst/>
            </a:prstGeom>
            <a:noFill/>
            <a:ln w="55563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23" name="Rectangle 25"/>
            <p:cNvSpPr>
              <a:spLocks noChangeArrowheads="1"/>
            </p:cNvSpPr>
            <p:nvPr/>
          </p:nvSpPr>
          <p:spPr bwMode="auto">
            <a:xfrm>
              <a:off x="3991" y="1256"/>
              <a:ext cx="1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  <a:cs typeface="Calibri" panose="020F0502020204030204" pitchFamily="34" charset="0"/>
                </a:rPr>
                <a:t>MC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36874" name="Group 26"/>
          <p:cNvGrpSpPr>
            <a:grpSpLocks/>
          </p:cNvGrpSpPr>
          <p:nvPr/>
        </p:nvGrpSpPr>
        <p:grpSpPr bwMode="auto">
          <a:xfrm>
            <a:off x="3713164" y="2681289"/>
            <a:ext cx="4557713" cy="2509837"/>
            <a:chOff x="1379" y="1689"/>
            <a:chExt cx="2871" cy="1581"/>
          </a:xfrm>
        </p:grpSpPr>
        <p:sp>
          <p:nvSpPr>
            <p:cNvPr id="36920" name="Freeform 27"/>
            <p:cNvSpPr>
              <a:spLocks/>
            </p:cNvSpPr>
            <p:nvPr/>
          </p:nvSpPr>
          <p:spPr bwMode="auto">
            <a:xfrm>
              <a:off x="1379" y="1689"/>
              <a:ext cx="2639" cy="1581"/>
            </a:xfrm>
            <a:custGeom>
              <a:avLst/>
              <a:gdLst>
                <a:gd name="T0" fmla="*/ 0 w 224"/>
                <a:gd name="T1" fmla="*/ 0 h 134"/>
                <a:gd name="T2" fmla="*/ 2147483647 w 224"/>
                <a:gd name="T3" fmla="*/ 2147483647 h 134"/>
                <a:gd name="T4" fmla="*/ 0 60000 65536"/>
                <a:gd name="T5" fmla="*/ 0 60000 65536"/>
                <a:gd name="T6" fmla="*/ 0 w 224"/>
                <a:gd name="T7" fmla="*/ 0 h 134"/>
                <a:gd name="T8" fmla="*/ 224 w 224"/>
                <a:gd name="T9" fmla="*/ 134 h 13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4" h="134">
                  <a:moveTo>
                    <a:pt x="0" y="0"/>
                  </a:moveTo>
                  <a:cubicBezTo>
                    <a:pt x="0" y="0"/>
                    <a:pt x="32" y="134"/>
                    <a:pt x="224" y="37"/>
                  </a:cubicBezTo>
                </a:path>
              </a:pathLst>
            </a:cu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21" name="Rectangle 28"/>
            <p:cNvSpPr>
              <a:spLocks noChangeArrowheads="1"/>
            </p:cNvSpPr>
            <p:nvPr/>
          </p:nvSpPr>
          <p:spPr bwMode="auto">
            <a:xfrm>
              <a:off x="4058" y="2060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  <a:cs typeface="Calibri" panose="020F0502020204030204" pitchFamily="34" charset="0"/>
                </a:rPr>
                <a:t>ATC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36875" name="Group 29"/>
          <p:cNvGrpSpPr>
            <a:grpSpLocks/>
          </p:cNvGrpSpPr>
          <p:nvPr/>
        </p:nvGrpSpPr>
        <p:grpSpPr bwMode="auto">
          <a:xfrm>
            <a:off x="3713164" y="3819525"/>
            <a:ext cx="4162425" cy="1689100"/>
            <a:chOff x="1379" y="2406"/>
            <a:chExt cx="2622" cy="1064"/>
          </a:xfrm>
        </p:grpSpPr>
        <p:sp>
          <p:nvSpPr>
            <p:cNvPr id="36918" name="Freeform 30"/>
            <p:cNvSpPr>
              <a:spLocks/>
            </p:cNvSpPr>
            <p:nvPr/>
          </p:nvSpPr>
          <p:spPr bwMode="auto">
            <a:xfrm>
              <a:off x="1379" y="2479"/>
              <a:ext cx="2392" cy="991"/>
            </a:xfrm>
            <a:custGeom>
              <a:avLst/>
              <a:gdLst>
                <a:gd name="T0" fmla="*/ 0 w 203"/>
                <a:gd name="T1" fmla="*/ 2147483647 h 84"/>
                <a:gd name="T2" fmla="*/ 2147483647 w 203"/>
                <a:gd name="T3" fmla="*/ 0 h 84"/>
                <a:gd name="T4" fmla="*/ 0 60000 65536"/>
                <a:gd name="T5" fmla="*/ 0 60000 65536"/>
                <a:gd name="T6" fmla="*/ 0 w 203"/>
                <a:gd name="T7" fmla="*/ 0 h 84"/>
                <a:gd name="T8" fmla="*/ 203 w 203"/>
                <a:gd name="T9" fmla="*/ 84 h 8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3" h="84">
                  <a:moveTo>
                    <a:pt x="0" y="27"/>
                  </a:moveTo>
                  <a:cubicBezTo>
                    <a:pt x="19" y="51"/>
                    <a:pt x="35" y="84"/>
                    <a:pt x="203" y="0"/>
                  </a:cubicBezTo>
                </a:path>
              </a:pathLst>
            </a:cu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19" name="Rectangle 31"/>
            <p:cNvSpPr>
              <a:spLocks noChangeArrowheads="1"/>
            </p:cNvSpPr>
            <p:nvPr/>
          </p:nvSpPr>
          <p:spPr bwMode="auto">
            <a:xfrm>
              <a:off x="3795" y="2406"/>
              <a:ext cx="20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  <a:cs typeface="Calibri" panose="020F0502020204030204" pitchFamily="34" charset="0"/>
                </a:rPr>
                <a:t>AVC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3638550" y="1277939"/>
            <a:ext cx="2319338" cy="2339975"/>
            <a:chOff x="1332" y="805"/>
            <a:chExt cx="1461" cy="1474"/>
          </a:xfrm>
        </p:grpSpPr>
        <p:sp>
          <p:nvSpPr>
            <p:cNvPr id="36900" name="Line 45"/>
            <p:cNvSpPr>
              <a:spLocks noChangeShapeType="1"/>
            </p:cNvSpPr>
            <p:nvPr/>
          </p:nvSpPr>
          <p:spPr bwMode="auto">
            <a:xfrm flipH="1" flipV="1">
              <a:off x="2428" y="1595"/>
              <a:ext cx="365" cy="68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36901" name="Group 46"/>
            <p:cNvGrpSpPr>
              <a:grpSpLocks/>
            </p:cNvGrpSpPr>
            <p:nvPr/>
          </p:nvGrpSpPr>
          <p:grpSpPr bwMode="auto">
            <a:xfrm>
              <a:off x="1332" y="805"/>
              <a:ext cx="1272" cy="849"/>
              <a:chOff x="1332" y="805"/>
              <a:chExt cx="1272" cy="849"/>
            </a:xfrm>
          </p:grpSpPr>
          <p:sp>
            <p:nvSpPr>
              <p:cNvPr id="36902" name="Rectangle 47"/>
              <p:cNvSpPr>
                <a:spLocks noChangeArrowheads="1"/>
              </p:cNvSpPr>
              <p:nvPr/>
            </p:nvSpPr>
            <p:spPr bwMode="auto">
              <a:xfrm>
                <a:off x="1332" y="805"/>
                <a:ext cx="1272" cy="849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36903" name="Rectangle 48"/>
              <p:cNvSpPr>
                <a:spLocks noChangeArrowheads="1"/>
              </p:cNvSpPr>
              <p:nvPr/>
            </p:nvSpPr>
            <p:spPr bwMode="auto">
              <a:xfrm>
                <a:off x="1384" y="848"/>
                <a:ext cx="1015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The firm maximizes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36904" name="Rectangle 49"/>
              <p:cNvSpPr>
                <a:spLocks noChangeArrowheads="1"/>
              </p:cNvSpPr>
              <p:nvPr/>
            </p:nvSpPr>
            <p:spPr bwMode="auto">
              <a:xfrm>
                <a:off x="1384" y="1005"/>
                <a:ext cx="1032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profit by producing 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36905" name="Rectangle 50"/>
              <p:cNvSpPr>
                <a:spLocks noChangeArrowheads="1"/>
              </p:cNvSpPr>
              <p:nvPr/>
            </p:nvSpPr>
            <p:spPr bwMode="auto">
              <a:xfrm>
                <a:off x="1384" y="1162"/>
                <a:ext cx="111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the quantity at which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36906" name="Rectangle 51"/>
              <p:cNvSpPr>
                <a:spLocks noChangeArrowheads="1"/>
              </p:cNvSpPr>
              <p:nvPr/>
            </p:nvSpPr>
            <p:spPr bwMode="auto">
              <a:xfrm>
                <a:off x="1384" y="1319"/>
                <a:ext cx="107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marginal cost equals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36907" name="Rectangle 52"/>
              <p:cNvSpPr>
                <a:spLocks noChangeArrowheads="1"/>
              </p:cNvSpPr>
              <p:nvPr/>
            </p:nvSpPr>
            <p:spPr bwMode="auto">
              <a:xfrm>
                <a:off x="1384" y="1475"/>
                <a:ext cx="948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marginal revenue.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36897" name="Freeform 54"/>
          <p:cNvSpPr>
            <a:spLocks/>
          </p:cNvSpPr>
          <p:nvPr/>
        </p:nvSpPr>
        <p:spPr bwMode="auto">
          <a:xfrm>
            <a:off x="3319463" y="3711577"/>
            <a:ext cx="2693988" cy="2339976"/>
          </a:xfrm>
          <a:custGeom>
            <a:avLst/>
            <a:gdLst>
              <a:gd name="T0" fmla="*/ 1697 w 1697"/>
              <a:gd name="T1" fmla="*/ 1474 h 1474"/>
              <a:gd name="T2" fmla="*/ 1697 w 1697"/>
              <a:gd name="T3" fmla="*/ 0 h 1474"/>
              <a:gd name="T4" fmla="*/ 0 w 1697"/>
              <a:gd name="T5" fmla="*/ 0 h 1474"/>
              <a:gd name="T6" fmla="*/ 0 60000 65536"/>
              <a:gd name="T7" fmla="*/ 0 60000 65536"/>
              <a:gd name="T8" fmla="*/ 0 60000 65536"/>
              <a:gd name="T9" fmla="*/ 0 w 1697"/>
              <a:gd name="T10" fmla="*/ 0 h 1474"/>
              <a:gd name="T11" fmla="*/ 1697 w 1697"/>
              <a:gd name="T12" fmla="*/ 1474 h 14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97" h="1474">
                <a:moveTo>
                  <a:pt x="1697" y="1474"/>
                </a:moveTo>
                <a:lnTo>
                  <a:pt x="1697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8" name="Rectangle 55"/>
          <p:cNvSpPr>
            <a:spLocks noChangeArrowheads="1"/>
          </p:cNvSpPr>
          <p:nvPr/>
        </p:nvSpPr>
        <p:spPr bwMode="auto">
          <a:xfrm>
            <a:off x="5803901" y="6080128"/>
            <a:ext cx="1365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Calibri" panose="020F0502020204030204" pitchFamily="34" charset="0"/>
              </a:rPr>
              <a:t>Q</a:t>
            </a:r>
            <a:endParaRPr lang="en-US" altLang="en-US" sz="2400" dirty="0">
              <a:cs typeface="Calibri" panose="020F0502020204030204" pitchFamily="34" charset="0"/>
            </a:endParaRPr>
          </a:p>
        </p:txBody>
      </p:sp>
      <p:sp>
        <p:nvSpPr>
          <p:cNvPr id="36899" name="Rectangle 56"/>
          <p:cNvSpPr>
            <a:spLocks noChangeArrowheads="1"/>
          </p:cNvSpPr>
          <p:nvPr/>
        </p:nvSpPr>
        <p:spPr bwMode="auto">
          <a:xfrm>
            <a:off x="5959476" y="6180140"/>
            <a:ext cx="2508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cs typeface="Calibri" panose="020F0502020204030204" pitchFamily="34" charset="0"/>
              </a:rPr>
              <a:t>MAX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grpSp>
        <p:nvGrpSpPr>
          <p:cNvPr id="36886" name="Group 58"/>
          <p:cNvGrpSpPr>
            <a:grpSpLocks/>
          </p:cNvGrpSpPr>
          <p:nvPr/>
        </p:nvGrpSpPr>
        <p:grpSpPr bwMode="auto">
          <a:xfrm>
            <a:off x="2528890" y="3587751"/>
            <a:ext cx="7947029" cy="252413"/>
            <a:chOff x="633" y="2260"/>
            <a:chExt cx="5006" cy="159"/>
          </a:xfrm>
        </p:grpSpPr>
        <p:sp>
          <p:nvSpPr>
            <p:cNvPr id="36888" name="Line 59"/>
            <p:cNvSpPr>
              <a:spLocks noChangeShapeType="1"/>
            </p:cNvSpPr>
            <p:nvPr/>
          </p:nvSpPr>
          <p:spPr bwMode="auto">
            <a:xfrm>
              <a:off x="1131" y="2338"/>
              <a:ext cx="2935" cy="1"/>
            </a:xfrm>
            <a:prstGeom prst="line">
              <a:avLst/>
            </a:prstGeom>
            <a:noFill/>
            <a:ln w="55563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889" name="Rectangle 60"/>
            <p:cNvSpPr>
              <a:spLocks noChangeArrowheads="1"/>
            </p:cNvSpPr>
            <p:nvPr/>
          </p:nvSpPr>
          <p:spPr bwMode="auto">
            <a:xfrm>
              <a:off x="633" y="2260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 dirty="0">
                  <a:solidFill>
                    <a:srgbClr val="000000"/>
                  </a:solidFill>
                  <a:cs typeface="Calibri" panose="020F0502020204030204" pitchFamily="34" charset="0"/>
                </a:rPr>
                <a:t> </a:t>
              </a:r>
              <a:r>
                <a:rPr lang="en-US" altLang="en-US" sz="1600" i="1" dirty="0" smtClean="0">
                  <a:solidFill>
                    <a:srgbClr val="000000"/>
                  </a:solidFill>
                  <a:cs typeface="Calibri" panose="020F0502020204030204" pitchFamily="34" charset="0"/>
                </a:rPr>
                <a:t>P</a:t>
              </a:r>
              <a:r>
                <a:rPr lang="en-US" altLang="en-US" sz="1600" dirty="0" smtClean="0">
                  <a:solidFill>
                    <a:srgbClr val="000000"/>
                  </a:solidFill>
                  <a:cs typeface="Calibri" panose="020F0502020204030204" pitchFamily="34" charset="0"/>
                </a:rPr>
                <a:t> = </a:t>
              </a:r>
              <a:r>
                <a:rPr lang="en-US" altLang="en-US" sz="1600" i="1" dirty="0" smtClean="0">
                  <a:solidFill>
                    <a:srgbClr val="000000"/>
                  </a:solidFill>
                  <a:cs typeface="Calibri" panose="020F0502020204030204" pitchFamily="34" charset="0"/>
                </a:rPr>
                <a:t>MR </a:t>
              </a:r>
              <a:endParaRPr lang="en-US" altLang="en-US" sz="2400" dirty="0">
                <a:cs typeface="Calibri" panose="020F0502020204030204" pitchFamily="34" charset="0"/>
              </a:endParaRPr>
            </a:p>
          </p:txBody>
        </p:sp>
        <p:sp>
          <p:nvSpPr>
            <p:cNvPr id="36896" name="Rectangle 67"/>
            <p:cNvSpPr>
              <a:spLocks noChangeArrowheads="1"/>
            </p:cNvSpPr>
            <p:nvPr/>
          </p:nvSpPr>
          <p:spPr bwMode="auto">
            <a:xfrm>
              <a:off x="4078" y="2264"/>
              <a:ext cx="156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 dirty="0">
                  <a:solidFill>
                    <a:srgbClr val="000000"/>
                  </a:solidFill>
                  <a:cs typeface="Calibri" panose="020F0502020204030204" pitchFamily="34" charset="0"/>
                </a:rPr>
                <a:t> P</a:t>
              </a:r>
              <a:r>
                <a:rPr lang="en-US" altLang="en-US" sz="1600" dirty="0">
                  <a:solidFill>
                    <a:srgbClr val="000000"/>
                  </a:solidFill>
                  <a:cs typeface="Calibri" panose="020F0502020204030204" pitchFamily="34" charset="0"/>
                </a:rPr>
                <a:t> the </a:t>
              </a:r>
              <a:r>
                <a:rPr lang="en-US" altLang="en-US" sz="1600" dirty="0" smtClean="0">
                  <a:solidFill>
                    <a:srgbClr val="000000"/>
                  </a:solidFill>
                  <a:cs typeface="Calibri" panose="020F0502020204030204" pitchFamily="34" charset="0"/>
                </a:rPr>
                <a:t>prevailing market </a:t>
              </a:r>
              <a:r>
                <a:rPr lang="en-US" altLang="en-US" sz="1600" dirty="0">
                  <a:solidFill>
                    <a:srgbClr val="000000"/>
                  </a:solidFill>
                  <a:cs typeface="Calibri" panose="020F0502020204030204" pitchFamily="34" charset="0"/>
                </a:rPr>
                <a:t>price </a:t>
              </a:r>
              <a:endParaRPr lang="en-US" altLang="en-US" sz="2400" dirty="0">
                <a:cs typeface="Calibri" panose="020F0502020204030204" pitchFamily="34" charset="0"/>
              </a:endParaRPr>
            </a:p>
          </p:txBody>
        </p:sp>
      </p:grpSp>
      <p:sp>
        <p:nvSpPr>
          <p:cNvPr id="36887" name="Oval 72"/>
          <p:cNvSpPr>
            <a:spLocks noChangeArrowheads="1"/>
          </p:cNvSpPr>
          <p:nvPr/>
        </p:nvSpPr>
        <p:spPr bwMode="auto">
          <a:xfrm>
            <a:off x="5938842" y="3654426"/>
            <a:ext cx="131763" cy="1317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473635" y="792164"/>
            <a:ext cx="363118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At this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firm’s profit-maximizing output its total revenue is the area of the green rectangle.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Freeform 54"/>
          <p:cNvSpPr>
            <a:spLocks/>
          </p:cNvSpPr>
          <p:nvPr/>
        </p:nvSpPr>
        <p:spPr bwMode="auto">
          <a:xfrm>
            <a:off x="3326286" y="4000454"/>
            <a:ext cx="2693988" cy="2057400"/>
          </a:xfrm>
          <a:custGeom>
            <a:avLst/>
            <a:gdLst>
              <a:gd name="T0" fmla="*/ 1697 w 1697"/>
              <a:gd name="T1" fmla="*/ 1474 h 1474"/>
              <a:gd name="T2" fmla="*/ 1697 w 1697"/>
              <a:gd name="T3" fmla="*/ 0 h 1474"/>
              <a:gd name="T4" fmla="*/ 0 w 1697"/>
              <a:gd name="T5" fmla="*/ 0 h 1474"/>
              <a:gd name="T6" fmla="*/ 0 60000 65536"/>
              <a:gd name="T7" fmla="*/ 0 60000 65536"/>
              <a:gd name="T8" fmla="*/ 0 60000 65536"/>
              <a:gd name="T9" fmla="*/ 0 w 1697"/>
              <a:gd name="T10" fmla="*/ 0 h 1474"/>
              <a:gd name="T11" fmla="*/ 1697 w 1697"/>
              <a:gd name="T12" fmla="*/ 1474 h 14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97" h="1474">
                <a:moveTo>
                  <a:pt x="1697" y="1474"/>
                </a:moveTo>
                <a:lnTo>
                  <a:pt x="1697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Rectangle 34"/>
          <p:cNvSpPr>
            <a:spLocks noChangeArrowheads="1"/>
          </p:cNvSpPr>
          <p:nvPr/>
        </p:nvSpPr>
        <p:spPr bwMode="auto">
          <a:xfrm>
            <a:off x="2315884" y="3873572"/>
            <a:ext cx="96494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  <a:cs typeface="Calibri" panose="020F0502020204030204" pitchFamily="34" charset="0"/>
              </a:rPr>
              <a:t>ATC</a:t>
            </a:r>
            <a:r>
              <a:rPr lang="en-US" altLang="en-US" sz="1600" dirty="0" smtClean="0">
                <a:solidFill>
                  <a:srgbClr val="000000"/>
                </a:solidFill>
                <a:cs typeface="Calibri" panose="020F0502020204030204" pitchFamily="34" charset="0"/>
              </a:rPr>
              <a:t> at </a:t>
            </a:r>
            <a:r>
              <a:rPr lang="en-US" altLang="en-US" sz="1600" i="1" dirty="0" smtClean="0">
                <a:solidFill>
                  <a:srgbClr val="000000"/>
                </a:solidFill>
                <a:cs typeface="Calibri" panose="020F0502020204030204" pitchFamily="34" charset="0"/>
              </a:rPr>
              <a:t>Q</a:t>
            </a:r>
            <a:r>
              <a:rPr lang="en-US" altLang="en-US" sz="1600" baseline="-25000" dirty="0" smtClean="0">
                <a:solidFill>
                  <a:srgbClr val="000000"/>
                </a:solidFill>
                <a:cs typeface="Calibri" panose="020F0502020204030204" pitchFamily="34" charset="0"/>
              </a:rPr>
              <a:t>MAX</a:t>
            </a:r>
            <a:endParaRPr lang="en-US" altLang="en-US" sz="2400" baseline="-25000" dirty="0">
              <a:cs typeface="Calibri" panose="020F0502020204030204" pitchFamily="34" charset="0"/>
            </a:endParaRPr>
          </a:p>
        </p:txBody>
      </p:sp>
      <p:sp>
        <p:nvSpPr>
          <p:cNvPr id="55" name="Oval 72"/>
          <p:cNvSpPr>
            <a:spLocks noChangeArrowheads="1"/>
          </p:cNvSpPr>
          <p:nvPr/>
        </p:nvSpPr>
        <p:spPr bwMode="auto">
          <a:xfrm>
            <a:off x="5954322" y="3929076"/>
            <a:ext cx="131763" cy="1317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478254" y="3983329"/>
            <a:ext cx="363118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general, a firm’s total revenue is equal to the area of the rectangle below the price line and up to the quantity produced.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92491" y="5443150"/>
            <a:ext cx="124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C00000"/>
                </a:solidFill>
              </a:rPr>
              <a:t>Total Revenue = </a:t>
            </a:r>
            <a:r>
              <a:rPr lang="en-US" sz="1200" b="1" i="1" dirty="0" smtClean="0">
                <a:solidFill>
                  <a:srgbClr val="C00000"/>
                </a:solidFill>
              </a:rPr>
              <a:t>P</a:t>
            </a:r>
            <a:r>
              <a:rPr lang="en-US" sz="1200" b="1" dirty="0" smtClean="0">
                <a:solidFill>
                  <a:srgbClr val="C00000"/>
                </a:solidFill>
              </a:rPr>
              <a:t> × </a:t>
            </a:r>
            <a:r>
              <a:rPr lang="en-US" sz="1200" b="1" i="1" dirty="0" smtClean="0">
                <a:solidFill>
                  <a:srgbClr val="C00000"/>
                </a:solidFill>
              </a:rPr>
              <a:t>Q</a:t>
            </a:r>
            <a:r>
              <a:rPr lang="en-US" sz="1200" b="1" baseline="-25000" dirty="0" smtClean="0">
                <a:solidFill>
                  <a:srgbClr val="C00000"/>
                </a:solidFill>
              </a:rPr>
              <a:t>MAX</a:t>
            </a:r>
            <a:endParaRPr lang="en-US" sz="1200" b="1" baseline="-25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93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2023" y="3737515"/>
            <a:ext cx="2693988" cy="23028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322835" y="4017055"/>
            <a:ext cx="2693988" cy="20116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en-US" sz="2400" b="1" dirty="0" smtClean="0">
                <a:cs typeface="Calibri" panose="020F0502020204030204" pitchFamily="34" charset="0"/>
              </a:rPr>
              <a:t>Profit </a:t>
            </a:r>
            <a:r>
              <a:rPr lang="en-US" altLang="en-US" sz="2400" b="1" dirty="0">
                <a:cs typeface="Calibri" panose="020F0502020204030204" pitchFamily="34" charset="0"/>
              </a:rPr>
              <a:t>Maximization for a Competitive Firm</a:t>
            </a:r>
          </a:p>
        </p:txBody>
      </p:sp>
      <p:sp>
        <p:nvSpPr>
          <p:cNvPr id="36867" name="Freeform 17"/>
          <p:cNvSpPr>
            <a:spLocks/>
          </p:cNvSpPr>
          <p:nvPr/>
        </p:nvSpPr>
        <p:spPr bwMode="auto">
          <a:xfrm>
            <a:off x="3319463" y="1203326"/>
            <a:ext cx="6323012" cy="4848225"/>
          </a:xfrm>
          <a:custGeom>
            <a:avLst/>
            <a:gdLst>
              <a:gd name="T0" fmla="*/ 0 w 3983"/>
              <a:gd name="T1" fmla="*/ 0 h 3054"/>
              <a:gd name="T2" fmla="*/ 0 w 3983"/>
              <a:gd name="T3" fmla="*/ 2147483647 h 3054"/>
              <a:gd name="T4" fmla="*/ 2147483647 w 3983"/>
              <a:gd name="T5" fmla="*/ 2147483647 h 3054"/>
              <a:gd name="T6" fmla="*/ 0 60000 65536"/>
              <a:gd name="T7" fmla="*/ 0 60000 65536"/>
              <a:gd name="T8" fmla="*/ 0 60000 65536"/>
              <a:gd name="T9" fmla="*/ 0 w 3983"/>
              <a:gd name="T10" fmla="*/ 0 h 3054"/>
              <a:gd name="T11" fmla="*/ 3983 w 3983"/>
              <a:gd name="T12" fmla="*/ 3054 h 30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83" h="3054">
                <a:moveTo>
                  <a:pt x="0" y="0"/>
                </a:moveTo>
                <a:lnTo>
                  <a:pt x="0" y="3054"/>
                </a:lnTo>
                <a:lnTo>
                  <a:pt x="3983" y="3054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68" name="Rectangle 18"/>
          <p:cNvSpPr>
            <a:spLocks noChangeArrowheads="1"/>
          </p:cNvSpPr>
          <p:nvPr/>
        </p:nvSpPr>
        <p:spPr bwMode="auto">
          <a:xfrm>
            <a:off x="8863013" y="6092826"/>
            <a:ext cx="7498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cs typeface="Calibri" panose="020F0502020204030204" pitchFamily="34" charset="0"/>
              </a:rPr>
              <a:t>Quantity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36869" name="Rectangle 19"/>
          <p:cNvSpPr>
            <a:spLocks noChangeArrowheads="1"/>
          </p:cNvSpPr>
          <p:nvPr/>
        </p:nvSpPr>
        <p:spPr bwMode="auto">
          <a:xfrm>
            <a:off x="3143251" y="6099176"/>
            <a:ext cx="1041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Calibri" panose="020F0502020204030204" pitchFamily="34" charset="0"/>
              </a:rPr>
              <a:t>0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36870" name="Rectangle 20"/>
          <p:cNvSpPr>
            <a:spLocks noChangeArrowheads="1"/>
          </p:cNvSpPr>
          <p:nvPr/>
        </p:nvSpPr>
        <p:spPr bwMode="auto">
          <a:xfrm>
            <a:off x="1615204" y="1445188"/>
            <a:ext cx="16845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0000"/>
                </a:solidFill>
                <a:cs typeface="Calibri" panose="020F0502020204030204" pitchFamily="34" charset="0"/>
              </a:rPr>
              <a:t>Costs and Revenues</a:t>
            </a:r>
            <a:endParaRPr lang="en-US" altLang="en-US" sz="2400" dirty="0">
              <a:cs typeface="Calibri" panose="020F0502020204030204" pitchFamily="34" charset="0"/>
            </a:endParaRPr>
          </a:p>
        </p:txBody>
      </p:sp>
      <p:grpSp>
        <p:nvGrpSpPr>
          <p:cNvPr id="36873" name="Group 23"/>
          <p:cNvGrpSpPr>
            <a:grpSpLocks/>
          </p:cNvGrpSpPr>
          <p:nvPr/>
        </p:nvGrpSpPr>
        <p:grpSpPr bwMode="auto">
          <a:xfrm>
            <a:off x="4143375" y="1993900"/>
            <a:ext cx="3998913" cy="3365500"/>
            <a:chOff x="1650" y="1256"/>
            <a:chExt cx="2519" cy="2120"/>
          </a:xfrm>
        </p:grpSpPr>
        <p:sp>
          <p:nvSpPr>
            <p:cNvPr id="36922" name="Line 24"/>
            <p:cNvSpPr>
              <a:spLocks noChangeShapeType="1"/>
            </p:cNvSpPr>
            <p:nvPr/>
          </p:nvSpPr>
          <p:spPr bwMode="auto">
            <a:xfrm flipV="1">
              <a:off x="1650" y="1347"/>
              <a:ext cx="2310" cy="2029"/>
            </a:xfrm>
            <a:prstGeom prst="line">
              <a:avLst/>
            </a:prstGeom>
            <a:noFill/>
            <a:ln w="55563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23" name="Rectangle 25"/>
            <p:cNvSpPr>
              <a:spLocks noChangeArrowheads="1"/>
            </p:cNvSpPr>
            <p:nvPr/>
          </p:nvSpPr>
          <p:spPr bwMode="auto">
            <a:xfrm>
              <a:off x="3991" y="1256"/>
              <a:ext cx="1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  <a:cs typeface="Calibri" panose="020F0502020204030204" pitchFamily="34" charset="0"/>
                </a:rPr>
                <a:t>MC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36874" name="Group 26"/>
          <p:cNvGrpSpPr>
            <a:grpSpLocks/>
          </p:cNvGrpSpPr>
          <p:nvPr/>
        </p:nvGrpSpPr>
        <p:grpSpPr bwMode="auto">
          <a:xfrm>
            <a:off x="3713164" y="2681289"/>
            <a:ext cx="4557713" cy="2509837"/>
            <a:chOff x="1379" y="1689"/>
            <a:chExt cx="2871" cy="1581"/>
          </a:xfrm>
        </p:grpSpPr>
        <p:sp>
          <p:nvSpPr>
            <p:cNvPr id="36920" name="Freeform 27"/>
            <p:cNvSpPr>
              <a:spLocks/>
            </p:cNvSpPr>
            <p:nvPr/>
          </p:nvSpPr>
          <p:spPr bwMode="auto">
            <a:xfrm>
              <a:off x="1379" y="1689"/>
              <a:ext cx="2639" cy="1581"/>
            </a:xfrm>
            <a:custGeom>
              <a:avLst/>
              <a:gdLst>
                <a:gd name="T0" fmla="*/ 0 w 224"/>
                <a:gd name="T1" fmla="*/ 0 h 134"/>
                <a:gd name="T2" fmla="*/ 2147483647 w 224"/>
                <a:gd name="T3" fmla="*/ 2147483647 h 134"/>
                <a:gd name="T4" fmla="*/ 0 60000 65536"/>
                <a:gd name="T5" fmla="*/ 0 60000 65536"/>
                <a:gd name="T6" fmla="*/ 0 w 224"/>
                <a:gd name="T7" fmla="*/ 0 h 134"/>
                <a:gd name="T8" fmla="*/ 224 w 224"/>
                <a:gd name="T9" fmla="*/ 134 h 13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4" h="134">
                  <a:moveTo>
                    <a:pt x="0" y="0"/>
                  </a:moveTo>
                  <a:cubicBezTo>
                    <a:pt x="0" y="0"/>
                    <a:pt x="32" y="134"/>
                    <a:pt x="224" y="37"/>
                  </a:cubicBezTo>
                </a:path>
              </a:pathLst>
            </a:cu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21" name="Rectangle 28"/>
            <p:cNvSpPr>
              <a:spLocks noChangeArrowheads="1"/>
            </p:cNvSpPr>
            <p:nvPr/>
          </p:nvSpPr>
          <p:spPr bwMode="auto">
            <a:xfrm>
              <a:off x="4058" y="2060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  <a:cs typeface="Calibri" panose="020F0502020204030204" pitchFamily="34" charset="0"/>
                </a:rPr>
                <a:t>ATC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36875" name="Group 29"/>
          <p:cNvGrpSpPr>
            <a:grpSpLocks/>
          </p:cNvGrpSpPr>
          <p:nvPr/>
        </p:nvGrpSpPr>
        <p:grpSpPr bwMode="auto">
          <a:xfrm>
            <a:off x="3713164" y="3819525"/>
            <a:ext cx="4162425" cy="1689100"/>
            <a:chOff x="1379" y="2406"/>
            <a:chExt cx="2622" cy="1064"/>
          </a:xfrm>
        </p:grpSpPr>
        <p:sp>
          <p:nvSpPr>
            <p:cNvPr id="36918" name="Freeform 30"/>
            <p:cNvSpPr>
              <a:spLocks/>
            </p:cNvSpPr>
            <p:nvPr/>
          </p:nvSpPr>
          <p:spPr bwMode="auto">
            <a:xfrm>
              <a:off x="1379" y="2479"/>
              <a:ext cx="2392" cy="991"/>
            </a:xfrm>
            <a:custGeom>
              <a:avLst/>
              <a:gdLst>
                <a:gd name="T0" fmla="*/ 0 w 203"/>
                <a:gd name="T1" fmla="*/ 2147483647 h 84"/>
                <a:gd name="T2" fmla="*/ 2147483647 w 203"/>
                <a:gd name="T3" fmla="*/ 0 h 84"/>
                <a:gd name="T4" fmla="*/ 0 60000 65536"/>
                <a:gd name="T5" fmla="*/ 0 60000 65536"/>
                <a:gd name="T6" fmla="*/ 0 w 203"/>
                <a:gd name="T7" fmla="*/ 0 h 84"/>
                <a:gd name="T8" fmla="*/ 203 w 203"/>
                <a:gd name="T9" fmla="*/ 84 h 8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3" h="84">
                  <a:moveTo>
                    <a:pt x="0" y="27"/>
                  </a:moveTo>
                  <a:cubicBezTo>
                    <a:pt x="19" y="51"/>
                    <a:pt x="35" y="84"/>
                    <a:pt x="203" y="0"/>
                  </a:cubicBezTo>
                </a:path>
              </a:pathLst>
            </a:cu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19" name="Rectangle 31"/>
            <p:cNvSpPr>
              <a:spLocks noChangeArrowheads="1"/>
            </p:cNvSpPr>
            <p:nvPr/>
          </p:nvSpPr>
          <p:spPr bwMode="auto">
            <a:xfrm>
              <a:off x="3795" y="2406"/>
              <a:ext cx="20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  <a:cs typeface="Calibri" panose="020F0502020204030204" pitchFamily="34" charset="0"/>
                </a:rPr>
                <a:t>AVC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3638550" y="1277939"/>
            <a:ext cx="2319338" cy="2339975"/>
            <a:chOff x="1332" y="805"/>
            <a:chExt cx="1461" cy="1474"/>
          </a:xfrm>
        </p:grpSpPr>
        <p:sp>
          <p:nvSpPr>
            <p:cNvPr id="36900" name="Line 45"/>
            <p:cNvSpPr>
              <a:spLocks noChangeShapeType="1"/>
            </p:cNvSpPr>
            <p:nvPr/>
          </p:nvSpPr>
          <p:spPr bwMode="auto">
            <a:xfrm flipH="1" flipV="1">
              <a:off x="2428" y="1595"/>
              <a:ext cx="365" cy="68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36901" name="Group 46"/>
            <p:cNvGrpSpPr>
              <a:grpSpLocks/>
            </p:cNvGrpSpPr>
            <p:nvPr/>
          </p:nvGrpSpPr>
          <p:grpSpPr bwMode="auto">
            <a:xfrm>
              <a:off x="1332" y="805"/>
              <a:ext cx="1272" cy="849"/>
              <a:chOff x="1332" y="805"/>
              <a:chExt cx="1272" cy="849"/>
            </a:xfrm>
          </p:grpSpPr>
          <p:sp>
            <p:nvSpPr>
              <p:cNvPr id="36902" name="Rectangle 47"/>
              <p:cNvSpPr>
                <a:spLocks noChangeArrowheads="1"/>
              </p:cNvSpPr>
              <p:nvPr/>
            </p:nvSpPr>
            <p:spPr bwMode="auto">
              <a:xfrm>
                <a:off x="1332" y="805"/>
                <a:ext cx="1272" cy="849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36903" name="Rectangle 48"/>
              <p:cNvSpPr>
                <a:spLocks noChangeArrowheads="1"/>
              </p:cNvSpPr>
              <p:nvPr/>
            </p:nvSpPr>
            <p:spPr bwMode="auto">
              <a:xfrm>
                <a:off x="1384" y="848"/>
                <a:ext cx="1015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The firm maximizes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36904" name="Rectangle 49"/>
              <p:cNvSpPr>
                <a:spLocks noChangeArrowheads="1"/>
              </p:cNvSpPr>
              <p:nvPr/>
            </p:nvSpPr>
            <p:spPr bwMode="auto">
              <a:xfrm>
                <a:off x="1384" y="1005"/>
                <a:ext cx="1032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profit by producing 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36905" name="Rectangle 50"/>
              <p:cNvSpPr>
                <a:spLocks noChangeArrowheads="1"/>
              </p:cNvSpPr>
              <p:nvPr/>
            </p:nvSpPr>
            <p:spPr bwMode="auto">
              <a:xfrm>
                <a:off x="1384" y="1162"/>
                <a:ext cx="111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the quantity at which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36906" name="Rectangle 51"/>
              <p:cNvSpPr>
                <a:spLocks noChangeArrowheads="1"/>
              </p:cNvSpPr>
              <p:nvPr/>
            </p:nvSpPr>
            <p:spPr bwMode="auto">
              <a:xfrm>
                <a:off x="1384" y="1319"/>
                <a:ext cx="107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marginal cost equals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36907" name="Rectangle 52"/>
              <p:cNvSpPr>
                <a:spLocks noChangeArrowheads="1"/>
              </p:cNvSpPr>
              <p:nvPr/>
            </p:nvSpPr>
            <p:spPr bwMode="auto">
              <a:xfrm>
                <a:off x="1384" y="1475"/>
                <a:ext cx="948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marginal revenue.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36897" name="Freeform 54"/>
          <p:cNvSpPr>
            <a:spLocks/>
          </p:cNvSpPr>
          <p:nvPr/>
        </p:nvSpPr>
        <p:spPr bwMode="auto">
          <a:xfrm>
            <a:off x="3319463" y="3711577"/>
            <a:ext cx="2693988" cy="2339976"/>
          </a:xfrm>
          <a:custGeom>
            <a:avLst/>
            <a:gdLst>
              <a:gd name="T0" fmla="*/ 1697 w 1697"/>
              <a:gd name="T1" fmla="*/ 1474 h 1474"/>
              <a:gd name="T2" fmla="*/ 1697 w 1697"/>
              <a:gd name="T3" fmla="*/ 0 h 1474"/>
              <a:gd name="T4" fmla="*/ 0 w 1697"/>
              <a:gd name="T5" fmla="*/ 0 h 1474"/>
              <a:gd name="T6" fmla="*/ 0 60000 65536"/>
              <a:gd name="T7" fmla="*/ 0 60000 65536"/>
              <a:gd name="T8" fmla="*/ 0 60000 65536"/>
              <a:gd name="T9" fmla="*/ 0 w 1697"/>
              <a:gd name="T10" fmla="*/ 0 h 1474"/>
              <a:gd name="T11" fmla="*/ 1697 w 1697"/>
              <a:gd name="T12" fmla="*/ 1474 h 14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97" h="1474">
                <a:moveTo>
                  <a:pt x="1697" y="1474"/>
                </a:moveTo>
                <a:lnTo>
                  <a:pt x="1697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8" name="Rectangle 55"/>
          <p:cNvSpPr>
            <a:spLocks noChangeArrowheads="1"/>
          </p:cNvSpPr>
          <p:nvPr/>
        </p:nvSpPr>
        <p:spPr bwMode="auto">
          <a:xfrm>
            <a:off x="5803901" y="6080128"/>
            <a:ext cx="1365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Calibri" panose="020F0502020204030204" pitchFamily="34" charset="0"/>
              </a:rPr>
              <a:t>Q</a:t>
            </a:r>
            <a:endParaRPr lang="en-US" altLang="en-US" sz="2400" dirty="0">
              <a:cs typeface="Calibri" panose="020F0502020204030204" pitchFamily="34" charset="0"/>
            </a:endParaRPr>
          </a:p>
        </p:txBody>
      </p:sp>
      <p:sp>
        <p:nvSpPr>
          <p:cNvPr id="36899" name="Rectangle 56"/>
          <p:cNvSpPr>
            <a:spLocks noChangeArrowheads="1"/>
          </p:cNvSpPr>
          <p:nvPr/>
        </p:nvSpPr>
        <p:spPr bwMode="auto">
          <a:xfrm>
            <a:off x="5959476" y="6180140"/>
            <a:ext cx="2508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cs typeface="Calibri" panose="020F0502020204030204" pitchFamily="34" charset="0"/>
              </a:rPr>
              <a:t>MAX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grpSp>
        <p:nvGrpSpPr>
          <p:cNvPr id="36886" name="Group 58"/>
          <p:cNvGrpSpPr>
            <a:grpSpLocks/>
          </p:cNvGrpSpPr>
          <p:nvPr/>
        </p:nvGrpSpPr>
        <p:grpSpPr bwMode="auto">
          <a:xfrm>
            <a:off x="2528890" y="3587751"/>
            <a:ext cx="7947029" cy="252413"/>
            <a:chOff x="633" y="2260"/>
            <a:chExt cx="5006" cy="159"/>
          </a:xfrm>
        </p:grpSpPr>
        <p:sp>
          <p:nvSpPr>
            <p:cNvPr id="36888" name="Line 59"/>
            <p:cNvSpPr>
              <a:spLocks noChangeShapeType="1"/>
            </p:cNvSpPr>
            <p:nvPr/>
          </p:nvSpPr>
          <p:spPr bwMode="auto">
            <a:xfrm>
              <a:off x="1131" y="2338"/>
              <a:ext cx="2935" cy="1"/>
            </a:xfrm>
            <a:prstGeom prst="line">
              <a:avLst/>
            </a:prstGeom>
            <a:noFill/>
            <a:ln w="55563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889" name="Rectangle 60"/>
            <p:cNvSpPr>
              <a:spLocks noChangeArrowheads="1"/>
            </p:cNvSpPr>
            <p:nvPr/>
          </p:nvSpPr>
          <p:spPr bwMode="auto">
            <a:xfrm>
              <a:off x="633" y="2260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 dirty="0">
                  <a:solidFill>
                    <a:srgbClr val="000000"/>
                  </a:solidFill>
                  <a:cs typeface="Calibri" panose="020F0502020204030204" pitchFamily="34" charset="0"/>
                </a:rPr>
                <a:t> </a:t>
              </a:r>
              <a:r>
                <a:rPr lang="en-US" altLang="en-US" sz="1600" i="1" dirty="0" smtClean="0">
                  <a:solidFill>
                    <a:srgbClr val="000000"/>
                  </a:solidFill>
                  <a:cs typeface="Calibri" panose="020F0502020204030204" pitchFamily="34" charset="0"/>
                </a:rPr>
                <a:t>P</a:t>
              </a:r>
              <a:r>
                <a:rPr lang="en-US" altLang="en-US" sz="1600" dirty="0" smtClean="0">
                  <a:solidFill>
                    <a:srgbClr val="000000"/>
                  </a:solidFill>
                  <a:cs typeface="Calibri" panose="020F0502020204030204" pitchFamily="34" charset="0"/>
                </a:rPr>
                <a:t> = </a:t>
              </a:r>
              <a:r>
                <a:rPr lang="en-US" altLang="en-US" sz="1600" i="1" dirty="0" smtClean="0">
                  <a:solidFill>
                    <a:srgbClr val="000000"/>
                  </a:solidFill>
                  <a:cs typeface="Calibri" panose="020F0502020204030204" pitchFamily="34" charset="0"/>
                </a:rPr>
                <a:t>MR </a:t>
              </a:r>
              <a:endParaRPr lang="en-US" altLang="en-US" sz="2400" dirty="0">
                <a:cs typeface="Calibri" panose="020F0502020204030204" pitchFamily="34" charset="0"/>
              </a:endParaRPr>
            </a:p>
          </p:txBody>
        </p:sp>
        <p:sp>
          <p:nvSpPr>
            <p:cNvPr id="36896" name="Rectangle 67"/>
            <p:cNvSpPr>
              <a:spLocks noChangeArrowheads="1"/>
            </p:cNvSpPr>
            <p:nvPr/>
          </p:nvSpPr>
          <p:spPr bwMode="auto">
            <a:xfrm>
              <a:off x="4078" y="2264"/>
              <a:ext cx="156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 dirty="0">
                  <a:solidFill>
                    <a:srgbClr val="000000"/>
                  </a:solidFill>
                  <a:cs typeface="Calibri" panose="020F0502020204030204" pitchFamily="34" charset="0"/>
                </a:rPr>
                <a:t> P</a:t>
              </a:r>
              <a:r>
                <a:rPr lang="en-US" altLang="en-US" sz="1600" dirty="0">
                  <a:solidFill>
                    <a:srgbClr val="000000"/>
                  </a:solidFill>
                  <a:cs typeface="Calibri" panose="020F0502020204030204" pitchFamily="34" charset="0"/>
                </a:rPr>
                <a:t> the </a:t>
              </a:r>
              <a:r>
                <a:rPr lang="en-US" altLang="en-US" sz="1600" dirty="0" smtClean="0">
                  <a:solidFill>
                    <a:srgbClr val="000000"/>
                  </a:solidFill>
                  <a:cs typeface="Calibri" panose="020F0502020204030204" pitchFamily="34" charset="0"/>
                </a:rPr>
                <a:t>prevailing market </a:t>
              </a:r>
              <a:r>
                <a:rPr lang="en-US" altLang="en-US" sz="1600" dirty="0">
                  <a:solidFill>
                    <a:srgbClr val="000000"/>
                  </a:solidFill>
                  <a:cs typeface="Calibri" panose="020F0502020204030204" pitchFamily="34" charset="0"/>
                </a:rPr>
                <a:t>price </a:t>
              </a:r>
              <a:endParaRPr lang="en-US" altLang="en-US" sz="2400" dirty="0">
                <a:cs typeface="Calibri" panose="020F0502020204030204" pitchFamily="34" charset="0"/>
              </a:endParaRPr>
            </a:p>
          </p:txBody>
        </p:sp>
      </p:grpSp>
      <p:sp>
        <p:nvSpPr>
          <p:cNvPr id="36887" name="Oval 72"/>
          <p:cNvSpPr>
            <a:spLocks noChangeArrowheads="1"/>
          </p:cNvSpPr>
          <p:nvPr/>
        </p:nvSpPr>
        <p:spPr bwMode="auto">
          <a:xfrm>
            <a:off x="5938842" y="3654426"/>
            <a:ext cx="131763" cy="1317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473635" y="792164"/>
            <a:ext cx="363118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At this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firm’s profit-maximizing output its total cost is the area of the brown rectangle.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Freeform 54"/>
          <p:cNvSpPr>
            <a:spLocks/>
          </p:cNvSpPr>
          <p:nvPr/>
        </p:nvSpPr>
        <p:spPr bwMode="auto">
          <a:xfrm>
            <a:off x="3326286" y="4000454"/>
            <a:ext cx="2693988" cy="2057400"/>
          </a:xfrm>
          <a:custGeom>
            <a:avLst/>
            <a:gdLst>
              <a:gd name="T0" fmla="*/ 1697 w 1697"/>
              <a:gd name="T1" fmla="*/ 1474 h 1474"/>
              <a:gd name="T2" fmla="*/ 1697 w 1697"/>
              <a:gd name="T3" fmla="*/ 0 h 1474"/>
              <a:gd name="T4" fmla="*/ 0 w 1697"/>
              <a:gd name="T5" fmla="*/ 0 h 1474"/>
              <a:gd name="T6" fmla="*/ 0 60000 65536"/>
              <a:gd name="T7" fmla="*/ 0 60000 65536"/>
              <a:gd name="T8" fmla="*/ 0 60000 65536"/>
              <a:gd name="T9" fmla="*/ 0 w 1697"/>
              <a:gd name="T10" fmla="*/ 0 h 1474"/>
              <a:gd name="T11" fmla="*/ 1697 w 1697"/>
              <a:gd name="T12" fmla="*/ 1474 h 14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97" h="1474">
                <a:moveTo>
                  <a:pt x="1697" y="1474"/>
                </a:moveTo>
                <a:lnTo>
                  <a:pt x="1697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Rectangle 34"/>
          <p:cNvSpPr>
            <a:spLocks noChangeArrowheads="1"/>
          </p:cNvSpPr>
          <p:nvPr/>
        </p:nvSpPr>
        <p:spPr bwMode="auto">
          <a:xfrm>
            <a:off x="2315884" y="3873572"/>
            <a:ext cx="96494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  <a:cs typeface="Calibri" panose="020F0502020204030204" pitchFamily="34" charset="0"/>
              </a:rPr>
              <a:t>ATC</a:t>
            </a:r>
            <a:r>
              <a:rPr lang="en-US" altLang="en-US" sz="1600" dirty="0" smtClean="0">
                <a:solidFill>
                  <a:srgbClr val="000000"/>
                </a:solidFill>
                <a:cs typeface="Calibri" panose="020F0502020204030204" pitchFamily="34" charset="0"/>
              </a:rPr>
              <a:t> at </a:t>
            </a:r>
            <a:r>
              <a:rPr lang="en-US" altLang="en-US" sz="1600" i="1" dirty="0" smtClean="0">
                <a:solidFill>
                  <a:srgbClr val="000000"/>
                </a:solidFill>
                <a:cs typeface="Calibri" panose="020F0502020204030204" pitchFamily="34" charset="0"/>
              </a:rPr>
              <a:t>Q</a:t>
            </a:r>
            <a:r>
              <a:rPr lang="en-US" altLang="en-US" sz="1600" baseline="-25000" dirty="0" smtClean="0">
                <a:solidFill>
                  <a:srgbClr val="000000"/>
                </a:solidFill>
                <a:cs typeface="Calibri" panose="020F0502020204030204" pitchFamily="34" charset="0"/>
              </a:rPr>
              <a:t>MAX</a:t>
            </a:r>
            <a:endParaRPr lang="en-US" altLang="en-US" sz="2400" baseline="-25000" dirty="0">
              <a:cs typeface="Calibri" panose="020F0502020204030204" pitchFamily="34" charset="0"/>
            </a:endParaRPr>
          </a:p>
        </p:txBody>
      </p:sp>
      <p:sp>
        <p:nvSpPr>
          <p:cNvPr id="55" name="Oval 72"/>
          <p:cNvSpPr>
            <a:spLocks noChangeArrowheads="1"/>
          </p:cNvSpPr>
          <p:nvPr/>
        </p:nvSpPr>
        <p:spPr bwMode="auto">
          <a:xfrm>
            <a:off x="5954322" y="3929076"/>
            <a:ext cx="131763" cy="1317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478254" y="3983329"/>
            <a:ext cx="3631183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general, a firm’s total cost is equal to the area of the rectangle up to the average total cost curve and up to the quantity produced.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74115" y="5443150"/>
            <a:ext cx="1637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C00000"/>
                </a:solidFill>
              </a:rPr>
              <a:t>Total Cost </a:t>
            </a:r>
            <a:r>
              <a:rPr lang="en-US" sz="1200" b="1" dirty="0">
                <a:solidFill>
                  <a:srgbClr val="C00000"/>
                </a:solidFill>
              </a:rPr>
              <a:t>= </a:t>
            </a:r>
            <a:r>
              <a:rPr lang="en-US" sz="1200" b="1" dirty="0" smtClean="0">
                <a:solidFill>
                  <a:srgbClr val="C00000"/>
                </a:solidFill>
              </a:rPr>
              <a:t/>
            </a:r>
            <a:br>
              <a:rPr lang="en-US" sz="1200" b="1" dirty="0" smtClean="0">
                <a:solidFill>
                  <a:srgbClr val="C00000"/>
                </a:solidFill>
              </a:rPr>
            </a:br>
            <a:r>
              <a:rPr lang="en-US" altLang="en-US" sz="1200" b="1" i="1" dirty="0" smtClean="0">
                <a:solidFill>
                  <a:srgbClr val="C00000"/>
                </a:solidFill>
              </a:rPr>
              <a:t>ATC</a:t>
            </a:r>
            <a:r>
              <a:rPr lang="en-US" altLang="en-US" sz="1200" b="1" dirty="0" smtClean="0">
                <a:solidFill>
                  <a:srgbClr val="C00000"/>
                </a:solidFill>
              </a:rPr>
              <a:t> </a:t>
            </a:r>
            <a:r>
              <a:rPr lang="en-US" altLang="en-US" sz="1200" b="1" dirty="0">
                <a:solidFill>
                  <a:srgbClr val="C00000"/>
                </a:solidFill>
              </a:rPr>
              <a:t>at </a:t>
            </a:r>
            <a:r>
              <a:rPr lang="en-US" altLang="en-US" sz="1200" b="1" dirty="0" smtClean="0">
                <a:solidFill>
                  <a:srgbClr val="C00000"/>
                </a:solidFill>
              </a:rPr>
              <a:t>Q</a:t>
            </a:r>
            <a:r>
              <a:rPr lang="en-US" altLang="en-US" sz="1200" b="1" baseline="-25000" dirty="0" smtClean="0">
                <a:solidFill>
                  <a:srgbClr val="C00000"/>
                </a:solidFill>
              </a:rPr>
              <a:t>MAX</a:t>
            </a:r>
            <a:r>
              <a:rPr lang="en-US" sz="1200" b="1" dirty="0" smtClean="0">
                <a:solidFill>
                  <a:srgbClr val="C00000"/>
                </a:solidFill>
              </a:rPr>
              <a:t> × </a:t>
            </a:r>
            <a:r>
              <a:rPr lang="en-US" sz="1200" b="1" i="1" dirty="0" smtClean="0">
                <a:solidFill>
                  <a:srgbClr val="C00000"/>
                </a:solidFill>
              </a:rPr>
              <a:t>Q</a:t>
            </a:r>
            <a:r>
              <a:rPr lang="en-US" sz="1200" b="1" baseline="-25000" dirty="0" smtClean="0">
                <a:solidFill>
                  <a:srgbClr val="C00000"/>
                </a:solidFill>
              </a:rPr>
              <a:t>MAX</a:t>
            </a:r>
            <a:endParaRPr lang="en-US" sz="1200" b="1" baseline="-25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11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322023" y="3712490"/>
            <a:ext cx="2693988" cy="276999"/>
            <a:chOff x="3322023" y="3712490"/>
            <a:chExt cx="2693988" cy="276999"/>
          </a:xfrm>
        </p:grpSpPr>
        <p:sp>
          <p:nvSpPr>
            <p:cNvPr id="2" name="Rectangle 1"/>
            <p:cNvSpPr/>
            <p:nvPr/>
          </p:nvSpPr>
          <p:spPr>
            <a:xfrm>
              <a:off x="3322023" y="3715463"/>
              <a:ext cx="2693988" cy="27357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452884" y="3712490"/>
              <a:ext cx="5486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C00000"/>
                  </a:solidFill>
                </a:rPr>
                <a:t>Profit</a:t>
              </a:r>
              <a:endParaRPr lang="en-US" sz="12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3686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en-US" sz="2400" b="1" dirty="0" smtClean="0">
                <a:cs typeface="Calibri" panose="020F0502020204030204" pitchFamily="34" charset="0"/>
              </a:rPr>
              <a:t>Profit </a:t>
            </a:r>
            <a:r>
              <a:rPr lang="en-US" altLang="en-US" sz="2400" b="1" dirty="0">
                <a:cs typeface="Calibri" panose="020F0502020204030204" pitchFamily="34" charset="0"/>
              </a:rPr>
              <a:t>Maximization for a Competitive Firm</a:t>
            </a:r>
          </a:p>
        </p:txBody>
      </p:sp>
      <p:sp>
        <p:nvSpPr>
          <p:cNvPr id="36867" name="Freeform 17"/>
          <p:cNvSpPr>
            <a:spLocks/>
          </p:cNvSpPr>
          <p:nvPr/>
        </p:nvSpPr>
        <p:spPr bwMode="auto">
          <a:xfrm>
            <a:off x="3319463" y="1203326"/>
            <a:ext cx="6323012" cy="4848225"/>
          </a:xfrm>
          <a:custGeom>
            <a:avLst/>
            <a:gdLst>
              <a:gd name="T0" fmla="*/ 0 w 3983"/>
              <a:gd name="T1" fmla="*/ 0 h 3054"/>
              <a:gd name="T2" fmla="*/ 0 w 3983"/>
              <a:gd name="T3" fmla="*/ 2147483647 h 3054"/>
              <a:gd name="T4" fmla="*/ 2147483647 w 3983"/>
              <a:gd name="T5" fmla="*/ 2147483647 h 3054"/>
              <a:gd name="T6" fmla="*/ 0 60000 65536"/>
              <a:gd name="T7" fmla="*/ 0 60000 65536"/>
              <a:gd name="T8" fmla="*/ 0 60000 65536"/>
              <a:gd name="T9" fmla="*/ 0 w 3983"/>
              <a:gd name="T10" fmla="*/ 0 h 3054"/>
              <a:gd name="T11" fmla="*/ 3983 w 3983"/>
              <a:gd name="T12" fmla="*/ 3054 h 30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83" h="3054">
                <a:moveTo>
                  <a:pt x="0" y="0"/>
                </a:moveTo>
                <a:lnTo>
                  <a:pt x="0" y="3054"/>
                </a:lnTo>
                <a:lnTo>
                  <a:pt x="3983" y="3054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68" name="Rectangle 18"/>
          <p:cNvSpPr>
            <a:spLocks noChangeArrowheads="1"/>
          </p:cNvSpPr>
          <p:nvPr/>
        </p:nvSpPr>
        <p:spPr bwMode="auto">
          <a:xfrm>
            <a:off x="8863013" y="6092826"/>
            <a:ext cx="7498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cs typeface="Calibri" panose="020F0502020204030204" pitchFamily="34" charset="0"/>
              </a:rPr>
              <a:t>Quantity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36869" name="Rectangle 19"/>
          <p:cNvSpPr>
            <a:spLocks noChangeArrowheads="1"/>
          </p:cNvSpPr>
          <p:nvPr/>
        </p:nvSpPr>
        <p:spPr bwMode="auto">
          <a:xfrm>
            <a:off x="3143251" y="6099176"/>
            <a:ext cx="1041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Calibri" panose="020F0502020204030204" pitchFamily="34" charset="0"/>
              </a:rPr>
              <a:t>0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36870" name="Rectangle 20"/>
          <p:cNvSpPr>
            <a:spLocks noChangeArrowheads="1"/>
          </p:cNvSpPr>
          <p:nvPr/>
        </p:nvSpPr>
        <p:spPr bwMode="auto">
          <a:xfrm>
            <a:off x="1615204" y="1445188"/>
            <a:ext cx="16845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0000"/>
                </a:solidFill>
                <a:cs typeface="Calibri" panose="020F0502020204030204" pitchFamily="34" charset="0"/>
              </a:rPr>
              <a:t>Costs and Revenues</a:t>
            </a:r>
            <a:endParaRPr lang="en-US" altLang="en-US" sz="2400" dirty="0">
              <a:cs typeface="Calibri" panose="020F0502020204030204" pitchFamily="34" charset="0"/>
            </a:endParaRPr>
          </a:p>
        </p:txBody>
      </p:sp>
      <p:grpSp>
        <p:nvGrpSpPr>
          <p:cNvPr id="36873" name="Group 23"/>
          <p:cNvGrpSpPr>
            <a:grpSpLocks/>
          </p:cNvGrpSpPr>
          <p:nvPr/>
        </p:nvGrpSpPr>
        <p:grpSpPr bwMode="auto">
          <a:xfrm>
            <a:off x="4143375" y="1993900"/>
            <a:ext cx="3998913" cy="3365500"/>
            <a:chOff x="1650" y="1256"/>
            <a:chExt cx="2519" cy="2120"/>
          </a:xfrm>
        </p:grpSpPr>
        <p:sp>
          <p:nvSpPr>
            <p:cNvPr id="36922" name="Line 24"/>
            <p:cNvSpPr>
              <a:spLocks noChangeShapeType="1"/>
            </p:cNvSpPr>
            <p:nvPr/>
          </p:nvSpPr>
          <p:spPr bwMode="auto">
            <a:xfrm flipV="1">
              <a:off x="1650" y="1347"/>
              <a:ext cx="2310" cy="2029"/>
            </a:xfrm>
            <a:prstGeom prst="line">
              <a:avLst/>
            </a:prstGeom>
            <a:noFill/>
            <a:ln w="55563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23" name="Rectangle 25"/>
            <p:cNvSpPr>
              <a:spLocks noChangeArrowheads="1"/>
            </p:cNvSpPr>
            <p:nvPr/>
          </p:nvSpPr>
          <p:spPr bwMode="auto">
            <a:xfrm>
              <a:off x="3991" y="1256"/>
              <a:ext cx="1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  <a:cs typeface="Calibri" panose="020F0502020204030204" pitchFamily="34" charset="0"/>
                </a:rPr>
                <a:t>MC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36874" name="Group 26"/>
          <p:cNvGrpSpPr>
            <a:grpSpLocks/>
          </p:cNvGrpSpPr>
          <p:nvPr/>
        </p:nvGrpSpPr>
        <p:grpSpPr bwMode="auto">
          <a:xfrm>
            <a:off x="3713164" y="2681289"/>
            <a:ext cx="4557713" cy="2509837"/>
            <a:chOff x="1379" y="1689"/>
            <a:chExt cx="2871" cy="1581"/>
          </a:xfrm>
        </p:grpSpPr>
        <p:sp>
          <p:nvSpPr>
            <p:cNvPr id="36920" name="Freeform 27"/>
            <p:cNvSpPr>
              <a:spLocks/>
            </p:cNvSpPr>
            <p:nvPr/>
          </p:nvSpPr>
          <p:spPr bwMode="auto">
            <a:xfrm>
              <a:off x="1379" y="1689"/>
              <a:ext cx="2639" cy="1581"/>
            </a:xfrm>
            <a:custGeom>
              <a:avLst/>
              <a:gdLst>
                <a:gd name="T0" fmla="*/ 0 w 224"/>
                <a:gd name="T1" fmla="*/ 0 h 134"/>
                <a:gd name="T2" fmla="*/ 2147483647 w 224"/>
                <a:gd name="T3" fmla="*/ 2147483647 h 134"/>
                <a:gd name="T4" fmla="*/ 0 60000 65536"/>
                <a:gd name="T5" fmla="*/ 0 60000 65536"/>
                <a:gd name="T6" fmla="*/ 0 w 224"/>
                <a:gd name="T7" fmla="*/ 0 h 134"/>
                <a:gd name="T8" fmla="*/ 224 w 224"/>
                <a:gd name="T9" fmla="*/ 134 h 13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4" h="134">
                  <a:moveTo>
                    <a:pt x="0" y="0"/>
                  </a:moveTo>
                  <a:cubicBezTo>
                    <a:pt x="0" y="0"/>
                    <a:pt x="32" y="134"/>
                    <a:pt x="224" y="37"/>
                  </a:cubicBezTo>
                </a:path>
              </a:pathLst>
            </a:cu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21" name="Rectangle 28"/>
            <p:cNvSpPr>
              <a:spLocks noChangeArrowheads="1"/>
            </p:cNvSpPr>
            <p:nvPr/>
          </p:nvSpPr>
          <p:spPr bwMode="auto">
            <a:xfrm>
              <a:off x="4058" y="2060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  <a:cs typeface="Calibri" panose="020F0502020204030204" pitchFamily="34" charset="0"/>
                </a:rPr>
                <a:t>ATC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36875" name="Group 29"/>
          <p:cNvGrpSpPr>
            <a:grpSpLocks/>
          </p:cNvGrpSpPr>
          <p:nvPr/>
        </p:nvGrpSpPr>
        <p:grpSpPr bwMode="auto">
          <a:xfrm>
            <a:off x="3713164" y="3819525"/>
            <a:ext cx="4162425" cy="1689100"/>
            <a:chOff x="1379" y="2406"/>
            <a:chExt cx="2622" cy="1064"/>
          </a:xfrm>
        </p:grpSpPr>
        <p:sp>
          <p:nvSpPr>
            <p:cNvPr id="36918" name="Freeform 30"/>
            <p:cNvSpPr>
              <a:spLocks/>
            </p:cNvSpPr>
            <p:nvPr/>
          </p:nvSpPr>
          <p:spPr bwMode="auto">
            <a:xfrm>
              <a:off x="1379" y="2479"/>
              <a:ext cx="2392" cy="991"/>
            </a:xfrm>
            <a:custGeom>
              <a:avLst/>
              <a:gdLst>
                <a:gd name="T0" fmla="*/ 0 w 203"/>
                <a:gd name="T1" fmla="*/ 2147483647 h 84"/>
                <a:gd name="T2" fmla="*/ 2147483647 w 203"/>
                <a:gd name="T3" fmla="*/ 0 h 84"/>
                <a:gd name="T4" fmla="*/ 0 60000 65536"/>
                <a:gd name="T5" fmla="*/ 0 60000 65536"/>
                <a:gd name="T6" fmla="*/ 0 w 203"/>
                <a:gd name="T7" fmla="*/ 0 h 84"/>
                <a:gd name="T8" fmla="*/ 203 w 203"/>
                <a:gd name="T9" fmla="*/ 84 h 8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3" h="84">
                  <a:moveTo>
                    <a:pt x="0" y="27"/>
                  </a:moveTo>
                  <a:cubicBezTo>
                    <a:pt x="19" y="51"/>
                    <a:pt x="35" y="84"/>
                    <a:pt x="203" y="0"/>
                  </a:cubicBezTo>
                </a:path>
              </a:pathLst>
            </a:cu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919" name="Rectangle 31"/>
            <p:cNvSpPr>
              <a:spLocks noChangeArrowheads="1"/>
            </p:cNvSpPr>
            <p:nvPr/>
          </p:nvSpPr>
          <p:spPr bwMode="auto">
            <a:xfrm>
              <a:off x="3795" y="2406"/>
              <a:ext cx="20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  <a:cs typeface="Calibri" panose="020F0502020204030204" pitchFamily="34" charset="0"/>
                </a:rPr>
                <a:t>AVC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sp>
        <p:nvSpPr>
          <p:cNvPr id="36909" name="Rectangle 40"/>
          <p:cNvSpPr>
            <a:spLocks noChangeArrowheads="1"/>
          </p:cNvSpPr>
          <p:nvPr/>
        </p:nvSpPr>
        <p:spPr bwMode="auto">
          <a:xfrm>
            <a:off x="2868614" y="2690814"/>
            <a:ext cx="2825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  <a:cs typeface="Calibri" panose="020F0502020204030204" pitchFamily="34" charset="0"/>
              </a:rPr>
              <a:t>MC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36910" name="Rectangle 41"/>
          <p:cNvSpPr>
            <a:spLocks noChangeArrowheads="1"/>
          </p:cNvSpPr>
          <p:nvPr/>
        </p:nvSpPr>
        <p:spPr bwMode="auto">
          <a:xfrm>
            <a:off x="3181352" y="2790827"/>
            <a:ext cx="650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cs typeface="Calibri" panose="020F0502020204030204" pitchFamily="34" charset="0"/>
              </a:rPr>
              <a:t>2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3638550" y="1277939"/>
            <a:ext cx="2319338" cy="2339975"/>
            <a:chOff x="1332" y="805"/>
            <a:chExt cx="1461" cy="1474"/>
          </a:xfrm>
        </p:grpSpPr>
        <p:sp>
          <p:nvSpPr>
            <p:cNvPr id="36900" name="Line 45"/>
            <p:cNvSpPr>
              <a:spLocks noChangeShapeType="1"/>
            </p:cNvSpPr>
            <p:nvPr/>
          </p:nvSpPr>
          <p:spPr bwMode="auto">
            <a:xfrm flipH="1" flipV="1">
              <a:off x="2428" y="1595"/>
              <a:ext cx="365" cy="68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36901" name="Group 46"/>
            <p:cNvGrpSpPr>
              <a:grpSpLocks/>
            </p:cNvGrpSpPr>
            <p:nvPr/>
          </p:nvGrpSpPr>
          <p:grpSpPr bwMode="auto">
            <a:xfrm>
              <a:off x="1332" y="805"/>
              <a:ext cx="1272" cy="849"/>
              <a:chOff x="1332" y="805"/>
              <a:chExt cx="1272" cy="849"/>
            </a:xfrm>
          </p:grpSpPr>
          <p:sp>
            <p:nvSpPr>
              <p:cNvPr id="36902" name="Rectangle 47"/>
              <p:cNvSpPr>
                <a:spLocks noChangeArrowheads="1"/>
              </p:cNvSpPr>
              <p:nvPr/>
            </p:nvSpPr>
            <p:spPr bwMode="auto">
              <a:xfrm>
                <a:off x="1332" y="805"/>
                <a:ext cx="1272" cy="849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36903" name="Rectangle 48"/>
              <p:cNvSpPr>
                <a:spLocks noChangeArrowheads="1"/>
              </p:cNvSpPr>
              <p:nvPr/>
            </p:nvSpPr>
            <p:spPr bwMode="auto">
              <a:xfrm>
                <a:off x="1384" y="848"/>
                <a:ext cx="1015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The firm maximizes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36904" name="Rectangle 49"/>
              <p:cNvSpPr>
                <a:spLocks noChangeArrowheads="1"/>
              </p:cNvSpPr>
              <p:nvPr/>
            </p:nvSpPr>
            <p:spPr bwMode="auto">
              <a:xfrm>
                <a:off x="1384" y="1005"/>
                <a:ext cx="1032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profit by producing 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36905" name="Rectangle 50"/>
              <p:cNvSpPr>
                <a:spLocks noChangeArrowheads="1"/>
              </p:cNvSpPr>
              <p:nvPr/>
            </p:nvSpPr>
            <p:spPr bwMode="auto">
              <a:xfrm>
                <a:off x="1384" y="1162"/>
                <a:ext cx="111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the quantity at which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36906" name="Rectangle 51"/>
              <p:cNvSpPr>
                <a:spLocks noChangeArrowheads="1"/>
              </p:cNvSpPr>
              <p:nvPr/>
            </p:nvSpPr>
            <p:spPr bwMode="auto">
              <a:xfrm>
                <a:off x="1384" y="1319"/>
                <a:ext cx="107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marginal cost equals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36907" name="Rectangle 52"/>
              <p:cNvSpPr>
                <a:spLocks noChangeArrowheads="1"/>
              </p:cNvSpPr>
              <p:nvPr/>
            </p:nvSpPr>
            <p:spPr bwMode="auto">
              <a:xfrm>
                <a:off x="1384" y="1475"/>
                <a:ext cx="948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marginal revenue.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36897" name="Freeform 54"/>
          <p:cNvSpPr>
            <a:spLocks/>
          </p:cNvSpPr>
          <p:nvPr/>
        </p:nvSpPr>
        <p:spPr bwMode="auto">
          <a:xfrm>
            <a:off x="3319463" y="3711577"/>
            <a:ext cx="2693988" cy="2339976"/>
          </a:xfrm>
          <a:custGeom>
            <a:avLst/>
            <a:gdLst>
              <a:gd name="T0" fmla="*/ 1697 w 1697"/>
              <a:gd name="T1" fmla="*/ 1474 h 1474"/>
              <a:gd name="T2" fmla="*/ 1697 w 1697"/>
              <a:gd name="T3" fmla="*/ 0 h 1474"/>
              <a:gd name="T4" fmla="*/ 0 w 1697"/>
              <a:gd name="T5" fmla="*/ 0 h 1474"/>
              <a:gd name="T6" fmla="*/ 0 60000 65536"/>
              <a:gd name="T7" fmla="*/ 0 60000 65536"/>
              <a:gd name="T8" fmla="*/ 0 60000 65536"/>
              <a:gd name="T9" fmla="*/ 0 w 1697"/>
              <a:gd name="T10" fmla="*/ 0 h 1474"/>
              <a:gd name="T11" fmla="*/ 1697 w 1697"/>
              <a:gd name="T12" fmla="*/ 1474 h 14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97" h="1474">
                <a:moveTo>
                  <a:pt x="1697" y="1474"/>
                </a:moveTo>
                <a:lnTo>
                  <a:pt x="1697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8" name="Rectangle 55"/>
          <p:cNvSpPr>
            <a:spLocks noChangeArrowheads="1"/>
          </p:cNvSpPr>
          <p:nvPr/>
        </p:nvSpPr>
        <p:spPr bwMode="auto">
          <a:xfrm>
            <a:off x="5803901" y="6080128"/>
            <a:ext cx="1365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Calibri" panose="020F0502020204030204" pitchFamily="34" charset="0"/>
              </a:rPr>
              <a:t>Q</a:t>
            </a:r>
            <a:endParaRPr lang="en-US" altLang="en-US" sz="2400" dirty="0">
              <a:cs typeface="Calibri" panose="020F0502020204030204" pitchFamily="34" charset="0"/>
            </a:endParaRPr>
          </a:p>
        </p:txBody>
      </p:sp>
      <p:sp>
        <p:nvSpPr>
          <p:cNvPr id="36899" name="Rectangle 56"/>
          <p:cNvSpPr>
            <a:spLocks noChangeArrowheads="1"/>
          </p:cNvSpPr>
          <p:nvPr/>
        </p:nvSpPr>
        <p:spPr bwMode="auto">
          <a:xfrm>
            <a:off x="5959476" y="6180140"/>
            <a:ext cx="2508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cs typeface="Calibri" panose="020F0502020204030204" pitchFamily="34" charset="0"/>
              </a:rPr>
              <a:t>MAX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grpSp>
        <p:nvGrpSpPr>
          <p:cNvPr id="36886" name="Group 58"/>
          <p:cNvGrpSpPr>
            <a:grpSpLocks/>
          </p:cNvGrpSpPr>
          <p:nvPr/>
        </p:nvGrpSpPr>
        <p:grpSpPr bwMode="auto">
          <a:xfrm>
            <a:off x="2528890" y="3587751"/>
            <a:ext cx="7947029" cy="252413"/>
            <a:chOff x="633" y="2260"/>
            <a:chExt cx="5006" cy="159"/>
          </a:xfrm>
        </p:grpSpPr>
        <p:sp>
          <p:nvSpPr>
            <p:cNvPr id="36888" name="Line 59"/>
            <p:cNvSpPr>
              <a:spLocks noChangeShapeType="1"/>
            </p:cNvSpPr>
            <p:nvPr/>
          </p:nvSpPr>
          <p:spPr bwMode="auto">
            <a:xfrm>
              <a:off x="1131" y="2338"/>
              <a:ext cx="2935" cy="1"/>
            </a:xfrm>
            <a:prstGeom prst="line">
              <a:avLst/>
            </a:prstGeom>
            <a:noFill/>
            <a:ln w="55563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889" name="Rectangle 60"/>
            <p:cNvSpPr>
              <a:spLocks noChangeArrowheads="1"/>
            </p:cNvSpPr>
            <p:nvPr/>
          </p:nvSpPr>
          <p:spPr bwMode="auto">
            <a:xfrm>
              <a:off x="633" y="2260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 dirty="0">
                  <a:solidFill>
                    <a:srgbClr val="000000"/>
                  </a:solidFill>
                  <a:cs typeface="Calibri" panose="020F0502020204030204" pitchFamily="34" charset="0"/>
                </a:rPr>
                <a:t> </a:t>
              </a:r>
              <a:r>
                <a:rPr lang="en-US" altLang="en-US" sz="1600" i="1" dirty="0" smtClean="0">
                  <a:solidFill>
                    <a:srgbClr val="000000"/>
                  </a:solidFill>
                  <a:cs typeface="Calibri" panose="020F0502020204030204" pitchFamily="34" charset="0"/>
                </a:rPr>
                <a:t>P</a:t>
              </a:r>
              <a:r>
                <a:rPr lang="en-US" altLang="en-US" sz="1600" dirty="0" smtClean="0">
                  <a:solidFill>
                    <a:srgbClr val="000000"/>
                  </a:solidFill>
                  <a:cs typeface="Calibri" panose="020F0502020204030204" pitchFamily="34" charset="0"/>
                </a:rPr>
                <a:t> = </a:t>
              </a:r>
              <a:r>
                <a:rPr lang="en-US" altLang="en-US" sz="1600" i="1" dirty="0" smtClean="0">
                  <a:solidFill>
                    <a:srgbClr val="000000"/>
                  </a:solidFill>
                  <a:cs typeface="Calibri" panose="020F0502020204030204" pitchFamily="34" charset="0"/>
                </a:rPr>
                <a:t>MR </a:t>
              </a:r>
              <a:endParaRPr lang="en-US" altLang="en-US" sz="2400" dirty="0">
                <a:cs typeface="Calibri" panose="020F0502020204030204" pitchFamily="34" charset="0"/>
              </a:endParaRPr>
            </a:p>
          </p:txBody>
        </p:sp>
        <p:sp>
          <p:nvSpPr>
            <p:cNvPr id="36896" name="Rectangle 67"/>
            <p:cNvSpPr>
              <a:spLocks noChangeArrowheads="1"/>
            </p:cNvSpPr>
            <p:nvPr/>
          </p:nvSpPr>
          <p:spPr bwMode="auto">
            <a:xfrm>
              <a:off x="4078" y="2264"/>
              <a:ext cx="156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 dirty="0">
                  <a:solidFill>
                    <a:srgbClr val="000000"/>
                  </a:solidFill>
                  <a:cs typeface="Calibri" panose="020F0502020204030204" pitchFamily="34" charset="0"/>
                </a:rPr>
                <a:t> P</a:t>
              </a:r>
              <a:r>
                <a:rPr lang="en-US" altLang="en-US" sz="1600" dirty="0">
                  <a:solidFill>
                    <a:srgbClr val="000000"/>
                  </a:solidFill>
                  <a:cs typeface="Calibri" panose="020F0502020204030204" pitchFamily="34" charset="0"/>
                </a:rPr>
                <a:t> the </a:t>
              </a:r>
              <a:r>
                <a:rPr lang="en-US" altLang="en-US" sz="1600" dirty="0" smtClean="0">
                  <a:solidFill>
                    <a:srgbClr val="000000"/>
                  </a:solidFill>
                  <a:cs typeface="Calibri" panose="020F0502020204030204" pitchFamily="34" charset="0"/>
                </a:rPr>
                <a:t>prevailing market </a:t>
              </a:r>
              <a:r>
                <a:rPr lang="en-US" altLang="en-US" sz="1600" dirty="0">
                  <a:solidFill>
                    <a:srgbClr val="000000"/>
                  </a:solidFill>
                  <a:cs typeface="Calibri" panose="020F0502020204030204" pitchFamily="34" charset="0"/>
                </a:rPr>
                <a:t>price </a:t>
              </a:r>
              <a:endParaRPr lang="en-US" altLang="en-US" sz="2400" dirty="0">
                <a:cs typeface="Calibri" panose="020F0502020204030204" pitchFamily="34" charset="0"/>
              </a:endParaRPr>
            </a:p>
          </p:txBody>
        </p:sp>
      </p:grpSp>
      <p:sp>
        <p:nvSpPr>
          <p:cNvPr id="36887" name="Oval 72"/>
          <p:cNvSpPr>
            <a:spLocks noChangeArrowheads="1"/>
          </p:cNvSpPr>
          <p:nvPr/>
        </p:nvSpPr>
        <p:spPr bwMode="auto">
          <a:xfrm>
            <a:off x="5938842" y="3654426"/>
            <a:ext cx="131763" cy="1317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473635" y="792164"/>
            <a:ext cx="363118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At this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firm’s profit-maximizing output 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sz="20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MAX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, it’s profit </a:t>
            </a:r>
          </a:p>
          <a:p>
            <a:pPr>
              <a:defRPr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TC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= (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ATC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 × 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defRPr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ATC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at 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sz="20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MAX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× 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MAX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defRPr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This is the area of the yellow rectangle.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Freeform 54"/>
          <p:cNvSpPr>
            <a:spLocks/>
          </p:cNvSpPr>
          <p:nvPr/>
        </p:nvSpPr>
        <p:spPr bwMode="auto">
          <a:xfrm>
            <a:off x="3326286" y="4000454"/>
            <a:ext cx="2693988" cy="2057400"/>
          </a:xfrm>
          <a:custGeom>
            <a:avLst/>
            <a:gdLst>
              <a:gd name="T0" fmla="*/ 1697 w 1697"/>
              <a:gd name="T1" fmla="*/ 1474 h 1474"/>
              <a:gd name="T2" fmla="*/ 1697 w 1697"/>
              <a:gd name="T3" fmla="*/ 0 h 1474"/>
              <a:gd name="T4" fmla="*/ 0 w 1697"/>
              <a:gd name="T5" fmla="*/ 0 h 1474"/>
              <a:gd name="T6" fmla="*/ 0 60000 65536"/>
              <a:gd name="T7" fmla="*/ 0 60000 65536"/>
              <a:gd name="T8" fmla="*/ 0 60000 65536"/>
              <a:gd name="T9" fmla="*/ 0 w 1697"/>
              <a:gd name="T10" fmla="*/ 0 h 1474"/>
              <a:gd name="T11" fmla="*/ 1697 w 1697"/>
              <a:gd name="T12" fmla="*/ 1474 h 14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97" h="1474">
                <a:moveTo>
                  <a:pt x="1697" y="1474"/>
                </a:moveTo>
                <a:lnTo>
                  <a:pt x="1697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Rectangle 34"/>
          <p:cNvSpPr>
            <a:spLocks noChangeArrowheads="1"/>
          </p:cNvSpPr>
          <p:nvPr/>
        </p:nvSpPr>
        <p:spPr bwMode="auto">
          <a:xfrm>
            <a:off x="2315884" y="3873572"/>
            <a:ext cx="96494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  <a:cs typeface="Calibri" panose="020F0502020204030204" pitchFamily="34" charset="0"/>
              </a:rPr>
              <a:t>ATC</a:t>
            </a:r>
            <a:r>
              <a:rPr lang="en-US" altLang="en-US" sz="1600" dirty="0" smtClean="0">
                <a:solidFill>
                  <a:srgbClr val="000000"/>
                </a:solidFill>
                <a:cs typeface="Calibri" panose="020F0502020204030204" pitchFamily="34" charset="0"/>
              </a:rPr>
              <a:t> at </a:t>
            </a:r>
            <a:r>
              <a:rPr lang="en-US" altLang="en-US" sz="1600" i="1" dirty="0" smtClean="0">
                <a:solidFill>
                  <a:srgbClr val="000000"/>
                </a:solidFill>
                <a:cs typeface="Calibri" panose="020F0502020204030204" pitchFamily="34" charset="0"/>
              </a:rPr>
              <a:t>Q</a:t>
            </a:r>
            <a:r>
              <a:rPr lang="en-US" altLang="en-US" sz="1600" baseline="-25000" dirty="0" smtClean="0">
                <a:solidFill>
                  <a:srgbClr val="000000"/>
                </a:solidFill>
                <a:cs typeface="Calibri" panose="020F0502020204030204" pitchFamily="34" charset="0"/>
              </a:rPr>
              <a:t>MAX</a:t>
            </a:r>
            <a:endParaRPr lang="en-US" altLang="en-US" sz="2400" baseline="-25000" dirty="0">
              <a:cs typeface="Calibri" panose="020F0502020204030204" pitchFamily="34" charset="0"/>
            </a:endParaRPr>
          </a:p>
        </p:txBody>
      </p:sp>
      <p:sp>
        <p:nvSpPr>
          <p:cNvPr id="55" name="Oval 72"/>
          <p:cNvSpPr>
            <a:spLocks noChangeArrowheads="1"/>
          </p:cNvSpPr>
          <p:nvPr/>
        </p:nvSpPr>
        <p:spPr bwMode="auto">
          <a:xfrm>
            <a:off x="5954322" y="3929076"/>
            <a:ext cx="131763" cy="1317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478254" y="3983329"/>
            <a:ext cx="363118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general, a firm’s profit is equal to the area of the rectangle below the price line and the 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ATC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curve at the quantity produced.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4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Supply Curve of a Firm in a Perfectly Competitive Industry in the Short Run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02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en-US" sz="2400" b="1" dirty="0" smtClean="0">
                <a:cs typeface="Calibri" panose="020F0502020204030204" pitchFamily="34" charset="0"/>
              </a:rPr>
              <a:t>Marginal </a:t>
            </a:r>
            <a:r>
              <a:rPr lang="en-US" altLang="en-US" sz="2400" b="1" dirty="0">
                <a:cs typeface="Calibri" panose="020F0502020204030204" pitchFamily="34" charset="0"/>
              </a:rPr>
              <a:t>Cost as the Competitive Firm’s Supply Curve</a:t>
            </a:r>
          </a:p>
        </p:txBody>
      </p:sp>
      <p:sp>
        <p:nvSpPr>
          <p:cNvPr id="39939" name="Freeform 3"/>
          <p:cNvSpPr>
            <a:spLocks/>
          </p:cNvSpPr>
          <p:nvPr/>
        </p:nvSpPr>
        <p:spPr bwMode="auto">
          <a:xfrm>
            <a:off x="2843213" y="1252538"/>
            <a:ext cx="6699250" cy="4895850"/>
          </a:xfrm>
          <a:custGeom>
            <a:avLst/>
            <a:gdLst>
              <a:gd name="T0" fmla="*/ 0 w 4220"/>
              <a:gd name="T1" fmla="*/ 0 h 3084"/>
              <a:gd name="T2" fmla="*/ 0 w 4220"/>
              <a:gd name="T3" fmla="*/ 2147483647 h 3084"/>
              <a:gd name="T4" fmla="*/ 2147483647 w 4220"/>
              <a:gd name="T5" fmla="*/ 2147483647 h 3084"/>
              <a:gd name="T6" fmla="*/ 0 60000 65536"/>
              <a:gd name="T7" fmla="*/ 0 60000 65536"/>
              <a:gd name="T8" fmla="*/ 0 60000 65536"/>
              <a:gd name="T9" fmla="*/ 0 w 4220"/>
              <a:gd name="T10" fmla="*/ 0 h 3084"/>
              <a:gd name="T11" fmla="*/ 4220 w 4220"/>
              <a:gd name="T12" fmla="*/ 3084 h 30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20" h="3084">
                <a:moveTo>
                  <a:pt x="0" y="0"/>
                </a:moveTo>
                <a:lnTo>
                  <a:pt x="0" y="3084"/>
                </a:lnTo>
                <a:lnTo>
                  <a:pt x="4220" y="3084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8683625" y="6196014"/>
            <a:ext cx="8426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cs typeface="Calibri" panose="020F0502020204030204" pitchFamily="34" charset="0"/>
              </a:rPr>
              <a:t>Quantity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2689225" y="6202364"/>
            <a:ext cx="1170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cs typeface="Calibri" panose="020F0502020204030204" pitchFamily="34" charset="0"/>
              </a:rPr>
              <a:t>0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2263775" y="1241425"/>
            <a:ext cx="4728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cs typeface="Calibri" panose="020F0502020204030204" pitchFamily="34" charset="0"/>
              </a:rPr>
              <a:t>Price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grpSp>
        <p:nvGrpSpPr>
          <p:cNvPr id="39943" name="Group 7"/>
          <p:cNvGrpSpPr>
            <a:grpSpLocks/>
          </p:cNvGrpSpPr>
          <p:nvPr/>
        </p:nvGrpSpPr>
        <p:grpSpPr bwMode="auto">
          <a:xfrm>
            <a:off x="4040188" y="1860550"/>
            <a:ext cx="4883150" cy="3949700"/>
            <a:chOff x="1585" y="1172"/>
            <a:chExt cx="3076" cy="2488"/>
          </a:xfrm>
        </p:grpSpPr>
        <p:sp>
          <p:nvSpPr>
            <p:cNvPr id="39973" name="Line 8"/>
            <p:cNvSpPr>
              <a:spLocks noChangeShapeType="1"/>
            </p:cNvSpPr>
            <p:nvPr/>
          </p:nvSpPr>
          <p:spPr bwMode="auto">
            <a:xfrm flipV="1">
              <a:off x="1585" y="1254"/>
              <a:ext cx="2817" cy="2406"/>
            </a:xfrm>
            <a:prstGeom prst="line">
              <a:avLst/>
            </a:prstGeom>
            <a:noFill/>
            <a:ln w="63500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974" name="Rectangle 9"/>
            <p:cNvSpPr>
              <a:spLocks noChangeArrowheads="1"/>
            </p:cNvSpPr>
            <p:nvPr/>
          </p:nvSpPr>
          <p:spPr bwMode="auto">
            <a:xfrm>
              <a:off x="4461" y="1172"/>
              <a:ext cx="20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i="1">
                  <a:solidFill>
                    <a:srgbClr val="000000"/>
                  </a:solidFill>
                  <a:cs typeface="Calibri" panose="020F0502020204030204" pitchFamily="34" charset="0"/>
                </a:rPr>
                <a:t>MC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39944" name="Group 10"/>
          <p:cNvGrpSpPr>
            <a:grpSpLocks/>
          </p:cNvGrpSpPr>
          <p:nvPr/>
        </p:nvGrpSpPr>
        <p:grpSpPr bwMode="auto">
          <a:xfrm>
            <a:off x="3409951" y="2687638"/>
            <a:ext cx="5768975" cy="2679700"/>
            <a:chOff x="1188" y="1693"/>
            <a:chExt cx="3634" cy="1688"/>
          </a:xfrm>
        </p:grpSpPr>
        <p:sp>
          <p:nvSpPr>
            <p:cNvPr id="39971" name="Freeform 11"/>
            <p:cNvSpPr>
              <a:spLocks/>
            </p:cNvSpPr>
            <p:nvPr/>
          </p:nvSpPr>
          <p:spPr bwMode="auto">
            <a:xfrm>
              <a:off x="1188" y="1693"/>
              <a:ext cx="3373" cy="1688"/>
            </a:xfrm>
            <a:custGeom>
              <a:avLst/>
              <a:gdLst>
                <a:gd name="T0" fmla="*/ 0 w 255"/>
                <a:gd name="T1" fmla="*/ 0 h 127"/>
                <a:gd name="T2" fmla="*/ 2147483647 w 255"/>
                <a:gd name="T3" fmla="*/ 2147483647 h 127"/>
                <a:gd name="T4" fmla="*/ 0 60000 65536"/>
                <a:gd name="T5" fmla="*/ 0 60000 65536"/>
                <a:gd name="T6" fmla="*/ 0 w 255"/>
                <a:gd name="T7" fmla="*/ 0 h 127"/>
                <a:gd name="T8" fmla="*/ 255 w 255"/>
                <a:gd name="T9" fmla="*/ 127 h 12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5" h="127">
                  <a:moveTo>
                    <a:pt x="0" y="0"/>
                  </a:moveTo>
                  <a:cubicBezTo>
                    <a:pt x="15" y="27"/>
                    <a:pt x="81" y="127"/>
                    <a:pt x="255" y="28"/>
                  </a:cubicBezTo>
                </a:path>
              </a:pathLst>
            </a:custGeom>
            <a:noFill/>
            <a:ln w="6350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972" name="Rectangle 12"/>
            <p:cNvSpPr>
              <a:spLocks noChangeArrowheads="1"/>
            </p:cNvSpPr>
            <p:nvPr/>
          </p:nvSpPr>
          <p:spPr bwMode="auto">
            <a:xfrm>
              <a:off x="4606" y="1938"/>
              <a:ext cx="21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i="1">
                  <a:solidFill>
                    <a:srgbClr val="000000"/>
                  </a:solidFill>
                  <a:cs typeface="Calibri" panose="020F0502020204030204" pitchFamily="34" charset="0"/>
                </a:rPr>
                <a:t>ATC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39945" name="Group 13"/>
          <p:cNvGrpSpPr>
            <a:grpSpLocks/>
          </p:cNvGrpSpPr>
          <p:nvPr/>
        </p:nvGrpSpPr>
        <p:grpSpPr bwMode="auto">
          <a:xfrm>
            <a:off x="3375026" y="3717925"/>
            <a:ext cx="5813425" cy="1733550"/>
            <a:chOff x="1175" y="2342"/>
            <a:chExt cx="3662" cy="1092"/>
          </a:xfrm>
        </p:grpSpPr>
        <p:sp>
          <p:nvSpPr>
            <p:cNvPr id="39969" name="Freeform 14"/>
            <p:cNvSpPr>
              <a:spLocks/>
            </p:cNvSpPr>
            <p:nvPr/>
          </p:nvSpPr>
          <p:spPr bwMode="auto">
            <a:xfrm>
              <a:off x="1175" y="2437"/>
              <a:ext cx="3386" cy="997"/>
            </a:xfrm>
            <a:custGeom>
              <a:avLst/>
              <a:gdLst>
                <a:gd name="T0" fmla="*/ 0 w 256"/>
                <a:gd name="T1" fmla="*/ 2147483647 h 75"/>
                <a:gd name="T2" fmla="*/ 2147483647 w 256"/>
                <a:gd name="T3" fmla="*/ 0 h 75"/>
                <a:gd name="T4" fmla="*/ 0 60000 65536"/>
                <a:gd name="T5" fmla="*/ 0 60000 65536"/>
                <a:gd name="T6" fmla="*/ 0 w 256"/>
                <a:gd name="T7" fmla="*/ 0 h 75"/>
                <a:gd name="T8" fmla="*/ 256 w 256"/>
                <a:gd name="T9" fmla="*/ 75 h 7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6" h="75">
                  <a:moveTo>
                    <a:pt x="0" y="40"/>
                  </a:moveTo>
                  <a:cubicBezTo>
                    <a:pt x="46" y="75"/>
                    <a:pt x="104" y="73"/>
                    <a:pt x="256" y="0"/>
                  </a:cubicBezTo>
                </a:path>
              </a:pathLst>
            </a:custGeom>
            <a:noFill/>
            <a:ln w="6350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970" name="Rectangle 15"/>
            <p:cNvSpPr>
              <a:spLocks noChangeArrowheads="1"/>
            </p:cNvSpPr>
            <p:nvPr/>
          </p:nvSpPr>
          <p:spPr bwMode="auto">
            <a:xfrm>
              <a:off x="4606" y="2342"/>
              <a:ext cx="23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i="1">
                  <a:solidFill>
                    <a:srgbClr val="000000"/>
                  </a:solidFill>
                  <a:cs typeface="Calibri" panose="020F0502020204030204" pitchFamily="34" charset="0"/>
                </a:rPr>
                <a:t>AVC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sp>
        <p:nvSpPr>
          <p:cNvPr id="39962" name="Oval 17"/>
          <p:cNvSpPr>
            <a:spLocks noChangeArrowheads="1"/>
          </p:cNvSpPr>
          <p:nvPr/>
        </p:nvSpPr>
        <p:spPr bwMode="auto">
          <a:xfrm>
            <a:off x="6664325" y="3446464"/>
            <a:ext cx="146050" cy="147638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39955" name="Oval 25"/>
          <p:cNvSpPr>
            <a:spLocks noChangeArrowheads="1"/>
          </p:cNvSpPr>
          <p:nvPr/>
        </p:nvSpPr>
        <p:spPr bwMode="auto">
          <a:xfrm>
            <a:off x="7861300" y="2413000"/>
            <a:ext cx="146050" cy="147638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cs typeface="Calibri" panose="020F050202020403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843213" y="2486343"/>
            <a:ext cx="692751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2831229" y="3522320"/>
            <a:ext cx="692751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2841502" y="4518915"/>
            <a:ext cx="692751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2831229" y="5392219"/>
            <a:ext cx="692751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2250039" y="2239515"/>
            <a:ext cx="523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0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sz="2000" i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48329" y="3316586"/>
            <a:ext cx="523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0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sz="2000" i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17507" y="4313180"/>
            <a:ext cx="523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0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sz="2000" i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38055" y="5186481"/>
            <a:ext cx="523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0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en-US" sz="2000" i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Oval 17"/>
          <p:cNvSpPr>
            <a:spLocks noChangeArrowheads="1"/>
          </p:cNvSpPr>
          <p:nvPr/>
        </p:nvSpPr>
        <p:spPr bwMode="auto">
          <a:xfrm>
            <a:off x="5481085" y="4451618"/>
            <a:ext cx="146050" cy="147638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49" name="Oval 17"/>
          <p:cNvSpPr>
            <a:spLocks noChangeArrowheads="1"/>
          </p:cNvSpPr>
          <p:nvPr/>
        </p:nvSpPr>
        <p:spPr bwMode="auto">
          <a:xfrm>
            <a:off x="2778968" y="5324926"/>
            <a:ext cx="146050" cy="147638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cs typeface="Calibri" panose="020F050202020403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7933218" y="2486819"/>
            <a:ext cx="0" cy="36615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7671387" y="6150537"/>
            <a:ext cx="523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sz="20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sz="2000" i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3" name="Straight Connector 52"/>
          <p:cNvCxnSpPr/>
          <p:nvPr/>
        </p:nvCxnSpPr>
        <p:spPr bwMode="auto">
          <a:xfrm>
            <a:off x="6739707" y="3502248"/>
            <a:ext cx="0" cy="26517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5546195" y="4527950"/>
            <a:ext cx="0" cy="16459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6477875" y="6148827"/>
            <a:ext cx="523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sz="20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sz="2000" i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94638" y="6147117"/>
            <a:ext cx="523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sz="20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sz="2000" i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101887" y="6147112"/>
            <a:ext cx="614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sz="20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4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sz="2000" i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86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2" grpId="0" animBg="1"/>
      <p:bldP spid="39955" grpId="0" animBg="1"/>
      <p:bldP spid="4" grpId="0"/>
      <p:bldP spid="45" grpId="0"/>
      <p:bldP spid="46" grpId="0"/>
      <p:bldP spid="47" grpId="0"/>
      <p:bldP spid="48" grpId="0" animBg="1"/>
      <p:bldP spid="49" grpId="0" animBg="1"/>
      <p:bldP spid="52" grpId="0"/>
      <p:bldP spid="55" grpId="0"/>
      <p:bldP spid="56" grpId="0"/>
      <p:bldP spid="5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en-US" sz="2800" b="1" dirty="0" smtClean="0">
                <a:latin typeface="+mn-lt"/>
              </a:rPr>
              <a:t>Recall: </a:t>
            </a:r>
            <a:r>
              <a:rPr lang="en-US" altLang="en-US" sz="2800" b="1" dirty="0">
                <a:latin typeface="+mn-lt"/>
              </a:rPr>
              <a:t>The Supply Curve</a:t>
            </a:r>
          </a:p>
        </p:txBody>
      </p:sp>
      <p:sp>
        <p:nvSpPr>
          <p:cNvPr id="38915" name="Freeform 17"/>
          <p:cNvSpPr>
            <a:spLocks/>
          </p:cNvSpPr>
          <p:nvPr/>
        </p:nvSpPr>
        <p:spPr bwMode="auto">
          <a:xfrm>
            <a:off x="2843213" y="1252538"/>
            <a:ext cx="6699250" cy="4895850"/>
          </a:xfrm>
          <a:custGeom>
            <a:avLst/>
            <a:gdLst>
              <a:gd name="T0" fmla="*/ 0 w 4220"/>
              <a:gd name="T1" fmla="*/ 0 h 3084"/>
              <a:gd name="T2" fmla="*/ 0 w 4220"/>
              <a:gd name="T3" fmla="*/ 2147483647 h 3084"/>
              <a:gd name="T4" fmla="*/ 2147483647 w 4220"/>
              <a:gd name="T5" fmla="*/ 2147483647 h 3084"/>
              <a:gd name="T6" fmla="*/ 0 60000 65536"/>
              <a:gd name="T7" fmla="*/ 0 60000 65536"/>
              <a:gd name="T8" fmla="*/ 0 60000 65536"/>
              <a:gd name="T9" fmla="*/ 0 w 4220"/>
              <a:gd name="T10" fmla="*/ 0 h 3084"/>
              <a:gd name="T11" fmla="*/ 4220 w 4220"/>
              <a:gd name="T12" fmla="*/ 3084 h 30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20" h="3084">
                <a:moveTo>
                  <a:pt x="0" y="0"/>
                </a:moveTo>
                <a:lnTo>
                  <a:pt x="0" y="3084"/>
                </a:lnTo>
                <a:lnTo>
                  <a:pt x="4220" y="3084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Rectangle 18"/>
          <p:cNvSpPr>
            <a:spLocks noChangeArrowheads="1"/>
          </p:cNvSpPr>
          <p:nvPr/>
        </p:nvSpPr>
        <p:spPr bwMode="auto">
          <a:xfrm>
            <a:off x="8683625" y="6196014"/>
            <a:ext cx="8426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+mn-lt"/>
              </a:rPr>
              <a:t>Quantity</a:t>
            </a:r>
            <a:endParaRPr lang="en-US" altLang="en-US" sz="2400">
              <a:latin typeface="+mn-lt"/>
            </a:endParaRPr>
          </a:p>
        </p:txBody>
      </p:sp>
      <p:sp>
        <p:nvSpPr>
          <p:cNvPr id="38917" name="Rectangle 19"/>
          <p:cNvSpPr>
            <a:spLocks noChangeArrowheads="1"/>
          </p:cNvSpPr>
          <p:nvPr/>
        </p:nvSpPr>
        <p:spPr bwMode="auto">
          <a:xfrm>
            <a:off x="2689225" y="6202364"/>
            <a:ext cx="1170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0</a:t>
            </a:r>
            <a:endParaRPr lang="en-US" altLang="en-US" sz="2400">
              <a:latin typeface="+mn-lt"/>
            </a:endParaRPr>
          </a:p>
        </p:txBody>
      </p:sp>
      <p:sp>
        <p:nvSpPr>
          <p:cNvPr id="38918" name="Rectangle 20"/>
          <p:cNvSpPr>
            <a:spLocks noChangeArrowheads="1"/>
          </p:cNvSpPr>
          <p:nvPr/>
        </p:nvSpPr>
        <p:spPr bwMode="auto">
          <a:xfrm>
            <a:off x="2263775" y="1241425"/>
            <a:ext cx="4728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+mn-lt"/>
              </a:rPr>
              <a:t>Price</a:t>
            </a:r>
            <a:endParaRPr lang="en-US" altLang="en-US" sz="2400">
              <a:latin typeface="+mn-lt"/>
            </a:endParaRPr>
          </a:p>
        </p:txBody>
      </p:sp>
      <p:grpSp>
        <p:nvGrpSpPr>
          <p:cNvPr id="38919" name="Group 21"/>
          <p:cNvGrpSpPr>
            <a:grpSpLocks/>
          </p:cNvGrpSpPr>
          <p:nvPr/>
        </p:nvGrpSpPr>
        <p:grpSpPr bwMode="auto">
          <a:xfrm>
            <a:off x="4040189" y="1860550"/>
            <a:ext cx="5389563" cy="3949700"/>
            <a:chOff x="1585" y="1172"/>
            <a:chExt cx="3395" cy="2488"/>
          </a:xfrm>
        </p:grpSpPr>
        <p:sp>
          <p:nvSpPr>
            <p:cNvPr id="38937" name="Line 22"/>
            <p:cNvSpPr>
              <a:spLocks noChangeShapeType="1"/>
            </p:cNvSpPr>
            <p:nvPr/>
          </p:nvSpPr>
          <p:spPr bwMode="auto">
            <a:xfrm flipV="1">
              <a:off x="1585" y="1254"/>
              <a:ext cx="2817" cy="2406"/>
            </a:xfrm>
            <a:prstGeom prst="line">
              <a:avLst/>
            </a:prstGeom>
            <a:noFill/>
            <a:ln w="63500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8" name="Rectangle 23"/>
            <p:cNvSpPr>
              <a:spLocks noChangeArrowheads="1"/>
            </p:cNvSpPr>
            <p:nvPr/>
          </p:nvSpPr>
          <p:spPr bwMode="auto">
            <a:xfrm>
              <a:off x="4461" y="1172"/>
              <a:ext cx="51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+mn-lt"/>
                </a:rPr>
                <a:t>Supply</a:t>
              </a:r>
            </a:p>
          </p:txBody>
        </p:sp>
      </p:grpSp>
      <p:grpSp>
        <p:nvGrpSpPr>
          <p:cNvPr id="38920" name="Group 30"/>
          <p:cNvGrpSpPr>
            <a:grpSpLocks/>
          </p:cNvGrpSpPr>
          <p:nvPr/>
        </p:nvGrpSpPr>
        <p:grpSpPr bwMode="auto">
          <a:xfrm>
            <a:off x="2584450" y="3376614"/>
            <a:ext cx="4306888" cy="3087688"/>
            <a:chOff x="668" y="2127"/>
            <a:chExt cx="2713" cy="1945"/>
          </a:xfrm>
        </p:grpSpPr>
        <p:sp>
          <p:nvSpPr>
            <p:cNvPr id="38930" name="Oval 31"/>
            <p:cNvSpPr>
              <a:spLocks noChangeArrowheads="1"/>
            </p:cNvSpPr>
            <p:nvPr/>
          </p:nvSpPr>
          <p:spPr bwMode="auto">
            <a:xfrm>
              <a:off x="3238" y="2171"/>
              <a:ext cx="92" cy="9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grpSp>
          <p:nvGrpSpPr>
            <p:cNvPr id="38931" name="Group 32"/>
            <p:cNvGrpSpPr>
              <a:grpSpLocks/>
            </p:cNvGrpSpPr>
            <p:nvPr/>
          </p:nvGrpSpPr>
          <p:grpSpPr bwMode="auto">
            <a:xfrm>
              <a:off x="668" y="2127"/>
              <a:ext cx="2713" cy="1945"/>
              <a:chOff x="668" y="2127"/>
              <a:chExt cx="2713" cy="1945"/>
            </a:xfrm>
          </p:grpSpPr>
          <p:sp>
            <p:nvSpPr>
              <p:cNvPr id="38932" name="Freeform 33"/>
              <p:cNvSpPr>
                <a:spLocks/>
              </p:cNvSpPr>
              <p:nvPr/>
            </p:nvSpPr>
            <p:spPr bwMode="auto">
              <a:xfrm>
                <a:off x="844" y="2211"/>
                <a:ext cx="2447" cy="1662"/>
              </a:xfrm>
              <a:custGeom>
                <a:avLst/>
                <a:gdLst>
                  <a:gd name="T0" fmla="*/ 2447 w 2447"/>
                  <a:gd name="T1" fmla="*/ 1662 h 1662"/>
                  <a:gd name="T2" fmla="*/ 2447 w 2447"/>
                  <a:gd name="T3" fmla="*/ 0 h 1662"/>
                  <a:gd name="T4" fmla="*/ 0 w 2447"/>
                  <a:gd name="T5" fmla="*/ 0 h 1662"/>
                  <a:gd name="T6" fmla="*/ 0 60000 65536"/>
                  <a:gd name="T7" fmla="*/ 0 60000 65536"/>
                  <a:gd name="T8" fmla="*/ 0 60000 65536"/>
                  <a:gd name="T9" fmla="*/ 0 w 2447"/>
                  <a:gd name="T10" fmla="*/ 0 h 1662"/>
                  <a:gd name="T11" fmla="*/ 2447 w 2447"/>
                  <a:gd name="T12" fmla="*/ 1662 h 166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47" h="1662">
                    <a:moveTo>
                      <a:pt x="2447" y="1662"/>
                    </a:moveTo>
                    <a:lnTo>
                      <a:pt x="2447" y="0"/>
                    </a:lnTo>
                    <a:lnTo>
                      <a:pt x="0" y="0"/>
                    </a:lnTo>
                  </a:path>
                </a:pathLst>
              </a:custGeom>
              <a:noFill/>
              <a:ln w="20638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3" name="Rectangle 34"/>
              <p:cNvSpPr>
                <a:spLocks noChangeArrowheads="1"/>
              </p:cNvSpPr>
              <p:nvPr/>
            </p:nvSpPr>
            <p:spPr bwMode="auto">
              <a:xfrm>
                <a:off x="668" y="2127"/>
                <a:ext cx="7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 i="1">
                    <a:solidFill>
                      <a:srgbClr val="000000"/>
                    </a:solidFill>
                    <a:latin typeface="+mn-lt"/>
                  </a:rPr>
                  <a:t>P</a:t>
                </a:r>
                <a:endParaRPr lang="en-US" altLang="en-US" sz="2400">
                  <a:latin typeface="+mn-lt"/>
                </a:endParaRPr>
              </a:p>
            </p:txBody>
          </p:sp>
          <p:sp>
            <p:nvSpPr>
              <p:cNvPr id="38934" name="Rectangle 35"/>
              <p:cNvSpPr>
                <a:spLocks noChangeArrowheads="1"/>
              </p:cNvSpPr>
              <p:nvPr/>
            </p:nvSpPr>
            <p:spPr bwMode="auto">
              <a:xfrm>
                <a:off x="760" y="2197"/>
                <a:ext cx="45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100">
                    <a:solidFill>
                      <a:srgbClr val="000000"/>
                    </a:solidFill>
                    <a:latin typeface="+mn-lt"/>
                  </a:rPr>
                  <a:t>1</a:t>
                </a:r>
                <a:endParaRPr lang="en-US" altLang="en-US" sz="2400">
                  <a:latin typeface="+mn-lt"/>
                </a:endParaRPr>
              </a:p>
            </p:txBody>
          </p:sp>
          <p:sp>
            <p:nvSpPr>
              <p:cNvPr id="38935" name="Rectangle 36"/>
              <p:cNvSpPr>
                <a:spLocks noChangeArrowheads="1"/>
              </p:cNvSpPr>
              <p:nvPr/>
            </p:nvSpPr>
            <p:spPr bwMode="auto">
              <a:xfrm>
                <a:off x="3226" y="3894"/>
                <a:ext cx="97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 i="1">
                    <a:solidFill>
                      <a:srgbClr val="000000"/>
                    </a:solidFill>
                    <a:latin typeface="+mn-lt"/>
                  </a:rPr>
                  <a:t>Q</a:t>
                </a:r>
                <a:endParaRPr lang="en-US" altLang="en-US" sz="2400">
                  <a:latin typeface="+mn-lt"/>
                </a:endParaRPr>
              </a:p>
            </p:txBody>
          </p:sp>
          <p:sp>
            <p:nvSpPr>
              <p:cNvPr id="38936" name="Rectangle 37"/>
              <p:cNvSpPr>
                <a:spLocks noChangeArrowheads="1"/>
              </p:cNvSpPr>
              <p:nvPr/>
            </p:nvSpPr>
            <p:spPr bwMode="auto">
              <a:xfrm>
                <a:off x="3336" y="3965"/>
                <a:ext cx="45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100">
                    <a:solidFill>
                      <a:srgbClr val="000000"/>
                    </a:solidFill>
                    <a:latin typeface="+mn-lt"/>
                  </a:rPr>
                  <a:t>1</a:t>
                </a:r>
                <a:endParaRPr lang="en-US" altLang="en-US" sz="2400">
                  <a:latin typeface="+mn-lt"/>
                </a:endParaRPr>
              </a:p>
            </p:txBody>
          </p:sp>
        </p:grpSp>
      </p:grpSp>
      <p:grpSp>
        <p:nvGrpSpPr>
          <p:cNvPr id="38921" name="Group 38"/>
          <p:cNvGrpSpPr>
            <a:grpSpLocks/>
          </p:cNvGrpSpPr>
          <p:nvPr/>
        </p:nvGrpSpPr>
        <p:grpSpPr bwMode="auto">
          <a:xfrm>
            <a:off x="2584450" y="2384425"/>
            <a:ext cx="5486400" cy="4079876"/>
            <a:chOff x="668" y="1502"/>
            <a:chExt cx="3456" cy="2570"/>
          </a:xfrm>
        </p:grpSpPr>
        <p:sp>
          <p:nvSpPr>
            <p:cNvPr id="38923" name="Oval 39"/>
            <p:cNvSpPr>
              <a:spLocks noChangeArrowheads="1"/>
            </p:cNvSpPr>
            <p:nvPr/>
          </p:nvSpPr>
          <p:spPr bwMode="auto">
            <a:xfrm>
              <a:off x="3992" y="1520"/>
              <a:ext cx="92" cy="9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grpSp>
          <p:nvGrpSpPr>
            <p:cNvPr id="38924" name="Group 40"/>
            <p:cNvGrpSpPr>
              <a:grpSpLocks/>
            </p:cNvGrpSpPr>
            <p:nvPr/>
          </p:nvGrpSpPr>
          <p:grpSpPr bwMode="auto">
            <a:xfrm>
              <a:off x="668" y="1502"/>
              <a:ext cx="3456" cy="2570"/>
              <a:chOff x="668" y="1502"/>
              <a:chExt cx="3456" cy="2570"/>
            </a:xfrm>
          </p:grpSpPr>
          <p:sp>
            <p:nvSpPr>
              <p:cNvPr id="38925" name="Freeform 41"/>
              <p:cNvSpPr>
                <a:spLocks/>
              </p:cNvSpPr>
              <p:nvPr/>
            </p:nvSpPr>
            <p:spPr bwMode="auto">
              <a:xfrm>
                <a:off x="844" y="1560"/>
                <a:ext cx="3188" cy="2313"/>
              </a:xfrm>
              <a:custGeom>
                <a:avLst/>
                <a:gdLst>
                  <a:gd name="T0" fmla="*/ 3188 w 3188"/>
                  <a:gd name="T1" fmla="*/ 2313 h 2313"/>
                  <a:gd name="T2" fmla="*/ 3188 w 3188"/>
                  <a:gd name="T3" fmla="*/ 0 h 2313"/>
                  <a:gd name="T4" fmla="*/ 0 w 3188"/>
                  <a:gd name="T5" fmla="*/ 0 h 2313"/>
                  <a:gd name="T6" fmla="*/ 0 60000 65536"/>
                  <a:gd name="T7" fmla="*/ 0 60000 65536"/>
                  <a:gd name="T8" fmla="*/ 0 60000 65536"/>
                  <a:gd name="T9" fmla="*/ 0 w 3188"/>
                  <a:gd name="T10" fmla="*/ 0 h 2313"/>
                  <a:gd name="T11" fmla="*/ 3188 w 3188"/>
                  <a:gd name="T12" fmla="*/ 2313 h 23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88" h="2313">
                    <a:moveTo>
                      <a:pt x="3188" y="2313"/>
                    </a:moveTo>
                    <a:lnTo>
                      <a:pt x="3188" y="0"/>
                    </a:lnTo>
                    <a:lnTo>
                      <a:pt x="0" y="0"/>
                    </a:lnTo>
                  </a:path>
                </a:pathLst>
              </a:custGeom>
              <a:noFill/>
              <a:ln w="20638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6" name="Rectangle 42"/>
              <p:cNvSpPr>
                <a:spLocks noChangeArrowheads="1"/>
              </p:cNvSpPr>
              <p:nvPr/>
            </p:nvSpPr>
            <p:spPr bwMode="auto">
              <a:xfrm>
                <a:off x="668" y="1502"/>
                <a:ext cx="7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 i="1">
                    <a:solidFill>
                      <a:srgbClr val="000000"/>
                    </a:solidFill>
                    <a:latin typeface="+mn-lt"/>
                  </a:rPr>
                  <a:t>P</a:t>
                </a:r>
                <a:endParaRPr lang="en-US" altLang="en-US" sz="2400">
                  <a:latin typeface="+mn-lt"/>
                </a:endParaRPr>
              </a:p>
            </p:txBody>
          </p:sp>
          <p:sp>
            <p:nvSpPr>
              <p:cNvPr id="38927" name="Rectangle 43"/>
              <p:cNvSpPr>
                <a:spLocks noChangeArrowheads="1"/>
              </p:cNvSpPr>
              <p:nvPr/>
            </p:nvSpPr>
            <p:spPr bwMode="auto">
              <a:xfrm>
                <a:off x="760" y="1573"/>
                <a:ext cx="45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100">
                    <a:solidFill>
                      <a:srgbClr val="000000"/>
                    </a:solidFill>
                    <a:latin typeface="+mn-lt"/>
                  </a:rPr>
                  <a:t>2</a:t>
                </a:r>
                <a:endParaRPr lang="en-US" altLang="en-US" sz="2400">
                  <a:latin typeface="+mn-lt"/>
                </a:endParaRPr>
              </a:p>
            </p:txBody>
          </p:sp>
          <p:sp>
            <p:nvSpPr>
              <p:cNvPr id="38928" name="Rectangle 44"/>
              <p:cNvSpPr>
                <a:spLocks noChangeArrowheads="1"/>
              </p:cNvSpPr>
              <p:nvPr/>
            </p:nvSpPr>
            <p:spPr bwMode="auto">
              <a:xfrm>
                <a:off x="3969" y="3894"/>
                <a:ext cx="97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 i="1">
                    <a:solidFill>
                      <a:srgbClr val="000000"/>
                    </a:solidFill>
                    <a:latin typeface="+mn-lt"/>
                  </a:rPr>
                  <a:t>Q</a:t>
                </a:r>
                <a:endParaRPr lang="en-US" altLang="en-US" sz="2400">
                  <a:latin typeface="+mn-lt"/>
                </a:endParaRPr>
              </a:p>
            </p:txBody>
          </p:sp>
          <p:sp>
            <p:nvSpPr>
              <p:cNvPr id="38929" name="Rectangle 45"/>
              <p:cNvSpPr>
                <a:spLocks noChangeArrowheads="1"/>
              </p:cNvSpPr>
              <p:nvPr/>
            </p:nvSpPr>
            <p:spPr bwMode="auto">
              <a:xfrm>
                <a:off x="4079" y="3965"/>
                <a:ext cx="45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100">
                    <a:solidFill>
                      <a:srgbClr val="000000"/>
                    </a:solidFill>
                    <a:latin typeface="+mn-lt"/>
                  </a:rPr>
                  <a:t>2</a:t>
                </a:r>
                <a:endParaRPr lang="en-US" altLang="en-US" sz="2400">
                  <a:latin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9199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Sources: </a:t>
            </a:r>
            <a:r>
              <a:rPr lang="en-US" i="1" dirty="0" smtClean="0"/>
              <a:t>The Economy</a:t>
            </a:r>
            <a:r>
              <a:rPr lang="en-US" dirty="0" smtClean="0"/>
              <a:t> by The CORE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Unit 8: Supply and demand: Price-taking and competitive </a:t>
            </a:r>
            <a:r>
              <a:rPr lang="en-US" dirty="0" smtClean="0">
                <a:hlinkClick r:id="rId2"/>
              </a:rPr>
              <a:t>markets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63126" y="6356350"/>
            <a:ext cx="1671783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ELASTICITY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377FE0-4671-4792-BCF9-D00DA321AC4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770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en-US" sz="2400" b="1" dirty="0" smtClean="0">
                <a:latin typeface="+mn-lt"/>
              </a:rPr>
              <a:t>Marginal </a:t>
            </a:r>
            <a:r>
              <a:rPr lang="en-US" altLang="en-US" sz="2400" b="1" dirty="0">
                <a:latin typeface="+mn-lt"/>
              </a:rPr>
              <a:t>Cost as the Competitive Firm’s Supply Curve</a:t>
            </a:r>
          </a:p>
        </p:txBody>
      </p:sp>
      <p:sp>
        <p:nvSpPr>
          <p:cNvPr id="39939" name="Freeform 3"/>
          <p:cNvSpPr>
            <a:spLocks/>
          </p:cNvSpPr>
          <p:nvPr/>
        </p:nvSpPr>
        <p:spPr bwMode="auto">
          <a:xfrm>
            <a:off x="2843213" y="1252538"/>
            <a:ext cx="6699250" cy="4895850"/>
          </a:xfrm>
          <a:custGeom>
            <a:avLst/>
            <a:gdLst>
              <a:gd name="T0" fmla="*/ 0 w 4220"/>
              <a:gd name="T1" fmla="*/ 0 h 3084"/>
              <a:gd name="T2" fmla="*/ 0 w 4220"/>
              <a:gd name="T3" fmla="*/ 2147483647 h 3084"/>
              <a:gd name="T4" fmla="*/ 2147483647 w 4220"/>
              <a:gd name="T5" fmla="*/ 2147483647 h 3084"/>
              <a:gd name="T6" fmla="*/ 0 60000 65536"/>
              <a:gd name="T7" fmla="*/ 0 60000 65536"/>
              <a:gd name="T8" fmla="*/ 0 60000 65536"/>
              <a:gd name="T9" fmla="*/ 0 w 4220"/>
              <a:gd name="T10" fmla="*/ 0 h 3084"/>
              <a:gd name="T11" fmla="*/ 4220 w 4220"/>
              <a:gd name="T12" fmla="*/ 3084 h 30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20" h="3084">
                <a:moveTo>
                  <a:pt x="0" y="0"/>
                </a:moveTo>
                <a:lnTo>
                  <a:pt x="0" y="3084"/>
                </a:lnTo>
                <a:lnTo>
                  <a:pt x="4220" y="3084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8683625" y="6196014"/>
            <a:ext cx="8426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+mn-lt"/>
              </a:rPr>
              <a:t>Quantity</a:t>
            </a:r>
            <a:endParaRPr lang="en-US" altLang="en-US" sz="2400">
              <a:latin typeface="+mn-lt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2689225" y="6202364"/>
            <a:ext cx="1170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0</a:t>
            </a:r>
            <a:endParaRPr lang="en-US" altLang="en-US" sz="2400">
              <a:latin typeface="+mn-lt"/>
            </a:endParaRP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2263775" y="1241425"/>
            <a:ext cx="4728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+mn-lt"/>
              </a:rPr>
              <a:t>Price</a:t>
            </a:r>
            <a:endParaRPr lang="en-US" altLang="en-US" sz="2400">
              <a:latin typeface="+mn-lt"/>
            </a:endParaRPr>
          </a:p>
        </p:txBody>
      </p:sp>
      <p:grpSp>
        <p:nvGrpSpPr>
          <p:cNvPr id="39943" name="Group 7"/>
          <p:cNvGrpSpPr>
            <a:grpSpLocks/>
          </p:cNvGrpSpPr>
          <p:nvPr/>
        </p:nvGrpSpPr>
        <p:grpSpPr bwMode="auto">
          <a:xfrm>
            <a:off x="4040188" y="1860550"/>
            <a:ext cx="4883150" cy="3949700"/>
            <a:chOff x="1585" y="1172"/>
            <a:chExt cx="3076" cy="2488"/>
          </a:xfrm>
        </p:grpSpPr>
        <p:sp>
          <p:nvSpPr>
            <p:cNvPr id="39973" name="Line 8"/>
            <p:cNvSpPr>
              <a:spLocks noChangeShapeType="1"/>
            </p:cNvSpPr>
            <p:nvPr/>
          </p:nvSpPr>
          <p:spPr bwMode="auto">
            <a:xfrm flipV="1">
              <a:off x="1585" y="1254"/>
              <a:ext cx="2817" cy="2406"/>
            </a:xfrm>
            <a:prstGeom prst="line">
              <a:avLst/>
            </a:prstGeom>
            <a:noFill/>
            <a:ln w="63500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4" name="Rectangle 9"/>
            <p:cNvSpPr>
              <a:spLocks noChangeArrowheads="1"/>
            </p:cNvSpPr>
            <p:nvPr/>
          </p:nvSpPr>
          <p:spPr bwMode="auto">
            <a:xfrm>
              <a:off x="4461" y="1172"/>
              <a:ext cx="20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i="1">
                  <a:solidFill>
                    <a:srgbClr val="000000"/>
                  </a:solidFill>
                  <a:latin typeface="+mn-lt"/>
                </a:rPr>
                <a:t>MC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39944" name="Group 10"/>
          <p:cNvGrpSpPr>
            <a:grpSpLocks/>
          </p:cNvGrpSpPr>
          <p:nvPr/>
        </p:nvGrpSpPr>
        <p:grpSpPr bwMode="auto">
          <a:xfrm>
            <a:off x="3409951" y="2687638"/>
            <a:ext cx="5768975" cy="2679700"/>
            <a:chOff x="1188" y="1693"/>
            <a:chExt cx="3634" cy="1688"/>
          </a:xfrm>
        </p:grpSpPr>
        <p:sp>
          <p:nvSpPr>
            <p:cNvPr id="39971" name="Freeform 11"/>
            <p:cNvSpPr>
              <a:spLocks/>
            </p:cNvSpPr>
            <p:nvPr/>
          </p:nvSpPr>
          <p:spPr bwMode="auto">
            <a:xfrm>
              <a:off x="1188" y="1693"/>
              <a:ext cx="3373" cy="1688"/>
            </a:xfrm>
            <a:custGeom>
              <a:avLst/>
              <a:gdLst>
                <a:gd name="T0" fmla="*/ 0 w 255"/>
                <a:gd name="T1" fmla="*/ 0 h 127"/>
                <a:gd name="T2" fmla="*/ 2147483647 w 255"/>
                <a:gd name="T3" fmla="*/ 2147483647 h 127"/>
                <a:gd name="T4" fmla="*/ 0 60000 65536"/>
                <a:gd name="T5" fmla="*/ 0 60000 65536"/>
                <a:gd name="T6" fmla="*/ 0 w 255"/>
                <a:gd name="T7" fmla="*/ 0 h 127"/>
                <a:gd name="T8" fmla="*/ 255 w 255"/>
                <a:gd name="T9" fmla="*/ 127 h 12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5" h="127">
                  <a:moveTo>
                    <a:pt x="0" y="0"/>
                  </a:moveTo>
                  <a:cubicBezTo>
                    <a:pt x="15" y="27"/>
                    <a:pt x="81" y="127"/>
                    <a:pt x="255" y="28"/>
                  </a:cubicBezTo>
                </a:path>
              </a:pathLst>
            </a:custGeom>
            <a:noFill/>
            <a:ln w="6350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2" name="Rectangle 12"/>
            <p:cNvSpPr>
              <a:spLocks noChangeArrowheads="1"/>
            </p:cNvSpPr>
            <p:nvPr/>
          </p:nvSpPr>
          <p:spPr bwMode="auto">
            <a:xfrm>
              <a:off x="4606" y="1938"/>
              <a:ext cx="21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i="1">
                  <a:solidFill>
                    <a:srgbClr val="000000"/>
                  </a:solidFill>
                  <a:latin typeface="+mn-lt"/>
                </a:rPr>
                <a:t>ATC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39945" name="Group 13"/>
          <p:cNvGrpSpPr>
            <a:grpSpLocks/>
          </p:cNvGrpSpPr>
          <p:nvPr/>
        </p:nvGrpSpPr>
        <p:grpSpPr bwMode="auto">
          <a:xfrm>
            <a:off x="3375026" y="3717925"/>
            <a:ext cx="5813425" cy="1733550"/>
            <a:chOff x="1175" y="2342"/>
            <a:chExt cx="3662" cy="1092"/>
          </a:xfrm>
        </p:grpSpPr>
        <p:sp>
          <p:nvSpPr>
            <p:cNvPr id="39969" name="Freeform 14"/>
            <p:cNvSpPr>
              <a:spLocks/>
            </p:cNvSpPr>
            <p:nvPr/>
          </p:nvSpPr>
          <p:spPr bwMode="auto">
            <a:xfrm>
              <a:off x="1175" y="2437"/>
              <a:ext cx="3386" cy="997"/>
            </a:xfrm>
            <a:custGeom>
              <a:avLst/>
              <a:gdLst>
                <a:gd name="T0" fmla="*/ 0 w 256"/>
                <a:gd name="T1" fmla="*/ 2147483647 h 75"/>
                <a:gd name="T2" fmla="*/ 2147483647 w 256"/>
                <a:gd name="T3" fmla="*/ 0 h 75"/>
                <a:gd name="T4" fmla="*/ 0 60000 65536"/>
                <a:gd name="T5" fmla="*/ 0 60000 65536"/>
                <a:gd name="T6" fmla="*/ 0 w 256"/>
                <a:gd name="T7" fmla="*/ 0 h 75"/>
                <a:gd name="T8" fmla="*/ 256 w 256"/>
                <a:gd name="T9" fmla="*/ 75 h 7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6" h="75">
                  <a:moveTo>
                    <a:pt x="0" y="40"/>
                  </a:moveTo>
                  <a:cubicBezTo>
                    <a:pt x="46" y="75"/>
                    <a:pt x="104" y="73"/>
                    <a:pt x="256" y="0"/>
                  </a:cubicBezTo>
                </a:path>
              </a:pathLst>
            </a:custGeom>
            <a:noFill/>
            <a:ln w="6350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0" name="Rectangle 15"/>
            <p:cNvSpPr>
              <a:spLocks noChangeArrowheads="1"/>
            </p:cNvSpPr>
            <p:nvPr/>
          </p:nvSpPr>
          <p:spPr bwMode="auto">
            <a:xfrm>
              <a:off x="4606" y="2342"/>
              <a:ext cx="23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i="1">
                  <a:solidFill>
                    <a:srgbClr val="000000"/>
                  </a:solidFill>
                  <a:latin typeface="+mn-lt"/>
                </a:rPr>
                <a:t>AVC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584450" y="3376614"/>
            <a:ext cx="4306888" cy="3087688"/>
            <a:chOff x="668" y="2127"/>
            <a:chExt cx="2713" cy="1945"/>
          </a:xfrm>
        </p:grpSpPr>
        <p:sp>
          <p:nvSpPr>
            <p:cNvPr id="39962" name="Oval 17"/>
            <p:cNvSpPr>
              <a:spLocks noChangeArrowheads="1"/>
            </p:cNvSpPr>
            <p:nvPr/>
          </p:nvSpPr>
          <p:spPr bwMode="auto">
            <a:xfrm>
              <a:off x="3238" y="2171"/>
              <a:ext cx="92" cy="9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grpSp>
          <p:nvGrpSpPr>
            <p:cNvPr id="39963" name="Group 18"/>
            <p:cNvGrpSpPr>
              <a:grpSpLocks/>
            </p:cNvGrpSpPr>
            <p:nvPr/>
          </p:nvGrpSpPr>
          <p:grpSpPr bwMode="auto">
            <a:xfrm>
              <a:off x="668" y="2127"/>
              <a:ext cx="2713" cy="1945"/>
              <a:chOff x="668" y="2127"/>
              <a:chExt cx="2713" cy="1945"/>
            </a:xfrm>
          </p:grpSpPr>
          <p:sp>
            <p:nvSpPr>
              <p:cNvPr id="39964" name="Freeform 19"/>
              <p:cNvSpPr>
                <a:spLocks/>
              </p:cNvSpPr>
              <p:nvPr/>
            </p:nvSpPr>
            <p:spPr bwMode="auto">
              <a:xfrm>
                <a:off x="844" y="2211"/>
                <a:ext cx="2447" cy="1662"/>
              </a:xfrm>
              <a:custGeom>
                <a:avLst/>
                <a:gdLst>
                  <a:gd name="T0" fmla="*/ 2447 w 2447"/>
                  <a:gd name="T1" fmla="*/ 1662 h 1662"/>
                  <a:gd name="T2" fmla="*/ 2447 w 2447"/>
                  <a:gd name="T3" fmla="*/ 0 h 1662"/>
                  <a:gd name="T4" fmla="*/ 0 w 2447"/>
                  <a:gd name="T5" fmla="*/ 0 h 1662"/>
                  <a:gd name="T6" fmla="*/ 0 60000 65536"/>
                  <a:gd name="T7" fmla="*/ 0 60000 65536"/>
                  <a:gd name="T8" fmla="*/ 0 60000 65536"/>
                  <a:gd name="T9" fmla="*/ 0 w 2447"/>
                  <a:gd name="T10" fmla="*/ 0 h 1662"/>
                  <a:gd name="T11" fmla="*/ 2447 w 2447"/>
                  <a:gd name="T12" fmla="*/ 1662 h 166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47" h="1662">
                    <a:moveTo>
                      <a:pt x="2447" y="1662"/>
                    </a:moveTo>
                    <a:lnTo>
                      <a:pt x="2447" y="0"/>
                    </a:lnTo>
                    <a:lnTo>
                      <a:pt x="0" y="0"/>
                    </a:lnTo>
                  </a:path>
                </a:pathLst>
              </a:custGeom>
              <a:noFill/>
              <a:ln w="20638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5" name="Rectangle 20"/>
              <p:cNvSpPr>
                <a:spLocks noChangeArrowheads="1"/>
              </p:cNvSpPr>
              <p:nvPr/>
            </p:nvSpPr>
            <p:spPr bwMode="auto">
              <a:xfrm>
                <a:off x="668" y="2127"/>
                <a:ext cx="7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 i="1">
                    <a:solidFill>
                      <a:srgbClr val="000000"/>
                    </a:solidFill>
                    <a:latin typeface="+mn-lt"/>
                  </a:rPr>
                  <a:t>P</a:t>
                </a:r>
                <a:endParaRPr lang="en-US" altLang="en-US" sz="2400">
                  <a:latin typeface="+mn-lt"/>
                </a:endParaRPr>
              </a:p>
            </p:txBody>
          </p:sp>
          <p:sp>
            <p:nvSpPr>
              <p:cNvPr id="39966" name="Rectangle 21"/>
              <p:cNvSpPr>
                <a:spLocks noChangeArrowheads="1"/>
              </p:cNvSpPr>
              <p:nvPr/>
            </p:nvSpPr>
            <p:spPr bwMode="auto">
              <a:xfrm>
                <a:off x="760" y="2197"/>
                <a:ext cx="45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100">
                    <a:solidFill>
                      <a:srgbClr val="000000"/>
                    </a:solidFill>
                    <a:latin typeface="+mn-lt"/>
                  </a:rPr>
                  <a:t>1</a:t>
                </a:r>
                <a:endParaRPr lang="en-US" altLang="en-US" sz="2400">
                  <a:latin typeface="+mn-lt"/>
                </a:endParaRPr>
              </a:p>
            </p:txBody>
          </p:sp>
          <p:sp>
            <p:nvSpPr>
              <p:cNvPr id="39967" name="Rectangle 22"/>
              <p:cNvSpPr>
                <a:spLocks noChangeArrowheads="1"/>
              </p:cNvSpPr>
              <p:nvPr/>
            </p:nvSpPr>
            <p:spPr bwMode="auto">
              <a:xfrm>
                <a:off x="3226" y="3894"/>
                <a:ext cx="97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 i="1">
                    <a:solidFill>
                      <a:srgbClr val="000000"/>
                    </a:solidFill>
                    <a:latin typeface="+mn-lt"/>
                  </a:rPr>
                  <a:t>Q</a:t>
                </a:r>
                <a:endParaRPr lang="en-US" altLang="en-US" sz="2400">
                  <a:latin typeface="+mn-lt"/>
                </a:endParaRPr>
              </a:p>
            </p:txBody>
          </p:sp>
          <p:sp>
            <p:nvSpPr>
              <p:cNvPr id="39968" name="Rectangle 23"/>
              <p:cNvSpPr>
                <a:spLocks noChangeArrowheads="1"/>
              </p:cNvSpPr>
              <p:nvPr/>
            </p:nvSpPr>
            <p:spPr bwMode="auto">
              <a:xfrm>
                <a:off x="3336" y="3965"/>
                <a:ext cx="45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100">
                    <a:solidFill>
                      <a:srgbClr val="000000"/>
                    </a:solidFill>
                    <a:latin typeface="+mn-lt"/>
                  </a:rPr>
                  <a:t>1</a:t>
                </a:r>
                <a:endParaRPr lang="en-US" altLang="en-US" sz="2400">
                  <a:latin typeface="+mn-lt"/>
                </a:endParaRPr>
              </a:p>
            </p:txBody>
          </p:sp>
        </p:grp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2584450" y="2384425"/>
            <a:ext cx="5486400" cy="4079876"/>
            <a:chOff x="668" y="1502"/>
            <a:chExt cx="3456" cy="2570"/>
          </a:xfrm>
        </p:grpSpPr>
        <p:sp>
          <p:nvSpPr>
            <p:cNvPr id="39955" name="Oval 25"/>
            <p:cNvSpPr>
              <a:spLocks noChangeArrowheads="1"/>
            </p:cNvSpPr>
            <p:nvPr/>
          </p:nvSpPr>
          <p:spPr bwMode="auto">
            <a:xfrm>
              <a:off x="3992" y="1520"/>
              <a:ext cx="92" cy="9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grpSp>
          <p:nvGrpSpPr>
            <p:cNvPr id="39956" name="Group 26"/>
            <p:cNvGrpSpPr>
              <a:grpSpLocks/>
            </p:cNvGrpSpPr>
            <p:nvPr/>
          </p:nvGrpSpPr>
          <p:grpSpPr bwMode="auto">
            <a:xfrm>
              <a:off x="668" y="1502"/>
              <a:ext cx="3456" cy="2570"/>
              <a:chOff x="668" y="1502"/>
              <a:chExt cx="3456" cy="2570"/>
            </a:xfrm>
          </p:grpSpPr>
          <p:sp>
            <p:nvSpPr>
              <p:cNvPr id="39957" name="Freeform 27"/>
              <p:cNvSpPr>
                <a:spLocks/>
              </p:cNvSpPr>
              <p:nvPr/>
            </p:nvSpPr>
            <p:spPr bwMode="auto">
              <a:xfrm>
                <a:off x="844" y="1560"/>
                <a:ext cx="3188" cy="2313"/>
              </a:xfrm>
              <a:custGeom>
                <a:avLst/>
                <a:gdLst>
                  <a:gd name="T0" fmla="*/ 3188 w 3188"/>
                  <a:gd name="T1" fmla="*/ 2313 h 2313"/>
                  <a:gd name="T2" fmla="*/ 3188 w 3188"/>
                  <a:gd name="T3" fmla="*/ 0 h 2313"/>
                  <a:gd name="T4" fmla="*/ 0 w 3188"/>
                  <a:gd name="T5" fmla="*/ 0 h 2313"/>
                  <a:gd name="T6" fmla="*/ 0 60000 65536"/>
                  <a:gd name="T7" fmla="*/ 0 60000 65536"/>
                  <a:gd name="T8" fmla="*/ 0 60000 65536"/>
                  <a:gd name="T9" fmla="*/ 0 w 3188"/>
                  <a:gd name="T10" fmla="*/ 0 h 2313"/>
                  <a:gd name="T11" fmla="*/ 3188 w 3188"/>
                  <a:gd name="T12" fmla="*/ 2313 h 23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88" h="2313">
                    <a:moveTo>
                      <a:pt x="3188" y="2313"/>
                    </a:moveTo>
                    <a:lnTo>
                      <a:pt x="3188" y="0"/>
                    </a:lnTo>
                    <a:lnTo>
                      <a:pt x="0" y="0"/>
                    </a:lnTo>
                  </a:path>
                </a:pathLst>
              </a:custGeom>
              <a:noFill/>
              <a:ln w="20638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8" name="Rectangle 28"/>
              <p:cNvSpPr>
                <a:spLocks noChangeArrowheads="1"/>
              </p:cNvSpPr>
              <p:nvPr/>
            </p:nvSpPr>
            <p:spPr bwMode="auto">
              <a:xfrm>
                <a:off x="668" y="1502"/>
                <a:ext cx="7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 i="1">
                    <a:solidFill>
                      <a:srgbClr val="000000"/>
                    </a:solidFill>
                    <a:latin typeface="+mn-lt"/>
                  </a:rPr>
                  <a:t>P</a:t>
                </a:r>
                <a:endParaRPr lang="en-US" altLang="en-US" sz="2400">
                  <a:latin typeface="+mn-lt"/>
                </a:endParaRPr>
              </a:p>
            </p:txBody>
          </p:sp>
          <p:sp>
            <p:nvSpPr>
              <p:cNvPr id="39959" name="Rectangle 29"/>
              <p:cNvSpPr>
                <a:spLocks noChangeArrowheads="1"/>
              </p:cNvSpPr>
              <p:nvPr/>
            </p:nvSpPr>
            <p:spPr bwMode="auto">
              <a:xfrm>
                <a:off x="760" y="1573"/>
                <a:ext cx="45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100">
                    <a:solidFill>
                      <a:srgbClr val="000000"/>
                    </a:solidFill>
                    <a:latin typeface="+mn-lt"/>
                  </a:rPr>
                  <a:t>2</a:t>
                </a:r>
                <a:endParaRPr lang="en-US" altLang="en-US" sz="2400">
                  <a:latin typeface="+mn-lt"/>
                </a:endParaRPr>
              </a:p>
            </p:txBody>
          </p:sp>
          <p:sp>
            <p:nvSpPr>
              <p:cNvPr id="39960" name="Rectangle 30"/>
              <p:cNvSpPr>
                <a:spLocks noChangeArrowheads="1"/>
              </p:cNvSpPr>
              <p:nvPr/>
            </p:nvSpPr>
            <p:spPr bwMode="auto">
              <a:xfrm>
                <a:off x="3969" y="3894"/>
                <a:ext cx="97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 i="1">
                    <a:solidFill>
                      <a:srgbClr val="000000"/>
                    </a:solidFill>
                    <a:latin typeface="+mn-lt"/>
                  </a:rPr>
                  <a:t>Q</a:t>
                </a:r>
                <a:endParaRPr lang="en-US" altLang="en-US" sz="2400">
                  <a:latin typeface="+mn-lt"/>
                </a:endParaRPr>
              </a:p>
            </p:txBody>
          </p:sp>
          <p:sp>
            <p:nvSpPr>
              <p:cNvPr id="39961" name="Rectangle 31"/>
              <p:cNvSpPr>
                <a:spLocks noChangeArrowheads="1"/>
              </p:cNvSpPr>
              <p:nvPr/>
            </p:nvSpPr>
            <p:spPr bwMode="auto">
              <a:xfrm>
                <a:off x="4079" y="3965"/>
                <a:ext cx="45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100">
                    <a:solidFill>
                      <a:srgbClr val="000000"/>
                    </a:solidFill>
                    <a:latin typeface="+mn-lt"/>
                  </a:rPr>
                  <a:t>2</a:t>
                </a:r>
                <a:endParaRPr lang="en-US" altLang="en-US" sz="2400">
                  <a:latin typeface="+mn-lt"/>
                </a:endParaRPr>
              </a:p>
            </p:txBody>
          </p:sp>
        </p:grpSp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3683000" y="1516064"/>
            <a:ext cx="5168900" cy="2014537"/>
            <a:chOff x="1360" y="955"/>
            <a:chExt cx="3256" cy="1269"/>
          </a:xfrm>
        </p:grpSpPr>
        <p:grpSp>
          <p:nvGrpSpPr>
            <p:cNvPr id="39950" name="Group 33"/>
            <p:cNvGrpSpPr>
              <a:grpSpLocks/>
            </p:cNvGrpSpPr>
            <p:nvPr/>
          </p:nvGrpSpPr>
          <p:grpSpPr bwMode="auto">
            <a:xfrm>
              <a:off x="1360" y="955"/>
              <a:ext cx="1694" cy="1087"/>
              <a:chOff x="1360" y="955"/>
              <a:chExt cx="1694" cy="1087"/>
            </a:xfrm>
          </p:grpSpPr>
          <p:sp>
            <p:nvSpPr>
              <p:cNvPr id="39952" name="Line 34"/>
              <p:cNvSpPr>
                <a:spLocks noChangeShapeType="1"/>
              </p:cNvSpPr>
              <p:nvPr/>
            </p:nvSpPr>
            <p:spPr bwMode="auto">
              <a:xfrm flipH="1" flipV="1">
                <a:off x="2604" y="1316"/>
                <a:ext cx="450" cy="72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3" name="Rectangle 35"/>
              <p:cNvSpPr>
                <a:spLocks noChangeArrowheads="1"/>
              </p:cNvSpPr>
              <p:nvPr/>
            </p:nvSpPr>
            <p:spPr bwMode="auto">
              <a:xfrm>
                <a:off x="1360" y="955"/>
                <a:ext cx="1272" cy="699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+mn-lt"/>
                </a:endParaRPr>
              </a:p>
            </p:txBody>
          </p:sp>
          <p:sp>
            <p:nvSpPr>
              <p:cNvPr id="39954" name="Rectangle 36"/>
              <p:cNvSpPr>
                <a:spLocks noChangeArrowheads="1"/>
              </p:cNvSpPr>
              <p:nvPr/>
            </p:nvSpPr>
            <p:spPr bwMode="auto">
              <a:xfrm>
                <a:off x="1396" y="989"/>
                <a:ext cx="1107" cy="6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latin typeface="+mn-lt"/>
                  </a:rPr>
                  <a:t>This section of the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latin typeface="+mn-lt"/>
                  </a:rPr>
                  <a:t>firm’s </a:t>
                </a:r>
                <a:r>
                  <a:rPr lang="en-US" altLang="en-US" sz="1600" i="1">
                    <a:solidFill>
                      <a:srgbClr val="000000"/>
                    </a:solidFill>
                    <a:latin typeface="+mn-lt"/>
                  </a:rPr>
                  <a:t>MC</a:t>
                </a:r>
                <a:r>
                  <a:rPr lang="en-US" altLang="en-US" sz="1600">
                    <a:solidFill>
                      <a:srgbClr val="000000"/>
                    </a:solidFill>
                    <a:latin typeface="+mn-lt"/>
                  </a:rPr>
                  <a:t> curve is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latin typeface="+mn-lt"/>
                  </a:rPr>
                  <a:t>also the firm’s supply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latin typeface="+mn-lt"/>
                  </a:rPr>
                  <a:t>curve.</a:t>
                </a:r>
                <a:endParaRPr lang="en-US" altLang="en-US" sz="2400">
                  <a:latin typeface="+mn-lt"/>
                </a:endParaRPr>
              </a:p>
            </p:txBody>
          </p:sp>
        </p:grpSp>
        <p:sp>
          <p:nvSpPr>
            <p:cNvPr id="39951" name="AutoShape 37"/>
            <p:cNvSpPr>
              <a:spLocks/>
            </p:cNvSpPr>
            <p:nvPr/>
          </p:nvSpPr>
          <p:spPr bwMode="auto">
            <a:xfrm rot="2947886">
              <a:off x="3063" y="670"/>
              <a:ext cx="182" cy="2925"/>
            </a:xfrm>
            <a:prstGeom prst="leftBrace">
              <a:avLst>
                <a:gd name="adj1" fmla="val 133929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139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en-US" sz="2400" b="1" dirty="0" smtClean="0">
                <a:latin typeface="+mn-lt"/>
              </a:rPr>
              <a:t>The </a:t>
            </a:r>
            <a:r>
              <a:rPr lang="en-US" altLang="en-US" sz="2400" b="1" dirty="0">
                <a:latin typeface="+mn-lt"/>
              </a:rPr>
              <a:t>Competitive Firm’s Short Run Supply Curve</a:t>
            </a:r>
          </a:p>
        </p:txBody>
      </p:sp>
      <p:grpSp>
        <p:nvGrpSpPr>
          <p:cNvPr id="40963" name="Group 3"/>
          <p:cNvGrpSpPr>
            <a:grpSpLocks/>
          </p:cNvGrpSpPr>
          <p:nvPr/>
        </p:nvGrpSpPr>
        <p:grpSpPr bwMode="auto">
          <a:xfrm>
            <a:off x="4548188" y="1879601"/>
            <a:ext cx="4475163" cy="3636963"/>
            <a:chOff x="1905" y="1184"/>
            <a:chExt cx="2819" cy="2291"/>
          </a:xfrm>
        </p:grpSpPr>
        <p:sp>
          <p:nvSpPr>
            <p:cNvPr id="41002" name="Line 4"/>
            <p:cNvSpPr>
              <a:spLocks noChangeShapeType="1"/>
            </p:cNvSpPr>
            <p:nvPr/>
          </p:nvSpPr>
          <p:spPr bwMode="auto">
            <a:xfrm flipV="1">
              <a:off x="1905" y="1271"/>
              <a:ext cx="2590" cy="2204"/>
            </a:xfrm>
            <a:prstGeom prst="line">
              <a:avLst/>
            </a:prstGeom>
            <a:noFill/>
            <a:ln w="57150">
              <a:solidFill>
                <a:srgbClr val="EEBA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3" name="Rectangle 5"/>
            <p:cNvSpPr>
              <a:spLocks noChangeArrowheads="1"/>
            </p:cNvSpPr>
            <p:nvPr/>
          </p:nvSpPr>
          <p:spPr bwMode="auto">
            <a:xfrm>
              <a:off x="4546" y="1184"/>
              <a:ext cx="1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  <a:latin typeface="+mn-lt"/>
                </a:rPr>
                <a:t>MC</a:t>
              </a:r>
              <a:endParaRPr lang="en-US" altLang="en-US" sz="2400">
                <a:latin typeface="+mn-lt"/>
              </a:endParaRPr>
            </a:p>
          </p:txBody>
        </p:sp>
      </p:grpSp>
      <p:sp>
        <p:nvSpPr>
          <p:cNvPr id="101382" name="Freeform 6"/>
          <p:cNvSpPr>
            <a:spLocks/>
          </p:cNvSpPr>
          <p:nvPr/>
        </p:nvSpPr>
        <p:spPr bwMode="auto">
          <a:xfrm>
            <a:off x="3486151" y="2017713"/>
            <a:ext cx="5173663" cy="3808412"/>
          </a:xfrm>
          <a:custGeom>
            <a:avLst/>
            <a:gdLst>
              <a:gd name="T0" fmla="*/ 2147483647 w 3259"/>
              <a:gd name="T1" fmla="*/ 0 h 2399"/>
              <a:gd name="T2" fmla="*/ 2147483647 w 3259"/>
              <a:gd name="T3" fmla="*/ 2147483647 h 2399"/>
              <a:gd name="T4" fmla="*/ 0 w 3259"/>
              <a:gd name="T5" fmla="*/ 2147483647 h 2399"/>
              <a:gd name="T6" fmla="*/ 0 w 3259"/>
              <a:gd name="T7" fmla="*/ 2147483647 h 2399"/>
              <a:gd name="T8" fmla="*/ 0 60000 65536"/>
              <a:gd name="T9" fmla="*/ 0 60000 65536"/>
              <a:gd name="T10" fmla="*/ 0 60000 65536"/>
              <a:gd name="T11" fmla="*/ 0 60000 65536"/>
              <a:gd name="T12" fmla="*/ 0 w 3259"/>
              <a:gd name="T13" fmla="*/ 0 h 2399"/>
              <a:gd name="T14" fmla="*/ 3259 w 3259"/>
              <a:gd name="T15" fmla="*/ 2399 h 23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59" h="2399">
                <a:moveTo>
                  <a:pt x="3259" y="0"/>
                </a:moveTo>
                <a:lnTo>
                  <a:pt x="1094" y="1839"/>
                </a:lnTo>
                <a:lnTo>
                  <a:pt x="0" y="1839"/>
                </a:lnTo>
                <a:lnTo>
                  <a:pt x="0" y="2399"/>
                </a:lnTo>
              </a:path>
            </a:pathLst>
          </a:custGeom>
          <a:noFill/>
          <a:ln w="57150">
            <a:solidFill>
              <a:srgbClr val="AD0D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Freeform 7"/>
          <p:cNvSpPr>
            <a:spLocks/>
          </p:cNvSpPr>
          <p:nvPr/>
        </p:nvSpPr>
        <p:spPr bwMode="auto">
          <a:xfrm>
            <a:off x="3467100" y="1341439"/>
            <a:ext cx="6159500" cy="4484687"/>
          </a:xfrm>
          <a:custGeom>
            <a:avLst/>
            <a:gdLst>
              <a:gd name="T0" fmla="*/ 0 w 3880"/>
              <a:gd name="T1" fmla="*/ 0 h 2825"/>
              <a:gd name="T2" fmla="*/ 0 w 3880"/>
              <a:gd name="T3" fmla="*/ 2147483647 h 2825"/>
              <a:gd name="T4" fmla="*/ 2147483647 w 3880"/>
              <a:gd name="T5" fmla="*/ 2147483647 h 2825"/>
              <a:gd name="T6" fmla="*/ 0 60000 65536"/>
              <a:gd name="T7" fmla="*/ 0 60000 65536"/>
              <a:gd name="T8" fmla="*/ 0 60000 65536"/>
              <a:gd name="T9" fmla="*/ 0 w 3880"/>
              <a:gd name="T10" fmla="*/ 0 h 2825"/>
              <a:gd name="T11" fmla="*/ 3880 w 3880"/>
              <a:gd name="T12" fmla="*/ 2825 h 28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80" h="2825">
                <a:moveTo>
                  <a:pt x="0" y="0"/>
                </a:moveTo>
                <a:lnTo>
                  <a:pt x="0" y="2825"/>
                </a:lnTo>
                <a:lnTo>
                  <a:pt x="3880" y="282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6" name="Rectangle 8"/>
          <p:cNvSpPr>
            <a:spLocks noChangeArrowheads="1"/>
          </p:cNvSpPr>
          <p:nvPr/>
        </p:nvSpPr>
        <p:spPr bwMode="auto">
          <a:xfrm>
            <a:off x="8818563" y="5854701"/>
            <a:ext cx="7498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+mn-lt"/>
              </a:rPr>
              <a:t>Quantity</a:t>
            </a:r>
            <a:endParaRPr lang="en-US" altLang="en-US" sz="2400">
              <a:latin typeface="+mn-lt"/>
            </a:endParaRPr>
          </a:p>
        </p:txBody>
      </p:sp>
      <p:grpSp>
        <p:nvGrpSpPr>
          <p:cNvPr id="40967" name="Group 9"/>
          <p:cNvGrpSpPr>
            <a:grpSpLocks/>
          </p:cNvGrpSpPr>
          <p:nvPr/>
        </p:nvGrpSpPr>
        <p:grpSpPr bwMode="auto">
          <a:xfrm>
            <a:off x="3968751" y="2655889"/>
            <a:ext cx="5289550" cy="2454275"/>
            <a:chOff x="1540" y="1673"/>
            <a:chExt cx="3332" cy="1546"/>
          </a:xfrm>
        </p:grpSpPr>
        <p:sp>
          <p:nvSpPr>
            <p:cNvPr id="41000" name="Freeform 10"/>
            <p:cNvSpPr>
              <a:spLocks/>
            </p:cNvSpPr>
            <p:nvPr/>
          </p:nvSpPr>
          <p:spPr bwMode="auto">
            <a:xfrm>
              <a:off x="1540" y="1673"/>
              <a:ext cx="3101" cy="1546"/>
            </a:xfrm>
            <a:custGeom>
              <a:avLst/>
              <a:gdLst>
                <a:gd name="T0" fmla="*/ 0 w 255"/>
                <a:gd name="T1" fmla="*/ 0 h 127"/>
                <a:gd name="T2" fmla="*/ 2147483647 w 255"/>
                <a:gd name="T3" fmla="*/ 2147483647 h 127"/>
                <a:gd name="T4" fmla="*/ 0 60000 65536"/>
                <a:gd name="T5" fmla="*/ 0 60000 65536"/>
                <a:gd name="T6" fmla="*/ 0 w 255"/>
                <a:gd name="T7" fmla="*/ 0 h 127"/>
                <a:gd name="T8" fmla="*/ 255 w 255"/>
                <a:gd name="T9" fmla="*/ 127 h 12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5" h="127">
                  <a:moveTo>
                    <a:pt x="0" y="0"/>
                  </a:moveTo>
                  <a:cubicBezTo>
                    <a:pt x="15" y="27"/>
                    <a:pt x="81" y="127"/>
                    <a:pt x="255" y="28"/>
                  </a:cubicBezTo>
                </a:path>
              </a:pathLst>
            </a:custGeom>
            <a:noFill/>
            <a:ln w="571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1" name="Rectangle 11"/>
            <p:cNvSpPr>
              <a:spLocks noChangeArrowheads="1"/>
            </p:cNvSpPr>
            <p:nvPr/>
          </p:nvSpPr>
          <p:spPr bwMode="auto">
            <a:xfrm>
              <a:off x="4680" y="1885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  <a:latin typeface="+mn-lt"/>
                </a:rPr>
                <a:t>ATC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40968" name="Group 12"/>
          <p:cNvGrpSpPr>
            <a:grpSpLocks/>
          </p:cNvGrpSpPr>
          <p:nvPr/>
        </p:nvGrpSpPr>
        <p:grpSpPr bwMode="auto">
          <a:xfrm>
            <a:off x="3949701" y="3581400"/>
            <a:ext cx="5330825" cy="1606550"/>
            <a:chOff x="1528" y="2256"/>
            <a:chExt cx="3358" cy="1012"/>
          </a:xfrm>
        </p:grpSpPr>
        <p:sp>
          <p:nvSpPr>
            <p:cNvPr id="40998" name="Freeform 13"/>
            <p:cNvSpPr>
              <a:spLocks/>
            </p:cNvSpPr>
            <p:nvPr/>
          </p:nvSpPr>
          <p:spPr bwMode="auto">
            <a:xfrm>
              <a:off x="1528" y="2355"/>
              <a:ext cx="3113" cy="913"/>
            </a:xfrm>
            <a:custGeom>
              <a:avLst/>
              <a:gdLst>
                <a:gd name="T0" fmla="*/ 0 w 256"/>
                <a:gd name="T1" fmla="*/ 2147483647 h 75"/>
                <a:gd name="T2" fmla="*/ 2147483647 w 256"/>
                <a:gd name="T3" fmla="*/ 0 h 75"/>
                <a:gd name="T4" fmla="*/ 0 60000 65536"/>
                <a:gd name="T5" fmla="*/ 0 60000 65536"/>
                <a:gd name="T6" fmla="*/ 0 w 256"/>
                <a:gd name="T7" fmla="*/ 0 h 75"/>
                <a:gd name="T8" fmla="*/ 256 w 256"/>
                <a:gd name="T9" fmla="*/ 75 h 7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6" h="75">
                  <a:moveTo>
                    <a:pt x="0" y="40"/>
                  </a:moveTo>
                  <a:cubicBezTo>
                    <a:pt x="46" y="75"/>
                    <a:pt x="104" y="73"/>
                    <a:pt x="256" y="0"/>
                  </a:cubicBezTo>
                </a:path>
              </a:pathLst>
            </a:custGeom>
            <a:noFill/>
            <a:ln w="571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9" name="Rectangle 14"/>
            <p:cNvSpPr>
              <a:spLocks noChangeArrowheads="1"/>
            </p:cNvSpPr>
            <p:nvPr/>
          </p:nvSpPr>
          <p:spPr bwMode="auto">
            <a:xfrm>
              <a:off x="4680" y="2256"/>
              <a:ext cx="20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  <a:latin typeface="+mn-lt"/>
                </a:rPr>
                <a:t>AVC</a:t>
              </a:r>
              <a:endParaRPr lang="en-US" altLang="en-US" sz="2400">
                <a:latin typeface="+mn-lt"/>
              </a:endParaRPr>
            </a:p>
          </p:txBody>
        </p:sp>
      </p:grpSp>
      <p:sp>
        <p:nvSpPr>
          <p:cNvPr id="40969" name="Rectangle 15"/>
          <p:cNvSpPr>
            <a:spLocks noChangeArrowheads="1"/>
          </p:cNvSpPr>
          <p:nvPr/>
        </p:nvSpPr>
        <p:spPr bwMode="auto">
          <a:xfrm>
            <a:off x="3313113" y="5861051"/>
            <a:ext cx="1041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+mn-lt"/>
              </a:rPr>
              <a:t>0</a:t>
            </a:r>
            <a:endParaRPr lang="en-US" altLang="en-US" sz="2400">
              <a:latin typeface="+mn-lt"/>
            </a:endParaRPr>
          </a:p>
        </p:txBody>
      </p:sp>
      <p:sp>
        <p:nvSpPr>
          <p:cNvPr id="40970" name="Rectangle 16"/>
          <p:cNvSpPr>
            <a:spLocks noChangeArrowheads="1"/>
          </p:cNvSpPr>
          <p:nvPr/>
        </p:nvSpPr>
        <p:spPr bwMode="auto">
          <a:xfrm>
            <a:off x="2859089" y="1309689"/>
            <a:ext cx="45134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+mn-lt"/>
              </a:rPr>
              <a:t>Costs</a:t>
            </a:r>
            <a:endParaRPr lang="en-US" altLang="en-US" sz="2400">
              <a:latin typeface="+mn-lt"/>
            </a:endParaRPr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2173289" y="4800601"/>
            <a:ext cx="1216025" cy="1063625"/>
            <a:chOff x="409" y="3024"/>
            <a:chExt cx="766" cy="670"/>
          </a:xfrm>
        </p:grpSpPr>
        <p:grpSp>
          <p:nvGrpSpPr>
            <p:cNvPr id="40988" name="Group 18"/>
            <p:cNvGrpSpPr>
              <a:grpSpLocks/>
            </p:cNvGrpSpPr>
            <p:nvPr/>
          </p:nvGrpSpPr>
          <p:grpSpPr bwMode="auto">
            <a:xfrm>
              <a:off x="409" y="3024"/>
              <a:ext cx="766" cy="670"/>
              <a:chOff x="409" y="3024"/>
              <a:chExt cx="766" cy="670"/>
            </a:xfrm>
          </p:grpSpPr>
          <p:grpSp>
            <p:nvGrpSpPr>
              <p:cNvPr id="40991" name="Group 19"/>
              <p:cNvGrpSpPr>
                <a:grpSpLocks/>
              </p:cNvGrpSpPr>
              <p:nvPr/>
            </p:nvGrpSpPr>
            <p:grpSpPr bwMode="auto">
              <a:xfrm>
                <a:off x="409" y="3024"/>
                <a:ext cx="766" cy="670"/>
                <a:chOff x="409" y="3024"/>
                <a:chExt cx="766" cy="670"/>
              </a:xfrm>
            </p:grpSpPr>
            <p:sp>
              <p:nvSpPr>
                <p:cNvPr id="40996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968" y="3378"/>
                  <a:ext cx="207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997" name="Rectangle 21"/>
                <p:cNvSpPr>
                  <a:spLocks noChangeArrowheads="1"/>
                </p:cNvSpPr>
                <p:nvPr/>
              </p:nvSpPr>
              <p:spPr bwMode="auto">
                <a:xfrm>
                  <a:off x="409" y="3024"/>
                  <a:ext cx="571" cy="670"/>
                </a:xfrm>
                <a:prstGeom prst="rect">
                  <a:avLst/>
                </a:prstGeom>
                <a:solidFill>
                  <a:srgbClr val="E1E5E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+mn-lt"/>
                  </a:endParaRPr>
                </a:p>
              </p:txBody>
            </p:sp>
          </p:grpSp>
          <p:sp>
            <p:nvSpPr>
              <p:cNvPr id="40992" name="Rectangle 22"/>
              <p:cNvSpPr>
                <a:spLocks noChangeArrowheads="1"/>
              </p:cNvSpPr>
              <p:nvPr/>
            </p:nvSpPr>
            <p:spPr bwMode="auto">
              <a:xfrm>
                <a:off x="490" y="3030"/>
                <a:ext cx="23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latin typeface="+mn-lt"/>
                  </a:rPr>
                  <a:t>Firm</a:t>
                </a:r>
                <a:endParaRPr lang="en-US" altLang="en-US" sz="2400">
                  <a:latin typeface="+mn-lt"/>
                </a:endParaRPr>
              </a:p>
            </p:txBody>
          </p:sp>
          <p:sp>
            <p:nvSpPr>
              <p:cNvPr id="40993" name="Rectangle 23"/>
              <p:cNvSpPr>
                <a:spLocks noChangeArrowheads="1"/>
              </p:cNvSpPr>
              <p:nvPr/>
            </p:nvSpPr>
            <p:spPr bwMode="auto">
              <a:xfrm>
                <a:off x="490" y="3192"/>
                <a:ext cx="280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latin typeface="+mn-lt"/>
                  </a:rPr>
                  <a:t>shuts</a:t>
                </a:r>
                <a:endParaRPr lang="en-US" altLang="en-US" sz="2400">
                  <a:latin typeface="+mn-lt"/>
                </a:endParaRPr>
              </a:p>
            </p:txBody>
          </p:sp>
          <p:sp>
            <p:nvSpPr>
              <p:cNvPr id="40994" name="Rectangle 24"/>
              <p:cNvSpPr>
                <a:spLocks noChangeArrowheads="1"/>
              </p:cNvSpPr>
              <p:nvPr/>
            </p:nvSpPr>
            <p:spPr bwMode="auto">
              <a:xfrm>
                <a:off x="490" y="3353"/>
                <a:ext cx="40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latin typeface="+mn-lt"/>
                  </a:rPr>
                  <a:t>down if</a:t>
                </a:r>
                <a:endParaRPr lang="en-US" altLang="en-US" sz="2400">
                  <a:latin typeface="+mn-lt"/>
                </a:endParaRPr>
              </a:p>
            </p:txBody>
          </p:sp>
          <p:sp>
            <p:nvSpPr>
              <p:cNvPr id="40995" name="Rectangle 25"/>
              <p:cNvSpPr>
                <a:spLocks noChangeArrowheads="1"/>
              </p:cNvSpPr>
              <p:nvPr/>
            </p:nvSpPr>
            <p:spPr bwMode="auto">
              <a:xfrm>
                <a:off x="490" y="3514"/>
                <a:ext cx="6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 i="1">
                    <a:solidFill>
                      <a:srgbClr val="000000"/>
                    </a:solidFill>
                    <a:latin typeface="+mn-lt"/>
                  </a:rPr>
                  <a:t>P</a:t>
                </a:r>
                <a:endParaRPr lang="en-US" altLang="en-US" sz="2400">
                  <a:latin typeface="+mn-lt"/>
                </a:endParaRPr>
              </a:p>
            </p:txBody>
          </p:sp>
        </p:grpSp>
        <p:sp>
          <p:nvSpPr>
            <p:cNvPr id="40989" name="Rectangle 26"/>
            <p:cNvSpPr>
              <a:spLocks noChangeArrowheads="1"/>
            </p:cNvSpPr>
            <p:nvPr/>
          </p:nvSpPr>
          <p:spPr bwMode="auto">
            <a:xfrm>
              <a:off x="587" y="3518"/>
              <a:ext cx="6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+mn-lt"/>
                </a:rPr>
                <a:t>&lt;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40990" name="Rectangle 27"/>
            <p:cNvSpPr>
              <a:spLocks noChangeArrowheads="1"/>
            </p:cNvSpPr>
            <p:nvPr/>
          </p:nvSpPr>
          <p:spPr bwMode="auto">
            <a:xfrm>
              <a:off x="680" y="3514"/>
              <a:ext cx="20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  <a:latin typeface="+mn-lt"/>
                </a:rPr>
                <a:t>AVC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6484939" y="1516064"/>
            <a:ext cx="1603375" cy="1139825"/>
            <a:chOff x="2707" y="1332"/>
            <a:chExt cx="1010" cy="718"/>
          </a:xfrm>
        </p:grpSpPr>
        <p:sp>
          <p:nvSpPr>
            <p:cNvPr id="40982" name="Line 29"/>
            <p:cNvSpPr>
              <a:spLocks noChangeShapeType="1"/>
            </p:cNvSpPr>
            <p:nvPr/>
          </p:nvSpPr>
          <p:spPr bwMode="auto">
            <a:xfrm flipH="1" flipV="1">
              <a:off x="3182" y="1637"/>
              <a:ext cx="328" cy="4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3" name="Rectangle 30"/>
            <p:cNvSpPr>
              <a:spLocks noChangeArrowheads="1"/>
            </p:cNvSpPr>
            <p:nvPr/>
          </p:nvSpPr>
          <p:spPr bwMode="auto">
            <a:xfrm>
              <a:off x="2707" y="1332"/>
              <a:ext cx="1010" cy="438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40984" name="Rectangle 31"/>
            <p:cNvSpPr>
              <a:spLocks noChangeArrowheads="1"/>
            </p:cNvSpPr>
            <p:nvPr/>
          </p:nvSpPr>
          <p:spPr bwMode="auto">
            <a:xfrm>
              <a:off x="2768" y="1389"/>
              <a:ext cx="23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+mn-lt"/>
                </a:rPr>
                <a:t>Firm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40985" name="Rectangle 32"/>
            <p:cNvSpPr>
              <a:spLocks noChangeArrowheads="1"/>
            </p:cNvSpPr>
            <p:nvPr/>
          </p:nvSpPr>
          <p:spPr bwMode="auto">
            <a:xfrm>
              <a:off x="3027" y="1389"/>
              <a:ext cx="3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+mn-lt"/>
                </a:rPr>
                <a:t>’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40986" name="Rectangle 33"/>
            <p:cNvSpPr>
              <a:spLocks noChangeArrowheads="1"/>
            </p:cNvSpPr>
            <p:nvPr/>
          </p:nvSpPr>
          <p:spPr bwMode="auto">
            <a:xfrm>
              <a:off x="3055" y="1389"/>
              <a:ext cx="57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+mn-lt"/>
                </a:rPr>
                <a:t>s short-run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40987" name="Rectangle 34"/>
            <p:cNvSpPr>
              <a:spLocks noChangeArrowheads="1"/>
            </p:cNvSpPr>
            <p:nvPr/>
          </p:nvSpPr>
          <p:spPr bwMode="auto">
            <a:xfrm>
              <a:off x="2768" y="1551"/>
              <a:ext cx="66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+mn-lt"/>
                </a:rPr>
                <a:t>supply curve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2173288" y="3355975"/>
            <a:ext cx="3473450" cy="1111250"/>
            <a:chOff x="409" y="2114"/>
            <a:chExt cx="2188" cy="700"/>
          </a:xfrm>
        </p:grpSpPr>
        <p:sp>
          <p:nvSpPr>
            <p:cNvPr id="40980" name="Line 36"/>
            <p:cNvSpPr>
              <a:spLocks noChangeShapeType="1"/>
            </p:cNvSpPr>
            <p:nvPr/>
          </p:nvSpPr>
          <p:spPr bwMode="auto">
            <a:xfrm>
              <a:off x="1603" y="2355"/>
              <a:ext cx="994" cy="4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1" name="Rectangle 37"/>
            <p:cNvSpPr>
              <a:spLocks noChangeArrowheads="1"/>
            </p:cNvSpPr>
            <p:nvPr/>
          </p:nvSpPr>
          <p:spPr bwMode="auto">
            <a:xfrm>
              <a:off x="409" y="2114"/>
              <a:ext cx="1240" cy="534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+mn-lt"/>
                </a:rPr>
                <a:t>If </a:t>
              </a:r>
              <a:r>
                <a:rPr lang="en-US" altLang="en-US" sz="1600" i="1">
                  <a:latin typeface="+mn-lt"/>
                </a:rPr>
                <a:t>P</a:t>
              </a:r>
              <a:r>
                <a:rPr lang="en-US" altLang="en-US" sz="1600">
                  <a:latin typeface="+mn-lt"/>
                </a:rPr>
                <a:t> &gt; </a:t>
              </a:r>
              <a:r>
                <a:rPr lang="en-US" altLang="en-US" sz="1600" i="1">
                  <a:latin typeface="+mn-lt"/>
                </a:rPr>
                <a:t>AVC,</a:t>
              </a:r>
              <a:r>
                <a:rPr lang="en-US" altLang="en-US" sz="1600">
                  <a:latin typeface="+mn-lt"/>
                </a:rPr>
                <a:t> firm will continue to produce in the short run.</a:t>
              </a:r>
            </a:p>
          </p:txBody>
        </p:sp>
      </p:grp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4248151" y="1879601"/>
            <a:ext cx="2659063" cy="1476375"/>
            <a:chOff x="1716" y="1184"/>
            <a:chExt cx="1675" cy="930"/>
          </a:xfrm>
        </p:grpSpPr>
        <p:sp>
          <p:nvSpPr>
            <p:cNvPr id="40978" name="Line 39"/>
            <p:cNvSpPr>
              <a:spLocks noChangeShapeType="1"/>
            </p:cNvSpPr>
            <p:nvPr/>
          </p:nvSpPr>
          <p:spPr bwMode="auto">
            <a:xfrm>
              <a:off x="2884" y="1655"/>
              <a:ext cx="507" cy="4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9" name="Rectangle 40"/>
            <p:cNvSpPr>
              <a:spLocks noChangeArrowheads="1"/>
            </p:cNvSpPr>
            <p:nvPr/>
          </p:nvSpPr>
          <p:spPr bwMode="auto">
            <a:xfrm>
              <a:off x="1716" y="1184"/>
              <a:ext cx="1236" cy="542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+mn-lt"/>
                </a:rPr>
                <a:t>If </a:t>
              </a:r>
              <a:r>
                <a:rPr lang="en-US" altLang="en-US" sz="1600" i="1">
                  <a:latin typeface="+mn-lt"/>
                </a:rPr>
                <a:t>P</a:t>
              </a:r>
              <a:r>
                <a:rPr lang="en-US" altLang="en-US" sz="1600">
                  <a:latin typeface="+mn-lt"/>
                </a:rPr>
                <a:t> &gt; </a:t>
              </a:r>
              <a:r>
                <a:rPr lang="en-US" altLang="en-US" sz="1600" i="1">
                  <a:latin typeface="+mn-lt"/>
                </a:rPr>
                <a:t>ATC</a:t>
              </a:r>
              <a:r>
                <a:rPr lang="en-US" altLang="en-US" sz="1600">
                  <a:latin typeface="+mn-lt"/>
                </a:rPr>
                <a:t>, the firm will continue to produce at a profit.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7542214" y="5022850"/>
            <a:ext cx="27701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What can shift the supply curve to the right?</a:t>
            </a:r>
          </a:p>
        </p:txBody>
      </p:sp>
    </p:spTree>
    <p:extLst>
      <p:ext uri="{BB962C8B-B14F-4D97-AF65-F5344CB8AC3E}">
        <p14:creationId xmlns:p14="http://schemas.microsoft.com/office/powerpoint/2010/main" val="198101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Supply Curve of a Firm in a Perfectly Competitive Industry in the Short Run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Key idea: </a:t>
            </a:r>
            <a:r>
              <a:rPr lang="en-US" dirty="0" smtClean="0">
                <a:solidFill>
                  <a:srgbClr val="C00000"/>
                </a:solidFill>
              </a:rPr>
              <a:t>The </a:t>
            </a:r>
            <a:r>
              <a:rPr lang="en-US" dirty="0">
                <a:solidFill>
                  <a:srgbClr val="C00000"/>
                </a:solidFill>
              </a:rPr>
              <a:t>Supply Curve of a </a:t>
            </a:r>
            <a:r>
              <a:rPr lang="en-US" dirty="0" smtClean="0">
                <a:solidFill>
                  <a:srgbClr val="C00000"/>
                </a:solidFill>
              </a:rPr>
              <a:t>firm </a:t>
            </a:r>
            <a:r>
              <a:rPr lang="en-US" dirty="0">
                <a:solidFill>
                  <a:srgbClr val="C00000"/>
                </a:solidFill>
              </a:rPr>
              <a:t>in a </a:t>
            </a:r>
            <a:r>
              <a:rPr lang="en-US" dirty="0" smtClean="0">
                <a:solidFill>
                  <a:srgbClr val="C00000"/>
                </a:solidFill>
              </a:rPr>
              <a:t>perfectly competitive industry </a:t>
            </a:r>
            <a:r>
              <a:rPr lang="en-US" dirty="0">
                <a:solidFill>
                  <a:srgbClr val="C00000"/>
                </a:solidFill>
              </a:rPr>
              <a:t>in the </a:t>
            </a:r>
            <a:r>
              <a:rPr lang="en-US" dirty="0" smtClean="0">
                <a:solidFill>
                  <a:srgbClr val="C00000"/>
                </a:solidFill>
              </a:rPr>
              <a:t>short run is the part of its marginal cost curve that lies above its average variable cost curve.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4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 Supply Curve of a </a:t>
            </a:r>
            <a:r>
              <a:rPr lang="en-US" sz="3200" dirty="0" smtClean="0"/>
              <a:t>Perfectly </a:t>
            </a:r>
            <a:r>
              <a:rPr lang="en-US" sz="3200" dirty="0"/>
              <a:t>Competitive </a:t>
            </a:r>
            <a:r>
              <a:rPr lang="en-US" sz="3200" i="1" dirty="0"/>
              <a:t>Industry</a:t>
            </a:r>
            <a:r>
              <a:rPr lang="en-US" sz="3200" dirty="0"/>
              <a:t> in the Short Run</a:t>
            </a:r>
            <a:endParaRPr lang="en-US" altLang="en-US" sz="32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Recall that it is assumed that the number of firms is fixed in the short run</a:t>
            </a:r>
          </a:p>
          <a:p>
            <a:r>
              <a:rPr lang="en-US" altLang="en-US" dirty="0" smtClean="0"/>
              <a:t>The </a:t>
            </a:r>
            <a:r>
              <a:rPr lang="en-US" altLang="en-US" i="1" dirty="0" smtClean="0"/>
              <a:t>market</a:t>
            </a:r>
            <a:r>
              <a:rPr lang="en-US" altLang="en-US" dirty="0" smtClean="0"/>
              <a:t> supply curve—or the industry supply curve or the aggregate supply curve—is the horizontal sum of the short run supply curves </a:t>
            </a:r>
            <a:r>
              <a:rPr lang="en-US" altLang="en-US" dirty="0"/>
              <a:t>of the individual </a:t>
            </a:r>
            <a:r>
              <a:rPr lang="en-US" altLang="en-US" dirty="0" smtClean="0"/>
              <a:t>firms</a:t>
            </a:r>
            <a:r>
              <a:rPr lang="en-US" altLang="en-US" dirty="0"/>
              <a:t> </a:t>
            </a:r>
            <a:r>
              <a:rPr lang="en-US" altLang="en-US" dirty="0" smtClean="0"/>
              <a:t>in the industry.</a:t>
            </a:r>
          </a:p>
        </p:txBody>
      </p:sp>
    </p:spTree>
    <p:extLst>
      <p:ext uri="{BB962C8B-B14F-4D97-AF65-F5344CB8AC3E}">
        <p14:creationId xmlns:p14="http://schemas.microsoft.com/office/powerpoint/2010/main" val="126794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en-US" sz="2400" b="1" dirty="0" smtClean="0"/>
              <a:t>Market </a:t>
            </a:r>
            <a:r>
              <a:rPr lang="en-US" altLang="en-US" sz="2400" b="1" dirty="0"/>
              <a:t>Supply with a Fixed Number of Firms</a:t>
            </a:r>
          </a:p>
        </p:txBody>
      </p:sp>
      <p:sp>
        <p:nvSpPr>
          <p:cNvPr id="43011" name="Freeform 28"/>
          <p:cNvSpPr>
            <a:spLocks/>
          </p:cNvSpPr>
          <p:nvPr/>
        </p:nvSpPr>
        <p:spPr bwMode="auto">
          <a:xfrm>
            <a:off x="2263775" y="2419351"/>
            <a:ext cx="3506788" cy="2728913"/>
          </a:xfrm>
          <a:custGeom>
            <a:avLst/>
            <a:gdLst>
              <a:gd name="T0" fmla="*/ 0 w 2209"/>
              <a:gd name="T1" fmla="*/ 0 h 1719"/>
              <a:gd name="T2" fmla="*/ 0 w 2209"/>
              <a:gd name="T3" fmla="*/ 2147483647 h 1719"/>
              <a:gd name="T4" fmla="*/ 2147483647 w 2209"/>
              <a:gd name="T5" fmla="*/ 2147483647 h 1719"/>
              <a:gd name="T6" fmla="*/ 0 60000 65536"/>
              <a:gd name="T7" fmla="*/ 0 60000 65536"/>
              <a:gd name="T8" fmla="*/ 0 60000 65536"/>
              <a:gd name="T9" fmla="*/ 0 w 2209"/>
              <a:gd name="T10" fmla="*/ 0 h 1719"/>
              <a:gd name="T11" fmla="*/ 2209 w 2209"/>
              <a:gd name="T12" fmla="*/ 1719 h 17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9" h="1719">
                <a:moveTo>
                  <a:pt x="0" y="0"/>
                </a:moveTo>
                <a:lnTo>
                  <a:pt x="0" y="1719"/>
                </a:lnTo>
                <a:lnTo>
                  <a:pt x="2209" y="1719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" name="Freeform 30"/>
          <p:cNvSpPr>
            <a:spLocks/>
          </p:cNvSpPr>
          <p:nvPr/>
        </p:nvSpPr>
        <p:spPr bwMode="auto">
          <a:xfrm>
            <a:off x="6764339" y="2419351"/>
            <a:ext cx="3506787" cy="2728913"/>
          </a:xfrm>
          <a:custGeom>
            <a:avLst/>
            <a:gdLst>
              <a:gd name="T0" fmla="*/ 0 w 2209"/>
              <a:gd name="T1" fmla="*/ 0 h 1719"/>
              <a:gd name="T2" fmla="*/ 0 w 2209"/>
              <a:gd name="T3" fmla="*/ 2147483647 h 1719"/>
              <a:gd name="T4" fmla="*/ 2147483647 w 2209"/>
              <a:gd name="T5" fmla="*/ 2147483647 h 1719"/>
              <a:gd name="T6" fmla="*/ 0 60000 65536"/>
              <a:gd name="T7" fmla="*/ 0 60000 65536"/>
              <a:gd name="T8" fmla="*/ 0 60000 65536"/>
              <a:gd name="T9" fmla="*/ 0 w 2209"/>
              <a:gd name="T10" fmla="*/ 0 h 1719"/>
              <a:gd name="T11" fmla="*/ 2209 w 2209"/>
              <a:gd name="T12" fmla="*/ 1719 h 17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9" h="1719">
                <a:moveTo>
                  <a:pt x="0" y="0"/>
                </a:moveTo>
                <a:lnTo>
                  <a:pt x="0" y="1719"/>
                </a:lnTo>
                <a:lnTo>
                  <a:pt x="2209" y="1719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Rectangle 31"/>
          <p:cNvSpPr>
            <a:spLocks noChangeArrowheads="1"/>
          </p:cNvSpPr>
          <p:nvPr/>
        </p:nvSpPr>
        <p:spPr bwMode="auto">
          <a:xfrm>
            <a:off x="3074989" y="2038350"/>
            <a:ext cx="18867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(a) Individual Firm Supply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3014" name="Rectangle 32"/>
          <p:cNvSpPr>
            <a:spLocks noChangeArrowheads="1"/>
          </p:cNvSpPr>
          <p:nvPr/>
        </p:nvSpPr>
        <p:spPr bwMode="auto">
          <a:xfrm>
            <a:off x="4714875" y="5184775"/>
            <a:ext cx="10611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Quantity (firm)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3015" name="Rectangle 33"/>
          <p:cNvSpPr>
            <a:spLocks noChangeArrowheads="1"/>
          </p:cNvSpPr>
          <p:nvPr/>
        </p:nvSpPr>
        <p:spPr bwMode="auto">
          <a:xfrm>
            <a:off x="2106613" y="5189538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3016" name="Rectangle 34"/>
          <p:cNvSpPr>
            <a:spLocks noChangeArrowheads="1"/>
          </p:cNvSpPr>
          <p:nvPr/>
        </p:nvSpPr>
        <p:spPr bwMode="auto">
          <a:xfrm>
            <a:off x="1812926" y="2346325"/>
            <a:ext cx="37510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Price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2619376" y="3103564"/>
            <a:ext cx="2381251" cy="1760537"/>
            <a:chOff x="690" y="1955"/>
            <a:chExt cx="1500" cy="1109"/>
          </a:xfrm>
        </p:grpSpPr>
        <p:sp>
          <p:nvSpPr>
            <p:cNvPr id="43044" name="Line 36"/>
            <p:cNvSpPr>
              <a:spLocks noChangeShapeType="1"/>
            </p:cNvSpPr>
            <p:nvPr/>
          </p:nvSpPr>
          <p:spPr bwMode="auto">
            <a:xfrm flipV="1">
              <a:off x="690" y="2043"/>
              <a:ext cx="1323" cy="1021"/>
            </a:xfrm>
            <a:prstGeom prst="line">
              <a:avLst/>
            </a:prstGeom>
            <a:noFill/>
            <a:ln w="42863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5" name="Rectangle 37"/>
            <p:cNvSpPr>
              <a:spLocks noChangeArrowheads="1"/>
            </p:cNvSpPr>
            <p:nvPr/>
          </p:nvSpPr>
          <p:spPr bwMode="auto">
            <a:xfrm>
              <a:off x="2040" y="1955"/>
              <a:ext cx="15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rgbClr val="000000"/>
                  </a:solidFill>
                  <a:latin typeface="Arial" panose="020B0604020202020204" pitchFamily="34" charset="0"/>
                </a:rPr>
                <a:t>MC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889125" y="4352928"/>
            <a:ext cx="1403350" cy="1020763"/>
            <a:chOff x="230" y="2742"/>
            <a:chExt cx="884" cy="643"/>
          </a:xfrm>
        </p:grpSpPr>
        <p:sp>
          <p:nvSpPr>
            <p:cNvPr id="43041" name="Freeform 39"/>
            <p:cNvSpPr>
              <a:spLocks/>
            </p:cNvSpPr>
            <p:nvPr/>
          </p:nvSpPr>
          <p:spPr bwMode="auto">
            <a:xfrm>
              <a:off x="466" y="2796"/>
              <a:ext cx="572" cy="447"/>
            </a:xfrm>
            <a:custGeom>
              <a:avLst/>
              <a:gdLst>
                <a:gd name="T0" fmla="*/ 572 w 572"/>
                <a:gd name="T1" fmla="*/ 447 h 447"/>
                <a:gd name="T2" fmla="*/ 572 w 572"/>
                <a:gd name="T3" fmla="*/ 0 h 447"/>
                <a:gd name="T4" fmla="*/ 0 w 572"/>
                <a:gd name="T5" fmla="*/ 0 h 447"/>
                <a:gd name="T6" fmla="*/ 0 60000 65536"/>
                <a:gd name="T7" fmla="*/ 0 60000 65536"/>
                <a:gd name="T8" fmla="*/ 0 60000 65536"/>
                <a:gd name="T9" fmla="*/ 0 w 572"/>
                <a:gd name="T10" fmla="*/ 0 h 447"/>
                <a:gd name="T11" fmla="*/ 572 w 572"/>
                <a:gd name="T12" fmla="*/ 447 h 4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2" h="447">
                  <a:moveTo>
                    <a:pt x="572" y="447"/>
                  </a:moveTo>
                  <a:lnTo>
                    <a:pt x="572" y="0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2" name="Rectangle 40"/>
            <p:cNvSpPr>
              <a:spLocks noChangeArrowheads="1"/>
            </p:cNvSpPr>
            <p:nvPr/>
          </p:nvSpPr>
          <p:spPr bwMode="auto">
            <a:xfrm>
              <a:off x="230" y="2742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1.00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3043" name="Rectangle 41"/>
            <p:cNvSpPr>
              <a:spLocks noChangeArrowheads="1"/>
            </p:cNvSpPr>
            <p:nvPr/>
          </p:nvSpPr>
          <p:spPr bwMode="auto">
            <a:xfrm>
              <a:off x="953" y="3269"/>
              <a:ext cx="16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100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1803401" y="3643312"/>
            <a:ext cx="2411413" cy="1730374"/>
            <a:chOff x="176" y="2295"/>
            <a:chExt cx="1519" cy="1090"/>
          </a:xfrm>
        </p:grpSpPr>
        <p:sp>
          <p:nvSpPr>
            <p:cNvPr id="43038" name="Freeform 43"/>
            <p:cNvSpPr>
              <a:spLocks/>
            </p:cNvSpPr>
            <p:nvPr/>
          </p:nvSpPr>
          <p:spPr bwMode="auto">
            <a:xfrm>
              <a:off x="466" y="2348"/>
              <a:ext cx="1154" cy="895"/>
            </a:xfrm>
            <a:custGeom>
              <a:avLst/>
              <a:gdLst>
                <a:gd name="T0" fmla="*/ 1154 w 1154"/>
                <a:gd name="T1" fmla="*/ 895 h 895"/>
                <a:gd name="T2" fmla="*/ 1154 w 1154"/>
                <a:gd name="T3" fmla="*/ 0 h 895"/>
                <a:gd name="T4" fmla="*/ 0 w 1154"/>
                <a:gd name="T5" fmla="*/ 0 h 895"/>
                <a:gd name="T6" fmla="*/ 0 60000 65536"/>
                <a:gd name="T7" fmla="*/ 0 60000 65536"/>
                <a:gd name="T8" fmla="*/ 0 60000 65536"/>
                <a:gd name="T9" fmla="*/ 0 w 1154"/>
                <a:gd name="T10" fmla="*/ 0 h 895"/>
                <a:gd name="T11" fmla="*/ 1154 w 1154"/>
                <a:gd name="T12" fmla="*/ 895 h 8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4" h="895">
                  <a:moveTo>
                    <a:pt x="1154" y="895"/>
                  </a:moveTo>
                  <a:lnTo>
                    <a:pt x="1154" y="0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9" name="Rectangle 44"/>
            <p:cNvSpPr>
              <a:spLocks noChangeArrowheads="1"/>
            </p:cNvSpPr>
            <p:nvPr/>
          </p:nvSpPr>
          <p:spPr bwMode="auto">
            <a:xfrm>
              <a:off x="176" y="2295"/>
              <a:ext cx="24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$2.00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3040" name="Rectangle 45"/>
            <p:cNvSpPr>
              <a:spLocks noChangeArrowheads="1"/>
            </p:cNvSpPr>
            <p:nvPr/>
          </p:nvSpPr>
          <p:spPr bwMode="auto">
            <a:xfrm>
              <a:off x="1534" y="3269"/>
              <a:ext cx="16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200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43020" name="Rectangle 46"/>
          <p:cNvSpPr>
            <a:spLocks noChangeArrowheads="1"/>
          </p:cNvSpPr>
          <p:nvPr/>
        </p:nvSpPr>
        <p:spPr bwMode="auto">
          <a:xfrm>
            <a:off x="7046913" y="2085975"/>
            <a:ext cx="30988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(b) Market Supply (# of firms fixed)</a:t>
            </a:r>
            <a:b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It is the horizontal sum of the individual firms’ supply or MC curves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3021" name="Rectangle 47"/>
          <p:cNvSpPr>
            <a:spLocks noChangeArrowheads="1"/>
          </p:cNvSpPr>
          <p:nvPr/>
        </p:nvSpPr>
        <p:spPr bwMode="auto">
          <a:xfrm>
            <a:off x="9001125" y="5184775"/>
            <a:ext cx="127278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Quantity (market)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3022" name="Rectangle 48"/>
          <p:cNvSpPr>
            <a:spLocks noChangeArrowheads="1"/>
          </p:cNvSpPr>
          <p:nvPr/>
        </p:nvSpPr>
        <p:spPr bwMode="auto">
          <a:xfrm>
            <a:off x="6596063" y="5189538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3023" name="Rectangle 49"/>
          <p:cNvSpPr>
            <a:spLocks noChangeArrowheads="1"/>
          </p:cNvSpPr>
          <p:nvPr/>
        </p:nvSpPr>
        <p:spPr bwMode="auto">
          <a:xfrm>
            <a:off x="6311901" y="2341563"/>
            <a:ext cx="37510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Price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7118366" y="3141663"/>
            <a:ext cx="4970471" cy="1708150"/>
            <a:chOff x="3524" y="1979"/>
            <a:chExt cx="3131" cy="1076"/>
          </a:xfrm>
        </p:grpSpPr>
        <p:sp>
          <p:nvSpPr>
            <p:cNvPr id="43036" name="Line 51"/>
            <p:cNvSpPr>
              <a:spLocks noChangeShapeType="1"/>
            </p:cNvSpPr>
            <p:nvPr/>
          </p:nvSpPr>
          <p:spPr bwMode="auto">
            <a:xfrm flipV="1">
              <a:off x="3524" y="2043"/>
              <a:ext cx="1324" cy="1012"/>
            </a:xfrm>
            <a:prstGeom prst="line">
              <a:avLst/>
            </a:prstGeom>
            <a:noFill/>
            <a:ln w="42863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7" name="Rectangle 52"/>
            <p:cNvSpPr>
              <a:spLocks noChangeArrowheads="1"/>
            </p:cNvSpPr>
            <p:nvPr/>
          </p:nvSpPr>
          <p:spPr bwMode="auto">
            <a:xfrm>
              <a:off x="4868" y="1979"/>
              <a:ext cx="178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Supply = Horizontal Sum of all </a:t>
              </a:r>
              <a:r>
                <a:rPr lang="en-US" altLang="en-US" sz="1200" i="1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MC</a:t>
              </a:r>
              <a:r>
                <a:rPr lang="en-US" altLang="en-US" sz="1200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 curves</a:t>
              </a:r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6388102" y="4348166"/>
            <a:ext cx="1544638" cy="1020763"/>
            <a:chOff x="3064" y="2739"/>
            <a:chExt cx="973" cy="643"/>
          </a:xfrm>
        </p:grpSpPr>
        <p:sp>
          <p:nvSpPr>
            <p:cNvPr id="43033" name="Freeform 54"/>
            <p:cNvSpPr>
              <a:spLocks/>
            </p:cNvSpPr>
            <p:nvPr/>
          </p:nvSpPr>
          <p:spPr bwMode="auto">
            <a:xfrm>
              <a:off x="3301" y="2796"/>
              <a:ext cx="572" cy="439"/>
            </a:xfrm>
            <a:custGeom>
              <a:avLst/>
              <a:gdLst>
                <a:gd name="T0" fmla="*/ 572 w 572"/>
                <a:gd name="T1" fmla="*/ 439 h 439"/>
                <a:gd name="T2" fmla="*/ 572 w 572"/>
                <a:gd name="T3" fmla="*/ 0 h 439"/>
                <a:gd name="T4" fmla="*/ 0 w 572"/>
                <a:gd name="T5" fmla="*/ 0 h 439"/>
                <a:gd name="T6" fmla="*/ 0 60000 65536"/>
                <a:gd name="T7" fmla="*/ 0 60000 65536"/>
                <a:gd name="T8" fmla="*/ 0 60000 65536"/>
                <a:gd name="T9" fmla="*/ 0 w 572"/>
                <a:gd name="T10" fmla="*/ 0 h 439"/>
                <a:gd name="T11" fmla="*/ 572 w 572"/>
                <a:gd name="T12" fmla="*/ 439 h 4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2" h="439">
                  <a:moveTo>
                    <a:pt x="572" y="439"/>
                  </a:moveTo>
                  <a:lnTo>
                    <a:pt x="572" y="0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4" name="Rectangle 55"/>
            <p:cNvSpPr>
              <a:spLocks noChangeArrowheads="1"/>
            </p:cNvSpPr>
            <p:nvPr/>
          </p:nvSpPr>
          <p:spPr bwMode="auto">
            <a:xfrm>
              <a:off x="3064" y="2739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1.00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3035" name="Rectangle 56"/>
            <p:cNvSpPr>
              <a:spLocks noChangeArrowheads="1"/>
            </p:cNvSpPr>
            <p:nvPr/>
          </p:nvSpPr>
          <p:spPr bwMode="auto">
            <a:xfrm>
              <a:off x="3689" y="3266"/>
              <a:ext cx="3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100,000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6302377" y="3643315"/>
            <a:ext cx="2551113" cy="1725613"/>
            <a:chOff x="3010" y="2295"/>
            <a:chExt cx="1607" cy="1087"/>
          </a:xfrm>
        </p:grpSpPr>
        <p:sp>
          <p:nvSpPr>
            <p:cNvPr id="43030" name="Freeform 58"/>
            <p:cNvSpPr>
              <a:spLocks/>
            </p:cNvSpPr>
            <p:nvPr/>
          </p:nvSpPr>
          <p:spPr bwMode="auto">
            <a:xfrm>
              <a:off x="3301" y="2348"/>
              <a:ext cx="1154" cy="887"/>
            </a:xfrm>
            <a:custGeom>
              <a:avLst/>
              <a:gdLst>
                <a:gd name="T0" fmla="*/ 1154 w 1154"/>
                <a:gd name="T1" fmla="*/ 887 h 887"/>
                <a:gd name="T2" fmla="*/ 1154 w 1154"/>
                <a:gd name="T3" fmla="*/ 0 h 887"/>
                <a:gd name="T4" fmla="*/ 0 w 1154"/>
                <a:gd name="T5" fmla="*/ 0 h 887"/>
                <a:gd name="T6" fmla="*/ 0 60000 65536"/>
                <a:gd name="T7" fmla="*/ 0 60000 65536"/>
                <a:gd name="T8" fmla="*/ 0 60000 65536"/>
                <a:gd name="T9" fmla="*/ 0 w 1154"/>
                <a:gd name="T10" fmla="*/ 0 h 887"/>
                <a:gd name="T11" fmla="*/ 1154 w 1154"/>
                <a:gd name="T12" fmla="*/ 887 h 8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4" h="887">
                  <a:moveTo>
                    <a:pt x="1154" y="887"/>
                  </a:moveTo>
                  <a:lnTo>
                    <a:pt x="1154" y="0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1" name="Rectangle 59"/>
            <p:cNvSpPr>
              <a:spLocks noChangeArrowheads="1"/>
            </p:cNvSpPr>
            <p:nvPr/>
          </p:nvSpPr>
          <p:spPr bwMode="auto">
            <a:xfrm>
              <a:off x="3010" y="2295"/>
              <a:ext cx="24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$2.00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3032" name="Rectangle 60"/>
            <p:cNvSpPr>
              <a:spLocks noChangeArrowheads="1"/>
            </p:cNvSpPr>
            <p:nvPr/>
          </p:nvSpPr>
          <p:spPr bwMode="auto">
            <a:xfrm>
              <a:off x="4269" y="3266"/>
              <a:ext cx="3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200,000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6510338" y="5643564"/>
            <a:ext cx="39433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i="1" dirty="0">
                <a:latin typeface="+mn-lt"/>
              </a:rPr>
              <a:t>Q</a:t>
            </a:r>
            <a:r>
              <a:rPr lang="en-US" sz="1800" dirty="0">
                <a:latin typeface="+mn-lt"/>
              </a:rPr>
              <a:t>: What is the number of firms?</a:t>
            </a:r>
            <a:endParaRPr lang="en-US" sz="18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091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Short-Run Equilibrium of a Perfectly Competitive Industry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15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400" b="1"/>
              <a:t>Short-Run Equilibrium!!</a:t>
            </a:r>
          </a:p>
        </p:txBody>
      </p:sp>
      <p:sp>
        <p:nvSpPr>
          <p:cNvPr id="44035" name="Freeform 28"/>
          <p:cNvSpPr>
            <a:spLocks/>
          </p:cNvSpPr>
          <p:nvPr/>
        </p:nvSpPr>
        <p:spPr bwMode="auto">
          <a:xfrm>
            <a:off x="2263775" y="2419351"/>
            <a:ext cx="3506788" cy="2728913"/>
          </a:xfrm>
          <a:custGeom>
            <a:avLst/>
            <a:gdLst>
              <a:gd name="T0" fmla="*/ 0 w 2209"/>
              <a:gd name="T1" fmla="*/ 0 h 1719"/>
              <a:gd name="T2" fmla="*/ 0 w 2209"/>
              <a:gd name="T3" fmla="*/ 2147483647 h 1719"/>
              <a:gd name="T4" fmla="*/ 2147483647 w 2209"/>
              <a:gd name="T5" fmla="*/ 2147483647 h 1719"/>
              <a:gd name="T6" fmla="*/ 0 60000 65536"/>
              <a:gd name="T7" fmla="*/ 0 60000 65536"/>
              <a:gd name="T8" fmla="*/ 0 60000 65536"/>
              <a:gd name="T9" fmla="*/ 0 w 2209"/>
              <a:gd name="T10" fmla="*/ 0 h 1719"/>
              <a:gd name="T11" fmla="*/ 2209 w 2209"/>
              <a:gd name="T12" fmla="*/ 1719 h 17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9" h="1719">
                <a:moveTo>
                  <a:pt x="0" y="0"/>
                </a:moveTo>
                <a:lnTo>
                  <a:pt x="0" y="1719"/>
                </a:lnTo>
                <a:lnTo>
                  <a:pt x="2209" y="1719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6" name="Freeform 30"/>
          <p:cNvSpPr>
            <a:spLocks/>
          </p:cNvSpPr>
          <p:nvPr/>
        </p:nvSpPr>
        <p:spPr bwMode="auto">
          <a:xfrm>
            <a:off x="6764339" y="2419351"/>
            <a:ext cx="3506787" cy="2728913"/>
          </a:xfrm>
          <a:custGeom>
            <a:avLst/>
            <a:gdLst>
              <a:gd name="T0" fmla="*/ 0 w 2209"/>
              <a:gd name="T1" fmla="*/ 0 h 1719"/>
              <a:gd name="T2" fmla="*/ 0 w 2209"/>
              <a:gd name="T3" fmla="*/ 2147483647 h 1719"/>
              <a:gd name="T4" fmla="*/ 2147483647 w 2209"/>
              <a:gd name="T5" fmla="*/ 2147483647 h 1719"/>
              <a:gd name="T6" fmla="*/ 0 60000 65536"/>
              <a:gd name="T7" fmla="*/ 0 60000 65536"/>
              <a:gd name="T8" fmla="*/ 0 60000 65536"/>
              <a:gd name="T9" fmla="*/ 0 w 2209"/>
              <a:gd name="T10" fmla="*/ 0 h 1719"/>
              <a:gd name="T11" fmla="*/ 2209 w 2209"/>
              <a:gd name="T12" fmla="*/ 1719 h 17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9" h="1719">
                <a:moveTo>
                  <a:pt x="0" y="0"/>
                </a:moveTo>
                <a:lnTo>
                  <a:pt x="0" y="1719"/>
                </a:lnTo>
                <a:lnTo>
                  <a:pt x="2209" y="1719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7" name="Rectangle 31"/>
          <p:cNvSpPr>
            <a:spLocks noChangeArrowheads="1"/>
          </p:cNvSpPr>
          <p:nvPr/>
        </p:nvSpPr>
        <p:spPr bwMode="auto">
          <a:xfrm>
            <a:off x="3074989" y="2038350"/>
            <a:ext cx="18867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(a) Individual Firm Supply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4038" name="Rectangle 32"/>
          <p:cNvSpPr>
            <a:spLocks noChangeArrowheads="1"/>
          </p:cNvSpPr>
          <p:nvPr/>
        </p:nvSpPr>
        <p:spPr bwMode="auto">
          <a:xfrm>
            <a:off x="4714875" y="5184775"/>
            <a:ext cx="10611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Quantity (firm)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4039" name="Rectangle 33"/>
          <p:cNvSpPr>
            <a:spLocks noChangeArrowheads="1"/>
          </p:cNvSpPr>
          <p:nvPr/>
        </p:nvSpPr>
        <p:spPr bwMode="auto">
          <a:xfrm>
            <a:off x="2106613" y="5189538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4040" name="Rectangle 34"/>
          <p:cNvSpPr>
            <a:spLocks noChangeArrowheads="1"/>
          </p:cNvSpPr>
          <p:nvPr/>
        </p:nvSpPr>
        <p:spPr bwMode="auto">
          <a:xfrm>
            <a:off x="1812926" y="2346325"/>
            <a:ext cx="37510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Price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44041" name="Group 35"/>
          <p:cNvGrpSpPr>
            <a:grpSpLocks/>
          </p:cNvGrpSpPr>
          <p:nvPr/>
        </p:nvGrpSpPr>
        <p:grpSpPr bwMode="auto">
          <a:xfrm>
            <a:off x="2619376" y="3103564"/>
            <a:ext cx="2381251" cy="1760537"/>
            <a:chOff x="690" y="1955"/>
            <a:chExt cx="1500" cy="1109"/>
          </a:xfrm>
        </p:grpSpPr>
        <p:sp>
          <p:nvSpPr>
            <p:cNvPr id="44071" name="Line 36"/>
            <p:cNvSpPr>
              <a:spLocks noChangeShapeType="1"/>
            </p:cNvSpPr>
            <p:nvPr/>
          </p:nvSpPr>
          <p:spPr bwMode="auto">
            <a:xfrm flipV="1">
              <a:off x="690" y="2043"/>
              <a:ext cx="1323" cy="1021"/>
            </a:xfrm>
            <a:prstGeom prst="line">
              <a:avLst/>
            </a:prstGeom>
            <a:noFill/>
            <a:ln w="42863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2" name="Rectangle 37"/>
            <p:cNvSpPr>
              <a:spLocks noChangeArrowheads="1"/>
            </p:cNvSpPr>
            <p:nvPr/>
          </p:nvSpPr>
          <p:spPr bwMode="auto">
            <a:xfrm>
              <a:off x="2040" y="1955"/>
              <a:ext cx="15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rgbClr val="000000"/>
                  </a:solidFill>
                  <a:latin typeface="Arial" panose="020B0604020202020204" pitchFamily="34" charset="0"/>
                </a:rPr>
                <a:t>MC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4042" name="Group 38"/>
          <p:cNvGrpSpPr>
            <a:grpSpLocks/>
          </p:cNvGrpSpPr>
          <p:nvPr/>
        </p:nvGrpSpPr>
        <p:grpSpPr bwMode="auto">
          <a:xfrm>
            <a:off x="1889125" y="4352928"/>
            <a:ext cx="1403350" cy="1020763"/>
            <a:chOff x="230" y="2742"/>
            <a:chExt cx="884" cy="643"/>
          </a:xfrm>
        </p:grpSpPr>
        <p:sp>
          <p:nvSpPr>
            <p:cNvPr id="44068" name="Freeform 39"/>
            <p:cNvSpPr>
              <a:spLocks/>
            </p:cNvSpPr>
            <p:nvPr/>
          </p:nvSpPr>
          <p:spPr bwMode="auto">
            <a:xfrm>
              <a:off x="466" y="2796"/>
              <a:ext cx="572" cy="447"/>
            </a:xfrm>
            <a:custGeom>
              <a:avLst/>
              <a:gdLst>
                <a:gd name="T0" fmla="*/ 572 w 572"/>
                <a:gd name="T1" fmla="*/ 447 h 447"/>
                <a:gd name="T2" fmla="*/ 572 w 572"/>
                <a:gd name="T3" fmla="*/ 0 h 447"/>
                <a:gd name="T4" fmla="*/ 0 w 572"/>
                <a:gd name="T5" fmla="*/ 0 h 447"/>
                <a:gd name="T6" fmla="*/ 0 60000 65536"/>
                <a:gd name="T7" fmla="*/ 0 60000 65536"/>
                <a:gd name="T8" fmla="*/ 0 60000 65536"/>
                <a:gd name="T9" fmla="*/ 0 w 572"/>
                <a:gd name="T10" fmla="*/ 0 h 447"/>
                <a:gd name="T11" fmla="*/ 572 w 572"/>
                <a:gd name="T12" fmla="*/ 447 h 4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2" h="447">
                  <a:moveTo>
                    <a:pt x="572" y="447"/>
                  </a:moveTo>
                  <a:lnTo>
                    <a:pt x="572" y="0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9" name="Rectangle 40"/>
            <p:cNvSpPr>
              <a:spLocks noChangeArrowheads="1"/>
            </p:cNvSpPr>
            <p:nvPr/>
          </p:nvSpPr>
          <p:spPr bwMode="auto">
            <a:xfrm>
              <a:off x="230" y="2742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1.00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4070" name="Rectangle 41"/>
            <p:cNvSpPr>
              <a:spLocks noChangeArrowheads="1"/>
            </p:cNvSpPr>
            <p:nvPr/>
          </p:nvSpPr>
          <p:spPr bwMode="auto">
            <a:xfrm>
              <a:off x="953" y="3269"/>
              <a:ext cx="16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100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44044" name="Rectangle 46"/>
          <p:cNvSpPr>
            <a:spLocks noChangeArrowheads="1"/>
          </p:cNvSpPr>
          <p:nvPr/>
        </p:nvSpPr>
        <p:spPr bwMode="auto">
          <a:xfrm>
            <a:off x="7046913" y="2085975"/>
            <a:ext cx="25320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(b) Market Supply (# of firms fixed)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4045" name="Rectangle 47"/>
          <p:cNvSpPr>
            <a:spLocks noChangeArrowheads="1"/>
          </p:cNvSpPr>
          <p:nvPr/>
        </p:nvSpPr>
        <p:spPr bwMode="auto">
          <a:xfrm>
            <a:off x="9001125" y="5184775"/>
            <a:ext cx="127278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Quantity (market)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4046" name="Rectangle 48"/>
          <p:cNvSpPr>
            <a:spLocks noChangeArrowheads="1"/>
          </p:cNvSpPr>
          <p:nvPr/>
        </p:nvSpPr>
        <p:spPr bwMode="auto">
          <a:xfrm>
            <a:off x="6596063" y="5189538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4047" name="Rectangle 49"/>
          <p:cNvSpPr>
            <a:spLocks noChangeArrowheads="1"/>
          </p:cNvSpPr>
          <p:nvPr/>
        </p:nvSpPr>
        <p:spPr bwMode="auto">
          <a:xfrm>
            <a:off x="6311901" y="2341563"/>
            <a:ext cx="37510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Price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44048" name="Group 50"/>
          <p:cNvGrpSpPr>
            <a:grpSpLocks/>
          </p:cNvGrpSpPr>
          <p:nvPr/>
        </p:nvGrpSpPr>
        <p:grpSpPr bwMode="auto">
          <a:xfrm>
            <a:off x="7118351" y="3141663"/>
            <a:ext cx="4970463" cy="1708150"/>
            <a:chOff x="3524" y="1979"/>
            <a:chExt cx="3131" cy="1076"/>
          </a:xfrm>
        </p:grpSpPr>
        <p:sp>
          <p:nvSpPr>
            <p:cNvPr id="44063" name="Line 51"/>
            <p:cNvSpPr>
              <a:spLocks noChangeShapeType="1"/>
            </p:cNvSpPr>
            <p:nvPr/>
          </p:nvSpPr>
          <p:spPr bwMode="auto">
            <a:xfrm flipV="1">
              <a:off x="3524" y="2043"/>
              <a:ext cx="1324" cy="1012"/>
            </a:xfrm>
            <a:prstGeom prst="line">
              <a:avLst/>
            </a:prstGeom>
            <a:noFill/>
            <a:ln w="42863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4" name="Rectangle 52"/>
            <p:cNvSpPr>
              <a:spLocks noChangeArrowheads="1"/>
            </p:cNvSpPr>
            <p:nvPr/>
          </p:nvSpPr>
          <p:spPr bwMode="auto">
            <a:xfrm>
              <a:off x="4868" y="1979"/>
              <a:ext cx="178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en-US" altLang="en-US" sz="1200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Supply</a:t>
              </a:r>
              <a:r>
                <a:rPr lang="en-US" altLang="en-US" sz="1200" dirty="0">
                  <a:solidFill>
                    <a:srgbClr val="000000"/>
                  </a:solidFill>
                  <a:latin typeface="Arial" panose="020B0604020202020204" pitchFamily="34" charset="0"/>
                </a:rPr>
                <a:t> = Horizontal Sum of all </a:t>
              </a:r>
              <a:r>
                <a:rPr lang="en-US" altLang="en-US" sz="1200" i="1" dirty="0">
                  <a:solidFill>
                    <a:srgbClr val="000000"/>
                  </a:solidFill>
                  <a:latin typeface="Arial" panose="020B0604020202020204" pitchFamily="34" charset="0"/>
                </a:rPr>
                <a:t>MC</a:t>
              </a:r>
              <a:r>
                <a:rPr lang="en-US" altLang="en-US" sz="1200" dirty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1200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curves</a:t>
              </a:r>
              <a:endParaRPr lang="en-US" altLang="en-US" sz="12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4049" name="Group 53"/>
          <p:cNvGrpSpPr>
            <a:grpSpLocks/>
          </p:cNvGrpSpPr>
          <p:nvPr/>
        </p:nvGrpSpPr>
        <p:grpSpPr bwMode="auto">
          <a:xfrm>
            <a:off x="6388102" y="4348166"/>
            <a:ext cx="1544638" cy="1020763"/>
            <a:chOff x="3064" y="2739"/>
            <a:chExt cx="973" cy="643"/>
          </a:xfrm>
        </p:grpSpPr>
        <p:sp>
          <p:nvSpPr>
            <p:cNvPr id="44060" name="Freeform 54"/>
            <p:cNvSpPr>
              <a:spLocks/>
            </p:cNvSpPr>
            <p:nvPr/>
          </p:nvSpPr>
          <p:spPr bwMode="auto">
            <a:xfrm>
              <a:off x="3301" y="2796"/>
              <a:ext cx="572" cy="439"/>
            </a:xfrm>
            <a:custGeom>
              <a:avLst/>
              <a:gdLst>
                <a:gd name="T0" fmla="*/ 572 w 572"/>
                <a:gd name="T1" fmla="*/ 439 h 439"/>
                <a:gd name="T2" fmla="*/ 572 w 572"/>
                <a:gd name="T3" fmla="*/ 0 h 439"/>
                <a:gd name="T4" fmla="*/ 0 w 572"/>
                <a:gd name="T5" fmla="*/ 0 h 439"/>
                <a:gd name="T6" fmla="*/ 0 60000 65536"/>
                <a:gd name="T7" fmla="*/ 0 60000 65536"/>
                <a:gd name="T8" fmla="*/ 0 60000 65536"/>
                <a:gd name="T9" fmla="*/ 0 w 572"/>
                <a:gd name="T10" fmla="*/ 0 h 439"/>
                <a:gd name="T11" fmla="*/ 572 w 572"/>
                <a:gd name="T12" fmla="*/ 439 h 4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2" h="439">
                  <a:moveTo>
                    <a:pt x="572" y="439"/>
                  </a:moveTo>
                  <a:lnTo>
                    <a:pt x="572" y="0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1" name="Rectangle 55"/>
            <p:cNvSpPr>
              <a:spLocks noChangeArrowheads="1"/>
            </p:cNvSpPr>
            <p:nvPr/>
          </p:nvSpPr>
          <p:spPr bwMode="auto">
            <a:xfrm>
              <a:off x="3064" y="2739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1.00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4062" name="Rectangle 56"/>
            <p:cNvSpPr>
              <a:spLocks noChangeArrowheads="1"/>
            </p:cNvSpPr>
            <p:nvPr/>
          </p:nvSpPr>
          <p:spPr bwMode="auto">
            <a:xfrm>
              <a:off x="3689" y="3266"/>
              <a:ext cx="3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100,000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cxnSp>
        <p:nvCxnSpPr>
          <p:cNvPr id="39" name="Straight Connector 38"/>
          <p:cNvCxnSpPr>
            <a:cxnSpLocks noChangeShapeType="1"/>
          </p:cNvCxnSpPr>
          <p:nvPr/>
        </p:nvCxnSpPr>
        <p:spPr bwMode="auto">
          <a:xfrm rot="16200000" flipH="1">
            <a:off x="6734176" y="3629026"/>
            <a:ext cx="1552575" cy="1209675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TextBox 41"/>
          <p:cNvSpPr txBox="1"/>
          <p:nvPr/>
        </p:nvSpPr>
        <p:spPr>
          <a:xfrm>
            <a:off x="8172451" y="4848226"/>
            <a:ext cx="96202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 smtClean="0">
                <a:latin typeface="+mn-lt"/>
              </a:rPr>
              <a:t>Demand</a:t>
            </a:r>
            <a:endParaRPr lang="en-US" sz="1200" baseline="-25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284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400" dirty="0"/>
              <a:t>Short-Run </a:t>
            </a:r>
            <a:r>
              <a:rPr lang="en-US" altLang="en-US" sz="4400" dirty="0" smtClean="0"/>
              <a:t>Equilibrium</a:t>
            </a:r>
            <a:r>
              <a:rPr lang="en-US" altLang="en-US" dirty="0" smtClean="0"/>
              <a:t>: Demand Effects</a:t>
            </a:r>
            <a:endParaRPr lang="en-US" altLang="en-US" sz="4400" dirty="0"/>
          </a:p>
        </p:txBody>
      </p:sp>
      <p:sp>
        <p:nvSpPr>
          <p:cNvPr id="44035" name="Freeform 28"/>
          <p:cNvSpPr>
            <a:spLocks/>
          </p:cNvSpPr>
          <p:nvPr/>
        </p:nvSpPr>
        <p:spPr bwMode="auto">
          <a:xfrm>
            <a:off x="2263775" y="2419351"/>
            <a:ext cx="3506788" cy="2728913"/>
          </a:xfrm>
          <a:custGeom>
            <a:avLst/>
            <a:gdLst>
              <a:gd name="T0" fmla="*/ 0 w 2209"/>
              <a:gd name="T1" fmla="*/ 0 h 1719"/>
              <a:gd name="T2" fmla="*/ 0 w 2209"/>
              <a:gd name="T3" fmla="*/ 2147483647 h 1719"/>
              <a:gd name="T4" fmla="*/ 2147483647 w 2209"/>
              <a:gd name="T5" fmla="*/ 2147483647 h 1719"/>
              <a:gd name="T6" fmla="*/ 0 60000 65536"/>
              <a:gd name="T7" fmla="*/ 0 60000 65536"/>
              <a:gd name="T8" fmla="*/ 0 60000 65536"/>
              <a:gd name="T9" fmla="*/ 0 w 2209"/>
              <a:gd name="T10" fmla="*/ 0 h 1719"/>
              <a:gd name="T11" fmla="*/ 2209 w 2209"/>
              <a:gd name="T12" fmla="*/ 1719 h 17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9" h="1719">
                <a:moveTo>
                  <a:pt x="0" y="0"/>
                </a:moveTo>
                <a:lnTo>
                  <a:pt x="0" y="1719"/>
                </a:lnTo>
                <a:lnTo>
                  <a:pt x="2209" y="1719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6" name="Freeform 30"/>
          <p:cNvSpPr>
            <a:spLocks/>
          </p:cNvSpPr>
          <p:nvPr/>
        </p:nvSpPr>
        <p:spPr bwMode="auto">
          <a:xfrm>
            <a:off x="6764339" y="2419351"/>
            <a:ext cx="3506787" cy="2728913"/>
          </a:xfrm>
          <a:custGeom>
            <a:avLst/>
            <a:gdLst>
              <a:gd name="T0" fmla="*/ 0 w 2209"/>
              <a:gd name="T1" fmla="*/ 0 h 1719"/>
              <a:gd name="T2" fmla="*/ 0 w 2209"/>
              <a:gd name="T3" fmla="*/ 2147483647 h 1719"/>
              <a:gd name="T4" fmla="*/ 2147483647 w 2209"/>
              <a:gd name="T5" fmla="*/ 2147483647 h 1719"/>
              <a:gd name="T6" fmla="*/ 0 60000 65536"/>
              <a:gd name="T7" fmla="*/ 0 60000 65536"/>
              <a:gd name="T8" fmla="*/ 0 60000 65536"/>
              <a:gd name="T9" fmla="*/ 0 w 2209"/>
              <a:gd name="T10" fmla="*/ 0 h 1719"/>
              <a:gd name="T11" fmla="*/ 2209 w 2209"/>
              <a:gd name="T12" fmla="*/ 1719 h 17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9" h="1719">
                <a:moveTo>
                  <a:pt x="0" y="0"/>
                </a:moveTo>
                <a:lnTo>
                  <a:pt x="0" y="1719"/>
                </a:lnTo>
                <a:lnTo>
                  <a:pt x="2209" y="1719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7" name="Rectangle 31"/>
          <p:cNvSpPr>
            <a:spLocks noChangeArrowheads="1"/>
          </p:cNvSpPr>
          <p:nvPr/>
        </p:nvSpPr>
        <p:spPr bwMode="auto">
          <a:xfrm>
            <a:off x="3074989" y="2038350"/>
            <a:ext cx="18867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(a) Individual Firm Supply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4038" name="Rectangle 32"/>
          <p:cNvSpPr>
            <a:spLocks noChangeArrowheads="1"/>
          </p:cNvSpPr>
          <p:nvPr/>
        </p:nvSpPr>
        <p:spPr bwMode="auto">
          <a:xfrm>
            <a:off x="4714875" y="5184775"/>
            <a:ext cx="10611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Quantity (firm)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4039" name="Rectangle 33"/>
          <p:cNvSpPr>
            <a:spLocks noChangeArrowheads="1"/>
          </p:cNvSpPr>
          <p:nvPr/>
        </p:nvSpPr>
        <p:spPr bwMode="auto">
          <a:xfrm>
            <a:off x="2106613" y="5189538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4040" name="Rectangle 34"/>
          <p:cNvSpPr>
            <a:spLocks noChangeArrowheads="1"/>
          </p:cNvSpPr>
          <p:nvPr/>
        </p:nvSpPr>
        <p:spPr bwMode="auto">
          <a:xfrm>
            <a:off x="1812926" y="2346325"/>
            <a:ext cx="37510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Price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44041" name="Group 35"/>
          <p:cNvGrpSpPr>
            <a:grpSpLocks/>
          </p:cNvGrpSpPr>
          <p:nvPr/>
        </p:nvGrpSpPr>
        <p:grpSpPr bwMode="auto">
          <a:xfrm>
            <a:off x="2619376" y="3103564"/>
            <a:ext cx="2381251" cy="1760537"/>
            <a:chOff x="690" y="1955"/>
            <a:chExt cx="1500" cy="1109"/>
          </a:xfrm>
        </p:grpSpPr>
        <p:sp>
          <p:nvSpPr>
            <p:cNvPr id="44071" name="Line 36"/>
            <p:cNvSpPr>
              <a:spLocks noChangeShapeType="1"/>
            </p:cNvSpPr>
            <p:nvPr/>
          </p:nvSpPr>
          <p:spPr bwMode="auto">
            <a:xfrm flipV="1">
              <a:off x="690" y="2043"/>
              <a:ext cx="1323" cy="1021"/>
            </a:xfrm>
            <a:prstGeom prst="line">
              <a:avLst/>
            </a:prstGeom>
            <a:noFill/>
            <a:ln w="42863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2" name="Rectangle 37"/>
            <p:cNvSpPr>
              <a:spLocks noChangeArrowheads="1"/>
            </p:cNvSpPr>
            <p:nvPr/>
          </p:nvSpPr>
          <p:spPr bwMode="auto">
            <a:xfrm>
              <a:off x="2040" y="1955"/>
              <a:ext cx="15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rgbClr val="000000"/>
                  </a:solidFill>
                  <a:latin typeface="Arial" panose="020B0604020202020204" pitchFamily="34" charset="0"/>
                </a:rPr>
                <a:t>MC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4042" name="Group 38"/>
          <p:cNvGrpSpPr>
            <a:grpSpLocks/>
          </p:cNvGrpSpPr>
          <p:nvPr/>
        </p:nvGrpSpPr>
        <p:grpSpPr bwMode="auto">
          <a:xfrm>
            <a:off x="1889125" y="4352928"/>
            <a:ext cx="1403350" cy="1020763"/>
            <a:chOff x="230" y="2742"/>
            <a:chExt cx="884" cy="643"/>
          </a:xfrm>
        </p:grpSpPr>
        <p:sp>
          <p:nvSpPr>
            <p:cNvPr id="44068" name="Freeform 39"/>
            <p:cNvSpPr>
              <a:spLocks/>
            </p:cNvSpPr>
            <p:nvPr/>
          </p:nvSpPr>
          <p:spPr bwMode="auto">
            <a:xfrm>
              <a:off x="466" y="2796"/>
              <a:ext cx="572" cy="447"/>
            </a:xfrm>
            <a:custGeom>
              <a:avLst/>
              <a:gdLst>
                <a:gd name="T0" fmla="*/ 572 w 572"/>
                <a:gd name="T1" fmla="*/ 447 h 447"/>
                <a:gd name="T2" fmla="*/ 572 w 572"/>
                <a:gd name="T3" fmla="*/ 0 h 447"/>
                <a:gd name="T4" fmla="*/ 0 w 572"/>
                <a:gd name="T5" fmla="*/ 0 h 447"/>
                <a:gd name="T6" fmla="*/ 0 60000 65536"/>
                <a:gd name="T7" fmla="*/ 0 60000 65536"/>
                <a:gd name="T8" fmla="*/ 0 60000 65536"/>
                <a:gd name="T9" fmla="*/ 0 w 572"/>
                <a:gd name="T10" fmla="*/ 0 h 447"/>
                <a:gd name="T11" fmla="*/ 572 w 572"/>
                <a:gd name="T12" fmla="*/ 447 h 4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2" h="447">
                  <a:moveTo>
                    <a:pt x="572" y="447"/>
                  </a:moveTo>
                  <a:lnTo>
                    <a:pt x="572" y="0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9" name="Rectangle 40"/>
            <p:cNvSpPr>
              <a:spLocks noChangeArrowheads="1"/>
            </p:cNvSpPr>
            <p:nvPr/>
          </p:nvSpPr>
          <p:spPr bwMode="auto">
            <a:xfrm>
              <a:off x="230" y="2742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1.00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4070" name="Rectangle 41"/>
            <p:cNvSpPr>
              <a:spLocks noChangeArrowheads="1"/>
            </p:cNvSpPr>
            <p:nvPr/>
          </p:nvSpPr>
          <p:spPr bwMode="auto">
            <a:xfrm>
              <a:off x="953" y="3269"/>
              <a:ext cx="16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100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4043" name="Group 42"/>
          <p:cNvGrpSpPr>
            <a:grpSpLocks/>
          </p:cNvGrpSpPr>
          <p:nvPr/>
        </p:nvGrpSpPr>
        <p:grpSpPr bwMode="auto">
          <a:xfrm>
            <a:off x="1803401" y="3643312"/>
            <a:ext cx="2411413" cy="1730374"/>
            <a:chOff x="176" y="2295"/>
            <a:chExt cx="1519" cy="1090"/>
          </a:xfrm>
        </p:grpSpPr>
        <p:sp>
          <p:nvSpPr>
            <p:cNvPr id="44065" name="Freeform 43"/>
            <p:cNvSpPr>
              <a:spLocks/>
            </p:cNvSpPr>
            <p:nvPr/>
          </p:nvSpPr>
          <p:spPr bwMode="auto">
            <a:xfrm>
              <a:off x="466" y="2348"/>
              <a:ext cx="1154" cy="895"/>
            </a:xfrm>
            <a:custGeom>
              <a:avLst/>
              <a:gdLst>
                <a:gd name="T0" fmla="*/ 1154 w 1154"/>
                <a:gd name="T1" fmla="*/ 895 h 895"/>
                <a:gd name="T2" fmla="*/ 1154 w 1154"/>
                <a:gd name="T3" fmla="*/ 0 h 895"/>
                <a:gd name="T4" fmla="*/ 0 w 1154"/>
                <a:gd name="T5" fmla="*/ 0 h 895"/>
                <a:gd name="T6" fmla="*/ 0 60000 65536"/>
                <a:gd name="T7" fmla="*/ 0 60000 65536"/>
                <a:gd name="T8" fmla="*/ 0 60000 65536"/>
                <a:gd name="T9" fmla="*/ 0 w 1154"/>
                <a:gd name="T10" fmla="*/ 0 h 895"/>
                <a:gd name="T11" fmla="*/ 1154 w 1154"/>
                <a:gd name="T12" fmla="*/ 895 h 8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4" h="895">
                  <a:moveTo>
                    <a:pt x="1154" y="895"/>
                  </a:moveTo>
                  <a:lnTo>
                    <a:pt x="1154" y="0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6" name="Rectangle 44"/>
            <p:cNvSpPr>
              <a:spLocks noChangeArrowheads="1"/>
            </p:cNvSpPr>
            <p:nvPr/>
          </p:nvSpPr>
          <p:spPr bwMode="auto">
            <a:xfrm>
              <a:off x="176" y="2295"/>
              <a:ext cx="24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$2.00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4067" name="Rectangle 45"/>
            <p:cNvSpPr>
              <a:spLocks noChangeArrowheads="1"/>
            </p:cNvSpPr>
            <p:nvPr/>
          </p:nvSpPr>
          <p:spPr bwMode="auto">
            <a:xfrm>
              <a:off x="1534" y="3269"/>
              <a:ext cx="16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200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44044" name="Rectangle 46"/>
          <p:cNvSpPr>
            <a:spLocks noChangeArrowheads="1"/>
          </p:cNvSpPr>
          <p:nvPr/>
        </p:nvSpPr>
        <p:spPr bwMode="auto">
          <a:xfrm>
            <a:off x="7046913" y="2085975"/>
            <a:ext cx="25320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(b) Market Supply (# of firms fixed)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4045" name="Rectangle 47"/>
          <p:cNvSpPr>
            <a:spLocks noChangeArrowheads="1"/>
          </p:cNvSpPr>
          <p:nvPr/>
        </p:nvSpPr>
        <p:spPr bwMode="auto">
          <a:xfrm>
            <a:off x="9001125" y="5184775"/>
            <a:ext cx="127278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Quantity (market)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4046" name="Rectangle 48"/>
          <p:cNvSpPr>
            <a:spLocks noChangeArrowheads="1"/>
          </p:cNvSpPr>
          <p:nvPr/>
        </p:nvSpPr>
        <p:spPr bwMode="auto">
          <a:xfrm>
            <a:off x="6596063" y="5189538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4047" name="Rectangle 49"/>
          <p:cNvSpPr>
            <a:spLocks noChangeArrowheads="1"/>
          </p:cNvSpPr>
          <p:nvPr/>
        </p:nvSpPr>
        <p:spPr bwMode="auto">
          <a:xfrm>
            <a:off x="6311901" y="2341563"/>
            <a:ext cx="37510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Price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44048" name="Group 50"/>
          <p:cNvGrpSpPr>
            <a:grpSpLocks/>
          </p:cNvGrpSpPr>
          <p:nvPr/>
        </p:nvGrpSpPr>
        <p:grpSpPr bwMode="auto">
          <a:xfrm>
            <a:off x="7118352" y="3141663"/>
            <a:ext cx="2601913" cy="1708150"/>
            <a:chOff x="3524" y="1979"/>
            <a:chExt cx="1639" cy="1076"/>
          </a:xfrm>
        </p:grpSpPr>
        <p:sp>
          <p:nvSpPr>
            <p:cNvPr id="44063" name="Line 51"/>
            <p:cNvSpPr>
              <a:spLocks noChangeShapeType="1"/>
            </p:cNvSpPr>
            <p:nvPr/>
          </p:nvSpPr>
          <p:spPr bwMode="auto">
            <a:xfrm flipV="1">
              <a:off x="3524" y="2043"/>
              <a:ext cx="1324" cy="1012"/>
            </a:xfrm>
            <a:prstGeom prst="line">
              <a:avLst/>
            </a:prstGeom>
            <a:noFill/>
            <a:ln w="42863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4" name="Rectangle 52"/>
            <p:cNvSpPr>
              <a:spLocks noChangeArrowheads="1"/>
            </p:cNvSpPr>
            <p:nvPr/>
          </p:nvSpPr>
          <p:spPr bwMode="auto">
            <a:xfrm>
              <a:off x="4868" y="1979"/>
              <a:ext cx="29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Supply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4049" name="Group 53"/>
          <p:cNvGrpSpPr>
            <a:grpSpLocks/>
          </p:cNvGrpSpPr>
          <p:nvPr/>
        </p:nvGrpSpPr>
        <p:grpSpPr bwMode="auto">
          <a:xfrm>
            <a:off x="6388102" y="4348166"/>
            <a:ext cx="1544638" cy="1020763"/>
            <a:chOff x="3064" y="2739"/>
            <a:chExt cx="973" cy="643"/>
          </a:xfrm>
        </p:grpSpPr>
        <p:sp>
          <p:nvSpPr>
            <p:cNvPr id="44060" name="Freeform 54"/>
            <p:cNvSpPr>
              <a:spLocks/>
            </p:cNvSpPr>
            <p:nvPr/>
          </p:nvSpPr>
          <p:spPr bwMode="auto">
            <a:xfrm>
              <a:off x="3301" y="2796"/>
              <a:ext cx="572" cy="439"/>
            </a:xfrm>
            <a:custGeom>
              <a:avLst/>
              <a:gdLst>
                <a:gd name="T0" fmla="*/ 572 w 572"/>
                <a:gd name="T1" fmla="*/ 439 h 439"/>
                <a:gd name="T2" fmla="*/ 572 w 572"/>
                <a:gd name="T3" fmla="*/ 0 h 439"/>
                <a:gd name="T4" fmla="*/ 0 w 572"/>
                <a:gd name="T5" fmla="*/ 0 h 439"/>
                <a:gd name="T6" fmla="*/ 0 60000 65536"/>
                <a:gd name="T7" fmla="*/ 0 60000 65536"/>
                <a:gd name="T8" fmla="*/ 0 60000 65536"/>
                <a:gd name="T9" fmla="*/ 0 w 572"/>
                <a:gd name="T10" fmla="*/ 0 h 439"/>
                <a:gd name="T11" fmla="*/ 572 w 572"/>
                <a:gd name="T12" fmla="*/ 439 h 4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2" h="439">
                  <a:moveTo>
                    <a:pt x="572" y="439"/>
                  </a:moveTo>
                  <a:lnTo>
                    <a:pt x="572" y="0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1" name="Rectangle 55"/>
            <p:cNvSpPr>
              <a:spLocks noChangeArrowheads="1"/>
            </p:cNvSpPr>
            <p:nvPr/>
          </p:nvSpPr>
          <p:spPr bwMode="auto">
            <a:xfrm>
              <a:off x="3064" y="2739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1.00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4062" name="Rectangle 56"/>
            <p:cNvSpPr>
              <a:spLocks noChangeArrowheads="1"/>
            </p:cNvSpPr>
            <p:nvPr/>
          </p:nvSpPr>
          <p:spPr bwMode="auto">
            <a:xfrm>
              <a:off x="3689" y="3266"/>
              <a:ext cx="3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100,000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4050" name="Group 57"/>
          <p:cNvGrpSpPr>
            <a:grpSpLocks/>
          </p:cNvGrpSpPr>
          <p:nvPr/>
        </p:nvGrpSpPr>
        <p:grpSpPr bwMode="auto">
          <a:xfrm>
            <a:off x="6302377" y="3643315"/>
            <a:ext cx="2551113" cy="1725613"/>
            <a:chOff x="3010" y="2295"/>
            <a:chExt cx="1607" cy="1087"/>
          </a:xfrm>
        </p:grpSpPr>
        <p:sp>
          <p:nvSpPr>
            <p:cNvPr id="44057" name="Freeform 58"/>
            <p:cNvSpPr>
              <a:spLocks/>
            </p:cNvSpPr>
            <p:nvPr/>
          </p:nvSpPr>
          <p:spPr bwMode="auto">
            <a:xfrm>
              <a:off x="3301" y="2348"/>
              <a:ext cx="1154" cy="887"/>
            </a:xfrm>
            <a:custGeom>
              <a:avLst/>
              <a:gdLst>
                <a:gd name="T0" fmla="*/ 1154 w 1154"/>
                <a:gd name="T1" fmla="*/ 887 h 887"/>
                <a:gd name="T2" fmla="*/ 1154 w 1154"/>
                <a:gd name="T3" fmla="*/ 0 h 887"/>
                <a:gd name="T4" fmla="*/ 0 w 1154"/>
                <a:gd name="T5" fmla="*/ 0 h 887"/>
                <a:gd name="T6" fmla="*/ 0 60000 65536"/>
                <a:gd name="T7" fmla="*/ 0 60000 65536"/>
                <a:gd name="T8" fmla="*/ 0 60000 65536"/>
                <a:gd name="T9" fmla="*/ 0 w 1154"/>
                <a:gd name="T10" fmla="*/ 0 h 887"/>
                <a:gd name="T11" fmla="*/ 1154 w 1154"/>
                <a:gd name="T12" fmla="*/ 887 h 8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4" h="887">
                  <a:moveTo>
                    <a:pt x="1154" y="887"/>
                  </a:moveTo>
                  <a:lnTo>
                    <a:pt x="1154" y="0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8" name="Rectangle 59"/>
            <p:cNvSpPr>
              <a:spLocks noChangeArrowheads="1"/>
            </p:cNvSpPr>
            <p:nvPr/>
          </p:nvSpPr>
          <p:spPr bwMode="auto">
            <a:xfrm>
              <a:off x="3010" y="2295"/>
              <a:ext cx="24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$2.00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4059" name="Rectangle 60"/>
            <p:cNvSpPr>
              <a:spLocks noChangeArrowheads="1"/>
            </p:cNvSpPr>
            <p:nvPr/>
          </p:nvSpPr>
          <p:spPr bwMode="auto">
            <a:xfrm>
              <a:off x="4269" y="3266"/>
              <a:ext cx="3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200,000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cxnSp>
        <p:nvCxnSpPr>
          <p:cNvPr id="39" name="Straight Connector 38"/>
          <p:cNvCxnSpPr>
            <a:cxnSpLocks noChangeShapeType="1"/>
          </p:cNvCxnSpPr>
          <p:nvPr/>
        </p:nvCxnSpPr>
        <p:spPr bwMode="auto">
          <a:xfrm rot="16200000" flipH="1">
            <a:off x="6734176" y="3629026"/>
            <a:ext cx="1552575" cy="1209675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Connector 39"/>
          <p:cNvCxnSpPr>
            <a:cxnSpLocks noChangeShapeType="1"/>
          </p:cNvCxnSpPr>
          <p:nvPr/>
        </p:nvCxnSpPr>
        <p:spPr bwMode="auto">
          <a:xfrm rot="16200000" flipH="1">
            <a:off x="7486650" y="2905125"/>
            <a:ext cx="2343150" cy="1828800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TextBox 41"/>
          <p:cNvSpPr txBox="1"/>
          <p:nvPr/>
        </p:nvSpPr>
        <p:spPr>
          <a:xfrm>
            <a:off x="8172451" y="4848226"/>
            <a:ext cx="96202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 err="1">
                <a:latin typeface="+mn-lt"/>
              </a:rPr>
              <a:t>Demand</a:t>
            </a:r>
            <a:r>
              <a:rPr lang="en-US" sz="1200" baseline="-25000" dirty="0" err="1">
                <a:latin typeface="+mn-lt"/>
              </a:rPr>
              <a:t>L</a:t>
            </a:r>
            <a:endParaRPr lang="en-US" sz="1200" baseline="-25000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563101" y="4733926"/>
            <a:ext cx="96202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 err="1">
                <a:latin typeface="+mn-lt"/>
              </a:rPr>
              <a:t>Demand</a:t>
            </a:r>
            <a:r>
              <a:rPr lang="en-US" sz="1200" baseline="-25000" dirty="0" err="1">
                <a:latin typeface="+mn-lt"/>
              </a:rPr>
              <a:t>H</a:t>
            </a:r>
            <a:endParaRPr lang="en-US" sz="1200" baseline="-25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365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400" dirty="0">
                <a:latin typeface="+mn-lt"/>
              </a:rPr>
              <a:t>Short-Run </a:t>
            </a:r>
            <a:r>
              <a:rPr lang="en-US" altLang="en-US" sz="4400" dirty="0" smtClean="0">
                <a:latin typeface="+mn-lt"/>
              </a:rPr>
              <a:t>Equilibrium: Rising Marginal Costs</a:t>
            </a:r>
            <a:endParaRPr lang="en-US" altLang="en-US" sz="4400" dirty="0">
              <a:latin typeface="+mn-lt"/>
            </a:endParaRPr>
          </a:p>
        </p:txBody>
      </p:sp>
      <p:sp>
        <p:nvSpPr>
          <p:cNvPr id="44035" name="Freeform 28"/>
          <p:cNvSpPr>
            <a:spLocks/>
          </p:cNvSpPr>
          <p:nvPr/>
        </p:nvSpPr>
        <p:spPr bwMode="auto">
          <a:xfrm>
            <a:off x="2263775" y="2419351"/>
            <a:ext cx="3506788" cy="2728913"/>
          </a:xfrm>
          <a:custGeom>
            <a:avLst/>
            <a:gdLst>
              <a:gd name="T0" fmla="*/ 0 w 2209"/>
              <a:gd name="T1" fmla="*/ 0 h 1719"/>
              <a:gd name="T2" fmla="*/ 0 w 2209"/>
              <a:gd name="T3" fmla="*/ 2147483647 h 1719"/>
              <a:gd name="T4" fmla="*/ 2147483647 w 2209"/>
              <a:gd name="T5" fmla="*/ 2147483647 h 1719"/>
              <a:gd name="T6" fmla="*/ 0 60000 65536"/>
              <a:gd name="T7" fmla="*/ 0 60000 65536"/>
              <a:gd name="T8" fmla="*/ 0 60000 65536"/>
              <a:gd name="T9" fmla="*/ 0 w 2209"/>
              <a:gd name="T10" fmla="*/ 0 h 1719"/>
              <a:gd name="T11" fmla="*/ 2209 w 2209"/>
              <a:gd name="T12" fmla="*/ 1719 h 17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9" h="1719">
                <a:moveTo>
                  <a:pt x="0" y="0"/>
                </a:moveTo>
                <a:lnTo>
                  <a:pt x="0" y="1719"/>
                </a:lnTo>
                <a:lnTo>
                  <a:pt x="2209" y="1719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6" name="Freeform 30"/>
          <p:cNvSpPr>
            <a:spLocks/>
          </p:cNvSpPr>
          <p:nvPr/>
        </p:nvSpPr>
        <p:spPr bwMode="auto">
          <a:xfrm>
            <a:off x="6764339" y="2419351"/>
            <a:ext cx="3506787" cy="2728913"/>
          </a:xfrm>
          <a:custGeom>
            <a:avLst/>
            <a:gdLst>
              <a:gd name="T0" fmla="*/ 0 w 2209"/>
              <a:gd name="T1" fmla="*/ 0 h 1719"/>
              <a:gd name="T2" fmla="*/ 0 w 2209"/>
              <a:gd name="T3" fmla="*/ 2147483647 h 1719"/>
              <a:gd name="T4" fmla="*/ 2147483647 w 2209"/>
              <a:gd name="T5" fmla="*/ 2147483647 h 1719"/>
              <a:gd name="T6" fmla="*/ 0 60000 65536"/>
              <a:gd name="T7" fmla="*/ 0 60000 65536"/>
              <a:gd name="T8" fmla="*/ 0 60000 65536"/>
              <a:gd name="T9" fmla="*/ 0 w 2209"/>
              <a:gd name="T10" fmla="*/ 0 h 1719"/>
              <a:gd name="T11" fmla="*/ 2209 w 2209"/>
              <a:gd name="T12" fmla="*/ 1719 h 17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9" h="1719">
                <a:moveTo>
                  <a:pt x="0" y="0"/>
                </a:moveTo>
                <a:lnTo>
                  <a:pt x="0" y="1719"/>
                </a:lnTo>
                <a:lnTo>
                  <a:pt x="2209" y="1719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7" name="Rectangle 31"/>
          <p:cNvSpPr>
            <a:spLocks noChangeArrowheads="1"/>
          </p:cNvSpPr>
          <p:nvPr/>
        </p:nvSpPr>
        <p:spPr bwMode="auto">
          <a:xfrm>
            <a:off x="3074989" y="2038350"/>
            <a:ext cx="163666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+mn-lt"/>
              </a:rPr>
              <a:t>(a) Individual Firm Supply</a:t>
            </a:r>
            <a:endParaRPr lang="en-US" altLang="en-US" sz="2400">
              <a:latin typeface="+mn-lt"/>
            </a:endParaRPr>
          </a:p>
        </p:txBody>
      </p:sp>
      <p:sp>
        <p:nvSpPr>
          <p:cNvPr id="44038" name="Rectangle 32"/>
          <p:cNvSpPr>
            <a:spLocks noChangeArrowheads="1"/>
          </p:cNvSpPr>
          <p:nvPr/>
        </p:nvSpPr>
        <p:spPr bwMode="auto">
          <a:xfrm>
            <a:off x="4714875" y="5184775"/>
            <a:ext cx="9603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+mn-lt"/>
              </a:rPr>
              <a:t>Quantity (firm)</a:t>
            </a:r>
            <a:endParaRPr lang="en-US" altLang="en-US" sz="2400">
              <a:latin typeface="+mn-lt"/>
            </a:endParaRPr>
          </a:p>
        </p:txBody>
      </p:sp>
      <p:sp>
        <p:nvSpPr>
          <p:cNvPr id="44039" name="Rectangle 33"/>
          <p:cNvSpPr>
            <a:spLocks noChangeArrowheads="1"/>
          </p:cNvSpPr>
          <p:nvPr/>
        </p:nvSpPr>
        <p:spPr bwMode="auto">
          <a:xfrm>
            <a:off x="2106613" y="5189538"/>
            <a:ext cx="7854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+mn-lt"/>
              </a:rPr>
              <a:t>0</a:t>
            </a:r>
            <a:endParaRPr lang="en-US" altLang="en-US" sz="2400">
              <a:latin typeface="+mn-lt"/>
            </a:endParaRPr>
          </a:p>
        </p:txBody>
      </p:sp>
      <p:sp>
        <p:nvSpPr>
          <p:cNvPr id="44040" name="Rectangle 34"/>
          <p:cNvSpPr>
            <a:spLocks noChangeArrowheads="1"/>
          </p:cNvSpPr>
          <p:nvPr/>
        </p:nvSpPr>
        <p:spPr bwMode="auto">
          <a:xfrm>
            <a:off x="1812926" y="2346325"/>
            <a:ext cx="31579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+mn-lt"/>
              </a:rPr>
              <a:t>Price</a:t>
            </a:r>
            <a:endParaRPr lang="en-US" altLang="en-US" sz="2400">
              <a:latin typeface="+mn-lt"/>
            </a:endParaRPr>
          </a:p>
        </p:txBody>
      </p:sp>
      <p:sp>
        <p:nvSpPr>
          <p:cNvPr id="44071" name="Line 36"/>
          <p:cNvSpPr>
            <a:spLocks noChangeShapeType="1"/>
          </p:cNvSpPr>
          <p:nvPr/>
        </p:nvSpPr>
        <p:spPr bwMode="auto">
          <a:xfrm flipV="1">
            <a:off x="2619376" y="3243264"/>
            <a:ext cx="2100263" cy="1620837"/>
          </a:xfrm>
          <a:prstGeom prst="line">
            <a:avLst/>
          </a:prstGeom>
          <a:noFill/>
          <a:ln w="42863">
            <a:solidFill>
              <a:srgbClr val="AD0D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2" name="Rectangle 37"/>
          <p:cNvSpPr>
            <a:spLocks noChangeArrowheads="1"/>
          </p:cNvSpPr>
          <p:nvPr/>
        </p:nvSpPr>
        <p:spPr bwMode="auto">
          <a:xfrm>
            <a:off x="4762502" y="3103564"/>
            <a:ext cx="2709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 dirty="0" smtClean="0">
                <a:solidFill>
                  <a:srgbClr val="000000"/>
                </a:solidFill>
                <a:latin typeface="+mn-lt"/>
              </a:rPr>
              <a:t>MC</a:t>
            </a:r>
            <a:r>
              <a:rPr lang="en-US" altLang="en-US" sz="1200" baseline="-25000" dirty="0" smtClean="0">
                <a:solidFill>
                  <a:srgbClr val="000000"/>
                </a:solidFill>
                <a:latin typeface="+mn-lt"/>
              </a:rPr>
              <a:t>A</a:t>
            </a:r>
            <a:endParaRPr lang="en-US" altLang="en-US" sz="2400" baseline="-25000" dirty="0">
              <a:latin typeface="+mn-lt"/>
            </a:endParaRPr>
          </a:p>
        </p:txBody>
      </p:sp>
      <p:grpSp>
        <p:nvGrpSpPr>
          <p:cNvPr id="44042" name="Group 38"/>
          <p:cNvGrpSpPr>
            <a:grpSpLocks/>
          </p:cNvGrpSpPr>
          <p:nvPr/>
        </p:nvGrpSpPr>
        <p:grpSpPr bwMode="auto">
          <a:xfrm>
            <a:off x="1889125" y="4352928"/>
            <a:ext cx="1382713" cy="1020763"/>
            <a:chOff x="230" y="2742"/>
            <a:chExt cx="871" cy="643"/>
          </a:xfrm>
        </p:grpSpPr>
        <p:sp>
          <p:nvSpPr>
            <p:cNvPr id="44068" name="Freeform 39"/>
            <p:cNvSpPr>
              <a:spLocks/>
            </p:cNvSpPr>
            <p:nvPr/>
          </p:nvSpPr>
          <p:spPr bwMode="auto">
            <a:xfrm>
              <a:off x="466" y="2796"/>
              <a:ext cx="572" cy="447"/>
            </a:xfrm>
            <a:custGeom>
              <a:avLst/>
              <a:gdLst>
                <a:gd name="T0" fmla="*/ 572 w 572"/>
                <a:gd name="T1" fmla="*/ 447 h 447"/>
                <a:gd name="T2" fmla="*/ 572 w 572"/>
                <a:gd name="T3" fmla="*/ 0 h 447"/>
                <a:gd name="T4" fmla="*/ 0 w 572"/>
                <a:gd name="T5" fmla="*/ 0 h 447"/>
                <a:gd name="T6" fmla="*/ 0 60000 65536"/>
                <a:gd name="T7" fmla="*/ 0 60000 65536"/>
                <a:gd name="T8" fmla="*/ 0 60000 65536"/>
                <a:gd name="T9" fmla="*/ 0 w 572"/>
                <a:gd name="T10" fmla="*/ 0 h 447"/>
                <a:gd name="T11" fmla="*/ 572 w 572"/>
                <a:gd name="T12" fmla="*/ 447 h 4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2" h="447">
                  <a:moveTo>
                    <a:pt x="572" y="447"/>
                  </a:moveTo>
                  <a:lnTo>
                    <a:pt x="572" y="0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9" name="Rectangle 40"/>
            <p:cNvSpPr>
              <a:spLocks noChangeArrowheads="1"/>
            </p:cNvSpPr>
            <p:nvPr/>
          </p:nvSpPr>
          <p:spPr bwMode="auto">
            <a:xfrm>
              <a:off x="230" y="2742"/>
              <a:ext cx="17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+mn-lt"/>
                </a:rPr>
                <a:t>1.00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44070" name="Rectangle 41"/>
            <p:cNvSpPr>
              <a:spLocks noChangeArrowheads="1"/>
            </p:cNvSpPr>
            <p:nvPr/>
          </p:nvSpPr>
          <p:spPr bwMode="auto">
            <a:xfrm>
              <a:off x="953" y="3269"/>
              <a:ext cx="1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+mn-lt"/>
                </a:rPr>
                <a:t>100</a:t>
              </a:r>
              <a:endParaRPr lang="en-US" altLang="en-US" sz="2400">
                <a:latin typeface="+mn-lt"/>
              </a:endParaRPr>
            </a:p>
          </p:txBody>
        </p:sp>
      </p:grpSp>
      <p:sp>
        <p:nvSpPr>
          <p:cNvPr id="44066" name="Rectangle 44"/>
          <p:cNvSpPr>
            <a:spLocks noChangeArrowheads="1"/>
          </p:cNvSpPr>
          <p:nvPr/>
        </p:nvSpPr>
        <p:spPr bwMode="auto">
          <a:xfrm>
            <a:off x="1803401" y="3643312"/>
            <a:ext cx="3526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+mn-lt"/>
              </a:rPr>
              <a:t>$2.00</a:t>
            </a:r>
            <a:endParaRPr lang="en-US" altLang="en-US" sz="2400">
              <a:latin typeface="+mn-lt"/>
            </a:endParaRPr>
          </a:p>
        </p:txBody>
      </p:sp>
      <p:sp>
        <p:nvSpPr>
          <p:cNvPr id="44067" name="Rectangle 45"/>
          <p:cNvSpPr>
            <a:spLocks noChangeArrowheads="1"/>
          </p:cNvSpPr>
          <p:nvPr/>
        </p:nvSpPr>
        <p:spPr bwMode="auto">
          <a:xfrm>
            <a:off x="2544309" y="5189536"/>
            <a:ext cx="15709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+mn-lt"/>
              </a:rPr>
              <a:t>4</a:t>
            </a:r>
            <a:r>
              <a:rPr lang="en-US" altLang="en-US" sz="1200" dirty="0" smtClean="0">
                <a:solidFill>
                  <a:srgbClr val="000000"/>
                </a:solidFill>
                <a:latin typeface="+mn-lt"/>
              </a:rPr>
              <a:t>0</a:t>
            </a:r>
            <a:endParaRPr lang="en-US" altLang="en-US" sz="2400" dirty="0">
              <a:latin typeface="+mn-lt"/>
            </a:endParaRPr>
          </a:p>
        </p:txBody>
      </p:sp>
      <p:sp>
        <p:nvSpPr>
          <p:cNvPr id="44044" name="Rectangle 46"/>
          <p:cNvSpPr>
            <a:spLocks noChangeArrowheads="1"/>
          </p:cNvSpPr>
          <p:nvPr/>
        </p:nvSpPr>
        <p:spPr bwMode="auto">
          <a:xfrm>
            <a:off x="7046913" y="2085975"/>
            <a:ext cx="223208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+mn-lt"/>
              </a:rPr>
              <a:t>(b) Market Supply (# of firms fixed)</a:t>
            </a:r>
            <a:endParaRPr lang="en-US" altLang="en-US" sz="2400">
              <a:latin typeface="+mn-lt"/>
            </a:endParaRPr>
          </a:p>
        </p:txBody>
      </p:sp>
      <p:sp>
        <p:nvSpPr>
          <p:cNvPr id="44045" name="Rectangle 47"/>
          <p:cNvSpPr>
            <a:spLocks noChangeArrowheads="1"/>
          </p:cNvSpPr>
          <p:nvPr/>
        </p:nvSpPr>
        <p:spPr bwMode="auto">
          <a:xfrm>
            <a:off x="9001125" y="5184775"/>
            <a:ext cx="114749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+mn-lt"/>
              </a:rPr>
              <a:t>Quantity (market)</a:t>
            </a:r>
            <a:endParaRPr lang="en-US" altLang="en-US" sz="2400">
              <a:latin typeface="+mn-lt"/>
            </a:endParaRPr>
          </a:p>
        </p:txBody>
      </p:sp>
      <p:sp>
        <p:nvSpPr>
          <p:cNvPr id="44046" name="Rectangle 48"/>
          <p:cNvSpPr>
            <a:spLocks noChangeArrowheads="1"/>
          </p:cNvSpPr>
          <p:nvPr/>
        </p:nvSpPr>
        <p:spPr bwMode="auto">
          <a:xfrm>
            <a:off x="6596063" y="5189538"/>
            <a:ext cx="7854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+mn-lt"/>
              </a:rPr>
              <a:t>0</a:t>
            </a:r>
            <a:endParaRPr lang="en-US" altLang="en-US" sz="2400">
              <a:latin typeface="+mn-lt"/>
            </a:endParaRPr>
          </a:p>
        </p:txBody>
      </p:sp>
      <p:sp>
        <p:nvSpPr>
          <p:cNvPr id="44047" name="Rectangle 49"/>
          <p:cNvSpPr>
            <a:spLocks noChangeArrowheads="1"/>
          </p:cNvSpPr>
          <p:nvPr/>
        </p:nvSpPr>
        <p:spPr bwMode="auto">
          <a:xfrm>
            <a:off x="6311901" y="2341563"/>
            <a:ext cx="31579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+mn-lt"/>
              </a:rPr>
              <a:t>Price</a:t>
            </a:r>
            <a:endParaRPr lang="en-US" altLang="en-US" sz="2400">
              <a:latin typeface="+mn-lt"/>
            </a:endParaRPr>
          </a:p>
        </p:txBody>
      </p:sp>
      <p:sp>
        <p:nvSpPr>
          <p:cNvPr id="44063" name="Line 51"/>
          <p:cNvSpPr>
            <a:spLocks noChangeShapeType="1"/>
          </p:cNvSpPr>
          <p:nvPr/>
        </p:nvSpPr>
        <p:spPr bwMode="auto">
          <a:xfrm flipV="1">
            <a:off x="7118352" y="3243263"/>
            <a:ext cx="2101850" cy="1606550"/>
          </a:xfrm>
          <a:prstGeom prst="line">
            <a:avLst/>
          </a:prstGeom>
          <a:noFill/>
          <a:ln w="42863">
            <a:solidFill>
              <a:srgbClr val="AD0D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4" name="Rectangle 52"/>
          <p:cNvSpPr>
            <a:spLocks noChangeArrowheads="1"/>
          </p:cNvSpPr>
          <p:nvPr/>
        </p:nvSpPr>
        <p:spPr bwMode="auto">
          <a:xfrm>
            <a:off x="9251952" y="3141663"/>
            <a:ext cx="47448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 err="1" smtClean="0">
                <a:solidFill>
                  <a:srgbClr val="000000"/>
                </a:solidFill>
                <a:latin typeface="+mn-lt"/>
              </a:rPr>
              <a:t>Supply</a:t>
            </a:r>
            <a:r>
              <a:rPr lang="en-US" altLang="en-US" sz="1200" baseline="-25000" dirty="0" err="1" smtClean="0">
                <a:solidFill>
                  <a:srgbClr val="000000"/>
                </a:solidFill>
                <a:latin typeface="+mn-lt"/>
              </a:rPr>
              <a:t>A</a:t>
            </a:r>
            <a:endParaRPr lang="en-US" altLang="en-US" sz="2400" baseline="-25000" dirty="0">
              <a:latin typeface="+mn-lt"/>
            </a:endParaRPr>
          </a:p>
        </p:txBody>
      </p:sp>
      <p:grpSp>
        <p:nvGrpSpPr>
          <p:cNvPr id="44049" name="Group 53"/>
          <p:cNvGrpSpPr>
            <a:grpSpLocks/>
          </p:cNvGrpSpPr>
          <p:nvPr/>
        </p:nvGrpSpPr>
        <p:grpSpPr bwMode="auto">
          <a:xfrm>
            <a:off x="6388100" y="4348166"/>
            <a:ext cx="1501775" cy="1020763"/>
            <a:chOff x="3064" y="2739"/>
            <a:chExt cx="946" cy="643"/>
          </a:xfrm>
        </p:grpSpPr>
        <p:sp>
          <p:nvSpPr>
            <p:cNvPr id="44060" name="Freeform 54"/>
            <p:cNvSpPr>
              <a:spLocks/>
            </p:cNvSpPr>
            <p:nvPr/>
          </p:nvSpPr>
          <p:spPr bwMode="auto">
            <a:xfrm>
              <a:off x="3301" y="2796"/>
              <a:ext cx="572" cy="439"/>
            </a:xfrm>
            <a:custGeom>
              <a:avLst/>
              <a:gdLst>
                <a:gd name="T0" fmla="*/ 572 w 572"/>
                <a:gd name="T1" fmla="*/ 439 h 439"/>
                <a:gd name="T2" fmla="*/ 572 w 572"/>
                <a:gd name="T3" fmla="*/ 0 h 439"/>
                <a:gd name="T4" fmla="*/ 0 w 572"/>
                <a:gd name="T5" fmla="*/ 0 h 439"/>
                <a:gd name="T6" fmla="*/ 0 60000 65536"/>
                <a:gd name="T7" fmla="*/ 0 60000 65536"/>
                <a:gd name="T8" fmla="*/ 0 60000 65536"/>
                <a:gd name="T9" fmla="*/ 0 w 572"/>
                <a:gd name="T10" fmla="*/ 0 h 439"/>
                <a:gd name="T11" fmla="*/ 572 w 572"/>
                <a:gd name="T12" fmla="*/ 439 h 4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2" h="439">
                  <a:moveTo>
                    <a:pt x="572" y="439"/>
                  </a:moveTo>
                  <a:lnTo>
                    <a:pt x="572" y="0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1" name="Rectangle 55"/>
            <p:cNvSpPr>
              <a:spLocks noChangeArrowheads="1"/>
            </p:cNvSpPr>
            <p:nvPr/>
          </p:nvSpPr>
          <p:spPr bwMode="auto">
            <a:xfrm>
              <a:off x="3064" y="2739"/>
              <a:ext cx="17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+mn-lt"/>
                </a:rPr>
                <a:t>1.00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44062" name="Rectangle 56"/>
            <p:cNvSpPr>
              <a:spLocks noChangeArrowheads="1"/>
            </p:cNvSpPr>
            <p:nvPr/>
          </p:nvSpPr>
          <p:spPr bwMode="auto">
            <a:xfrm>
              <a:off x="3689" y="3266"/>
              <a:ext cx="32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+mn-lt"/>
                </a:rPr>
                <a:t>100,000</a:t>
              </a:r>
              <a:endParaRPr lang="en-US" altLang="en-US" sz="2400">
                <a:latin typeface="+mn-lt"/>
              </a:endParaRPr>
            </a:p>
          </p:txBody>
        </p:sp>
      </p:grpSp>
      <p:sp>
        <p:nvSpPr>
          <p:cNvPr id="44057" name="Freeform 58"/>
          <p:cNvSpPr>
            <a:spLocks/>
          </p:cNvSpPr>
          <p:nvPr/>
        </p:nvSpPr>
        <p:spPr bwMode="auto">
          <a:xfrm>
            <a:off x="6764340" y="3727453"/>
            <a:ext cx="354011" cy="1408113"/>
          </a:xfrm>
          <a:custGeom>
            <a:avLst/>
            <a:gdLst>
              <a:gd name="T0" fmla="*/ 1154 w 1154"/>
              <a:gd name="T1" fmla="*/ 887 h 887"/>
              <a:gd name="T2" fmla="*/ 1154 w 1154"/>
              <a:gd name="T3" fmla="*/ 0 h 887"/>
              <a:gd name="T4" fmla="*/ 0 w 1154"/>
              <a:gd name="T5" fmla="*/ 0 h 887"/>
              <a:gd name="T6" fmla="*/ 0 60000 65536"/>
              <a:gd name="T7" fmla="*/ 0 60000 65536"/>
              <a:gd name="T8" fmla="*/ 0 60000 65536"/>
              <a:gd name="T9" fmla="*/ 0 w 1154"/>
              <a:gd name="T10" fmla="*/ 0 h 887"/>
              <a:gd name="T11" fmla="*/ 1154 w 1154"/>
              <a:gd name="T12" fmla="*/ 887 h 8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4" h="887">
                <a:moveTo>
                  <a:pt x="1154" y="887"/>
                </a:moveTo>
                <a:lnTo>
                  <a:pt x="1154" y="0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8" name="Rectangle 59"/>
          <p:cNvSpPr>
            <a:spLocks noChangeArrowheads="1"/>
          </p:cNvSpPr>
          <p:nvPr/>
        </p:nvSpPr>
        <p:spPr bwMode="auto">
          <a:xfrm>
            <a:off x="6302377" y="3643315"/>
            <a:ext cx="3526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+mn-lt"/>
              </a:rPr>
              <a:t>$2.00</a:t>
            </a:r>
            <a:endParaRPr lang="en-US" altLang="en-US" sz="2400">
              <a:latin typeface="+mn-lt"/>
            </a:endParaRPr>
          </a:p>
        </p:txBody>
      </p:sp>
      <p:sp>
        <p:nvSpPr>
          <p:cNvPr id="44059" name="Rectangle 60"/>
          <p:cNvSpPr>
            <a:spLocks noChangeArrowheads="1"/>
          </p:cNvSpPr>
          <p:nvPr/>
        </p:nvSpPr>
        <p:spPr bwMode="auto">
          <a:xfrm>
            <a:off x="6844448" y="5184779"/>
            <a:ext cx="431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+mn-lt"/>
              </a:rPr>
              <a:t>4</a:t>
            </a:r>
            <a:r>
              <a:rPr lang="en-US" altLang="en-US" sz="1200" dirty="0" smtClean="0">
                <a:solidFill>
                  <a:srgbClr val="000000"/>
                </a:solidFill>
                <a:latin typeface="+mn-lt"/>
              </a:rPr>
              <a:t>0,000</a:t>
            </a:r>
            <a:endParaRPr lang="en-US" altLang="en-US" sz="2400" dirty="0">
              <a:latin typeface="+mn-lt"/>
            </a:endParaRPr>
          </a:p>
        </p:txBody>
      </p:sp>
      <p:cxnSp>
        <p:nvCxnSpPr>
          <p:cNvPr id="39" name="Straight Connector 38"/>
          <p:cNvCxnSpPr>
            <a:cxnSpLocks noChangeShapeType="1"/>
          </p:cNvCxnSpPr>
          <p:nvPr/>
        </p:nvCxnSpPr>
        <p:spPr bwMode="auto">
          <a:xfrm rot="16200000" flipH="1">
            <a:off x="6734176" y="3629026"/>
            <a:ext cx="1552575" cy="1209675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TextBox 41"/>
          <p:cNvSpPr txBox="1"/>
          <p:nvPr/>
        </p:nvSpPr>
        <p:spPr>
          <a:xfrm>
            <a:off x="8172451" y="4848226"/>
            <a:ext cx="96202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 smtClean="0"/>
              <a:t>Demand</a:t>
            </a:r>
            <a:endParaRPr lang="en-US" sz="1200" baseline="-25000" dirty="0"/>
          </a:p>
        </p:txBody>
      </p:sp>
      <p:sp>
        <p:nvSpPr>
          <p:cNvPr id="41" name="Line 51"/>
          <p:cNvSpPr>
            <a:spLocks noChangeShapeType="1"/>
          </p:cNvSpPr>
          <p:nvPr/>
        </p:nvSpPr>
        <p:spPr bwMode="auto">
          <a:xfrm flipV="1">
            <a:off x="6810326" y="2369843"/>
            <a:ext cx="2101850" cy="1606550"/>
          </a:xfrm>
          <a:prstGeom prst="line">
            <a:avLst/>
          </a:prstGeom>
          <a:noFill/>
          <a:ln w="42863">
            <a:solidFill>
              <a:srgbClr val="AD0D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52"/>
          <p:cNvSpPr>
            <a:spLocks noChangeArrowheads="1"/>
          </p:cNvSpPr>
          <p:nvPr/>
        </p:nvSpPr>
        <p:spPr bwMode="auto">
          <a:xfrm>
            <a:off x="8943926" y="2268243"/>
            <a:ext cx="4712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 err="1" smtClean="0">
                <a:solidFill>
                  <a:srgbClr val="000000"/>
                </a:solidFill>
                <a:latin typeface="+mn-lt"/>
              </a:rPr>
              <a:t>Supply</a:t>
            </a:r>
            <a:r>
              <a:rPr lang="en-US" altLang="en-US" sz="1200" baseline="-25000" dirty="0" err="1" smtClean="0">
                <a:solidFill>
                  <a:srgbClr val="000000"/>
                </a:solidFill>
                <a:latin typeface="+mn-lt"/>
              </a:rPr>
              <a:t>B</a:t>
            </a:r>
            <a:endParaRPr lang="en-US" altLang="en-US" sz="2400" baseline="-25000" dirty="0">
              <a:latin typeface="+mn-lt"/>
            </a:endParaRPr>
          </a:p>
        </p:txBody>
      </p:sp>
      <p:sp>
        <p:nvSpPr>
          <p:cNvPr id="45" name="Freeform 58"/>
          <p:cNvSpPr>
            <a:spLocks/>
          </p:cNvSpPr>
          <p:nvPr/>
        </p:nvSpPr>
        <p:spPr bwMode="auto">
          <a:xfrm>
            <a:off x="2268249" y="3740298"/>
            <a:ext cx="354011" cy="1408113"/>
          </a:xfrm>
          <a:custGeom>
            <a:avLst/>
            <a:gdLst>
              <a:gd name="T0" fmla="*/ 1154 w 1154"/>
              <a:gd name="T1" fmla="*/ 887 h 887"/>
              <a:gd name="T2" fmla="*/ 1154 w 1154"/>
              <a:gd name="T3" fmla="*/ 0 h 887"/>
              <a:gd name="T4" fmla="*/ 0 w 1154"/>
              <a:gd name="T5" fmla="*/ 0 h 887"/>
              <a:gd name="T6" fmla="*/ 0 60000 65536"/>
              <a:gd name="T7" fmla="*/ 0 60000 65536"/>
              <a:gd name="T8" fmla="*/ 0 60000 65536"/>
              <a:gd name="T9" fmla="*/ 0 w 1154"/>
              <a:gd name="T10" fmla="*/ 0 h 887"/>
              <a:gd name="T11" fmla="*/ 1154 w 1154"/>
              <a:gd name="T12" fmla="*/ 887 h 8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4" h="887">
                <a:moveTo>
                  <a:pt x="1154" y="887"/>
                </a:moveTo>
                <a:lnTo>
                  <a:pt x="1154" y="0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1"/>
          <p:cNvSpPr>
            <a:spLocks noChangeShapeType="1"/>
          </p:cNvSpPr>
          <p:nvPr/>
        </p:nvSpPr>
        <p:spPr bwMode="auto">
          <a:xfrm flipV="1">
            <a:off x="2315511" y="2365987"/>
            <a:ext cx="2101850" cy="1606550"/>
          </a:xfrm>
          <a:prstGeom prst="line">
            <a:avLst/>
          </a:prstGeom>
          <a:noFill/>
          <a:ln w="42863">
            <a:solidFill>
              <a:srgbClr val="AD0D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ectangle 37"/>
          <p:cNvSpPr>
            <a:spLocks noChangeArrowheads="1"/>
          </p:cNvSpPr>
          <p:nvPr/>
        </p:nvSpPr>
        <p:spPr bwMode="auto">
          <a:xfrm>
            <a:off x="4414388" y="2360813"/>
            <a:ext cx="2709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 dirty="0" smtClean="0">
                <a:solidFill>
                  <a:srgbClr val="000000"/>
                </a:solidFill>
                <a:latin typeface="+mn-lt"/>
              </a:rPr>
              <a:t>MC</a:t>
            </a:r>
            <a:r>
              <a:rPr lang="en-US" altLang="en-US" sz="1200" baseline="-25000" dirty="0" smtClean="0">
                <a:solidFill>
                  <a:srgbClr val="000000"/>
                </a:solidFill>
                <a:latin typeface="+mn-lt"/>
              </a:rPr>
              <a:t>B</a:t>
            </a:r>
            <a:endParaRPr lang="en-US" altLang="en-US" sz="2400" baseline="-25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467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400" dirty="0">
                <a:latin typeface="+mn-lt"/>
              </a:rPr>
              <a:t>Short-Run </a:t>
            </a:r>
            <a:r>
              <a:rPr lang="en-US" altLang="en-US" sz="4400" dirty="0" smtClean="0">
                <a:latin typeface="+mn-lt"/>
              </a:rPr>
              <a:t>Equilibrium: Falling Number of Firms</a:t>
            </a:r>
            <a:endParaRPr lang="en-US" altLang="en-US" sz="4400" dirty="0">
              <a:latin typeface="+mn-lt"/>
            </a:endParaRPr>
          </a:p>
        </p:txBody>
      </p:sp>
      <p:sp>
        <p:nvSpPr>
          <p:cNvPr id="44035" name="Freeform 28"/>
          <p:cNvSpPr>
            <a:spLocks/>
          </p:cNvSpPr>
          <p:nvPr/>
        </p:nvSpPr>
        <p:spPr bwMode="auto">
          <a:xfrm>
            <a:off x="2263775" y="2419351"/>
            <a:ext cx="3506788" cy="2728913"/>
          </a:xfrm>
          <a:custGeom>
            <a:avLst/>
            <a:gdLst>
              <a:gd name="T0" fmla="*/ 0 w 2209"/>
              <a:gd name="T1" fmla="*/ 0 h 1719"/>
              <a:gd name="T2" fmla="*/ 0 w 2209"/>
              <a:gd name="T3" fmla="*/ 2147483647 h 1719"/>
              <a:gd name="T4" fmla="*/ 2147483647 w 2209"/>
              <a:gd name="T5" fmla="*/ 2147483647 h 1719"/>
              <a:gd name="T6" fmla="*/ 0 60000 65536"/>
              <a:gd name="T7" fmla="*/ 0 60000 65536"/>
              <a:gd name="T8" fmla="*/ 0 60000 65536"/>
              <a:gd name="T9" fmla="*/ 0 w 2209"/>
              <a:gd name="T10" fmla="*/ 0 h 1719"/>
              <a:gd name="T11" fmla="*/ 2209 w 2209"/>
              <a:gd name="T12" fmla="*/ 1719 h 17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9" h="1719">
                <a:moveTo>
                  <a:pt x="0" y="0"/>
                </a:moveTo>
                <a:lnTo>
                  <a:pt x="0" y="1719"/>
                </a:lnTo>
                <a:lnTo>
                  <a:pt x="2209" y="1719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6" name="Freeform 30"/>
          <p:cNvSpPr>
            <a:spLocks/>
          </p:cNvSpPr>
          <p:nvPr/>
        </p:nvSpPr>
        <p:spPr bwMode="auto">
          <a:xfrm>
            <a:off x="6764339" y="2419351"/>
            <a:ext cx="3506787" cy="2728913"/>
          </a:xfrm>
          <a:custGeom>
            <a:avLst/>
            <a:gdLst>
              <a:gd name="T0" fmla="*/ 0 w 2209"/>
              <a:gd name="T1" fmla="*/ 0 h 1719"/>
              <a:gd name="T2" fmla="*/ 0 w 2209"/>
              <a:gd name="T3" fmla="*/ 2147483647 h 1719"/>
              <a:gd name="T4" fmla="*/ 2147483647 w 2209"/>
              <a:gd name="T5" fmla="*/ 2147483647 h 1719"/>
              <a:gd name="T6" fmla="*/ 0 60000 65536"/>
              <a:gd name="T7" fmla="*/ 0 60000 65536"/>
              <a:gd name="T8" fmla="*/ 0 60000 65536"/>
              <a:gd name="T9" fmla="*/ 0 w 2209"/>
              <a:gd name="T10" fmla="*/ 0 h 1719"/>
              <a:gd name="T11" fmla="*/ 2209 w 2209"/>
              <a:gd name="T12" fmla="*/ 1719 h 17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9" h="1719">
                <a:moveTo>
                  <a:pt x="0" y="0"/>
                </a:moveTo>
                <a:lnTo>
                  <a:pt x="0" y="1719"/>
                </a:lnTo>
                <a:lnTo>
                  <a:pt x="2209" y="1719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7" name="Rectangle 31"/>
          <p:cNvSpPr>
            <a:spLocks noChangeArrowheads="1"/>
          </p:cNvSpPr>
          <p:nvPr/>
        </p:nvSpPr>
        <p:spPr bwMode="auto">
          <a:xfrm>
            <a:off x="3074989" y="2038350"/>
            <a:ext cx="163666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+mn-lt"/>
              </a:rPr>
              <a:t>(a) Individual Firm Supply</a:t>
            </a:r>
            <a:endParaRPr lang="en-US" altLang="en-US" sz="2400">
              <a:latin typeface="+mn-lt"/>
            </a:endParaRPr>
          </a:p>
        </p:txBody>
      </p:sp>
      <p:sp>
        <p:nvSpPr>
          <p:cNvPr id="44038" name="Rectangle 32"/>
          <p:cNvSpPr>
            <a:spLocks noChangeArrowheads="1"/>
          </p:cNvSpPr>
          <p:nvPr/>
        </p:nvSpPr>
        <p:spPr bwMode="auto">
          <a:xfrm>
            <a:off x="4714875" y="5184775"/>
            <a:ext cx="9603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+mn-lt"/>
              </a:rPr>
              <a:t>Quantity (firm)</a:t>
            </a:r>
            <a:endParaRPr lang="en-US" altLang="en-US" sz="2400">
              <a:latin typeface="+mn-lt"/>
            </a:endParaRPr>
          </a:p>
        </p:txBody>
      </p:sp>
      <p:sp>
        <p:nvSpPr>
          <p:cNvPr id="44039" name="Rectangle 33"/>
          <p:cNvSpPr>
            <a:spLocks noChangeArrowheads="1"/>
          </p:cNvSpPr>
          <p:nvPr/>
        </p:nvSpPr>
        <p:spPr bwMode="auto">
          <a:xfrm>
            <a:off x="2106613" y="5189538"/>
            <a:ext cx="7854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+mn-lt"/>
              </a:rPr>
              <a:t>0</a:t>
            </a:r>
            <a:endParaRPr lang="en-US" altLang="en-US" sz="2400">
              <a:latin typeface="+mn-lt"/>
            </a:endParaRPr>
          </a:p>
        </p:txBody>
      </p:sp>
      <p:sp>
        <p:nvSpPr>
          <p:cNvPr id="44040" name="Rectangle 34"/>
          <p:cNvSpPr>
            <a:spLocks noChangeArrowheads="1"/>
          </p:cNvSpPr>
          <p:nvPr/>
        </p:nvSpPr>
        <p:spPr bwMode="auto">
          <a:xfrm>
            <a:off x="1812926" y="2346325"/>
            <a:ext cx="31579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+mn-lt"/>
              </a:rPr>
              <a:t>Price</a:t>
            </a:r>
            <a:endParaRPr lang="en-US" altLang="en-US" sz="2400">
              <a:latin typeface="+mn-lt"/>
            </a:endParaRPr>
          </a:p>
        </p:txBody>
      </p:sp>
      <p:sp>
        <p:nvSpPr>
          <p:cNvPr id="44071" name="Line 36"/>
          <p:cNvSpPr>
            <a:spLocks noChangeShapeType="1"/>
          </p:cNvSpPr>
          <p:nvPr/>
        </p:nvSpPr>
        <p:spPr bwMode="auto">
          <a:xfrm flipV="1">
            <a:off x="2619376" y="3243264"/>
            <a:ext cx="2100263" cy="1620837"/>
          </a:xfrm>
          <a:prstGeom prst="line">
            <a:avLst/>
          </a:prstGeom>
          <a:noFill/>
          <a:ln w="42863">
            <a:solidFill>
              <a:srgbClr val="AD0D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2" name="Rectangle 37"/>
          <p:cNvSpPr>
            <a:spLocks noChangeArrowheads="1"/>
          </p:cNvSpPr>
          <p:nvPr/>
        </p:nvSpPr>
        <p:spPr bwMode="auto">
          <a:xfrm>
            <a:off x="4762502" y="3103564"/>
            <a:ext cx="2709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 dirty="0" smtClean="0">
                <a:solidFill>
                  <a:srgbClr val="000000"/>
                </a:solidFill>
                <a:latin typeface="+mn-lt"/>
              </a:rPr>
              <a:t>MC</a:t>
            </a:r>
            <a:r>
              <a:rPr lang="en-US" altLang="en-US" sz="1200" baseline="-25000" dirty="0" smtClean="0">
                <a:solidFill>
                  <a:srgbClr val="000000"/>
                </a:solidFill>
                <a:latin typeface="+mn-lt"/>
              </a:rPr>
              <a:t>A</a:t>
            </a:r>
            <a:endParaRPr lang="en-US" altLang="en-US" sz="2400" baseline="-25000" dirty="0">
              <a:latin typeface="+mn-lt"/>
            </a:endParaRPr>
          </a:p>
        </p:txBody>
      </p:sp>
      <p:grpSp>
        <p:nvGrpSpPr>
          <p:cNvPr id="44042" name="Group 38"/>
          <p:cNvGrpSpPr>
            <a:grpSpLocks/>
          </p:cNvGrpSpPr>
          <p:nvPr/>
        </p:nvGrpSpPr>
        <p:grpSpPr bwMode="auto">
          <a:xfrm>
            <a:off x="1889125" y="4352928"/>
            <a:ext cx="1382713" cy="1020763"/>
            <a:chOff x="230" y="2742"/>
            <a:chExt cx="871" cy="643"/>
          </a:xfrm>
        </p:grpSpPr>
        <p:sp>
          <p:nvSpPr>
            <p:cNvPr id="44068" name="Freeform 39"/>
            <p:cNvSpPr>
              <a:spLocks/>
            </p:cNvSpPr>
            <p:nvPr/>
          </p:nvSpPr>
          <p:spPr bwMode="auto">
            <a:xfrm>
              <a:off x="466" y="2796"/>
              <a:ext cx="572" cy="447"/>
            </a:xfrm>
            <a:custGeom>
              <a:avLst/>
              <a:gdLst>
                <a:gd name="T0" fmla="*/ 572 w 572"/>
                <a:gd name="T1" fmla="*/ 447 h 447"/>
                <a:gd name="T2" fmla="*/ 572 w 572"/>
                <a:gd name="T3" fmla="*/ 0 h 447"/>
                <a:gd name="T4" fmla="*/ 0 w 572"/>
                <a:gd name="T5" fmla="*/ 0 h 447"/>
                <a:gd name="T6" fmla="*/ 0 60000 65536"/>
                <a:gd name="T7" fmla="*/ 0 60000 65536"/>
                <a:gd name="T8" fmla="*/ 0 60000 65536"/>
                <a:gd name="T9" fmla="*/ 0 w 572"/>
                <a:gd name="T10" fmla="*/ 0 h 447"/>
                <a:gd name="T11" fmla="*/ 572 w 572"/>
                <a:gd name="T12" fmla="*/ 447 h 4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2" h="447">
                  <a:moveTo>
                    <a:pt x="572" y="447"/>
                  </a:moveTo>
                  <a:lnTo>
                    <a:pt x="572" y="0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9" name="Rectangle 40"/>
            <p:cNvSpPr>
              <a:spLocks noChangeArrowheads="1"/>
            </p:cNvSpPr>
            <p:nvPr/>
          </p:nvSpPr>
          <p:spPr bwMode="auto">
            <a:xfrm>
              <a:off x="230" y="2742"/>
              <a:ext cx="17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+mn-lt"/>
                </a:rPr>
                <a:t>1.00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44070" name="Rectangle 41"/>
            <p:cNvSpPr>
              <a:spLocks noChangeArrowheads="1"/>
            </p:cNvSpPr>
            <p:nvPr/>
          </p:nvSpPr>
          <p:spPr bwMode="auto">
            <a:xfrm>
              <a:off x="953" y="3269"/>
              <a:ext cx="14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+mn-lt"/>
                </a:rPr>
                <a:t>100</a:t>
              </a:r>
              <a:endParaRPr lang="en-US" altLang="en-US" sz="2400">
                <a:latin typeface="+mn-lt"/>
              </a:endParaRPr>
            </a:p>
          </p:txBody>
        </p:sp>
      </p:grpSp>
      <p:sp>
        <p:nvSpPr>
          <p:cNvPr id="44066" name="Rectangle 44"/>
          <p:cNvSpPr>
            <a:spLocks noChangeArrowheads="1"/>
          </p:cNvSpPr>
          <p:nvPr/>
        </p:nvSpPr>
        <p:spPr bwMode="auto">
          <a:xfrm>
            <a:off x="1803401" y="3643312"/>
            <a:ext cx="3526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+mn-lt"/>
              </a:rPr>
              <a:t>$2.00</a:t>
            </a:r>
            <a:endParaRPr lang="en-US" altLang="en-US" sz="2400">
              <a:latin typeface="+mn-lt"/>
            </a:endParaRPr>
          </a:p>
        </p:txBody>
      </p:sp>
      <p:sp>
        <p:nvSpPr>
          <p:cNvPr id="44067" name="Rectangle 45"/>
          <p:cNvSpPr>
            <a:spLocks noChangeArrowheads="1"/>
          </p:cNvSpPr>
          <p:nvPr/>
        </p:nvSpPr>
        <p:spPr bwMode="auto">
          <a:xfrm>
            <a:off x="3959226" y="5189536"/>
            <a:ext cx="23564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+mn-lt"/>
              </a:rPr>
              <a:t>200</a:t>
            </a:r>
            <a:endParaRPr lang="en-US" altLang="en-US" sz="2400">
              <a:latin typeface="+mn-lt"/>
            </a:endParaRPr>
          </a:p>
        </p:txBody>
      </p:sp>
      <p:sp>
        <p:nvSpPr>
          <p:cNvPr id="44044" name="Rectangle 46"/>
          <p:cNvSpPr>
            <a:spLocks noChangeArrowheads="1"/>
          </p:cNvSpPr>
          <p:nvPr/>
        </p:nvSpPr>
        <p:spPr bwMode="auto">
          <a:xfrm>
            <a:off x="7046913" y="2085975"/>
            <a:ext cx="51832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  <a:latin typeface="+mn-lt"/>
              </a:rPr>
              <a:t>(b) Market Supply (# of firms </a:t>
            </a:r>
            <a:r>
              <a:rPr lang="en-US" altLang="en-US" sz="1200" b="1" dirty="0" smtClean="0">
                <a:solidFill>
                  <a:srgbClr val="000000"/>
                </a:solidFill>
                <a:latin typeface="+mn-lt"/>
              </a:rPr>
              <a:t>fixed, but high in Situation A and low in Situation B)</a:t>
            </a:r>
            <a:endParaRPr lang="en-US" altLang="en-US" sz="2400" dirty="0">
              <a:latin typeface="+mn-lt"/>
            </a:endParaRPr>
          </a:p>
        </p:txBody>
      </p:sp>
      <p:sp>
        <p:nvSpPr>
          <p:cNvPr id="44045" name="Rectangle 47"/>
          <p:cNvSpPr>
            <a:spLocks noChangeArrowheads="1"/>
          </p:cNvSpPr>
          <p:nvPr/>
        </p:nvSpPr>
        <p:spPr bwMode="auto">
          <a:xfrm>
            <a:off x="9001125" y="5184775"/>
            <a:ext cx="114749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+mn-lt"/>
              </a:rPr>
              <a:t>Quantity (market)</a:t>
            </a:r>
            <a:endParaRPr lang="en-US" altLang="en-US" sz="2400">
              <a:latin typeface="+mn-lt"/>
            </a:endParaRPr>
          </a:p>
        </p:txBody>
      </p:sp>
      <p:sp>
        <p:nvSpPr>
          <p:cNvPr id="44046" name="Rectangle 48"/>
          <p:cNvSpPr>
            <a:spLocks noChangeArrowheads="1"/>
          </p:cNvSpPr>
          <p:nvPr/>
        </p:nvSpPr>
        <p:spPr bwMode="auto">
          <a:xfrm>
            <a:off x="6596063" y="5189538"/>
            <a:ext cx="7854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+mn-lt"/>
              </a:rPr>
              <a:t>0</a:t>
            </a:r>
            <a:endParaRPr lang="en-US" altLang="en-US" sz="2400">
              <a:latin typeface="+mn-lt"/>
            </a:endParaRPr>
          </a:p>
        </p:txBody>
      </p:sp>
      <p:sp>
        <p:nvSpPr>
          <p:cNvPr id="44047" name="Rectangle 49"/>
          <p:cNvSpPr>
            <a:spLocks noChangeArrowheads="1"/>
          </p:cNvSpPr>
          <p:nvPr/>
        </p:nvSpPr>
        <p:spPr bwMode="auto">
          <a:xfrm>
            <a:off x="6311901" y="2341563"/>
            <a:ext cx="31579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+mn-lt"/>
              </a:rPr>
              <a:t>Price</a:t>
            </a:r>
            <a:endParaRPr lang="en-US" altLang="en-US" sz="2400">
              <a:latin typeface="+mn-lt"/>
            </a:endParaRPr>
          </a:p>
        </p:txBody>
      </p:sp>
      <p:sp>
        <p:nvSpPr>
          <p:cNvPr id="44063" name="Line 51"/>
          <p:cNvSpPr>
            <a:spLocks noChangeShapeType="1"/>
          </p:cNvSpPr>
          <p:nvPr/>
        </p:nvSpPr>
        <p:spPr bwMode="auto">
          <a:xfrm flipV="1">
            <a:off x="7118352" y="3243263"/>
            <a:ext cx="2101850" cy="1606550"/>
          </a:xfrm>
          <a:prstGeom prst="line">
            <a:avLst/>
          </a:prstGeom>
          <a:noFill/>
          <a:ln w="42863">
            <a:solidFill>
              <a:srgbClr val="AD0D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4" name="Rectangle 52"/>
          <p:cNvSpPr>
            <a:spLocks noChangeArrowheads="1"/>
          </p:cNvSpPr>
          <p:nvPr/>
        </p:nvSpPr>
        <p:spPr bwMode="auto">
          <a:xfrm>
            <a:off x="9251952" y="3141663"/>
            <a:ext cx="47448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 err="1" smtClean="0">
                <a:solidFill>
                  <a:srgbClr val="000000"/>
                </a:solidFill>
                <a:latin typeface="+mn-lt"/>
              </a:rPr>
              <a:t>Supply</a:t>
            </a:r>
            <a:r>
              <a:rPr lang="en-US" altLang="en-US" sz="1200" baseline="-25000" dirty="0" err="1" smtClean="0">
                <a:solidFill>
                  <a:srgbClr val="000000"/>
                </a:solidFill>
                <a:latin typeface="+mn-lt"/>
              </a:rPr>
              <a:t>A</a:t>
            </a:r>
            <a:endParaRPr lang="en-US" altLang="en-US" sz="2400" baseline="-25000" dirty="0">
              <a:latin typeface="+mn-lt"/>
            </a:endParaRPr>
          </a:p>
        </p:txBody>
      </p:sp>
      <p:grpSp>
        <p:nvGrpSpPr>
          <p:cNvPr id="44049" name="Group 53"/>
          <p:cNvGrpSpPr>
            <a:grpSpLocks/>
          </p:cNvGrpSpPr>
          <p:nvPr/>
        </p:nvGrpSpPr>
        <p:grpSpPr bwMode="auto">
          <a:xfrm>
            <a:off x="6388100" y="4348166"/>
            <a:ext cx="1501775" cy="1020763"/>
            <a:chOff x="3064" y="2739"/>
            <a:chExt cx="946" cy="643"/>
          </a:xfrm>
        </p:grpSpPr>
        <p:sp>
          <p:nvSpPr>
            <p:cNvPr id="44060" name="Freeform 54"/>
            <p:cNvSpPr>
              <a:spLocks/>
            </p:cNvSpPr>
            <p:nvPr/>
          </p:nvSpPr>
          <p:spPr bwMode="auto">
            <a:xfrm>
              <a:off x="3301" y="2796"/>
              <a:ext cx="572" cy="439"/>
            </a:xfrm>
            <a:custGeom>
              <a:avLst/>
              <a:gdLst>
                <a:gd name="T0" fmla="*/ 572 w 572"/>
                <a:gd name="T1" fmla="*/ 439 h 439"/>
                <a:gd name="T2" fmla="*/ 572 w 572"/>
                <a:gd name="T3" fmla="*/ 0 h 439"/>
                <a:gd name="T4" fmla="*/ 0 w 572"/>
                <a:gd name="T5" fmla="*/ 0 h 439"/>
                <a:gd name="T6" fmla="*/ 0 60000 65536"/>
                <a:gd name="T7" fmla="*/ 0 60000 65536"/>
                <a:gd name="T8" fmla="*/ 0 60000 65536"/>
                <a:gd name="T9" fmla="*/ 0 w 572"/>
                <a:gd name="T10" fmla="*/ 0 h 439"/>
                <a:gd name="T11" fmla="*/ 572 w 572"/>
                <a:gd name="T12" fmla="*/ 439 h 4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2" h="439">
                  <a:moveTo>
                    <a:pt x="572" y="439"/>
                  </a:moveTo>
                  <a:lnTo>
                    <a:pt x="572" y="0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1" name="Rectangle 55"/>
            <p:cNvSpPr>
              <a:spLocks noChangeArrowheads="1"/>
            </p:cNvSpPr>
            <p:nvPr/>
          </p:nvSpPr>
          <p:spPr bwMode="auto">
            <a:xfrm>
              <a:off x="3064" y="2739"/>
              <a:ext cx="17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+mn-lt"/>
                </a:rPr>
                <a:t>1.00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44062" name="Rectangle 56"/>
            <p:cNvSpPr>
              <a:spLocks noChangeArrowheads="1"/>
            </p:cNvSpPr>
            <p:nvPr/>
          </p:nvSpPr>
          <p:spPr bwMode="auto">
            <a:xfrm>
              <a:off x="3689" y="3266"/>
              <a:ext cx="32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+mn-lt"/>
                </a:rPr>
                <a:t>100,000</a:t>
              </a:r>
              <a:endParaRPr lang="en-US" altLang="en-US" sz="2400">
                <a:latin typeface="+mn-lt"/>
              </a:endParaRPr>
            </a:p>
          </p:txBody>
        </p:sp>
      </p:grpSp>
      <p:sp>
        <p:nvSpPr>
          <p:cNvPr id="44057" name="Freeform 58"/>
          <p:cNvSpPr>
            <a:spLocks/>
          </p:cNvSpPr>
          <p:nvPr/>
        </p:nvSpPr>
        <p:spPr bwMode="auto">
          <a:xfrm>
            <a:off x="6764340" y="3727453"/>
            <a:ext cx="354011" cy="1408113"/>
          </a:xfrm>
          <a:custGeom>
            <a:avLst/>
            <a:gdLst>
              <a:gd name="T0" fmla="*/ 1154 w 1154"/>
              <a:gd name="T1" fmla="*/ 887 h 887"/>
              <a:gd name="T2" fmla="*/ 1154 w 1154"/>
              <a:gd name="T3" fmla="*/ 0 h 887"/>
              <a:gd name="T4" fmla="*/ 0 w 1154"/>
              <a:gd name="T5" fmla="*/ 0 h 887"/>
              <a:gd name="T6" fmla="*/ 0 60000 65536"/>
              <a:gd name="T7" fmla="*/ 0 60000 65536"/>
              <a:gd name="T8" fmla="*/ 0 60000 65536"/>
              <a:gd name="T9" fmla="*/ 0 w 1154"/>
              <a:gd name="T10" fmla="*/ 0 h 887"/>
              <a:gd name="T11" fmla="*/ 1154 w 1154"/>
              <a:gd name="T12" fmla="*/ 887 h 8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4" h="887">
                <a:moveTo>
                  <a:pt x="1154" y="887"/>
                </a:moveTo>
                <a:lnTo>
                  <a:pt x="1154" y="0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8" name="Rectangle 59"/>
          <p:cNvSpPr>
            <a:spLocks noChangeArrowheads="1"/>
          </p:cNvSpPr>
          <p:nvPr/>
        </p:nvSpPr>
        <p:spPr bwMode="auto">
          <a:xfrm>
            <a:off x="6302377" y="3643315"/>
            <a:ext cx="3526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+mn-lt"/>
              </a:rPr>
              <a:t>$2.00</a:t>
            </a:r>
            <a:endParaRPr lang="en-US" altLang="en-US" sz="2400">
              <a:latin typeface="+mn-lt"/>
            </a:endParaRPr>
          </a:p>
        </p:txBody>
      </p:sp>
      <p:sp>
        <p:nvSpPr>
          <p:cNvPr id="44059" name="Rectangle 60"/>
          <p:cNvSpPr>
            <a:spLocks noChangeArrowheads="1"/>
          </p:cNvSpPr>
          <p:nvPr/>
        </p:nvSpPr>
        <p:spPr bwMode="auto">
          <a:xfrm>
            <a:off x="6844448" y="5184779"/>
            <a:ext cx="431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+mn-lt"/>
              </a:rPr>
              <a:t>4</a:t>
            </a:r>
            <a:r>
              <a:rPr lang="en-US" altLang="en-US" sz="1200" dirty="0" smtClean="0">
                <a:solidFill>
                  <a:srgbClr val="000000"/>
                </a:solidFill>
                <a:latin typeface="+mn-lt"/>
              </a:rPr>
              <a:t>0,000</a:t>
            </a:r>
            <a:endParaRPr lang="en-US" altLang="en-US" sz="2400" dirty="0">
              <a:latin typeface="+mn-lt"/>
            </a:endParaRPr>
          </a:p>
        </p:txBody>
      </p:sp>
      <p:cxnSp>
        <p:nvCxnSpPr>
          <p:cNvPr id="39" name="Straight Connector 38"/>
          <p:cNvCxnSpPr>
            <a:cxnSpLocks noChangeShapeType="1"/>
          </p:cNvCxnSpPr>
          <p:nvPr/>
        </p:nvCxnSpPr>
        <p:spPr bwMode="auto">
          <a:xfrm rot="16200000" flipH="1">
            <a:off x="6734176" y="3629026"/>
            <a:ext cx="1552575" cy="1209675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TextBox 41"/>
          <p:cNvSpPr txBox="1"/>
          <p:nvPr/>
        </p:nvSpPr>
        <p:spPr>
          <a:xfrm>
            <a:off x="8172451" y="4848226"/>
            <a:ext cx="96202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 smtClean="0"/>
              <a:t>Demand</a:t>
            </a:r>
            <a:endParaRPr lang="en-US" sz="1200" baseline="-25000" dirty="0"/>
          </a:p>
        </p:txBody>
      </p:sp>
      <p:sp>
        <p:nvSpPr>
          <p:cNvPr id="41" name="Line 51"/>
          <p:cNvSpPr>
            <a:spLocks noChangeShapeType="1"/>
          </p:cNvSpPr>
          <p:nvPr/>
        </p:nvSpPr>
        <p:spPr bwMode="auto">
          <a:xfrm flipV="1">
            <a:off x="6810326" y="2369843"/>
            <a:ext cx="2101850" cy="1606550"/>
          </a:xfrm>
          <a:prstGeom prst="line">
            <a:avLst/>
          </a:prstGeom>
          <a:noFill/>
          <a:ln w="42863">
            <a:solidFill>
              <a:srgbClr val="AD0D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52"/>
          <p:cNvSpPr>
            <a:spLocks noChangeArrowheads="1"/>
          </p:cNvSpPr>
          <p:nvPr/>
        </p:nvSpPr>
        <p:spPr bwMode="auto">
          <a:xfrm>
            <a:off x="8943926" y="2268243"/>
            <a:ext cx="4712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 err="1" smtClean="0">
                <a:solidFill>
                  <a:srgbClr val="000000"/>
                </a:solidFill>
                <a:latin typeface="+mn-lt"/>
              </a:rPr>
              <a:t>Supply</a:t>
            </a:r>
            <a:r>
              <a:rPr lang="en-US" altLang="en-US" sz="1200" baseline="-25000" dirty="0" err="1" smtClean="0">
                <a:solidFill>
                  <a:srgbClr val="000000"/>
                </a:solidFill>
                <a:latin typeface="+mn-lt"/>
              </a:rPr>
              <a:t>B</a:t>
            </a:r>
            <a:endParaRPr lang="en-US" altLang="en-US" sz="2400" baseline="-25000" dirty="0">
              <a:latin typeface="+mn-lt"/>
            </a:endParaRPr>
          </a:p>
        </p:txBody>
      </p:sp>
      <p:sp>
        <p:nvSpPr>
          <p:cNvPr id="45" name="Freeform 58"/>
          <p:cNvSpPr>
            <a:spLocks/>
          </p:cNvSpPr>
          <p:nvPr/>
        </p:nvSpPr>
        <p:spPr bwMode="auto">
          <a:xfrm>
            <a:off x="2268249" y="3740298"/>
            <a:ext cx="1764736" cy="1408113"/>
          </a:xfrm>
          <a:custGeom>
            <a:avLst/>
            <a:gdLst>
              <a:gd name="T0" fmla="*/ 1154 w 1154"/>
              <a:gd name="T1" fmla="*/ 887 h 887"/>
              <a:gd name="T2" fmla="*/ 1154 w 1154"/>
              <a:gd name="T3" fmla="*/ 0 h 887"/>
              <a:gd name="T4" fmla="*/ 0 w 1154"/>
              <a:gd name="T5" fmla="*/ 0 h 887"/>
              <a:gd name="T6" fmla="*/ 0 60000 65536"/>
              <a:gd name="T7" fmla="*/ 0 60000 65536"/>
              <a:gd name="T8" fmla="*/ 0 60000 65536"/>
              <a:gd name="T9" fmla="*/ 0 w 1154"/>
              <a:gd name="T10" fmla="*/ 0 h 887"/>
              <a:gd name="T11" fmla="*/ 1154 w 1154"/>
              <a:gd name="T12" fmla="*/ 887 h 8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4" h="887">
                <a:moveTo>
                  <a:pt x="1154" y="887"/>
                </a:moveTo>
                <a:lnTo>
                  <a:pt x="1154" y="0"/>
                </a:lnTo>
                <a:lnTo>
                  <a:pt x="0" y="0"/>
                </a:lnTo>
              </a:path>
            </a:pathLst>
          </a:custGeom>
          <a:noFill/>
          <a:ln w="14288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225309" y="5920509"/>
            <a:ext cx="4719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Q</a:t>
            </a:r>
            <a:r>
              <a:rPr lang="en-US" dirty="0" smtClean="0"/>
              <a:t>: How many firms are there in the industry in Situation B?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3153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  <a:defRPr/>
            </a:pPr>
            <a:r>
              <a:rPr lang="en-US" dirty="0"/>
              <a:t>In a perfectly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i="1" dirty="0">
                <a:solidFill>
                  <a:srgbClr val="25A9A6"/>
                </a:solidFill>
              </a:rPr>
              <a:t>competitive market</a:t>
            </a:r>
            <a:endParaRPr lang="en-US" dirty="0"/>
          </a:p>
          <a:p>
            <a:pPr lvl="1">
              <a:defRPr/>
            </a:pPr>
            <a:r>
              <a:rPr lang="en-US" dirty="0"/>
              <a:t>There are many buyers</a:t>
            </a:r>
          </a:p>
          <a:p>
            <a:pPr lvl="1">
              <a:defRPr/>
            </a:pPr>
            <a:r>
              <a:rPr lang="en-US" dirty="0"/>
              <a:t>There are many sellers</a:t>
            </a:r>
          </a:p>
          <a:p>
            <a:pPr lvl="2">
              <a:defRPr/>
            </a:pPr>
            <a:r>
              <a:rPr lang="en-US" dirty="0"/>
              <a:t>In the long run, firms can freely enter or exit the market </a:t>
            </a:r>
          </a:p>
          <a:p>
            <a:pPr lvl="2">
              <a:defRPr/>
            </a:pPr>
            <a:r>
              <a:rPr lang="en-US" dirty="0"/>
              <a:t>In the short run, the number of firms is assumed fixed (constant).</a:t>
            </a:r>
          </a:p>
          <a:p>
            <a:pPr lvl="1">
              <a:defRPr/>
            </a:pPr>
            <a:r>
              <a:rPr lang="en-US" dirty="0"/>
              <a:t>All sellers sell the same product.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3379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Competition: Long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Price = Minimum ATC; profit = zero; demand has no effect on price, and no effect on the quantity produced by a firm; demand does affect the quantity produced by the industry, and the number of firms in the </a:t>
            </a:r>
            <a:r>
              <a:rPr lang="en-US" altLang="en-US" dirty="0" smtClean="0"/>
              <a:t>industry.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786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Short </a:t>
            </a:r>
            <a:r>
              <a:rPr lang="en-US" altLang="en-US" dirty="0"/>
              <a:t>R</a:t>
            </a:r>
            <a:r>
              <a:rPr lang="en-US" altLang="en-US" dirty="0" smtClean="0"/>
              <a:t>un and Long </a:t>
            </a:r>
            <a:r>
              <a:rPr lang="en-US" altLang="en-US" dirty="0"/>
              <a:t>R</a:t>
            </a:r>
            <a:r>
              <a:rPr lang="en-US" altLang="en-US" dirty="0" smtClean="0"/>
              <a:t>un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The analysis of supply in perfect competition depends on whether it is the </a:t>
            </a:r>
            <a:r>
              <a:rPr lang="en-US" altLang="en-US" i="1" smtClean="0">
                <a:solidFill>
                  <a:srgbClr val="25A9A6"/>
                </a:solidFill>
              </a:rPr>
              <a:t>short run </a:t>
            </a:r>
            <a:r>
              <a:rPr lang="en-US" altLang="en-US" smtClean="0"/>
              <a:t>or the </a:t>
            </a:r>
            <a:r>
              <a:rPr lang="en-US" altLang="en-US" i="1" smtClean="0">
                <a:solidFill>
                  <a:srgbClr val="25A9A6"/>
                </a:solidFill>
              </a:rPr>
              <a:t>long run</a:t>
            </a:r>
            <a:r>
              <a:rPr lang="en-US" alt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721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Short run and long run: assumptions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dirty="0" smtClean="0"/>
              <a:t>Key Assumption: </a:t>
            </a:r>
            <a:r>
              <a:rPr lang="en-US" altLang="en-US" dirty="0" smtClean="0"/>
              <a:t>All fixed costs are sunk costs in the short run, but not in the long run</a:t>
            </a:r>
          </a:p>
          <a:p>
            <a:pPr lvl="1"/>
            <a:r>
              <a:rPr lang="en-US" altLang="en-US" dirty="0" smtClean="0"/>
              <a:t>That is, a firm does not have to pay fixed costs once it permanently leaves the industry</a:t>
            </a:r>
          </a:p>
          <a:p>
            <a:pPr lvl="1"/>
            <a:r>
              <a:rPr lang="en-US" altLang="en-US" dirty="0" smtClean="0"/>
              <a:t>By contrast, a firm must keep paying its fixed costs during a temporary shut-down</a:t>
            </a:r>
          </a:p>
          <a:p>
            <a:r>
              <a:rPr lang="en-US" altLang="en-US" b="1" dirty="0" smtClean="0"/>
              <a:t>Key Assumption: </a:t>
            </a:r>
            <a:r>
              <a:rPr lang="en-US" altLang="en-US" dirty="0" smtClean="0"/>
              <a:t>The number of firms in an industry is fixed in the short run, but not in the long run</a:t>
            </a:r>
          </a:p>
        </p:txBody>
      </p:sp>
    </p:spTree>
    <p:extLst>
      <p:ext uri="{BB962C8B-B14F-4D97-AF65-F5344CB8AC3E}">
        <p14:creationId xmlns:p14="http://schemas.microsoft.com/office/powerpoint/2010/main" val="328980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Perfect Competition: Long </a:t>
            </a:r>
            <a:r>
              <a:rPr lang="en-US" dirty="0" smtClean="0"/>
              <a:t>Run</a:t>
            </a:r>
            <a:br>
              <a:rPr lang="en-US" dirty="0" smtClean="0"/>
            </a:br>
            <a:r>
              <a:rPr lang="en-US" dirty="0" smtClean="0"/>
              <a:t>Entry and Exit of Firms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4073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The Firm’s Long-Run Decision to Exit or Enter a Market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 smtClean="0"/>
              <a:t>Key assumption: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C00000"/>
                </a:solidFill>
              </a:rPr>
              <a:t>In the long run, a firm will leave an industry if it sees that its profit will be negative no matter what quantity (</a:t>
            </a:r>
            <a:r>
              <a:rPr lang="en-US" altLang="en-US" i="1" dirty="0" smtClean="0">
                <a:solidFill>
                  <a:srgbClr val="C00000"/>
                </a:solidFill>
              </a:rPr>
              <a:t>q</a:t>
            </a:r>
            <a:r>
              <a:rPr lang="en-US" altLang="en-US" dirty="0" smtClean="0">
                <a:solidFill>
                  <a:srgbClr val="C00000"/>
                </a:solidFill>
              </a:rPr>
              <a:t>) it produces.</a:t>
            </a:r>
          </a:p>
          <a:p>
            <a:r>
              <a:rPr lang="en-US" altLang="en-US" dirty="0" smtClean="0"/>
              <a:t>In the long run, the firm exits if it sees that its total revenue would be less than its total cost no matter what quantity (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) it might produce</a:t>
            </a:r>
          </a:p>
          <a:p>
            <a:r>
              <a:rPr lang="en-US" altLang="en-US" dirty="0" smtClean="0"/>
              <a:t>That is, </a:t>
            </a:r>
            <a:r>
              <a:rPr lang="en-US" altLang="en-US" dirty="0" smtClean="0">
                <a:solidFill>
                  <a:srgbClr val="FF0000"/>
                </a:solidFill>
              </a:rPr>
              <a:t>a firm exits if</a:t>
            </a:r>
          </a:p>
          <a:p>
            <a:pPr lvl="1"/>
            <a:r>
              <a:rPr lang="en-US" altLang="en-US" i="1" dirty="0" smtClean="0"/>
              <a:t>TR &lt; TC</a:t>
            </a:r>
            <a:r>
              <a:rPr lang="en-US" altLang="en-US" dirty="0" smtClean="0"/>
              <a:t>, no matter what 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is.</a:t>
            </a:r>
            <a:endParaRPr lang="en-US" altLang="en-US" i="1" dirty="0" smtClean="0"/>
          </a:p>
          <a:p>
            <a:pPr lvl="1"/>
            <a:r>
              <a:rPr lang="en-US" altLang="en-US" i="1" dirty="0" smtClean="0"/>
              <a:t>TR/q &lt; TC/q </a:t>
            </a:r>
            <a:r>
              <a:rPr lang="en-US" altLang="en-US" dirty="0" smtClean="0"/>
              <a:t>, no matter what 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is.</a:t>
            </a:r>
          </a:p>
          <a:p>
            <a:pPr lvl="1"/>
            <a:r>
              <a:rPr lang="en-US" altLang="en-US" i="1" dirty="0" smtClean="0"/>
              <a:t>P</a:t>
            </a:r>
            <a:r>
              <a:rPr lang="en-US" altLang="en-US" dirty="0" smtClean="0"/>
              <a:t> × 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/</a:t>
            </a:r>
            <a:r>
              <a:rPr lang="en-US" altLang="en-US" i="1" dirty="0" smtClean="0"/>
              <a:t>q </a:t>
            </a:r>
            <a:r>
              <a:rPr lang="en-US" altLang="en-US" i="1" dirty="0"/>
              <a:t>&lt; </a:t>
            </a:r>
            <a:r>
              <a:rPr lang="en-US" altLang="en-US" i="1" dirty="0" smtClean="0"/>
              <a:t>ATC</a:t>
            </a:r>
            <a:r>
              <a:rPr lang="en-US" altLang="en-US" dirty="0"/>
              <a:t> × </a:t>
            </a:r>
            <a:r>
              <a:rPr lang="en-US" altLang="en-US" i="1" dirty="0" smtClean="0"/>
              <a:t>q/q </a:t>
            </a:r>
            <a:r>
              <a:rPr lang="en-US" altLang="en-US" dirty="0"/>
              <a:t>, no matter what </a:t>
            </a:r>
            <a:r>
              <a:rPr lang="en-US" altLang="en-US" i="1" dirty="0"/>
              <a:t>q</a:t>
            </a:r>
            <a:r>
              <a:rPr lang="en-US" altLang="en-US" dirty="0"/>
              <a:t> is</a:t>
            </a:r>
            <a:r>
              <a:rPr lang="en-US" altLang="en-US" dirty="0" smtClean="0"/>
              <a:t>.</a:t>
            </a:r>
            <a:endParaRPr lang="en-US" altLang="en-US" i="1" dirty="0" smtClean="0"/>
          </a:p>
          <a:p>
            <a:pPr lvl="1"/>
            <a:r>
              <a:rPr lang="en-US" altLang="en-US" i="1" dirty="0" smtClean="0">
                <a:solidFill>
                  <a:srgbClr val="FF0000"/>
                </a:solidFill>
              </a:rPr>
              <a:t>P &lt; ATC </a:t>
            </a:r>
            <a:r>
              <a:rPr lang="en-US" altLang="en-US" dirty="0" smtClean="0">
                <a:solidFill>
                  <a:srgbClr val="FF0000"/>
                </a:solidFill>
              </a:rPr>
              <a:t>, no matter what </a:t>
            </a:r>
            <a:r>
              <a:rPr lang="en-US" altLang="en-US" i="1" dirty="0" smtClean="0">
                <a:solidFill>
                  <a:srgbClr val="FF0000"/>
                </a:solidFill>
              </a:rPr>
              <a:t>q</a:t>
            </a:r>
            <a:r>
              <a:rPr lang="en-US" altLang="en-US" dirty="0" smtClean="0">
                <a:solidFill>
                  <a:srgbClr val="FF0000"/>
                </a:solidFill>
              </a:rPr>
              <a:t> is</a:t>
            </a:r>
            <a:r>
              <a:rPr lang="en-US" alt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836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The Firm’s Long-Run Decision to Exit or Enter a Market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 smtClean="0"/>
              <a:t>Key assumption: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C00000"/>
                </a:solidFill>
              </a:rPr>
              <a:t>A new firm will enter the industry if it expects to be profitable</a:t>
            </a:r>
            <a:r>
              <a:rPr lang="en-US" altLang="en-US" dirty="0" smtClean="0"/>
              <a:t>. </a:t>
            </a:r>
          </a:p>
          <a:p>
            <a:r>
              <a:rPr lang="en-US" altLang="en-US" dirty="0" smtClean="0"/>
              <a:t>That is, </a:t>
            </a:r>
            <a:r>
              <a:rPr lang="en-US" altLang="en-US" dirty="0" smtClean="0">
                <a:solidFill>
                  <a:srgbClr val="FF0000"/>
                </a:solidFill>
              </a:rPr>
              <a:t>a new firm will enter an industry if</a:t>
            </a:r>
          </a:p>
          <a:p>
            <a:pPr lvl="1"/>
            <a:r>
              <a:rPr lang="en-US" altLang="en-US" i="1" dirty="0" smtClean="0"/>
              <a:t>TR &gt; TC</a:t>
            </a:r>
            <a:r>
              <a:rPr lang="en-US" altLang="en-US" dirty="0" smtClean="0"/>
              <a:t> for some value of </a:t>
            </a:r>
            <a:r>
              <a:rPr lang="en-US" altLang="en-US" i="1" dirty="0" smtClean="0"/>
              <a:t>q</a:t>
            </a:r>
          </a:p>
          <a:p>
            <a:pPr lvl="1"/>
            <a:r>
              <a:rPr lang="en-US" altLang="en-US" i="1" dirty="0" smtClean="0"/>
              <a:t>TR/q &gt; TC/q</a:t>
            </a:r>
            <a:r>
              <a:rPr lang="en-US" altLang="en-US" dirty="0" smtClean="0"/>
              <a:t> for some value of </a:t>
            </a:r>
            <a:r>
              <a:rPr lang="en-US" altLang="en-US" i="1" dirty="0" smtClean="0"/>
              <a:t>q</a:t>
            </a:r>
          </a:p>
          <a:p>
            <a:pPr lvl="1"/>
            <a:r>
              <a:rPr lang="en-US" altLang="en-US" i="1" dirty="0"/>
              <a:t>P</a:t>
            </a:r>
            <a:r>
              <a:rPr lang="en-US" altLang="en-US" dirty="0"/>
              <a:t> × </a:t>
            </a:r>
            <a:r>
              <a:rPr lang="en-US" altLang="en-US" i="1" dirty="0"/>
              <a:t>q</a:t>
            </a:r>
            <a:r>
              <a:rPr lang="en-US" altLang="en-US" dirty="0"/>
              <a:t>/</a:t>
            </a:r>
            <a:r>
              <a:rPr lang="en-US" altLang="en-US" i="1" dirty="0"/>
              <a:t>q </a:t>
            </a:r>
            <a:r>
              <a:rPr lang="en-US" altLang="en-US" i="1" dirty="0" smtClean="0"/>
              <a:t>&gt; </a:t>
            </a:r>
            <a:r>
              <a:rPr lang="en-US" altLang="en-US" i="1" dirty="0"/>
              <a:t>ATC</a:t>
            </a:r>
            <a:r>
              <a:rPr lang="en-US" altLang="en-US" dirty="0"/>
              <a:t> × </a:t>
            </a:r>
            <a:r>
              <a:rPr lang="en-US" altLang="en-US" i="1" dirty="0"/>
              <a:t>q/q </a:t>
            </a:r>
            <a:r>
              <a:rPr lang="en-US" altLang="en-US" dirty="0"/>
              <a:t>, for some value of </a:t>
            </a:r>
            <a:r>
              <a:rPr lang="en-US" altLang="en-US" i="1" dirty="0" smtClean="0"/>
              <a:t>q</a:t>
            </a:r>
            <a:endParaRPr lang="en-US" altLang="en-US" dirty="0" smtClean="0"/>
          </a:p>
          <a:p>
            <a:pPr lvl="1"/>
            <a:r>
              <a:rPr lang="en-US" altLang="en-US" i="1" dirty="0" smtClean="0">
                <a:solidFill>
                  <a:srgbClr val="FF0000"/>
                </a:solidFill>
              </a:rPr>
              <a:t>P &gt; ATC</a:t>
            </a:r>
            <a:r>
              <a:rPr lang="en-US" altLang="en-US" dirty="0" smtClean="0">
                <a:solidFill>
                  <a:srgbClr val="FF0000"/>
                </a:solidFill>
              </a:rPr>
              <a:t> for some value of </a:t>
            </a:r>
            <a:r>
              <a:rPr lang="en-US" altLang="en-US" i="1" dirty="0" smtClean="0">
                <a:solidFill>
                  <a:srgbClr val="FF0000"/>
                </a:solidFill>
              </a:rPr>
              <a:t>q</a:t>
            </a:r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905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Perfect Competition: Long Run</a:t>
            </a:r>
            <a:br>
              <a:rPr lang="en-US" dirty="0"/>
            </a:br>
            <a:r>
              <a:rPr lang="en-US" dirty="0" smtClean="0"/>
              <a:t>The Market Price and the Quantity Produced by Each Firm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230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Long-Run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Key definition: </a:t>
            </a:r>
            <a:r>
              <a:rPr lang="en-US" dirty="0" smtClean="0">
                <a:solidFill>
                  <a:srgbClr val="C00000"/>
                </a:solidFill>
              </a:rPr>
              <a:t>An industry is in long-run equilibrium if the number of firms is constant even though entry and exit are both possible</a:t>
            </a:r>
          </a:p>
          <a:p>
            <a:endParaRPr lang="en-US" dirty="0"/>
          </a:p>
          <a:p>
            <a:r>
              <a:rPr lang="en-US" b="1" dirty="0" smtClean="0"/>
              <a:t>Key idea: </a:t>
            </a:r>
            <a:r>
              <a:rPr lang="en-US" dirty="0" smtClean="0">
                <a:solidFill>
                  <a:srgbClr val="C00000"/>
                </a:solidFill>
              </a:rPr>
              <a:t>This means firms earn </a:t>
            </a:r>
            <a:r>
              <a:rPr lang="en-US" i="1" dirty="0" smtClean="0">
                <a:solidFill>
                  <a:srgbClr val="C00000"/>
                </a:solidFill>
              </a:rPr>
              <a:t>zero profits </a:t>
            </a:r>
            <a:r>
              <a:rPr lang="en-US" dirty="0" smtClean="0">
                <a:solidFill>
                  <a:srgbClr val="C00000"/>
                </a:solidFill>
              </a:rPr>
              <a:t>in the long-run equilibrium in perfect competition</a:t>
            </a:r>
          </a:p>
          <a:p>
            <a:pPr lvl="1"/>
            <a:r>
              <a:rPr lang="en-US" dirty="0" smtClean="0"/>
              <a:t>Had firms earned </a:t>
            </a:r>
            <a:r>
              <a:rPr lang="en-US" i="1" dirty="0" smtClean="0"/>
              <a:t>positive</a:t>
            </a:r>
            <a:r>
              <a:rPr lang="en-US" dirty="0" smtClean="0"/>
              <a:t> profits, new firms would’ve </a:t>
            </a:r>
            <a:r>
              <a:rPr lang="en-US" i="1" dirty="0" smtClean="0"/>
              <a:t>entered</a:t>
            </a:r>
            <a:r>
              <a:rPr lang="en-US" dirty="0" smtClean="0"/>
              <a:t>. This would’ve driven prices </a:t>
            </a:r>
            <a:r>
              <a:rPr lang="en-US" i="1" dirty="0" smtClean="0"/>
              <a:t>down</a:t>
            </a:r>
            <a:r>
              <a:rPr lang="en-US" dirty="0" smtClean="0"/>
              <a:t> till profits reached zero.</a:t>
            </a:r>
          </a:p>
          <a:p>
            <a:pPr lvl="1"/>
            <a:r>
              <a:rPr lang="en-US" dirty="0" smtClean="0"/>
              <a:t>Had firms’ profits been </a:t>
            </a:r>
            <a:r>
              <a:rPr lang="en-US" i="1" dirty="0" smtClean="0"/>
              <a:t>negative</a:t>
            </a:r>
            <a:r>
              <a:rPr lang="en-US" dirty="0" smtClean="0"/>
              <a:t>, they would’ve begun to </a:t>
            </a:r>
            <a:r>
              <a:rPr lang="en-US" i="1" dirty="0" smtClean="0"/>
              <a:t>leave</a:t>
            </a:r>
            <a:r>
              <a:rPr lang="en-US" dirty="0" smtClean="0"/>
              <a:t>. This would’ve driven prices </a:t>
            </a:r>
            <a:r>
              <a:rPr lang="en-US" i="1" dirty="0" smtClean="0"/>
              <a:t>up</a:t>
            </a:r>
            <a:r>
              <a:rPr lang="en-US" dirty="0" smtClean="0"/>
              <a:t> till profits again reached zero.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077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altLang="en-US" sz="3600" dirty="0">
                <a:latin typeface="+mn-lt"/>
              </a:rPr>
              <a:t>Entry and Exit of Firms in the Long-Run</a:t>
            </a:r>
          </a:p>
        </p:txBody>
      </p:sp>
      <p:sp>
        <p:nvSpPr>
          <p:cNvPr id="48131" name="Freeform 7"/>
          <p:cNvSpPr>
            <a:spLocks/>
          </p:cNvSpPr>
          <p:nvPr/>
        </p:nvSpPr>
        <p:spPr bwMode="auto">
          <a:xfrm>
            <a:off x="3594101" y="1427164"/>
            <a:ext cx="5878513" cy="4268787"/>
          </a:xfrm>
          <a:custGeom>
            <a:avLst/>
            <a:gdLst>
              <a:gd name="T0" fmla="*/ 0 w 3703"/>
              <a:gd name="T1" fmla="*/ 0 h 2689"/>
              <a:gd name="T2" fmla="*/ 0 w 3703"/>
              <a:gd name="T3" fmla="*/ 2147483647 h 2689"/>
              <a:gd name="T4" fmla="*/ 2147483647 w 3703"/>
              <a:gd name="T5" fmla="*/ 2147483647 h 2689"/>
              <a:gd name="T6" fmla="*/ 0 60000 65536"/>
              <a:gd name="T7" fmla="*/ 0 60000 65536"/>
              <a:gd name="T8" fmla="*/ 0 60000 65536"/>
              <a:gd name="T9" fmla="*/ 0 w 3703"/>
              <a:gd name="T10" fmla="*/ 0 h 2689"/>
              <a:gd name="T11" fmla="*/ 3703 w 3703"/>
              <a:gd name="T12" fmla="*/ 2689 h 26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03" h="2689">
                <a:moveTo>
                  <a:pt x="0" y="0"/>
                </a:moveTo>
                <a:lnTo>
                  <a:pt x="0" y="2689"/>
                </a:lnTo>
                <a:lnTo>
                  <a:pt x="3703" y="2689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2" name="Rectangle 15"/>
          <p:cNvSpPr>
            <a:spLocks noChangeArrowheads="1"/>
          </p:cNvSpPr>
          <p:nvPr/>
        </p:nvSpPr>
        <p:spPr bwMode="auto">
          <a:xfrm>
            <a:off x="8682038" y="5832476"/>
            <a:ext cx="7498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+mn-lt"/>
              </a:rPr>
              <a:t>Quantity</a:t>
            </a:r>
            <a:endParaRPr lang="en-US" altLang="en-US" sz="2400">
              <a:latin typeface="+mn-lt"/>
            </a:endParaRPr>
          </a:p>
        </p:txBody>
      </p:sp>
      <p:grpSp>
        <p:nvGrpSpPr>
          <p:cNvPr id="48133" name="Group 16"/>
          <p:cNvGrpSpPr>
            <a:grpSpLocks/>
          </p:cNvGrpSpPr>
          <p:nvPr/>
        </p:nvGrpSpPr>
        <p:grpSpPr bwMode="auto">
          <a:xfrm>
            <a:off x="4073525" y="2678113"/>
            <a:ext cx="5989639" cy="2317750"/>
            <a:chOff x="1606" y="1687"/>
            <a:chExt cx="3773" cy="1460"/>
          </a:xfrm>
        </p:grpSpPr>
        <p:sp>
          <p:nvSpPr>
            <p:cNvPr id="48156" name="Freeform 17"/>
            <p:cNvSpPr>
              <a:spLocks/>
            </p:cNvSpPr>
            <p:nvPr/>
          </p:nvSpPr>
          <p:spPr bwMode="auto">
            <a:xfrm>
              <a:off x="1606" y="1687"/>
              <a:ext cx="2960" cy="1460"/>
            </a:xfrm>
            <a:custGeom>
              <a:avLst/>
              <a:gdLst>
                <a:gd name="T0" fmla="*/ 0 w 255"/>
                <a:gd name="T1" fmla="*/ 0 h 126"/>
                <a:gd name="T2" fmla="*/ 2147483647 w 255"/>
                <a:gd name="T3" fmla="*/ 2147483647 h 126"/>
                <a:gd name="T4" fmla="*/ 0 60000 65536"/>
                <a:gd name="T5" fmla="*/ 0 60000 65536"/>
                <a:gd name="T6" fmla="*/ 0 w 255"/>
                <a:gd name="T7" fmla="*/ 0 h 126"/>
                <a:gd name="T8" fmla="*/ 255 w 255"/>
                <a:gd name="T9" fmla="*/ 126 h 1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5" h="126">
                  <a:moveTo>
                    <a:pt x="0" y="0"/>
                  </a:moveTo>
                  <a:cubicBezTo>
                    <a:pt x="15" y="27"/>
                    <a:pt x="81" y="126"/>
                    <a:pt x="255" y="27"/>
                  </a:cubicBezTo>
                </a:path>
              </a:pathLst>
            </a:cu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7" name="Rectangle 18"/>
            <p:cNvSpPr>
              <a:spLocks noChangeArrowheads="1"/>
            </p:cNvSpPr>
            <p:nvPr/>
          </p:nvSpPr>
          <p:spPr bwMode="auto">
            <a:xfrm>
              <a:off x="4592" y="1921"/>
              <a:ext cx="78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 dirty="0" smtClean="0">
                  <a:solidFill>
                    <a:srgbClr val="000000"/>
                  </a:solidFill>
                  <a:latin typeface="+mn-lt"/>
                </a:rPr>
                <a:t>ATC</a:t>
              </a:r>
              <a:r>
                <a:rPr lang="en-US" altLang="en-US" sz="1600" dirty="0" smtClean="0">
                  <a:solidFill>
                    <a:srgbClr val="000000"/>
                  </a:solidFill>
                  <a:latin typeface="+mn-lt"/>
                </a:rPr>
                <a:t> (Long Run)</a:t>
              </a:r>
              <a:endParaRPr lang="en-US" altLang="en-US" sz="2400" dirty="0">
                <a:latin typeface="+mn-lt"/>
              </a:endParaRPr>
            </a:p>
          </p:txBody>
        </p:sp>
      </p:grpSp>
      <p:sp>
        <p:nvSpPr>
          <p:cNvPr id="48134" name="Rectangle 19"/>
          <p:cNvSpPr>
            <a:spLocks noChangeArrowheads="1"/>
          </p:cNvSpPr>
          <p:nvPr/>
        </p:nvSpPr>
        <p:spPr bwMode="auto">
          <a:xfrm>
            <a:off x="3341688" y="5838826"/>
            <a:ext cx="1041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+mn-lt"/>
              </a:rPr>
              <a:t>0</a:t>
            </a:r>
            <a:endParaRPr lang="en-US" altLang="en-US" sz="2400">
              <a:latin typeface="+mn-lt"/>
            </a:endParaRPr>
          </a:p>
        </p:txBody>
      </p:sp>
      <p:sp>
        <p:nvSpPr>
          <p:cNvPr id="48135" name="Rectangle 20"/>
          <p:cNvSpPr>
            <a:spLocks noChangeArrowheads="1"/>
          </p:cNvSpPr>
          <p:nvPr/>
        </p:nvSpPr>
        <p:spPr bwMode="auto">
          <a:xfrm>
            <a:off x="3386138" y="1414464"/>
            <a:ext cx="1041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+mn-lt"/>
              </a:rPr>
              <a:t>$</a:t>
            </a:r>
            <a:endParaRPr lang="en-US" altLang="en-US" sz="2400">
              <a:latin typeface="+mn-lt"/>
            </a:endParaRPr>
          </a:p>
        </p:txBody>
      </p:sp>
      <p:sp>
        <p:nvSpPr>
          <p:cNvPr id="102435" name="Line 35"/>
          <p:cNvSpPr>
            <a:spLocks noChangeShapeType="1"/>
          </p:cNvSpPr>
          <p:nvPr/>
        </p:nvSpPr>
        <p:spPr bwMode="auto">
          <a:xfrm>
            <a:off x="3581400" y="3962400"/>
            <a:ext cx="5257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6" name="Line 36"/>
          <p:cNvSpPr>
            <a:spLocks noChangeShapeType="1"/>
          </p:cNvSpPr>
          <p:nvPr/>
        </p:nvSpPr>
        <p:spPr bwMode="auto">
          <a:xfrm>
            <a:off x="3594100" y="5300663"/>
            <a:ext cx="5257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7" name="Line 37"/>
          <p:cNvSpPr>
            <a:spLocks noChangeShapeType="1"/>
          </p:cNvSpPr>
          <p:nvPr/>
        </p:nvSpPr>
        <p:spPr bwMode="auto">
          <a:xfrm>
            <a:off x="3581400" y="3429000"/>
            <a:ext cx="5257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2068514" y="3794125"/>
            <a:ext cx="8283575" cy="336550"/>
            <a:chOff x="343" y="2390"/>
            <a:chExt cx="5218" cy="212"/>
          </a:xfrm>
        </p:grpSpPr>
        <p:sp>
          <p:nvSpPr>
            <p:cNvPr id="48154" name="Text Box 38"/>
            <p:cNvSpPr txBox="1">
              <a:spLocks noChangeArrowheads="1"/>
            </p:cNvSpPr>
            <p:nvPr/>
          </p:nvSpPr>
          <p:spPr bwMode="auto">
            <a:xfrm>
              <a:off x="343" y="2390"/>
              <a:ext cx="95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i="1">
                  <a:latin typeface="+mn-lt"/>
                </a:rPr>
                <a:t>Minimum ATC</a:t>
              </a:r>
            </a:p>
          </p:txBody>
        </p:sp>
        <p:sp>
          <p:nvSpPr>
            <p:cNvPr id="48155" name="Text Box 39"/>
            <p:cNvSpPr txBox="1">
              <a:spLocks noChangeArrowheads="1"/>
            </p:cNvSpPr>
            <p:nvPr/>
          </p:nvSpPr>
          <p:spPr bwMode="auto">
            <a:xfrm>
              <a:off x="4608" y="2390"/>
              <a:ext cx="95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i="1">
                  <a:latin typeface="+mn-lt"/>
                </a:rPr>
                <a:t>Minimum ATC</a:t>
              </a:r>
            </a:p>
          </p:txBody>
        </p:sp>
      </p:grp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5181600" y="5300664"/>
            <a:ext cx="2838450" cy="1131887"/>
            <a:chOff x="2304" y="3339"/>
            <a:chExt cx="1788" cy="713"/>
          </a:xfrm>
        </p:grpSpPr>
        <p:sp>
          <p:nvSpPr>
            <p:cNvPr id="48152" name="Text Box 42"/>
            <p:cNvSpPr txBox="1">
              <a:spLocks noChangeArrowheads="1"/>
            </p:cNvSpPr>
            <p:nvPr/>
          </p:nvSpPr>
          <p:spPr bwMode="auto">
            <a:xfrm>
              <a:off x="2304" y="3678"/>
              <a:ext cx="1788" cy="374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+mn-lt"/>
                </a:rPr>
                <a:t>Existing firms will exit because </a:t>
              </a:r>
              <a:r>
                <a:rPr lang="en-US" altLang="en-US" sz="1600" b="1" i="1">
                  <a:latin typeface="+mn-lt"/>
                </a:rPr>
                <a:t>P &lt; Minimum ATC</a:t>
              </a:r>
              <a:endParaRPr lang="en-US" altLang="en-US" sz="1600" b="1">
                <a:latin typeface="+mn-lt"/>
              </a:endParaRPr>
            </a:p>
          </p:txBody>
        </p:sp>
        <p:sp>
          <p:nvSpPr>
            <p:cNvPr id="48153" name="Line 44"/>
            <p:cNvSpPr>
              <a:spLocks noChangeShapeType="1"/>
            </p:cNvSpPr>
            <p:nvPr/>
          </p:nvSpPr>
          <p:spPr bwMode="auto">
            <a:xfrm flipV="1">
              <a:off x="2448" y="3339"/>
              <a:ext cx="0" cy="33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08" name="Text Box 43"/>
          <p:cNvSpPr txBox="1">
            <a:spLocks noChangeArrowheads="1"/>
          </p:cNvSpPr>
          <p:nvPr/>
        </p:nvSpPr>
        <p:spPr bwMode="auto">
          <a:xfrm>
            <a:off x="7059614" y="1138238"/>
            <a:ext cx="3394075" cy="831850"/>
          </a:xfrm>
          <a:prstGeom prst="rect">
            <a:avLst/>
          </a:prstGeom>
          <a:solidFill>
            <a:srgbClr val="FFCC66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+mn-lt"/>
              </a:rPr>
              <a:t>The number of firms will stabilize  when </a:t>
            </a:r>
            <a:r>
              <a:rPr lang="en-US" altLang="en-US" sz="1600" b="1" i="1">
                <a:latin typeface="+mn-lt"/>
              </a:rPr>
              <a:t>P = Minimum ATC</a:t>
            </a:r>
            <a:r>
              <a:rPr lang="en-US" altLang="en-US" sz="1600" b="1">
                <a:latin typeface="+mn-lt"/>
              </a:rPr>
              <a:t>. This is the long run price!</a:t>
            </a:r>
          </a:p>
        </p:txBody>
      </p:sp>
      <p:sp>
        <p:nvSpPr>
          <p:cNvPr id="37909" name="Line 47"/>
          <p:cNvSpPr>
            <a:spLocks noChangeShapeType="1"/>
          </p:cNvSpPr>
          <p:nvPr/>
        </p:nvSpPr>
        <p:spPr bwMode="auto">
          <a:xfrm flipH="1">
            <a:off x="8226425" y="1970088"/>
            <a:ext cx="14288" cy="199231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4914900" y="2252664"/>
            <a:ext cx="2838450" cy="1176337"/>
            <a:chOff x="2136" y="1419"/>
            <a:chExt cx="1788" cy="741"/>
          </a:xfrm>
        </p:grpSpPr>
        <p:sp>
          <p:nvSpPr>
            <p:cNvPr id="48150" name="Text Box 41"/>
            <p:cNvSpPr txBox="1">
              <a:spLocks noChangeArrowheads="1"/>
            </p:cNvSpPr>
            <p:nvPr/>
          </p:nvSpPr>
          <p:spPr bwMode="auto">
            <a:xfrm>
              <a:off x="2136" y="1419"/>
              <a:ext cx="1788" cy="374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+mn-lt"/>
                </a:rPr>
                <a:t>New firms will enter because </a:t>
              </a:r>
              <a:r>
                <a:rPr lang="en-US" altLang="en-US" sz="1600" b="1" i="1">
                  <a:latin typeface="+mn-lt"/>
                </a:rPr>
                <a:t>P &gt; Minimum ATC</a:t>
              </a:r>
              <a:endParaRPr lang="en-US" altLang="en-US" sz="1600" b="1">
                <a:latin typeface="+mn-lt"/>
              </a:endParaRPr>
            </a:p>
          </p:txBody>
        </p:sp>
        <p:sp>
          <p:nvSpPr>
            <p:cNvPr id="48151" name="Line 49"/>
            <p:cNvSpPr>
              <a:spLocks noChangeShapeType="1"/>
            </p:cNvSpPr>
            <p:nvPr/>
          </p:nvSpPr>
          <p:spPr bwMode="auto">
            <a:xfrm>
              <a:off x="2448" y="1793"/>
              <a:ext cx="0" cy="36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238501" y="3214689"/>
            <a:ext cx="48577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i="1" dirty="0"/>
              <a:t>P</a:t>
            </a:r>
            <a:r>
              <a:rPr lang="en-US" sz="1600" baseline="-25000" dirty="0"/>
              <a:t>H</a:t>
            </a:r>
            <a:endParaRPr lang="en-US" sz="16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3233739" y="5067300"/>
            <a:ext cx="48577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i="1" dirty="0"/>
              <a:t>P</a:t>
            </a:r>
            <a:r>
              <a:rPr lang="en-US" sz="1600" baseline="-25000" dirty="0"/>
              <a:t>L</a:t>
            </a:r>
            <a:endParaRPr lang="en-US" sz="1600" i="1" dirty="0"/>
          </a:p>
        </p:txBody>
      </p:sp>
      <p:cxnSp>
        <p:nvCxnSpPr>
          <p:cNvPr id="48147" name="Straight Connector 28"/>
          <p:cNvCxnSpPr>
            <a:cxnSpLocks noChangeShapeType="1"/>
          </p:cNvCxnSpPr>
          <p:nvPr/>
        </p:nvCxnSpPr>
        <p:spPr bwMode="auto">
          <a:xfrm rot="5400000">
            <a:off x="5419726" y="4832351"/>
            <a:ext cx="1712912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Text Box 43"/>
          <p:cNvSpPr txBox="1">
            <a:spLocks noChangeArrowheads="1"/>
          </p:cNvSpPr>
          <p:nvPr/>
        </p:nvSpPr>
        <p:spPr bwMode="auto">
          <a:xfrm>
            <a:off x="7042151" y="4395788"/>
            <a:ext cx="3394075" cy="830262"/>
          </a:xfrm>
          <a:prstGeom prst="rect">
            <a:avLst/>
          </a:prstGeom>
          <a:solidFill>
            <a:srgbClr val="FFCC66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+mn-lt"/>
              </a:rPr>
              <a:t>This is the efficient scale output. This is each firm’s long-run equilibrium output!</a:t>
            </a:r>
          </a:p>
        </p:txBody>
      </p:sp>
      <p:sp>
        <p:nvSpPr>
          <p:cNvPr id="31" name="Line 47"/>
          <p:cNvSpPr>
            <a:spLocks noChangeShapeType="1"/>
          </p:cNvSpPr>
          <p:nvPr/>
        </p:nvSpPr>
        <p:spPr bwMode="auto">
          <a:xfrm flipH="1">
            <a:off x="6273800" y="4902200"/>
            <a:ext cx="768350" cy="77628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9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8" grpId="0" animBg="1"/>
      <p:bldP spid="25" grpId="0"/>
      <p:bldP spid="26" grpId="0"/>
      <p:bldP spid="30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reeform 7"/>
          <p:cNvSpPr>
            <a:spLocks/>
          </p:cNvSpPr>
          <p:nvPr/>
        </p:nvSpPr>
        <p:spPr bwMode="auto">
          <a:xfrm>
            <a:off x="3594101" y="1801091"/>
            <a:ext cx="5878513" cy="3894860"/>
          </a:xfrm>
          <a:custGeom>
            <a:avLst/>
            <a:gdLst>
              <a:gd name="T0" fmla="*/ 0 w 3703"/>
              <a:gd name="T1" fmla="*/ 0 h 2689"/>
              <a:gd name="T2" fmla="*/ 0 w 3703"/>
              <a:gd name="T3" fmla="*/ 2147483647 h 2689"/>
              <a:gd name="T4" fmla="*/ 2147483647 w 3703"/>
              <a:gd name="T5" fmla="*/ 2147483647 h 2689"/>
              <a:gd name="T6" fmla="*/ 0 60000 65536"/>
              <a:gd name="T7" fmla="*/ 0 60000 65536"/>
              <a:gd name="T8" fmla="*/ 0 60000 65536"/>
              <a:gd name="T9" fmla="*/ 0 w 3703"/>
              <a:gd name="T10" fmla="*/ 0 h 2689"/>
              <a:gd name="T11" fmla="*/ 3703 w 3703"/>
              <a:gd name="T12" fmla="*/ 2689 h 26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03" h="2689">
                <a:moveTo>
                  <a:pt x="0" y="0"/>
                </a:moveTo>
                <a:lnTo>
                  <a:pt x="0" y="2689"/>
                </a:lnTo>
                <a:lnTo>
                  <a:pt x="3703" y="2689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5" name="Rectangle 15"/>
          <p:cNvSpPr>
            <a:spLocks noChangeArrowheads="1"/>
          </p:cNvSpPr>
          <p:nvPr/>
        </p:nvSpPr>
        <p:spPr bwMode="auto">
          <a:xfrm>
            <a:off x="8682038" y="5832476"/>
            <a:ext cx="7498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+mn-lt"/>
              </a:rPr>
              <a:t>Quantity</a:t>
            </a:r>
            <a:endParaRPr lang="en-US" altLang="en-US" sz="2400">
              <a:latin typeface="+mn-lt"/>
            </a:endParaRPr>
          </a:p>
        </p:txBody>
      </p:sp>
      <p:grpSp>
        <p:nvGrpSpPr>
          <p:cNvPr id="49156" name="Group 16"/>
          <p:cNvGrpSpPr>
            <a:grpSpLocks/>
          </p:cNvGrpSpPr>
          <p:nvPr/>
        </p:nvGrpSpPr>
        <p:grpSpPr bwMode="auto">
          <a:xfrm>
            <a:off x="4073525" y="2678113"/>
            <a:ext cx="5989640" cy="2317750"/>
            <a:chOff x="1606" y="1687"/>
            <a:chExt cx="3773" cy="1460"/>
          </a:xfrm>
        </p:grpSpPr>
        <p:sp>
          <p:nvSpPr>
            <p:cNvPr id="49170" name="Freeform 17"/>
            <p:cNvSpPr>
              <a:spLocks/>
            </p:cNvSpPr>
            <p:nvPr/>
          </p:nvSpPr>
          <p:spPr bwMode="auto">
            <a:xfrm>
              <a:off x="1606" y="1687"/>
              <a:ext cx="2960" cy="1460"/>
            </a:xfrm>
            <a:custGeom>
              <a:avLst/>
              <a:gdLst>
                <a:gd name="T0" fmla="*/ 0 w 255"/>
                <a:gd name="T1" fmla="*/ 0 h 126"/>
                <a:gd name="T2" fmla="*/ 2147483647 w 255"/>
                <a:gd name="T3" fmla="*/ 2147483647 h 126"/>
                <a:gd name="T4" fmla="*/ 0 60000 65536"/>
                <a:gd name="T5" fmla="*/ 0 60000 65536"/>
                <a:gd name="T6" fmla="*/ 0 w 255"/>
                <a:gd name="T7" fmla="*/ 0 h 126"/>
                <a:gd name="T8" fmla="*/ 255 w 255"/>
                <a:gd name="T9" fmla="*/ 126 h 1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5" h="126">
                  <a:moveTo>
                    <a:pt x="0" y="0"/>
                  </a:moveTo>
                  <a:cubicBezTo>
                    <a:pt x="15" y="27"/>
                    <a:pt x="81" y="126"/>
                    <a:pt x="255" y="27"/>
                  </a:cubicBezTo>
                </a:path>
              </a:pathLst>
            </a:cu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1" name="Rectangle 18"/>
            <p:cNvSpPr>
              <a:spLocks noChangeArrowheads="1"/>
            </p:cNvSpPr>
            <p:nvPr/>
          </p:nvSpPr>
          <p:spPr bwMode="auto">
            <a:xfrm>
              <a:off x="4592" y="1921"/>
              <a:ext cx="78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 dirty="0" smtClean="0">
                  <a:solidFill>
                    <a:srgbClr val="000000"/>
                  </a:solidFill>
                  <a:latin typeface="+mn-lt"/>
                </a:rPr>
                <a:t>ATC</a:t>
              </a:r>
              <a:r>
                <a:rPr lang="en-US" altLang="en-US" sz="1600" dirty="0" smtClean="0">
                  <a:solidFill>
                    <a:srgbClr val="000000"/>
                  </a:solidFill>
                  <a:latin typeface="+mn-lt"/>
                </a:rPr>
                <a:t> (Long Run)</a:t>
              </a:r>
              <a:endParaRPr lang="en-US" altLang="en-US" sz="2400" dirty="0">
                <a:latin typeface="+mn-lt"/>
              </a:endParaRPr>
            </a:p>
          </p:txBody>
        </p:sp>
      </p:grpSp>
      <p:sp>
        <p:nvSpPr>
          <p:cNvPr id="49157" name="Rectangle 19"/>
          <p:cNvSpPr>
            <a:spLocks noChangeArrowheads="1"/>
          </p:cNvSpPr>
          <p:nvPr/>
        </p:nvSpPr>
        <p:spPr bwMode="auto">
          <a:xfrm>
            <a:off x="3341688" y="5838826"/>
            <a:ext cx="1041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+mn-lt"/>
              </a:rPr>
              <a:t>0</a:t>
            </a:r>
            <a:endParaRPr lang="en-US" altLang="en-US" sz="2400">
              <a:latin typeface="+mn-lt"/>
            </a:endParaRPr>
          </a:p>
        </p:txBody>
      </p:sp>
      <p:sp>
        <p:nvSpPr>
          <p:cNvPr id="49158" name="Rectangle 20"/>
          <p:cNvSpPr>
            <a:spLocks noChangeArrowheads="1"/>
          </p:cNvSpPr>
          <p:nvPr/>
        </p:nvSpPr>
        <p:spPr bwMode="auto">
          <a:xfrm>
            <a:off x="3386138" y="1950171"/>
            <a:ext cx="1041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+mn-lt"/>
              </a:rPr>
              <a:t>$</a:t>
            </a:r>
            <a:endParaRPr lang="en-US" altLang="en-US" sz="2400">
              <a:latin typeface="+mn-lt"/>
            </a:endParaRPr>
          </a:p>
        </p:txBody>
      </p:sp>
      <p:sp>
        <p:nvSpPr>
          <p:cNvPr id="49159" name="Line 35"/>
          <p:cNvSpPr>
            <a:spLocks noChangeShapeType="1"/>
          </p:cNvSpPr>
          <p:nvPr/>
        </p:nvSpPr>
        <p:spPr bwMode="auto">
          <a:xfrm>
            <a:off x="3581400" y="3962400"/>
            <a:ext cx="5257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9160" name="Group 40"/>
          <p:cNvGrpSpPr>
            <a:grpSpLocks/>
          </p:cNvGrpSpPr>
          <p:nvPr/>
        </p:nvGrpSpPr>
        <p:grpSpPr bwMode="auto">
          <a:xfrm>
            <a:off x="2068514" y="3794125"/>
            <a:ext cx="8283575" cy="336550"/>
            <a:chOff x="343" y="2390"/>
            <a:chExt cx="5218" cy="212"/>
          </a:xfrm>
        </p:grpSpPr>
        <p:sp>
          <p:nvSpPr>
            <p:cNvPr id="49168" name="Text Box 38"/>
            <p:cNvSpPr txBox="1">
              <a:spLocks noChangeArrowheads="1"/>
            </p:cNvSpPr>
            <p:nvPr/>
          </p:nvSpPr>
          <p:spPr bwMode="auto">
            <a:xfrm>
              <a:off x="343" y="2390"/>
              <a:ext cx="95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i="1">
                  <a:latin typeface="+mn-lt"/>
                </a:rPr>
                <a:t>Minimum ATC</a:t>
              </a:r>
            </a:p>
          </p:txBody>
        </p:sp>
        <p:sp>
          <p:nvSpPr>
            <p:cNvPr id="49169" name="Text Box 39"/>
            <p:cNvSpPr txBox="1">
              <a:spLocks noChangeArrowheads="1"/>
            </p:cNvSpPr>
            <p:nvPr/>
          </p:nvSpPr>
          <p:spPr bwMode="auto">
            <a:xfrm>
              <a:off x="4608" y="2390"/>
              <a:ext cx="95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i="1">
                  <a:latin typeface="+mn-lt"/>
                </a:rPr>
                <a:t>Minimum ATC</a:t>
              </a:r>
            </a:p>
          </p:txBody>
        </p:sp>
      </p:grpSp>
      <p:sp>
        <p:nvSpPr>
          <p:cNvPr id="49161" name="Text Box 43"/>
          <p:cNvSpPr txBox="1">
            <a:spLocks noChangeArrowheads="1"/>
          </p:cNvSpPr>
          <p:nvPr/>
        </p:nvSpPr>
        <p:spPr bwMode="auto">
          <a:xfrm>
            <a:off x="7059614" y="1733550"/>
            <a:ext cx="2536825" cy="584200"/>
          </a:xfrm>
          <a:prstGeom prst="rect">
            <a:avLst/>
          </a:prstGeom>
          <a:solidFill>
            <a:srgbClr val="FFCC66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 i="1">
                <a:latin typeface="+mn-lt"/>
              </a:rPr>
              <a:t>P = Minimum ATC</a:t>
            </a:r>
            <a:r>
              <a:rPr lang="en-US" altLang="en-US" sz="1600" b="1">
                <a:latin typeface="+mn-lt"/>
              </a:rPr>
              <a:t> is the long run price</a:t>
            </a:r>
          </a:p>
        </p:txBody>
      </p:sp>
      <p:cxnSp>
        <p:nvCxnSpPr>
          <p:cNvPr id="49163" name="Straight Connector 28"/>
          <p:cNvCxnSpPr>
            <a:cxnSpLocks noChangeShapeType="1"/>
          </p:cNvCxnSpPr>
          <p:nvPr/>
        </p:nvCxnSpPr>
        <p:spPr bwMode="auto">
          <a:xfrm rot="5400000">
            <a:off x="5419726" y="4832351"/>
            <a:ext cx="1712912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64" name="Text Box 43"/>
          <p:cNvSpPr txBox="1">
            <a:spLocks noChangeArrowheads="1"/>
          </p:cNvSpPr>
          <p:nvPr/>
        </p:nvSpPr>
        <p:spPr bwMode="auto">
          <a:xfrm>
            <a:off x="7042150" y="4395788"/>
            <a:ext cx="2973388" cy="830262"/>
          </a:xfrm>
          <a:prstGeom prst="rect">
            <a:avLst/>
          </a:prstGeom>
          <a:solidFill>
            <a:srgbClr val="FFCC66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+mn-lt"/>
              </a:rPr>
              <a:t>The efficient scale output is each firm’s long-run equilibrium output</a:t>
            </a:r>
          </a:p>
        </p:txBody>
      </p:sp>
      <p:sp>
        <p:nvSpPr>
          <p:cNvPr id="49165" name="Line 47"/>
          <p:cNvSpPr>
            <a:spLocks noChangeShapeType="1"/>
          </p:cNvSpPr>
          <p:nvPr/>
        </p:nvSpPr>
        <p:spPr bwMode="auto">
          <a:xfrm flipH="1">
            <a:off x="6273800" y="4902200"/>
            <a:ext cx="768350" cy="77628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9166" name="Straight Arrow Connector 6"/>
          <p:cNvCxnSpPr>
            <a:cxnSpLocks noChangeShapeType="1"/>
            <a:stCxn id="49161" idx="2"/>
          </p:cNvCxnSpPr>
          <p:nvPr/>
        </p:nvCxnSpPr>
        <p:spPr bwMode="auto">
          <a:xfrm flipH="1">
            <a:off x="8328025" y="2317750"/>
            <a:ext cx="0" cy="1646238"/>
          </a:xfrm>
          <a:prstGeom prst="straightConnector1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arrow" w="med" len="med"/>
          </a:ln>
        </p:spPr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Perfectly </a:t>
            </a:r>
            <a:r>
              <a:rPr lang="en-US" altLang="en-US" dirty="0"/>
              <a:t>Competitive Industry in the Long </a:t>
            </a:r>
            <a:r>
              <a:rPr lang="en-US" altLang="en-US" dirty="0" smtClean="0"/>
              <a:t>Run: The Market Price and Each Firm’s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2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As a result:</a:t>
            </a:r>
          </a:p>
          <a:p>
            <a:pPr lvl="1"/>
            <a:r>
              <a:rPr lang="en-US" altLang="en-US" dirty="0" smtClean="0"/>
              <a:t>The actions of any single buyer or seller have a negligible impact on the market price.</a:t>
            </a:r>
          </a:p>
          <a:p>
            <a:pPr lvl="2"/>
            <a:r>
              <a:rPr lang="en-US" altLang="en-US" dirty="0" smtClean="0"/>
              <a:t>That is, the market price is unaffected by the amount bought by a buyer or the amount sold by a seller</a:t>
            </a:r>
          </a:p>
          <a:p>
            <a:pPr lvl="1"/>
            <a:r>
              <a:rPr lang="en-US" altLang="en-US" dirty="0" smtClean="0"/>
              <a:t>Therefore, </a:t>
            </a:r>
            <a:r>
              <a:rPr lang="en-US" altLang="en-US" dirty="0" smtClean="0">
                <a:solidFill>
                  <a:srgbClr val="C00000"/>
                </a:solidFill>
              </a:rPr>
              <a:t>every buyer and every seller takes the market price as given</a:t>
            </a:r>
            <a:r>
              <a:rPr lang="en-US" altLang="en-US" dirty="0" smtClean="0"/>
              <a:t>. </a:t>
            </a:r>
          </a:p>
          <a:p>
            <a:pPr lvl="2"/>
            <a:r>
              <a:rPr lang="en-US" altLang="en-US" dirty="0" smtClean="0"/>
              <a:t>Everybody is a ‘</a:t>
            </a:r>
            <a:r>
              <a:rPr lang="en-US" altLang="en-US" b="1" dirty="0" smtClean="0">
                <a:solidFill>
                  <a:srgbClr val="C00000"/>
                </a:solidFill>
              </a:rPr>
              <a:t>price taker</a:t>
            </a:r>
            <a:r>
              <a:rPr lang="en-US" altLang="en-US" dirty="0" smtClean="0"/>
              <a:t>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208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Perfectly Competitive Industry in the Long Run: The Market Price and Each Firm’s Output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long run, the market price of a good or service in a perfectly competitive industry will equal the lowest possible per-unit production cost for that good or service</a:t>
            </a:r>
          </a:p>
          <a:p>
            <a:r>
              <a:rPr lang="en-US" dirty="0" smtClean="0"/>
              <a:t>In the long run in a perfectly competitive industry, each firm will produce its efficient-scale output. That is, each firm will produce that quantity at which its per-unit production cost is the lowest possible.</a:t>
            </a:r>
          </a:p>
          <a:p>
            <a:endParaRPr lang="en-US" dirty="0" smtClean="0"/>
          </a:p>
          <a:p>
            <a:r>
              <a:rPr lang="en-US" dirty="0" smtClean="0"/>
              <a:t>I don’t know about you, but these results look stunning to me.</a:t>
            </a:r>
          </a:p>
          <a:p>
            <a:r>
              <a:rPr lang="en-US" dirty="0"/>
              <a:t>Note that I did not mention </a:t>
            </a:r>
            <a:r>
              <a:rPr lang="en-US" i="1" dirty="0"/>
              <a:t>demand</a:t>
            </a:r>
            <a:r>
              <a:rPr lang="en-US" dirty="0"/>
              <a:t> even once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13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+mn-lt"/>
              </a:rPr>
              <a:t>Perfect Competition in the Long Run</a:t>
            </a:r>
          </a:p>
        </p:txBody>
      </p:sp>
      <p:sp>
        <p:nvSpPr>
          <p:cNvPr id="5222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24418" y="5793160"/>
            <a:ext cx="6250516" cy="97531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+mn-lt"/>
              </a:rPr>
              <a:t>This is it, as far as long-run equilibrium is concerned!</a:t>
            </a:r>
            <a:r>
              <a:rPr lang="en-US" altLang="en-US" sz="1400" dirty="0">
                <a:latin typeface="+mn-lt"/>
              </a:rPr>
              <a:t/>
            </a:r>
            <a:br>
              <a:rPr lang="en-US" altLang="en-US" sz="1400" dirty="0">
                <a:latin typeface="+mn-lt"/>
              </a:rPr>
            </a:br>
            <a:r>
              <a:rPr lang="en-US" altLang="en-US" sz="1400" dirty="0">
                <a:latin typeface="+mn-lt"/>
              </a:rPr>
              <a:t>How many firms are there in long-run equilibrium?</a:t>
            </a:r>
            <a:br>
              <a:rPr lang="en-US" altLang="en-US" sz="1400" dirty="0">
                <a:latin typeface="+mn-lt"/>
              </a:rPr>
            </a:br>
            <a:r>
              <a:rPr lang="en-US" altLang="en-US" sz="1400" dirty="0">
                <a:latin typeface="+mn-lt"/>
              </a:rPr>
              <a:t>What would happen if demand moves left (decreases)?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+mn-lt"/>
              </a:rPr>
              <a:t>What could cause prices to increase?</a:t>
            </a:r>
          </a:p>
        </p:txBody>
      </p:sp>
      <p:cxnSp>
        <p:nvCxnSpPr>
          <p:cNvPr id="52229" name="Straight Arrow Connector 6"/>
          <p:cNvCxnSpPr>
            <a:cxnSpLocks noChangeShapeType="1"/>
          </p:cNvCxnSpPr>
          <p:nvPr/>
        </p:nvCxnSpPr>
        <p:spPr bwMode="auto">
          <a:xfrm>
            <a:off x="2162176" y="4822825"/>
            <a:ext cx="2924175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30" name="Straight Arrow Connector 7"/>
          <p:cNvCxnSpPr>
            <a:cxnSpLocks noChangeShapeType="1"/>
          </p:cNvCxnSpPr>
          <p:nvPr/>
        </p:nvCxnSpPr>
        <p:spPr bwMode="auto">
          <a:xfrm>
            <a:off x="6496050" y="4821239"/>
            <a:ext cx="3779838" cy="15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31" name="Straight Arrow Connector 9"/>
          <p:cNvCxnSpPr>
            <a:cxnSpLocks noChangeShapeType="1"/>
          </p:cNvCxnSpPr>
          <p:nvPr/>
        </p:nvCxnSpPr>
        <p:spPr bwMode="auto">
          <a:xfrm rot="5400000" flipH="1" flipV="1">
            <a:off x="812008" y="3461545"/>
            <a:ext cx="2719387" cy="31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32" name="Straight Arrow Connector 10"/>
          <p:cNvCxnSpPr>
            <a:cxnSpLocks noChangeShapeType="1"/>
          </p:cNvCxnSpPr>
          <p:nvPr/>
        </p:nvCxnSpPr>
        <p:spPr bwMode="auto">
          <a:xfrm rot="5400000" flipH="1" flipV="1">
            <a:off x="5126833" y="3461545"/>
            <a:ext cx="2719387" cy="31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2233" name="Group 23"/>
          <p:cNvGrpSpPr>
            <a:grpSpLocks/>
          </p:cNvGrpSpPr>
          <p:nvPr/>
        </p:nvGrpSpPr>
        <p:grpSpPr bwMode="auto">
          <a:xfrm>
            <a:off x="2363788" y="2913063"/>
            <a:ext cx="1938469" cy="2265362"/>
            <a:chOff x="1606" y="1687"/>
            <a:chExt cx="3543" cy="1460"/>
          </a:xfrm>
        </p:grpSpPr>
        <p:sp>
          <p:nvSpPr>
            <p:cNvPr id="52251" name="Freeform 24"/>
            <p:cNvSpPr>
              <a:spLocks/>
            </p:cNvSpPr>
            <p:nvPr/>
          </p:nvSpPr>
          <p:spPr bwMode="auto">
            <a:xfrm>
              <a:off x="1606" y="1687"/>
              <a:ext cx="2960" cy="1460"/>
            </a:xfrm>
            <a:custGeom>
              <a:avLst/>
              <a:gdLst>
                <a:gd name="T0" fmla="*/ 0 w 255"/>
                <a:gd name="T1" fmla="*/ 0 h 126"/>
                <a:gd name="T2" fmla="*/ 2147483647 w 255"/>
                <a:gd name="T3" fmla="*/ 2147483647 h 126"/>
                <a:gd name="T4" fmla="*/ 0 60000 65536"/>
                <a:gd name="T5" fmla="*/ 0 60000 65536"/>
                <a:gd name="T6" fmla="*/ 0 w 255"/>
                <a:gd name="T7" fmla="*/ 0 h 126"/>
                <a:gd name="T8" fmla="*/ 255 w 255"/>
                <a:gd name="T9" fmla="*/ 126 h 1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5" h="126">
                  <a:moveTo>
                    <a:pt x="0" y="0"/>
                  </a:moveTo>
                  <a:cubicBezTo>
                    <a:pt x="15" y="27"/>
                    <a:pt x="81" y="126"/>
                    <a:pt x="255" y="27"/>
                  </a:cubicBezTo>
                </a:path>
              </a:pathLst>
            </a:cu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2" name="Rectangle 25"/>
            <p:cNvSpPr>
              <a:spLocks noChangeArrowheads="1"/>
            </p:cNvSpPr>
            <p:nvPr/>
          </p:nvSpPr>
          <p:spPr bwMode="auto">
            <a:xfrm>
              <a:off x="4592" y="1921"/>
              <a:ext cx="557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  <a:latin typeface="+mn-lt"/>
                </a:rPr>
                <a:t>ATC</a:t>
              </a:r>
              <a:endParaRPr lang="en-US" altLang="en-US" sz="2400">
                <a:latin typeface="+mn-lt"/>
              </a:endParaRPr>
            </a:p>
          </p:txBody>
        </p:sp>
      </p:grpSp>
      <p:cxnSp>
        <p:nvCxnSpPr>
          <p:cNvPr id="52234" name="Straight Connector 16"/>
          <p:cNvCxnSpPr>
            <a:cxnSpLocks noChangeShapeType="1"/>
          </p:cNvCxnSpPr>
          <p:nvPr/>
        </p:nvCxnSpPr>
        <p:spPr bwMode="auto">
          <a:xfrm>
            <a:off x="2165350" y="4198939"/>
            <a:ext cx="229235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35" name="Straight Connector 17"/>
          <p:cNvCxnSpPr>
            <a:cxnSpLocks noChangeShapeType="1"/>
          </p:cNvCxnSpPr>
          <p:nvPr/>
        </p:nvCxnSpPr>
        <p:spPr bwMode="auto">
          <a:xfrm>
            <a:off x="6500813" y="4214814"/>
            <a:ext cx="342265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36" name="Straight Connector 20"/>
          <p:cNvCxnSpPr>
            <a:cxnSpLocks noChangeShapeType="1"/>
          </p:cNvCxnSpPr>
          <p:nvPr/>
        </p:nvCxnSpPr>
        <p:spPr bwMode="auto">
          <a:xfrm rot="16200000" flipH="1">
            <a:off x="7627145" y="2351882"/>
            <a:ext cx="2360612" cy="2168525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37" name="Straight Connector 22"/>
          <p:cNvCxnSpPr>
            <a:cxnSpLocks noChangeShapeType="1"/>
          </p:cNvCxnSpPr>
          <p:nvPr/>
        </p:nvCxnSpPr>
        <p:spPr bwMode="auto">
          <a:xfrm rot="5400000">
            <a:off x="2799557" y="4520407"/>
            <a:ext cx="61595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38" name="Straight Connector 23"/>
          <p:cNvCxnSpPr>
            <a:cxnSpLocks noChangeShapeType="1"/>
          </p:cNvCxnSpPr>
          <p:nvPr/>
        </p:nvCxnSpPr>
        <p:spPr bwMode="auto">
          <a:xfrm rot="5400000">
            <a:off x="9213851" y="4513263"/>
            <a:ext cx="617537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5872164" y="2106614"/>
            <a:ext cx="70167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Price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66864" y="2093914"/>
            <a:ext cx="701675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Price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631364" y="4840289"/>
            <a:ext cx="1036637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Quantity (industry)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27576" y="4830763"/>
            <a:ext cx="9683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Quantity (firm)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043988" y="4819651"/>
            <a:ext cx="730250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6,000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657475" y="4824413"/>
            <a:ext cx="95408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/>
              <a:t>200 (efficient scale)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37238" y="4057651"/>
            <a:ext cx="730250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$1.50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524000" y="4019550"/>
            <a:ext cx="7302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$1.50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857626" y="4073525"/>
            <a:ext cx="2074863" cy="338138"/>
          </a:xfrm>
          <a:prstGeom prst="rect">
            <a:avLst/>
          </a:prstGeom>
          <a:solidFill>
            <a:srgbClr val="FFCC66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i="1" dirty="0"/>
              <a:t>P</a:t>
            </a:r>
            <a:r>
              <a:rPr lang="en-US" sz="1600" dirty="0"/>
              <a:t> = Minimum </a:t>
            </a:r>
            <a:r>
              <a:rPr lang="en-US" sz="1600" i="1" dirty="0"/>
              <a:t>ATC =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815388" y="2927350"/>
            <a:ext cx="106045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Market Demand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32638" y="5554663"/>
            <a:ext cx="337185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i="1" dirty="0">
                <a:solidFill>
                  <a:srgbClr val="FF0000"/>
                </a:solidFill>
              </a:rPr>
              <a:t>P</a:t>
            </a:r>
            <a:r>
              <a:rPr lang="en-US" sz="1600" b="1" dirty="0">
                <a:solidFill>
                  <a:srgbClr val="FF0000"/>
                </a:solidFill>
              </a:rPr>
              <a:t> = </a:t>
            </a:r>
            <a:r>
              <a:rPr lang="en-US" sz="1600" b="1" i="1" dirty="0">
                <a:solidFill>
                  <a:srgbClr val="FF0000"/>
                </a:solidFill>
              </a:rPr>
              <a:t>AR</a:t>
            </a:r>
            <a:r>
              <a:rPr lang="en-US" sz="1600" b="1" dirty="0">
                <a:solidFill>
                  <a:srgbClr val="FF0000"/>
                </a:solidFill>
              </a:rPr>
              <a:t> = </a:t>
            </a:r>
            <a:r>
              <a:rPr lang="en-US" sz="1600" b="1" i="1" dirty="0">
                <a:solidFill>
                  <a:srgbClr val="FF0000"/>
                </a:solidFill>
              </a:rPr>
              <a:t>MR</a:t>
            </a:r>
            <a:r>
              <a:rPr lang="en-US" sz="1600" b="1" dirty="0">
                <a:solidFill>
                  <a:srgbClr val="FF0000"/>
                </a:solidFill>
              </a:rPr>
              <a:t> = </a:t>
            </a:r>
            <a:r>
              <a:rPr lang="en-US" sz="1600" b="1" i="1" dirty="0">
                <a:solidFill>
                  <a:srgbClr val="FF0000"/>
                </a:solidFill>
              </a:rPr>
              <a:t>MC </a:t>
            </a:r>
            <a:r>
              <a:rPr lang="en-US" sz="1600" b="1" dirty="0">
                <a:solidFill>
                  <a:srgbClr val="FF0000"/>
                </a:solidFill>
              </a:rPr>
              <a:t>= </a:t>
            </a:r>
            <a:r>
              <a:rPr lang="en-US" sz="1600" b="1" i="1" dirty="0">
                <a:solidFill>
                  <a:srgbClr val="FF0000"/>
                </a:solidFill>
              </a:rPr>
              <a:t>ATC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is the fingerprint of perfect competition in the long run.</a:t>
            </a:r>
          </a:p>
        </p:txBody>
      </p:sp>
      <p:sp>
        <p:nvSpPr>
          <p:cNvPr id="52250" name="TextBox 2"/>
          <p:cNvSpPr txBox="1">
            <a:spLocks noChangeArrowheads="1"/>
          </p:cNvSpPr>
          <p:nvPr/>
        </p:nvSpPr>
        <p:spPr bwMode="auto">
          <a:xfrm>
            <a:off x="3919786" y="1219200"/>
            <a:ext cx="81740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FF0000"/>
                </a:solidFill>
                <a:latin typeface="+mn-lt"/>
              </a:rPr>
              <a:t>To determine the number of firms in the industry and the total industry output, we need the market demand curve</a:t>
            </a:r>
          </a:p>
        </p:txBody>
      </p:sp>
    </p:spTree>
    <p:extLst>
      <p:ext uri="{BB962C8B-B14F-4D97-AF65-F5344CB8AC3E}">
        <p14:creationId xmlns:p14="http://schemas.microsoft.com/office/powerpoint/2010/main" val="391209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+mn-lt"/>
              </a:rPr>
              <a:t>Perfect Competition in the Long Run</a:t>
            </a:r>
          </a:p>
        </p:txBody>
      </p:sp>
      <p:sp>
        <p:nvSpPr>
          <p:cNvPr id="5325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9658350" y="6245225"/>
            <a:ext cx="55245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6CB00A-21EC-431D-8B0F-B2D1D044F2A8}" type="slidenum">
              <a:rPr lang="en-US" altLang="en-US" sz="1400"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62</a:t>
            </a:fld>
            <a:endParaRPr lang="en-US" altLang="en-US" sz="1400">
              <a:latin typeface="+mn-lt"/>
            </a:endParaRPr>
          </a:p>
        </p:txBody>
      </p:sp>
      <p:cxnSp>
        <p:nvCxnSpPr>
          <p:cNvPr id="53252" name="Straight Arrow Connector 6"/>
          <p:cNvCxnSpPr>
            <a:cxnSpLocks noChangeShapeType="1"/>
          </p:cNvCxnSpPr>
          <p:nvPr/>
        </p:nvCxnSpPr>
        <p:spPr bwMode="auto">
          <a:xfrm>
            <a:off x="2162176" y="4822825"/>
            <a:ext cx="2924175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53" name="Straight Arrow Connector 7"/>
          <p:cNvCxnSpPr>
            <a:cxnSpLocks noChangeShapeType="1"/>
          </p:cNvCxnSpPr>
          <p:nvPr/>
        </p:nvCxnSpPr>
        <p:spPr bwMode="auto">
          <a:xfrm>
            <a:off x="6496050" y="4821239"/>
            <a:ext cx="3779838" cy="15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54" name="Straight Arrow Connector 9"/>
          <p:cNvCxnSpPr>
            <a:cxnSpLocks noChangeShapeType="1"/>
          </p:cNvCxnSpPr>
          <p:nvPr/>
        </p:nvCxnSpPr>
        <p:spPr bwMode="auto">
          <a:xfrm rot="5400000" flipH="1" flipV="1">
            <a:off x="812008" y="3461545"/>
            <a:ext cx="2719387" cy="31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55" name="Straight Arrow Connector 10"/>
          <p:cNvCxnSpPr>
            <a:cxnSpLocks noChangeShapeType="1"/>
          </p:cNvCxnSpPr>
          <p:nvPr/>
        </p:nvCxnSpPr>
        <p:spPr bwMode="auto">
          <a:xfrm rot="5400000" flipH="1" flipV="1">
            <a:off x="5126833" y="3461545"/>
            <a:ext cx="2719387" cy="31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3256" name="Group 23"/>
          <p:cNvGrpSpPr>
            <a:grpSpLocks/>
          </p:cNvGrpSpPr>
          <p:nvPr/>
        </p:nvGrpSpPr>
        <p:grpSpPr bwMode="auto">
          <a:xfrm>
            <a:off x="2363788" y="2913063"/>
            <a:ext cx="1938469" cy="2265362"/>
            <a:chOff x="1606" y="1687"/>
            <a:chExt cx="3543" cy="1460"/>
          </a:xfrm>
        </p:grpSpPr>
        <p:sp>
          <p:nvSpPr>
            <p:cNvPr id="53283" name="Freeform 24"/>
            <p:cNvSpPr>
              <a:spLocks/>
            </p:cNvSpPr>
            <p:nvPr/>
          </p:nvSpPr>
          <p:spPr bwMode="auto">
            <a:xfrm>
              <a:off x="1606" y="1687"/>
              <a:ext cx="2960" cy="1460"/>
            </a:xfrm>
            <a:custGeom>
              <a:avLst/>
              <a:gdLst>
                <a:gd name="T0" fmla="*/ 0 w 255"/>
                <a:gd name="T1" fmla="*/ 0 h 126"/>
                <a:gd name="T2" fmla="*/ 2147483647 w 255"/>
                <a:gd name="T3" fmla="*/ 2147483647 h 126"/>
                <a:gd name="T4" fmla="*/ 0 60000 65536"/>
                <a:gd name="T5" fmla="*/ 0 60000 65536"/>
                <a:gd name="T6" fmla="*/ 0 w 255"/>
                <a:gd name="T7" fmla="*/ 0 h 126"/>
                <a:gd name="T8" fmla="*/ 255 w 255"/>
                <a:gd name="T9" fmla="*/ 126 h 1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5" h="126">
                  <a:moveTo>
                    <a:pt x="0" y="0"/>
                  </a:moveTo>
                  <a:cubicBezTo>
                    <a:pt x="15" y="27"/>
                    <a:pt x="81" y="126"/>
                    <a:pt x="255" y="27"/>
                  </a:cubicBezTo>
                </a:path>
              </a:pathLst>
            </a:cu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4" name="Rectangle 25"/>
            <p:cNvSpPr>
              <a:spLocks noChangeArrowheads="1"/>
            </p:cNvSpPr>
            <p:nvPr/>
          </p:nvSpPr>
          <p:spPr bwMode="auto">
            <a:xfrm>
              <a:off x="4592" y="1921"/>
              <a:ext cx="557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  <a:latin typeface="+mn-lt"/>
                </a:rPr>
                <a:t>ATC</a:t>
              </a:r>
              <a:endParaRPr lang="en-US" altLang="en-US" sz="2400">
                <a:latin typeface="+mn-lt"/>
              </a:endParaRPr>
            </a:p>
          </p:txBody>
        </p:sp>
      </p:grpSp>
      <p:cxnSp>
        <p:nvCxnSpPr>
          <p:cNvPr id="53257" name="Straight Connector 16"/>
          <p:cNvCxnSpPr>
            <a:cxnSpLocks noChangeShapeType="1"/>
          </p:cNvCxnSpPr>
          <p:nvPr/>
        </p:nvCxnSpPr>
        <p:spPr bwMode="auto">
          <a:xfrm>
            <a:off x="2165350" y="4198939"/>
            <a:ext cx="229235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58" name="Straight Connector 17"/>
          <p:cNvCxnSpPr>
            <a:cxnSpLocks noChangeShapeType="1"/>
          </p:cNvCxnSpPr>
          <p:nvPr/>
        </p:nvCxnSpPr>
        <p:spPr bwMode="auto">
          <a:xfrm>
            <a:off x="6500813" y="4214814"/>
            <a:ext cx="342265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3" name="Straight Connector 20"/>
          <p:cNvCxnSpPr>
            <a:cxnSpLocks noChangeShapeType="1"/>
          </p:cNvCxnSpPr>
          <p:nvPr/>
        </p:nvCxnSpPr>
        <p:spPr bwMode="auto">
          <a:xfrm rot="16200000" flipH="1">
            <a:off x="7627145" y="2351882"/>
            <a:ext cx="2360612" cy="2168525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60" name="Straight Connector 22"/>
          <p:cNvCxnSpPr>
            <a:cxnSpLocks noChangeShapeType="1"/>
          </p:cNvCxnSpPr>
          <p:nvPr/>
        </p:nvCxnSpPr>
        <p:spPr bwMode="auto">
          <a:xfrm rot="5400000">
            <a:off x="2799557" y="4520407"/>
            <a:ext cx="61595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61" name="Straight Connector 23"/>
          <p:cNvCxnSpPr>
            <a:cxnSpLocks noChangeShapeType="1"/>
          </p:cNvCxnSpPr>
          <p:nvPr/>
        </p:nvCxnSpPr>
        <p:spPr bwMode="auto">
          <a:xfrm rot="5400000">
            <a:off x="9213851" y="4513263"/>
            <a:ext cx="617537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5872164" y="2106614"/>
            <a:ext cx="70167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Price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66864" y="2093914"/>
            <a:ext cx="701675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Price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779142" y="4840289"/>
            <a:ext cx="1036637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Quantity (industry)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27576" y="4830763"/>
            <a:ext cx="9683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Quantity (firm)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166800" y="4821239"/>
            <a:ext cx="730250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6,000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657475" y="4824413"/>
            <a:ext cx="95408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/>
              <a:t>200 (efficient scale)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37238" y="4057651"/>
            <a:ext cx="730250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$1.50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524000" y="4019550"/>
            <a:ext cx="7302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$1.50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857626" y="4073525"/>
            <a:ext cx="2074863" cy="338138"/>
          </a:xfrm>
          <a:prstGeom prst="rect">
            <a:avLst/>
          </a:prstGeom>
          <a:solidFill>
            <a:srgbClr val="FFCC66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i="1" dirty="0"/>
              <a:t>P</a:t>
            </a:r>
            <a:r>
              <a:rPr lang="en-US" sz="1600" dirty="0"/>
              <a:t> = Minimum </a:t>
            </a:r>
            <a:r>
              <a:rPr lang="en-US" sz="1600" i="1" dirty="0"/>
              <a:t>ATC =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815388" y="2927350"/>
            <a:ext cx="106045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Market Demand</a:t>
            </a:r>
          </a:p>
        </p:txBody>
      </p:sp>
      <p:cxnSp>
        <p:nvCxnSpPr>
          <p:cNvPr id="34" name="Straight Connector 20"/>
          <p:cNvCxnSpPr>
            <a:cxnSpLocks noChangeShapeType="1"/>
          </p:cNvCxnSpPr>
          <p:nvPr/>
        </p:nvCxnSpPr>
        <p:spPr bwMode="auto">
          <a:xfrm rot="16200000" flipH="1">
            <a:off x="7169945" y="2374107"/>
            <a:ext cx="2360612" cy="2168525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Connector 20"/>
          <p:cNvCxnSpPr>
            <a:cxnSpLocks noChangeShapeType="1"/>
          </p:cNvCxnSpPr>
          <p:nvPr/>
        </p:nvCxnSpPr>
        <p:spPr bwMode="auto">
          <a:xfrm rot="16200000" flipH="1">
            <a:off x="6596857" y="2366170"/>
            <a:ext cx="2360613" cy="2168525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Oval 4"/>
          <p:cNvSpPr>
            <a:spLocks noChangeAspect="1"/>
          </p:cNvSpPr>
          <p:nvPr/>
        </p:nvSpPr>
        <p:spPr bwMode="auto">
          <a:xfrm>
            <a:off x="8437563" y="4178300"/>
            <a:ext cx="95250" cy="9525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latin typeface="+mn-lt"/>
            </a:endParaRPr>
          </a:p>
        </p:txBody>
      </p:sp>
      <p:sp>
        <p:nvSpPr>
          <p:cNvPr id="38" name="Oval 37"/>
          <p:cNvSpPr>
            <a:spLocks noChangeAspect="1"/>
          </p:cNvSpPr>
          <p:nvPr/>
        </p:nvSpPr>
        <p:spPr bwMode="auto">
          <a:xfrm>
            <a:off x="9475788" y="4165600"/>
            <a:ext cx="95250" cy="9525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latin typeface="+mn-lt"/>
            </a:endParaRPr>
          </a:p>
        </p:txBody>
      </p:sp>
      <p:sp>
        <p:nvSpPr>
          <p:cNvPr id="39" name="Oval 38"/>
          <p:cNvSpPr>
            <a:spLocks noChangeAspect="1"/>
          </p:cNvSpPr>
          <p:nvPr/>
        </p:nvSpPr>
        <p:spPr bwMode="auto">
          <a:xfrm>
            <a:off x="8996363" y="4168775"/>
            <a:ext cx="95250" cy="9525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latin typeface="+mn-lt"/>
            </a:endParaRPr>
          </a:p>
        </p:txBody>
      </p:sp>
      <p:cxnSp>
        <p:nvCxnSpPr>
          <p:cNvPr id="40" name="Straight Connector 17"/>
          <p:cNvCxnSpPr>
            <a:cxnSpLocks noChangeShapeType="1"/>
          </p:cNvCxnSpPr>
          <p:nvPr/>
        </p:nvCxnSpPr>
        <p:spPr bwMode="auto">
          <a:xfrm>
            <a:off x="6500813" y="4230689"/>
            <a:ext cx="3422650" cy="1587"/>
          </a:xfrm>
          <a:prstGeom prst="line">
            <a:avLst/>
          </a:prstGeom>
          <a:noFill/>
          <a:ln w="28575" algn="ctr">
            <a:solidFill>
              <a:srgbClr val="00B0F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16700" y="1933575"/>
            <a:ext cx="496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>
                <a:latin typeface="+mn-lt"/>
              </a:rPr>
              <a:t>D</a:t>
            </a:r>
            <a:r>
              <a:rPr lang="en-US" altLang="en-US" sz="1800" b="1" baseline="-25000">
                <a:latin typeface="+mn-lt"/>
              </a:rPr>
              <a:t>3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226300" y="1933575"/>
            <a:ext cx="496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>
                <a:latin typeface="+mn-lt"/>
              </a:rPr>
              <a:t>D</a:t>
            </a:r>
            <a:r>
              <a:rPr lang="en-US" altLang="en-US" sz="1800" b="1" baseline="-25000">
                <a:latin typeface="+mn-lt"/>
              </a:rPr>
              <a:t>2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7777164" y="1908175"/>
            <a:ext cx="496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>
                <a:latin typeface="+mn-lt"/>
              </a:rPr>
              <a:t>D</a:t>
            </a:r>
            <a:r>
              <a:rPr lang="en-US" altLang="en-US" sz="1800" b="1" baseline="-25000">
                <a:latin typeface="+mn-lt"/>
              </a:rPr>
              <a:t>1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65939" y="5654676"/>
            <a:ext cx="2365375" cy="830263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+mn-lt"/>
              </a:rPr>
              <a:t>Industry’s long-run supply curve</a:t>
            </a:r>
          </a:p>
        </p:txBody>
      </p: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 flipH="1" flipV="1">
            <a:off x="7366000" y="4260851"/>
            <a:ext cx="0" cy="1393825"/>
          </a:xfrm>
          <a:prstGeom prst="straightConnector1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arrow" w="med" len="med"/>
          </a:ln>
        </p:spPr>
      </p:cxnSp>
      <p:cxnSp>
        <p:nvCxnSpPr>
          <p:cNvPr id="43" name="Straight Connector 23"/>
          <p:cNvCxnSpPr>
            <a:cxnSpLocks noChangeShapeType="1"/>
          </p:cNvCxnSpPr>
          <p:nvPr/>
        </p:nvCxnSpPr>
        <p:spPr bwMode="auto">
          <a:xfrm rot="5400000">
            <a:off x="8179380" y="4513263"/>
            <a:ext cx="617537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" name="TextBox 43"/>
          <p:cNvSpPr txBox="1"/>
          <p:nvPr/>
        </p:nvSpPr>
        <p:spPr>
          <a:xfrm>
            <a:off x="8132329" y="4821239"/>
            <a:ext cx="730250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smtClean="0"/>
              <a:t>4,000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9658350" y="1690688"/>
            <a:ext cx="24733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When the market demand moves from </a:t>
            </a:r>
            <a:r>
              <a:rPr lang="en-US" b="1" i="1" dirty="0" smtClean="0">
                <a:solidFill>
                  <a:srgbClr val="C00000"/>
                </a:solidFill>
              </a:rPr>
              <a:t>D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r>
              <a:rPr lang="en-US" b="1" dirty="0" smtClean="0">
                <a:solidFill>
                  <a:srgbClr val="C00000"/>
                </a:solidFill>
              </a:rPr>
              <a:t> to </a:t>
            </a:r>
            <a:r>
              <a:rPr lang="en-US" b="1" i="1" dirty="0" smtClean="0">
                <a:solidFill>
                  <a:srgbClr val="C00000"/>
                </a:solidFill>
              </a:rPr>
              <a:t>D</a:t>
            </a:r>
            <a:r>
              <a:rPr lang="en-US" b="1" baseline="-25000" dirty="0" smtClean="0">
                <a:solidFill>
                  <a:srgbClr val="C00000"/>
                </a:solidFill>
              </a:rPr>
              <a:t>3</a:t>
            </a:r>
            <a:r>
              <a:rPr lang="en-US" b="1" dirty="0" smtClean="0">
                <a:solidFill>
                  <a:srgbClr val="C00000"/>
                </a:solidFill>
              </a:rPr>
              <a:t>, the only change is that the number of firms decreases from 30 to 20. The market price and each firm’s output stays the same.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35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8" grpId="0" animBg="1"/>
      <p:bldP spid="39" grpId="0" animBg="1"/>
      <p:bldP spid="6" grpId="0"/>
      <p:bldP spid="41" grpId="0"/>
      <p:bldP spid="42" grpId="0"/>
      <p:bldP spid="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Perfect Competition: Long Run</a:t>
            </a:r>
            <a:br>
              <a:rPr lang="en-US" dirty="0"/>
            </a:br>
            <a:r>
              <a:rPr lang="en-US" dirty="0" smtClean="0"/>
              <a:t>How can profits be zero?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saw earlier that each firm earns zero profits in long-run equilibrium in perfect competition. How can that be?</a:t>
            </a:r>
          </a:p>
          <a:p>
            <a:r>
              <a:rPr lang="en-US" dirty="0" smtClean="0"/>
              <a:t>(Hint: It has to do with the distinction between accounting profit and economic profit.)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5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Why Do Competitive Firms Stay in Business If They Make Zero Profit?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Profit = </a:t>
            </a:r>
            <a:r>
              <a:rPr lang="en-US" altLang="en-US" i="1" dirty="0" smtClean="0"/>
              <a:t>TR</a:t>
            </a:r>
            <a:r>
              <a:rPr lang="en-US" altLang="en-US" dirty="0" smtClean="0"/>
              <a:t> – </a:t>
            </a:r>
            <a:r>
              <a:rPr lang="en-US" altLang="en-US" i="1" dirty="0" smtClean="0"/>
              <a:t>TC</a:t>
            </a:r>
          </a:p>
          <a:p>
            <a:r>
              <a:rPr lang="en-US" altLang="en-US" dirty="0" smtClean="0"/>
              <a:t>Total cost = explicit cost + implicit cost.</a:t>
            </a:r>
          </a:p>
          <a:p>
            <a:pPr lvl="1"/>
            <a:r>
              <a:rPr lang="en-US" altLang="en-US" dirty="0" smtClean="0"/>
              <a:t>Explicit cost is the market value of resources a firm buys from others</a:t>
            </a:r>
          </a:p>
          <a:p>
            <a:pPr lvl="1"/>
            <a:r>
              <a:rPr lang="en-US" altLang="en-US" dirty="0" smtClean="0"/>
              <a:t>Implicit </a:t>
            </a:r>
            <a:r>
              <a:rPr lang="en-US" altLang="en-US" dirty="0"/>
              <a:t>cost is the market value of resources </a:t>
            </a:r>
            <a:r>
              <a:rPr lang="en-US" altLang="en-US" dirty="0" smtClean="0"/>
              <a:t>given for free to the firm (usually</a:t>
            </a:r>
            <a:r>
              <a:rPr lang="en-US" altLang="en-US" dirty="0"/>
              <a:t> </a:t>
            </a:r>
            <a:r>
              <a:rPr lang="en-US" altLang="en-US" dirty="0" smtClean="0"/>
              <a:t>by the firm’s owners)</a:t>
            </a:r>
          </a:p>
          <a:p>
            <a:r>
              <a:rPr lang="en-US" altLang="en-US" dirty="0" smtClean="0"/>
              <a:t>Profit = 0 implies </a:t>
            </a:r>
            <a:r>
              <a:rPr lang="en-US" altLang="en-US" i="1" dirty="0" smtClean="0"/>
              <a:t>TR</a:t>
            </a:r>
            <a:r>
              <a:rPr lang="en-US" altLang="en-US" dirty="0" smtClean="0"/>
              <a:t> = explicit cost + implicit cost</a:t>
            </a:r>
          </a:p>
          <a:p>
            <a:r>
              <a:rPr lang="en-US" altLang="en-US" dirty="0" smtClean="0"/>
              <a:t>So, in the long-run zero-profit equilibrium, the firm earns enough revenue to pay its bills and also compensate the owners for the resources they provide to keep the business going.</a:t>
            </a:r>
          </a:p>
          <a:p>
            <a:r>
              <a:rPr lang="en-US" altLang="en-US" dirty="0" smtClean="0"/>
              <a:t>So, don’t feel sorry for the owners!</a:t>
            </a:r>
          </a:p>
        </p:txBody>
      </p:sp>
    </p:spTree>
    <p:extLst>
      <p:ext uri="{BB962C8B-B14F-4D97-AF65-F5344CB8AC3E}">
        <p14:creationId xmlns:p14="http://schemas.microsoft.com/office/powerpoint/2010/main" val="81106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8229600" cy="6858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altLang="en-US" sz="2400" b="1" dirty="0">
                <a:latin typeface="+mn-lt"/>
              </a:rPr>
              <a:t>Recap: Economic and Accounting </a:t>
            </a:r>
            <a:r>
              <a:rPr lang="en-US" altLang="en-US" sz="2400" b="1" dirty="0" smtClean="0">
                <a:latin typeface="+mn-lt"/>
              </a:rPr>
              <a:t>Profits</a:t>
            </a:r>
            <a:endParaRPr lang="en-US" altLang="en-US" sz="2400" b="1" dirty="0">
              <a:latin typeface="+mn-lt"/>
            </a:endParaRPr>
          </a:p>
        </p:txBody>
      </p:sp>
      <p:grpSp>
        <p:nvGrpSpPr>
          <p:cNvPr id="60419" name="Group 3"/>
          <p:cNvGrpSpPr>
            <a:grpSpLocks/>
          </p:cNvGrpSpPr>
          <p:nvPr/>
        </p:nvGrpSpPr>
        <p:grpSpPr bwMode="auto">
          <a:xfrm>
            <a:off x="1760538" y="1847851"/>
            <a:ext cx="1231900" cy="4498975"/>
            <a:chOff x="149" y="1164"/>
            <a:chExt cx="776" cy="2834"/>
          </a:xfrm>
        </p:grpSpPr>
        <p:sp>
          <p:nvSpPr>
            <p:cNvPr id="60454" name="Freeform 4"/>
            <p:cNvSpPr>
              <a:spLocks/>
            </p:cNvSpPr>
            <p:nvPr/>
          </p:nvSpPr>
          <p:spPr bwMode="auto">
            <a:xfrm>
              <a:off x="819" y="1164"/>
              <a:ext cx="106" cy="2834"/>
            </a:xfrm>
            <a:custGeom>
              <a:avLst/>
              <a:gdLst>
                <a:gd name="T0" fmla="*/ 2147483647 w 8"/>
                <a:gd name="T1" fmla="*/ 0 h 213"/>
                <a:gd name="T2" fmla="*/ 2147483647 w 8"/>
                <a:gd name="T3" fmla="*/ 2147483647 h 213"/>
                <a:gd name="T4" fmla="*/ 2147483647 w 8"/>
                <a:gd name="T5" fmla="*/ 2147483647 h 213"/>
                <a:gd name="T6" fmla="*/ 0 w 8"/>
                <a:gd name="T7" fmla="*/ 2147483647 h 213"/>
                <a:gd name="T8" fmla="*/ 2147483647 w 8"/>
                <a:gd name="T9" fmla="*/ 2147483647 h 213"/>
                <a:gd name="T10" fmla="*/ 2147483647 w 8"/>
                <a:gd name="T11" fmla="*/ 2147483647 h 213"/>
                <a:gd name="T12" fmla="*/ 2147483647 w 8"/>
                <a:gd name="T13" fmla="*/ 2147483647 h 2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213"/>
                <a:gd name="T23" fmla="*/ 8 w 8"/>
                <a:gd name="T24" fmla="*/ 213 h 2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213">
                  <a:moveTo>
                    <a:pt x="8" y="0"/>
                  </a:moveTo>
                  <a:cubicBezTo>
                    <a:pt x="6" y="0"/>
                    <a:pt x="4" y="3"/>
                    <a:pt x="4" y="5"/>
                  </a:cubicBezTo>
                  <a:cubicBezTo>
                    <a:pt x="4" y="103"/>
                    <a:pt x="4" y="103"/>
                    <a:pt x="4" y="103"/>
                  </a:cubicBezTo>
                  <a:cubicBezTo>
                    <a:pt x="4" y="105"/>
                    <a:pt x="3" y="107"/>
                    <a:pt x="0" y="107"/>
                  </a:cubicBezTo>
                  <a:cubicBezTo>
                    <a:pt x="3" y="107"/>
                    <a:pt x="4" y="109"/>
                    <a:pt x="4" y="111"/>
                  </a:cubicBezTo>
                  <a:cubicBezTo>
                    <a:pt x="4" y="208"/>
                    <a:pt x="4" y="208"/>
                    <a:pt x="4" y="208"/>
                  </a:cubicBezTo>
                  <a:cubicBezTo>
                    <a:pt x="4" y="210"/>
                    <a:pt x="6" y="213"/>
                    <a:pt x="8" y="213"/>
                  </a:cubicBez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55" name="Rectangle 5"/>
            <p:cNvSpPr>
              <a:spLocks noChangeArrowheads="1"/>
            </p:cNvSpPr>
            <p:nvPr/>
          </p:nvSpPr>
          <p:spPr bwMode="auto">
            <a:xfrm>
              <a:off x="149" y="2490"/>
              <a:ext cx="52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+mn-lt"/>
                </a:rPr>
                <a:t>Revenue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60420" name="Group 6"/>
          <p:cNvGrpSpPr>
            <a:grpSpLocks/>
          </p:cNvGrpSpPr>
          <p:nvPr/>
        </p:nvGrpSpPr>
        <p:grpSpPr bwMode="auto">
          <a:xfrm>
            <a:off x="5157789" y="3198813"/>
            <a:ext cx="1430337" cy="3148012"/>
            <a:chOff x="2289" y="2015"/>
            <a:chExt cx="901" cy="1983"/>
          </a:xfrm>
        </p:grpSpPr>
        <p:sp>
          <p:nvSpPr>
            <p:cNvPr id="60449" name="Rectangle 7"/>
            <p:cNvSpPr>
              <a:spLocks noChangeArrowheads="1"/>
            </p:cNvSpPr>
            <p:nvPr/>
          </p:nvSpPr>
          <p:spPr bwMode="auto">
            <a:xfrm>
              <a:off x="2478" y="2748"/>
              <a:ext cx="2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+mn-lt"/>
                </a:rPr>
                <a:t>Total</a:t>
              </a:r>
              <a:endParaRPr lang="en-US" altLang="en-US" sz="2400">
                <a:latin typeface="+mn-lt"/>
              </a:endParaRPr>
            </a:p>
          </p:txBody>
        </p:sp>
        <p:grpSp>
          <p:nvGrpSpPr>
            <p:cNvPr id="60450" name="Group 8"/>
            <p:cNvGrpSpPr>
              <a:grpSpLocks/>
            </p:cNvGrpSpPr>
            <p:nvPr/>
          </p:nvGrpSpPr>
          <p:grpSpPr bwMode="auto">
            <a:xfrm>
              <a:off x="2289" y="2015"/>
              <a:ext cx="901" cy="1983"/>
              <a:chOff x="2289" y="2015"/>
              <a:chExt cx="901" cy="1983"/>
            </a:xfrm>
          </p:grpSpPr>
          <p:sp>
            <p:nvSpPr>
              <p:cNvPr id="60452" name="Freeform 9"/>
              <p:cNvSpPr>
                <a:spLocks/>
              </p:cNvSpPr>
              <p:nvPr/>
            </p:nvSpPr>
            <p:spPr bwMode="auto">
              <a:xfrm>
                <a:off x="2289" y="2015"/>
                <a:ext cx="106" cy="1983"/>
              </a:xfrm>
              <a:custGeom>
                <a:avLst/>
                <a:gdLst>
                  <a:gd name="T0" fmla="*/ 0 w 8"/>
                  <a:gd name="T1" fmla="*/ 0 h 149"/>
                  <a:gd name="T2" fmla="*/ 2147483647 w 8"/>
                  <a:gd name="T3" fmla="*/ 2147483647 h 149"/>
                  <a:gd name="T4" fmla="*/ 2147483647 w 8"/>
                  <a:gd name="T5" fmla="*/ 2147483647 h 149"/>
                  <a:gd name="T6" fmla="*/ 2147483647 w 8"/>
                  <a:gd name="T7" fmla="*/ 2147483647 h 149"/>
                  <a:gd name="T8" fmla="*/ 2147483647 w 8"/>
                  <a:gd name="T9" fmla="*/ 2147483647 h 149"/>
                  <a:gd name="T10" fmla="*/ 2147483647 w 8"/>
                  <a:gd name="T11" fmla="*/ 2147483647 h 149"/>
                  <a:gd name="T12" fmla="*/ 0 w 8"/>
                  <a:gd name="T13" fmla="*/ 2147483647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"/>
                  <a:gd name="T22" fmla="*/ 0 h 149"/>
                  <a:gd name="T23" fmla="*/ 8 w 8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" h="149">
                    <a:moveTo>
                      <a:pt x="0" y="0"/>
                    </a:moveTo>
                    <a:cubicBezTo>
                      <a:pt x="3" y="0"/>
                      <a:pt x="4" y="3"/>
                      <a:pt x="4" y="5"/>
                    </a:cubicBezTo>
                    <a:cubicBezTo>
                      <a:pt x="4" y="71"/>
                      <a:pt x="4" y="71"/>
                      <a:pt x="4" y="71"/>
                    </a:cubicBezTo>
                    <a:cubicBezTo>
                      <a:pt x="4" y="73"/>
                      <a:pt x="6" y="75"/>
                      <a:pt x="8" y="75"/>
                    </a:cubicBezTo>
                    <a:cubicBezTo>
                      <a:pt x="6" y="75"/>
                      <a:pt x="4" y="77"/>
                      <a:pt x="4" y="79"/>
                    </a:cubicBezTo>
                    <a:cubicBezTo>
                      <a:pt x="4" y="144"/>
                      <a:pt x="4" y="144"/>
                      <a:pt x="4" y="144"/>
                    </a:cubicBezTo>
                    <a:cubicBezTo>
                      <a:pt x="4" y="146"/>
                      <a:pt x="3" y="149"/>
                      <a:pt x="0" y="149"/>
                    </a:cubicBezTo>
                  </a:path>
                </a:pathLst>
              </a:cu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53" name="Rectangle 10"/>
              <p:cNvSpPr>
                <a:spLocks noChangeArrowheads="1"/>
              </p:cNvSpPr>
              <p:nvPr/>
            </p:nvSpPr>
            <p:spPr bwMode="auto">
              <a:xfrm>
                <a:off x="2478" y="2925"/>
                <a:ext cx="7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000000"/>
                    </a:solidFill>
                    <a:latin typeface="+mn-lt"/>
                  </a:rPr>
                  <a:t>opportunity</a:t>
                </a:r>
                <a:endParaRPr lang="en-US" altLang="en-US" sz="2400">
                  <a:latin typeface="+mn-lt"/>
                </a:endParaRPr>
              </a:p>
            </p:txBody>
          </p:sp>
        </p:grpSp>
        <p:sp>
          <p:nvSpPr>
            <p:cNvPr id="60451" name="Rectangle 11"/>
            <p:cNvSpPr>
              <a:spLocks noChangeArrowheads="1"/>
            </p:cNvSpPr>
            <p:nvPr/>
          </p:nvSpPr>
          <p:spPr bwMode="auto">
            <a:xfrm>
              <a:off x="2478" y="3103"/>
              <a:ext cx="2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+mn-lt"/>
                </a:rPr>
                <a:t>costs</a:t>
              </a:r>
              <a:endParaRPr lang="en-US" altLang="en-US" sz="2400">
                <a:latin typeface="+mn-lt"/>
              </a:endParaRPr>
            </a:p>
          </p:txBody>
        </p:sp>
      </p:grpSp>
      <p:sp>
        <p:nvSpPr>
          <p:cNvPr id="60421" name="Rectangle 12"/>
          <p:cNvSpPr>
            <a:spLocks noChangeArrowheads="1"/>
          </p:cNvSpPr>
          <p:nvPr/>
        </p:nvSpPr>
        <p:spPr bwMode="auto">
          <a:xfrm>
            <a:off x="3157538" y="1095375"/>
            <a:ext cx="17707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+mn-lt"/>
              </a:rPr>
              <a:t>How an Economist</a:t>
            </a:r>
            <a:endParaRPr lang="en-US" altLang="en-US" sz="2400">
              <a:latin typeface="+mn-lt"/>
            </a:endParaRPr>
          </a:p>
        </p:txBody>
      </p:sp>
      <p:sp>
        <p:nvSpPr>
          <p:cNvPr id="60422" name="Rectangle 13"/>
          <p:cNvSpPr>
            <a:spLocks noChangeArrowheads="1"/>
          </p:cNvSpPr>
          <p:nvPr/>
        </p:nvSpPr>
        <p:spPr bwMode="auto">
          <a:xfrm>
            <a:off x="3475038" y="1377950"/>
            <a:ext cx="12188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+mn-lt"/>
              </a:rPr>
              <a:t>Views a Firm</a:t>
            </a:r>
            <a:endParaRPr lang="en-US" altLang="en-US" sz="2400">
              <a:latin typeface="+mn-lt"/>
            </a:endParaRPr>
          </a:p>
        </p:txBody>
      </p:sp>
      <p:sp>
        <p:nvSpPr>
          <p:cNvPr id="60423" name="Rectangle 14"/>
          <p:cNvSpPr>
            <a:spLocks noChangeArrowheads="1"/>
          </p:cNvSpPr>
          <p:nvPr/>
        </p:nvSpPr>
        <p:spPr bwMode="auto">
          <a:xfrm>
            <a:off x="7180263" y="1095375"/>
            <a:ext cx="18754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+mn-lt"/>
              </a:rPr>
              <a:t>How an Accountant</a:t>
            </a:r>
            <a:endParaRPr lang="en-US" altLang="en-US" sz="2400">
              <a:latin typeface="+mn-lt"/>
            </a:endParaRPr>
          </a:p>
        </p:txBody>
      </p:sp>
      <p:sp>
        <p:nvSpPr>
          <p:cNvPr id="60424" name="Rectangle 15"/>
          <p:cNvSpPr>
            <a:spLocks noChangeArrowheads="1"/>
          </p:cNvSpPr>
          <p:nvPr/>
        </p:nvSpPr>
        <p:spPr bwMode="auto">
          <a:xfrm>
            <a:off x="7540625" y="1377950"/>
            <a:ext cx="12188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+mn-lt"/>
              </a:rPr>
              <a:t>Views a Firm</a:t>
            </a:r>
            <a:endParaRPr lang="en-US" altLang="en-US" sz="2400">
              <a:latin typeface="+mn-lt"/>
            </a:endParaRPr>
          </a:p>
        </p:txBody>
      </p:sp>
      <p:grpSp>
        <p:nvGrpSpPr>
          <p:cNvPr id="60425" name="Group 16"/>
          <p:cNvGrpSpPr>
            <a:grpSpLocks/>
          </p:cNvGrpSpPr>
          <p:nvPr/>
        </p:nvGrpSpPr>
        <p:grpSpPr bwMode="auto">
          <a:xfrm>
            <a:off x="9172576" y="1847851"/>
            <a:ext cx="1139825" cy="4498975"/>
            <a:chOff x="4818" y="1164"/>
            <a:chExt cx="718" cy="2834"/>
          </a:xfrm>
        </p:grpSpPr>
        <p:sp>
          <p:nvSpPr>
            <p:cNvPr id="60447" name="Freeform 17"/>
            <p:cNvSpPr>
              <a:spLocks/>
            </p:cNvSpPr>
            <p:nvPr/>
          </p:nvSpPr>
          <p:spPr bwMode="auto">
            <a:xfrm>
              <a:off x="4818" y="1164"/>
              <a:ext cx="106" cy="2834"/>
            </a:xfrm>
            <a:custGeom>
              <a:avLst/>
              <a:gdLst>
                <a:gd name="T0" fmla="*/ 0 w 8"/>
                <a:gd name="T1" fmla="*/ 0 h 213"/>
                <a:gd name="T2" fmla="*/ 2147483647 w 8"/>
                <a:gd name="T3" fmla="*/ 2147483647 h 213"/>
                <a:gd name="T4" fmla="*/ 2147483647 w 8"/>
                <a:gd name="T5" fmla="*/ 2147483647 h 213"/>
                <a:gd name="T6" fmla="*/ 2147483647 w 8"/>
                <a:gd name="T7" fmla="*/ 2147483647 h 213"/>
                <a:gd name="T8" fmla="*/ 2147483647 w 8"/>
                <a:gd name="T9" fmla="*/ 2147483647 h 213"/>
                <a:gd name="T10" fmla="*/ 2147483647 w 8"/>
                <a:gd name="T11" fmla="*/ 2147483647 h 213"/>
                <a:gd name="T12" fmla="*/ 0 w 8"/>
                <a:gd name="T13" fmla="*/ 2147483647 h 2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213"/>
                <a:gd name="T23" fmla="*/ 8 w 8"/>
                <a:gd name="T24" fmla="*/ 213 h 2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213">
                  <a:moveTo>
                    <a:pt x="0" y="0"/>
                  </a:moveTo>
                  <a:cubicBezTo>
                    <a:pt x="2" y="0"/>
                    <a:pt x="4" y="3"/>
                    <a:pt x="4" y="5"/>
                  </a:cubicBezTo>
                  <a:cubicBezTo>
                    <a:pt x="4" y="103"/>
                    <a:pt x="4" y="103"/>
                    <a:pt x="4" y="103"/>
                  </a:cubicBezTo>
                  <a:cubicBezTo>
                    <a:pt x="4" y="105"/>
                    <a:pt x="6" y="107"/>
                    <a:pt x="8" y="107"/>
                  </a:cubicBezTo>
                  <a:cubicBezTo>
                    <a:pt x="6" y="107"/>
                    <a:pt x="4" y="109"/>
                    <a:pt x="4" y="111"/>
                  </a:cubicBezTo>
                  <a:cubicBezTo>
                    <a:pt x="4" y="208"/>
                    <a:pt x="4" y="208"/>
                    <a:pt x="4" y="208"/>
                  </a:cubicBezTo>
                  <a:cubicBezTo>
                    <a:pt x="4" y="210"/>
                    <a:pt x="2" y="213"/>
                    <a:pt x="0" y="213"/>
                  </a:cubicBez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8" name="Rectangle 18"/>
            <p:cNvSpPr>
              <a:spLocks noChangeArrowheads="1"/>
            </p:cNvSpPr>
            <p:nvPr/>
          </p:nvSpPr>
          <p:spPr bwMode="auto">
            <a:xfrm>
              <a:off x="5016" y="2490"/>
              <a:ext cx="52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+mn-lt"/>
                </a:rPr>
                <a:t>Revenue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60426" name="Group 19"/>
          <p:cNvGrpSpPr>
            <a:grpSpLocks/>
          </p:cNvGrpSpPr>
          <p:nvPr/>
        </p:nvGrpSpPr>
        <p:grpSpPr bwMode="auto">
          <a:xfrm>
            <a:off x="3119439" y="1847851"/>
            <a:ext cx="1912937" cy="1350963"/>
            <a:chOff x="1005" y="1164"/>
            <a:chExt cx="1205" cy="851"/>
          </a:xfrm>
        </p:grpSpPr>
        <p:sp>
          <p:nvSpPr>
            <p:cNvPr id="60444" name="Rectangle 20"/>
            <p:cNvSpPr>
              <a:spLocks noChangeArrowheads="1"/>
            </p:cNvSpPr>
            <p:nvPr/>
          </p:nvSpPr>
          <p:spPr bwMode="auto">
            <a:xfrm>
              <a:off x="1005" y="1164"/>
              <a:ext cx="1205" cy="851"/>
            </a:xfrm>
            <a:prstGeom prst="rect">
              <a:avLst/>
            </a:prstGeom>
            <a:solidFill>
              <a:srgbClr val="A9E2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60445" name="Rectangle 21"/>
            <p:cNvSpPr>
              <a:spLocks noChangeArrowheads="1"/>
            </p:cNvSpPr>
            <p:nvPr/>
          </p:nvSpPr>
          <p:spPr bwMode="auto">
            <a:xfrm>
              <a:off x="1323" y="1423"/>
              <a:ext cx="57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+mn-lt"/>
                </a:rPr>
                <a:t>Economic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60446" name="Rectangle 22"/>
            <p:cNvSpPr>
              <a:spLocks noChangeArrowheads="1"/>
            </p:cNvSpPr>
            <p:nvPr/>
          </p:nvSpPr>
          <p:spPr bwMode="auto">
            <a:xfrm>
              <a:off x="1474" y="1601"/>
              <a:ext cx="32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+mn-lt"/>
                </a:rPr>
                <a:t>profit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60427" name="Group 23"/>
          <p:cNvGrpSpPr>
            <a:grpSpLocks/>
          </p:cNvGrpSpPr>
          <p:nvPr/>
        </p:nvGrpSpPr>
        <p:grpSpPr bwMode="auto">
          <a:xfrm>
            <a:off x="3119439" y="3205164"/>
            <a:ext cx="1912937" cy="1311275"/>
            <a:chOff x="1005" y="2019"/>
            <a:chExt cx="1205" cy="826"/>
          </a:xfrm>
        </p:grpSpPr>
        <p:sp>
          <p:nvSpPr>
            <p:cNvPr id="60441" name="Rectangle 24"/>
            <p:cNvSpPr>
              <a:spLocks noChangeArrowheads="1"/>
            </p:cNvSpPr>
            <p:nvPr/>
          </p:nvSpPr>
          <p:spPr bwMode="auto">
            <a:xfrm>
              <a:off x="1005" y="2019"/>
              <a:ext cx="1205" cy="826"/>
            </a:xfrm>
            <a:prstGeom prst="rect">
              <a:avLst/>
            </a:prstGeom>
            <a:solidFill>
              <a:srgbClr val="E9A5B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60442" name="Rectangle 25"/>
            <p:cNvSpPr>
              <a:spLocks noChangeArrowheads="1"/>
            </p:cNvSpPr>
            <p:nvPr/>
          </p:nvSpPr>
          <p:spPr bwMode="auto">
            <a:xfrm>
              <a:off x="1411" y="2250"/>
              <a:ext cx="4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+mn-lt"/>
                </a:rPr>
                <a:t>Implicit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60443" name="Rectangle 26"/>
            <p:cNvSpPr>
              <a:spLocks noChangeArrowheads="1"/>
            </p:cNvSpPr>
            <p:nvPr/>
          </p:nvSpPr>
          <p:spPr bwMode="auto">
            <a:xfrm>
              <a:off x="1469" y="2428"/>
              <a:ext cx="2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+mn-lt"/>
                </a:rPr>
                <a:t>costs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60428" name="Group 27"/>
          <p:cNvGrpSpPr>
            <a:grpSpLocks/>
          </p:cNvGrpSpPr>
          <p:nvPr/>
        </p:nvGrpSpPr>
        <p:grpSpPr bwMode="auto">
          <a:xfrm>
            <a:off x="3119439" y="4510089"/>
            <a:ext cx="1912937" cy="1836737"/>
            <a:chOff x="1005" y="2841"/>
            <a:chExt cx="1205" cy="1157"/>
          </a:xfrm>
        </p:grpSpPr>
        <p:sp>
          <p:nvSpPr>
            <p:cNvPr id="60438" name="Rectangle 28"/>
            <p:cNvSpPr>
              <a:spLocks noChangeArrowheads="1"/>
            </p:cNvSpPr>
            <p:nvPr/>
          </p:nvSpPr>
          <p:spPr bwMode="auto">
            <a:xfrm>
              <a:off x="1005" y="2841"/>
              <a:ext cx="1205" cy="1157"/>
            </a:xfrm>
            <a:prstGeom prst="rect">
              <a:avLst/>
            </a:prstGeom>
            <a:solidFill>
              <a:srgbClr val="C7414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60439" name="Rectangle 29"/>
            <p:cNvSpPr>
              <a:spLocks noChangeArrowheads="1"/>
            </p:cNvSpPr>
            <p:nvPr/>
          </p:nvSpPr>
          <p:spPr bwMode="auto">
            <a:xfrm>
              <a:off x="1407" y="3237"/>
              <a:ext cx="42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+mn-lt"/>
                </a:rPr>
                <a:t>Explicit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60440" name="Rectangle 30"/>
            <p:cNvSpPr>
              <a:spLocks noChangeArrowheads="1"/>
            </p:cNvSpPr>
            <p:nvPr/>
          </p:nvSpPr>
          <p:spPr bwMode="auto">
            <a:xfrm>
              <a:off x="1469" y="3414"/>
              <a:ext cx="2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+mn-lt"/>
                </a:rPr>
                <a:t>costs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60429" name="Group 31"/>
          <p:cNvGrpSpPr>
            <a:grpSpLocks/>
          </p:cNvGrpSpPr>
          <p:nvPr/>
        </p:nvGrpSpPr>
        <p:grpSpPr bwMode="auto">
          <a:xfrm>
            <a:off x="7175500" y="4503739"/>
            <a:ext cx="1892300" cy="1836737"/>
            <a:chOff x="3560" y="2837"/>
            <a:chExt cx="1192" cy="1157"/>
          </a:xfrm>
        </p:grpSpPr>
        <p:sp>
          <p:nvSpPr>
            <p:cNvPr id="60435" name="Rectangle 32"/>
            <p:cNvSpPr>
              <a:spLocks noChangeArrowheads="1"/>
            </p:cNvSpPr>
            <p:nvPr/>
          </p:nvSpPr>
          <p:spPr bwMode="auto">
            <a:xfrm>
              <a:off x="3560" y="2837"/>
              <a:ext cx="1192" cy="1157"/>
            </a:xfrm>
            <a:prstGeom prst="rect">
              <a:avLst/>
            </a:prstGeom>
            <a:solidFill>
              <a:srgbClr val="C7414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60436" name="Rectangle 33"/>
            <p:cNvSpPr>
              <a:spLocks noChangeArrowheads="1"/>
            </p:cNvSpPr>
            <p:nvPr/>
          </p:nvSpPr>
          <p:spPr bwMode="auto">
            <a:xfrm>
              <a:off x="3944" y="3237"/>
              <a:ext cx="42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+mn-lt"/>
                </a:rPr>
                <a:t>Explicit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60437" name="Rectangle 34"/>
            <p:cNvSpPr>
              <a:spLocks noChangeArrowheads="1"/>
            </p:cNvSpPr>
            <p:nvPr/>
          </p:nvSpPr>
          <p:spPr bwMode="auto">
            <a:xfrm>
              <a:off x="4006" y="3414"/>
              <a:ext cx="2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+mn-lt"/>
                </a:rPr>
                <a:t>costs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60430" name="Group 35"/>
          <p:cNvGrpSpPr>
            <a:grpSpLocks/>
          </p:cNvGrpSpPr>
          <p:nvPr/>
        </p:nvGrpSpPr>
        <p:grpSpPr bwMode="auto">
          <a:xfrm>
            <a:off x="7175500" y="1855788"/>
            <a:ext cx="1892300" cy="2641600"/>
            <a:chOff x="3560" y="1169"/>
            <a:chExt cx="1192" cy="1664"/>
          </a:xfrm>
        </p:grpSpPr>
        <p:sp>
          <p:nvSpPr>
            <p:cNvPr id="60432" name="Rectangle 36"/>
            <p:cNvSpPr>
              <a:spLocks noChangeArrowheads="1"/>
            </p:cNvSpPr>
            <p:nvPr/>
          </p:nvSpPr>
          <p:spPr bwMode="auto">
            <a:xfrm>
              <a:off x="3560" y="1169"/>
              <a:ext cx="1192" cy="1664"/>
            </a:xfrm>
            <a:prstGeom prst="rect">
              <a:avLst/>
            </a:prstGeom>
            <a:solidFill>
              <a:srgbClr val="A9E2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60433" name="Rectangle 37"/>
            <p:cNvSpPr>
              <a:spLocks noChangeArrowheads="1"/>
            </p:cNvSpPr>
            <p:nvPr/>
          </p:nvSpPr>
          <p:spPr bwMode="auto">
            <a:xfrm>
              <a:off x="3835" y="1815"/>
              <a:ext cx="66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+mn-lt"/>
                </a:rPr>
                <a:t>Accounting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60434" name="Rectangle 38"/>
            <p:cNvSpPr>
              <a:spLocks noChangeArrowheads="1"/>
            </p:cNvSpPr>
            <p:nvPr/>
          </p:nvSpPr>
          <p:spPr bwMode="auto">
            <a:xfrm>
              <a:off x="4026" y="1993"/>
              <a:ext cx="32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+mn-lt"/>
                </a:rPr>
                <a:t>profit</a:t>
              </a:r>
              <a:endParaRPr lang="en-US" altLang="en-US" sz="240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617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8229600" cy="6858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altLang="en-US" sz="2400" b="1" dirty="0" smtClean="0">
                <a:latin typeface="+mn-lt"/>
              </a:rPr>
              <a:t>Economic </a:t>
            </a:r>
            <a:r>
              <a:rPr lang="en-US" altLang="en-US" sz="2400" b="1" dirty="0">
                <a:latin typeface="+mn-lt"/>
              </a:rPr>
              <a:t>and Accounting </a:t>
            </a:r>
            <a:r>
              <a:rPr lang="en-US" altLang="en-US" sz="2400" b="1" dirty="0" smtClean="0">
                <a:latin typeface="+mn-lt"/>
              </a:rPr>
              <a:t>Profits of a </a:t>
            </a:r>
            <a:r>
              <a:rPr lang="en-US" altLang="en-US" sz="2400" b="1" dirty="0">
                <a:latin typeface="+mn-lt"/>
              </a:rPr>
              <a:t>F</a:t>
            </a:r>
            <a:r>
              <a:rPr lang="en-US" altLang="en-US" sz="2400" b="1" dirty="0" smtClean="0">
                <a:latin typeface="+mn-lt"/>
              </a:rPr>
              <a:t>irm in the Long-Run</a:t>
            </a:r>
            <a:endParaRPr lang="en-US" altLang="en-US" sz="2400" b="1" dirty="0">
              <a:latin typeface="+mn-lt"/>
            </a:endParaRPr>
          </a:p>
        </p:txBody>
      </p:sp>
      <p:grpSp>
        <p:nvGrpSpPr>
          <p:cNvPr id="60419" name="Group 3"/>
          <p:cNvGrpSpPr>
            <a:grpSpLocks/>
          </p:cNvGrpSpPr>
          <p:nvPr/>
        </p:nvGrpSpPr>
        <p:grpSpPr bwMode="auto">
          <a:xfrm>
            <a:off x="1760538" y="1847851"/>
            <a:ext cx="1231900" cy="4498975"/>
            <a:chOff x="149" y="1164"/>
            <a:chExt cx="776" cy="2834"/>
          </a:xfrm>
        </p:grpSpPr>
        <p:sp>
          <p:nvSpPr>
            <p:cNvPr id="60454" name="Freeform 4"/>
            <p:cNvSpPr>
              <a:spLocks/>
            </p:cNvSpPr>
            <p:nvPr/>
          </p:nvSpPr>
          <p:spPr bwMode="auto">
            <a:xfrm>
              <a:off x="819" y="1164"/>
              <a:ext cx="106" cy="2834"/>
            </a:xfrm>
            <a:custGeom>
              <a:avLst/>
              <a:gdLst>
                <a:gd name="T0" fmla="*/ 2147483647 w 8"/>
                <a:gd name="T1" fmla="*/ 0 h 213"/>
                <a:gd name="T2" fmla="*/ 2147483647 w 8"/>
                <a:gd name="T3" fmla="*/ 2147483647 h 213"/>
                <a:gd name="T4" fmla="*/ 2147483647 w 8"/>
                <a:gd name="T5" fmla="*/ 2147483647 h 213"/>
                <a:gd name="T6" fmla="*/ 0 w 8"/>
                <a:gd name="T7" fmla="*/ 2147483647 h 213"/>
                <a:gd name="T8" fmla="*/ 2147483647 w 8"/>
                <a:gd name="T9" fmla="*/ 2147483647 h 213"/>
                <a:gd name="T10" fmla="*/ 2147483647 w 8"/>
                <a:gd name="T11" fmla="*/ 2147483647 h 213"/>
                <a:gd name="T12" fmla="*/ 2147483647 w 8"/>
                <a:gd name="T13" fmla="*/ 2147483647 h 2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213"/>
                <a:gd name="T23" fmla="*/ 8 w 8"/>
                <a:gd name="T24" fmla="*/ 213 h 2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213">
                  <a:moveTo>
                    <a:pt x="8" y="0"/>
                  </a:moveTo>
                  <a:cubicBezTo>
                    <a:pt x="6" y="0"/>
                    <a:pt x="4" y="3"/>
                    <a:pt x="4" y="5"/>
                  </a:cubicBezTo>
                  <a:cubicBezTo>
                    <a:pt x="4" y="103"/>
                    <a:pt x="4" y="103"/>
                    <a:pt x="4" y="103"/>
                  </a:cubicBezTo>
                  <a:cubicBezTo>
                    <a:pt x="4" y="105"/>
                    <a:pt x="3" y="107"/>
                    <a:pt x="0" y="107"/>
                  </a:cubicBezTo>
                  <a:cubicBezTo>
                    <a:pt x="3" y="107"/>
                    <a:pt x="4" y="109"/>
                    <a:pt x="4" y="111"/>
                  </a:cubicBezTo>
                  <a:cubicBezTo>
                    <a:pt x="4" y="208"/>
                    <a:pt x="4" y="208"/>
                    <a:pt x="4" y="208"/>
                  </a:cubicBezTo>
                  <a:cubicBezTo>
                    <a:pt x="4" y="210"/>
                    <a:pt x="6" y="213"/>
                    <a:pt x="8" y="213"/>
                  </a:cubicBez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55" name="Rectangle 5"/>
            <p:cNvSpPr>
              <a:spLocks noChangeArrowheads="1"/>
            </p:cNvSpPr>
            <p:nvPr/>
          </p:nvSpPr>
          <p:spPr bwMode="auto">
            <a:xfrm>
              <a:off x="149" y="2490"/>
              <a:ext cx="52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+mn-lt"/>
                </a:rPr>
                <a:t>Revenue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60420" name="Group 6"/>
          <p:cNvGrpSpPr>
            <a:grpSpLocks/>
          </p:cNvGrpSpPr>
          <p:nvPr/>
        </p:nvGrpSpPr>
        <p:grpSpPr bwMode="auto">
          <a:xfrm>
            <a:off x="5157789" y="3198813"/>
            <a:ext cx="1430337" cy="3148012"/>
            <a:chOff x="2289" y="2015"/>
            <a:chExt cx="901" cy="1983"/>
          </a:xfrm>
        </p:grpSpPr>
        <p:sp>
          <p:nvSpPr>
            <p:cNvPr id="60449" name="Rectangle 7"/>
            <p:cNvSpPr>
              <a:spLocks noChangeArrowheads="1"/>
            </p:cNvSpPr>
            <p:nvPr/>
          </p:nvSpPr>
          <p:spPr bwMode="auto">
            <a:xfrm>
              <a:off x="2478" y="2748"/>
              <a:ext cx="2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+mn-lt"/>
                </a:rPr>
                <a:t>Total</a:t>
              </a:r>
              <a:endParaRPr lang="en-US" altLang="en-US" sz="2400">
                <a:latin typeface="+mn-lt"/>
              </a:endParaRPr>
            </a:p>
          </p:txBody>
        </p:sp>
        <p:grpSp>
          <p:nvGrpSpPr>
            <p:cNvPr id="60450" name="Group 8"/>
            <p:cNvGrpSpPr>
              <a:grpSpLocks/>
            </p:cNvGrpSpPr>
            <p:nvPr/>
          </p:nvGrpSpPr>
          <p:grpSpPr bwMode="auto">
            <a:xfrm>
              <a:off x="2289" y="2015"/>
              <a:ext cx="901" cy="1983"/>
              <a:chOff x="2289" y="2015"/>
              <a:chExt cx="901" cy="1983"/>
            </a:xfrm>
          </p:grpSpPr>
          <p:sp>
            <p:nvSpPr>
              <p:cNvPr id="60452" name="Freeform 9"/>
              <p:cNvSpPr>
                <a:spLocks/>
              </p:cNvSpPr>
              <p:nvPr/>
            </p:nvSpPr>
            <p:spPr bwMode="auto">
              <a:xfrm>
                <a:off x="2289" y="2015"/>
                <a:ext cx="106" cy="1983"/>
              </a:xfrm>
              <a:custGeom>
                <a:avLst/>
                <a:gdLst>
                  <a:gd name="T0" fmla="*/ 0 w 8"/>
                  <a:gd name="T1" fmla="*/ 0 h 149"/>
                  <a:gd name="T2" fmla="*/ 2147483647 w 8"/>
                  <a:gd name="T3" fmla="*/ 2147483647 h 149"/>
                  <a:gd name="T4" fmla="*/ 2147483647 w 8"/>
                  <a:gd name="T5" fmla="*/ 2147483647 h 149"/>
                  <a:gd name="T6" fmla="*/ 2147483647 w 8"/>
                  <a:gd name="T7" fmla="*/ 2147483647 h 149"/>
                  <a:gd name="T8" fmla="*/ 2147483647 w 8"/>
                  <a:gd name="T9" fmla="*/ 2147483647 h 149"/>
                  <a:gd name="T10" fmla="*/ 2147483647 w 8"/>
                  <a:gd name="T11" fmla="*/ 2147483647 h 149"/>
                  <a:gd name="T12" fmla="*/ 0 w 8"/>
                  <a:gd name="T13" fmla="*/ 2147483647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"/>
                  <a:gd name="T22" fmla="*/ 0 h 149"/>
                  <a:gd name="T23" fmla="*/ 8 w 8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" h="149">
                    <a:moveTo>
                      <a:pt x="0" y="0"/>
                    </a:moveTo>
                    <a:cubicBezTo>
                      <a:pt x="3" y="0"/>
                      <a:pt x="4" y="3"/>
                      <a:pt x="4" y="5"/>
                    </a:cubicBezTo>
                    <a:cubicBezTo>
                      <a:pt x="4" y="71"/>
                      <a:pt x="4" y="71"/>
                      <a:pt x="4" y="71"/>
                    </a:cubicBezTo>
                    <a:cubicBezTo>
                      <a:pt x="4" y="73"/>
                      <a:pt x="6" y="75"/>
                      <a:pt x="8" y="75"/>
                    </a:cubicBezTo>
                    <a:cubicBezTo>
                      <a:pt x="6" y="75"/>
                      <a:pt x="4" y="77"/>
                      <a:pt x="4" y="79"/>
                    </a:cubicBezTo>
                    <a:cubicBezTo>
                      <a:pt x="4" y="144"/>
                      <a:pt x="4" y="144"/>
                      <a:pt x="4" y="144"/>
                    </a:cubicBezTo>
                    <a:cubicBezTo>
                      <a:pt x="4" y="146"/>
                      <a:pt x="3" y="149"/>
                      <a:pt x="0" y="149"/>
                    </a:cubicBezTo>
                  </a:path>
                </a:pathLst>
              </a:cu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53" name="Rectangle 10"/>
              <p:cNvSpPr>
                <a:spLocks noChangeArrowheads="1"/>
              </p:cNvSpPr>
              <p:nvPr/>
            </p:nvSpPr>
            <p:spPr bwMode="auto">
              <a:xfrm>
                <a:off x="2478" y="2925"/>
                <a:ext cx="7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000000"/>
                    </a:solidFill>
                    <a:latin typeface="+mn-lt"/>
                  </a:rPr>
                  <a:t>opportunity</a:t>
                </a:r>
                <a:endParaRPr lang="en-US" altLang="en-US" sz="2400">
                  <a:latin typeface="+mn-lt"/>
                </a:endParaRPr>
              </a:p>
            </p:txBody>
          </p:sp>
        </p:grpSp>
        <p:sp>
          <p:nvSpPr>
            <p:cNvPr id="60451" name="Rectangle 11"/>
            <p:cNvSpPr>
              <a:spLocks noChangeArrowheads="1"/>
            </p:cNvSpPr>
            <p:nvPr/>
          </p:nvSpPr>
          <p:spPr bwMode="auto">
            <a:xfrm>
              <a:off x="2478" y="3103"/>
              <a:ext cx="2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+mn-lt"/>
                </a:rPr>
                <a:t>costs</a:t>
              </a:r>
              <a:endParaRPr lang="en-US" altLang="en-US" sz="2400">
                <a:latin typeface="+mn-lt"/>
              </a:endParaRPr>
            </a:p>
          </p:txBody>
        </p:sp>
      </p:grpSp>
      <p:sp>
        <p:nvSpPr>
          <p:cNvPr id="60421" name="Rectangle 12"/>
          <p:cNvSpPr>
            <a:spLocks noChangeArrowheads="1"/>
          </p:cNvSpPr>
          <p:nvPr/>
        </p:nvSpPr>
        <p:spPr bwMode="auto">
          <a:xfrm>
            <a:off x="3157538" y="1095375"/>
            <a:ext cx="17707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+mn-lt"/>
              </a:rPr>
              <a:t>How an Economist</a:t>
            </a:r>
            <a:endParaRPr lang="en-US" altLang="en-US" sz="2400">
              <a:latin typeface="+mn-lt"/>
            </a:endParaRPr>
          </a:p>
        </p:txBody>
      </p:sp>
      <p:sp>
        <p:nvSpPr>
          <p:cNvPr id="60422" name="Rectangle 13"/>
          <p:cNvSpPr>
            <a:spLocks noChangeArrowheads="1"/>
          </p:cNvSpPr>
          <p:nvPr/>
        </p:nvSpPr>
        <p:spPr bwMode="auto">
          <a:xfrm>
            <a:off x="3475038" y="1377950"/>
            <a:ext cx="12188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+mn-lt"/>
              </a:rPr>
              <a:t>Views a Firm</a:t>
            </a:r>
            <a:endParaRPr lang="en-US" altLang="en-US" sz="2400">
              <a:latin typeface="+mn-lt"/>
            </a:endParaRPr>
          </a:p>
        </p:txBody>
      </p:sp>
      <p:sp>
        <p:nvSpPr>
          <p:cNvPr id="60423" name="Rectangle 14"/>
          <p:cNvSpPr>
            <a:spLocks noChangeArrowheads="1"/>
          </p:cNvSpPr>
          <p:nvPr/>
        </p:nvSpPr>
        <p:spPr bwMode="auto">
          <a:xfrm>
            <a:off x="7180263" y="1095375"/>
            <a:ext cx="18754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+mn-lt"/>
              </a:rPr>
              <a:t>How an Accountant</a:t>
            </a:r>
            <a:endParaRPr lang="en-US" altLang="en-US" sz="2400">
              <a:latin typeface="+mn-lt"/>
            </a:endParaRPr>
          </a:p>
        </p:txBody>
      </p:sp>
      <p:sp>
        <p:nvSpPr>
          <p:cNvPr id="60424" name="Rectangle 15"/>
          <p:cNvSpPr>
            <a:spLocks noChangeArrowheads="1"/>
          </p:cNvSpPr>
          <p:nvPr/>
        </p:nvSpPr>
        <p:spPr bwMode="auto">
          <a:xfrm>
            <a:off x="7540625" y="1377950"/>
            <a:ext cx="12188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+mn-lt"/>
              </a:rPr>
              <a:t>Views a Firm</a:t>
            </a:r>
            <a:endParaRPr lang="en-US" altLang="en-US" sz="2400">
              <a:latin typeface="+mn-lt"/>
            </a:endParaRPr>
          </a:p>
        </p:txBody>
      </p:sp>
      <p:grpSp>
        <p:nvGrpSpPr>
          <p:cNvPr id="60425" name="Group 16"/>
          <p:cNvGrpSpPr>
            <a:grpSpLocks/>
          </p:cNvGrpSpPr>
          <p:nvPr/>
        </p:nvGrpSpPr>
        <p:grpSpPr bwMode="auto">
          <a:xfrm>
            <a:off x="9172576" y="1847851"/>
            <a:ext cx="1139825" cy="4498975"/>
            <a:chOff x="4818" y="1164"/>
            <a:chExt cx="718" cy="2834"/>
          </a:xfrm>
        </p:grpSpPr>
        <p:sp>
          <p:nvSpPr>
            <p:cNvPr id="60447" name="Freeform 17"/>
            <p:cNvSpPr>
              <a:spLocks/>
            </p:cNvSpPr>
            <p:nvPr/>
          </p:nvSpPr>
          <p:spPr bwMode="auto">
            <a:xfrm>
              <a:off x="4818" y="1164"/>
              <a:ext cx="106" cy="2834"/>
            </a:xfrm>
            <a:custGeom>
              <a:avLst/>
              <a:gdLst>
                <a:gd name="T0" fmla="*/ 0 w 8"/>
                <a:gd name="T1" fmla="*/ 0 h 213"/>
                <a:gd name="T2" fmla="*/ 2147483647 w 8"/>
                <a:gd name="T3" fmla="*/ 2147483647 h 213"/>
                <a:gd name="T4" fmla="*/ 2147483647 w 8"/>
                <a:gd name="T5" fmla="*/ 2147483647 h 213"/>
                <a:gd name="T6" fmla="*/ 2147483647 w 8"/>
                <a:gd name="T7" fmla="*/ 2147483647 h 213"/>
                <a:gd name="T8" fmla="*/ 2147483647 w 8"/>
                <a:gd name="T9" fmla="*/ 2147483647 h 213"/>
                <a:gd name="T10" fmla="*/ 2147483647 w 8"/>
                <a:gd name="T11" fmla="*/ 2147483647 h 213"/>
                <a:gd name="T12" fmla="*/ 0 w 8"/>
                <a:gd name="T13" fmla="*/ 2147483647 h 2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213"/>
                <a:gd name="T23" fmla="*/ 8 w 8"/>
                <a:gd name="T24" fmla="*/ 213 h 2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213">
                  <a:moveTo>
                    <a:pt x="0" y="0"/>
                  </a:moveTo>
                  <a:cubicBezTo>
                    <a:pt x="2" y="0"/>
                    <a:pt x="4" y="3"/>
                    <a:pt x="4" y="5"/>
                  </a:cubicBezTo>
                  <a:cubicBezTo>
                    <a:pt x="4" y="103"/>
                    <a:pt x="4" y="103"/>
                    <a:pt x="4" y="103"/>
                  </a:cubicBezTo>
                  <a:cubicBezTo>
                    <a:pt x="4" y="105"/>
                    <a:pt x="6" y="107"/>
                    <a:pt x="8" y="107"/>
                  </a:cubicBezTo>
                  <a:cubicBezTo>
                    <a:pt x="6" y="107"/>
                    <a:pt x="4" y="109"/>
                    <a:pt x="4" y="111"/>
                  </a:cubicBezTo>
                  <a:cubicBezTo>
                    <a:pt x="4" y="208"/>
                    <a:pt x="4" y="208"/>
                    <a:pt x="4" y="208"/>
                  </a:cubicBezTo>
                  <a:cubicBezTo>
                    <a:pt x="4" y="210"/>
                    <a:pt x="2" y="213"/>
                    <a:pt x="0" y="213"/>
                  </a:cubicBez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8" name="Rectangle 18"/>
            <p:cNvSpPr>
              <a:spLocks noChangeArrowheads="1"/>
            </p:cNvSpPr>
            <p:nvPr/>
          </p:nvSpPr>
          <p:spPr bwMode="auto">
            <a:xfrm>
              <a:off x="5016" y="2490"/>
              <a:ext cx="52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+mn-lt"/>
                </a:rPr>
                <a:t>Revenue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60427" name="Group 23"/>
          <p:cNvGrpSpPr>
            <a:grpSpLocks/>
          </p:cNvGrpSpPr>
          <p:nvPr/>
        </p:nvGrpSpPr>
        <p:grpSpPr bwMode="auto">
          <a:xfrm>
            <a:off x="3119439" y="1847852"/>
            <a:ext cx="1912937" cy="2668588"/>
            <a:chOff x="1005" y="2019"/>
            <a:chExt cx="1205" cy="826"/>
          </a:xfrm>
        </p:grpSpPr>
        <p:sp>
          <p:nvSpPr>
            <p:cNvPr id="60441" name="Rectangle 24"/>
            <p:cNvSpPr>
              <a:spLocks noChangeArrowheads="1"/>
            </p:cNvSpPr>
            <p:nvPr/>
          </p:nvSpPr>
          <p:spPr bwMode="auto">
            <a:xfrm>
              <a:off x="1005" y="2019"/>
              <a:ext cx="1205" cy="826"/>
            </a:xfrm>
            <a:prstGeom prst="rect">
              <a:avLst/>
            </a:prstGeom>
            <a:solidFill>
              <a:srgbClr val="E9A5B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60442" name="Rectangle 25"/>
            <p:cNvSpPr>
              <a:spLocks noChangeArrowheads="1"/>
            </p:cNvSpPr>
            <p:nvPr/>
          </p:nvSpPr>
          <p:spPr bwMode="auto">
            <a:xfrm>
              <a:off x="1411" y="2354"/>
              <a:ext cx="4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>
                  <a:solidFill>
                    <a:srgbClr val="000000"/>
                  </a:solidFill>
                  <a:latin typeface="+mn-lt"/>
                </a:rPr>
                <a:t>Implicit</a:t>
              </a:r>
              <a:br>
                <a:rPr lang="en-US" altLang="en-US" sz="1800" dirty="0" smtClean="0">
                  <a:solidFill>
                    <a:srgbClr val="000000"/>
                  </a:solidFill>
                  <a:latin typeface="+mn-lt"/>
                </a:rPr>
              </a:br>
              <a:r>
                <a:rPr lang="en-US" altLang="en-US" sz="1800" dirty="0" smtClean="0">
                  <a:solidFill>
                    <a:srgbClr val="000000"/>
                  </a:solidFill>
                  <a:latin typeface="+mn-lt"/>
                </a:rPr>
                <a:t>costs</a:t>
              </a:r>
              <a:endParaRPr lang="en-US" altLang="en-US" sz="2400" dirty="0">
                <a:latin typeface="+mn-lt"/>
              </a:endParaRPr>
            </a:p>
          </p:txBody>
        </p:sp>
      </p:grpSp>
      <p:grpSp>
        <p:nvGrpSpPr>
          <p:cNvPr id="60428" name="Group 27"/>
          <p:cNvGrpSpPr>
            <a:grpSpLocks/>
          </p:cNvGrpSpPr>
          <p:nvPr/>
        </p:nvGrpSpPr>
        <p:grpSpPr bwMode="auto">
          <a:xfrm>
            <a:off x="3119439" y="4510089"/>
            <a:ext cx="1912937" cy="1836737"/>
            <a:chOff x="1005" y="2841"/>
            <a:chExt cx="1205" cy="1157"/>
          </a:xfrm>
        </p:grpSpPr>
        <p:sp>
          <p:nvSpPr>
            <p:cNvPr id="60438" name="Rectangle 28"/>
            <p:cNvSpPr>
              <a:spLocks noChangeArrowheads="1"/>
            </p:cNvSpPr>
            <p:nvPr/>
          </p:nvSpPr>
          <p:spPr bwMode="auto">
            <a:xfrm>
              <a:off x="1005" y="2841"/>
              <a:ext cx="1205" cy="1157"/>
            </a:xfrm>
            <a:prstGeom prst="rect">
              <a:avLst/>
            </a:prstGeom>
            <a:solidFill>
              <a:srgbClr val="C7414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60439" name="Rectangle 29"/>
            <p:cNvSpPr>
              <a:spLocks noChangeArrowheads="1"/>
            </p:cNvSpPr>
            <p:nvPr/>
          </p:nvSpPr>
          <p:spPr bwMode="auto">
            <a:xfrm>
              <a:off x="1407" y="3237"/>
              <a:ext cx="42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+mn-lt"/>
                </a:rPr>
                <a:t>Explicit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60440" name="Rectangle 30"/>
            <p:cNvSpPr>
              <a:spLocks noChangeArrowheads="1"/>
            </p:cNvSpPr>
            <p:nvPr/>
          </p:nvSpPr>
          <p:spPr bwMode="auto">
            <a:xfrm>
              <a:off x="1469" y="3414"/>
              <a:ext cx="2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+mn-lt"/>
                </a:rPr>
                <a:t>costs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60429" name="Group 31"/>
          <p:cNvGrpSpPr>
            <a:grpSpLocks/>
          </p:cNvGrpSpPr>
          <p:nvPr/>
        </p:nvGrpSpPr>
        <p:grpSpPr bwMode="auto">
          <a:xfrm>
            <a:off x="7175500" y="4503739"/>
            <a:ext cx="1892300" cy="1836737"/>
            <a:chOff x="3560" y="2837"/>
            <a:chExt cx="1192" cy="1157"/>
          </a:xfrm>
        </p:grpSpPr>
        <p:sp>
          <p:nvSpPr>
            <p:cNvPr id="60435" name="Rectangle 32"/>
            <p:cNvSpPr>
              <a:spLocks noChangeArrowheads="1"/>
            </p:cNvSpPr>
            <p:nvPr/>
          </p:nvSpPr>
          <p:spPr bwMode="auto">
            <a:xfrm>
              <a:off x="3560" y="2837"/>
              <a:ext cx="1192" cy="1157"/>
            </a:xfrm>
            <a:prstGeom prst="rect">
              <a:avLst/>
            </a:prstGeom>
            <a:solidFill>
              <a:srgbClr val="C7414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60436" name="Rectangle 33"/>
            <p:cNvSpPr>
              <a:spLocks noChangeArrowheads="1"/>
            </p:cNvSpPr>
            <p:nvPr/>
          </p:nvSpPr>
          <p:spPr bwMode="auto">
            <a:xfrm>
              <a:off x="3944" y="3237"/>
              <a:ext cx="42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+mn-lt"/>
                </a:rPr>
                <a:t>Explicit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60437" name="Rectangle 34"/>
            <p:cNvSpPr>
              <a:spLocks noChangeArrowheads="1"/>
            </p:cNvSpPr>
            <p:nvPr/>
          </p:nvSpPr>
          <p:spPr bwMode="auto">
            <a:xfrm>
              <a:off x="4006" y="3414"/>
              <a:ext cx="2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+mn-lt"/>
                </a:rPr>
                <a:t>costs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60430" name="Group 35"/>
          <p:cNvGrpSpPr>
            <a:grpSpLocks/>
          </p:cNvGrpSpPr>
          <p:nvPr/>
        </p:nvGrpSpPr>
        <p:grpSpPr bwMode="auto">
          <a:xfrm>
            <a:off x="7175500" y="1855788"/>
            <a:ext cx="1892300" cy="2641600"/>
            <a:chOff x="3560" y="1169"/>
            <a:chExt cx="1192" cy="1664"/>
          </a:xfrm>
        </p:grpSpPr>
        <p:sp>
          <p:nvSpPr>
            <p:cNvPr id="60432" name="Rectangle 36"/>
            <p:cNvSpPr>
              <a:spLocks noChangeArrowheads="1"/>
            </p:cNvSpPr>
            <p:nvPr/>
          </p:nvSpPr>
          <p:spPr bwMode="auto">
            <a:xfrm>
              <a:off x="3560" y="1169"/>
              <a:ext cx="1192" cy="1664"/>
            </a:xfrm>
            <a:prstGeom prst="rect">
              <a:avLst/>
            </a:prstGeom>
            <a:solidFill>
              <a:srgbClr val="A9E2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60433" name="Rectangle 37"/>
            <p:cNvSpPr>
              <a:spLocks noChangeArrowheads="1"/>
            </p:cNvSpPr>
            <p:nvPr/>
          </p:nvSpPr>
          <p:spPr bwMode="auto">
            <a:xfrm>
              <a:off x="3835" y="1815"/>
              <a:ext cx="66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+mn-lt"/>
                </a:rPr>
                <a:t>Accounting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60434" name="Rectangle 38"/>
            <p:cNvSpPr>
              <a:spLocks noChangeArrowheads="1"/>
            </p:cNvSpPr>
            <p:nvPr/>
          </p:nvSpPr>
          <p:spPr bwMode="auto">
            <a:xfrm>
              <a:off x="4026" y="1993"/>
              <a:ext cx="32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+mn-lt"/>
                </a:rPr>
                <a:t>profit</a:t>
              </a:r>
              <a:endParaRPr lang="en-US" altLang="en-US" sz="2400">
                <a:latin typeface="+mn-lt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38545" y="1413168"/>
            <a:ext cx="22906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 the long-run equilibrium in perfect competition: 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Economic profit = 0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Accounting profit = Implicit costs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61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Combining short-run and long-run analysis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We will now work through what happens when the demand for a product increases.</a:t>
            </a:r>
          </a:p>
        </p:txBody>
      </p:sp>
    </p:spTree>
    <p:extLst>
      <p:ext uri="{BB962C8B-B14F-4D97-AF65-F5344CB8AC3E}">
        <p14:creationId xmlns:p14="http://schemas.microsoft.com/office/powerpoint/2010/main" val="62431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Short Run and Long Run Effects of a Shift in Demand: an application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 begin at the long-run zero-profit equilibrium</a:t>
            </a:r>
          </a:p>
          <a:p>
            <a:pPr>
              <a:defRPr/>
            </a:pPr>
            <a:r>
              <a:rPr lang="en-US" dirty="0" smtClean="0"/>
              <a:t>An increase in demand raises price and quantity (for each firm and the industry) in the short run.</a:t>
            </a:r>
          </a:p>
          <a:p>
            <a:pPr>
              <a:defRPr/>
            </a:pPr>
            <a:r>
              <a:rPr lang="en-US" dirty="0" smtClean="0"/>
              <a:t>Firms earn positive profits </a:t>
            </a:r>
          </a:p>
          <a:p>
            <a:pPr lvl="1">
              <a:defRPr/>
            </a:pPr>
            <a:r>
              <a:rPr lang="en-US" dirty="0" smtClean="0"/>
              <a:t>because price now exceeds average total cost.</a:t>
            </a:r>
          </a:p>
          <a:p>
            <a:pPr>
              <a:defRPr/>
            </a:pPr>
            <a:r>
              <a:rPr lang="en-US" dirty="0" smtClean="0"/>
              <a:t>New firms enter</a:t>
            </a:r>
          </a:p>
        </p:txBody>
      </p:sp>
    </p:spTree>
    <p:extLst>
      <p:ext uri="{BB962C8B-B14F-4D97-AF65-F5344CB8AC3E}">
        <p14:creationId xmlns:p14="http://schemas.microsoft.com/office/powerpoint/2010/main" val="326824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Short Run and Long Run Effects of a Shift in Demand: an application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When new firms enter, market supply increases (shifts right)</a:t>
            </a:r>
          </a:p>
          <a:p>
            <a:pPr>
              <a:defRPr/>
            </a:pPr>
            <a:r>
              <a:rPr lang="en-US" dirty="0" smtClean="0"/>
              <a:t>Price decreases</a:t>
            </a:r>
          </a:p>
          <a:p>
            <a:pPr>
              <a:defRPr/>
            </a:pPr>
            <a:r>
              <a:rPr lang="en-US" dirty="0" smtClean="0"/>
              <a:t>This continues till the market price returns to minimum ATC</a:t>
            </a:r>
          </a:p>
          <a:p>
            <a:pPr>
              <a:defRPr/>
            </a:pPr>
            <a:r>
              <a:rPr lang="en-US" dirty="0" smtClean="0"/>
              <a:t>Profits decrease and gradually return to zero</a:t>
            </a:r>
          </a:p>
          <a:p>
            <a:pPr>
              <a:defRPr/>
            </a:pPr>
            <a:r>
              <a:rPr lang="en-US" dirty="0" smtClean="0"/>
              <a:t>So, </a:t>
            </a:r>
            <a:r>
              <a:rPr lang="en-US" dirty="0" smtClean="0">
                <a:solidFill>
                  <a:srgbClr val="FF0000"/>
                </a:solidFill>
              </a:rPr>
              <a:t>the long-run effect of an increase in demand is as follows: 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the price is unchanged, 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each firm’s output is unchanged, 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the number of firms increases, 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industry output increases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354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Everyone is a “price taker”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A firm in a perfectly competitive market cannot stay in business if its price is </a:t>
            </a:r>
            <a:r>
              <a:rPr lang="en-US" altLang="en-US" i="1" dirty="0"/>
              <a:t>higher</a:t>
            </a:r>
            <a:r>
              <a:rPr lang="en-US" altLang="en-US" dirty="0"/>
              <a:t> than what the other firms are charging</a:t>
            </a:r>
          </a:p>
          <a:p>
            <a:r>
              <a:rPr lang="en-US" altLang="en-US" dirty="0"/>
              <a:t>No firm would be able to raise the market price by reducing production and attempting to create a shortage. </a:t>
            </a:r>
          </a:p>
          <a:p>
            <a:r>
              <a:rPr lang="en-US" altLang="en-US" dirty="0"/>
              <a:t>Conversely, there is no danger that a firm would drive the market price down by producing too much.</a:t>
            </a:r>
            <a:endParaRPr lang="en-US" altLang="en-US" sz="2400" dirty="0" smtClean="0"/>
          </a:p>
          <a:p>
            <a:r>
              <a:rPr lang="en-US" altLang="en-US" dirty="0"/>
              <a:t>Therefore, no firm would </a:t>
            </a:r>
            <a:r>
              <a:rPr lang="en-US" altLang="en-US" i="1" dirty="0"/>
              <a:t>want</a:t>
            </a:r>
            <a:r>
              <a:rPr lang="en-US" altLang="en-US" dirty="0"/>
              <a:t> to charge a price </a:t>
            </a:r>
            <a:r>
              <a:rPr lang="en-US" altLang="en-US" i="1" dirty="0"/>
              <a:t>lower</a:t>
            </a:r>
            <a:r>
              <a:rPr lang="en-US" altLang="en-US" dirty="0"/>
              <a:t> than what the others are charging.</a:t>
            </a:r>
          </a:p>
          <a:p>
            <a:r>
              <a:rPr lang="en-US" altLang="en-US" dirty="0"/>
              <a:t>In short, each firm takes the prevailing market price as a given—like the weather—and charges that price.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56933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en-US" sz="2400" b="1" dirty="0" smtClean="0">
                <a:latin typeface="+mn-lt"/>
              </a:rPr>
              <a:t>An </a:t>
            </a:r>
            <a:r>
              <a:rPr lang="en-US" altLang="en-US" sz="2400" b="1" dirty="0">
                <a:latin typeface="+mn-lt"/>
              </a:rPr>
              <a:t>Increase in Demand in the Short Run and Long Run</a:t>
            </a:r>
          </a:p>
        </p:txBody>
      </p:sp>
      <p:sp>
        <p:nvSpPr>
          <p:cNvPr id="63491" name="Freeform 28"/>
          <p:cNvSpPr>
            <a:spLocks/>
          </p:cNvSpPr>
          <p:nvPr/>
        </p:nvSpPr>
        <p:spPr bwMode="auto">
          <a:xfrm>
            <a:off x="6838950" y="2395538"/>
            <a:ext cx="3513138" cy="2260600"/>
          </a:xfrm>
          <a:custGeom>
            <a:avLst/>
            <a:gdLst>
              <a:gd name="T0" fmla="*/ 0 w 2213"/>
              <a:gd name="T1" fmla="*/ 0 h 1424"/>
              <a:gd name="T2" fmla="*/ 0 w 2213"/>
              <a:gd name="T3" fmla="*/ 2147483647 h 1424"/>
              <a:gd name="T4" fmla="*/ 2147483647 w 2213"/>
              <a:gd name="T5" fmla="*/ 2147483647 h 1424"/>
              <a:gd name="T6" fmla="*/ 0 60000 65536"/>
              <a:gd name="T7" fmla="*/ 0 60000 65536"/>
              <a:gd name="T8" fmla="*/ 0 60000 65536"/>
              <a:gd name="T9" fmla="*/ 0 w 2213"/>
              <a:gd name="T10" fmla="*/ 0 h 1424"/>
              <a:gd name="T11" fmla="*/ 2213 w 2213"/>
              <a:gd name="T12" fmla="*/ 1424 h 1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13" h="1424">
                <a:moveTo>
                  <a:pt x="0" y="0"/>
                </a:moveTo>
                <a:lnTo>
                  <a:pt x="0" y="1424"/>
                </a:lnTo>
                <a:lnTo>
                  <a:pt x="2213" y="1424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2" name="Freeform 29"/>
          <p:cNvSpPr>
            <a:spLocks/>
          </p:cNvSpPr>
          <p:nvPr/>
        </p:nvSpPr>
        <p:spPr bwMode="auto">
          <a:xfrm>
            <a:off x="2089151" y="2409825"/>
            <a:ext cx="3482975" cy="2262188"/>
          </a:xfrm>
          <a:custGeom>
            <a:avLst/>
            <a:gdLst>
              <a:gd name="T0" fmla="*/ 0 w 2194"/>
              <a:gd name="T1" fmla="*/ 0 h 1425"/>
              <a:gd name="T2" fmla="*/ 0 w 2194"/>
              <a:gd name="T3" fmla="*/ 2147483647 h 1425"/>
              <a:gd name="T4" fmla="*/ 2147483647 w 2194"/>
              <a:gd name="T5" fmla="*/ 2147483647 h 1425"/>
              <a:gd name="T6" fmla="*/ 0 60000 65536"/>
              <a:gd name="T7" fmla="*/ 0 60000 65536"/>
              <a:gd name="T8" fmla="*/ 0 60000 65536"/>
              <a:gd name="T9" fmla="*/ 0 w 2194"/>
              <a:gd name="T10" fmla="*/ 0 h 1425"/>
              <a:gd name="T11" fmla="*/ 2194 w 2194"/>
              <a:gd name="T12" fmla="*/ 1425 h 14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4" h="1425">
                <a:moveTo>
                  <a:pt x="0" y="0"/>
                </a:moveTo>
                <a:lnTo>
                  <a:pt x="0" y="1425"/>
                </a:lnTo>
                <a:lnTo>
                  <a:pt x="2194" y="1425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3" name="Rectangle 30"/>
          <p:cNvSpPr>
            <a:spLocks noChangeArrowheads="1"/>
          </p:cNvSpPr>
          <p:nvPr/>
        </p:nvSpPr>
        <p:spPr bwMode="auto">
          <a:xfrm>
            <a:off x="3683000" y="2097089"/>
            <a:ext cx="31418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  <a:latin typeface="+mn-lt"/>
              </a:rPr>
              <a:t>Firm</a:t>
            </a:r>
            <a:endParaRPr lang="en-US" altLang="en-US" sz="2400">
              <a:latin typeface="+mn-lt"/>
            </a:endParaRPr>
          </a:p>
        </p:txBody>
      </p:sp>
      <p:sp>
        <p:nvSpPr>
          <p:cNvPr id="63494" name="Rectangle 31"/>
          <p:cNvSpPr>
            <a:spLocks noChangeArrowheads="1"/>
          </p:cNvSpPr>
          <p:nvPr/>
        </p:nvSpPr>
        <p:spPr bwMode="auto">
          <a:xfrm>
            <a:off x="4478339" y="1744664"/>
            <a:ext cx="351461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+mn-lt"/>
              </a:rPr>
              <a:t>(a) Initial zero-profit long-run equilibrium</a:t>
            </a:r>
            <a:endParaRPr lang="en-US" altLang="en-US" sz="1600">
              <a:latin typeface="+mn-lt"/>
            </a:endParaRPr>
          </a:p>
        </p:txBody>
      </p:sp>
      <p:sp>
        <p:nvSpPr>
          <p:cNvPr id="63495" name="Rectangle 32"/>
          <p:cNvSpPr>
            <a:spLocks noChangeArrowheads="1"/>
          </p:cNvSpPr>
          <p:nvPr/>
        </p:nvSpPr>
        <p:spPr bwMode="auto">
          <a:xfrm>
            <a:off x="4478338" y="4725989"/>
            <a:ext cx="104041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  <a:latin typeface="+mn-lt"/>
              </a:rPr>
              <a:t>Quantity (firm)</a:t>
            </a:r>
            <a:endParaRPr lang="en-US" altLang="en-US" sz="2400">
              <a:latin typeface="+mn-lt"/>
            </a:endParaRPr>
          </a:p>
        </p:txBody>
      </p:sp>
      <p:sp>
        <p:nvSpPr>
          <p:cNvPr id="63496" name="Rectangle 33"/>
          <p:cNvSpPr>
            <a:spLocks noChangeArrowheads="1"/>
          </p:cNvSpPr>
          <p:nvPr/>
        </p:nvSpPr>
        <p:spPr bwMode="auto">
          <a:xfrm>
            <a:off x="1971676" y="4730750"/>
            <a:ext cx="8496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+mn-lt"/>
              </a:rPr>
              <a:t>0</a:t>
            </a:r>
            <a:endParaRPr lang="en-US" altLang="en-US" sz="2400">
              <a:latin typeface="+mn-lt"/>
            </a:endParaRPr>
          </a:p>
        </p:txBody>
      </p:sp>
      <p:sp>
        <p:nvSpPr>
          <p:cNvPr id="63497" name="Rectangle 34"/>
          <p:cNvSpPr>
            <a:spLocks noChangeArrowheads="1"/>
          </p:cNvSpPr>
          <p:nvPr/>
        </p:nvSpPr>
        <p:spPr bwMode="auto">
          <a:xfrm>
            <a:off x="1657351" y="2390775"/>
            <a:ext cx="3430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  <a:latin typeface="+mn-lt"/>
              </a:rPr>
              <a:t>Price</a:t>
            </a:r>
            <a:endParaRPr lang="en-US" altLang="en-US" sz="2400">
              <a:latin typeface="+mn-lt"/>
            </a:endParaRPr>
          </a:p>
        </p:txBody>
      </p:sp>
      <p:sp>
        <p:nvSpPr>
          <p:cNvPr id="63498" name="Rectangle 35"/>
          <p:cNvSpPr>
            <a:spLocks noChangeArrowheads="1"/>
          </p:cNvSpPr>
          <p:nvPr/>
        </p:nvSpPr>
        <p:spPr bwMode="auto">
          <a:xfrm>
            <a:off x="8334375" y="2082800"/>
            <a:ext cx="50244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  <a:latin typeface="+mn-lt"/>
              </a:rPr>
              <a:t>Market</a:t>
            </a:r>
            <a:endParaRPr lang="en-US" altLang="en-US" sz="2400">
              <a:latin typeface="+mn-lt"/>
            </a:endParaRPr>
          </a:p>
        </p:txBody>
      </p:sp>
      <p:sp>
        <p:nvSpPr>
          <p:cNvPr id="63499" name="Rectangle 36"/>
          <p:cNvSpPr>
            <a:spLocks noChangeArrowheads="1"/>
          </p:cNvSpPr>
          <p:nvPr/>
        </p:nvSpPr>
        <p:spPr bwMode="auto">
          <a:xfrm>
            <a:off x="9017000" y="4725989"/>
            <a:ext cx="1243097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  <a:latin typeface="+mn-lt"/>
              </a:rPr>
              <a:t>Quantity (market)</a:t>
            </a:r>
            <a:endParaRPr lang="en-US" altLang="en-US" sz="2400">
              <a:latin typeface="+mn-lt"/>
            </a:endParaRPr>
          </a:p>
        </p:txBody>
      </p:sp>
      <p:sp>
        <p:nvSpPr>
          <p:cNvPr id="63500" name="Rectangle 37"/>
          <p:cNvSpPr>
            <a:spLocks noChangeArrowheads="1"/>
          </p:cNvSpPr>
          <p:nvPr/>
        </p:nvSpPr>
        <p:spPr bwMode="auto">
          <a:xfrm>
            <a:off x="6399214" y="2381250"/>
            <a:ext cx="3430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  <a:latin typeface="+mn-lt"/>
              </a:rPr>
              <a:t>Price</a:t>
            </a:r>
            <a:endParaRPr lang="en-US" altLang="en-US" sz="2400">
              <a:latin typeface="+mn-lt"/>
            </a:endParaRPr>
          </a:p>
        </p:txBody>
      </p:sp>
      <p:sp>
        <p:nvSpPr>
          <p:cNvPr id="63501" name="Rectangle 38"/>
          <p:cNvSpPr>
            <a:spLocks noChangeArrowheads="1"/>
          </p:cNvSpPr>
          <p:nvPr/>
        </p:nvSpPr>
        <p:spPr bwMode="auto">
          <a:xfrm>
            <a:off x="6702426" y="4730750"/>
            <a:ext cx="8496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+mn-lt"/>
              </a:rPr>
              <a:t>0</a:t>
            </a:r>
            <a:endParaRPr lang="en-US" altLang="en-US" sz="2400">
              <a:latin typeface="+mn-lt"/>
            </a:endParaRPr>
          </a:p>
        </p:txBody>
      </p:sp>
      <p:grpSp>
        <p:nvGrpSpPr>
          <p:cNvPr id="63502" name="Group 39"/>
          <p:cNvGrpSpPr>
            <a:grpSpLocks/>
          </p:cNvGrpSpPr>
          <p:nvPr/>
        </p:nvGrpSpPr>
        <p:grpSpPr bwMode="auto">
          <a:xfrm>
            <a:off x="7312025" y="3251201"/>
            <a:ext cx="2273300" cy="1163638"/>
            <a:chOff x="3646" y="2048"/>
            <a:chExt cx="1432" cy="733"/>
          </a:xfrm>
        </p:grpSpPr>
        <p:sp>
          <p:nvSpPr>
            <p:cNvPr id="63542" name="Rectangle 40"/>
            <p:cNvSpPr>
              <a:spLocks noChangeArrowheads="1"/>
            </p:cNvSpPr>
            <p:nvPr/>
          </p:nvSpPr>
          <p:spPr bwMode="auto">
            <a:xfrm>
              <a:off x="4972" y="2652"/>
              <a:ext cx="6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00" i="1">
                  <a:solidFill>
                    <a:srgbClr val="000000"/>
                  </a:solidFill>
                  <a:latin typeface="+mn-lt"/>
                </a:rPr>
                <a:t>D</a:t>
              </a:r>
              <a:endParaRPr lang="en-US" altLang="en-US" sz="2400">
                <a:latin typeface="+mn-lt"/>
              </a:endParaRPr>
            </a:p>
          </p:txBody>
        </p:sp>
        <p:grpSp>
          <p:nvGrpSpPr>
            <p:cNvPr id="63543" name="Group 41"/>
            <p:cNvGrpSpPr>
              <a:grpSpLocks/>
            </p:cNvGrpSpPr>
            <p:nvPr/>
          </p:nvGrpSpPr>
          <p:grpSpPr bwMode="auto">
            <a:xfrm>
              <a:off x="3646" y="2048"/>
              <a:ext cx="1432" cy="733"/>
              <a:chOff x="3646" y="2048"/>
              <a:chExt cx="1432" cy="733"/>
            </a:xfrm>
          </p:grpSpPr>
          <p:sp>
            <p:nvSpPr>
              <p:cNvPr id="63544" name="Line 42"/>
              <p:cNvSpPr>
                <a:spLocks noChangeShapeType="1"/>
              </p:cNvSpPr>
              <p:nvPr/>
            </p:nvSpPr>
            <p:spPr bwMode="auto">
              <a:xfrm flipH="1" flipV="1">
                <a:off x="3646" y="2048"/>
                <a:ext cx="856" cy="644"/>
              </a:xfrm>
              <a:prstGeom prst="line">
                <a:avLst/>
              </a:prstGeom>
              <a:noFill/>
              <a:ln w="46038">
                <a:solidFill>
                  <a:srgbClr val="003F95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45" name="Rectangle 43"/>
              <p:cNvSpPr>
                <a:spLocks noChangeArrowheads="1"/>
              </p:cNvSpPr>
              <p:nvPr/>
            </p:nvSpPr>
            <p:spPr bwMode="auto">
              <a:xfrm>
                <a:off x="4529" y="2652"/>
                <a:ext cx="41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300">
                    <a:solidFill>
                      <a:srgbClr val="000000"/>
                    </a:solidFill>
                    <a:latin typeface="+mn-lt"/>
                  </a:rPr>
                  <a:t>Demand, </a:t>
                </a:r>
                <a:endParaRPr lang="en-US" altLang="en-US" sz="2400">
                  <a:latin typeface="+mn-lt"/>
                </a:endParaRPr>
              </a:p>
            </p:txBody>
          </p:sp>
          <p:sp>
            <p:nvSpPr>
              <p:cNvPr id="63546" name="Rectangle 44"/>
              <p:cNvSpPr>
                <a:spLocks noChangeArrowheads="1"/>
              </p:cNvSpPr>
              <p:nvPr/>
            </p:nvSpPr>
            <p:spPr bwMode="auto">
              <a:xfrm>
                <a:off x="5046" y="2703"/>
                <a:ext cx="32" cy="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00">
                    <a:solidFill>
                      <a:srgbClr val="000000"/>
                    </a:solidFill>
                    <a:latin typeface="+mn-lt"/>
                  </a:rPr>
                  <a:t>1</a:t>
                </a:r>
                <a:endParaRPr lang="en-US" altLang="en-US" sz="2400">
                  <a:latin typeface="+mn-lt"/>
                </a:endParaRPr>
              </a:p>
            </p:txBody>
          </p:sp>
        </p:grpSp>
      </p:grpSp>
      <p:grpSp>
        <p:nvGrpSpPr>
          <p:cNvPr id="63503" name="Group 45"/>
          <p:cNvGrpSpPr>
            <a:grpSpLocks/>
          </p:cNvGrpSpPr>
          <p:nvPr/>
        </p:nvGrpSpPr>
        <p:grpSpPr bwMode="auto">
          <a:xfrm>
            <a:off x="7189789" y="3155950"/>
            <a:ext cx="2841625" cy="1117600"/>
            <a:chOff x="3569" y="1988"/>
            <a:chExt cx="1790" cy="704"/>
          </a:xfrm>
        </p:grpSpPr>
        <p:sp>
          <p:nvSpPr>
            <p:cNvPr id="63537" name="Rectangle 46"/>
            <p:cNvSpPr>
              <a:spLocks noChangeArrowheads="1"/>
            </p:cNvSpPr>
            <p:nvPr/>
          </p:nvSpPr>
          <p:spPr bwMode="auto">
            <a:xfrm>
              <a:off x="5256" y="1988"/>
              <a:ext cx="4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00" i="1">
                  <a:solidFill>
                    <a:srgbClr val="000000"/>
                  </a:solidFill>
                  <a:latin typeface="+mn-lt"/>
                </a:rPr>
                <a:t>S</a:t>
              </a:r>
              <a:endParaRPr lang="en-US" altLang="en-US" sz="2400">
                <a:latin typeface="+mn-lt"/>
              </a:endParaRPr>
            </a:p>
          </p:txBody>
        </p:sp>
        <p:grpSp>
          <p:nvGrpSpPr>
            <p:cNvPr id="63538" name="Group 47"/>
            <p:cNvGrpSpPr>
              <a:grpSpLocks/>
            </p:cNvGrpSpPr>
            <p:nvPr/>
          </p:nvGrpSpPr>
          <p:grpSpPr bwMode="auto">
            <a:xfrm>
              <a:off x="3569" y="1988"/>
              <a:ext cx="1790" cy="704"/>
              <a:chOff x="3569" y="1988"/>
              <a:chExt cx="1790" cy="704"/>
            </a:xfrm>
          </p:grpSpPr>
          <p:sp>
            <p:nvSpPr>
              <p:cNvPr id="63539" name="Line 48"/>
              <p:cNvSpPr>
                <a:spLocks noChangeShapeType="1"/>
              </p:cNvSpPr>
              <p:nvPr/>
            </p:nvSpPr>
            <p:spPr bwMode="auto">
              <a:xfrm flipV="1">
                <a:off x="3569" y="2048"/>
                <a:ext cx="856" cy="644"/>
              </a:xfrm>
              <a:prstGeom prst="line">
                <a:avLst/>
              </a:prstGeom>
              <a:noFill/>
              <a:ln w="46038">
                <a:solidFill>
                  <a:srgbClr val="003F95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40" name="Rectangle 49"/>
              <p:cNvSpPr>
                <a:spLocks noChangeArrowheads="1"/>
              </p:cNvSpPr>
              <p:nvPr/>
            </p:nvSpPr>
            <p:spPr bwMode="auto">
              <a:xfrm>
                <a:off x="4452" y="1988"/>
                <a:ext cx="758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300">
                    <a:solidFill>
                      <a:srgbClr val="000000"/>
                    </a:solidFill>
                    <a:latin typeface="+mn-lt"/>
                  </a:rPr>
                  <a:t>Short-run supply, </a:t>
                </a:r>
                <a:endParaRPr lang="en-US" altLang="en-US" sz="2400">
                  <a:latin typeface="+mn-lt"/>
                </a:endParaRPr>
              </a:p>
            </p:txBody>
          </p:sp>
          <p:sp>
            <p:nvSpPr>
              <p:cNvPr id="63541" name="Rectangle 50"/>
              <p:cNvSpPr>
                <a:spLocks noChangeArrowheads="1"/>
              </p:cNvSpPr>
              <p:nvPr/>
            </p:nvSpPr>
            <p:spPr bwMode="auto">
              <a:xfrm>
                <a:off x="5327" y="2039"/>
                <a:ext cx="32" cy="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00">
                    <a:solidFill>
                      <a:srgbClr val="000000"/>
                    </a:solidFill>
                    <a:latin typeface="+mn-lt"/>
                  </a:rPr>
                  <a:t>1</a:t>
                </a:r>
                <a:endParaRPr lang="en-US" altLang="en-US" sz="2400">
                  <a:latin typeface="+mn-lt"/>
                </a:endParaRPr>
              </a:p>
            </p:txBody>
          </p:sp>
        </p:grpSp>
      </p:grpSp>
      <p:grpSp>
        <p:nvGrpSpPr>
          <p:cNvPr id="63504" name="Group 51"/>
          <p:cNvGrpSpPr>
            <a:grpSpLocks/>
          </p:cNvGrpSpPr>
          <p:nvPr/>
        </p:nvGrpSpPr>
        <p:grpSpPr bwMode="auto">
          <a:xfrm>
            <a:off x="1885951" y="3636972"/>
            <a:ext cx="2479675" cy="204788"/>
            <a:chOff x="228" y="2291"/>
            <a:chExt cx="1562" cy="129"/>
          </a:xfrm>
        </p:grpSpPr>
        <p:sp>
          <p:nvSpPr>
            <p:cNvPr id="63533" name="Line 52"/>
            <p:cNvSpPr>
              <a:spLocks noChangeShapeType="1"/>
            </p:cNvSpPr>
            <p:nvPr/>
          </p:nvSpPr>
          <p:spPr bwMode="auto">
            <a:xfrm flipH="1">
              <a:off x="366" y="2336"/>
              <a:ext cx="1424" cy="1"/>
            </a:xfrm>
            <a:prstGeom prst="line">
              <a:avLst/>
            </a:prstGeom>
            <a:noFill/>
            <a:ln w="4603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3534" name="Group 53"/>
            <p:cNvGrpSpPr>
              <a:grpSpLocks/>
            </p:cNvGrpSpPr>
            <p:nvPr/>
          </p:nvGrpSpPr>
          <p:grpSpPr bwMode="auto">
            <a:xfrm>
              <a:off x="228" y="2291"/>
              <a:ext cx="102" cy="129"/>
              <a:chOff x="228" y="2291"/>
              <a:chExt cx="102" cy="129"/>
            </a:xfrm>
          </p:grpSpPr>
          <p:sp>
            <p:nvSpPr>
              <p:cNvPr id="63535" name="Rectangle 54"/>
              <p:cNvSpPr>
                <a:spLocks noChangeArrowheads="1"/>
              </p:cNvSpPr>
              <p:nvPr/>
            </p:nvSpPr>
            <p:spPr bwMode="auto">
              <a:xfrm>
                <a:off x="228" y="2291"/>
                <a:ext cx="5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300" i="1">
                    <a:solidFill>
                      <a:srgbClr val="000000"/>
                    </a:solidFill>
                    <a:latin typeface="+mn-lt"/>
                  </a:rPr>
                  <a:t>P</a:t>
                </a:r>
                <a:endParaRPr lang="en-US" altLang="en-US" sz="2400">
                  <a:latin typeface="+mn-lt"/>
                </a:endParaRPr>
              </a:p>
            </p:txBody>
          </p:sp>
          <p:sp>
            <p:nvSpPr>
              <p:cNvPr id="63536" name="Rectangle 55"/>
              <p:cNvSpPr>
                <a:spLocks noChangeArrowheads="1"/>
              </p:cNvSpPr>
              <p:nvPr/>
            </p:nvSpPr>
            <p:spPr bwMode="auto">
              <a:xfrm>
                <a:off x="298" y="2342"/>
                <a:ext cx="32" cy="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00">
                    <a:solidFill>
                      <a:srgbClr val="000000"/>
                    </a:solidFill>
                    <a:latin typeface="+mn-lt"/>
                  </a:rPr>
                  <a:t>1</a:t>
                </a:r>
                <a:endParaRPr lang="en-US" altLang="en-US" sz="2400">
                  <a:latin typeface="+mn-lt"/>
                </a:endParaRPr>
              </a:p>
            </p:txBody>
          </p:sp>
        </p:grpSp>
      </p:grpSp>
      <p:grpSp>
        <p:nvGrpSpPr>
          <p:cNvPr id="63505" name="Group 56"/>
          <p:cNvGrpSpPr>
            <a:grpSpLocks/>
          </p:cNvGrpSpPr>
          <p:nvPr/>
        </p:nvGrpSpPr>
        <p:grpSpPr bwMode="auto">
          <a:xfrm>
            <a:off x="2257425" y="3109914"/>
            <a:ext cx="2311400" cy="935037"/>
            <a:chOff x="462" y="1959"/>
            <a:chExt cx="1456" cy="589"/>
          </a:xfrm>
        </p:grpSpPr>
        <p:sp>
          <p:nvSpPr>
            <p:cNvPr id="63531" name="Freeform 57"/>
            <p:cNvSpPr>
              <a:spLocks/>
            </p:cNvSpPr>
            <p:nvPr/>
          </p:nvSpPr>
          <p:spPr bwMode="auto">
            <a:xfrm>
              <a:off x="462" y="2038"/>
              <a:ext cx="1270" cy="510"/>
            </a:xfrm>
            <a:custGeom>
              <a:avLst/>
              <a:gdLst>
                <a:gd name="T0" fmla="*/ 0 w 132"/>
                <a:gd name="T1" fmla="*/ 0 h 53"/>
                <a:gd name="T2" fmla="*/ 2147483647 w 132"/>
                <a:gd name="T3" fmla="*/ 2147483647 h 53"/>
                <a:gd name="T4" fmla="*/ 0 60000 65536"/>
                <a:gd name="T5" fmla="*/ 0 60000 65536"/>
                <a:gd name="T6" fmla="*/ 0 w 132"/>
                <a:gd name="T7" fmla="*/ 0 h 53"/>
                <a:gd name="T8" fmla="*/ 132 w 132"/>
                <a:gd name="T9" fmla="*/ 53 h 5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2" h="53">
                  <a:moveTo>
                    <a:pt x="0" y="0"/>
                  </a:moveTo>
                  <a:cubicBezTo>
                    <a:pt x="23" y="26"/>
                    <a:pt x="65" y="53"/>
                    <a:pt x="132" y="2"/>
                  </a:cubicBezTo>
                </a:path>
              </a:pathLst>
            </a:custGeom>
            <a:noFill/>
            <a:ln w="4603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32" name="Rectangle 58"/>
            <p:cNvSpPr>
              <a:spLocks noChangeArrowheads="1"/>
            </p:cNvSpPr>
            <p:nvPr/>
          </p:nvSpPr>
          <p:spPr bwMode="auto">
            <a:xfrm>
              <a:off x="1762" y="1959"/>
              <a:ext cx="15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00" i="1">
                  <a:solidFill>
                    <a:srgbClr val="000000"/>
                  </a:solidFill>
                  <a:latin typeface="+mn-lt"/>
                </a:rPr>
                <a:t>ATC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63506" name="Group 59"/>
          <p:cNvGrpSpPr>
            <a:grpSpLocks/>
          </p:cNvGrpSpPr>
          <p:nvPr/>
        </p:nvGrpSpPr>
        <p:grpSpPr bwMode="auto">
          <a:xfrm>
            <a:off x="4594226" y="3627443"/>
            <a:ext cx="5546725" cy="401638"/>
            <a:chOff x="1934" y="2285"/>
            <a:chExt cx="3494" cy="253"/>
          </a:xfrm>
        </p:grpSpPr>
        <p:sp>
          <p:nvSpPr>
            <p:cNvPr id="63524" name="Line 60"/>
            <p:cNvSpPr>
              <a:spLocks noChangeShapeType="1"/>
            </p:cNvSpPr>
            <p:nvPr/>
          </p:nvSpPr>
          <p:spPr bwMode="auto">
            <a:xfrm flipH="1">
              <a:off x="3358" y="2336"/>
              <a:ext cx="1654" cy="1"/>
            </a:xfrm>
            <a:prstGeom prst="line">
              <a:avLst/>
            </a:prstGeom>
            <a:noFill/>
            <a:ln w="460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25" name="Line 61"/>
            <p:cNvSpPr>
              <a:spLocks noChangeShapeType="1"/>
            </p:cNvSpPr>
            <p:nvPr/>
          </p:nvSpPr>
          <p:spPr bwMode="auto">
            <a:xfrm>
              <a:off x="1934" y="2336"/>
              <a:ext cx="1260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26" name="Rectangle 62"/>
            <p:cNvSpPr>
              <a:spLocks noChangeArrowheads="1"/>
            </p:cNvSpPr>
            <p:nvPr/>
          </p:nvSpPr>
          <p:spPr bwMode="auto">
            <a:xfrm>
              <a:off x="5043" y="2285"/>
              <a:ext cx="38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00">
                  <a:solidFill>
                    <a:srgbClr val="000000"/>
                  </a:solidFill>
                  <a:latin typeface="+mn-lt"/>
                </a:rPr>
                <a:t>Long-run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63527" name="Rectangle 63"/>
            <p:cNvSpPr>
              <a:spLocks noChangeArrowheads="1"/>
            </p:cNvSpPr>
            <p:nvPr/>
          </p:nvSpPr>
          <p:spPr bwMode="auto">
            <a:xfrm>
              <a:off x="5100" y="2412"/>
              <a:ext cx="280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00">
                  <a:solidFill>
                    <a:srgbClr val="000000"/>
                  </a:solidFill>
                  <a:latin typeface="+mn-lt"/>
                </a:rPr>
                <a:t>supply</a:t>
              </a:r>
              <a:endParaRPr lang="en-US" altLang="en-US" sz="2400">
                <a:latin typeface="+mn-lt"/>
              </a:endParaRPr>
            </a:p>
          </p:txBody>
        </p:sp>
        <p:grpSp>
          <p:nvGrpSpPr>
            <p:cNvPr id="63528" name="Group 64"/>
            <p:cNvGrpSpPr>
              <a:grpSpLocks/>
            </p:cNvGrpSpPr>
            <p:nvPr/>
          </p:nvGrpSpPr>
          <p:grpSpPr bwMode="auto">
            <a:xfrm>
              <a:off x="3214" y="2291"/>
              <a:ext cx="99" cy="129"/>
              <a:chOff x="3214" y="2291"/>
              <a:chExt cx="99" cy="129"/>
            </a:xfrm>
          </p:grpSpPr>
          <p:sp>
            <p:nvSpPr>
              <p:cNvPr id="63529" name="Rectangle 65"/>
              <p:cNvSpPr>
                <a:spLocks noChangeArrowheads="1"/>
              </p:cNvSpPr>
              <p:nvPr/>
            </p:nvSpPr>
            <p:spPr bwMode="auto">
              <a:xfrm>
                <a:off x="3214" y="2291"/>
                <a:ext cx="5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300" i="1">
                    <a:solidFill>
                      <a:srgbClr val="000000"/>
                    </a:solidFill>
                    <a:latin typeface="+mn-lt"/>
                  </a:rPr>
                  <a:t>P</a:t>
                </a:r>
                <a:endParaRPr lang="en-US" altLang="en-US" sz="2400">
                  <a:latin typeface="+mn-lt"/>
                </a:endParaRPr>
              </a:p>
            </p:txBody>
          </p:sp>
          <p:sp>
            <p:nvSpPr>
              <p:cNvPr id="63530" name="Rectangle 66"/>
              <p:cNvSpPr>
                <a:spLocks noChangeArrowheads="1"/>
              </p:cNvSpPr>
              <p:nvPr/>
            </p:nvSpPr>
            <p:spPr bwMode="auto">
              <a:xfrm>
                <a:off x="3281" y="2342"/>
                <a:ext cx="32" cy="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00">
                    <a:solidFill>
                      <a:srgbClr val="000000"/>
                    </a:solidFill>
                    <a:latin typeface="+mn-lt"/>
                  </a:rPr>
                  <a:t>1</a:t>
                </a:r>
                <a:endParaRPr lang="en-US" altLang="en-US" sz="2400">
                  <a:latin typeface="+mn-lt"/>
                </a:endParaRPr>
              </a:p>
            </p:txBody>
          </p:sp>
        </p:grpSp>
      </p:grpSp>
      <p:grpSp>
        <p:nvGrpSpPr>
          <p:cNvPr id="63507" name="Group 67"/>
          <p:cNvGrpSpPr>
            <a:grpSpLocks/>
          </p:cNvGrpSpPr>
          <p:nvPr/>
        </p:nvGrpSpPr>
        <p:grpSpPr bwMode="auto">
          <a:xfrm>
            <a:off x="7842250" y="3470277"/>
            <a:ext cx="177800" cy="1466851"/>
            <a:chOff x="3980" y="2186"/>
            <a:chExt cx="112" cy="924"/>
          </a:xfrm>
        </p:grpSpPr>
        <p:sp>
          <p:nvSpPr>
            <p:cNvPr id="63517" name="Rectangle 68"/>
            <p:cNvSpPr>
              <a:spLocks noChangeArrowheads="1"/>
            </p:cNvSpPr>
            <p:nvPr/>
          </p:nvSpPr>
          <p:spPr bwMode="auto">
            <a:xfrm>
              <a:off x="4060" y="3032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>
                  <a:solidFill>
                    <a:srgbClr val="000000"/>
                  </a:solidFill>
                  <a:latin typeface="+mn-lt"/>
                </a:rPr>
                <a:t>1</a:t>
              </a:r>
              <a:endParaRPr lang="en-US" altLang="en-US" sz="2400">
                <a:latin typeface="+mn-lt"/>
              </a:endParaRPr>
            </a:p>
          </p:txBody>
        </p:sp>
        <p:grpSp>
          <p:nvGrpSpPr>
            <p:cNvPr id="63518" name="Group 69"/>
            <p:cNvGrpSpPr>
              <a:grpSpLocks/>
            </p:cNvGrpSpPr>
            <p:nvPr/>
          </p:nvGrpSpPr>
          <p:grpSpPr bwMode="auto">
            <a:xfrm>
              <a:off x="3980" y="2186"/>
              <a:ext cx="90" cy="924"/>
              <a:chOff x="3980" y="2186"/>
              <a:chExt cx="90" cy="924"/>
            </a:xfrm>
          </p:grpSpPr>
          <p:sp>
            <p:nvSpPr>
              <p:cNvPr id="63519" name="Rectangle 70"/>
              <p:cNvSpPr>
                <a:spLocks noChangeArrowheads="1"/>
              </p:cNvSpPr>
              <p:nvPr/>
            </p:nvSpPr>
            <p:spPr bwMode="auto">
              <a:xfrm>
                <a:off x="3980" y="2984"/>
                <a:ext cx="70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300" i="1">
                    <a:solidFill>
                      <a:srgbClr val="000000"/>
                    </a:solidFill>
                    <a:latin typeface="+mn-lt"/>
                  </a:rPr>
                  <a:t>Q</a:t>
                </a:r>
                <a:endParaRPr lang="en-US" altLang="en-US" sz="2400">
                  <a:latin typeface="+mn-lt"/>
                </a:endParaRPr>
              </a:p>
            </p:txBody>
          </p:sp>
          <p:grpSp>
            <p:nvGrpSpPr>
              <p:cNvPr id="63520" name="Group 71"/>
              <p:cNvGrpSpPr>
                <a:grpSpLocks/>
              </p:cNvGrpSpPr>
              <p:nvPr/>
            </p:nvGrpSpPr>
            <p:grpSpPr bwMode="auto">
              <a:xfrm>
                <a:off x="4002" y="2186"/>
                <a:ext cx="68" cy="737"/>
                <a:chOff x="4002" y="2186"/>
                <a:chExt cx="68" cy="737"/>
              </a:xfrm>
            </p:grpSpPr>
            <p:sp>
              <p:nvSpPr>
                <p:cNvPr id="63521" name="Oval 72"/>
                <p:cNvSpPr>
                  <a:spLocks noChangeArrowheads="1"/>
                </p:cNvSpPr>
                <p:nvPr/>
              </p:nvSpPr>
              <p:spPr bwMode="auto">
                <a:xfrm>
                  <a:off x="4002" y="2307"/>
                  <a:ext cx="67" cy="68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+mn-lt"/>
                  </a:endParaRPr>
                </a:p>
              </p:txBody>
            </p:sp>
            <p:sp>
              <p:nvSpPr>
                <p:cNvPr id="63522" name="Line 73"/>
                <p:cNvSpPr>
                  <a:spLocks noChangeShapeType="1"/>
                </p:cNvSpPr>
                <p:nvPr/>
              </p:nvSpPr>
              <p:spPr bwMode="auto">
                <a:xfrm>
                  <a:off x="4031" y="2336"/>
                  <a:ext cx="1" cy="587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23" name="Rectangle 74"/>
                <p:cNvSpPr>
                  <a:spLocks noChangeArrowheads="1"/>
                </p:cNvSpPr>
                <p:nvPr/>
              </p:nvSpPr>
              <p:spPr bwMode="auto">
                <a:xfrm>
                  <a:off x="4009" y="2186"/>
                  <a:ext cx="61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300">
                      <a:solidFill>
                        <a:srgbClr val="000000"/>
                      </a:solidFill>
                      <a:latin typeface="+mn-lt"/>
                    </a:rPr>
                    <a:t>A</a:t>
                  </a:r>
                  <a:endParaRPr lang="en-US" altLang="en-US" sz="2400">
                    <a:latin typeface="+mn-lt"/>
                  </a:endParaRPr>
                </a:p>
              </p:txBody>
            </p:sp>
          </p:grpSp>
        </p:grpSp>
      </p:grpSp>
      <p:grpSp>
        <p:nvGrpSpPr>
          <p:cNvPr id="63508" name="Group 75"/>
          <p:cNvGrpSpPr>
            <a:grpSpLocks/>
          </p:cNvGrpSpPr>
          <p:nvPr/>
        </p:nvGrpSpPr>
        <p:grpSpPr bwMode="auto">
          <a:xfrm>
            <a:off x="2441575" y="3065464"/>
            <a:ext cx="1541463" cy="1208087"/>
            <a:chOff x="578" y="1931"/>
            <a:chExt cx="971" cy="761"/>
          </a:xfrm>
        </p:grpSpPr>
        <p:sp>
          <p:nvSpPr>
            <p:cNvPr id="63515" name="Line 76"/>
            <p:cNvSpPr>
              <a:spLocks noChangeShapeType="1"/>
            </p:cNvSpPr>
            <p:nvPr/>
          </p:nvSpPr>
          <p:spPr bwMode="auto">
            <a:xfrm flipV="1">
              <a:off x="578" y="2048"/>
              <a:ext cx="856" cy="644"/>
            </a:xfrm>
            <a:prstGeom prst="line">
              <a:avLst/>
            </a:prstGeom>
            <a:noFill/>
            <a:ln w="46038">
              <a:solidFill>
                <a:srgbClr val="05060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6" name="Rectangle 77"/>
            <p:cNvSpPr>
              <a:spLocks noChangeArrowheads="1"/>
            </p:cNvSpPr>
            <p:nvPr/>
          </p:nvSpPr>
          <p:spPr bwMode="auto">
            <a:xfrm>
              <a:off x="1405" y="1931"/>
              <a:ext cx="14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00" i="1">
                  <a:solidFill>
                    <a:srgbClr val="000000"/>
                  </a:solidFill>
                  <a:latin typeface="+mn-lt"/>
                </a:rPr>
                <a:t>MC</a:t>
              </a:r>
              <a:endParaRPr lang="en-US" altLang="en-US" sz="2400">
                <a:latin typeface="+mn-lt"/>
              </a:endParaRPr>
            </a:p>
          </p:txBody>
        </p:sp>
      </p:grpSp>
      <p:sp>
        <p:nvSpPr>
          <p:cNvPr id="63509" name="Oval 78"/>
          <p:cNvSpPr>
            <a:spLocks noChangeArrowheads="1"/>
          </p:cNvSpPr>
          <p:nvPr/>
        </p:nvSpPr>
        <p:spPr bwMode="auto">
          <a:xfrm>
            <a:off x="3127375" y="3662363"/>
            <a:ext cx="107950" cy="10795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+mn-lt"/>
            </a:endParaRPr>
          </a:p>
        </p:txBody>
      </p:sp>
      <p:grpSp>
        <p:nvGrpSpPr>
          <p:cNvPr id="63510" name="Group 82"/>
          <p:cNvGrpSpPr>
            <a:grpSpLocks/>
          </p:cNvGrpSpPr>
          <p:nvPr/>
        </p:nvGrpSpPr>
        <p:grpSpPr bwMode="auto">
          <a:xfrm>
            <a:off x="3008313" y="3717925"/>
            <a:ext cx="411162" cy="1277938"/>
            <a:chOff x="935" y="2342"/>
            <a:chExt cx="259" cy="805"/>
          </a:xfrm>
        </p:grpSpPr>
        <p:sp>
          <p:nvSpPr>
            <p:cNvPr id="63513" name="Line 79"/>
            <p:cNvSpPr>
              <a:spLocks noChangeShapeType="1"/>
            </p:cNvSpPr>
            <p:nvPr/>
          </p:nvSpPr>
          <p:spPr bwMode="auto">
            <a:xfrm>
              <a:off x="1044" y="2342"/>
              <a:ext cx="0" cy="6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4" name="Text Box 81"/>
            <p:cNvSpPr txBox="1">
              <a:spLocks noChangeArrowheads="1"/>
            </p:cNvSpPr>
            <p:nvPr/>
          </p:nvSpPr>
          <p:spPr bwMode="auto">
            <a:xfrm>
              <a:off x="935" y="2964"/>
              <a:ext cx="25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300" i="1">
                  <a:latin typeface="+mn-lt"/>
                </a:rPr>
                <a:t>q</a:t>
              </a:r>
              <a:r>
                <a:rPr lang="en-US" altLang="en-US" sz="1300" baseline="-25000">
                  <a:latin typeface="+mn-lt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38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en-US" sz="2400" b="1" dirty="0" smtClean="0">
                <a:latin typeface="+mn-lt"/>
              </a:rPr>
              <a:t>An </a:t>
            </a:r>
            <a:r>
              <a:rPr lang="en-US" altLang="en-US" sz="2400" b="1" dirty="0">
                <a:latin typeface="+mn-lt"/>
              </a:rPr>
              <a:t>Increase in Demand in the Short Run and Long Run</a:t>
            </a:r>
          </a:p>
        </p:txBody>
      </p:sp>
      <p:sp>
        <p:nvSpPr>
          <p:cNvPr id="64515" name="Rectangle 29"/>
          <p:cNvSpPr>
            <a:spLocks noChangeArrowheads="1"/>
          </p:cNvSpPr>
          <p:nvPr/>
        </p:nvSpPr>
        <p:spPr bwMode="auto">
          <a:xfrm>
            <a:off x="2089151" y="3530601"/>
            <a:ext cx="1558925" cy="258763"/>
          </a:xfrm>
          <a:prstGeom prst="rect">
            <a:avLst/>
          </a:prstGeom>
          <a:solidFill>
            <a:srgbClr val="E7EB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+mn-lt"/>
            </a:endParaRPr>
          </a:p>
        </p:txBody>
      </p:sp>
      <p:sp>
        <p:nvSpPr>
          <p:cNvPr id="64516" name="Freeform 30"/>
          <p:cNvSpPr>
            <a:spLocks/>
          </p:cNvSpPr>
          <p:nvPr/>
        </p:nvSpPr>
        <p:spPr bwMode="auto">
          <a:xfrm>
            <a:off x="2089151" y="3530601"/>
            <a:ext cx="1558925" cy="258763"/>
          </a:xfrm>
          <a:custGeom>
            <a:avLst/>
            <a:gdLst>
              <a:gd name="T0" fmla="*/ 2147483647 w 982"/>
              <a:gd name="T1" fmla="*/ 0 h 163"/>
              <a:gd name="T2" fmla="*/ 2147483647 w 982"/>
              <a:gd name="T3" fmla="*/ 2147483647 h 163"/>
              <a:gd name="T4" fmla="*/ 0 w 982"/>
              <a:gd name="T5" fmla="*/ 2147483647 h 163"/>
              <a:gd name="T6" fmla="*/ 0 60000 65536"/>
              <a:gd name="T7" fmla="*/ 0 60000 65536"/>
              <a:gd name="T8" fmla="*/ 0 60000 65536"/>
              <a:gd name="T9" fmla="*/ 0 w 982"/>
              <a:gd name="T10" fmla="*/ 0 h 163"/>
              <a:gd name="T11" fmla="*/ 982 w 982"/>
              <a:gd name="T12" fmla="*/ 163 h 1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82" h="163">
                <a:moveTo>
                  <a:pt x="982" y="0"/>
                </a:moveTo>
                <a:lnTo>
                  <a:pt x="982" y="163"/>
                </a:lnTo>
                <a:lnTo>
                  <a:pt x="0" y="163"/>
                </a:lnTo>
              </a:path>
            </a:pathLst>
          </a:cu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7" name="Freeform 32"/>
          <p:cNvSpPr>
            <a:spLocks/>
          </p:cNvSpPr>
          <p:nvPr/>
        </p:nvSpPr>
        <p:spPr bwMode="auto">
          <a:xfrm>
            <a:off x="6838950" y="2582864"/>
            <a:ext cx="3513138" cy="2262187"/>
          </a:xfrm>
          <a:custGeom>
            <a:avLst/>
            <a:gdLst>
              <a:gd name="T0" fmla="*/ 0 w 2213"/>
              <a:gd name="T1" fmla="*/ 0 h 1425"/>
              <a:gd name="T2" fmla="*/ 0 w 2213"/>
              <a:gd name="T3" fmla="*/ 2147483647 h 1425"/>
              <a:gd name="T4" fmla="*/ 2147483647 w 2213"/>
              <a:gd name="T5" fmla="*/ 2147483647 h 1425"/>
              <a:gd name="T6" fmla="*/ 0 60000 65536"/>
              <a:gd name="T7" fmla="*/ 0 60000 65536"/>
              <a:gd name="T8" fmla="*/ 0 60000 65536"/>
              <a:gd name="T9" fmla="*/ 0 w 2213"/>
              <a:gd name="T10" fmla="*/ 0 h 1425"/>
              <a:gd name="T11" fmla="*/ 2213 w 2213"/>
              <a:gd name="T12" fmla="*/ 1425 h 14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13" h="1425">
                <a:moveTo>
                  <a:pt x="0" y="0"/>
                </a:moveTo>
                <a:lnTo>
                  <a:pt x="0" y="1425"/>
                </a:lnTo>
                <a:lnTo>
                  <a:pt x="2213" y="1425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8" name="Line 33"/>
          <p:cNvSpPr>
            <a:spLocks noChangeShapeType="1"/>
          </p:cNvSpPr>
          <p:nvPr/>
        </p:nvSpPr>
        <p:spPr bwMode="auto">
          <a:xfrm flipH="1">
            <a:off x="6854826" y="3881439"/>
            <a:ext cx="2625725" cy="1587"/>
          </a:xfrm>
          <a:prstGeom prst="line">
            <a:avLst/>
          </a:prstGeom>
          <a:noFill/>
          <a:ln w="460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9" name="Line 34"/>
          <p:cNvSpPr>
            <a:spLocks noChangeShapeType="1"/>
          </p:cNvSpPr>
          <p:nvPr/>
        </p:nvSpPr>
        <p:spPr bwMode="auto">
          <a:xfrm>
            <a:off x="6684964" y="3614738"/>
            <a:ext cx="3175" cy="1968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0" name="Line 35"/>
          <p:cNvSpPr>
            <a:spLocks noChangeShapeType="1"/>
          </p:cNvSpPr>
          <p:nvPr/>
        </p:nvSpPr>
        <p:spPr bwMode="auto">
          <a:xfrm rot="10800000" flipH="1">
            <a:off x="8426450" y="4111625"/>
            <a:ext cx="48895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1" name="Freeform 36"/>
          <p:cNvSpPr>
            <a:spLocks/>
          </p:cNvSpPr>
          <p:nvPr/>
        </p:nvSpPr>
        <p:spPr bwMode="auto">
          <a:xfrm>
            <a:off x="2089151" y="2582864"/>
            <a:ext cx="3482975" cy="2262187"/>
          </a:xfrm>
          <a:custGeom>
            <a:avLst/>
            <a:gdLst>
              <a:gd name="T0" fmla="*/ 0 w 2194"/>
              <a:gd name="T1" fmla="*/ 0 h 1425"/>
              <a:gd name="T2" fmla="*/ 0 w 2194"/>
              <a:gd name="T3" fmla="*/ 2147483647 h 1425"/>
              <a:gd name="T4" fmla="*/ 2147483647 w 2194"/>
              <a:gd name="T5" fmla="*/ 2147483647 h 1425"/>
              <a:gd name="T6" fmla="*/ 0 60000 65536"/>
              <a:gd name="T7" fmla="*/ 0 60000 65536"/>
              <a:gd name="T8" fmla="*/ 0 60000 65536"/>
              <a:gd name="T9" fmla="*/ 0 w 2194"/>
              <a:gd name="T10" fmla="*/ 0 h 1425"/>
              <a:gd name="T11" fmla="*/ 2194 w 2194"/>
              <a:gd name="T12" fmla="*/ 1425 h 14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4" h="1425">
                <a:moveTo>
                  <a:pt x="0" y="0"/>
                </a:moveTo>
                <a:lnTo>
                  <a:pt x="0" y="1425"/>
                </a:lnTo>
                <a:lnTo>
                  <a:pt x="2194" y="1425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2" name="Rectangle 37"/>
          <p:cNvSpPr>
            <a:spLocks noChangeArrowheads="1"/>
          </p:cNvSpPr>
          <p:nvPr/>
        </p:nvSpPr>
        <p:spPr bwMode="auto">
          <a:xfrm>
            <a:off x="8334375" y="2241550"/>
            <a:ext cx="50244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  <a:latin typeface="+mn-lt"/>
              </a:rPr>
              <a:t>Market</a:t>
            </a:r>
            <a:endParaRPr lang="en-US" altLang="en-US" sz="2400">
              <a:latin typeface="+mn-lt"/>
            </a:endParaRPr>
          </a:p>
        </p:txBody>
      </p:sp>
      <p:sp>
        <p:nvSpPr>
          <p:cNvPr id="64523" name="Rectangle 38"/>
          <p:cNvSpPr>
            <a:spLocks noChangeArrowheads="1"/>
          </p:cNvSpPr>
          <p:nvPr/>
        </p:nvSpPr>
        <p:spPr bwMode="auto">
          <a:xfrm>
            <a:off x="3683000" y="2257425"/>
            <a:ext cx="31418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  <a:latin typeface="+mn-lt"/>
              </a:rPr>
              <a:t>Firm</a:t>
            </a:r>
            <a:endParaRPr lang="en-US" altLang="en-US" sz="2400">
              <a:latin typeface="+mn-lt"/>
            </a:endParaRPr>
          </a:p>
        </p:txBody>
      </p:sp>
      <p:sp>
        <p:nvSpPr>
          <p:cNvPr id="64524" name="Rectangle 39"/>
          <p:cNvSpPr>
            <a:spLocks noChangeArrowheads="1"/>
          </p:cNvSpPr>
          <p:nvPr/>
        </p:nvSpPr>
        <p:spPr bwMode="auto">
          <a:xfrm>
            <a:off x="3800475" y="1555751"/>
            <a:ext cx="419897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+mn-lt"/>
              </a:rPr>
              <a:t>(b) Short-Run Response to an increase in demand</a:t>
            </a:r>
            <a:endParaRPr lang="en-US" altLang="en-US" sz="1600">
              <a:latin typeface="+mn-lt"/>
            </a:endParaRPr>
          </a:p>
        </p:txBody>
      </p:sp>
      <p:sp>
        <p:nvSpPr>
          <p:cNvPr id="64525" name="Rectangle 40"/>
          <p:cNvSpPr>
            <a:spLocks noChangeArrowheads="1"/>
          </p:cNvSpPr>
          <p:nvPr/>
        </p:nvSpPr>
        <p:spPr bwMode="auto">
          <a:xfrm>
            <a:off x="4478338" y="4875214"/>
            <a:ext cx="104041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  <a:latin typeface="+mn-lt"/>
              </a:rPr>
              <a:t>Quantity (firm)</a:t>
            </a:r>
            <a:endParaRPr lang="en-US" altLang="en-US" sz="2400">
              <a:latin typeface="+mn-lt"/>
            </a:endParaRPr>
          </a:p>
        </p:txBody>
      </p:sp>
      <p:sp>
        <p:nvSpPr>
          <p:cNvPr id="64526" name="Rectangle 41"/>
          <p:cNvSpPr>
            <a:spLocks noChangeArrowheads="1"/>
          </p:cNvSpPr>
          <p:nvPr/>
        </p:nvSpPr>
        <p:spPr bwMode="auto">
          <a:xfrm>
            <a:off x="1971676" y="4879975"/>
            <a:ext cx="8496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+mn-lt"/>
              </a:rPr>
              <a:t>0</a:t>
            </a:r>
            <a:endParaRPr lang="en-US" altLang="en-US" sz="2400">
              <a:latin typeface="+mn-lt"/>
            </a:endParaRPr>
          </a:p>
        </p:txBody>
      </p:sp>
      <p:sp>
        <p:nvSpPr>
          <p:cNvPr id="64527" name="Rectangle 42"/>
          <p:cNvSpPr>
            <a:spLocks noChangeArrowheads="1"/>
          </p:cNvSpPr>
          <p:nvPr/>
        </p:nvSpPr>
        <p:spPr bwMode="auto">
          <a:xfrm>
            <a:off x="1657351" y="2535239"/>
            <a:ext cx="3430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  <a:latin typeface="+mn-lt"/>
              </a:rPr>
              <a:t>Price</a:t>
            </a:r>
            <a:endParaRPr lang="en-US" altLang="en-US" sz="2400">
              <a:latin typeface="+mn-lt"/>
            </a:endParaRPr>
          </a:p>
        </p:txBody>
      </p:sp>
      <p:grpSp>
        <p:nvGrpSpPr>
          <p:cNvPr id="64528" name="Group 43"/>
          <p:cNvGrpSpPr>
            <a:grpSpLocks/>
          </p:cNvGrpSpPr>
          <p:nvPr/>
        </p:nvGrpSpPr>
        <p:grpSpPr bwMode="auto">
          <a:xfrm>
            <a:off x="2441575" y="3214688"/>
            <a:ext cx="1571625" cy="1231900"/>
            <a:chOff x="578" y="2025"/>
            <a:chExt cx="990" cy="776"/>
          </a:xfrm>
        </p:grpSpPr>
        <p:sp>
          <p:nvSpPr>
            <p:cNvPr id="64593" name="Line 44"/>
            <p:cNvSpPr>
              <a:spLocks noChangeShapeType="1"/>
            </p:cNvSpPr>
            <p:nvPr/>
          </p:nvSpPr>
          <p:spPr bwMode="auto">
            <a:xfrm flipV="1">
              <a:off x="578" y="2156"/>
              <a:ext cx="856" cy="645"/>
            </a:xfrm>
            <a:prstGeom prst="line">
              <a:avLst/>
            </a:prstGeom>
            <a:noFill/>
            <a:ln w="46038">
              <a:solidFill>
                <a:srgbClr val="05060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94" name="Rectangle 45"/>
            <p:cNvSpPr>
              <a:spLocks noChangeArrowheads="1"/>
            </p:cNvSpPr>
            <p:nvPr/>
          </p:nvSpPr>
          <p:spPr bwMode="auto">
            <a:xfrm>
              <a:off x="1424" y="2025"/>
              <a:ext cx="14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00" i="1">
                  <a:solidFill>
                    <a:srgbClr val="000000"/>
                  </a:solidFill>
                  <a:latin typeface="+mn-lt"/>
                </a:rPr>
                <a:t>MC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64529" name="Group 46"/>
          <p:cNvGrpSpPr>
            <a:grpSpLocks/>
          </p:cNvGrpSpPr>
          <p:nvPr/>
        </p:nvGrpSpPr>
        <p:grpSpPr bwMode="auto">
          <a:xfrm>
            <a:off x="2257425" y="3194050"/>
            <a:ext cx="2286000" cy="1023938"/>
            <a:chOff x="462" y="2012"/>
            <a:chExt cx="1440" cy="645"/>
          </a:xfrm>
        </p:grpSpPr>
        <p:sp>
          <p:nvSpPr>
            <p:cNvPr id="64591" name="Freeform 47"/>
            <p:cNvSpPr>
              <a:spLocks/>
            </p:cNvSpPr>
            <p:nvPr/>
          </p:nvSpPr>
          <p:spPr bwMode="auto">
            <a:xfrm>
              <a:off x="462" y="2156"/>
              <a:ext cx="1270" cy="501"/>
            </a:xfrm>
            <a:custGeom>
              <a:avLst/>
              <a:gdLst>
                <a:gd name="T0" fmla="*/ 0 w 132"/>
                <a:gd name="T1" fmla="*/ 0 h 52"/>
                <a:gd name="T2" fmla="*/ 2147483647 w 132"/>
                <a:gd name="T3" fmla="*/ 2147483647 h 52"/>
                <a:gd name="T4" fmla="*/ 0 60000 65536"/>
                <a:gd name="T5" fmla="*/ 0 60000 65536"/>
                <a:gd name="T6" fmla="*/ 0 w 132"/>
                <a:gd name="T7" fmla="*/ 0 h 52"/>
                <a:gd name="T8" fmla="*/ 132 w 132"/>
                <a:gd name="T9" fmla="*/ 52 h 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2" h="52">
                  <a:moveTo>
                    <a:pt x="0" y="0"/>
                  </a:moveTo>
                  <a:cubicBezTo>
                    <a:pt x="23" y="26"/>
                    <a:pt x="65" y="52"/>
                    <a:pt x="132" y="1"/>
                  </a:cubicBezTo>
                </a:path>
              </a:pathLst>
            </a:custGeom>
            <a:noFill/>
            <a:ln w="4603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92" name="Rectangle 48"/>
            <p:cNvSpPr>
              <a:spLocks noChangeArrowheads="1"/>
            </p:cNvSpPr>
            <p:nvPr/>
          </p:nvSpPr>
          <p:spPr bwMode="auto">
            <a:xfrm>
              <a:off x="1746" y="2012"/>
              <a:ext cx="15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00" i="1">
                  <a:solidFill>
                    <a:srgbClr val="000000"/>
                  </a:solidFill>
                  <a:latin typeface="+mn-lt"/>
                </a:rPr>
                <a:t>ATC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64530" name="Group 49"/>
          <p:cNvGrpSpPr>
            <a:grpSpLocks/>
          </p:cNvGrpSpPr>
          <p:nvPr/>
        </p:nvGrpSpPr>
        <p:grpSpPr bwMode="auto">
          <a:xfrm>
            <a:off x="2508251" y="3168650"/>
            <a:ext cx="385763" cy="514350"/>
            <a:chOff x="620" y="1996"/>
            <a:chExt cx="243" cy="324"/>
          </a:xfrm>
        </p:grpSpPr>
        <p:sp>
          <p:nvSpPr>
            <p:cNvPr id="64589" name="Line 50"/>
            <p:cNvSpPr>
              <a:spLocks noChangeShapeType="1"/>
            </p:cNvSpPr>
            <p:nvPr/>
          </p:nvSpPr>
          <p:spPr bwMode="auto">
            <a:xfrm flipH="1" flipV="1">
              <a:off x="712" y="2128"/>
              <a:ext cx="135" cy="19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90" name="Rectangle 51"/>
            <p:cNvSpPr>
              <a:spLocks noChangeArrowheads="1"/>
            </p:cNvSpPr>
            <p:nvPr/>
          </p:nvSpPr>
          <p:spPr bwMode="auto">
            <a:xfrm>
              <a:off x="620" y="1996"/>
              <a:ext cx="24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00">
                  <a:solidFill>
                    <a:srgbClr val="000000"/>
                  </a:solidFill>
                  <a:latin typeface="+mn-lt"/>
                </a:rPr>
                <a:t>Profit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64531" name="Group 52"/>
          <p:cNvGrpSpPr>
            <a:grpSpLocks/>
          </p:cNvGrpSpPr>
          <p:nvPr/>
        </p:nvGrpSpPr>
        <p:grpSpPr bwMode="auto">
          <a:xfrm>
            <a:off x="1885951" y="3765559"/>
            <a:ext cx="1287463" cy="200026"/>
            <a:chOff x="228" y="2372"/>
            <a:chExt cx="811" cy="126"/>
          </a:xfrm>
        </p:grpSpPr>
        <p:sp>
          <p:nvSpPr>
            <p:cNvPr id="64586" name="Line 53"/>
            <p:cNvSpPr>
              <a:spLocks noChangeShapeType="1"/>
            </p:cNvSpPr>
            <p:nvPr/>
          </p:nvSpPr>
          <p:spPr bwMode="auto">
            <a:xfrm>
              <a:off x="356" y="2445"/>
              <a:ext cx="683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87" name="Rectangle 54"/>
            <p:cNvSpPr>
              <a:spLocks noChangeArrowheads="1"/>
            </p:cNvSpPr>
            <p:nvPr/>
          </p:nvSpPr>
          <p:spPr bwMode="auto">
            <a:xfrm>
              <a:off x="228" y="2372"/>
              <a:ext cx="5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00" i="1">
                  <a:solidFill>
                    <a:srgbClr val="000000"/>
                  </a:solidFill>
                  <a:latin typeface="+mn-lt"/>
                </a:rPr>
                <a:t>P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64588" name="Rectangle 55"/>
            <p:cNvSpPr>
              <a:spLocks noChangeArrowheads="1"/>
            </p:cNvSpPr>
            <p:nvPr/>
          </p:nvSpPr>
          <p:spPr bwMode="auto">
            <a:xfrm>
              <a:off x="298" y="2420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>
                  <a:solidFill>
                    <a:srgbClr val="000000"/>
                  </a:solidFill>
                  <a:latin typeface="+mn-lt"/>
                </a:rPr>
                <a:t>1</a:t>
              </a:r>
              <a:endParaRPr lang="en-US" altLang="en-US" sz="2400">
                <a:latin typeface="+mn-lt"/>
              </a:endParaRPr>
            </a:p>
          </p:txBody>
        </p:sp>
      </p:grpSp>
      <p:sp>
        <p:nvSpPr>
          <p:cNvPr id="64532" name="Rectangle 56"/>
          <p:cNvSpPr>
            <a:spLocks noChangeArrowheads="1"/>
          </p:cNvSpPr>
          <p:nvPr/>
        </p:nvSpPr>
        <p:spPr bwMode="auto">
          <a:xfrm>
            <a:off x="9017000" y="4875214"/>
            <a:ext cx="1243097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  <a:latin typeface="+mn-lt"/>
              </a:rPr>
              <a:t>Quantity (market)</a:t>
            </a:r>
            <a:endParaRPr lang="en-US" altLang="en-US" sz="2400">
              <a:latin typeface="+mn-lt"/>
            </a:endParaRPr>
          </a:p>
        </p:txBody>
      </p:sp>
      <p:sp>
        <p:nvSpPr>
          <p:cNvPr id="64533" name="Rectangle 57"/>
          <p:cNvSpPr>
            <a:spLocks noChangeArrowheads="1"/>
          </p:cNvSpPr>
          <p:nvPr/>
        </p:nvSpPr>
        <p:spPr bwMode="auto">
          <a:xfrm>
            <a:off x="9529764" y="3781425"/>
            <a:ext cx="61074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+mn-lt"/>
              </a:rPr>
              <a:t>Long-run</a:t>
            </a:r>
            <a:endParaRPr lang="en-US" altLang="en-US" sz="2400">
              <a:latin typeface="+mn-lt"/>
            </a:endParaRPr>
          </a:p>
        </p:txBody>
      </p:sp>
      <p:sp>
        <p:nvSpPr>
          <p:cNvPr id="64534" name="Rectangle 58"/>
          <p:cNvSpPr>
            <a:spLocks noChangeArrowheads="1"/>
          </p:cNvSpPr>
          <p:nvPr/>
        </p:nvSpPr>
        <p:spPr bwMode="auto">
          <a:xfrm>
            <a:off x="9620250" y="3984625"/>
            <a:ext cx="44403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+mn-lt"/>
              </a:rPr>
              <a:t>supply</a:t>
            </a:r>
            <a:endParaRPr lang="en-US" altLang="en-US" sz="2400">
              <a:latin typeface="+mn-lt"/>
            </a:endParaRPr>
          </a:p>
        </p:txBody>
      </p:sp>
      <p:sp>
        <p:nvSpPr>
          <p:cNvPr id="64535" name="Rectangle 59"/>
          <p:cNvSpPr>
            <a:spLocks noChangeArrowheads="1"/>
          </p:cNvSpPr>
          <p:nvPr/>
        </p:nvSpPr>
        <p:spPr bwMode="auto">
          <a:xfrm>
            <a:off x="6399214" y="2535239"/>
            <a:ext cx="3430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  <a:latin typeface="+mn-lt"/>
              </a:rPr>
              <a:t>Price</a:t>
            </a:r>
            <a:endParaRPr lang="en-US" altLang="en-US" sz="2400">
              <a:latin typeface="+mn-lt"/>
            </a:endParaRPr>
          </a:p>
        </p:txBody>
      </p:sp>
      <p:sp>
        <p:nvSpPr>
          <p:cNvPr id="64536" name="Rectangle 60"/>
          <p:cNvSpPr>
            <a:spLocks noChangeArrowheads="1"/>
          </p:cNvSpPr>
          <p:nvPr/>
        </p:nvSpPr>
        <p:spPr bwMode="auto">
          <a:xfrm>
            <a:off x="6702426" y="4879975"/>
            <a:ext cx="8496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+mn-lt"/>
              </a:rPr>
              <a:t>0</a:t>
            </a:r>
            <a:endParaRPr lang="en-US" altLang="en-US" sz="2400">
              <a:latin typeface="+mn-lt"/>
            </a:endParaRPr>
          </a:p>
        </p:txBody>
      </p:sp>
      <p:grpSp>
        <p:nvGrpSpPr>
          <p:cNvPr id="64537" name="Group 61"/>
          <p:cNvGrpSpPr>
            <a:grpSpLocks/>
          </p:cNvGrpSpPr>
          <p:nvPr/>
        </p:nvGrpSpPr>
        <p:grpSpPr bwMode="auto">
          <a:xfrm>
            <a:off x="7312025" y="3422652"/>
            <a:ext cx="1589088" cy="1141413"/>
            <a:chOff x="3646" y="2156"/>
            <a:chExt cx="1001" cy="719"/>
          </a:xfrm>
        </p:grpSpPr>
        <p:sp>
          <p:nvSpPr>
            <p:cNvPr id="64583" name="Line 62"/>
            <p:cNvSpPr>
              <a:spLocks noChangeShapeType="1"/>
            </p:cNvSpPr>
            <p:nvPr/>
          </p:nvSpPr>
          <p:spPr bwMode="auto">
            <a:xfrm flipH="1" flipV="1">
              <a:off x="3646" y="2156"/>
              <a:ext cx="856" cy="645"/>
            </a:xfrm>
            <a:prstGeom prst="line">
              <a:avLst/>
            </a:prstGeom>
            <a:noFill/>
            <a:ln w="4603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84" name="Rectangle 63"/>
            <p:cNvSpPr>
              <a:spLocks noChangeArrowheads="1"/>
            </p:cNvSpPr>
            <p:nvPr/>
          </p:nvSpPr>
          <p:spPr bwMode="auto">
            <a:xfrm>
              <a:off x="4542" y="2746"/>
              <a:ext cx="6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00" i="1">
                  <a:solidFill>
                    <a:srgbClr val="000000"/>
                  </a:solidFill>
                  <a:latin typeface="+mn-lt"/>
                </a:rPr>
                <a:t>D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64585" name="Rectangle 64"/>
            <p:cNvSpPr>
              <a:spLocks noChangeArrowheads="1"/>
            </p:cNvSpPr>
            <p:nvPr/>
          </p:nvSpPr>
          <p:spPr bwMode="auto">
            <a:xfrm>
              <a:off x="4615" y="2797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>
                  <a:solidFill>
                    <a:srgbClr val="000000"/>
                  </a:solidFill>
                  <a:latin typeface="+mn-lt"/>
                </a:rPr>
                <a:t>1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64538" name="Group 65"/>
          <p:cNvGrpSpPr>
            <a:grpSpLocks/>
          </p:cNvGrpSpPr>
          <p:nvPr/>
        </p:nvGrpSpPr>
        <p:grpSpPr bwMode="auto">
          <a:xfrm>
            <a:off x="7770814" y="3087689"/>
            <a:ext cx="1743075" cy="1252538"/>
            <a:chOff x="3935" y="1945"/>
            <a:chExt cx="1098" cy="789"/>
          </a:xfrm>
        </p:grpSpPr>
        <p:sp>
          <p:nvSpPr>
            <p:cNvPr id="64580" name="Line 66"/>
            <p:cNvSpPr>
              <a:spLocks noChangeShapeType="1"/>
            </p:cNvSpPr>
            <p:nvPr/>
          </p:nvSpPr>
          <p:spPr bwMode="auto">
            <a:xfrm flipH="1" flipV="1">
              <a:off x="3935" y="1945"/>
              <a:ext cx="952" cy="712"/>
            </a:xfrm>
            <a:prstGeom prst="line">
              <a:avLst/>
            </a:prstGeom>
            <a:noFill/>
            <a:ln w="46038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81" name="Rectangle 67"/>
            <p:cNvSpPr>
              <a:spLocks noChangeArrowheads="1"/>
            </p:cNvSpPr>
            <p:nvPr/>
          </p:nvSpPr>
          <p:spPr bwMode="auto">
            <a:xfrm>
              <a:off x="4928" y="2605"/>
              <a:ext cx="6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00" i="1">
                  <a:solidFill>
                    <a:srgbClr val="000000"/>
                  </a:solidFill>
                  <a:latin typeface="+mn-lt"/>
                </a:rPr>
                <a:t>D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64582" name="Rectangle 68"/>
            <p:cNvSpPr>
              <a:spLocks noChangeArrowheads="1"/>
            </p:cNvSpPr>
            <p:nvPr/>
          </p:nvSpPr>
          <p:spPr bwMode="auto">
            <a:xfrm>
              <a:off x="5001" y="2656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>
                  <a:solidFill>
                    <a:srgbClr val="000000"/>
                  </a:solidFill>
                  <a:latin typeface="+mn-lt"/>
                </a:rPr>
                <a:t>2</a:t>
              </a:r>
              <a:endParaRPr lang="en-US" altLang="en-US" sz="2400">
                <a:latin typeface="+mn-lt"/>
              </a:endParaRPr>
            </a:p>
          </p:txBody>
        </p:sp>
      </p:grpSp>
      <p:sp>
        <p:nvSpPr>
          <p:cNvPr id="64539" name="Rectangle 69"/>
          <p:cNvSpPr>
            <a:spLocks noChangeArrowheads="1"/>
          </p:cNvSpPr>
          <p:nvPr/>
        </p:nvSpPr>
        <p:spPr bwMode="auto">
          <a:xfrm>
            <a:off x="6626225" y="3806825"/>
            <a:ext cx="8656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i="1">
                <a:solidFill>
                  <a:srgbClr val="000000"/>
                </a:solidFill>
                <a:latin typeface="+mn-lt"/>
              </a:rPr>
              <a:t>P</a:t>
            </a:r>
            <a:endParaRPr lang="en-US" altLang="en-US" sz="2400">
              <a:latin typeface="+mn-lt"/>
            </a:endParaRPr>
          </a:p>
        </p:txBody>
      </p:sp>
      <p:sp>
        <p:nvSpPr>
          <p:cNvPr id="64540" name="Rectangle 70"/>
          <p:cNvSpPr>
            <a:spLocks noChangeArrowheads="1"/>
          </p:cNvSpPr>
          <p:nvPr/>
        </p:nvSpPr>
        <p:spPr bwMode="auto">
          <a:xfrm>
            <a:off x="6732588" y="3883025"/>
            <a:ext cx="5129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+mn-lt"/>
              </a:rPr>
              <a:t>1</a:t>
            </a:r>
            <a:endParaRPr lang="en-US" altLang="en-US" sz="2400">
              <a:latin typeface="+mn-lt"/>
            </a:endParaRPr>
          </a:p>
        </p:txBody>
      </p:sp>
      <p:grpSp>
        <p:nvGrpSpPr>
          <p:cNvPr id="64541" name="Group 71"/>
          <p:cNvGrpSpPr>
            <a:grpSpLocks/>
          </p:cNvGrpSpPr>
          <p:nvPr/>
        </p:nvGrpSpPr>
        <p:grpSpPr bwMode="auto">
          <a:xfrm>
            <a:off x="7312026" y="3194051"/>
            <a:ext cx="1584325" cy="1146175"/>
            <a:chOff x="3646" y="2012"/>
            <a:chExt cx="998" cy="722"/>
          </a:xfrm>
        </p:grpSpPr>
        <p:sp>
          <p:nvSpPr>
            <p:cNvPr id="64577" name="Line 72"/>
            <p:cNvSpPr>
              <a:spLocks noChangeShapeType="1"/>
            </p:cNvSpPr>
            <p:nvPr/>
          </p:nvSpPr>
          <p:spPr bwMode="auto">
            <a:xfrm flipV="1">
              <a:off x="3646" y="2089"/>
              <a:ext cx="856" cy="645"/>
            </a:xfrm>
            <a:prstGeom prst="line">
              <a:avLst/>
            </a:prstGeom>
            <a:noFill/>
            <a:ln w="4603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78" name="Rectangle 73"/>
            <p:cNvSpPr>
              <a:spLocks noChangeArrowheads="1"/>
            </p:cNvSpPr>
            <p:nvPr/>
          </p:nvSpPr>
          <p:spPr bwMode="auto">
            <a:xfrm>
              <a:off x="4545" y="2012"/>
              <a:ext cx="4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00" i="1">
                  <a:solidFill>
                    <a:srgbClr val="000000"/>
                  </a:solidFill>
                  <a:latin typeface="+mn-lt"/>
                </a:rPr>
                <a:t>S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64579" name="Rectangle 74"/>
            <p:cNvSpPr>
              <a:spLocks noChangeArrowheads="1"/>
            </p:cNvSpPr>
            <p:nvPr/>
          </p:nvSpPr>
          <p:spPr bwMode="auto">
            <a:xfrm>
              <a:off x="4612" y="2060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>
                  <a:solidFill>
                    <a:srgbClr val="000000"/>
                  </a:solidFill>
                  <a:latin typeface="+mn-lt"/>
                </a:rPr>
                <a:t>1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64542" name="Group 75"/>
          <p:cNvGrpSpPr>
            <a:grpSpLocks/>
          </p:cNvGrpSpPr>
          <p:nvPr/>
        </p:nvGrpSpPr>
        <p:grpSpPr bwMode="auto">
          <a:xfrm>
            <a:off x="1885951" y="3446471"/>
            <a:ext cx="4708525" cy="204788"/>
            <a:chOff x="228" y="2171"/>
            <a:chExt cx="2966" cy="129"/>
          </a:xfrm>
        </p:grpSpPr>
        <p:grpSp>
          <p:nvGrpSpPr>
            <p:cNvPr id="64570" name="Group 76"/>
            <p:cNvGrpSpPr>
              <a:grpSpLocks/>
            </p:cNvGrpSpPr>
            <p:nvPr/>
          </p:nvGrpSpPr>
          <p:grpSpPr bwMode="auto">
            <a:xfrm>
              <a:off x="228" y="2171"/>
              <a:ext cx="2966" cy="129"/>
              <a:chOff x="228" y="2171"/>
              <a:chExt cx="2966" cy="129"/>
            </a:xfrm>
          </p:grpSpPr>
          <p:sp>
            <p:nvSpPr>
              <p:cNvPr id="64572" name="Line 77"/>
              <p:cNvSpPr>
                <a:spLocks noChangeShapeType="1"/>
              </p:cNvSpPr>
              <p:nvPr/>
            </p:nvSpPr>
            <p:spPr bwMode="auto">
              <a:xfrm>
                <a:off x="1847" y="2224"/>
                <a:ext cx="1347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4573" name="Group 78"/>
              <p:cNvGrpSpPr>
                <a:grpSpLocks/>
              </p:cNvGrpSpPr>
              <p:nvPr/>
            </p:nvGrpSpPr>
            <p:grpSpPr bwMode="auto">
              <a:xfrm>
                <a:off x="228" y="2171"/>
                <a:ext cx="1562" cy="129"/>
                <a:chOff x="228" y="2171"/>
                <a:chExt cx="1562" cy="129"/>
              </a:xfrm>
            </p:grpSpPr>
            <p:sp>
              <p:nvSpPr>
                <p:cNvPr id="64574" name="Line 79"/>
                <p:cNvSpPr>
                  <a:spLocks noChangeShapeType="1"/>
                </p:cNvSpPr>
                <p:nvPr/>
              </p:nvSpPr>
              <p:spPr bwMode="auto">
                <a:xfrm flipH="1">
                  <a:off x="366" y="2224"/>
                  <a:ext cx="1424" cy="1"/>
                </a:xfrm>
                <a:prstGeom prst="line">
                  <a:avLst/>
                </a:prstGeom>
                <a:noFill/>
                <a:ln w="46038">
                  <a:solidFill>
                    <a:srgbClr val="003F9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575" name="Rectangle 80"/>
                <p:cNvSpPr>
                  <a:spLocks noChangeArrowheads="1"/>
                </p:cNvSpPr>
                <p:nvPr/>
              </p:nvSpPr>
              <p:spPr bwMode="auto">
                <a:xfrm>
                  <a:off x="228" y="2171"/>
                  <a:ext cx="55" cy="1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300" i="1">
                      <a:solidFill>
                        <a:srgbClr val="000000"/>
                      </a:solidFill>
                      <a:latin typeface="+mn-lt"/>
                    </a:rPr>
                    <a:t>P</a:t>
                  </a:r>
                  <a:endParaRPr lang="en-US" altLang="en-US" sz="2400">
                    <a:latin typeface="+mn-lt"/>
                  </a:endParaRPr>
                </a:p>
              </p:txBody>
            </p:sp>
            <p:sp>
              <p:nvSpPr>
                <p:cNvPr id="64576" name="Rectangle 81"/>
                <p:cNvSpPr>
                  <a:spLocks noChangeArrowheads="1"/>
                </p:cNvSpPr>
                <p:nvPr/>
              </p:nvSpPr>
              <p:spPr bwMode="auto">
                <a:xfrm>
                  <a:off x="298" y="2222"/>
                  <a:ext cx="32" cy="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800">
                      <a:solidFill>
                        <a:srgbClr val="000000"/>
                      </a:solidFill>
                      <a:latin typeface="+mn-lt"/>
                    </a:rPr>
                    <a:t>2</a:t>
                  </a:r>
                  <a:endParaRPr lang="en-US" altLang="en-US" sz="2400">
                    <a:latin typeface="+mn-lt"/>
                  </a:endParaRPr>
                </a:p>
              </p:txBody>
            </p:sp>
          </p:grpSp>
        </p:grpSp>
        <p:sp>
          <p:nvSpPr>
            <p:cNvPr id="64571" name="Oval 82"/>
            <p:cNvSpPr>
              <a:spLocks noChangeArrowheads="1"/>
            </p:cNvSpPr>
            <p:nvPr/>
          </p:nvSpPr>
          <p:spPr bwMode="auto">
            <a:xfrm>
              <a:off x="1309" y="2195"/>
              <a:ext cx="67" cy="6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64543" name="Group 83"/>
          <p:cNvGrpSpPr>
            <a:grpSpLocks/>
          </p:cNvGrpSpPr>
          <p:nvPr/>
        </p:nvGrpSpPr>
        <p:grpSpPr bwMode="auto">
          <a:xfrm>
            <a:off x="7851775" y="3640138"/>
            <a:ext cx="177800" cy="1444624"/>
            <a:chOff x="3986" y="2293"/>
            <a:chExt cx="112" cy="910"/>
          </a:xfrm>
        </p:grpSpPr>
        <p:sp>
          <p:nvSpPr>
            <p:cNvPr id="64564" name="Line 84"/>
            <p:cNvSpPr>
              <a:spLocks noChangeShapeType="1"/>
            </p:cNvSpPr>
            <p:nvPr/>
          </p:nvSpPr>
          <p:spPr bwMode="auto">
            <a:xfrm>
              <a:off x="4031" y="2426"/>
              <a:ext cx="1" cy="63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65" name="Rectangle 85"/>
            <p:cNvSpPr>
              <a:spLocks noChangeArrowheads="1"/>
            </p:cNvSpPr>
            <p:nvPr/>
          </p:nvSpPr>
          <p:spPr bwMode="auto">
            <a:xfrm>
              <a:off x="3986" y="3074"/>
              <a:ext cx="70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00" i="1">
                  <a:solidFill>
                    <a:srgbClr val="000000"/>
                  </a:solidFill>
                  <a:latin typeface="+mn-lt"/>
                </a:rPr>
                <a:t>Q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64566" name="Rectangle 86"/>
            <p:cNvSpPr>
              <a:spLocks noChangeArrowheads="1"/>
            </p:cNvSpPr>
            <p:nvPr/>
          </p:nvSpPr>
          <p:spPr bwMode="auto">
            <a:xfrm>
              <a:off x="4066" y="3125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>
                  <a:solidFill>
                    <a:srgbClr val="000000"/>
                  </a:solidFill>
                  <a:latin typeface="+mn-lt"/>
                </a:rPr>
                <a:t>1</a:t>
              </a:r>
              <a:endParaRPr lang="en-US" altLang="en-US" sz="2400">
                <a:latin typeface="+mn-lt"/>
              </a:endParaRPr>
            </a:p>
          </p:txBody>
        </p:sp>
        <p:grpSp>
          <p:nvGrpSpPr>
            <p:cNvPr id="64567" name="Group 87"/>
            <p:cNvGrpSpPr>
              <a:grpSpLocks/>
            </p:cNvGrpSpPr>
            <p:nvPr/>
          </p:nvGrpSpPr>
          <p:grpSpPr bwMode="auto">
            <a:xfrm>
              <a:off x="4002" y="2293"/>
              <a:ext cx="71" cy="191"/>
              <a:chOff x="4002" y="2293"/>
              <a:chExt cx="71" cy="191"/>
            </a:xfrm>
          </p:grpSpPr>
          <p:sp>
            <p:nvSpPr>
              <p:cNvPr id="64568" name="Oval 88"/>
              <p:cNvSpPr>
                <a:spLocks noChangeArrowheads="1"/>
              </p:cNvSpPr>
              <p:nvPr/>
            </p:nvSpPr>
            <p:spPr bwMode="auto">
              <a:xfrm>
                <a:off x="4002" y="2416"/>
                <a:ext cx="67" cy="68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+mn-lt"/>
                </a:endParaRPr>
              </a:p>
            </p:txBody>
          </p:sp>
          <p:sp>
            <p:nvSpPr>
              <p:cNvPr id="64569" name="Rectangle 89"/>
              <p:cNvSpPr>
                <a:spLocks noChangeArrowheads="1"/>
              </p:cNvSpPr>
              <p:nvPr/>
            </p:nvSpPr>
            <p:spPr bwMode="auto">
              <a:xfrm>
                <a:off x="4012" y="2293"/>
                <a:ext cx="61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300">
                    <a:solidFill>
                      <a:srgbClr val="000000"/>
                    </a:solidFill>
                    <a:latin typeface="+mn-lt"/>
                  </a:rPr>
                  <a:t>A</a:t>
                </a:r>
                <a:endParaRPr lang="en-US" altLang="en-US" sz="2400">
                  <a:latin typeface="+mn-lt"/>
                </a:endParaRPr>
              </a:p>
            </p:txBody>
          </p:sp>
        </p:grpSp>
      </p:grpSp>
      <p:grpSp>
        <p:nvGrpSpPr>
          <p:cNvPr id="64544" name="Group 90"/>
          <p:cNvGrpSpPr>
            <a:grpSpLocks/>
          </p:cNvGrpSpPr>
          <p:nvPr/>
        </p:nvGrpSpPr>
        <p:grpSpPr bwMode="auto">
          <a:xfrm>
            <a:off x="6626225" y="3309940"/>
            <a:ext cx="1854200" cy="1770063"/>
            <a:chOff x="3214" y="2085"/>
            <a:chExt cx="1168" cy="1115"/>
          </a:xfrm>
        </p:grpSpPr>
        <p:grpSp>
          <p:nvGrpSpPr>
            <p:cNvPr id="64554" name="Group 91"/>
            <p:cNvGrpSpPr>
              <a:grpSpLocks/>
            </p:cNvGrpSpPr>
            <p:nvPr/>
          </p:nvGrpSpPr>
          <p:grpSpPr bwMode="auto">
            <a:xfrm>
              <a:off x="3214" y="2171"/>
              <a:ext cx="1168" cy="1029"/>
              <a:chOff x="3214" y="2171"/>
              <a:chExt cx="1168" cy="1029"/>
            </a:xfrm>
          </p:grpSpPr>
          <p:sp>
            <p:nvSpPr>
              <p:cNvPr id="64558" name="Line 92"/>
              <p:cNvSpPr>
                <a:spLocks noChangeShapeType="1"/>
              </p:cNvSpPr>
              <p:nvPr/>
            </p:nvSpPr>
            <p:spPr bwMode="auto">
              <a:xfrm>
                <a:off x="3358" y="2233"/>
                <a:ext cx="962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59" name="Line 93"/>
              <p:cNvSpPr>
                <a:spLocks noChangeShapeType="1"/>
              </p:cNvSpPr>
              <p:nvPr/>
            </p:nvSpPr>
            <p:spPr bwMode="auto">
              <a:xfrm>
                <a:off x="4320" y="2233"/>
                <a:ext cx="1" cy="819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60" name="Rectangle 94"/>
              <p:cNvSpPr>
                <a:spLocks noChangeArrowheads="1"/>
              </p:cNvSpPr>
              <p:nvPr/>
            </p:nvSpPr>
            <p:spPr bwMode="auto">
              <a:xfrm>
                <a:off x="4270" y="3074"/>
                <a:ext cx="70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300" i="1">
                    <a:solidFill>
                      <a:srgbClr val="000000"/>
                    </a:solidFill>
                    <a:latin typeface="+mn-lt"/>
                  </a:rPr>
                  <a:t>Q</a:t>
                </a:r>
                <a:endParaRPr lang="en-US" altLang="en-US" sz="2400">
                  <a:latin typeface="+mn-lt"/>
                </a:endParaRPr>
              </a:p>
            </p:txBody>
          </p:sp>
          <p:sp>
            <p:nvSpPr>
              <p:cNvPr id="64561" name="Rectangle 95"/>
              <p:cNvSpPr>
                <a:spLocks noChangeArrowheads="1"/>
              </p:cNvSpPr>
              <p:nvPr/>
            </p:nvSpPr>
            <p:spPr bwMode="auto">
              <a:xfrm>
                <a:off x="4350" y="3122"/>
                <a:ext cx="32" cy="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00">
                    <a:solidFill>
                      <a:srgbClr val="000000"/>
                    </a:solidFill>
                    <a:latin typeface="+mn-lt"/>
                  </a:rPr>
                  <a:t>2</a:t>
                </a:r>
                <a:endParaRPr lang="en-US" altLang="en-US" sz="2400">
                  <a:latin typeface="+mn-lt"/>
                </a:endParaRPr>
              </a:p>
            </p:txBody>
          </p:sp>
          <p:sp>
            <p:nvSpPr>
              <p:cNvPr id="64562" name="Rectangle 96"/>
              <p:cNvSpPr>
                <a:spLocks noChangeArrowheads="1"/>
              </p:cNvSpPr>
              <p:nvPr/>
            </p:nvSpPr>
            <p:spPr bwMode="auto">
              <a:xfrm>
                <a:off x="3214" y="2171"/>
                <a:ext cx="5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300" i="1">
                    <a:solidFill>
                      <a:srgbClr val="000000"/>
                    </a:solidFill>
                    <a:latin typeface="+mn-lt"/>
                  </a:rPr>
                  <a:t>P</a:t>
                </a:r>
                <a:endParaRPr lang="en-US" altLang="en-US" sz="2400">
                  <a:latin typeface="+mn-lt"/>
                </a:endParaRPr>
              </a:p>
            </p:txBody>
          </p:sp>
          <p:sp>
            <p:nvSpPr>
              <p:cNvPr id="64563" name="Rectangle 97"/>
              <p:cNvSpPr>
                <a:spLocks noChangeArrowheads="1"/>
              </p:cNvSpPr>
              <p:nvPr/>
            </p:nvSpPr>
            <p:spPr bwMode="auto">
              <a:xfrm>
                <a:off x="3281" y="2222"/>
                <a:ext cx="32" cy="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00">
                    <a:solidFill>
                      <a:srgbClr val="000000"/>
                    </a:solidFill>
                    <a:latin typeface="+mn-lt"/>
                  </a:rPr>
                  <a:t>2</a:t>
                </a:r>
                <a:endParaRPr lang="en-US" altLang="en-US" sz="2400">
                  <a:latin typeface="+mn-lt"/>
                </a:endParaRPr>
              </a:p>
            </p:txBody>
          </p:sp>
        </p:grpSp>
        <p:grpSp>
          <p:nvGrpSpPr>
            <p:cNvPr id="64555" name="Group 98"/>
            <p:cNvGrpSpPr>
              <a:grpSpLocks/>
            </p:cNvGrpSpPr>
            <p:nvPr/>
          </p:nvGrpSpPr>
          <p:grpSpPr bwMode="auto">
            <a:xfrm>
              <a:off x="4291" y="2085"/>
              <a:ext cx="69" cy="177"/>
              <a:chOff x="4291" y="2085"/>
              <a:chExt cx="69" cy="177"/>
            </a:xfrm>
          </p:grpSpPr>
          <p:sp>
            <p:nvSpPr>
              <p:cNvPr id="64556" name="Oval 99"/>
              <p:cNvSpPr>
                <a:spLocks noChangeArrowheads="1"/>
              </p:cNvSpPr>
              <p:nvPr/>
            </p:nvSpPr>
            <p:spPr bwMode="auto">
              <a:xfrm>
                <a:off x="4291" y="2195"/>
                <a:ext cx="69" cy="67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+mn-lt"/>
                </a:endParaRPr>
              </a:p>
            </p:txBody>
          </p:sp>
          <p:sp>
            <p:nvSpPr>
              <p:cNvPr id="64557" name="Rectangle 100"/>
              <p:cNvSpPr>
                <a:spLocks noChangeArrowheads="1"/>
              </p:cNvSpPr>
              <p:nvPr/>
            </p:nvSpPr>
            <p:spPr bwMode="auto">
              <a:xfrm>
                <a:off x="4296" y="2085"/>
                <a:ext cx="58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300">
                    <a:solidFill>
                      <a:srgbClr val="000000"/>
                    </a:solidFill>
                    <a:latin typeface="+mn-lt"/>
                  </a:rPr>
                  <a:t>B</a:t>
                </a:r>
                <a:endParaRPr lang="en-US" altLang="en-US" sz="2400">
                  <a:latin typeface="+mn-lt"/>
                </a:endParaRPr>
              </a:p>
            </p:txBody>
          </p:sp>
        </p:grpSp>
      </p:grpSp>
      <p:grpSp>
        <p:nvGrpSpPr>
          <p:cNvPr id="64545" name="Group 101"/>
          <p:cNvGrpSpPr>
            <a:grpSpLocks/>
          </p:cNvGrpSpPr>
          <p:nvPr/>
        </p:nvGrpSpPr>
        <p:grpSpPr bwMode="auto">
          <a:xfrm>
            <a:off x="3008313" y="3878264"/>
            <a:ext cx="411162" cy="1277937"/>
            <a:chOff x="935" y="2342"/>
            <a:chExt cx="259" cy="805"/>
          </a:xfrm>
        </p:grpSpPr>
        <p:sp>
          <p:nvSpPr>
            <p:cNvPr id="64552" name="Line 102"/>
            <p:cNvSpPr>
              <a:spLocks noChangeShapeType="1"/>
            </p:cNvSpPr>
            <p:nvPr/>
          </p:nvSpPr>
          <p:spPr bwMode="auto">
            <a:xfrm>
              <a:off x="1044" y="2342"/>
              <a:ext cx="0" cy="6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53" name="Text Box 103"/>
            <p:cNvSpPr txBox="1">
              <a:spLocks noChangeArrowheads="1"/>
            </p:cNvSpPr>
            <p:nvPr/>
          </p:nvSpPr>
          <p:spPr bwMode="auto">
            <a:xfrm>
              <a:off x="935" y="2964"/>
              <a:ext cx="25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300" i="1">
                  <a:latin typeface="+mn-lt"/>
                </a:rPr>
                <a:t>q</a:t>
              </a:r>
              <a:r>
                <a:rPr lang="en-US" altLang="en-US" sz="1300" baseline="-25000">
                  <a:latin typeface="+mn-lt"/>
                </a:rPr>
                <a:t>1</a:t>
              </a:r>
            </a:p>
          </p:txBody>
        </p:sp>
      </p:grpSp>
      <p:grpSp>
        <p:nvGrpSpPr>
          <p:cNvPr id="64546" name="Group 106"/>
          <p:cNvGrpSpPr>
            <a:grpSpLocks/>
          </p:cNvGrpSpPr>
          <p:nvPr/>
        </p:nvGrpSpPr>
        <p:grpSpPr bwMode="auto">
          <a:xfrm>
            <a:off x="3527425" y="3556001"/>
            <a:ext cx="477838" cy="1609725"/>
            <a:chOff x="1262" y="2240"/>
            <a:chExt cx="301" cy="1014"/>
          </a:xfrm>
        </p:grpSpPr>
        <p:sp>
          <p:nvSpPr>
            <p:cNvPr id="64550" name="Line 104"/>
            <p:cNvSpPr>
              <a:spLocks noChangeShapeType="1"/>
            </p:cNvSpPr>
            <p:nvPr/>
          </p:nvSpPr>
          <p:spPr bwMode="auto">
            <a:xfrm>
              <a:off x="1335" y="2240"/>
              <a:ext cx="0" cy="8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51" name="Text Box 105"/>
            <p:cNvSpPr txBox="1">
              <a:spLocks noChangeArrowheads="1"/>
            </p:cNvSpPr>
            <p:nvPr/>
          </p:nvSpPr>
          <p:spPr bwMode="auto">
            <a:xfrm>
              <a:off x="1262" y="3071"/>
              <a:ext cx="301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300" i="1">
                  <a:latin typeface="+mn-lt"/>
                </a:rPr>
                <a:t>q</a:t>
              </a:r>
              <a:r>
                <a:rPr lang="en-US" altLang="en-US" sz="1300" baseline="-25000">
                  <a:latin typeface="+mn-lt"/>
                </a:rPr>
                <a:t>2</a:t>
              </a:r>
            </a:p>
          </p:txBody>
        </p:sp>
      </p:grpSp>
      <p:sp>
        <p:nvSpPr>
          <p:cNvPr id="64547" name="Line 107"/>
          <p:cNvSpPr>
            <a:spLocks noChangeShapeType="1"/>
          </p:cNvSpPr>
          <p:nvPr/>
        </p:nvSpPr>
        <p:spPr bwMode="auto">
          <a:xfrm>
            <a:off x="3309938" y="5021263"/>
            <a:ext cx="2460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7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en-US" sz="2400" b="1" dirty="0" smtClean="0">
                <a:latin typeface="+mn-lt"/>
              </a:rPr>
              <a:t>An </a:t>
            </a:r>
            <a:r>
              <a:rPr lang="en-US" altLang="en-US" sz="2400" b="1" dirty="0">
                <a:latin typeface="+mn-lt"/>
              </a:rPr>
              <a:t>Increase in Demand in the Short Run and Long Run</a:t>
            </a:r>
          </a:p>
        </p:txBody>
      </p:sp>
      <p:sp>
        <p:nvSpPr>
          <p:cNvPr id="65539" name="Freeform 29"/>
          <p:cNvSpPr>
            <a:spLocks/>
          </p:cNvSpPr>
          <p:nvPr/>
        </p:nvSpPr>
        <p:spPr bwMode="auto">
          <a:xfrm>
            <a:off x="2089151" y="2744788"/>
            <a:ext cx="3482975" cy="2260600"/>
          </a:xfrm>
          <a:custGeom>
            <a:avLst/>
            <a:gdLst>
              <a:gd name="T0" fmla="*/ 0 w 2194"/>
              <a:gd name="T1" fmla="*/ 0 h 1424"/>
              <a:gd name="T2" fmla="*/ 0 w 2194"/>
              <a:gd name="T3" fmla="*/ 2147483647 h 1424"/>
              <a:gd name="T4" fmla="*/ 2147483647 w 2194"/>
              <a:gd name="T5" fmla="*/ 2147483647 h 1424"/>
              <a:gd name="T6" fmla="*/ 0 60000 65536"/>
              <a:gd name="T7" fmla="*/ 0 60000 65536"/>
              <a:gd name="T8" fmla="*/ 0 60000 65536"/>
              <a:gd name="T9" fmla="*/ 0 w 2194"/>
              <a:gd name="T10" fmla="*/ 0 h 1424"/>
              <a:gd name="T11" fmla="*/ 2194 w 2194"/>
              <a:gd name="T12" fmla="*/ 1424 h 1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4" h="1424">
                <a:moveTo>
                  <a:pt x="0" y="0"/>
                </a:moveTo>
                <a:lnTo>
                  <a:pt x="0" y="1424"/>
                </a:lnTo>
                <a:lnTo>
                  <a:pt x="2194" y="1424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0" name="Line 30"/>
          <p:cNvSpPr>
            <a:spLocks noChangeShapeType="1"/>
          </p:cNvSpPr>
          <p:nvPr/>
        </p:nvSpPr>
        <p:spPr bwMode="auto">
          <a:xfrm flipH="1">
            <a:off x="2105025" y="4043364"/>
            <a:ext cx="2260600" cy="1587"/>
          </a:xfrm>
          <a:prstGeom prst="line">
            <a:avLst/>
          </a:prstGeom>
          <a:noFill/>
          <a:ln w="46038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1" name="Line 31"/>
          <p:cNvSpPr>
            <a:spLocks noChangeShapeType="1"/>
          </p:cNvSpPr>
          <p:nvPr/>
        </p:nvSpPr>
        <p:spPr bwMode="auto">
          <a:xfrm flipV="1">
            <a:off x="2441575" y="3584575"/>
            <a:ext cx="1358900" cy="1023938"/>
          </a:xfrm>
          <a:prstGeom prst="line">
            <a:avLst/>
          </a:prstGeom>
          <a:noFill/>
          <a:ln w="46038">
            <a:solidFill>
              <a:srgbClr val="5F16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2" name="Freeform 32"/>
          <p:cNvSpPr>
            <a:spLocks/>
          </p:cNvSpPr>
          <p:nvPr/>
        </p:nvSpPr>
        <p:spPr bwMode="auto">
          <a:xfrm>
            <a:off x="2257426" y="3584575"/>
            <a:ext cx="2016125" cy="793750"/>
          </a:xfrm>
          <a:custGeom>
            <a:avLst/>
            <a:gdLst>
              <a:gd name="T0" fmla="*/ 0 w 132"/>
              <a:gd name="T1" fmla="*/ 0 h 52"/>
              <a:gd name="T2" fmla="*/ 2147483647 w 132"/>
              <a:gd name="T3" fmla="*/ 2147483647 h 52"/>
              <a:gd name="T4" fmla="*/ 0 60000 65536"/>
              <a:gd name="T5" fmla="*/ 0 60000 65536"/>
              <a:gd name="T6" fmla="*/ 0 w 132"/>
              <a:gd name="T7" fmla="*/ 0 h 52"/>
              <a:gd name="T8" fmla="*/ 132 w 132"/>
              <a:gd name="T9" fmla="*/ 52 h 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2" h="52">
                <a:moveTo>
                  <a:pt x="0" y="0"/>
                </a:moveTo>
                <a:cubicBezTo>
                  <a:pt x="23" y="26"/>
                  <a:pt x="65" y="52"/>
                  <a:pt x="132" y="1"/>
                </a:cubicBezTo>
              </a:path>
            </a:pathLst>
          </a:custGeom>
          <a:noFill/>
          <a:ln w="46038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3" name="Oval 33"/>
          <p:cNvSpPr>
            <a:spLocks noChangeArrowheads="1"/>
          </p:cNvSpPr>
          <p:nvPr/>
        </p:nvSpPr>
        <p:spPr bwMode="auto">
          <a:xfrm>
            <a:off x="3127375" y="3997326"/>
            <a:ext cx="107950" cy="1063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+mn-lt"/>
            </a:endParaRPr>
          </a:p>
        </p:txBody>
      </p:sp>
      <p:sp>
        <p:nvSpPr>
          <p:cNvPr id="65544" name="Line 34"/>
          <p:cNvSpPr>
            <a:spLocks noChangeShapeType="1"/>
          </p:cNvSpPr>
          <p:nvPr/>
        </p:nvSpPr>
        <p:spPr bwMode="auto">
          <a:xfrm>
            <a:off x="4441825" y="4043364"/>
            <a:ext cx="2152650" cy="1587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5" name="Line 35"/>
          <p:cNvSpPr>
            <a:spLocks noChangeShapeType="1"/>
          </p:cNvSpPr>
          <p:nvPr/>
        </p:nvSpPr>
        <p:spPr bwMode="auto">
          <a:xfrm flipV="1">
            <a:off x="2441575" y="3584575"/>
            <a:ext cx="1358900" cy="1023938"/>
          </a:xfrm>
          <a:prstGeom prst="line">
            <a:avLst/>
          </a:prstGeom>
          <a:noFill/>
          <a:ln w="460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6" name="Oval 36"/>
          <p:cNvSpPr>
            <a:spLocks noChangeArrowheads="1"/>
          </p:cNvSpPr>
          <p:nvPr/>
        </p:nvSpPr>
        <p:spPr bwMode="auto">
          <a:xfrm>
            <a:off x="3127375" y="3997326"/>
            <a:ext cx="107950" cy="1063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+mn-lt"/>
            </a:endParaRPr>
          </a:p>
        </p:txBody>
      </p:sp>
      <p:sp>
        <p:nvSpPr>
          <p:cNvPr id="65547" name="Freeform 37"/>
          <p:cNvSpPr>
            <a:spLocks/>
          </p:cNvSpPr>
          <p:nvPr/>
        </p:nvSpPr>
        <p:spPr bwMode="auto">
          <a:xfrm>
            <a:off x="6838950" y="2759076"/>
            <a:ext cx="3513138" cy="2246313"/>
          </a:xfrm>
          <a:custGeom>
            <a:avLst/>
            <a:gdLst>
              <a:gd name="T0" fmla="*/ 0 w 2213"/>
              <a:gd name="T1" fmla="*/ 0 h 1415"/>
              <a:gd name="T2" fmla="*/ 0 w 2213"/>
              <a:gd name="T3" fmla="*/ 2147483647 h 1415"/>
              <a:gd name="T4" fmla="*/ 2147483647 w 2213"/>
              <a:gd name="T5" fmla="*/ 2147483647 h 1415"/>
              <a:gd name="T6" fmla="*/ 0 60000 65536"/>
              <a:gd name="T7" fmla="*/ 0 60000 65536"/>
              <a:gd name="T8" fmla="*/ 0 60000 65536"/>
              <a:gd name="T9" fmla="*/ 0 w 2213"/>
              <a:gd name="T10" fmla="*/ 0 h 1415"/>
              <a:gd name="T11" fmla="*/ 2213 w 2213"/>
              <a:gd name="T12" fmla="*/ 1415 h 14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13" h="1415">
                <a:moveTo>
                  <a:pt x="0" y="0"/>
                </a:moveTo>
                <a:lnTo>
                  <a:pt x="0" y="1415"/>
                </a:lnTo>
                <a:lnTo>
                  <a:pt x="2213" y="1415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8" name="Line 38"/>
          <p:cNvSpPr>
            <a:spLocks noChangeShapeType="1"/>
          </p:cNvSpPr>
          <p:nvPr/>
        </p:nvSpPr>
        <p:spPr bwMode="auto">
          <a:xfrm>
            <a:off x="6854826" y="3706814"/>
            <a:ext cx="1527175" cy="1587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9" name="Line 39"/>
          <p:cNvSpPr>
            <a:spLocks noChangeShapeType="1"/>
          </p:cNvSpPr>
          <p:nvPr/>
        </p:nvSpPr>
        <p:spPr bwMode="auto">
          <a:xfrm>
            <a:off x="8382000" y="3706814"/>
            <a:ext cx="1588" cy="1298575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0" name="Line 40"/>
          <p:cNvSpPr>
            <a:spLocks noChangeShapeType="1"/>
          </p:cNvSpPr>
          <p:nvPr/>
        </p:nvSpPr>
        <p:spPr bwMode="auto">
          <a:xfrm>
            <a:off x="7923214" y="4057651"/>
            <a:ext cx="1587" cy="963613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1" name="Line 41"/>
          <p:cNvSpPr>
            <a:spLocks noChangeShapeType="1"/>
          </p:cNvSpPr>
          <p:nvPr/>
        </p:nvSpPr>
        <p:spPr bwMode="auto">
          <a:xfrm flipH="1">
            <a:off x="6854826" y="4043364"/>
            <a:ext cx="2625725" cy="1587"/>
          </a:xfrm>
          <a:prstGeom prst="line">
            <a:avLst/>
          </a:prstGeom>
          <a:noFill/>
          <a:ln w="460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2" name="Line 42"/>
          <p:cNvSpPr>
            <a:spLocks noChangeShapeType="1"/>
          </p:cNvSpPr>
          <p:nvPr/>
        </p:nvSpPr>
        <p:spPr bwMode="auto">
          <a:xfrm flipV="1">
            <a:off x="6684964" y="3783014"/>
            <a:ext cx="3175" cy="1793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3" name="Line 43"/>
          <p:cNvSpPr>
            <a:spLocks noChangeShapeType="1"/>
          </p:cNvSpPr>
          <p:nvPr/>
        </p:nvSpPr>
        <p:spPr bwMode="auto">
          <a:xfrm flipH="1" flipV="1">
            <a:off x="7312025" y="3584575"/>
            <a:ext cx="1358900" cy="1023938"/>
          </a:xfrm>
          <a:prstGeom prst="line">
            <a:avLst/>
          </a:prstGeom>
          <a:noFill/>
          <a:ln w="46038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4" name="Line 44"/>
          <p:cNvSpPr>
            <a:spLocks noChangeShapeType="1"/>
          </p:cNvSpPr>
          <p:nvPr/>
        </p:nvSpPr>
        <p:spPr bwMode="auto">
          <a:xfrm flipV="1">
            <a:off x="7312025" y="3478214"/>
            <a:ext cx="1358900" cy="1023937"/>
          </a:xfrm>
          <a:prstGeom prst="line">
            <a:avLst/>
          </a:prstGeom>
          <a:noFill/>
          <a:ln w="46038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5" name="Rectangle 45"/>
          <p:cNvSpPr>
            <a:spLocks noChangeArrowheads="1"/>
          </p:cNvSpPr>
          <p:nvPr/>
        </p:nvSpPr>
        <p:spPr bwMode="auto">
          <a:xfrm>
            <a:off x="1885950" y="3924300"/>
            <a:ext cx="8656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i="1">
                <a:solidFill>
                  <a:srgbClr val="000000"/>
                </a:solidFill>
                <a:latin typeface="+mn-lt"/>
              </a:rPr>
              <a:t>P</a:t>
            </a:r>
            <a:endParaRPr lang="en-US" altLang="en-US" sz="2400">
              <a:latin typeface="+mn-lt"/>
            </a:endParaRPr>
          </a:p>
        </p:txBody>
      </p:sp>
      <p:sp>
        <p:nvSpPr>
          <p:cNvPr id="65556" name="Rectangle 46"/>
          <p:cNvSpPr>
            <a:spLocks noChangeArrowheads="1"/>
          </p:cNvSpPr>
          <p:nvPr/>
        </p:nvSpPr>
        <p:spPr bwMode="auto">
          <a:xfrm>
            <a:off x="1997075" y="4000500"/>
            <a:ext cx="5129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+mn-lt"/>
              </a:rPr>
              <a:t>1</a:t>
            </a:r>
            <a:endParaRPr lang="en-US" altLang="en-US" sz="2400">
              <a:latin typeface="+mn-lt"/>
            </a:endParaRPr>
          </a:p>
        </p:txBody>
      </p:sp>
      <p:sp>
        <p:nvSpPr>
          <p:cNvPr id="65557" name="Rectangle 47"/>
          <p:cNvSpPr>
            <a:spLocks noChangeArrowheads="1"/>
          </p:cNvSpPr>
          <p:nvPr/>
        </p:nvSpPr>
        <p:spPr bwMode="auto">
          <a:xfrm>
            <a:off x="3683000" y="2405064"/>
            <a:ext cx="31418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  <a:latin typeface="+mn-lt"/>
              </a:rPr>
              <a:t>Firm</a:t>
            </a:r>
            <a:endParaRPr lang="en-US" altLang="en-US" sz="2400">
              <a:latin typeface="+mn-lt"/>
            </a:endParaRPr>
          </a:p>
        </p:txBody>
      </p:sp>
      <p:sp>
        <p:nvSpPr>
          <p:cNvPr id="65558" name="Rectangle 49"/>
          <p:cNvSpPr>
            <a:spLocks noChangeArrowheads="1"/>
          </p:cNvSpPr>
          <p:nvPr/>
        </p:nvSpPr>
        <p:spPr bwMode="auto">
          <a:xfrm>
            <a:off x="4478338" y="5024439"/>
            <a:ext cx="104041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  <a:latin typeface="+mn-lt"/>
              </a:rPr>
              <a:t>Quantity (firm)</a:t>
            </a:r>
            <a:endParaRPr lang="en-US" altLang="en-US" sz="2400">
              <a:latin typeface="+mn-lt"/>
            </a:endParaRPr>
          </a:p>
        </p:txBody>
      </p:sp>
      <p:sp>
        <p:nvSpPr>
          <p:cNvPr id="65559" name="Rectangle 50"/>
          <p:cNvSpPr>
            <a:spLocks noChangeArrowheads="1"/>
          </p:cNvSpPr>
          <p:nvPr/>
        </p:nvSpPr>
        <p:spPr bwMode="auto">
          <a:xfrm>
            <a:off x="1971676" y="5029200"/>
            <a:ext cx="8496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+mn-lt"/>
              </a:rPr>
              <a:t>0</a:t>
            </a:r>
            <a:endParaRPr lang="en-US" altLang="en-US" sz="2400">
              <a:latin typeface="+mn-lt"/>
            </a:endParaRPr>
          </a:p>
        </p:txBody>
      </p:sp>
      <p:sp>
        <p:nvSpPr>
          <p:cNvPr id="65560" name="Rectangle 51"/>
          <p:cNvSpPr>
            <a:spLocks noChangeArrowheads="1"/>
          </p:cNvSpPr>
          <p:nvPr/>
        </p:nvSpPr>
        <p:spPr bwMode="auto">
          <a:xfrm>
            <a:off x="1657351" y="2693989"/>
            <a:ext cx="3430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  <a:latin typeface="+mn-lt"/>
              </a:rPr>
              <a:t>Price</a:t>
            </a:r>
            <a:endParaRPr lang="en-US" altLang="en-US" sz="2400">
              <a:latin typeface="+mn-lt"/>
            </a:endParaRPr>
          </a:p>
        </p:txBody>
      </p:sp>
      <p:sp>
        <p:nvSpPr>
          <p:cNvPr id="65561" name="Rectangle 52"/>
          <p:cNvSpPr>
            <a:spLocks noChangeArrowheads="1"/>
          </p:cNvSpPr>
          <p:nvPr/>
        </p:nvSpPr>
        <p:spPr bwMode="auto">
          <a:xfrm>
            <a:off x="3754439" y="3367089"/>
            <a:ext cx="22923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i="1">
                <a:solidFill>
                  <a:srgbClr val="000000"/>
                </a:solidFill>
                <a:latin typeface="+mn-lt"/>
              </a:rPr>
              <a:t>MC</a:t>
            </a:r>
            <a:endParaRPr lang="en-US" altLang="en-US" sz="2400">
              <a:latin typeface="+mn-lt"/>
            </a:endParaRPr>
          </a:p>
        </p:txBody>
      </p:sp>
      <p:sp>
        <p:nvSpPr>
          <p:cNvPr id="65562" name="Rectangle 53"/>
          <p:cNvSpPr>
            <a:spLocks noChangeArrowheads="1"/>
          </p:cNvSpPr>
          <p:nvPr/>
        </p:nvSpPr>
        <p:spPr bwMode="auto">
          <a:xfrm>
            <a:off x="4321175" y="3413125"/>
            <a:ext cx="24782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i="1">
                <a:solidFill>
                  <a:srgbClr val="000000"/>
                </a:solidFill>
                <a:latin typeface="+mn-lt"/>
              </a:rPr>
              <a:t>ATC</a:t>
            </a:r>
            <a:endParaRPr lang="en-US" altLang="en-US" sz="2400">
              <a:latin typeface="+mn-lt"/>
            </a:endParaRPr>
          </a:p>
        </p:txBody>
      </p:sp>
      <p:sp>
        <p:nvSpPr>
          <p:cNvPr id="65563" name="Rectangle 54"/>
          <p:cNvSpPr>
            <a:spLocks noChangeArrowheads="1"/>
          </p:cNvSpPr>
          <p:nvPr/>
        </p:nvSpPr>
        <p:spPr bwMode="auto">
          <a:xfrm>
            <a:off x="8334375" y="2400300"/>
            <a:ext cx="50244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  <a:latin typeface="+mn-lt"/>
              </a:rPr>
              <a:t>Market</a:t>
            </a:r>
            <a:endParaRPr lang="en-US" altLang="en-US" sz="2400">
              <a:latin typeface="+mn-lt"/>
            </a:endParaRPr>
          </a:p>
        </p:txBody>
      </p:sp>
      <p:sp>
        <p:nvSpPr>
          <p:cNvPr id="65564" name="Rectangle 55"/>
          <p:cNvSpPr>
            <a:spLocks noChangeArrowheads="1"/>
          </p:cNvSpPr>
          <p:nvPr/>
        </p:nvSpPr>
        <p:spPr bwMode="auto">
          <a:xfrm>
            <a:off x="9017000" y="5033964"/>
            <a:ext cx="1243097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  <a:latin typeface="+mn-lt"/>
              </a:rPr>
              <a:t>Quantity (market)</a:t>
            </a:r>
            <a:endParaRPr lang="en-US" altLang="en-US" sz="2400">
              <a:latin typeface="+mn-lt"/>
            </a:endParaRPr>
          </a:p>
        </p:txBody>
      </p:sp>
      <p:sp>
        <p:nvSpPr>
          <p:cNvPr id="65565" name="Rectangle 56"/>
          <p:cNvSpPr>
            <a:spLocks noChangeArrowheads="1"/>
          </p:cNvSpPr>
          <p:nvPr/>
        </p:nvSpPr>
        <p:spPr bwMode="auto">
          <a:xfrm>
            <a:off x="6399214" y="2693989"/>
            <a:ext cx="3430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b="1">
                <a:solidFill>
                  <a:srgbClr val="000000"/>
                </a:solidFill>
                <a:latin typeface="+mn-lt"/>
              </a:rPr>
              <a:t>Price</a:t>
            </a:r>
            <a:endParaRPr lang="en-US" altLang="en-US" sz="2400">
              <a:latin typeface="+mn-lt"/>
            </a:endParaRPr>
          </a:p>
        </p:txBody>
      </p:sp>
      <p:sp>
        <p:nvSpPr>
          <p:cNvPr id="65566" name="Rectangle 57"/>
          <p:cNvSpPr>
            <a:spLocks noChangeArrowheads="1"/>
          </p:cNvSpPr>
          <p:nvPr/>
        </p:nvSpPr>
        <p:spPr bwMode="auto">
          <a:xfrm>
            <a:off x="6702426" y="5038725"/>
            <a:ext cx="8496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+mn-lt"/>
              </a:rPr>
              <a:t>0</a:t>
            </a:r>
            <a:endParaRPr lang="en-US" altLang="en-US" sz="2400">
              <a:latin typeface="+mn-lt"/>
            </a:endParaRPr>
          </a:p>
        </p:txBody>
      </p:sp>
      <p:sp>
        <p:nvSpPr>
          <p:cNvPr id="65567" name="Rectangle 58"/>
          <p:cNvSpPr>
            <a:spLocks noChangeArrowheads="1"/>
          </p:cNvSpPr>
          <p:nvPr/>
        </p:nvSpPr>
        <p:spPr bwMode="auto">
          <a:xfrm>
            <a:off x="6626225" y="3949700"/>
            <a:ext cx="8656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i="1">
                <a:solidFill>
                  <a:srgbClr val="000000"/>
                </a:solidFill>
                <a:latin typeface="+mn-lt"/>
              </a:rPr>
              <a:t>P</a:t>
            </a:r>
            <a:endParaRPr lang="en-US" altLang="en-US" sz="2400">
              <a:latin typeface="+mn-lt"/>
            </a:endParaRPr>
          </a:p>
        </p:txBody>
      </p:sp>
      <p:sp>
        <p:nvSpPr>
          <p:cNvPr id="65568" name="Rectangle 59"/>
          <p:cNvSpPr>
            <a:spLocks noChangeArrowheads="1"/>
          </p:cNvSpPr>
          <p:nvPr/>
        </p:nvSpPr>
        <p:spPr bwMode="auto">
          <a:xfrm>
            <a:off x="6732588" y="4025900"/>
            <a:ext cx="5129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+mn-lt"/>
              </a:rPr>
              <a:t>1</a:t>
            </a:r>
            <a:endParaRPr lang="en-US" altLang="en-US" sz="2400">
              <a:latin typeface="+mn-lt"/>
            </a:endParaRPr>
          </a:p>
        </p:txBody>
      </p:sp>
      <p:sp>
        <p:nvSpPr>
          <p:cNvPr id="65569" name="Rectangle 60"/>
          <p:cNvSpPr>
            <a:spLocks noChangeArrowheads="1"/>
          </p:cNvSpPr>
          <p:nvPr/>
        </p:nvSpPr>
        <p:spPr bwMode="auto">
          <a:xfrm>
            <a:off x="6626225" y="3589339"/>
            <a:ext cx="8656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i="1">
                <a:solidFill>
                  <a:srgbClr val="000000"/>
                </a:solidFill>
                <a:latin typeface="+mn-lt"/>
              </a:rPr>
              <a:t>P</a:t>
            </a:r>
            <a:endParaRPr lang="en-US" altLang="en-US" sz="2400">
              <a:latin typeface="+mn-lt"/>
            </a:endParaRPr>
          </a:p>
        </p:txBody>
      </p:sp>
      <p:sp>
        <p:nvSpPr>
          <p:cNvPr id="65570" name="Rectangle 61"/>
          <p:cNvSpPr>
            <a:spLocks noChangeArrowheads="1"/>
          </p:cNvSpPr>
          <p:nvPr/>
        </p:nvSpPr>
        <p:spPr bwMode="auto">
          <a:xfrm>
            <a:off x="6732588" y="3670300"/>
            <a:ext cx="5129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+mn-lt"/>
              </a:rPr>
              <a:t>2</a:t>
            </a:r>
            <a:endParaRPr lang="en-US" altLang="en-US" sz="2400">
              <a:latin typeface="+mn-lt"/>
            </a:endParaRPr>
          </a:p>
        </p:txBody>
      </p:sp>
      <p:sp>
        <p:nvSpPr>
          <p:cNvPr id="65571" name="Rectangle 62"/>
          <p:cNvSpPr>
            <a:spLocks noChangeArrowheads="1"/>
          </p:cNvSpPr>
          <p:nvPr/>
        </p:nvSpPr>
        <p:spPr bwMode="auto">
          <a:xfrm>
            <a:off x="7851775" y="5029200"/>
            <a:ext cx="11060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i="1">
                <a:solidFill>
                  <a:srgbClr val="000000"/>
                </a:solidFill>
                <a:latin typeface="+mn-lt"/>
              </a:rPr>
              <a:t>Q</a:t>
            </a:r>
            <a:endParaRPr lang="en-US" altLang="en-US" sz="2400">
              <a:latin typeface="+mn-lt"/>
            </a:endParaRPr>
          </a:p>
        </p:txBody>
      </p:sp>
      <p:sp>
        <p:nvSpPr>
          <p:cNvPr id="65572" name="Rectangle 63"/>
          <p:cNvSpPr>
            <a:spLocks noChangeArrowheads="1"/>
          </p:cNvSpPr>
          <p:nvPr/>
        </p:nvSpPr>
        <p:spPr bwMode="auto">
          <a:xfrm>
            <a:off x="7978775" y="5110164"/>
            <a:ext cx="5129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+mn-lt"/>
              </a:rPr>
              <a:t>1</a:t>
            </a:r>
            <a:endParaRPr lang="en-US" altLang="en-US" sz="2400">
              <a:latin typeface="+mn-lt"/>
            </a:endParaRPr>
          </a:p>
        </p:txBody>
      </p:sp>
      <p:sp>
        <p:nvSpPr>
          <p:cNvPr id="65573" name="Rectangle 64"/>
          <p:cNvSpPr>
            <a:spLocks noChangeArrowheads="1"/>
          </p:cNvSpPr>
          <p:nvPr/>
        </p:nvSpPr>
        <p:spPr bwMode="auto">
          <a:xfrm>
            <a:off x="8302625" y="5029200"/>
            <a:ext cx="11060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i="1">
                <a:solidFill>
                  <a:srgbClr val="000000"/>
                </a:solidFill>
                <a:latin typeface="+mn-lt"/>
              </a:rPr>
              <a:t>Q</a:t>
            </a:r>
            <a:endParaRPr lang="en-US" altLang="en-US" sz="2400">
              <a:latin typeface="+mn-lt"/>
            </a:endParaRPr>
          </a:p>
        </p:txBody>
      </p:sp>
      <p:sp>
        <p:nvSpPr>
          <p:cNvPr id="65574" name="Rectangle 65"/>
          <p:cNvSpPr>
            <a:spLocks noChangeArrowheads="1"/>
          </p:cNvSpPr>
          <p:nvPr/>
        </p:nvSpPr>
        <p:spPr bwMode="auto">
          <a:xfrm>
            <a:off x="8429625" y="5103814"/>
            <a:ext cx="5129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+mn-lt"/>
              </a:rPr>
              <a:t>2</a:t>
            </a:r>
            <a:endParaRPr lang="en-US" altLang="en-US" sz="2400">
              <a:latin typeface="+mn-lt"/>
            </a:endParaRPr>
          </a:p>
        </p:txBody>
      </p:sp>
      <p:sp>
        <p:nvSpPr>
          <p:cNvPr id="65575" name="Rectangle 66"/>
          <p:cNvSpPr>
            <a:spLocks noChangeArrowheads="1"/>
          </p:cNvSpPr>
          <p:nvPr/>
        </p:nvSpPr>
        <p:spPr bwMode="auto">
          <a:xfrm>
            <a:off x="9529764" y="3924300"/>
            <a:ext cx="61074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+mn-lt"/>
              </a:rPr>
              <a:t>Long-run</a:t>
            </a:r>
            <a:endParaRPr lang="en-US" altLang="en-US" sz="2400">
              <a:latin typeface="+mn-lt"/>
            </a:endParaRPr>
          </a:p>
        </p:txBody>
      </p:sp>
      <p:sp>
        <p:nvSpPr>
          <p:cNvPr id="65576" name="Rectangle 67"/>
          <p:cNvSpPr>
            <a:spLocks noChangeArrowheads="1"/>
          </p:cNvSpPr>
          <p:nvPr/>
        </p:nvSpPr>
        <p:spPr bwMode="auto">
          <a:xfrm>
            <a:off x="9620250" y="4127500"/>
            <a:ext cx="44403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+mn-lt"/>
              </a:rPr>
              <a:t>supply</a:t>
            </a:r>
            <a:endParaRPr lang="en-US" altLang="en-US" sz="2400">
              <a:latin typeface="+mn-lt"/>
            </a:endParaRPr>
          </a:p>
        </p:txBody>
      </p:sp>
      <p:sp>
        <p:nvSpPr>
          <p:cNvPr id="65577" name="Rectangle 68"/>
          <p:cNvSpPr>
            <a:spLocks noChangeArrowheads="1"/>
          </p:cNvSpPr>
          <p:nvPr/>
        </p:nvSpPr>
        <p:spPr bwMode="auto">
          <a:xfrm>
            <a:off x="8339138" y="3452814"/>
            <a:ext cx="9137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+mn-lt"/>
              </a:rPr>
              <a:t>B</a:t>
            </a:r>
            <a:endParaRPr lang="en-US" altLang="en-US" sz="2400">
              <a:latin typeface="+mn-lt"/>
            </a:endParaRPr>
          </a:p>
        </p:txBody>
      </p:sp>
      <p:sp>
        <p:nvSpPr>
          <p:cNvPr id="65578" name="Rectangle 69"/>
          <p:cNvSpPr>
            <a:spLocks noChangeArrowheads="1"/>
          </p:cNvSpPr>
          <p:nvPr/>
        </p:nvSpPr>
        <p:spPr bwMode="auto">
          <a:xfrm>
            <a:off x="8586788" y="4622801"/>
            <a:ext cx="10259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i="1">
                <a:solidFill>
                  <a:srgbClr val="000000"/>
                </a:solidFill>
                <a:latin typeface="+mn-lt"/>
              </a:rPr>
              <a:t>D</a:t>
            </a:r>
            <a:endParaRPr lang="en-US" altLang="en-US" sz="2400">
              <a:latin typeface="+mn-lt"/>
            </a:endParaRPr>
          </a:p>
        </p:txBody>
      </p:sp>
      <p:sp>
        <p:nvSpPr>
          <p:cNvPr id="65579" name="Rectangle 70"/>
          <p:cNvSpPr>
            <a:spLocks noChangeArrowheads="1"/>
          </p:cNvSpPr>
          <p:nvPr/>
        </p:nvSpPr>
        <p:spPr bwMode="auto">
          <a:xfrm>
            <a:off x="8704263" y="4699000"/>
            <a:ext cx="5129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+mn-lt"/>
              </a:rPr>
              <a:t>1</a:t>
            </a:r>
            <a:endParaRPr lang="en-US" altLang="en-US" sz="2400">
              <a:latin typeface="+mn-lt"/>
            </a:endParaRPr>
          </a:p>
        </p:txBody>
      </p:sp>
      <p:grpSp>
        <p:nvGrpSpPr>
          <p:cNvPr id="65580" name="Group 71"/>
          <p:cNvGrpSpPr>
            <a:grpSpLocks/>
          </p:cNvGrpSpPr>
          <p:nvPr/>
        </p:nvGrpSpPr>
        <p:grpSpPr bwMode="auto">
          <a:xfrm>
            <a:off x="7770814" y="3248026"/>
            <a:ext cx="1728787" cy="1271588"/>
            <a:chOff x="3935" y="2046"/>
            <a:chExt cx="1089" cy="801"/>
          </a:xfrm>
        </p:grpSpPr>
        <p:sp>
          <p:nvSpPr>
            <p:cNvPr id="65607" name="Line 72"/>
            <p:cNvSpPr>
              <a:spLocks noChangeShapeType="1"/>
            </p:cNvSpPr>
            <p:nvPr/>
          </p:nvSpPr>
          <p:spPr bwMode="auto">
            <a:xfrm flipH="1" flipV="1">
              <a:off x="3935" y="2046"/>
              <a:ext cx="952" cy="712"/>
            </a:xfrm>
            <a:prstGeom prst="line">
              <a:avLst/>
            </a:prstGeom>
            <a:noFill/>
            <a:ln w="46038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08" name="Rectangle 73"/>
            <p:cNvSpPr>
              <a:spLocks noChangeArrowheads="1"/>
            </p:cNvSpPr>
            <p:nvPr/>
          </p:nvSpPr>
          <p:spPr bwMode="auto">
            <a:xfrm>
              <a:off x="4918" y="2721"/>
              <a:ext cx="6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00" i="1">
                  <a:solidFill>
                    <a:srgbClr val="000000"/>
                  </a:solidFill>
                  <a:latin typeface="+mn-lt"/>
                </a:rPr>
                <a:t>D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65609" name="Rectangle 74"/>
            <p:cNvSpPr>
              <a:spLocks noChangeArrowheads="1"/>
            </p:cNvSpPr>
            <p:nvPr/>
          </p:nvSpPr>
          <p:spPr bwMode="auto">
            <a:xfrm>
              <a:off x="4992" y="2769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>
                  <a:solidFill>
                    <a:srgbClr val="000000"/>
                  </a:solidFill>
                  <a:latin typeface="+mn-lt"/>
                </a:rPr>
                <a:t>2</a:t>
              </a:r>
              <a:endParaRPr lang="en-US" altLang="en-US" sz="2400">
                <a:latin typeface="+mn-lt"/>
              </a:endParaRPr>
            </a:p>
          </p:txBody>
        </p:sp>
      </p:grpSp>
      <p:sp>
        <p:nvSpPr>
          <p:cNvPr id="65581" name="Rectangle 75"/>
          <p:cNvSpPr>
            <a:spLocks noChangeArrowheads="1"/>
          </p:cNvSpPr>
          <p:nvPr/>
        </p:nvSpPr>
        <p:spPr bwMode="auto">
          <a:xfrm>
            <a:off x="8709025" y="3300414"/>
            <a:ext cx="7534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i="1">
                <a:solidFill>
                  <a:srgbClr val="000000"/>
                </a:solidFill>
                <a:latin typeface="+mn-lt"/>
              </a:rPr>
              <a:t>S</a:t>
            </a:r>
            <a:endParaRPr lang="en-US" altLang="en-US" sz="2400">
              <a:latin typeface="+mn-lt"/>
            </a:endParaRPr>
          </a:p>
        </p:txBody>
      </p:sp>
      <p:sp>
        <p:nvSpPr>
          <p:cNvPr id="65582" name="Rectangle 76"/>
          <p:cNvSpPr>
            <a:spLocks noChangeArrowheads="1"/>
          </p:cNvSpPr>
          <p:nvPr/>
        </p:nvSpPr>
        <p:spPr bwMode="auto">
          <a:xfrm>
            <a:off x="8820150" y="3376614"/>
            <a:ext cx="5129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+mn-lt"/>
              </a:rPr>
              <a:t>1</a:t>
            </a:r>
            <a:endParaRPr lang="en-US" altLang="en-US" sz="2400">
              <a:latin typeface="+mn-lt"/>
            </a:endParaRPr>
          </a:p>
        </p:txBody>
      </p:sp>
      <p:sp>
        <p:nvSpPr>
          <p:cNvPr id="65583" name="Rectangle 77"/>
          <p:cNvSpPr>
            <a:spLocks noChangeArrowheads="1"/>
          </p:cNvSpPr>
          <p:nvPr/>
        </p:nvSpPr>
        <p:spPr bwMode="auto">
          <a:xfrm>
            <a:off x="7893050" y="3792539"/>
            <a:ext cx="9618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+mn-lt"/>
              </a:rPr>
              <a:t>A</a:t>
            </a:r>
            <a:endParaRPr lang="en-US" altLang="en-US" sz="2400">
              <a:latin typeface="+mn-lt"/>
            </a:endParaRPr>
          </a:p>
        </p:txBody>
      </p:sp>
      <p:grpSp>
        <p:nvGrpSpPr>
          <p:cNvPr id="65584" name="Group 78"/>
          <p:cNvGrpSpPr>
            <a:grpSpLocks/>
          </p:cNvGrpSpPr>
          <p:nvPr/>
        </p:nvGrpSpPr>
        <p:grpSpPr bwMode="auto">
          <a:xfrm>
            <a:off x="7969251" y="3503613"/>
            <a:ext cx="1539875" cy="1211262"/>
            <a:chOff x="4060" y="2207"/>
            <a:chExt cx="970" cy="763"/>
          </a:xfrm>
        </p:grpSpPr>
        <p:sp>
          <p:nvSpPr>
            <p:cNvPr id="65604" name="Line 79"/>
            <p:cNvSpPr>
              <a:spLocks noChangeShapeType="1"/>
            </p:cNvSpPr>
            <p:nvPr/>
          </p:nvSpPr>
          <p:spPr bwMode="auto">
            <a:xfrm flipV="1">
              <a:off x="4060" y="2325"/>
              <a:ext cx="856" cy="645"/>
            </a:xfrm>
            <a:prstGeom prst="line">
              <a:avLst/>
            </a:prstGeom>
            <a:noFill/>
            <a:ln w="46038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05" name="Rectangle 80"/>
            <p:cNvSpPr>
              <a:spLocks noChangeArrowheads="1"/>
            </p:cNvSpPr>
            <p:nvPr/>
          </p:nvSpPr>
          <p:spPr bwMode="auto">
            <a:xfrm>
              <a:off x="4931" y="2207"/>
              <a:ext cx="4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00" i="1">
                  <a:solidFill>
                    <a:srgbClr val="000000"/>
                  </a:solidFill>
                  <a:latin typeface="+mn-lt"/>
                </a:rPr>
                <a:t>S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65606" name="Rectangle 81"/>
            <p:cNvSpPr>
              <a:spLocks noChangeArrowheads="1"/>
            </p:cNvSpPr>
            <p:nvPr/>
          </p:nvSpPr>
          <p:spPr bwMode="auto">
            <a:xfrm>
              <a:off x="4998" y="2258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>
                  <a:solidFill>
                    <a:srgbClr val="000000"/>
                  </a:solidFill>
                  <a:latin typeface="+mn-lt"/>
                </a:rPr>
                <a:t>2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65585" name="Group 82"/>
          <p:cNvGrpSpPr>
            <a:grpSpLocks/>
          </p:cNvGrpSpPr>
          <p:nvPr/>
        </p:nvGrpSpPr>
        <p:grpSpPr bwMode="auto">
          <a:xfrm>
            <a:off x="8753475" y="3783013"/>
            <a:ext cx="177800" cy="1450974"/>
            <a:chOff x="4554" y="2383"/>
            <a:chExt cx="112" cy="914"/>
          </a:xfrm>
        </p:grpSpPr>
        <p:sp>
          <p:nvSpPr>
            <p:cNvPr id="65598" name="Line 83"/>
            <p:cNvSpPr>
              <a:spLocks noChangeShapeType="1"/>
            </p:cNvSpPr>
            <p:nvPr/>
          </p:nvSpPr>
          <p:spPr bwMode="auto">
            <a:xfrm>
              <a:off x="4608" y="2556"/>
              <a:ext cx="1" cy="59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99" name="Rectangle 84"/>
            <p:cNvSpPr>
              <a:spLocks noChangeArrowheads="1"/>
            </p:cNvSpPr>
            <p:nvPr/>
          </p:nvSpPr>
          <p:spPr bwMode="auto">
            <a:xfrm>
              <a:off x="4554" y="3171"/>
              <a:ext cx="70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00" i="1">
                  <a:solidFill>
                    <a:srgbClr val="000000"/>
                  </a:solidFill>
                  <a:latin typeface="+mn-lt"/>
                </a:rPr>
                <a:t>Q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65600" name="Rectangle 85"/>
            <p:cNvSpPr>
              <a:spLocks noChangeArrowheads="1"/>
            </p:cNvSpPr>
            <p:nvPr/>
          </p:nvSpPr>
          <p:spPr bwMode="auto">
            <a:xfrm>
              <a:off x="4634" y="3219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>
                  <a:solidFill>
                    <a:srgbClr val="000000"/>
                  </a:solidFill>
                  <a:latin typeface="+mn-lt"/>
                </a:rPr>
                <a:t>3</a:t>
              </a:r>
              <a:endParaRPr lang="en-US" altLang="en-US" sz="2400">
                <a:latin typeface="+mn-lt"/>
              </a:endParaRPr>
            </a:p>
          </p:txBody>
        </p:sp>
        <p:grpSp>
          <p:nvGrpSpPr>
            <p:cNvPr id="65601" name="Group 86"/>
            <p:cNvGrpSpPr>
              <a:grpSpLocks/>
            </p:cNvGrpSpPr>
            <p:nvPr/>
          </p:nvGrpSpPr>
          <p:grpSpPr bwMode="auto">
            <a:xfrm>
              <a:off x="4579" y="2383"/>
              <a:ext cx="68" cy="202"/>
              <a:chOff x="4579" y="2383"/>
              <a:chExt cx="68" cy="202"/>
            </a:xfrm>
          </p:grpSpPr>
          <p:sp>
            <p:nvSpPr>
              <p:cNvPr id="65602" name="Oval 87"/>
              <p:cNvSpPr>
                <a:spLocks noChangeArrowheads="1"/>
              </p:cNvSpPr>
              <p:nvPr/>
            </p:nvSpPr>
            <p:spPr bwMode="auto">
              <a:xfrm>
                <a:off x="4579" y="2518"/>
                <a:ext cx="68" cy="67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+mn-lt"/>
                </a:endParaRPr>
              </a:p>
            </p:txBody>
          </p:sp>
          <p:sp>
            <p:nvSpPr>
              <p:cNvPr id="65603" name="Rectangle 88"/>
              <p:cNvSpPr>
                <a:spLocks noChangeArrowheads="1"/>
              </p:cNvSpPr>
              <p:nvPr/>
            </p:nvSpPr>
            <p:spPr bwMode="auto">
              <a:xfrm>
                <a:off x="4586" y="2383"/>
                <a:ext cx="5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300">
                    <a:solidFill>
                      <a:srgbClr val="000000"/>
                    </a:solidFill>
                    <a:latin typeface="+mn-lt"/>
                  </a:rPr>
                  <a:t>C</a:t>
                </a:r>
                <a:endParaRPr lang="en-US" altLang="en-US" sz="2400">
                  <a:latin typeface="+mn-lt"/>
                </a:endParaRPr>
              </a:p>
            </p:txBody>
          </p:sp>
        </p:grpSp>
      </p:grpSp>
      <p:sp>
        <p:nvSpPr>
          <p:cNvPr id="65586" name="Oval 89"/>
          <p:cNvSpPr>
            <a:spLocks noChangeArrowheads="1"/>
          </p:cNvSpPr>
          <p:nvPr/>
        </p:nvSpPr>
        <p:spPr bwMode="auto">
          <a:xfrm>
            <a:off x="7877176" y="3997326"/>
            <a:ext cx="100013" cy="10001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+mn-lt"/>
            </a:endParaRPr>
          </a:p>
        </p:txBody>
      </p:sp>
      <p:sp>
        <p:nvSpPr>
          <p:cNvPr id="65587" name="Oval 90"/>
          <p:cNvSpPr>
            <a:spLocks noChangeArrowheads="1"/>
          </p:cNvSpPr>
          <p:nvPr/>
        </p:nvSpPr>
        <p:spPr bwMode="auto">
          <a:xfrm>
            <a:off x="8335963" y="3644901"/>
            <a:ext cx="100012" cy="10001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+mn-lt"/>
            </a:endParaRPr>
          </a:p>
        </p:txBody>
      </p:sp>
      <p:sp>
        <p:nvSpPr>
          <p:cNvPr id="65588" name="Line 91"/>
          <p:cNvSpPr>
            <a:spLocks noChangeShapeType="1"/>
          </p:cNvSpPr>
          <p:nvPr/>
        </p:nvSpPr>
        <p:spPr bwMode="auto">
          <a:xfrm>
            <a:off x="8610600" y="3657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89" name="Text Box 92"/>
          <p:cNvSpPr txBox="1">
            <a:spLocks noChangeArrowheads="1"/>
          </p:cNvSpPr>
          <p:nvPr/>
        </p:nvSpPr>
        <p:spPr bwMode="auto">
          <a:xfrm>
            <a:off x="3127376" y="1431925"/>
            <a:ext cx="5459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 b="1">
              <a:latin typeface="+mn-lt"/>
            </a:endParaRPr>
          </a:p>
        </p:txBody>
      </p:sp>
      <p:sp>
        <p:nvSpPr>
          <p:cNvPr id="65590" name="Text Box 94"/>
          <p:cNvSpPr txBox="1">
            <a:spLocks noChangeArrowheads="1"/>
          </p:cNvSpPr>
          <p:nvPr/>
        </p:nvSpPr>
        <p:spPr bwMode="auto">
          <a:xfrm>
            <a:off x="3127375" y="1431925"/>
            <a:ext cx="51752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latin typeface="+mn-lt"/>
            </a:endParaRPr>
          </a:p>
        </p:txBody>
      </p:sp>
      <p:sp>
        <p:nvSpPr>
          <p:cNvPr id="65591" name="Text Box 96"/>
          <p:cNvSpPr txBox="1">
            <a:spLocks noChangeArrowheads="1"/>
          </p:cNvSpPr>
          <p:nvPr/>
        </p:nvSpPr>
        <p:spPr bwMode="auto">
          <a:xfrm>
            <a:off x="3127375" y="1431925"/>
            <a:ext cx="5175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+mn-lt"/>
            </a:endParaRPr>
          </a:p>
        </p:txBody>
      </p:sp>
      <p:sp>
        <p:nvSpPr>
          <p:cNvPr id="65592" name="Rectangle 97"/>
          <p:cNvSpPr>
            <a:spLocks noChangeArrowheads="1"/>
          </p:cNvSpPr>
          <p:nvPr/>
        </p:nvSpPr>
        <p:spPr bwMode="auto">
          <a:xfrm>
            <a:off x="2701926" y="1506538"/>
            <a:ext cx="69183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  <a:latin typeface="+mn-lt"/>
              </a:rPr>
              <a:t>(c) Long-Run Response to positive short-run profits: new firms enter,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  <a:latin typeface="+mn-lt"/>
              </a:rPr>
              <a:t>pushing the short-run market supply to the right.</a:t>
            </a:r>
            <a:endParaRPr lang="en-US" altLang="en-US" sz="1600" dirty="0">
              <a:latin typeface="+mn-lt"/>
            </a:endParaRPr>
          </a:p>
        </p:txBody>
      </p:sp>
      <p:sp>
        <p:nvSpPr>
          <p:cNvPr id="87138" name="Text Box 98"/>
          <p:cNvSpPr txBox="1">
            <a:spLocks noChangeArrowheads="1"/>
          </p:cNvSpPr>
          <p:nvPr/>
        </p:nvSpPr>
        <p:spPr bwMode="auto">
          <a:xfrm>
            <a:off x="2257426" y="5643564"/>
            <a:ext cx="80121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+mn-lt"/>
              </a:rPr>
              <a:t>An increase in demand leads to an increase in price in the short run. But this price increase will not last. New firms will enter and push the price back to </a:t>
            </a:r>
            <a:r>
              <a:rPr lang="en-US" altLang="en-US" sz="1600" b="1" i="1">
                <a:latin typeface="+mn-lt"/>
              </a:rPr>
              <a:t>P</a:t>
            </a:r>
            <a:r>
              <a:rPr lang="en-US" altLang="en-US" sz="1600" b="1" baseline="-25000">
                <a:latin typeface="+mn-lt"/>
              </a:rPr>
              <a:t>1</a:t>
            </a:r>
            <a:r>
              <a:rPr lang="en-US" altLang="en-US" sz="1600" b="1">
                <a:latin typeface="+mn-lt"/>
              </a:rPr>
              <a:t>, the minimum ATC. Each firm’s output will return to </a:t>
            </a:r>
            <a:r>
              <a:rPr lang="en-US" altLang="en-US" sz="1600" b="1" i="1">
                <a:latin typeface="+mn-lt"/>
              </a:rPr>
              <a:t>q</a:t>
            </a:r>
            <a:r>
              <a:rPr lang="en-US" altLang="en-US" sz="1600" b="1" baseline="-25000">
                <a:latin typeface="+mn-lt"/>
              </a:rPr>
              <a:t>1</a:t>
            </a:r>
            <a:r>
              <a:rPr lang="en-US" altLang="en-US" sz="1600" b="1">
                <a:latin typeface="+mn-lt"/>
              </a:rPr>
              <a:t>. The only long-run effect of demand will be to increase the number of firms.</a:t>
            </a:r>
          </a:p>
        </p:txBody>
      </p:sp>
      <p:grpSp>
        <p:nvGrpSpPr>
          <p:cNvPr id="65594" name="Group 99"/>
          <p:cNvGrpSpPr>
            <a:grpSpLocks/>
          </p:cNvGrpSpPr>
          <p:nvPr/>
        </p:nvGrpSpPr>
        <p:grpSpPr bwMode="auto">
          <a:xfrm>
            <a:off x="2992438" y="4037014"/>
            <a:ext cx="411162" cy="1277937"/>
            <a:chOff x="935" y="2342"/>
            <a:chExt cx="259" cy="805"/>
          </a:xfrm>
        </p:grpSpPr>
        <p:sp>
          <p:nvSpPr>
            <p:cNvPr id="65596" name="Line 100"/>
            <p:cNvSpPr>
              <a:spLocks noChangeShapeType="1"/>
            </p:cNvSpPr>
            <p:nvPr/>
          </p:nvSpPr>
          <p:spPr bwMode="auto">
            <a:xfrm>
              <a:off x="1044" y="2342"/>
              <a:ext cx="0" cy="6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97" name="Text Box 101"/>
            <p:cNvSpPr txBox="1">
              <a:spLocks noChangeArrowheads="1"/>
            </p:cNvSpPr>
            <p:nvPr/>
          </p:nvSpPr>
          <p:spPr bwMode="auto">
            <a:xfrm>
              <a:off x="935" y="2964"/>
              <a:ext cx="25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300" i="1">
                  <a:latin typeface="+mn-lt"/>
                </a:rPr>
                <a:t>q</a:t>
              </a:r>
              <a:r>
                <a:rPr lang="en-US" altLang="en-US" sz="1300" baseline="-25000">
                  <a:latin typeface="+mn-lt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605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138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60338"/>
            <a:ext cx="8229600" cy="1143000"/>
          </a:xfrm>
        </p:spPr>
        <p:txBody>
          <a:bodyPr/>
          <a:lstStyle/>
          <a:p>
            <a:r>
              <a:rPr lang="en-US" altLang="en-US" smtClean="0"/>
              <a:t>Any Questions?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66565" name="Picture 4" descr="AskQues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589" y="1057275"/>
            <a:ext cx="279082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627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16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Revenue of a Firm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/>
                  <a:t>Key Definition: 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Total revenue (TR) </a:t>
                </a:r>
                <a:r>
                  <a:rPr lang="en-US" dirty="0" smtClean="0"/>
                  <a:t>for a firm is the </a:t>
                </a:r>
                <a:r>
                  <a:rPr lang="en-US" i="1" dirty="0" smtClean="0"/>
                  <a:t>selling price </a:t>
                </a:r>
                <a:r>
                  <a:rPr lang="en-US" dirty="0" smtClean="0"/>
                  <a:t>times the </a:t>
                </a:r>
                <a:r>
                  <a:rPr lang="en-US" i="1" dirty="0" smtClean="0"/>
                  <a:t>quantity sold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So,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Total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Revenue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Market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Price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 (</m:t>
                    </m:r>
                    <m:r>
                      <m:rPr>
                        <m:nor/>
                      </m:rPr>
                      <a:rPr lang="en-US" b="0" i="1" smtClean="0">
                        <a:latin typeface="Cambria Math" panose="02040503050406030204" pitchFamily="18" charset="0"/>
                      </a:rPr>
                      <m:t>P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Quantity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Sold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m:rPr>
                        <m:nor/>
                      </m:rP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q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9504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4091</Words>
  <Application>Microsoft Office PowerPoint</Application>
  <PresentationFormat>Widescreen</PresentationFormat>
  <Paragraphs>700</Paragraphs>
  <Slides>73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81" baseType="lpstr">
      <vt:lpstr>Arial</vt:lpstr>
      <vt:lpstr>Calibri</vt:lpstr>
      <vt:lpstr>Calibri Light</vt:lpstr>
      <vt:lpstr>Cambria Math</vt:lpstr>
      <vt:lpstr>Symbol</vt:lpstr>
      <vt:lpstr>Tahoma</vt:lpstr>
      <vt:lpstr>Times New Roman</vt:lpstr>
      <vt:lpstr>Office Theme</vt:lpstr>
      <vt:lpstr>Perfect Competition</vt:lpstr>
      <vt:lpstr>Sources: Principles of Microeconomics/Economics by N. Gregory Mankiw</vt:lpstr>
      <vt:lpstr>Sources: Principles of Microeconomics/Economics by Timothy Taylor</vt:lpstr>
      <vt:lpstr>Sources: The Economy by The CORE Team</vt:lpstr>
      <vt:lpstr>Perfect Competition</vt:lpstr>
      <vt:lpstr>Perfect Competition</vt:lpstr>
      <vt:lpstr>Everyone is a “price taker”</vt:lpstr>
      <vt:lpstr>Demand</vt:lpstr>
      <vt:lpstr>Total Revenue of a Firm</vt:lpstr>
      <vt:lpstr>Average Revenue of a Firm</vt:lpstr>
      <vt:lpstr>Marginal Revenue of a Firm</vt:lpstr>
      <vt:lpstr>Perfect Competition: P = AR = MR</vt:lpstr>
      <vt:lpstr>Example</vt:lpstr>
      <vt:lpstr>Demand: Firm v. Industry</vt:lpstr>
      <vt:lpstr>Supply</vt:lpstr>
      <vt:lpstr>Supply: short run and long run</vt:lpstr>
      <vt:lpstr>Short run and long run: assumptions</vt:lpstr>
      <vt:lpstr>Supply / Short Run Stay Open or Shut Down Temporarily?</vt:lpstr>
      <vt:lpstr>Shut Down and Exit</vt:lpstr>
      <vt:lpstr>The Firm’s Short-Run Decision to Shut Down</vt:lpstr>
      <vt:lpstr>Sunk Costs</vt:lpstr>
      <vt:lpstr>The Firm’s Short-Run Decision to Shut Down</vt:lpstr>
      <vt:lpstr>The Firm’s Short-Run Decision to Shut Down</vt:lpstr>
      <vt:lpstr>The Firm’s Short-Run Decision to Shut Down</vt:lpstr>
      <vt:lpstr>A Firm’s Shut Down Decision</vt:lpstr>
      <vt:lpstr>Profit Maximization</vt:lpstr>
      <vt:lpstr>Table 2 Profit Maximization: A Numerical Example</vt:lpstr>
      <vt:lpstr>Table 2 Profit Maximization: A Numerical Example</vt:lpstr>
      <vt:lpstr>Key Rules for a Profit-Maximizing Firm</vt:lpstr>
      <vt:lpstr>Key Rules for a Profit-Maximizing Firm</vt:lpstr>
      <vt:lpstr>Profit-maximization by a firm in a perfectly competitive industry </vt:lpstr>
      <vt:lpstr>Profit Maximization for a Competitive Firm</vt:lpstr>
      <vt:lpstr>A Firm’s Profit</vt:lpstr>
      <vt:lpstr>Profit Maximization for a Competitive Firm</vt:lpstr>
      <vt:lpstr>Profit Maximization for a Competitive Firm</vt:lpstr>
      <vt:lpstr>Profit Maximization for a Competitive Firm</vt:lpstr>
      <vt:lpstr>The Supply Curve of a Firm in a Perfectly Competitive Industry in the Short Run</vt:lpstr>
      <vt:lpstr>Marginal Cost as the Competitive Firm’s Supply Curve</vt:lpstr>
      <vt:lpstr>Recall: The Supply Curve</vt:lpstr>
      <vt:lpstr>Marginal Cost as the Competitive Firm’s Supply Curve</vt:lpstr>
      <vt:lpstr>The Competitive Firm’s Short Run Supply Curve</vt:lpstr>
      <vt:lpstr>The Supply Curve of a Firm in a Perfectly Competitive Industry in the Short Run</vt:lpstr>
      <vt:lpstr>The Supply Curve of a Perfectly Competitive Industry in the Short Run</vt:lpstr>
      <vt:lpstr>Market Supply with a Fixed Number of Firms</vt:lpstr>
      <vt:lpstr>Short-Run Equilibrium of a Perfectly Competitive Industry</vt:lpstr>
      <vt:lpstr>Short-Run Equilibrium!!</vt:lpstr>
      <vt:lpstr>Short-Run Equilibrium: Demand Effects</vt:lpstr>
      <vt:lpstr>Short-Run Equilibrium: Rising Marginal Costs</vt:lpstr>
      <vt:lpstr>Short-Run Equilibrium: Falling Number of Firms</vt:lpstr>
      <vt:lpstr>Perfect Competition: Long Run</vt:lpstr>
      <vt:lpstr>Short Run and Long Run</vt:lpstr>
      <vt:lpstr>Short run and long run: assumptions</vt:lpstr>
      <vt:lpstr>Perfect Competition: Long Run Entry and Exit of Firms</vt:lpstr>
      <vt:lpstr>The Firm’s Long-Run Decision to Exit or Enter a Market</vt:lpstr>
      <vt:lpstr>The Firm’s Long-Run Decision to Exit or Enter a Market</vt:lpstr>
      <vt:lpstr>Perfect Competition: Long Run The Market Price and the Quantity Produced by Each Firm </vt:lpstr>
      <vt:lpstr>Long-Run Equilibrium</vt:lpstr>
      <vt:lpstr>Entry and Exit of Firms in the Long-Run</vt:lpstr>
      <vt:lpstr>Perfectly Competitive Industry in the Long Run: The Market Price and Each Firm’s Output</vt:lpstr>
      <vt:lpstr>Perfectly Competitive Industry in the Long Run: The Market Price and Each Firm’s Output</vt:lpstr>
      <vt:lpstr>Perfect Competition in the Long Run</vt:lpstr>
      <vt:lpstr>Perfect Competition in the Long Run</vt:lpstr>
      <vt:lpstr>Perfect Competition: Long Run How can profits be zero?</vt:lpstr>
      <vt:lpstr>Why Do Competitive Firms Stay in Business If They Make Zero Profit?</vt:lpstr>
      <vt:lpstr>Recap: Economic and Accounting Profits</vt:lpstr>
      <vt:lpstr>Economic and Accounting Profits of a Firm in the Long-Run</vt:lpstr>
      <vt:lpstr>Combining short-run and long-run analysis</vt:lpstr>
      <vt:lpstr>Short Run and Long Run Effects of a Shift in Demand: an application</vt:lpstr>
      <vt:lpstr>Short Run and Long Run Effects of a Shift in Demand: an application</vt:lpstr>
      <vt:lpstr>An Increase in Demand in the Short Run and Long Run</vt:lpstr>
      <vt:lpstr>An Increase in Demand in the Short Run and Long Run</vt:lpstr>
      <vt:lpstr>An Increase in Demand in the Short Run and Long Run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Perfect Competition: Short Run</dc:title>
  <dc:creator>Udayan Roy</dc:creator>
  <cp:lastModifiedBy>Udayan Roy</cp:lastModifiedBy>
  <cp:revision>35</cp:revision>
  <dcterms:created xsi:type="dcterms:W3CDTF">2020-12-01T13:34:53Z</dcterms:created>
  <dcterms:modified xsi:type="dcterms:W3CDTF">2021-04-15T03:23:28Z</dcterms:modified>
</cp:coreProperties>
</file>