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8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316" r:id="rId11"/>
    <p:sldId id="269" r:id="rId12"/>
    <p:sldId id="318" r:id="rId13"/>
    <p:sldId id="325" r:id="rId14"/>
    <p:sldId id="272" r:id="rId15"/>
    <p:sldId id="315" r:id="rId16"/>
    <p:sldId id="274" r:id="rId17"/>
    <p:sldId id="314" r:id="rId18"/>
    <p:sldId id="276" r:id="rId19"/>
    <p:sldId id="277" r:id="rId20"/>
    <p:sldId id="313" r:id="rId21"/>
    <p:sldId id="279" r:id="rId22"/>
    <p:sldId id="322" r:id="rId23"/>
    <p:sldId id="312" r:id="rId24"/>
    <p:sldId id="326" r:id="rId25"/>
    <p:sldId id="281" r:id="rId26"/>
    <p:sldId id="311" r:id="rId27"/>
    <p:sldId id="283" r:id="rId28"/>
    <p:sldId id="310" r:id="rId29"/>
    <p:sldId id="286" r:id="rId30"/>
    <p:sldId id="287" r:id="rId31"/>
    <p:sldId id="288" r:id="rId32"/>
    <p:sldId id="289" r:id="rId33"/>
    <p:sldId id="290" r:id="rId34"/>
    <p:sldId id="309" r:id="rId35"/>
    <p:sldId id="292" r:id="rId36"/>
    <p:sldId id="293" r:id="rId37"/>
    <p:sldId id="294" r:id="rId38"/>
    <p:sldId id="328" r:id="rId39"/>
    <p:sldId id="295" r:id="rId40"/>
    <p:sldId id="296" r:id="rId41"/>
    <p:sldId id="319" r:id="rId42"/>
    <p:sldId id="297" r:id="rId43"/>
    <p:sldId id="308" r:id="rId44"/>
    <p:sldId id="307" r:id="rId45"/>
    <p:sldId id="327" r:id="rId46"/>
    <p:sldId id="300" r:id="rId47"/>
    <p:sldId id="301" r:id="rId48"/>
    <p:sldId id="321" r:id="rId49"/>
    <p:sldId id="320" r:id="rId50"/>
    <p:sldId id="302" r:id="rId51"/>
    <p:sldId id="303" r:id="rId52"/>
    <p:sldId id="304" r:id="rId53"/>
    <p:sldId id="305" r:id="rId54"/>
    <p:sldId id="306" r:id="rId55"/>
    <p:sldId id="323" r:id="rId56"/>
    <p:sldId id="324" r:id="rId5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FFFF99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8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7530E0-5A63-460E-A871-7F61B5F2C1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newshour/bb/health/july-dec13/generics_12-23.html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average total cost and marginal cost curves were discussed in Chapter 13.</a:t>
            </a: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AAFBFA-5CD6-4ADD-9FD0-A1FCE6F6B497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Video: </a:t>
            </a:r>
            <a:r>
              <a:rPr lang="en-US" altLang="en-US" smtClean="0">
                <a:hlinkClick r:id="rId3"/>
              </a:rPr>
              <a:t>http://www.pbs.org/newshour/bb/health/july-dec13/generics_12-23.html</a:t>
            </a:r>
            <a:r>
              <a:rPr lang="en-US" altLang="en-US" smtClean="0"/>
              <a:t> . This video also, en passant, gives an example of price matching, which reduces the downside of monopoly pricing and encourages monopoly even when there are many firms.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15BE26-C2ED-45F1-9970-F899FD2699C8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261600" y="2514600"/>
            <a:ext cx="1422400" cy="1828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z="2400" smtClean="0">
              <a:latin typeface="Calibri" pitchFamily="34" charset="0"/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0" y="2895600"/>
            <a:ext cx="4165600" cy="1143000"/>
          </a:xfrm>
        </p:spPr>
        <p:txBody>
          <a:bodyPr anchorCtr="1"/>
          <a:lstStyle>
            <a:lvl1pPr>
              <a:defRPr sz="150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defRPr>
            </a:lvl1pPr>
          </a:lstStyle>
          <a:p>
            <a:r>
              <a:rPr lang="en-US" altLang="en-US"/>
              <a:t>Click to editaster title style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810000"/>
            <a:ext cx="7112000" cy="2590800"/>
          </a:xfrm>
        </p:spPr>
        <p:txBody>
          <a:bodyPr/>
          <a:lstStyle>
            <a:lvl1pPr marL="0" indent="0" algn="ctr">
              <a:buFontTx/>
              <a:buNone/>
              <a:defRPr sz="4000" b="1">
                <a:solidFill>
                  <a:srgbClr val="0094B9"/>
                </a:solidFill>
                <a:latin typeface="Calibri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426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88D36-688B-4D8F-A7A0-90952B192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152401"/>
            <a:ext cx="2794000" cy="6316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1"/>
            <a:ext cx="8178800" cy="6316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4A9FF-9518-43A7-BA2C-1361BF391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36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605368" y="6477001"/>
            <a:ext cx="2747433" cy="24447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082868" y="6245225"/>
            <a:ext cx="700617" cy="476250"/>
          </a:xfrm>
        </p:spPr>
        <p:txBody>
          <a:bodyPr/>
          <a:lstStyle>
            <a:lvl1pPr>
              <a:defRPr/>
            </a:lvl1pPr>
          </a:lstStyle>
          <a:p>
            <a:fld id="{D2572508-54E9-4E70-A243-49D9FB7A41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90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379659"/>
            <a:ext cx="10363200" cy="1389317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876710"/>
            <a:ext cx="10363200" cy="1530191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35701"/>
            <a:ext cx="2844800" cy="485775"/>
          </a:xfrm>
        </p:spPr>
        <p:txBody>
          <a:bodyPr/>
          <a:lstStyle>
            <a:lvl1pPr>
              <a:defRPr/>
            </a:lvl1pPr>
          </a:lstStyle>
          <a:p>
            <a:fld id="{DD7F6BFA-139E-41F7-8D8F-DE8A2D247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67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1"/>
            <a:ext cx="5486400" cy="5021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447801"/>
            <a:ext cx="5486400" cy="5021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D63A48-26E9-41A7-85A6-590A3930F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55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FC1FC2-301B-413C-91DB-DC531BFEC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270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96333" y="6491288"/>
            <a:ext cx="3397251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845800" y="6327775"/>
            <a:ext cx="736600" cy="476250"/>
          </a:xfrm>
        </p:spPr>
        <p:txBody>
          <a:bodyPr/>
          <a:lstStyle>
            <a:lvl1pPr>
              <a:defRPr/>
            </a:lvl1pPr>
          </a:lstStyle>
          <a:p>
            <a:fld id="{18179444-EB82-4453-A28E-F670C6137C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74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673ED8-5B14-4B3E-999C-67DB22B88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5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5840F-21EC-45D0-A915-EEF2CC1E4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15 MONOPOLY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716DBA-E50A-4919-AC93-FFAF50B55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1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1176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1"/>
            <a:ext cx="111760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5367" y="6426201"/>
            <a:ext cx="38989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/>
              <a:t>CHAPTER 15 MONOPOLY</a:t>
            </a: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89067" y="6245225"/>
            <a:ext cx="16933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55591E57-636B-4CA3-8763-0D4A797F2F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anose="020F0502020204030204" pitchFamily="34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newshour/bb/health/july-dec13/generics_12-23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239000" y="4281488"/>
            <a:ext cx="31242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15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2 Demand Curves for Competitive and Monopoly Firms</a:t>
            </a:r>
          </a:p>
        </p:txBody>
      </p:sp>
      <p:sp>
        <p:nvSpPr>
          <p:cNvPr id="22531" name="Freeform 29"/>
          <p:cNvSpPr>
            <a:spLocks/>
          </p:cNvSpPr>
          <p:nvPr/>
        </p:nvSpPr>
        <p:spPr bwMode="auto">
          <a:xfrm>
            <a:off x="6580189" y="2420938"/>
            <a:ext cx="3589337" cy="2703512"/>
          </a:xfrm>
          <a:custGeom>
            <a:avLst/>
            <a:gdLst>
              <a:gd name="T0" fmla="*/ 0 w 2261"/>
              <a:gd name="T1" fmla="*/ 0 h 1703"/>
              <a:gd name="T2" fmla="*/ 0 w 2261"/>
              <a:gd name="T3" fmla="*/ 2147483647 h 1703"/>
              <a:gd name="T4" fmla="*/ 2147483647 w 2261"/>
              <a:gd name="T5" fmla="*/ 2147483647 h 1703"/>
              <a:gd name="T6" fmla="*/ 0 60000 65536"/>
              <a:gd name="T7" fmla="*/ 0 60000 65536"/>
              <a:gd name="T8" fmla="*/ 0 60000 65536"/>
              <a:gd name="T9" fmla="*/ 0 w 2261"/>
              <a:gd name="T10" fmla="*/ 0 h 1703"/>
              <a:gd name="T11" fmla="*/ 2261 w 2261"/>
              <a:gd name="T12" fmla="*/ 1703 h 1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1" h="1703">
                <a:moveTo>
                  <a:pt x="0" y="0"/>
                </a:moveTo>
                <a:lnTo>
                  <a:pt x="0" y="1703"/>
                </a:lnTo>
                <a:lnTo>
                  <a:pt x="2261" y="1703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Freeform 30"/>
          <p:cNvSpPr>
            <a:spLocks/>
          </p:cNvSpPr>
          <p:nvPr/>
        </p:nvSpPr>
        <p:spPr bwMode="auto">
          <a:xfrm>
            <a:off x="2165350" y="2420938"/>
            <a:ext cx="3587750" cy="2703512"/>
          </a:xfrm>
          <a:custGeom>
            <a:avLst/>
            <a:gdLst>
              <a:gd name="T0" fmla="*/ 0 w 2260"/>
              <a:gd name="T1" fmla="*/ 0 h 1703"/>
              <a:gd name="T2" fmla="*/ 0 w 2260"/>
              <a:gd name="T3" fmla="*/ 2147483647 h 1703"/>
              <a:gd name="T4" fmla="*/ 2147483647 w 2260"/>
              <a:gd name="T5" fmla="*/ 2147483647 h 1703"/>
              <a:gd name="T6" fmla="*/ 0 60000 65536"/>
              <a:gd name="T7" fmla="*/ 0 60000 65536"/>
              <a:gd name="T8" fmla="*/ 0 60000 65536"/>
              <a:gd name="T9" fmla="*/ 0 w 2260"/>
              <a:gd name="T10" fmla="*/ 0 h 1703"/>
              <a:gd name="T11" fmla="*/ 2260 w 2260"/>
              <a:gd name="T12" fmla="*/ 1703 h 17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60" h="1703">
                <a:moveTo>
                  <a:pt x="0" y="0"/>
                </a:moveTo>
                <a:lnTo>
                  <a:pt x="0" y="1703"/>
                </a:lnTo>
                <a:lnTo>
                  <a:pt x="2260" y="1703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31"/>
          <p:cNvSpPr>
            <a:spLocks noChangeArrowheads="1"/>
          </p:cNvSpPr>
          <p:nvPr/>
        </p:nvSpPr>
        <p:spPr bwMode="auto">
          <a:xfrm>
            <a:off x="4465638" y="5157788"/>
            <a:ext cx="13641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of Output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2534" name="Group 32"/>
          <p:cNvGrpSpPr>
            <a:grpSpLocks/>
          </p:cNvGrpSpPr>
          <p:nvPr/>
        </p:nvGrpSpPr>
        <p:grpSpPr bwMode="auto">
          <a:xfrm>
            <a:off x="2165350" y="3738554"/>
            <a:ext cx="3505200" cy="184149"/>
            <a:chOff x="404" y="2355"/>
            <a:chExt cx="2208" cy="116"/>
          </a:xfrm>
        </p:grpSpPr>
        <p:sp>
          <p:nvSpPr>
            <p:cNvPr id="22548" name="Line 33"/>
            <p:cNvSpPr>
              <a:spLocks noChangeShapeType="1"/>
            </p:cNvSpPr>
            <p:nvPr/>
          </p:nvSpPr>
          <p:spPr bwMode="auto">
            <a:xfrm>
              <a:off x="404" y="2403"/>
              <a:ext cx="1792" cy="1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Rectangle 34"/>
            <p:cNvSpPr>
              <a:spLocks noChangeArrowheads="1"/>
            </p:cNvSpPr>
            <p:nvPr/>
          </p:nvSpPr>
          <p:spPr bwMode="auto">
            <a:xfrm>
              <a:off x="2247" y="2355"/>
              <a:ext cx="36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2535" name="Rectangle 36"/>
          <p:cNvSpPr>
            <a:spLocks noChangeArrowheads="1"/>
          </p:cNvSpPr>
          <p:nvPr/>
        </p:nvSpPr>
        <p:spPr bwMode="auto">
          <a:xfrm>
            <a:off x="4176713" y="2057400"/>
            <a:ext cx="4328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6" name="Rectangle 41"/>
          <p:cNvSpPr>
            <a:spLocks noChangeArrowheads="1"/>
          </p:cNvSpPr>
          <p:nvPr/>
        </p:nvSpPr>
        <p:spPr bwMode="auto">
          <a:xfrm>
            <a:off x="2052638" y="516255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7" name="Rectangle 42"/>
          <p:cNvSpPr>
            <a:spLocks noChangeArrowheads="1"/>
          </p:cNvSpPr>
          <p:nvPr/>
        </p:nvSpPr>
        <p:spPr bwMode="auto">
          <a:xfrm>
            <a:off x="1773239" y="2398713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8" name="Rectangle 43"/>
          <p:cNvSpPr>
            <a:spLocks noChangeArrowheads="1"/>
          </p:cNvSpPr>
          <p:nvPr/>
        </p:nvSpPr>
        <p:spPr bwMode="auto">
          <a:xfrm>
            <a:off x="8877300" y="5157788"/>
            <a:ext cx="13641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Quantity of Output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39" name="Rectangle 44"/>
          <p:cNvSpPr>
            <a:spLocks noChangeArrowheads="1"/>
          </p:cNvSpPr>
          <p:nvPr/>
        </p:nvSpPr>
        <p:spPr bwMode="auto">
          <a:xfrm>
            <a:off x="6464300" y="5162550"/>
            <a:ext cx="849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2540" name="Rectangle 45"/>
          <p:cNvSpPr>
            <a:spLocks noChangeArrowheads="1"/>
          </p:cNvSpPr>
          <p:nvPr/>
        </p:nvSpPr>
        <p:spPr bwMode="auto">
          <a:xfrm>
            <a:off x="6178551" y="2398713"/>
            <a:ext cx="3751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2541" name="Group 46"/>
          <p:cNvGrpSpPr>
            <a:grpSpLocks/>
          </p:cNvGrpSpPr>
          <p:nvPr/>
        </p:nvGrpSpPr>
        <p:grpSpPr bwMode="auto">
          <a:xfrm>
            <a:off x="6707189" y="2900363"/>
            <a:ext cx="3081337" cy="1854199"/>
            <a:chOff x="3265" y="1827"/>
            <a:chExt cx="1941" cy="1168"/>
          </a:xfrm>
        </p:grpSpPr>
        <p:sp>
          <p:nvSpPr>
            <p:cNvPr id="22546" name="Line 47"/>
            <p:cNvSpPr>
              <a:spLocks noChangeShapeType="1"/>
            </p:cNvSpPr>
            <p:nvPr/>
          </p:nvSpPr>
          <p:spPr bwMode="auto">
            <a:xfrm>
              <a:off x="3265" y="1827"/>
              <a:ext cx="1518" cy="1117"/>
            </a:xfrm>
            <a:prstGeom prst="line">
              <a:avLst/>
            </a:prstGeom>
            <a:noFill/>
            <a:ln w="41275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Rectangle 48"/>
            <p:cNvSpPr>
              <a:spLocks noChangeArrowheads="1"/>
            </p:cNvSpPr>
            <p:nvPr/>
          </p:nvSpPr>
          <p:spPr bwMode="auto">
            <a:xfrm>
              <a:off x="4841" y="2879"/>
              <a:ext cx="36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111376" y="5881688"/>
            <a:ext cx="19780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See Ch. 14 for a review of perfect competition.</a:t>
            </a:r>
          </a:p>
        </p:txBody>
      </p:sp>
      <p:sp>
        <p:nvSpPr>
          <p:cNvPr id="22543" name="Slide Number Placeholder 2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0855CB-4CD1-4D1F-A975-7F948D235CC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44" name="TextBox 3"/>
          <p:cNvSpPr txBox="1">
            <a:spLocks noChangeArrowheads="1"/>
          </p:cNvSpPr>
          <p:nvPr/>
        </p:nvSpPr>
        <p:spPr bwMode="auto">
          <a:xfrm>
            <a:off x="2271714" y="2057401"/>
            <a:ext cx="3214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Calibri" panose="020F0502020204030204" pitchFamily="34" charset="0"/>
              </a:rPr>
              <a:t>A firm’s demand curve under perfect competition</a:t>
            </a:r>
          </a:p>
        </p:txBody>
      </p:sp>
      <p:sp>
        <p:nvSpPr>
          <p:cNvPr id="22545" name="TextBox 25"/>
          <p:cNvSpPr txBox="1">
            <a:spLocks noChangeArrowheads="1"/>
          </p:cNvSpPr>
          <p:nvPr/>
        </p:nvSpPr>
        <p:spPr bwMode="auto">
          <a:xfrm>
            <a:off x="6831013" y="2071688"/>
            <a:ext cx="321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b="1">
                <a:latin typeface="Calibri" panose="020F0502020204030204" pitchFamily="34" charset="0"/>
              </a:rPr>
              <a:t>A monopolist’s demand curve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Recap from Ch 14: A Firm’s Revenue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Total Revenue</a:t>
            </a:r>
          </a:p>
          <a:p>
            <a:pPr algn="ctr">
              <a:buFontTx/>
              <a:buNone/>
            </a:pPr>
            <a:r>
              <a:rPr lang="en-US" altLang="en-US" i="1" smtClean="0"/>
              <a:t>TR = P 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i="1" smtClean="0"/>
              <a:t> Q</a:t>
            </a:r>
          </a:p>
          <a:p>
            <a:r>
              <a:rPr lang="en-US" altLang="en-US" smtClean="0"/>
              <a:t>Average Revenue</a:t>
            </a:r>
          </a:p>
          <a:p>
            <a:pPr algn="ctr">
              <a:buFontTx/>
              <a:buNone/>
            </a:pPr>
            <a:r>
              <a:rPr lang="en-US" altLang="en-US" i="1" smtClean="0"/>
              <a:t>AR = TR/Q = P</a:t>
            </a:r>
            <a:endParaRPr lang="en-US" altLang="en-US" smtClean="0"/>
          </a:p>
          <a:p>
            <a:r>
              <a:rPr lang="en-US" altLang="en-US" smtClean="0"/>
              <a:t>Marginal Revenue</a:t>
            </a:r>
          </a:p>
          <a:p>
            <a:pPr algn="ctr">
              <a:buFontTx/>
              <a:buNone/>
            </a:pPr>
            <a:r>
              <a:rPr lang="en-US" altLang="en-US" i="1" smtClean="0"/>
              <a:t>MR = </a:t>
            </a:r>
            <a:r>
              <a:rPr lang="en-US" altLang="en-US" smtClean="0">
                <a:latin typeface="Symbol" panose="05050102010706020507" pitchFamily="18" charset="2"/>
              </a:rPr>
              <a:t>D</a:t>
            </a:r>
            <a:r>
              <a:rPr lang="en-US" altLang="en-US" i="1" smtClean="0"/>
              <a:t>TR/</a:t>
            </a:r>
            <a:r>
              <a:rPr lang="en-US" altLang="en-US" smtClean="0">
                <a:latin typeface="Symbol" panose="05050102010706020507" pitchFamily="18" charset="2"/>
              </a:rPr>
              <a:t>D</a:t>
            </a:r>
            <a:r>
              <a:rPr lang="en-US" altLang="en-US" i="1" smtClean="0"/>
              <a:t>Q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BB4746-3CCB-43D8-894B-A1671CCFE83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382000" cy="990600"/>
          </a:xfrm>
        </p:spPr>
        <p:txBody>
          <a:bodyPr/>
          <a:lstStyle/>
          <a:p>
            <a:r>
              <a:rPr lang="en-US" altLang="en-US" sz="2800"/>
              <a:t>Table 1 A Monopoly’s Total, Average, </a:t>
            </a:r>
            <a:br>
              <a:rPr lang="en-US" altLang="en-US" sz="2800"/>
            </a:br>
            <a:r>
              <a:rPr lang="en-US" altLang="en-US" sz="2800"/>
              <a:t>and Marginal Revenue</a:t>
            </a: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149350"/>
            <a:ext cx="7334250" cy="552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8367713" y="4692651"/>
            <a:ext cx="2125662" cy="3079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Note that </a:t>
            </a:r>
            <a:r>
              <a:rPr lang="en-US" altLang="en-US" sz="1400" b="1" i="1">
                <a:latin typeface="Arial" panose="020B0604020202020204" pitchFamily="34" charset="0"/>
              </a:rPr>
              <a:t>P</a:t>
            </a:r>
            <a:r>
              <a:rPr lang="en-US" altLang="en-US" sz="1400" b="1">
                <a:latin typeface="Arial" panose="020B0604020202020204" pitchFamily="34" charset="0"/>
              </a:rPr>
              <a:t> = </a:t>
            </a:r>
            <a:r>
              <a:rPr lang="en-US" altLang="en-US" sz="1400" b="1" i="1">
                <a:latin typeface="Arial" panose="020B0604020202020204" pitchFamily="34" charset="0"/>
              </a:rPr>
              <a:t>AR</a:t>
            </a:r>
            <a:r>
              <a:rPr lang="en-US" altLang="en-US" sz="1400" b="1">
                <a:latin typeface="Arial" panose="020B0604020202020204" pitchFamily="34" charset="0"/>
              </a:rPr>
              <a:t> &gt; </a:t>
            </a:r>
            <a:r>
              <a:rPr lang="en-US" altLang="en-US" sz="1400" b="1" i="1">
                <a:latin typeface="Arial" panose="020B0604020202020204" pitchFamily="34" charset="0"/>
              </a:rPr>
              <a:t>MR</a:t>
            </a:r>
            <a:r>
              <a:rPr lang="en-US" altLang="en-US" sz="1400" b="1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8367713" y="5518150"/>
            <a:ext cx="2290762" cy="7381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Recall that, in perfect competition, </a:t>
            </a:r>
            <a:r>
              <a:rPr lang="en-US" altLang="en-US" sz="1400" b="1" i="1">
                <a:latin typeface="Arial" panose="020B0604020202020204" pitchFamily="34" charset="0"/>
              </a:rPr>
              <a:t>P</a:t>
            </a:r>
            <a:r>
              <a:rPr lang="en-US" altLang="en-US" sz="1400" b="1">
                <a:latin typeface="Arial" panose="020B0604020202020204" pitchFamily="34" charset="0"/>
              </a:rPr>
              <a:t> = </a:t>
            </a:r>
            <a:r>
              <a:rPr lang="en-US" altLang="en-US" sz="1400" b="1" i="1">
                <a:latin typeface="Arial" panose="020B0604020202020204" pitchFamily="34" charset="0"/>
              </a:rPr>
              <a:t>AR</a:t>
            </a:r>
            <a:r>
              <a:rPr lang="en-US" altLang="en-US" sz="1400" b="1">
                <a:latin typeface="Arial" panose="020B0604020202020204" pitchFamily="34" charset="0"/>
              </a:rPr>
              <a:t> = </a:t>
            </a:r>
            <a:r>
              <a:rPr lang="en-US" altLang="en-US" sz="1400" b="1" i="1">
                <a:latin typeface="Arial" panose="020B0604020202020204" pitchFamily="34" charset="0"/>
              </a:rPr>
              <a:t>MR</a:t>
            </a:r>
            <a:r>
              <a:rPr lang="en-US" altLang="en-US" sz="1400" b="1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4E9A8C-E8F5-4977-87F9-E8D2C98F84E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cs typeface="Calibri" panose="020F0502020204030204" pitchFamily="34" charset="0"/>
              </a:rPr>
              <a:t>Why is </a:t>
            </a:r>
            <a:r>
              <a:rPr lang="en-US" altLang="en-US" sz="3600" i="1" dirty="0">
                <a:cs typeface="Calibri" panose="020F0502020204030204" pitchFamily="34" charset="0"/>
              </a:rPr>
              <a:t>MR</a:t>
            </a:r>
            <a:r>
              <a:rPr lang="en-US" altLang="en-US" sz="3600" dirty="0">
                <a:cs typeface="Calibri" panose="020F0502020204030204" pitchFamily="34" charset="0"/>
              </a:rPr>
              <a:t> &lt; </a:t>
            </a:r>
            <a:r>
              <a:rPr lang="en-US" altLang="en-US" sz="3600" i="1" dirty="0">
                <a:cs typeface="Calibri" panose="020F0502020204030204" pitchFamily="34" charset="0"/>
              </a:rPr>
              <a:t>P</a:t>
            </a:r>
            <a:r>
              <a:rPr lang="en-US" altLang="en-US" sz="3600" dirty="0"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149350"/>
            <a:ext cx="7334250" cy="552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140825" y="1131456"/>
            <a:ext cx="2944273" cy="5847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cs typeface="Calibri" panose="020F0502020204030204" pitchFamily="34" charset="0"/>
              </a:rPr>
              <a:t>When </a:t>
            </a:r>
            <a:r>
              <a:rPr lang="en-US" altLang="en-US" sz="1600" b="1" i="1" dirty="0">
                <a:cs typeface="Calibri" panose="020F0502020204030204" pitchFamily="34" charset="0"/>
              </a:rPr>
              <a:t>Q</a:t>
            </a:r>
            <a:r>
              <a:rPr lang="en-US" altLang="en-US" sz="1600" b="1" dirty="0">
                <a:cs typeface="Calibri" panose="020F0502020204030204" pitchFamily="34" charset="0"/>
              </a:rPr>
              <a:t> = 3, </a:t>
            </a:r>
            <a:r>
              <a:rPr lang="en-US" altLang="en-US" sz="1600" b="1" i="1" dirty="0">
                <a:cs typeface="Calibri" panose="020F0502020204030204" pitchFamily="34" charset="0"/>
              </a:rPr>
              <a:t>P</a:t>
            </a:r>
            <a:r>
              <a:rPr lang="en-US" altLang="en-US" sz="1600" b="1" dirty="0">
                <a:cs typeface="Calibri" panose="020F0502020204030204" pitchFamily="34" charset="0"/>
              </a:rPr>
              <a:t> = 8 but </a:t>
            </a:r>
            <a:r>
              <a:rPr lang="en-US" altLang="en-US" sz="1600" b="1" i="1" dirty="0">
                <a:cs typeface="Calibri" panose="020F0502020204030204" pitchFamily="34" charset="0"/>
              </a:rPr>
              <a:t>MR</a:t>
            </a:r>
            <a:r>
              <a:rPr lang="en-US" altLang="en-US" sz="1600" b="1" dirty="0">
                <a:cs typeface="Calibri" panose="020F0502020204030204" pitchFamily="34" charset="0"/>
              </a:rPr>
              <a:t> = 6. Why is </a:t>
            </a:r>
            <a:r>
              <a:rPr lang="en-US" altLang="en-US" sz="1600" b="1" i="1" dirty="0">
                <a:cs typeface="Calibri" panose="020F0502020204030204" pitchFamily="34" charset="0"/>
              </a:rPr>
              <a:t>MR</a:t>
            </a:r>
            <a:r>
              <a:rPr lang="en-US" altLang="en-US" sz="1600" b="1" dirty="0">
                <a:cs typeface="Calibri" panose="020F0502020204030204" pitchFamily="34" charset="0"/>
              </a:rPr>
              <a:t> &lt; </a:t>
            </a:r>
            <a:r>
              <a:rPr lang="en-US" altLang="en-US" sz="1600" b="1" i="1" dirty="0">
                <a:cs typeface="Calibri" panose="020F0502020204030204" pitchFamily="34" charset="0"/>
              </a:rPr>
              <a:t>P</a:t>
            </a:r>
            <a:r>
              <a:rPr lang="en-US" altLang="en-US" sz="1600" b="1" dirty="0">
                <a:cs typeface="Calibri" panose="020F0502020204030204" pitchFamily="34" charset="0"/>
              </a:rPr>
              <a:t>?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56700" y="1838964"/>
            <a:ext cx="2944273" cy="107721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cs typeface="Calibri" panose="020F0502020204030204" pitchFamily="34" charset="0"/>
              </a:rPr>
              <a:t>Output Effect: When the 3</a:t>
            </a:r>
            <a:r>
              <a:rPr lang="en-US" altLang="en-US" sz="1600" b="1" baseline="30000" dirty="0">
                <a:cs typeface="Calibri" panose="020F0502020204030204" pitchFamily="34" charset="0"/>
              </a:rPr>
              <a:t>rd</a:t>
            </a:r>
            <a:r>
              <a:rPr lang="en-US" altLang="en-US" sz="1600" b="1" dirty="0">
                <a:cs typeface="Calibri" panose="020F0502020204030204" pitchFamily="34" charset="0"/>
              </a:rPr>
              <a:t> unit is sold, the firm earns an additional  $8 for it. So, </a:t>
            </a:r>
            <a:r>
              <a:rPr lang="en-US" altLang="en-US" sz="1600" b="1" i="1" dirty="0">
                <a:cs typeface="Calibri" panose="020F0502020204030204" pitchFamily="34" charset="0"/>
              </a:rPr>
              <a:t>TR</a:t>
            </a:r>
            <a:r>
              <a:rPr lang="en-US" altLang="en-US" sz="1600" b="1" dirty="0">
                <a:cs typeface="Calibri" panose="020F0502020204030204" pitchFamily="34" charset="0"/>
              </a:rPr>
              <a:t> </a:t>
            </a:r>
            <a:r>
              <a:rPr lang="en-US" altLang="en-US" sz="1600" b="1" i="1" dirty="0">
                <a:cs typeface="Calibri" panose="020F0502020204030204" pitchFamily="34" charset="0"/>
              </a:rPr>
              <a:t>increases</a:t>
            </a:r>
            <a:r>
              <a:rPr lang="en-US" altLang="en-US" sz="1600" b="1" dirty="0">
                <a:cs typeface="Calibri" panose="020F0502020204030204" pitchFamily="34" charset="0"/>
              </a:rPr>
              <a:t> by </a:t>
            </a:r>
            <a:r>
              <a:rPr lang="en-US" altLang="en-US" sz="1600" b="1" dirty="0" smtClean="0">
                <a:cs typeface="Calibri" panose="020F0502020204030204" pitchFamily="34" charset="0"/>
              </a:rPr>
              <a:t>$8, which is </a:t>
            </a:r>
            <a:r>
              <a:rPr lang="en-US" altLang="en-US" sz="1600" b="1" i="1" dirty="0">
                <a:cs typeface="Calibri" panose="020F0502020204030204" pitchFamily="34" charset="0"/>
              </a:rPr>
              <a:t>P</a:t>
            </a:r>
            <a:r>
              <a:rPr lang="en-US" altLang="en-US" sz="16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172575" y="3052126"/>
            <a:ext cx="2944273" cy="230832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cs typeface="Calibri" panose="020F0502020204030204" pitchFamily="34" charset="0"/>
              </a:rPr>
              <a:t>Price Effect: But to sell the 3</a:t>
            </a:r>
            <a:r>
              <a:rPr lang="en-US" altLang="en-US" sz="1600" b="1" baseline="30000" dirty="0">
                <a:cs typeface="Calibri" panose="020F0502020204030204" pitchFamily="34" charset="0"/>
              </a:rPr>
              <a:t>rd</a:t>
            </a:r>
            <a:r>
              <a:rPr lang="en-US" altLang="en-US" sz="1600" b="1" dirty="0">
                <a:cs typeface="Calibri" panose="020F0502020204030204" pitchFamily="34" charset="0"/>
              </a:rPr>
              <a:t> unit, the price had to be reduced from $9 to $8. So, the total revenue from the first two </a:t>
            </a:r>
            <a:r>
              <a:rPr lang="en-US" altLang="en-US" sz="1600" b="1" dirty="0" smtClean="0">
                <a:cs typeface="Calibri" panose="020F0502020204030204" pitchFamily="34" charset="0"/>
              </a:rPr>
              <a:t>units -- </a:t>
            </a:r>
            <a:r>
              <a:rPr lang="en-US" altLang="en-US" sz="1600" b="1" dirty="0">
                <a:cs typeface="Calibri" panose="020F0502020204030204" pitchFamily="34" charset="0"/>
              </a:rPr>
              <a:t>which would have been $18 if only 2 units were </a:t>
            </a:r>
            <a:r>
              <a:rPr lang="en-US" altLang="en-US" sz="1600" b="1" dirty="0" smtClean="0">
                <a:cs typeface="Calibri" panose="020F0502020204030204" pitchFamily="34" charset="0"/>
              </a:rPr>
              <a:t>sold -- </a:t>
            </a:r>
            <a:r>
              <a:rPr lang="en-US" altLang="en-US" sz="1600" b="1" dirty="0">
                <a:cs typeface="Calibri" panose="020F0502020204030204" pitchFamily="34" charset="0"/>
              </a:rPr>
              <a:t>decreases to $16 when 3 units are sold. Thus, TR also </a:t>
            </a:r>
            <a:r>
              <a:rPr lang="en-US" altLang="en-US" sz="1600" b="1" i="1" dirty="0">
                <a:cs typeface="Calibri" panose="020F0502020204030204" pitchFamily="34" charset="0"/>
              </a:rPr>
              <a:t>decreases</a:t>
            </a:r>
            <a:r>
              <a:rPr lang="en-US" altLang="en-US" sz="1600" b="1" dirty="0">
                <a:cs typeface="Calibri" panose="020F0502020204030204" pitchFamily="34" charset="0"/>
              </a:rPr>
              <a:t> </a:t>
            </a:r>
            <a:r>
              <a:rPr lang="en-US" altLang="en-US" sz="1600" b="1" dirty="0" smtClean="0">
                <a:cs typeface="Calibri" panose="020F0502020204030204" pitchFamily="34" charset="0"/>
              </a:rPr>
              <a:t>by $2 when </a:t>
            </a:r>
            <a:r>
              <a:rPr lang="en-US" altLang="en-US" sz="1600" b="1" dirty="0">
                <a:cs typeface="Calibri" panose="020F0502020204030204" pitchFamily="34" charset="0"/>
              </a:rPr>
              <a:t>the 3</a:t>
            </a:r>
            <a:r>
              <a:rPr lang="en-US" altLang="en-US" sz="1600" b="1" baseline="30000" dirty="0">
                <a:cs typeface="Calibri" panose="020F0502020204030204" pitchFamily="34" charset="0"/>
              </a:rPr>
              <a:t>rd</a:t>
            </a:r>
            <a:r>
              <a:rPr lang="en-US" altLang="en-US" sz="1600" b="1" dirty="0">
                <a:cs typeface="Calibri" panose="020F0502020204030204" pitchFamily="34" charset="0"/>
              </a:rPr>
              <a:t> unit is sold.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38325" y="3330575"/>
            <a:ext cx="3028950" cy="941388"/>
          </a:xfrm>
          <a:prstGeom prst="rect">
            <a:avLst/>
          </a:prstGeom>
          <a:noFill/>
          <a:ln w="50800" algn="ctr">
            <a:solidFill>
              <a:srgbClr val="0070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56701" y="5465201"/>
            <a:ext cx="2956642" cy="107721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1" dirty="0">
                <a:cs typeface="Calibri" panose="020F0502020204030204" pitchFamily="34" charset="0"/>
              </a:rPr>
              <a:t>Therefore, the increase in total revenue </a:t>
            </a:r>
            <a:r>
              <a:rPr lang="en-US" altLang="en-US" sz="1600" b="1" dirty="0" smtClean="0">
                <a:cs typeface="Calibri" panose="020F0502020204030204" pitchFamily="34" charset="0"/>
              </a:rPr>
              <a:t>is $8 - $2 = $6, which is </a:t>
            </a:r>
            <a:r>
              <a:rPr lang="en-US" altLang="en-US" sz="1600" b="1" i="1" dirty="0">
                <a:cs typeface="Calibri" panose="020F0502020204030204" pitchFamily="34" charset="0"/>
              </a:rPr>
              <a:t>less</a:t>
            </a:r>
            <a:r>
              <a:rPr lang="en-US" altLang="en-US" sz="1600" b="1" dirty="0">
                <a:cs typeface="Calibri" panose="020F0502020204030204" pitchFamily="34" charset="0"/>
              </a:rPr>
              <a:t> than </a:t>
            </a:r>
            <a:r>
              <a:rPr lang="en-US" altLang="en-US" sz="1600" b="1" i="1" dirty="0">
                <a:cs typeface="Calibri" panose="020F0502020204030204" pitchFamily="34" charset="0"/>
              </a:rPr>
              <a:t>P</a:t>
            </a:r>
            <a:r>
              <a:rPr lang="en-US" altLang="en-US" sz="1600" b="1" dirty="0">
                <a:cs typeface="Calibri" panose="020F0502020204030204" pitchFamily="34" charset="0"/>
              </a:rPr>
              <a:t>. In other words, </a:t>
            </a:r>
            <a:r>
              <a:rPr lang="en-US" altLang="en-US" sz="1600" b="1" i="1" dirty="0">
                <a:cs typeface="Calibri" panose="020F0502020204030204" pitchFamily="34" charset="0"/>
              </a:rPr>
              <a:t>MR</a:t>
            </a:r>
            <a:r>
              <a:rPr lang="en-US" altLang="en-US" sz="1600" b="1" dirty="0">
                <a:cs typeface="Calibri" panose="020F0502020204030204" pitchFamily="34" charset="0"/>
              </a:rPr>
              <a:t> &lt; </a:t>
            </a:r>
            <a:r>
              <a:rPr lang="en-US" altLang="en-US" sz="1600" b="1" i="1" dirty="0">
                <a:cs typeface="Calibri" panose="020F0502020204030204" pitchFamily="34" charset="0"/>
              </a:rPr>
              <a:t>P</a:t>
            </a:r>
            <a:r>
              <a:rPr lang="en-US" altLang="en-US" sz="16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175001" y="3821114"/>
            <a:ext cx="504825" cy="395287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881189" y="3810000"/>
            <a:ext cx="504825" cy="395288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858126" y="3578225"/>
            <a:ext cx="506413" cy="395288"/>
          </a:xfrm>
          <a:prstGeom prst="rect">
            <a:avLst/>
          </a:prstGeom>
          <a:noFill/>
          <a:ln w="12700" algn="ctr">
            <a:solidFill>
              <a:srgbClr val="0070C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 Monopoly’s Total</a:t>
            </a:r>
            <a:r>
              <a:rPr lang="en-US" altLang="en-US" sz="3600"/>
              <a:t> </a:t>
            </a:r>
            <a:r>
              <a:rPr lang="en-US" altLang="en-US" sz="3200"/>
              <a:t>Revenue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When a monopoly increases the amount it sells by one unit, there are </a:t>
            </a:r>
            <a:r>
              <a:rPr lang="en-US" i="1" dirty="0" smtClean="0"/>
              <a:t>two</a:t>
            </a:r>
            <a:r>
              <a:rPr lang="en-US" dirty="0" smtClean="0"/>
              <a:t> effects on total revenue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output effect: </a:t>
            </a:r>
            <a:r>
              <a:rPr lang="en-US" dirty="0" smtClean="0"/>
              <a:t>when an additional unit of output is sold, the monopolist charges a price for it. Therefore, total revenue </a:t>
            </a:r>
            <a:r>
              <a:rPr lang="en-US" i="1" dirty="0" smtClean="0"/>
              <a:t>increases </a:t>
            </a:r>
            <a:r>
              <a:rPr lang="en-US" dirty="0" smtClean="0"/>
              <a:t>by </a:t>
            </a:r>
            <a:r>
              <a:rPr lang="en-US" i="1" dirty="0" smtClean="0"/>
              <a:t>P</a:t>
            </a:r>
            <a:r>
              <a:rPr lang="en-US" dirty="0" smtClean="0"/>
              <a:t>, the price.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price effect:</a:t>
            </a:r>
            <a:r>
              <a:rPr lang="en-US" dirty="0" smtClean="0"/>
              <a:t> to sell the additional unit, the price must be reduced. Therefore, total revenue from the units that the monopolist would have </a:t>
            </a:r>
            <a:r>
              <a:rPr lang="en-US" i="1" dirty="0" smtClean="0"/>
              <a:t>decreases</a:t>
            </a:r>
            <a:r>
              <a:rPr lang="en-US" dirty="0" smtClean="0"/>
              <a:t>.</a:t>
            </a:r>
          </a:p>
          <a:p>
            <a:pPr lvl="2">
              <a:defRPr/>
            </a:pPr>
            <a:r>
              <a:rPr lang="en-US" dirty="0" smtClean="0"/>
              <a:t>The overall effect will depend on the price elasticity of demand; see chapter 5</a:t>
            </a:r>
          </a:p>
          <a:p>
            <a:pPr lvl="2">
              <a:defRPr/>
            </a:pPr>
            <a:r>
              <a:rPr lang="en-US" dirty="0" smtClean="0"/>
              <a:t>If demand is elastic—that is, PED &gt; 1—an increase in output is accompanied by an increase in total revenue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2C15A2-CEE2-4B91-AE9C-8B22DE61475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3 Demand and Marginal-Revenue Curves for a Monopoly</a:t>
            </a:r>
          </a:p>
        </p:txBody>
      </p:sp>
      <p:sp>
        <p:nvSpPr>
          <p:cNvPr id="27651" name="Line 17"/>
          <p:cNvSpPr>
            <a:spLocks noChangeShapeType="1"/>
          </p:cNvSpPr>
          <p:nvPr/>
        </p:nvSpPr>
        <p:spPr bwMode="auto">
          <a:xfrm>
            <a:off x="2689225" y="1843089"/>
            <a:ext cx="4154488" cy="4306887"/>
          </a:xfrm>
          <a:prstGeom prst="line">
            <a:avLst/>
          </a:prstGeom>
          <a:noFill/>
          <a:ln w="60325">
            <a:solidFill>
              <a:srgbClr val="AD0D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18"/>
          <p:cNvSpPr>
            <a:spLocks noChangeShapeType="1"/>
          </p:cNvSpPr>
          <p:nvPr/>
        </p:nvSpPr>
        <p:spPr bwMode="auto">
          <a:xfrm>
            <a:off x="2689226" y="1843088"/>
            <a:ext cx="4418013" cy="2286000"/>
          </a:xfrm>
          <a:prstGeom prst="line">
            <a:avLst/>
          </a:prstGeom>
          <a:noFill/>
          <a:ln w="6032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19"/>
          <p:cNvSpPr>
            <a:spLocks noChangeShapeType="1"/>
          </p:cNvSpPr>
          <p:nvPr/>
        </p:nvSpPr>
        <p:spPr bwMode="auto">
          <a:xfrm>
            <a:off x="2709864" y="1377950"/>
            <a:ext cx="1587" cy="473233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20"/>
          <p:cNvSpPr>
            <a:spLocks noChangeShapeType="1"/>
          </p:cNvSpPr>
          <p:nvPr/>
        </p:nvSpPr>
        <p:spPr bwMode="auto">
          <a:xfrm>
            <a:off x="2730501" y="2127250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21"/>
          <p:cNvSpPr>
            <a:spLocks noChangeShapeType="1"/>
          </p:cNvSpPr>
          <p:nvPr/>
        </p:nvSpPr>
        <p:spPr bwMode="auto">
          <a:xfrm>
            <a:off x="2730501" y="240982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22"/>
          <p:cNvSpPr>
            <a:spLocks noChangeShapeType="1"/>
          </p:cNvSpPr>
          <p:nvPr/>
        </p:nvSpPr>
        <p:spPr bwMode="auto">
          <a:xfrm>
            <a:off x="2730501" y="2713039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23"/>
          <p:cNvSpPr>
            <a:spLocks noChangeShapeType="1"/>
          </p:cNvSpPr>
          <p:nvPr/>
        </p:nvSpPr>
        <p:spPr bwMode="auto">
          <a:xfrm>
            <a:off x="2730501" y="2995614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24"/>
          <p:cNvSpPr>
            <a:spLocks noChangeShapeType="1"/>
          </p:cNvSpPr>
          <p:nvPr/>
        </p:nvSpPr>
        <p:spPr bwMode="auto">
          <a:xfrm>
            <a:off x="2730501" y="327977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25"/>
          <p:cNvSpPr>
            <a:spLocks noChangeShapeType="1"/>
          </p:cNvSpPr>
          <p:nvPr/>
        </p:nvSpPr>
        <p:spPr bwMode="auto">
          <a:xfrm>
            <a:off x="2730501" y="3562350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26"/>
          <p:cNvSpPr>
            <a:spLocks noChangeShapeType="1"/>
          </p:cNvSpPr>
          <p:nvPr/>
        </p:nvSpPr>
        <p:spPr bwMode="auto">
          <a:xfrm>
            <a:off x="2730501" y="384492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27"/>
          <p:cNvSpPr>
            <a:spLocks noChangeShapeType="1"/>
          </p:cNvSpPr>
          <p:nvPr/>
        </p:nvSpPr>
        <p:spPr bwMode="auto">
          <a:xfrm>
            <a:off x="2730501" y="4108450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28"/>
          <p:cNvSpPr>
            <a:spLocks noChangeShapeType="1"/>
          </p:cNvSpPr>
          <p:nvPr/>
        </p:nvSpPr>
        <p:spPr bwMode="auto">
          <a:xfrm>
            <a:off x="2730501" y="4411664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29"/>
          <p:cNvSpPr>
            <a:spLocks noChangeShapeType="1"/>
          </p:cNvSpPr>
          <p:nvPr/>
        </p:nvSpPr>
        <p:spPr bwMode="auto">
          <a:xfrm>
            <a:off x="2730501" y="4675189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30"/>
          <p:cNvSpPr>
            <a:spLocks noChangeShapeType="1"/>
          </p:cNvSpPr>
          <p:nvPr/>
        </p:nvSpPr>
        <p:spPr bwMode="auto">
          <a:xfrm>
            <a:off x="2730501" y="5524500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31"/>
          <p:cNvSpPr>
            <a:spLocks noChangeShapeType="1"/>
          </p:cNvSpPr>
          <p:nvPr/>
        </p:nvSpPr>
        <p:spPr bwMode="auto">
          <a:xfrm>
            <a:off x="2730501" y="5240339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32"/>
          <p:cNvSpPr>
            <a:spLocks noChangeShapeType="1"/>
          </p:cNvSpPr>
          <p:nvPr/>
        </p:nvSpPr>
        <p:spPr bwMode="auto">
          <a:xfrm>
            <a:off x="2730501" y="6110289"/>
            <a:ext cx="161925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33"/>
          <p:cNvSpPr>
            <a:spLocks noChangeShapeType="1"/>
          </p:cNvSpPr>
          <p:nvPr/>
        </p:nvSpPr>
        <p:spPr bwMode="auto">
          <a:xfrm>
            <a:off x="2730501" y="5807075"/>
            <a:ext cx="161925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34"/>
          <p:cNvSpPr>
            <a:spLocks noChangeShapeType="1"/>
          </p:cNvSpPr>
          <p:nvPr/>
        </p:nvSpPr>
        <p:spPr bwMode="auto">
          <a:xfrm>
            <a:off x="3276600" y="4897439"/>
            <a:ext cx="1588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35"/>
          <p:cNvSpPr>
            <a:spLocks noChangeShapeType="1"/>
          </p:cNvSpPr>
          <p:nvPr/>
        </p:nvSpPr>
        <p:spPr bwMode="auto">
          <a:xfrm>
            <a:off x="3824289" y="4897439"/>
            <a:ext cx="1587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36"/>
          <p:cNvSpPr>
            <a:spLocks noChangeShapeType="1"/>
          </p:cNvSpPr>
          <p:nvPr/>
        </p:nvSpPr>
        <p:spPr bwMode="auto">
          <a:xfrm>
            <a:off x="4371975" y="4897439"/>
            <a:ext cx="1588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37"/>
          <p:cNvSpPr>
            <a:spLocks noChangeShapeType="1"/>
          </p:cNvSpPr>
          <p:nvPr/>
        </p:nvSpPr>
        <p:spPr bwMode="auto">
          <a:xfrm>
            <a:off x="4918075" y="4897439"/>
            <a:ext cx="1588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38"/>
          <p:cNvSpPr>
            <a:spLocks noChangeShapeType="1"/>
          </p:cNvSpPr>
          <p:nvPr/>
        </p:nvSpPr>
        <p:spPr bwMode="auto">
          <a:xfrm>
            <a:off x="5486400" y="4897439"/>
            <a:ext cx="1588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39"/>
          <p:cNvSpPr>
            <a:spLocks noChangeShapeType="1"/>
          </p:cNvSpPr>
          <p:nvPr/>
        </p:nvSpPr>
        <p:spPr bwMode="auto">
          <a:xfrm>
            <a:off x="6034089" y="4897439"/>
            <a:ext cx="1587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40"/>
          <p:cNvSpPr>
            <a:spLocks noChangeShapeType="1"/>
          </p:cNvSpPr>
          <p:nvPr/>
        </p:nvSpPr>
        <p:spPr bwMode="auto">
          <a:xfrm>
            <a:off x="6580189" y="4897439"/>
            <a:ext cx="1587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41"/>
          <p:cNvSpPr>
            <a:spLocks noChangeShapeType="1"/>
          </p:cNvSpPr>
          <p:nvPr/>
        </p:nvSpPr>
        <p:spPr bwMode="auto">
          <a:xfrm>
            <a:off x="7127875" y="4897439"/>
            <a:ext cx="1588" cy="161925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6" name="Group 42"/>
          <p:cNvGrpSpPr>
            <a:grpSpLocks/>
          </p:cNvGrpSpPr>
          <p:nvPr/>
        </p:nvGrpSpPr>
        <p:grpSpPr bwMode="auto">
          <a:xfrm>
            <a:off x="3195639" y="2066926"/>
            <a:ext cx="4008437" cy="2136775"/>
            <a:chOff x="1053" y="1302"/>
            <a:chExt cx="2525" cy="1346"/>
          </a:xfrm>
        </p:grpSpPr>
        <p:sp>
          <p:nvSpPr>
            <p:cNvPr id="27723" name="Oval 43"/>
            <p:cNvSpPr>
              <a:spLocks noChangeArrowheads="1"/>
            </p:cNvSpPr>
            <p:nvPr/>
          </p:nvSpPr>
          <p:spPr bwMode="auto">
            <a:xfrm>
              <a:off x="1053" y="130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4" name="Oval 44"/>
            <p:cNvSpPr>
              <a:spLocks noChangeArrowheads="1"/>
            </p:cNvSpPr>
            <p:nvPr/>
          </p:nvSpPr>
          <p:spPr bwMode="auto">
            <a:xfrm>
              <a:off x="1411" y="1480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5" name="Oval 45"/>
            <p:cNvSpPr>
              <a:spLocks noChangeArrowheads="1"/>
            </p:cNvSpPr>
            <p:nvPr/>
          </p:nvSpPr>
          <p:spPr bwMode="auto">
            <a:xfrm>
              <a:off x="1756" y="1671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6" name="Oval 46"/>
            <p:cNvSpPr>
              <a:spLocks noChangeArrowheads="1"/>
            </p:cNvSpPr>
            <p:nvPr/>
          </p:nvSpPr>
          <p:spPr bwMode="auto">
            <a:xfrm>
              <a:off x="2100" y="1849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7" name="Oval 47"/>
            <p:cNvSpPr>
              <a:spLocks noChangeArrowheads="1"/>
            </p:cNvSpPr>
            <p:nvPr/>
          </p:nvSpPr>
          <p:spPr bwMode="auto">
            <a:xfrm>
              <a:off x="2445" y="2028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8" name="Oval 48"/>
            <p:cNvSpPr>
              <a:spLocks noChangeArrowheads="1"/>
            </p:cNvSpPr>
            <p:nvPr/>
          </p:nvSpPr>
          <p:spPr bwMode="auto">
            <a:xfrm>
              <a:off x="3134" y="2384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9" name="Oval 49"/>
            <p:cNvSpPr>
              <a:spLocks noChangeArrowheads="1"/>
            </p:cNvSpPr>
            <p:nvPr/>
          </p:nvSpPr>
          <p:spPr bwMode="auto">
            <a:xfrm>
              <a:off x="3492" y="256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30" name="Oval 50"/>
            <p:cNvSpPr>
              <a:spLocks noChangeArrowheads="1"/>
            </p:cNvSpPr>
            <p:nvPr/>
          </p:nvSpPr>
          <p:spPr bwMode="auto">
            <a:xfrm>
              <a:off x="2789" y="220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77" name="Group 51"/>
          <p:cNvGrpSpPr>
            <a:grpSpLocks/>
          </p:cNvGrpSpPr>
          <p:nvPr/>
        </p:nvGrpSpPr>
        <p:grpSpPr bwMode="auto">
          <a:xfrm>
            <a:off x="2952750" y="2106614"/>
            <a:ext cx="3925888" cy="4079875"/>
            <a:chOff x="900" y="1327"/>
            <a:chExt cx="2473" cy="2570"/>
          </a:xfrm>
        </p:grpSpPr>
        <p:sp>
          <p:nvSpPr>
            <p:cNvPr id="27715" name="Oval 52"/>
            <p:cNvSpPr>
              <a:spLocks noChangeArrowheads="1"/>
            </p:cNvSpPr>
            <p:nvPr/>
          </p:nvSpPr>
          <p:spPr bwMode="auto">
            <a:xfrm>
              <a:off x="3287" y="3811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6" name="Oval 53"/>
            <p:cNvSpPr>
              <a:spLocks noChangeArrowheads="1"/>
            </p:cNvSpPr>
            <p:nvPr/>
          </p:nvSpPr>
          <p:spPr bwMode="auto">
            <a:xfrm>
              <a:off x="2598" y="3085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7" name="Oval 54"/>
            <p:cNvSpPr>
              <a:spLocks noChangeArrowheads="1"/>
            </p:cNvSpPr>
            <p:nvPr/>
          </p:nvSpPr>
          <p:spPr bwMode="auto">
            <a:xfrm>
              <a:off x="900" y="1327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8" name="Oval 55"/>
            <p:cNvSpPr>
              <a:spLocks noChangeArrowheads="1"/>
            </p:cNvSpPr>
            <p:nvPr/>
          </p:nvSpPr>
          <p:spPr bwMode="auto">
            <a:xfrm>
              <a:off x="2930" y="3441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9" name="Oval 56"/>
            <p:cNvSpPr>
              <a:spLocks noChangeArrowheads="1"/>
            </p:cNvSpPr>
            <p:nvPr/>
          </p:nvSpPr>
          <p:spPr bwMode="auto">
            <a:xfrm>
              <a:off x="1896" y="2371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0" name="Oval 57"/>
            <p:cNvSpPr>
              <a:spLocks noChangeArrowheads="1"/>
            </p:cNvSpPr>
            <p:nvPr/>
          </p:nvSpPr>
          <p:spPr bwMode="auto">
            <a:xfrm>
              <a:off x="1577" y="2028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1" name="Oval 58"/>
            <p:cNvSpPr>
              <a:spLocks noChangeArrowheads="1"/>
            </p:cNvSpPr>
            <p:nvPr/>
          </p:nvSpPr>
          <p:spPr bwMode="auto">
            <a:xfrm>
              <a:off x="2241" y="2728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22" name="Oval 59"/>
            <p:cNvSpPr>
              <a:spLocks noChangeArrowheads="1"/>
            </p:cNvSpPr>
            <p:nvPr/>
          </p:nvSpPr>
          <p:spPr bwMode="auto">
            <a:xfrm>
              <a:off x="1219" y="1658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7678" name="Line 60"/>
          <p:cNvSpPr>
            <a:spLocks noChangeShapeType="1"/>
          </p:cNvSpPr>
          <p:nvPr/>
        </p:nvSpPr>
        <p:spPr bwMode="auto">
          <a:xfrm>
            <a:off x="2709863" y="4978400"/>
            <a:ext cx="7042150" cy="0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Rectangle 61"/>
          <p:cNvSpPr>
            <a:spLocks noChangeArrowheads="1"/>
          </p:cNvSpPr>
          <p:nvPr/>
        </p:nvSpPr>
        <p:spPr bwMode="auto">
          <a:xfrm>
            <a:off x="7764463" y="5118100"/>
            <a:ext cx="18097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Quantity of Water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0" name="Rectangle 62"/>
          <p:cNvSpPr>
            <a:spLocks noChangeArrowheads="1"/>
          </p:cNvSpPr>
          <p:nvPr/>
        </p:nvSpPr>
        <p:spPr bwMode="auto">
          <a:xfrm>
            <a:off x="2073276" y="1333500"/>
            <a:ext cx="5354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1" name="Rectangle 63"/>
          <p:cNvSpPr>
            <a:spLocks noChangeArrowheads="1"/>
          </p:cNvSpPr>
          <p:nvPr/>
        </p:nvSpPr>
        <p:spPr bwMode="auto">
          <a:xfrm>
            <a:off x="2241550" y="1717675"/>
            <a:ext cx="34932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$11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2" name="Rectangle 64"/>
          <p:cNvSpPr>
            <a:spLocks noChangeArrowheads="1"/>
          </p:cNvSpPr>
          <p:nvPr/>
        </p:nvSpPr>
        <p:spPr bwMode="auto">
          <a:xfrm>
            <a:off x="2363788" y="2001838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3" name="Rectangle 65"/>
          <p:cNvSpPr>
            <a:spLocks noChangeArrowheads="1"/>
          </p:cNvSpPr>
          <p:nvPr/>
        </p:nvSpPr>
        <p:spPr bwMode="auto">
          <a:xfrm>
            <a:off x="2484438" y="2284413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4" name="Rectangle 66"/>
          <p:cNvSpPr>
            <a:spLocks noChangeArrowheads="1"/>
          </p:cNvSpPr>
          <p:nvPr/>
        </p:nvSpPr>
        <p:spPr bwMode="auto">
          <a:xfrm>
            <a:off x="2484438" y="2568575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5" name="Rectangle 67"/>
          <p:cNvSpPr>
            <a:spLocks noChangeArrowheads="1"/>
          </p:cNvSpPr>
          <p:nvPr/>
        </p:nvSpPr>
        <p:spPr bwMode="auto">
          <a:xfrm>
            <a:off x="2484438" y="285115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6" name="Rectangle 68"/>
          <p:cNvSpPr>
            <a:spLocks noChangeArrowheads="1"/>
          </p:cNvSpPr>
          <p:nvPr/>
        </p:nvSpPr>
        <p:spPr bwMode="auto">
          <a:xfrm>
            <a:off x="2484438" y="3135313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7" name="Rectangle 69"/>
          <p:cNvSpPr>
            <a:spLocks noChangeArrowheads="1"/>
          </p:cNvSpPr>
          <p:nvPr/>
        </p:nvSpPr>
        <p:spPr bwMode="auto">
          <a:xfrm>
            <a:off x="2484438" y="3417888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8" name="Rectangle 70"/>
          <p:cNvSpPr>
            <a:spLocks noChangeArrowheads="1"/>
          </p:cNvSpPr>
          <p:nvPr/>
        </p:nvSpPr>
        <p:spPr bwMode="auto">
          <a:xfrm>
            <a:off x="2484438" y="3700463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89" name="Rectangle 71"/>
          <p:cNvSpPr>
            <a:spLocks noChangeArrowheads="1"/>
          </p:cNvSpPr>
          <p:nvPr/>
        </p:nvSpPr>
        <p:spPr bwMode="auto">
          <a:xfrm>
            <a:off x="2484438" y="3984625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0" name="Rectangle 72"/>
          <p:cNvSpPr>
            <a:spLocks noChangeArrowheads="1"/>
          </p:cNvSpPr>
          <p:nvPr/>
        </p:nvSpPr>
        <p:spPr bwMode="auto">
          <a:xfrm>
            <a:off x="2484438" y="42672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1" name="Rectangle 73"/>
          <p:cNvSpPr>
            <a:spLocks noChangeArrowheads="1"/>
          </p:cNvSpPr>
          <p:nvPr/>
        </p:nvSpPr>
        <p:spPr bwMode="auto">
          <a:xfrm>
            <a:off x="2484438" y="4551363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2" name="Rectangle 74"/>
          <p:cNvSpPr>
            <a:spLocks noChangeArrowheads="1"/>
          </p:cNvSpPr>
          <p:nvPr/>
        </p:nvSpPr>
        <p:spPr bwMode="auto">
          <a:xfrm>
            <a:off x="2484438" y="4833938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3" name="Rectangle 75"/>
          <p:cNvSpPr>
            <a:spLocks noChangeArrowheads="1"/>
          </p:cNvSpPr>
          <p:nvPr/>
        </p:nvSpPr>
        <p:spPr bwMode="auto">
          <a:xfrm>
            <a:off x="2361432" y="5118100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–1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694" name="Rectangle 76"/>
          <p:cNvSpPr>
            <a:spLocks noChangeArrowheads="1"/>
          </p:cNvSpPr>
          <p:nvPr/>
        </p:nvSpPr>
        <p:spPr bwMode="auto">
          <a:xfrm>
            <a:off x="2361432" y="5400675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–2</a:t>
            </a:r>
          </a:p>
        </p:txBody>
      </p:sp>
      <p:sp>
        <p:nvSpPr>
          <p:cNvPr id="27695" name="Rectangle 77"/>
          <p:cNvSpPr>
            <a:spLocks noChangeArrowheads="1"/>
          </p:cNvSpPr>
          <p:nvPr/>
        </p:nvSpPr>
        <p:spPr bwMode="auto">
          <a:xfrm>
            <a:off x="2361432" y="5684838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–3</a:t>
            </a:r>
          </a:p>
        </p:txBody>
      </p:sp>
      <p:sp>
        <p:nvSpPr>
          <p:cNvPr id="27696" name="Rectangle 78"/>
          <p:cNvSpPr>
            <a:spLocks noChangeArrowheads="1"/>
          </p:cNvSpPr>
          <p:nvPr/>
        </p:nvSpPr>
        <p:spPr bwMode="auto">
          <a:xfrm>
            <a:off x="2361432" y="5967413"/>
            <a:ext cx="2436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–4</a:t>
            </a:r>
          </a:p>
        </p:txBody>
      </p:sp>
      <p:grpSp>
        <p:nvGrpSpPr>
          <p:cNvPr id="27697" name="Group 79"/>
          <p:cNvGrpSpPr>
            <a:grpSpLocks/>
          </p:cNvGrpSpPr>
          <p:nvPr/>
        </p:nvGrpSpPr>
        <p:grpSpPr bwMode="auto">
          <a:xfrm>
            <a:off x="7205667" y="4071939"/>
            <a:ext cx="862013" cy="801687"/>
            <a:chOff x="3579" y="2565"/>
            <a:chExt cx="543" cy="505"/>
          </a:xfrm>
        </p:grpSpPr>
        <p:sp>
          <p:nvSpPr>
            <p:cNvPr id="27712" name="Rectangle 80"/>
            <p:cNvSpPr>
              <a:spLocks noChangeArrowheads="1"/>
            </p:cNvSpPr>
            <p:nvPr/>
          </p:nvSpPr>
          <p:spPr bwMode="auto">
            <a:xfrm>
              <a:off x="3579" y="2565"/>
              <a:ext cx="5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3" name="Rectangle 81"/>
            <p:cNvSpPr>
              <a:spLocks noChangeArrowheads="1"/>
            </p:cNvSpPr>
            <p:nvPr/>
          </p:nvSpPr>
          <p:spPr bwMode="auto">
            <a:xfrm>
              <a:off x="3579" y="2735"/>
              <a:ext cx="54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(average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4" name="Rectangle 82"/>
            <p:cNvSpPr>
              <a:spLocks noChangeArrowheads="1"/>
            </p:cNvSpPr>
            <p:nvPr/>
          </p:nvSpPr>
          <p:spPr bwMode="auto">
            <a:xfrm>
              <a:off x="3579" y="2905"/>
              <a:ext cx="54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revenue)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98" name="Group 83"/>
          <p:cNvGrpSpPr>
            <a:grpSpLocks/>
          </p:cNvGrpSpPr>
          <p:nvPr/>
        </p:nvGrpSpPr>
        <p:grpSpPr bwMode="auto">
          <a:xfrm>
            <a:off x="4116391" y="4254501"/>
            <a:ext cx="836613" cy="531813"/>
            <a:chOff x="1633" y="2680"/>
            <a:chExt cx="527" cy="335"/>
          </a:xfrm>
        </p:grpSpPr>
        <p:sp>
          <p:nvSpPr>
            <p:cNvPr id="27710" name="Rectangle 84"/>
            <p:cNvSpPr>
              <a:spLocks noChangeArrowheads="1"/>
            </p:cNvSpPr>
            <p:nvPr/>
          </p:nvSpPr>
          <p:spPr bwMode="auto">
            <a:xfrm>
              <a:off x="1633" y="2680"/>
              <a:ext cx="52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Marginal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11" name="Rectangle 85"/>
            <p:cNvSpPr>
              <a:spLocks noChangeArrowheads="1"/>
            </p:cNvSpPr>
            <p:nvPr/>
          </p:nvSpPr>
          <p:spPr bwMode="auto">
            <a:xfrm>
              <a:off x="1633" y="2850"/>
              <a:ext cx="49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revenue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27699" name="Rectangle 86"/>
          <p:cNvSpPr>
            <a:spLocks noChangeArrowheads="1"/>
          </p:cNvSpPr>
          <p:nvPr/>
        </p:nvSpPr>
        <p:spPr bwMode="auto">
          <a:xfrm>
            <a:off x="3171825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0" name="Rectangle 87"/>
          <p:cNvSpPr>
            <a:spLocks noChangeArrowheads="1"/>
          </p:cNvSpPr>
          <p:nvPr/>
        </p:nvSpPr>
        <p:spPr bwMode="auto">
          <a:xfrm>
            <a:off x="3725863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1" name="Rectangle 88"/>
          <p:cNvSpPr>
            <a:spLocks noChangeArrowheads="1"/>
          </p:cNvSpPr>
          <p:nvPr/>
        </p:nvSpPr>
        <p:spPr bwMode="auto">
          <a:xfrm>
            <a:off x="4278313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2" name="Rectangle 89"/>
          <p:cNvSpPr>
            <a:spLocks noChangeArrowheads="1"/>
          </p:cNvSpPr>
          <p:nvPr/>
        </p:nvSpPr>
        <p:spPr bwMode="auto">
          <a:xfrm>
            <a:off x="4830763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3" name="Rectangle 90"/>
          <p:cNvSpPr>
            <a:spLocks noChangeArrowheads="1"/>
          </p:cNvSpPr>
          <p:nvPr/>
        </p:nvSpPr>
        <p:spPr bwMode="auto">
          <a:xfrm>
            <a:off x="5376863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4" name="Rectangle 91"/>
          <p:cNvSpPr>
            <a:spLocks noChangeArrowheads="1"/>
          </p:cNvSpPr>
          <p:nvPr/>
        </p:nvSpPr>
        <p:spPr bwMode="auto">
          <a:xfrm>
            <a:off x="5930900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5" name="Rectangle 92"/>
          <p:cNvSpPr>
            <a:spLocks noChangeArrowheads="1"/>
          </p:cNvSpPr>
          <p:nvPr/>
        </p:nvSpPr>
        <p:spPr bwMode="auto">
          <a:xfrm>
            <a:off x="6483350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6" name="Rectangle 93"/>
          <p:cNvSpPr>
            <a:spLocks noChangeArrowheads="1"/>
          </p:cNvSpPr>
          <p:nvPr/>
        </p:nvSpPr>
        <p:spPr bwMode="auto">
          <a:xfrm>
            <a:off x="7035800" y="5130800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7707" name="Text Box 94"/>
          <p:cNvSpPr txBox="1">
            <a:spLocks noChangeArrowheads="1"/>
          </p:cNvSpPr>
          <p:nvPr/>
        </p:nvSpPr>
        <p:spPr bwMode="auto">
          <a:xfrm>
            <a:off x="8382001" y="1774825"/>
            <a:ext cx="2111375" cy="52322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1">
                <a:latin typeface="Arial" panose="020B0604020202020204" pitchFamily="34" charset="0"/>
              </a:rPr>
              <a:t>Note that </a:t>
            </a:r>
            <a:r>
              <a:rPr lang="en-US" altLang="en-US" sz="1400" b="1" i="1">
                <a:latin typeface="Arial" panose="020B0604020202020204" pitchFamily="34" charset="0"/>
              </a:rPr>
              <a:t>P</a:t>
            </a:r>
            <a:r>
              <a:rPr lang="en-US" altLang="en-US" sz="1400" b="1">
                <a:latin typeface="Arial" panose="020B0604020202020204" pitchFamily="34" charset="0"/>
              </a:rPr>
              <a:t> = </a:t>
            </a:r>
            <a:r>
              <a:rPr lang="en-US" altLang="en-US" sz="1400" b="1" i="1">
                <a:latin typeface="Arial" panose="020B0604020202020204" pitchFamily="34" charset="0"/>
              </a:rPr>
              <a:t>AR</a:t>
            </a:r>
            <a:r>
              <a:rPr lang="en-US" altLang="en-US" sz="1400" b="1">
                <a:latin typeface="Arial" panose="020B0604020202020204" pitchFamily="34" charset="0"/>
              </a:rPr>
              <a:t> &gt; </a:t>
            </a:r>
            <a:r>
              <a:rPr lang="en-US" altLang="en-US" sz="1400" b="1" i="1">
                <a:latin typeface="Arial" panose="020B0604020202020204" pitchFamily="34" charset="0"/>
              </a:rPr>
              <a:t>MR</a:t>
            </a:r>
            <a:r>
              <a:rPr lang="en-US" altLang="en-US" sz="1400" b="1">
                <a:latin typeface="Arial" panose="020B0604020202020204" pitchFamily="34" charset="0"/>
              </a:rPr>
              <a:t> at all quantities.</a:t>
            </a:r>
          </a:p>
        </p:txBody>
      </p:sp>
      <p:sp>
        <p:nvSpPr>
          <p:cNvPr id="27708" name="Slide Number Placeholder 8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DE5507-4051-49B3-AD43-09B0A2C3829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709" name="Footer Placeholder 8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Profit Maximization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For any firm, the profit-maximizing </a:t>
            </a:r>
            <a:r>
              <a:rPr lang="en-US" altLang="en-US" i="1" smtClean="0"/>
              <a:t>quantity supplied</a:t>
            </a:r>
            <a:r>
              <a:rPr lang="en-US" altLang="en-US" smtClean="0"/>
              <a:t> is that at which marginal revenue equals marginal cost: </a:t>
            </a:r>
            <a:r>
              <a:rPr lang="en-US" altLang="en-US" i="1" smtClean="0">
                <a:solidFill>
                  <a:srgbClr val="FF0000"/>
                </a:solidFill>
              </a:rPr>
              <a:t>MR</a:t>
            </a:r>
            <a:r>
              <a:rPr lang="en-US" altLang="en-US" smtClean="0">
                <a:solidFill>
                  <a:srgbClr val="FF0000"/>
                </a:solidFill>
              </a:rPr>
              <a:t> = </a:t>
            </a:r>
            <a:r>
              <a:rPr lang="en-US" altLang="en-US" i="1" smtClean="0">
                <a:solidFill>
                  <a:srgbClr val="FF0000"/>
                </a:solidFill>
              </a:rPr>
              <a:t>MC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We saw this in Chapter 14</a:t>
            </a:r>
          </a:p>
          <a:p>
            <a:r>
              <a:rPr lang="en-US" altLang="en-US" smtClean="0"/>
              <a:t>In equilibrium, quantity supplied = quantity demanded</a:t>
            </a:r>
          </a:p>
          <a:p>
            <a:r>
              <a:rPr lang="en-US" altLang="en-US" smtClean="0"/>
              <a:t>A monopoly firm then uses the demand curve to find the </a:t>
            </a:r>
            <a:r>
              <a:rPr lang="en-US" altLang="en-US" i="1" smtClean="0"/>
              <a:t>price</a:t>
            </a:r>
            <a:r>
              <a:rPr lang="en-US" altLang="en-US" smtClean="0"/>
              <a:t> that will induce consumers to buy the profit-maximizing quantity.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B77470-5EDE-47B9-B027-BCD304B1D2A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>
                <a:cs typeface="Calibri" panose="020F0502020204030204" pitchFamily="34" charset="0"/>
              </a:rPr>
              <a:t>Figure 4 Profit Maximization for a Monopoly</a:t>
            </a:r>
          </a:p>
        </p:txBody>
      </p:sp>
      <p:sp>
        <p:nvSpPr>
          <p:cNvPr id="29721" name="Slide Number Placeholder 6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CC2584-EFE6-4DBE-A51F-E7898B4512B2}" type="slidenum">
              <a:rPr lang="en-US" altLang="en-US" sz="1400"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cs typeface="Calibri" panose="020F0502020204030204" pitchFamily="34" charset="0"/>
            </a:endParaRPr>
          </a:p>
        </p:txBody>
      </p:sp>
      <p:sp>
        <p:nvSpPr>
          <p:cNvPr id="29699" name="Freeform 17"/>
          <p:cNvSpPr>
            <a:spLocks/>
          </p:cNvSpPr>
          <p:nvPr/>
        </p:nvSpPr>
        <p:spPr bwMode="auto">
          <a:xfrm>
            <a:off x="3003551" y="890588"/>
            <a:ext cx="6716713" cy="4932362"/>
          </a:xfrm>
          <a:custGeom>
            <a:avLst/>
            <a:gdLst>
              <a:gd name="T0" fmla="*/ 0 w 4231"/>
              <a:gd name="T1" fmla="*/ 0 h 3107"/>
              <a:gd name="T2" fmla="*/ 0 w 4231"/>
              <a:gd name="T3" fmla="*/ 2147483647 h 3107"/>
              <a:gd name="T4" fmla="*/ 2147483647 w 4231"/>
              <a:gd name="T5" fmla="*/ 2147483647 h 3107"/>
              <a:gd name="T6" fmla="*/ 0 60000 65536"/>
              <a:gd name="T7" fmla="*/ 0 60000 65536"/>
              <a:gd name="T8" fmla="*/ 0 60000 65536"/>
              <a:gd name="T9" fmla="*/ 0 w 4231"/>
              <a:gd name="T10" fmla="*/ 0 h 3107"/>
              <a:gd name="T11" fmla="*/ 4231 w 4231"/>
              <a:gd name="T12" fmla="*/ 3107 h 31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1" h="3107">
                <a:moveTo>
                  <a:pt x="0" y="0"/>
                </a:moveTo>
                <a:lnTo>
                  <a:pt x="0" y="3107"/>
                </a:lnTo>
                <a:lnTo>
                  <a:pt x="4231" y="3107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18"/>
          <p:cNvSpPr>
            <a:spLocks noChangeShapeType="1"/>
          </p:cNvSpPr>
          <p:nvPr/>
        </p:nvSpPr>
        <p:spPr bwMode="auto">
          <a:xfrm>
            <a:off x="4238625" y="5662614"/>
            <a:ext cx="1588" cy="153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Line 19"/>
          <p:cNvSpPr>
            <a:spLocks noChangeShapeType="1"/>
          </p:cNvSpPr>
          <p:nvPr/>
        </p:nvSpPr>
        <p:spPr bwMode="auto">
          <a:xfrm>
            <a:off x="5724525" y="5662614"/>
            <a:ext cx="1588" cy="1539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20"/>
          <p:cNvSpPr>
            <a:spLocks noChangeArrowheads="1"/>
          </p:cNvSpPr>
          <p:nvPr/>
        </p:nvSpPr>
        <p:spPr bwMode="auto">
          <a:xfrm>
            <a:off x="8883650" y="5840414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29703" name="Rectangle 21"/>
          <p:cNvSpPr>
            <a:spLocks noChangeArrowheads="1"/>
          </p:cNvSpPr>
          <p:nvPr/>
        </p:nvSpPr>
        <p:spPr bwMode="auto">
          <a:xfrm>
            <a:off x="4154488" y="5846764"/>
            <a:ext cx="1362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rgbClr val="000000"/>
                </a:solidFill>
                <a:cs typeface="Calibri" panose="020F0502020204030204" pitchFamily="34" charset="0"/>
              </a:rPr>
              <a:t>Q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29704" name="Freeform 22"/>
          <p:cNvSpPr>
            <a:spLocks/>
          </p:cNvSpPr>
          <p:nvPr/>
        </p:nvSpPr>
        <p:spPr bwMode="auto">
          <a:xfrm>
            <a:off x="4333875" y="5973764"/>
            <a:ext cx="38100" cy="96837"/>
          </a:xfrm>
          <a:custGeom>
            <a:avLst/>
            <a:gdLst>
              <a:gd name="T0" fmla="*/ 2147483647 w 24"/>
              <a:gd name="T1" fmla="*/ 0 h 61"/>
              <a:gd name="T2" fmla="*/ 2147483647 w 24"/>
              <a:gd name="T3" fmla="*/ 0 h 61"/>
              <a:gd name="T4" fmla="*/ 2147483647 w 24"/>
              <a:gd name="T5" fmla="*/ 2147483647 h 61"/>
              <a:gd name="T6" fmla="*/ 0 w 24"/>
              <a:gd name="T7" fmla="*/ 2147483647 h 61"/>
              <a:gd name="T8" fmla="*/ 0 w 24"/>
              <a:gd name="T9" fmla="*/ 2147483647 h 61"/>
              <a:gd name="T10" fmla="*/ 2147483647 w 24"/>
              <a:gd name="T11" fmla="*/ 2147483647 h 61"/>
              <a:gd name="T12" fmla="*/ 2147483647 w 24"/>
              <a:gd name="T13" fmla="*/ 2147483647 h 61"/>
              <a:gd name="T14" fmla="*/ 2147483647 w 24"/>
              <a:gd name="T15" fmla="*/ 2147483647 h 61"/>
              <a:gd name="T16" fmla="*/ 2147483647 w 24"/>
              <a:gd name="T17" fmla="*/ 2147483647 h 61"/>
              <a:gd name="T18" fmla="*/ 2147483647 w 24"/>
              <a:gd name="T19" fmla="*/ 2147483647 h 61"/>
              <a:gd name="T20" fmla="*/ 2147483647 w 24"/>
              <a:gd name="T21" fmla="*/ 0 h 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4"/>
              <a:gd name="T34" fmla="*/ 0 h 61"/>
              <a:gd name="T35" fmla="*/ 24 w 24"/>
              <a:gd name="T36" fmla="*/ 61 h 6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4" h="61">
                <a:moveTo>
                  <a:pt x="24" y="0"/>
                </a:moveTo>
                <a:lnTo>
                  <a:pt x="16" y="0"/>
                </a:lnTo>
                <a:lnTo>
                  <a:pt x="12" y="8"/>
                </a:lnTo>
                <a:lnTo>
                  <a:pt x="0" y="16"/>
                </a:lnTo>
                <a:lnTo>
                  <a:pt x="0" y="24"/>
                </a:lnTo>
                <a:lnTo>
                  <a:pt x="8" y="20"/>
                </a:lnTo>
                <a:lnTo>
                  <a:pt x="16" y="16"/>
                </a:lnTo>
                <a:lnTo>
                  <a:pt x="16" y="61"/>
                </a:lnTo>
                <a:lnTo>
                  <a:pt x="24" y="61"/>
                </a:lnTo>
                <a:lnTo>
                  <a:pt x="24" y="4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9705" name="Group 23"/>
          <p:cNvGrpSpPr>
            <a:grpSpLocks/>
          </p:cNvGrpSpPr>
          <p:nvPr/>
        </p:nvGrpSpPr>
        <p:grpSpPr bwMode="auto">
          <a:xfrm>
            <a:off x="5595939" y="5846777"/>
            <a:ext cx="230187" cy="246063"/>
            <a:chOff x="2565" y="3954"/>
            <a:chExt cx="145" cy="155"/>
          </a:xfrm>
        </p:grpSpPr>
        <p:sp>
          <p:nvSpPr>
            <p:cNvPr id="29755" name="Rectangle 24"/>
            <p:cNvSpPr>
              <a:spLocks noChangeArrowheads="1"/>
            </p:cNvSpPr>
            <p:nvPr/>
          </p:nvSpPr>
          <p:spPr bwMode="auto">
            <a:xfrm>
              <a:off x="2565" y="3954"/>
              <a:ext cx="8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Q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56" name="Freeform 25"/>
            <p:cNvSpPr>
              <a:spLocks/>
            </p:cNvSpPr>
            <p:nvPr/>
          </p:nvSpPr>
          <p:spPr bwMode="auto">
            <a:xfrm>
              <a:off x="2670" y="4034"/>
              <a:ext cx="40" cy="61"/>
            </a:xfrm>
            <a:custGeom>
              <a:avLst/>
              <a:gdLst>
                <a:gd name="T0" fmla="*/ 8 w 40"/>
                <a:gd name="T1" fmla="*/ 53 h 61"/>
                <a:gd name="T2" fmla="*/ 12 w 40"/>
                <a:gd name="T3" fmla="*/ 49 h 61"/>
                <a:gd name="T4" fmla="*/ 20 w 40"/>
                <a:gd name="T5" fmla="*/ 41 h 61"/>
                <a:gd name="T6" fmla="*/ 36 w 40"/>
                <a:gd name="T7" fmla="*/ 32 h 61"/>
                <a:gd name="T8" fmla="*/ 40 w 40"/>
                <a:gd name="T9" fmla="*/ 24 h 61"/>
                <a:gd name="T10" fmla="*/ 40 w 40"/>
                <a:gd name="T11" fmla="*/ 16 h 61"/>
                <a:gd name="T12" fmla="*/ 40 w 40"/>
                <a:gd name="T13" fmla="*/ 12 h 61"/>
                <a:gd name="T14" fmla="*/ 36 w 40"/>
                <a:gd name="T15" fmla="*/ 8 h 61"/>
                <a:gd name="T16" fmla="*/ 28 w 40"/>
                <a:gd name="T17" fmla="*/ 4 h 61"/>
                <a:gd name="T18" fmla="*/ 20 w 40"/>
                <a:gd name="T19" fmla="*/ 0 h 61"/>
                <a:gd name="T20" fmla="*/ 12 w 40"/>
                <a:gd name="T21" fmla="*/ 4 h 61"/>
                <a:gd name="T22" fmla="*/ 4 w 40"/>
                <a:gd name="T23" fmla="*/ 8 h 61"/>
                <a:gd name="T24" fmla="*/ 0 w 40"/>
                <a:gd name="T25" fmla="*/ 12 h 61"/>
                <a:gd name="T26" fmla="*/ 0 w 40"/>
                <a:gd name="T27" fmla="*/ 20 h 61"/>
                <a:gd name="T28" fmla="*/ 8 w 40"/>
                <a:gd name="T29" fmla="*/ 20 h 61"/>
                <a:gd name="T30" fmla="*/ 12 w 40"/>
                <a:gd name="T31" fmla="*/ 12 h 61"/>
                <a:gd name="T32" fmla="*/ 20 w 40"/>
                <a:gd name="T33" fmla="*/ 8 h 61"/>
                <a:gd name="T34" fmla="*/ 28 w 40"/>
                <a:gd name="T35" fmla="*/ 12 h 61"/>
                <a:gd name="T36" fmla="*/ 32 w 40"/>
                <a:gd name="T37" fmla="*/ 16 h 61"/>
                <a:gd name="T38" fmla="*/ 28 w 40"/>
                <a:gd name="T39" fmla="*/ 28 h 61"/>
                <a:gd name="T40" fmla="*/ 16 w 40"/>
                <a:gd name="T41" fmla="*/ 41 h 61"/>
                <a:gd name="T42" fmla="*/ 4 w 40"/>
                <a:gd name="T43" fmla="*/ 49 h 61"/>
                <a:gd name="T44" fmla="*/ 0 w 40"/>
                <a:gd name="T45" fmla="*/ 57 h 61"/>
                <a:gd name="T46" fmla="*/ 0 w 40"/>
                <a:gd name="T47" fmla="*/ 61 h 61"/>
                <a:gd name="T48" fmla="*/ 40 w 40"/>
                <a:gd name="T49" fmla="*/ 61 h 61"/>
                <a:gd name="T50" fmla="*/ 40 w 40"/>
                <a:gd name="T51" fmla="*/ 53 h 61"/>
                <a:gd name="T52" fmla="*/ 12 w 40"/>
                <a:gd name="T53" fmla="*/ 53 h 61"/>
                <a:gd name="T54" fmla="*/ 8 w 40"/>
                <a:gd name="T55" fmla="*/ 53 h 6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0"/>
                <a:gd name="T85" fmla="*/ 0 h 61"/>
                <a:gd name="T86" fmla="*/ 40 w 40"/>
                <a:gd name="T87" fmla="*/ 61 h 6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0" h="61">
                  <a:moveTo>
                    <a:pt x="8" y="53"/>
                  </a:moveTo>
                  <a:lnTo>
                    <a:pt x="12" y="49"/>
                  </a:lnTo>
                  <a:lnTo>
                    <a:pt x="20" y="41"/>
                  </a:lnTo>
                  <a:lnTo>
                    <a:pt x="36" y="32"/>
                  </a:lnTo>
                  <a:lnTo>
                    <a:pt x="40" y="24"/>
                  </a:lnTo>
                  <a:lnTo>
                    <a:pt x="40" y="16"/>
                  </a:lnTo>
                  <a:lnTo>
                    <a:pt x="40" y="12"/>
                  </a:lnTo>
                  <a:lnTo>
                    <a:pt x="36" y="8"/>
                  </a:lnTo>
                  <a:lnTo>
                    <a:pt x="28" y="4"/>
                  </a:lnTo>
                  <a:lnTo>
                    <a:pt x="20" y="0"/>
                  </a:lnTo>
                  <a:lnTo>
                    <a:pt x="12" y="4"/>
                  </a:lnTo>
                  <a:lnTo>
                    <a:pt x="4" y="8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2" y="12"/>
                  </a:lnTo>
                  <a:lnTo>
                    <a:pt x="20" y="8"/>
                  </a:lnTo>
                  <a:lnTo>
                    <a:pt x="28" y="12"/>
                  </a:lnTo>
                  <a:lnTo>
                    <a:pt x="32" y="16"/>
                  </a:lnTo>
                  <a:lnTo>
                    <a:pt x="28" y="28"/>
                  </a:lnTo>
                  <a:lnTo>
                    <a:pt x="16" y="41"/>
                  </a:lnTo>
                  <a:lnTo>
                    <a:pt x="4" y="49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40" y="61"/>
                  </a:lnTo>
                  <a:lnTo>
                    <a:pt x="40" y="53"/>
                  </a:lnTo>
                  <a:lnTo>
                    <a:pt x="12" y="53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706" name="Rectangle 26"/>
          <p:cNvSpPr>
            <a:spLocks noChangeArrowheads="1"/>
          </p:cNvSpPr>
          <p:nvPr/>
        </p:nvSpPr>
        <p:spPr bwMode="auto">
          <a:xfrm>
            <a:off x="2820988" y="584676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29707" name="Rectangle 27"/>
          <p:cNvSpPr>
            <a:spLocks noChangeArrowheads="1"/>
          </p:cNvSpPr>
          <p:nvPr/>
        </p:nvSpPr>
        <p:spPr bwMode="auto">
          <a:xfrm>
            <a:off x="1943101" y="833439"/>
            <a:ext cx="8200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Costs and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29708" name="Rectangle 28"/>
          <p:cNvSpPr>
            <a:spLocks noChangeArrowheads="1"/>
          </p:cNvSpPr>
          <p:nvPr/>
        </p:nvSpPr>
        <p:spPr bwMode="auto">
          <a:xfrm>
            <a:off x="2078038" y="1090614"/>
            <a:ext cx="7362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Revenue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3003550" y="1200150"/>
            <a:ext cx="6059488" cy="3379788"/>
            <a:chOff x="932" y="1027"/>
            <a:chExt cx="3817" cy="2129"/>
          </a:xfrm>
        </p:grpSpPr>
        <p:sp>
          <p:nvSpPr>
            <p:cNvPr id="29753" name="Line 30"/>
            <p:cNvSpPr>
              <a:spLocks noChangeShapeType="1"/>
            </p:cNvSpPr>
            <p:nvPr/>
          </p:nvSpPr>
          <p:spPr bwMode="auto">
            <a:xfrm>
              <a:off x="932" y="1027"/>
              <a:ext cx="3319" cy="2050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54" name="Rectangle 31"/>
            <p:cNvSpPr>
              <a:spLocks noChangeArrowheads="1"/>
            </p:cNvSpPr>
            <p:nvPr/>
          </p:nvSpPr>
          <p:spPr bwMode="auto">
            <a:xfrm>
              <a:off x="4305" y="3001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29710" name="Group 32"/>
          <p:cNvGrpSpPr>
            <a:grpSpLocks/>
          </p:cNvGrpSpPr>
          <p:nvPr/>
        </p:nvGrpSpPr>
        <p:grpSpPr bwMode="auto">
          <a:xfrm>
            <a:off x="3176589" y="3028951"/>
            <a:ext cx="5307012" cy="1984375"/>
            <a:chOff x="1041" y="2179"/>
            <a:chExt cx="3343" cy="1250"/>
          </a:xfrm>
        </p:grpSpPr>
        <p:sp>
          <p:nvSpPr>
            <p:cNvPr id="29751" name="Freeform 33"/>
            <p:cNvSpPr>
              <a:spLocks/>
            </p:cNvSpPr>
            <p:nvPr/>
          </p:nvSpPr>
          <p:spPr bwMode="auto">
            <a:xfrm>
              <a:off x="1041" y="2179"/>
              <a:ext cx="2322" cy="1250"/>
            </a:xfrm>
            <a:custGeom>
              <a:avLst/>
              <a:gdLst>
                <a:gd name="T0" fmla="*/ 0 w 191"/>
                <a:gd name="T1" fmla="*/ 0 h 103"/>
                <a:gd name="T2" fmla="*/ 2147483647 w 191"/>
                <a:gd name="T3" fmla="*/ 2147483647 h 103"/>
                <a:gd name="T4" fmla="*/ 0 60000 65536"/>
                <a:gd name="T5" fmla="*/ 0 60000 65536"/>
                <a:gd name="T6" fmla="*/ 0 w 191"/>
                <a:gd name="T7" fmla="*/ 0 h 103"/>
                <a:gd name="T8" fmla="*/ 191 w 191"/>
                <a:gd name="T9" fmla="*/ 103 h 1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1" h="103">
                  <a:moveTo>
                    <a:pt x="0" y="0"/>
                  </a:moveTo>
                  <a:cubicBezTo>
                    <a:pt x="7" y="22"/>
                    <a:pt x="41" y="103"/>
                    <a:pt x="191" y="16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52" name="Rectangle 34"/>
            <p:cNvSpPr>
              <a:spLocks noChangeArrowheads="1"/>
            </p:cNvSpPr>
            <p:nvPr/>
          </p:nvSpPr>
          <p:spPr bwMode="auto">
            <a:xfrm>
              <a:off x="3445" y="2282"/>
              <a:ext cx="9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Average total cost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29711" name="Group 35"/>
          <p:cNvGrpSpPr>
            <a:grpSpLocks/>
          </p:cNvGrpSpPr>
          <p:nvPr/>
        </p:nvGrpSpPr>
        <p:grpSpPr bwMode="auto">
          <a:xfrm>
            <a:off x="3003550" y="1200151"/>
            <a:ext cx="5256213" cy="4456113"/>
            <a:chOff x="932" y="1027"/>
            <a:chExt cx="3311" cy="2807"/>
          </a:xfrm>
        </p:grpSpPr>
        <p:sp>
          <p:nvSpPr>
            <p:cNvPr id="29749" name="Line 36"/>
            <p:cNvSpPr>
              <a:spLocks noChangeShapeType="1"/>
            </p:cNvSpPr>
            <p:nvPr/>
          </p:nvSpPr>
          <p:spPr bwMode="auto">
            <a:xfrm>
              <a:off x="932" y="1027"/>
              <a:ext cx="2310" cy="2754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50" name="Rectangle 37"/>
            <p:cNvSpPr>
              <a:spLocks noChangeArrowheads="1"/>
            </p:cNvSpPr>
            <p:nvPr/>
          </p:nvSpPr>
          <p:spPr bwMode="auto">
            <a:xfrm>
              <a:off x="3320" y="3679"/>
              <a:ext cx="9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Marginal revenue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29712" name="Group 38"/>
          <p:cNvGrpSpPr>
            <a:grpSpLocks/>
          </p:cNvGrpSpPr>
          <p:nvPr/>
        </p:nvGrpSpPr>
        <p:grpSpPr bwMode="auto">
          <a:xfrm>
            <a:off x="3273426" y="2105025"/>
            <a:ext cx="3241675" cy="3505200"/>
            <a:chOff x="1102" y="1597"/>
            <a:chExt cx="2042" cy="2208"/>
          </a:xfrm>
        </p:grpSpPr>
        <p:sp>
          <p:nvSpPr>
            <p:cNvPr id="29745" name="Line 39"/>
            <p:cNvSpPr>
              <a:spLocks noChangeShapeType="1"/>
            </p:cNvSpPr>
            <p:nvPr/>
          </p:nvSpPr>
          <p:spPr bwMode="auto">
            <a:xfrm flipH="1">
              <a:off x="1102" y="1597"/>
              <a:ext cx="2042" cy="2208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9746" name="Group 40"/>
            <p:cNvGrpSpPr>
              <a:grpSpLocks/>
            </p:cNvGrpSpPr>
            <p:nvPr/>
          </p:nvGrpSpPr>
          <p:grpSpPr bwMode="auto">
            <a:xfrm>
              <a:off x="1104" y="3057"/>
              <a:ext cx="464" cy="317"/>
              <a:chOff x="1104" y="3057"/>
              <a:chExt cx="464" cy="317"/>
            </a:xfrm>
          </p:grpSpPr>
          <p:sp>
            <p:nvSpPr>
              <p:cNvPr id="29747" name="Rectangle 41"/>
              <p:cNvSpPr>
                <a:spLocks noChangeArrowheads="1"/>
              </p:cNvSpPr>
              <p:nvPr/>
            </p:nvSpPr>
            <p:spPr bwMode="auto">
              <a:xfrm>
                <a:off x="1104" y="3057"/>
                <a:ext cx="46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48" name="Rectangle 42"/>
              <p:cNvSpPr>
                <a:spLocks noChangeArrowheads="1"/>
              </p:cNvSpPr>
              <p:nvPr/>
            </p:nvSpPr>
            <p:spPr bwMode="auto">
              <a:xfrm>
                <a:off x="1233" y="3219"/>
                <a:ext cx="2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cost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046288" y="2147888"/>
            <a:ext cx="3182937" cy="3944938"/>
            <a:chOff x="329" y="1624"/>
            <a:chExt cx="2005" cy="2485"/>
          </a:xfrm>
        </p:grpSpPr>
        <p:sp>
          <p:nvSpPr>
            <p:cNvPr id="29738" name="Freeform 44"/>
            <p:cNvSpPr>
              <a:spLocks/>
            </p:cNvSpPr>
            <p:nvPr/>
          </p:nvSpPr>
          <p:spPr bwMode="auto">
            <a:xfrm>
              <a:off x="932" y="1840"/>
              <a:ext cx="1288" cy="2087"/>
            </a:xfrm>
            <a:custGeom>
              <a:avLst/>
              <a:gdLst>
                <a:gd name="T0" fmla="*/ 1288 w 1288"/>
                <a:gd name="T1" fmla="*/ 2087 h 2087"/>
                <a:gd name="T2" fmla="*/ 1288 w 1288"/>
                <a:gd name="T3" fmla="*/ 0 h 2087"/>
                <a:gd name="T4" fmla="*/ 0 w 1288"/>
                <a:gd name="T5" fmla="*/ 0 h 2087"/>
                <a:gd name="T6" fmla="*/ 0 60000 65536"/>
                <a:gd name="T7" fmla="*/ 0 60000 65536"/>
                <a:gd name="T8" fmla="*/ 0 60000 65536"/>
                <a:gd name="T9" fmla="*/ 0 w 1288"/>
                <a:gd name="T10" fmla="*/ 0 h 2087"/>
                <a:gd name="T11" fmla="*/ 1288 w 1288"/>
                <a:gd name="T12" fmla="*/ 2087 h 20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8" h="2087">
                  <a:moveTo>
                    <a:pt x="1288" y="2087"/>
                  </a:moveTo>
                  <a:lnTo>
                    <a:pt x="1288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39" name="Rectangle 45"/>
            <p:cNvSpPr>
              <a:spLocks noChangeArrowheads="1"/>
            </p:cNvSpPr>
            <p:nvPr/>
          </p:nvSpPr>
          <p:spPr bwMode="auto">
            <a:xfrm>
              <a:off x="329" y="1729"/>
              <a:ext cx="5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Monopoly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40" name="Rectangle 46"/>
            <p:cNvSpPr>
              <a:spLocks noChangeArrowheads="1"/>
            </p:cNvSpPr>
            <p:nvPr/>
          </p:nvSpPr>
          <p:spPr bwMode="auto">
            <a:xfrm>
              <a:off x="607" y="1890"/>
              <a:ext cx="26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price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41" name="Rectangle 47"/>
            <p:cNvSpPr>
              <a:spLocks noChangeArrowheads="1"/>
            </p:cNvSpPr>
            <p:nvPr/>
          </p:nvSpPr>
          <p:spPr bwMode="auto">
            <a:xfrm>
              <a:off x="2081" y="3954"/>
              <a:ext cx="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cs typeface="Calibri" panose="020F0502020204030204" pitchFamily="34" charset="0"/>
                </a:rPr>
                <a:t>Q</a:t>
              </a:r>
              <a:r>
                <a:rPr lang="en-US" altLang="en-US" sz="1600" i="1" baseline="-25000">
                  <a:solidFill>
                    <a:srgbClr val="000000"/>
                  </a:solidFill>
                  <a:cs typeface="Calibri" panose="020F0502020204030204" pitchFamily="34" charset="0"/>
                </a:rPr>
                <a:t>MAX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grpSp>
          <p:nvGrpSpPr>
            <p:cNvPr id="29742" name="Group 48"/>
            <p:cNvGrpSpPr>
              <a:grpSpLocks/>
            </p:cNvGrpSpPr>
            <p:nvPr/>
          </p:nvGrpSpPr>
          <p:grpSpPr bwMode="auto">
            <a:xfrm>
              <a:off x="2184" y="1624"/>
              <a:ext cx="85" cy="253"/>
              <a:chOff x="2184" y="1624"/>
              <a:chExt cx="85" cy="253"/>
            </a:xfrm>
          </p:grpSpPr>
          <p:sp>
            <p:nvSpPr>
              <p:cNvPr id="29743" name="Oval 49"/>
              <p:cNvSpPr>
                <a:spLocks noChangeArrowheads="1"/>
              </p:cNvSpPr>
              <p:nvPr/>
            </p:nvSpPr>
            <p:spPr bwMode="auto">
              <a:xfrm>
                <a:off x="2184" y="1791"/>
                <a:ext cx="85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44" name="Rectangle 50"/>
              <p:cNvSpPr>
                <a:spLocks noChangeArrowheads="1"/>
              </p:cNvSpPr>
              <p:nvPr/>
            </p:nvSpPr>
            <p:spPr bwMode="auto">
              <a:xfrm>
                <a:off x="2190" y="1624"/>
                <a:ext cx="7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B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5376863" y="1046164"/>
            <a:ext cx="4246562" cy="2619375"/>
            <a:chOff x="2427" y="930"/>
            <a:chExt cx="2675" cy="1650"/>
          </a:xfrm>
        </p:grpSpPr>
        <p:sp>
          <p:nvSpPr>
            <p:cNvPr id="29729" name="Line 52"/>
            <p:cNvSpPr>
              <a:spLocks noChangeShapeType="1"/>
            </p:cNvSpPr>
            <p:nvPr/>
          </p:nvSpPr>
          <p:spPr bwMode="auto">
            <a:xfrm flipV="1">
              <a:off x="2427" y="1439"/>
              <a:ext cx="1204" cy="11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9730" name="Group 53"/>
            <p:cNvGrpSpPr>
              <a:grpSpLocks/>
            </p:cNvGrpSpPr>
            <p:nvPr/>
          </p:nvGrpSpPr>
          <p:grpSpPr bwMode="auto">
            <a:xfrm>
              <a:off x="3558" y="930"/>
              <a:ext cx="1544" cy="1031"/>
              <a:chOff x="3558" y="930"/>
              <a:chExt cx="1544" cy="1031"/>
            </a:xfrm>
          </p:grpSpPr>
          <p:sp>
            <p:nvSpPr>
              <p:cNvPr id="29731" name="Rectangle 54"/>
              <p:cNvSpPr>
                <a:spLocks noChangeArrowheads="1"/>
              </p:cNvSpPr>
              <p:nvPr/>
            </p:nvSpPr>
            <p:spPr bwMode="auto">
              <a:xfrm>
                <a:off x="3558" y="930"/>
                <a:ext cx="1544" cy="1031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2" name="Rectangle 55"/>
              <p:cNvSpPr>
                <a:spLocks noChangeArrowheads="1"/>
              </p:cNvSpPr>
              <p:nvPr/>
            </p:nvSpPr>
            <p:spPr bwMode="auto">
              <a:xfrm>
                <a:off x="3615" y="958"/>
                <a:ext cx="1318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1. The intersection of the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3" name="Rectangle 56"/>
              <p:cNvSpPr>
                <a:spLocks noChangeArrowheads="1"/>
              </p:cNvSpPr>
              <p:nvPr/>
            </p:nvSpPr>
            <p:spPr bwMode="auto">
              <a:xfrm>
                <a:off x="3615" y="1119"/>
                <a:ext cx="124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marginal-revenue curve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4" name="Rectangle 57"/>
              <p:cNvSpPr>
                <a:spLocks noChangeArrowheads="1"/>
              </p:cNvSpPr>
              <p:nvPr/>
            </p:nvSpPr>
            <p:spPr bwMode="auto">
              <a:xfrm>
                <a:off x="3615" y="1281"/>
                <a:ext cx="114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and the marginal-cost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5" name="Rectangle 58"/>
              <p:cNvSpPr>
                <a:spLocks noChangeArrowheads="1"/>
              </p:cNvSpPr>
              <p:nvPr/>
            </p:nvSpPr>
            <p:spPr bwMode="auto">
              <a:xfrm>
                <a:off x="3615" y="1442"/>
                <a:ext cx="112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curve determines the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6" name="Rectangle 59"/>
              <p:cNvSpPr>
                <a:spLocks noChangeArrowheads="1"/>
              </p:cNvSpPr>
              <p:nvPr/>
            </p:nvSpPr>
            <p:spPr bwMode="auto">
              <a:xfrm>
                <a:off x="3615" y="1604"/>
                <a:ext cx="921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profit-maximizing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9737" name="Rectangle 60"/>
              <p:cNvSpPr>
                <a:spLocks noChangeArrowheads="1"/>
              </p:cNvSpPr>
              <p:nvPr/>
            </p:nvSpPr>
            <p:spPr bwMode="auto">
              <a:xfrm>
                <a:off x="3615" y="1765"/>
                <a:ext cx="623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quantity . . .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29715" name="Group 61"/>
          <p:cNvGrpSpPr>
            <a:grpSpLocks/>
          </p:cNvGrpSpPr>
          <p:nvPr/>
        </p:nvGrpSpPr>
        <p:grpSpPr bwMode="auto">
          <a:xfrm>
            <a:off x="4991100" y="3557597"/>
            <a:ext cx="358775" cy="246063"/>
            <a:chOff x="2184" y="2512"/>
            <a:chExt cx="226" cy="155"/>
          </a:xfrm>
        </p:grpSpPr>
        <p:sp>
          <p:nvSpPr>
            <p:cNvPr id="29727" name="Oval 62"/>
            <p:cNvSpPr>
              <a:spLocks noChangeArrowheads="1"/>
            </p:cNvSpPr>
            <p:nvPr/>
          </p:nvSpPr>
          <p:spPr bwMode="auto">
            <a:xfrm>
              <a:off x="2184" y="2543"/>
              <a:ext cx="85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28" name="Rectangle 63"/>
            <p:cNvSpPr>
              <a:spLocks noChangeArrowheads="1"/>
            </p:cNvSpPr>
            <p:nvPr/>
          </p:nvSpPr>
          <p:spPr bwMode="auto">
            <a:xfrm>
              <a:off x="2335" y="2512"/>
              <a:ext cx="7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A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4238626" y="1025525"/>
            <a:ext cx="2778125" cy="1233488"/>
            <a:chOff x="1710" y="917"/>
            <a:chExt cx="1750" cy="777"/>
          </a:xfrm>
        </p:grpSpPr>
        <p:sp>
          <p:nvSpPr>
            <p:cNvPr id="29722" name="Line 65"/>
            <p:cNvSpPr>
              <a:spLocks noChangeShapeType="1"/>
            </p:cNvSpPr>
            <p:nvPr/>
          </p:nvSpPr>
          <p:spPr bwMode="auto">
            <a:xfrm flipV="1">
              <a:off x="2305" y="1439"/>
              <a:ext cx="268" cy="2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723" name="Rectangle 66"/>
            <p:cNvSpPr>
              <a:spLocks noChangeArrowheads="1"/>
            </p:cNvSpPr>
            <p:nvPr/>
          </p:nvSpPr>
          <p:spPr bwMode="auto">
            <a:xfrm>
              <a:off x="1710" y="917"/>
              <a:ext cx="1750" cy="54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24" name="Rectangle 67"/>
            <p:cNvSpPr>
              <a:spLocks noChangeArrowheads="1"/>
            </p:cNvSpPr>
            <p:nvPr/>
          </p:nvSpPr>
          <p:spPr bwMode="auto">
            <a:xfrm>
              <a:off x="1778" y="949"/>
              <a:ext cx="144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2. . . . and then the 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25" name="Rectangle 68"/>
            <p:cNvSpPr>
              <a:spLocks noChangeArrowheads="1"/>
            </p:cNvSpPr>
            <p:nvPr/>
          </p:nvSpPr>
          <p:spPr bwMode="auto">
            <a:xfrm>
              <a:off x="1778" y="1111"/>
              <a:ext cx="1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curve shows the price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29726" name="Rectangle 69"/>
            <p:cNvSpPr>
              <a:spLocks noChangeArrowheads="1"/>
            </p:cNvSpPr>
            <p:nvPr/>
          </p:nvSpPr>
          <p:spPr bwMode="auto">
            <a:xfrm>
              <a:off x="1778" y="1272"/>
              <a:ext cx="15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consistent with this quantity.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cxnSp>
        <p:nvCxnSpPr>
          <p:cNvPr id="22549" name="Straight Connector 56"/>
          <p:cNvCxnSpPr>
            <a:cxnSpLocks noChangeShapeType="1"/>
          </p:cNvCxnSpPr>
          <p:nvPr/>
        </p:nvCxnSpPr>
        <p:spPr bwMode="auto">
          <a:xfrm rot="10800000">
            <a:off x="3006726" y="3671889"/>
            <a:ext cx="1984375" cy="317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2520951" y="3560764"/>
            <a:ext cx="6651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i="1" dirty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106153" y="2217636"/>
            <a:ext cx="29973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Note that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equilibrium (point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106154" y="2949930"/>
            <a:ext cx="302180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Recall that in perfect competition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(Ch. 14). </a:t>
            </a:r>
            <a:b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you pinpoint the perfect competition outcome in this diagram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b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That is, can you find the price-and-quantity point in this diagram at which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Comparing Monopoly and Competition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For a </a:t>
            </a:r>
            <a:r>
              <a:rPr lang="en-US" dirty="0" smtClean="0">
                <a:solidFill>
                  <a:srgbClr val="FF0000"/>
                </a:solidFill>
              </a:rPr>
              <a:t>competitive</a:t>
            </a:r>
            <a:r>
              <a:rPr lang="en-US" dirty="0" smtClean="0"/>
              <a:t> firm, price equals marginal cost.</a:t>
            </a:r>
          </a:p>
          <a:p>
            <a:pPr algn="ctr">
              <a:buFontTx/>
              <a:buNone/>
              <a:defRPr/>
            </a:pPr>
            <a:r>
              <a:rPr lang="en-US" i="1" dirty="0" smtClean="0"/>
              <a:t>P = MR = MC</a:t>
            </a:r>
          </a:p>
          <a:p>
            <a:pPr>
              <a:defRPr/>
            </a:pPr>
            <a:r>
              <a:rPr lang="en-US" dirty="0" smtClean="0"/>
              <a:t>For a </a:t>
            </a:r>
            <a:r>
              <a:rPr lang="en-US" dirty="0" smtClean="0">
                <a:solidFill>
                  <a:srgbClr val="FF0000"/>
                </a:solidFill>
              </a:rPr>
              <a:t>monopoly</a:t>
            </a:r>
            <a:r>
              <a:rPr lang="en-US" dirty="0" smtClean="0"/>
              <a:t> firm, price exceeds marginal cost.</a:t>
            </a:r>
          </a:p>
          <a:p>
            <a:pPr algn="ctr">
              <a:buFontTx/>
              <a:buNone/>
              <a:defRPr/>
            </a:pPr>
            <a:r>
              <a:rPr lang="en-US" i="1" dirty="0" smtClean="0"/>
              <a:t>P &gt; MR = MC</a:t>
            </a:r>
          </a:p>
          <a:p>
            <a:pPr>
              <a:defRPr/>
            </a:pPr>
            <a:r>
              <a:rPr lang="en-US" dirty="0" smtClean="0"/>
              <a:t>Note that </a:t>
            </a:r>
            <a:r>
              <a:rPr lang="en-US" dirty="0" smtClean="0">
                <a:solidFill>
                  <a:srgbClr val="FF0000"/>
                </a:solidFill>
              </a:rPr>
              <a:t>the monopolist does not have a supply curve</a:t>
            </a:r>
          </a:p>
          <a:p>
            <a:pPr lvl="1">
              <a:defRPr/>
            </a:pPr>
            <a:r>
              <a:rPr lang="en-US" dirty="0" smtClean="0"/>
              <a:t>The monopolist is a </a:t>
            </a:r>
            <a:r>
              <a:rPr lang="en-US" i="1" dirty="0" smtClean="0"/>
              <a:t>price maker</a:t>
            </a:r>
            <a:r>
              <a:rPr lang="en-US" dirty="0" smtClean="0"/>
              <a:t>; it chooses what price to charge</a:t>
            </a:r>
          </a:p>
          <a:p>
            <a:pPr lvl="1">
              <a:defRPr/>
            </a:pPr>
            <a:r>
              <a:rPr lang="en-US" dirty="0" smtClean="0"/>
              <a:t>A perfectly competitive firm is a </a:t>
            </a:r>
            <a:r>
              <a:rPr lang="en-US" i="1" dirty="0" smtClean="0"/>
              <a:t>price taker</a:t>
            </a:r>
            <a:r>
              <a:rPr lang="en-US" dirty="0" smtClean="0"/>
              <a:t>; it </a:t>
            </a:r>
            <a:r>
              <a:rPr lang="en-US" i="1" dirty="0" smtClean="0"/>
              <a:t>responds</a:t>
            </a:r>
            <a:r>
              <a:rPr lang="en-US" dirty="0" smtClean="0"/>
              <a:t> to whatever the market price happens to be and chooses what quantity to produce at that price</a:t>
            </a:r>
          </a:p>
          <a:p>
            <a:pPr lvl="1">
              <a:defRPr/>
            </a:pPr>
            <a:r>
              <a:rPr lang="en-US" dirty="0" smtClean="0"/>
              <a:t>This is why there is a supply curve in perfect competition, but not in monopoly.</a:t>
            </a:r>
          </a:p>
          <a:p>
            <a:pPr lvl="1">
              <a:defRPr/>
            </a:pPr>
            <a:r>
              <a:rPr lang="en-US" dirty="0" smtClean="0"/>
              <a:t>This is why the theory of supply and demand (chapter 4) works only under perfect competition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C98391-0860-40E2-BE3F-2169C5C1E42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Recap from Ch 14: Profit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Profit equals total revenue minus total costs.</a:t>
            </a:r>
          </a:p>
          <a:p>
            <a:pPr lvl="1"/>
            <a:r>
              <a:rPr lang="en-US" altLang="en-US" smtClean="0"/>
              <a:t>Profit = </a:t>
            </a:r>
            <a:r>
              <a:rPr lang="en-US" altLang="en-US" i="1" smtClean="0"/>
              <a:t>TR</a:t>
            </a:r>
            <a:r>
              <a:rPr lang="en-US" altLang="en-US" smtClean="0"/>
              <a:t> – </a:t>
            </a:r>
            <a:r>
              <a:rPr lang="en-US" altLang="en-US" i="1" smtClean="0"/>
              <a:t>TC</a:t>
            </a:r>
          </a:p>
          <a:p>
            <a:pPr lvl="1"/>
            <a:r>
              <a:rPr lang="en-US" altLang="en-US" smtClean="0"/>
              <a:t>Profit/</a:t>
            </a:r>
            <a:r>
              <a:rPr lang="en-US" altLang="en-US" i="1" smtClean="0"/>
              <a:t>Q</a:t>
            </a:r>
            <a:r>
              <a:rPr lang="en-US" altLang="en-US" smtClean="0"/>
              <a:t> = </a:t>
            </a:r>
            <a:r>
              <a:rPr lang="en-US" altLang="en-US" i="1" smtClean="0"/>
              <a:t>TR</a:t>
            </a:r>
            <a:r>
              <a:rPr lang="en-US" altLang="en-US" smtClean="0"/>
              <a:t>/</a:t>
            </a:r>
            <a:r>
              <a:rPr lang="en-US" altLang="en-US" i="1" smtClean="0"/>
              <a:t>Q</a:t>
            </a:r>
            <a:r>
              <a:rPr lang="en-US" altLang="en-US" smtClean="0"/>
              <a:t> – </a:t>
            </a:r>
            <a:r>
              <a:rPr lang="en-US" altLang="en-US" i="1" smtClean="0"/>
              <a:t>TC</a:t>
            </a:r>
            <a:r>
              <a:rPr lang="en-US" altLang="en-US" smtClean="0"/>
              <a:t>/</a:t>
            </a:r>
            <a:r>
              <a:rPr lang="en-US" altLang="en-US" i="1" smtClean="0"/>
              <a:t>Q</a:t>
            </a:r>
            <a:endParaRPr lang="en-US" altLang="en-US" smtClean="0"/>
          </a:p>
          <a:p>
            <a:pPr lvl="1"/>
            <a:r>
              <a:rPr lang="en-US" altLang="en-US" smtClean="0"/>
              <a:t>Profit = (</a:t>
            </a:r>
            <a:r>
              <a:rPr lang="en-US" altLang="en-US" i="1" smtClean="0"/>
              <a:t>TR</a:t>
            </a:r>
            <a:r>
              <a:rPr lang="en-US" altLang="en-US" smtClean="0"/>
              <a:t>/</a:t>
            </a:r>
            <a:r>
              <a:rPr lang="en-US" altLang="en-US" i="1" smtClean="0"/>
              <a:t>Q</a:t>
            </a:r>
            <a:r>
              <a:rPr lang="en-US" altLang="en-US" smtClean="0"/>
              <a:t> – </a:t>
            </a:r>
            <a:r>
              <a:rPr lang="en-US" altLang="en-US" i="1" smtClean="0"/>
              <a:t>TC</a:t>
            </a:r>
            <a:r>
              <a:rPr lang="en-US" altLang="en-US" smtClean="0"/>
              <a:t>/</a:t>
            </a:r>
            <a:r>
              <a:rPr lang="en-US" altLang="en-US" i="1" smtClean="0"/>
              <a:t>Q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Q</a:t>
            </a:r>
            <a:endParaRPr lang="en-US" altLang="en-US" smtClean="0"/>
          </a:p>
          <a:p>
            <a:pPr lvl="1"/>
            <a:r>
              <a:rPr lang="en-US" altLang="en-US" smtClean="0"/>
              <a:t>Profit = (</a:t>
            </a:r>
            <a:r>
              <a:rPr lang="en-US" altLang="en-US" i="1" smtClean="0"/>
              <a:t>P</a:t>
            </a:r>
            <a:r>
              <a:rPr lang="en-US" altLang="en-US" smtClean="0"/>
              <a:t> – </a:t>
            </a:r>
            <a:r>
              <a:rPr lang="en-US" altLang="en-US" i="1" smtClean="0"/>
              <a:t>ATC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Q</a:t>
            </a:r>
            <a:r>
              <a:rPr lang="en-US" altLang="en-US" smtClean="0"/>
              <a:t>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FF1F3C-8A5C-452E-851B-465AF05A955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Monopoly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smtClean="0"/>
              <a:t>A firm is a </a:t>
            </a:r>
            <a:r>
              <a:rPr lang="en-US" altLang="en-US" i="1" smtClean="0">
                <a:solidFill>
                  <a:srgbClr val="25A9A6"/>
                </a:solidFill>
              </a:rPr>
              <a:t>monopoly </a:t>
            </a:r>
            <a:r>
              <a:rPr lang="en-US" altLang="en-US" smtClean="0"/>
              <a:t>if . . .</a:t>
            </a:r>
          </a:p>
          <a:p>
            <a:pPr lvl="1"/>
            <a:r>
              <a:rPr lang="en-US" altLang="en-US" smtClean="0"/>
              <a:t>it is the only seller of its product, and</a:t>
            </a:r>
          </a:p>
          <a:p>
            <a:pPr lvl="1"/>
            <a:r>
              <a:rPr lang="en-US" altLang="en-US" smtClean="0"/>
              <a:t>its product does not have close substitutes.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E665C4-1AC5-4151-B289-6F38A75D658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5 The Monopolist’s Profit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013075" y="2867026"/>
            <a:ext cx="2046288" cy="1463675"/>
            <a:chOff x="938" y="1806"/>
            <a:chExt cx="1289" cy="922"/>
          </a:xfrm>
        </p:grpSpPr>
        <p:sp>
          <p:nvSpPr>
            <p:cNvPr id="32810" name="Rectangle 19"/>
            <p:cNvSpPr>
              <a:spLocks noChangeArrowheads="1"/>
            </p:cNvSpPr>
            <p:nvPr/>
          </p:nvSpPr>
          <p:spPr bwMode="auto">
            <a:xfrm>
              <a:off x="938" y="1806"/>
              <a:ext cx="1289" cy="922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11" name="Rectangle 20"/>
            <p:cNvSpPr>
              <a:spLocks noChangeArrowheads="1"/>
            </p:cNvSpPr>
            <p:nvPr/>
          </p:nvSpPr>
          <p:spPr bwMode="auto">
            <a:xfrm>
              <a:off x="1319" y="2126"/>
              <a:ext cx="5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Monopoly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12" name="Rectangle 21"/>
            <p:cNvSpPr>
              <a:spLocks noChangeArrowheads="1"/>
            </p:cNvSpPr>
            <p:nvPr/>
          </p:nvSpPr>
          <p:spPr bwMode="auto">
            <a:xfrm>
              <a:off x="1456" y="2287"/>
              <a:ext cx="2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178051" y="4194175"/>
            <a:ext cx="2881313" cy="755650"/>
            <a:chOff x="412" y="2642"/>
            <a:chExt cx="1815" cy="476"/>
          </a:xfrm>
        </p:grpSpPr>
        <p:sp>
          <p:nvSpPr>
            <p:cNvPr id="32806" name="Line 23"/>
            <p:cNvSpPr>
              <a:spLocks noChangeShapeType="1"/>
            </p:cNvSpPr>
            <p:nvPr/>
          </p:nvSpPr>
          <p:spPr bwMode="auto">
            <a:xfrm flipH="1">
              <a:off x="938" y="2728"/>
              <a:ext cx="128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Rectangle 24"/>
            <p:cNvSpPr>
              <a:spLocks noChangeArrowheads="1"/>
            </p:cNvSpPr>
            <p:nvPr/>
          </p:nvSpPr>
          <p:spPr bwMode="auto">
            <a:xfrm>
              <a:off x="412" y="2642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Average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8" name="Rectangle 25"/>
            <p:cNvSpPr>
              <a:spLocks noChangeArrowheads="1"/>
            </p:cNvSpPr>
            <p:nvPr/>
          </p:nvSpPr>
          <p:spPr bwMode="auto">
            <a:xfrm>
              <a:off x="646" y="2803"/>
              <a:ext cx="2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total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9" name="Rectangle 26"/>
            <p:cNvSpPr>
              <a:spLocks noChangeArrowheads="1"/>
            </p:cNvSpPr>
            <p:nvPr/>
          </p:nvSpPr>
          <p:spPr bwMode="auto">
            <a:xfrm>
              <a:off x="654" y="2964"/>
              <a:ext cx="2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cost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73" name="Rectangle 27"/>
          <p:cNvSpPr>
            <a:spLocks noChangeArrowheads="1"/>
          </p:cNvSpPr>
          <p:nvPr/>
        </p:nvSpPr>
        <p:spPr bwMode="auto">
          <a:xfrm>
            <a:off x="8821738" y="6210301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051050" y="2646363"/>
            <a:ext cx="3238500" cy="3814762"/>
            <a:chOff x="332" y="1667"/>
            <a:chExt cx="2040" cy="2403"/>
          </a:xfrm>
        </p:grpSpPr>
        <p:sp>
          <p:nvSpPr>
            <p:cNvPr id="32802" name="Freeform 29"/>
            <p:cNvSpPr>
              <a:spLocks/>
            </p:cNvSpPr>
            <p:nvPr/>
          </p:nvSpPr>
          <p:spPr bwMode="auto">
            <a:xfrm>
              <a:off x="938" y="1806"/>
              <a:ext cx="1289" cy="2075"/>
            </a:xfrm>
            <a:custGeom>
              <a:avLst/>
              <a:gdLst>
                <a:gd name="T0" fmla="*/ 1289 w 1289"/>
                <a:gd name="T1" fmla="*/ 2075 h 2075"/>
                <a:gd name="T2" fmla="*/ 1289 w 1289"/>
                <a:gd name="T3" fmla="*/ 0 h 2075"/>
                <a:gd name="T4" fmla="*/ 0 w 1289"/>
                <a:gd name="T5" fmla="*/ 0 h 2075"/>
                <a:gd name="T6" fmla="*/ 0 60000 65536"/>
                <a:gd name="T7" fmla="*/ 0 60000 65536"/>
                <a:gd name="T8" fmla="*/ 0 60000 65536"/>
                <a:gd name="T9" fmla="*/ 0 w 1289"/>
                <a:gd name="T10" fmla="*/ 0 h 2075"/>
                <a:gd name="T11" fmla="*/ 1289 w 1289"/>
                <a:gd name="T12" fmla="*/ 2075 h 20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89" h="2075">
                  <a:moveTo>
                    <a:pt x="1289" y="2075"/>
                  </a:moveTo>
                  <a:lnTo>
                    <a:pt x="1289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Rectangle 30"/>
            <p:cNvSpPr>
              <a:spLocks noChangeArrowheads="1"/>
            </p:cNvSpPr>
            <p:nvPr/>
          </p:nvSpPr>
          <p:spPr bwMode="auto">
            <a:xfrm>
              <a:off x="332" y="1667"/>
              <a:ext cx="5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Monopoly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4" name="Rectangle 31"/>
            <p:cNvSpPr>
              <a:spLocks noChangeArrowheads="1"/>
            </p:cNvSpPr>
            <p:nvPr/>
          </p:nvSpPr>
          <p:spPr bwMode="auto">
            <a:xfrm>
              <a:off x="610" y="1828"/>
              <a:ext cx="2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price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805" name="Rectangle 32"/>
            <p:cNvSpPr>
              <a:spLocks noChangeArrowheads="1"/>
            </p:cNvSpPr>
            <p:nvPr/>
          </p:nvSpPr>
          <p:spPr bwMode="auto">
            <a:xfrm>
              <a:off x="2081" y="3916"/>
              <a:ext cx="2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1600" i="1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MAX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75" name="Rectangle 33"/>
          <p:cNvSpPr>
            <a:spLocks noChangeArrowheads="1"/>
          </p:cNvSpPr>
          <p:nvPr/>
        </p:nvSpPr>
        <p:spPr bwMode="auto">
          <a:xfrm>
            <a:off x="2817813" y="621665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6" name="Rectangle 34"/>
          <p:cNvSpPr>
            <a:spLocks noChangeArrowheads="1"/>
          </p:cNvSpPr>
          <p:nvPr/>
        </p:nvSpPr>
        <p:spPr bwMode="auto">
          <a:xfrm>
            <a:off x="1947864" y="1212851"/>
            <a:ext cx="981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Costs 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2777" name="Rectangle 35"/>
          <p:cNvSpPr>
            <a:spLocks noChangeArrowheads="1"/>
          </p:cNvSpPr>
          <p:nvPr/>
        </p:nvSpPr>
        <p:spPr bwMode="auto">
          <a:xfrm>
            <a:off x="2082800" y="1468439"/>
            <a:ext cx="844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Revenue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32778" name="Group 36"/>
          <p:cNvGrpSpPr>
            <a:grpSpLocks/>
          </p:cNvGrpSpPr>
          <p:nvPr/>
        </p:nvGrpSpPr>
        <p:grpSpPr bwMode="auto">
          <a:xfrm>
            <a:off x="3013076" y="1557339"/>
            <a:ext cx="6069013" cy="3495675"/>
            <a:chOff x="938" y="981"/>
            <a:chExt cx="3823" cy="2202"/>
          </a:xfrm>
        </p:grpSpPr>
        <p:sp>
          <p:nvSpPr>
            <p:cNvPr id="32800" name="Line 37"/>
            <p:cNvSpPr>
              <a:spLocks noChangeShapeType="1"/>
            </p:cNvSpPr>
            <p:nvPr/>
          </p:nvSpPr>
          <p:spPr bwMode="auto">
            <a:xfrm>
              <a:off x="938" y="981"/>
              <a:ext cx="3295" cy="212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Rectangle 38"/>
            <p:cNvSpPr>
              <a:spLocks noChangeArrowheads="1"/>
            </p:cNvSpPr>
            <p:nvPr/>
          </p:nvSpPr>
          <p:spPr bwMode="auto">
            <a:xfrm>
              <a:off x="4278" y="3029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79" name="Group 39"/>
          <p:cNvGrpSpPr>
            <a:grpSpLocks/>
          </p:cNvGrpSpPr>
          <p:nvPr/>
        </p:nvGrpSpPr>
        <p:grpSpPr bwMode="auto">
          <a:xfrm>
            <a:off x="3727451" y="2146300"/>
            <a:ext cx="3838575" cy="3822700"/>
            <a:chOff x="1388" y="1352"/>
            <a:chExt cx="2418" cy="2408"/>
          </a:xfrm>
        </p:grpSpPr>
        <p:sp>
          <p:nvSpPr>
            <p:cNvPr id="32798" name="Line 40"/>
            <p:cNvSpPr>
              <a:spLocks noChangeShapeType="1"/>
            </p:cNvSpPr>
            <p:nvPr/>
          </p:nvSpPr>
          <p:spPr bwMode="auto">
            <a:xfrm flipH="1">
              <a:off x="1388" y="1430"/>
              <a:ext cx="1605" cy="2330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Rectangle 41"/>
            <p:cNvSpPr>
              <a:spLocks noChangeArrowheads="1"/>
            </p:cNvSpPr>
            <p:nvPr/>
          </p:nvSpPr>
          <p:spPr bwMode="auto">
            <a:xfrm>
              <a:off x="3045" y="1352"/>
              <a:ext cx="7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Marginal cost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0" name="Group 42"/>
          <p:cNvGrpSpPr>
            <a:grpSpLocks/>
          </p:cNvGrpSpPr>
          <p:nvPr/>
        </p:nvGrpSpPr>
        <p:grpSpPr bwMode="auto">
          <a:xfrm>
            <a:off x="3013075" y="1557339"/>
            <a:ext cx="5335588" cy="4454525"/>
            <a:chOff x="938" y="981"/>
            <a:chExt cx="3361" cy="2806"/>
          </a:xfrm>
        </p:grpSpPr>
        <p:sp>
          <p:nvSpPr>
            <p:cNvPr id="32796" name="Line 43"/>
            <p:cNvSpPr>
              <a:spLocks noChangeShapeType="1"/>
            </p:cNvSpPr>
            <p:nvPr/>
          </p:nvSpPr>
          <p:spPr bwMode="auto">
            <a:xfrm>
              <a:off x="938" y="981"/>
              <a:ext cx="2310" cy="2791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Rectangle 44"/>
            <p:cNvSpPr>
              <a:spLocks noChangeArrowheads="1"/>
            </p:cNvSpPr>
            <p:nvPr/>
          </p:nvSpPr>
          <p:spPr bwMode="auto">
            <a:xfrm>
              <a:off x="3311" y="3633"/>
              <a:ext cx="9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Marginal revenue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2781" name="Group 45"/>
          <p:cNvGrpSpPr>
            <a:grpSpLocks/>
          </p:cNvGrpSpPr>
          <p:nvPr/>
        </p:nvGrpSpPr>
        <p:grpSpPr bwMode="auto">
          <a:xfrm>
            <a:off x="3379789" y="3252789"/>
            <a:ext cx="5424487" cy="2003425"/>
            <a:chOff x="1169" y="2049"/>
            <a:chExt cx="3417" cy="1262"/>
          </a:xfrm>
        </p:grpSpPr>
        <p:sp>
          <p:nvSpPr>
            <p:cNvPr id="32794" name="Freeform 46"/>
            <p:cNvSpPr>
              <a:spLocks/>
            </p:cNvSpPr>
            <p:nvPr/>
          </p:nvSpPr>
          <p:spPr bwMode="auto">
            <a:xfrm>
              <a:off x="1169" y="2049"/>
              <a:ext cx="2310" cy="1262"/>
            </a:xfrm>
            <a:custGeom>
              <a:avLst/>
              <a:gdLst>
                <a:gd name="T0" fmla="*/ 0 w 190"/>
                <a:gd name="T1" fmla="*/ 0 h 104"/>
                <a:gd name="T2" fmla="*/ 2147483647 w 190"/>
                <a:gd name="T3" fmla="*/ 2147483647 h 104"/>
                <a:gd name="T4" fmla="*/ 0 60000 65536"/>
                <a:gd name="T5" fmla="*/ 0 60000 65536"/>
                <a:gd name="T6" fmla="*/ 0 w 190"/>
                <a:gd name="T7" fmla="*/ 0 h 104"/>
                <a:gd name="T8" fmla="*/ 190 w 190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0" h="104">
                  <a:moveTo>
                    <a:pt x="0" y="0"/>
                  </a:moveTo>
                  <a:cubicBezTo>
                    <a:pt x="6" y="22"/>
                    <a:pt x="40" y="104"/>
                    <a:pt x="190" y="17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Rectangle 47"/>
            <p:cNvSpPr>
              <a:spLocks noChangeArrowheads="1"/>
            </p:cNvSpPr>
            <p:nvPr/>
          </p:nvSpPr>
          <p:spPr bwMode="auto">
            <a:xfrm>
              <a:off x="3561" y="2170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Average total cost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2954339" y="2646364"/>
            <a:ext cx="2333625" cy="1958975"/>
            <a:chOff x="901" y="1667"/>
            <a:chExt cx="1470" cy="1234"/>
          </a:xfrm>
        </p:grpSpPr>
        <p:sp>
          <p:nvSpPr>
            <p:cNvPr id="32786" name="Oval 49"/>
            <p:cNvSpPr>
              <a:spLocks noChangeArrowheads="1"/>
            </p:cNvSpPr>
            <p:nvPr/>
          </p:nvSpPr>
          <p:spPr bwMode="auto">
            <a:xfrm>
              <a:off x="2190" y="1770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7" name="Oval 50"/>
            <p:cNvSpPr>
              <a:spLocks noChangeArrowheads="1"/>
            </p:cNvSpPr>
            <p:nvPr/>
          </p:nvSpPr>
          <p:spPr bwMode="auto">
            <a:xfrm>
              <a:off x="901" y="1770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8" name="Oval 51"/>
            <p:cNvSpPr>
              <a:spLocks noChangeArrowheads="1"/>
            </p:cNvSpPr>
            <p:nvPr/>
          </p:nvSpPr>
          <p:spPr bwMode="auto">
            <a:xfrm>
              <a:off x="901" y="2692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89" name="Oval 52"/>
            <p:cNvSpPr>
              <a:spLocks noChangeArrowheads="1"/>
            </p:cNvSpPr>
            <p:nvPr/>
          </p:nvSpPr>
          <p:spPr bwMode="auto">
            <a:xfrm>
              <a:off x="2190" y="2692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0" name="Rectangle 53"/>
            <p:cNvSpPr>
              <a:spLocks noChangeArrowheads="1"/>
            </p:cNvSpPr>
            <p:nvPr/>
          </p:nvSpPr>
          <p:spPr bwMode="auto">
            <a:xfrm>
              <a:off x="2279" y="1667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1" name="Rectangle 54"/>
            <p:cNvSpPr>
              <a:spLocks noChangeArrowheads="1"/>
            </p:cNvSpPr>
            <p:nvPr/>
          </p:nvSpPr>
          <p:spPr bwMode="auto">
            <a:xfrm>
              <a:off x="2279" y="27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2" name="Rectangle 55"/>
            <p:cNvSpPr>
              <a:spLocks noChangeArrowheads="1"/>
            </p:cNvSpPr>
            <p:nvPr/>
          </p:nvSpPr>
          <p:spPr bwMode="auto">
            <a:xfrm>
              <a:off x="1005" y="1667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E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793" name="Rectangle 56"/>
            <p:cNvSpPr>
              <a:spLocks noChangeArrowheads="1"/>
            </p:cNvSpPr>
            <p:nvPr/>
          </p:nvSpPr>
          <p:spPr bwMode="auto">
            <a:xfrm>
              <a:off x="1005" y="27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83" name="Freeform 17"/>
          <p:cNvSpPr>
            <a:spLocks/>
          </p:cNvSpPr>
          <p:nvPr/>
        </p:nvSpPr>
        <p:spPr bwMode="auto">
          <a:xfrm>
            <a:off x="3013076" y="1249364"/>
            <a:ext cx="6659563" cy="4930775"/>
          </a:xfrm>
          <a:custGeom>
            <a:avLst/>
            <a:gdLst>
              <a:gd name="T0" fmla="*/ 0 w 4195"/>
              <a:gd name="T1" fmla="*/ 0 h 3106"/>
              <a:gd name="T2" fmla="*/ 0 w 4195"/>
              <a:gd name="T3" fmla="*/ 2147483647 h 3106"/>
              <a:gd name="T4" fmla="*/ 2147483647 w 4195"/>
              <a:gd name="T5" fmla="*/ 2147483647 h 3106"/>
              <a:gd name="T6" fmla="*/ 0 60000 65536"/>
              <a:gd name="T7" fmla="*/ 0 60000 65536"/>
              <a:gd name="T8" fmla="*/ 0 60000 65536"/>
              <a:gd name="T9" fmla="*/ 0 w 4195"/>
              <a:gd name="T10" fmla="*/ 0 h 3106"/>
              <a:gd name="T11" fmla="*/ 4195 w 4195"/>
              <a:gd name="T12" fmla="*/ 3106 h 3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95" h="3106">
                <a:moveTo>
                  <a:pt x="0" y="0"/>
                </a:moveTo>
                <a:lnTo>
                  <a:pt x="0" y="3106"/>
                </a:lnTo>
                <a:lnTo>
                  <a:pt x="4195" y="310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Slide Number Placeholder 4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6455B1-7F95-4402-9E07-09F35347AD9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85" name="Footer Placeholder 4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A Monopolist’s Profit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Recall that profit = (</a:t>
            </a:r>
            <a:r>
              <a:rPr lang="en-US" altLang="en-US" i="1" smtClean="0"/>
              <a:t>P</a:t>
            </a:r>
            <a:r>
              <a:rPr lang="en-US" altLang="en-US" smtClean="0"/>
              <a:t> – </a:t>
            </a:r>
            <a:r>
              <a:rPr lang="en-US" altLang="en-US" i="1" smtClean="0"/>
              <a:t>ATC</a:t>
            </a:r>
            <a:r>
              <a:rPr lang="en-US" altLang="en-US" smtClean="0"/>
              <a:t>) </a:t>
            </a:r>
            <a:r>
              <a:rPr lang="en-US" altLang="en-US" smtClean="0">
                <a:sym typeface="Symbol" panose="05050102010706020507" pitchFamily="18" charset="2"/>
              </a:rPr>
              <a:t></a:t>
            </a:r>
            <a:r>
              <a:rPr lang="en-US" altLang="en-US" smtClean="0"/>
              <a:t> </a:t>
            </a:r>
            <a:r>
              <a:rPr lang="en-US" altLang="en-US" i="1" smtClean="0"/>
              <a:t>Q</a:t>
            </a:r>
          </a:p>
          <a:p>
            <a:r>
              <a:rPr lang="en-US" altLang="en-US" smtClean="0"/>
              <a:t>Therefore, the monopolist will stay in business as long as price (</a:t>
            </a:r>
            <a:r>
              <a:rPr lang="en-US" altLang="en-US" i="1" smtClean="0"/>
              <a:t>P</a:t>
            </a:r>
            <a:r>
              <a:rPr lang="en-US" altLang="en-US" smtClean="0"/>
              <a:t>) is greater than average total cost (</a:t>
            </a:r>
            <a:r>
              <a:rPr lang="en-US" altLang="en-US" i="1" smtClean="0"/>
              <a:t>ATC</a:t>
            </a:r>
            <a:r>
              <a:rPr lang="en-US" altLang="en-US" smtClean="0"/>
              <a:t>).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B5DF51-1BFA-411E-B666-37D98E989E9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350" y="252413"/>
            <a:ext cx="857885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/>
              <a:t>A monopolist will exit when </a:t>
            </a:r>
            <a:r>
              <a:rPr lang="en-US" altLang="en-US" sz="3200" i="1"/>
              <a:t>P</a:t>
            </a:r>
            <a:r>
              <a:rPr lang="en-US" altLang="en-US" sz="3200"/>
              <a:t> &lt; </a:t>
            </a:r>
            <a:r>
              <a:rPr lang="en-US" altLang="en-US" sz="3200" i="1"/>
              <a:t>ATC</a:t>
            </a:r>
            <a:r>
              <a:rPr lang="en-US" altLang="en-US" sz="3200"/>
              <a:t> at all </a:t>
            </a:r>
            <a:r>
              <a:rPr lang="en-US" altLang="en-US" sz="3200" i="1"/>
              <a:t>Q</a:t>
            </a:r>
            <a:endParaRPr lang="en-US" altLang="en-US" sz="3200"/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>
            <a:off x="3013076" y="1249364"/>
            <a:ext cx="6659563" cy="4930775"/>
          </a:xfrm>
          <a:custGeom>
            <a:avLst/>
            <a:gdLst>
              <a:gd name="T0" fmla="*/ 0 w 4195"/>
              <a:gd name="T1" fmla="*/ 0 h 3106"/>
              <a:gd name="T2" fmla="*/ 0 w 4195"/>
              <a:gd name="T3" fmla="*/ 2147483647 h 3106"/>
              <a:gd name="T4" fmla="*/ 2147483647 w 4195"/>
              <a:gd name="T5" fmla="*/ 2147483647 h 3106"/>
              <a:gd name="T6" fmla="*/ 0 60000 65536"/>
              <a:gd name="T7" fmla="*/ 0 60000 65536"/>
              <a:gd name="T8" fmla="*/ 0 60000 65536"/>
              <a:gd name="T9" fmla="*/ 0 w 4195"/>
              <a:gd name="T10" fmla="*/ 0 h 3106"/>
              <a:gd name="T11" fmla="*/ 4195 w 4195"/>
              <a:gd name="T12" fmla="*/ 3106 h 31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95" h="3106">
                <a:moveTo>
                  <a:pt x="0" y="0"/>
                </a:moveTo>
                <a:lnTo>
                  <a:pt x="0" y="3106"/>
                </a:lnTo>
                <a:lnTo>
                  <a:pt x="4195" y="310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Rectangle 13"/>
          <p:cNvSpPr>
            <a:spLocks noChangeArrowheads="1"/>
          </p:cNvSpPr>
          <p:nvPr/>
        </p:nvSpPr>
        <p:spPr bwMode="auto">
          <a:xfrm>
            <a:off x="8821738" y="6210301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1" name="Rectangle 19"/>
          <p:cNvSpPr>
            <a:spLocks noChangeArrowheads="1"/>
          </p:cNvSpPr>
          <p:nvPr/>
        </p:nvSpPr>
        <p:spPr bwMode="auto">
          <a:xfrm>
            <a:off x="2817813" y="6216651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2" name="Rectangle 20"/>
          <p:cNvSpPr>
            <a:spLocks noChangeArrowheads="1"/>
          </p:cNvSpPr>
          <p:nvPr/>
        </p:nvSpPr>
        <p:spPr bwMode="auto">
          <a:xfrm>
            <a:off x="1947864" y="1212851"/>
            <a:ext cx="981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Costs and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4823" name="Rectangle 21"/>
          <p:cNvSpPr>
            <a:spLocks noChangeArrowheads="1"/>
          </p:cNvSpPr>
          <p:nvPr/>
        </p:nvSpPr>
        <p:spPr bwMode="auto">
          <a:xfrm>
            <a:off x="2082800" y="1468439"/>
            <a:ext cx="844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Revenue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34824" name="Group 22"/>
          <p:cNvGrpSpPr>
            <a:grpSpLocks/>
          </p:cNvGrpSpPr>
          <p:nvPr/>
        </p:nvGrpSpPr>
        <p:grpSpPr bwMode="auto">
          <a:xfrm>
            <a:off x="3013076" y="2484439"/>
            <a:ext cx="6069013" cy="3495675"/>
            <a:chOff x="938" y="981"/>
            <a:chExt cx="3823" cy="2202"/>
          </a:xfrm>
        </p:grpSpPr>
        <p:sp>
          <p:nvSpPr>
            <p:cNvPr id="34830" name="Line 23"/>
            <p:cNvSpPr>
              <a:spLocks noChangeShapeType="1"/>
            </p:cNvSpPr>
            <p:nvPr/>
          </p:nvSpPr>
          <p:spPr bwMode="auto">
            <a:xfrm>
              <a:off x="938" y="981"/>
              <a:ext cx="3295" cy="212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Rectangle 24"/>
            <p:cNvSpPr>
              <a:spLocks noChangeArrowheads="1"/>
            </p:cNvSpPr>
            <p:nvPr/>
          </p:nvSpPr>
          <p:spPr bwMode="auto">
            <a:xfrm>
              <a:off x="4278" y="3029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4825" name="Group 31"/>
          <p:cNvGrpSpPr>
            <a:grpSpLocks/>
          </p:cNvGrpSpPr>
          <p:nvPr/>
        </p:nvGrpSpPr>
        <p:grpSpPr bwMode="auto">
          <a:xfrm>
            <a:off x="3379789" y="1982789"/>
            <a:ext cx="5424487" cy="2003425"/>
            <a:chOff x="1169" y="2049"/>
            <a:chExt cx="3417" cy="1262"/>
          </a:xfrm>
        </p:grpSpPr>
        <p:sp>
          <p:nvSpPr>
            <p:cNvPr id="34828" name="Freeform 32"/>
            <p:cNvSpPr>
              <a:spLocks/>
            </p:cNvSpPr>
            <p:nvPr/>
          </p:nvSpPr>
          <p:spPr bwMode="auto">
            <a:xfrm>
              <a:off x="1169" y="2049"/>
              <a:ext cx="2310" cy="1262"/>
            </a:xfrm>
            <a:custGeom>
              <a:avLst/>
              <a:gdLst>
                <a:gd name="T0" fmla="*/ 0 w 190"/>
                <a:gd name="T1" fmla="*/ 0 h 104"/>
                <a:gd name="T2" fmla="*/ 2147483647 w 190"/>
                <a:gd name="T3" fmla="*/ 2147483647 h 104"/>
                <a:gd name="T4" fmla="*/ 0 60000 65536"/>
                <a:gd name="T5" fmla="*/ 0 60000 65536"/>
                <a:gd name="T6" fmla="*/ 0 w 190"/>
                <a:gd name="T7" fmla="*/ 0 h 104"/>
                <a:gd name="T8" fmla="*/ 190 w 190"/>
                <a:gd name="T9" fmla="*/ 104 h 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0" h="104">
                  <a:moveTo>
                    <a:pt x="0" y="0"/>
                  </a:moveTo>
                  <a:cubicBezTo>
                    <a:pt x="6" y="22"/>
                    <a:pt x="40" y="104"/>
                    <a:pt x="190" y="17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Rectangle 33"/>
            <p:cNvSpPr>
              <a:spLocks noChangeArrowheads="1"/>
            </p:cNvSpPr>
            <p:nvPr/>
          </p:nvSpPr>
          <p:spPr bwMode="auto">
            <a:xfrm>
              <a:off x="3561" y="2170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latin typeface="Arial" panose="020B0604020202020204" pitchFamily="34" charset="0"/>
                </a:rPr>
                <a:t>Average total cost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4826" name="Slide Number Placeholder 1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19B283-74AD-41AB-8E88-BACC4FCFF4F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27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>
                <a:cs typeface="Calibri" panose="020F0502020204030204" pitchFamily="34" charset="0"/>
              </a:rPr>
              <a:t>Figure 6 The Market for Drugs (Pharmaceutical)</a:t>
            </a:r>
          </a:p>
        </p:txBody>
      </p:sp>
      <p:sp>
        <p:nvSpPr>
          <p:cNvPr id="35843" name="Freeform 17"/>
          <p:cNvSpPr>
            <a:spLocks/>
          </p:cNvSpPr>
          <p:nvPr/>
        </p:nvSpPr>
        <p:spPr bwMode="auto">
          <a:xfrm>
            <a:off x="2971800" y="1282701"/>
            <a:ext cx="6769100" cy="4519613"/>
          </a:xfrm>
          <a:custGeom>
            <a:avLst/>
            <a:gdLst>
              <a:gd name="T0" fmla="*/ 0 w 4264"/>
              <a:gd name="T1" fmla="*/ 0 h 2847"/>
              <a:gd name="T2" fmla="*/ 0 w 4264"/>
              <a:gd name="T3" fmla="*/ 2147483647 h 2847"/>
              <a:gd name="T4" fmla="*/ 2147483647 w 4264"/>
              <a:gd name="T5" fmla="*/ 2147483647 h 2847"/>
              <a:gd name="T6" fmla="*/ 0 60000 65536"/>
              <a:gd name="T7" fmla="*/ 0 60000 65536"/>
              <a:gd name="T8" fmla="*/ 0 60000 65536"/>
              <a:gd name="T9" fmla="*/ 0 w 4264"/>
              <a:gd name="T10" fmla="*/ 0 h 2847"/>
              <a:gd name="T11" fmla="*/ 4264 w 4264"/>
              <a:gd name="T12" fmla="*/ 2847 h 28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4" h="2847">
                <a:moveTo>
                  <a:pt x="0" y="0"/>
                </a:moveTo>
                <a:lnTo>
                  <a:pt x="0" y="2847"/>
                </a:lnTo>
                <a:lnTo>
                  <a:pt x="4264" y="2847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4" name="Rectangle 18"/>
          <p:cNvSpPr>
            <a:spLocks noChangeArrowheads="1"/>
          </p:cNvSpPr>
          <p:nvPr/>
        </p:nvSpPr>
        <p:spPr bwMode="auto">
          <a:xfrm>
            <a:off x="8939213" y="5938838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5845" name="Rectangle 19"/>
          <p:cNvSpPr>
            <a:spLocks noChangeArrowheads="1"/>
          </p:cNvSpPr>
          <p:nvPr/>
        </p:nvSpPr>
        <p:spPr bwMode="auto">
          <a:xfrm>
            <a:off x="2768600" y="5945188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5846" name="Rectangle 20"/>
          <p:cNvSpPr>
            <a:spLocks noChangeArrowheads="1"/>
          </p:cNvSpPr>
          <p:nvPr/>
        </p:nvSpPr>
        <p:spPr bwMode="auto">
          <a:xfrm>
            <a:off x="1873250" y="1292225"/>
            <a:ext cx="8695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Costs and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35847" name="Rectangle 21"/>
          <p:cNvSpPr>
            <a:spLocks noChangeArrowheads="1"/>
          </p:cNvSpPr>
          <p:nvPr/>
        </p:nvSpPr>
        <p:spPr bwMode="auto">
          <a:xfrm>
            <a:off x="2009775" y="1554163"/>
            <a:ext cx="78072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Revenue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5848" name="Group 22"/>
          <p:cNvGrpSpPr>
            <a:grpSpLocks/>
          </p:cNvGrpSpPr>
          <p:nvPr/>
        </p:nvGrpSpPr>
        <p:grpSpPr bwMode="auto">
          <a:xfrm>
            <a:off x="2974976" y="2292351"/>
            <a:ext cx="5207000" cy="3032125"/>
            <a:chOff x="914" y="1444"/>
            <a:chExt cx="3280" cy="1910"/>
          </a:xfrm>
        </p:grpSpPr>
        <p:sp>
          <p:nvSpPr>
            <p:cNvPr id="35881" name="Line 23"/>
            <p:cNvSpPr>
              <a:spLocks noChangeShapeType="1"/>
            </p:cNvSpPr>
            <p:nvPr/>
          </p:nvSpPr>
          <p:spPr bwMode="auto">
            <a:xfrm>
              <a:off x="914" y="1444"/>
              <a:ext cx="2743" cy="1782"/>
            </a:xfrm>
            <a:prstGeom prst="line">
              <a:avLst/>
            </a:prstGeom>
            <a:noFill/>
            <a:ln w="58738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82" name="Rectangle 24"/>
            <p:cNvSpPr>
              <a:spLocks noChangeArrowheads="1"/>
            </p:cNvSpPr>
            <p:nvPr/>
          </p:nvSpPr>
          <p:spPr bwMode="auto">
            <a:xfrm>
              <a:off x="3721" y="3189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5849" name="Group 25"/>
          <p:cNvGrpSpPr>
            <a:grpSpLocks/>
          </p:cNvGrpSpPr>
          <p:nvPr/>
        </p:nvGrpSpPr>
        <p:grpSpPr bwMode="auto">
          <a:xfrm>
            <a:off x="2967038" y="2295525"/>
            <a:ext cx="3149599" cy="3309938"/>
            <a:chOff x="909" y="1446"/>
            <a:chExt cx="1984" cy="2085"/>
          </a:xfrm>
        </p:grpSpPr>
        <p:sp>
          <p:nvSpPr>
            <p:cNvPr id="35878" name="Line 26"/>
            <p:cNvSpPr>
              <a:spLocks noChangeShapeType="1"/>
            </p:cNvSpPr>
            <p:nvPr/>
          </p:nvSpPr>
          <p:spPr bwMode="auto">
            <a:xfrm>
              <a:off x="909" y="1446"/>
              <a:ext cx="1449" cy="1866"/>
            </a:xfrm>
            <a:prstGeom prst="line">
              <a:avLst/>
            </a:prstGeom>
            <a:noFill/>
            <a:ln w="58738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9" name="Rectangle 27"/>
            <p:cNvSpPr>
              <a:spLocks noChangeArrowheads="1"/>
            </p:cNvSpPr>
            <p:nvPr/>
          </p:nvSpPr>
          <p:spPr bwMode="auto">
            <a:xfrm>
              <a:off x="2400" y="3201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Marginal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80" name="Rectangle 28"/>
            <p:cNvSpPr>
              <a:spLocks noChangeArrowheads="1"/>
            </p:cNvSpPr>
            <p:nvPr/>
          </p:nvSpPr>
          <p:spPr bwMode="auto">
            <a:xfrm>
              <a:off x="2417" y="3366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revenue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5850" name="Group 29"/>
          <p:cNvGrpSpPr>
            <a:grpSpLocks/>
          </p:cNvGrpSpPr>
          <p:nvPr/>
        </p:nvGrpSpPr>
        <p:grpSpPr bwMode="auto">
          <a:xfrm>
            <a:off x="1978025" y="3095625"/>
            <a:ext cx="3240088" cy="3371850"/>
            <a:chOff x="286" y="1950"/>
            <a:chExt cx="2041" cy="2124"/>
          </a:xfrm>
        </p:grpSpPr>
        <p:sp>
          <p:nvSpPr>
            <p:cNvPr id="35871" name="Freeform 30"/>
            <p:cNvSpPr>
              <a:spLocks/>
            </p:cNvSpPr>
            <p:nvPr/>
          </p:nvSpPr>
          <p:spPr bwMode="auto">
            <a:xfrm>
              <a:off x="912" y="2170"/>
              <a:ext cx="1127" cy="1485"/>
            </a:xfrm>
            <a:custGeom>
              <a:avLst/>
              <a:gdLst>
                <a:gd name="T0" fmla="*/ 1127 w 1127"/>
                <a:gd name="T1" fmla="*/ 1485 h 1485"/>
                <a:gd name="T2" fmla="*/ 1127 w 1127"/>
                <a:gd name="T3" fmla="*/ 0 h 1485"/>
                <a:gd name="T4" fmla="*/ 0 w 1127"/>
                <a:gd name="T5" fmla="*/ 0 h 1485"/>
                <a:gd name="T6" fmla="*/ 0 60000 65536"/>
                <a:gd name="T7" fmla="*/ 0 60000 65536"/>
                <a:gd name="T8" fmla="*/ 0 60000 65536"/>
                <a:gd name="T9" fmla="*/ 0 w 1127"/>
                <a:gd name="T10" fmla="*/ 0 h 1485"/>
                <a:gd name="T11" fmla="*/ 1127 w 1127"/>
                <a:gd name="T12" fmla="*/ 1485 h 14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27" h="1485">
                  <a:moveTo>
                    <a:pt x="1127" y="1485"/>
                  </a:moveTo>
                  <a:lnTo>
                    <a:pt x="1127" y="0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72" name="Oval 31"/>
            <p:cNvSpPr>
              <a:spLocks noChangeArrowheads="1"/>
            </p:cNvSpPr>
            <p:nvPr/>
          </p:nvSpPr>
          <p:spPr bwMode="auto">
            <a:xfrm>
              <a:off x="2002" y="2134"/>
              <a:ext cx="86" cy="8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73" name="Rectangle 32"/>
            <p:cNvSpPr>
              <a:spLocks noChangeArrowheads="1"/>
            </p:cNvSpPr>
            <p:nvPr/>
          </p:nvSpPr>
          <p:spPr bwMode="auto">
            <a:xfrm>
              <a:off x="557" y="1950"/>
              <a:ext cx="27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Price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74" name="Rectangle 33"/>
            <p:cNvSpPr>
              <a:spLocks noChangeArrowheads="1"/>
            </p:cNvSpPr>
            <p:nvPr/>
          </p:nvSpPr>
          <p:spPr bwMode="auto">
            <a:xfrm>
              <a:off x="492" y="2115"/>
              <a:ext cx="35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during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75" name="Rectangle 34"/>
            <p:cNvSpPr>
              <a:spLocks noChangeArrowheads="1"/>
            </p:cNvSpPr>
            <p:nvPr/>
          </p:nvSpPr>
          <p:spPr bwMode="auto">
            <a:xfrm>
              <a:off x="286" y="2279"/>
              <a:ext cx="56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patent life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76" name="Rectangle 35"/>
            <p:cNvSpPr>
              <a:spLocks noChangeArrowheads="1"/>
            </p:cNvSpPr>
            <p:nvPr/>
          </p:nvSpPr>
          <p:spPr bwMode="auto">
            <a:xfrm>
              <a:off x="1754" y="3745"/>
              <a:ext cx="5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Monopoly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77" name="Rectangle 36"/>
            <p:cNvSpPr>
              <a:spLocks noChangeArrowheads="1"/>
            </p:cNvSpPr>
            <p:nvPr/>
          </p:nvSpPr>
          <p:spPr bwMode="auto">
            <a:xfrm>
              <a:off x="1808" y="3909"/>
              <a:ext cx="4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quantity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5851" name="Group 37"/>
          <p:cNvGrpSpPr>
            <a:grpSpLocks/>
          </p:cNvGrpSpPr>
          <p:nvPr/>
        </p:nvGrpSpPr>
        <p:grpSpPr bwMode="auto">
          <a:xfrm>
            <a:off x="1931988" y="4291013"/>
            <a:ext cx="7542213" cy="785812"/>
            <a:chOff x="257" y="2703"/>
            <a:chExt cx="4751" cy="495"/>
          </a:xfrm>
        </p:grpSpPr>
        <p:sp>
          <p:nvSpPr>
            <p:cNvPr id="35863" name="Rectangle 38"/>
            <p:cNvSpPr>
              <a:spLocks noChangeArrowheads="1"/>
            </p:cNvSpPr>
            <p:nvPr/>
          </p:nvSpPr>
          <p:spPr bwMode="auto">
            <a:xfrm>
              <a:off x="257" y="2703"/>
              <a:ext cx="57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Price after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64" name="Rectangle 39"/>
            <p:cNvSpPr>
              <a:spLocks noChangeArrowheads="1"/>
            </p:cNvSpPr>
            <p:nvPr/>
          </p:nvSpPr>
          <p:spPr bwMode="auto">
            <a:xfrm>
              <a:off x="492" y="2868"/>
              <a:ext cx="36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patent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65" name="Rectangle 40"/>
            <p:cNvSpPr>
              <a:spLocks noChangeArrowheads="1"/>
            </p:cNvSpPr>
            <p:nvPr/>
          </p:nvSpPr>
          <p:spPr bwMode="auto">
            <a:xfrm>
              <a:off x="434" y="3033"/>
              <a:ext cx="39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expires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grpSp>
          <p:nvGrpSpPr>
            <p:cNvPr id="35866" name="Group 41"/>
            <p:cNvGrpSpPr>
              <a:grpSpLocks/>
            </p:cNvGrpSpPr>
            <p:nvPr/>
          </p:nvGrpSpPr>
          <p:grpSpPr bwMode="auto">
            <a:xfrm>
              <a:off x="912" y="2782"/>
              <a:ext cx="4096" cy="329"/>
              <a:chOff x="912" y="2782"/>
              <a:chExt cx="4096" cy="329"/>
            </a:xfrm>
          </p:grpSpPr>
          <p:sp>
            <p:nvSpPr>
              <p:cNvPr id="35868" name="Line 42"/>
              <p:cNvSpPr>
                <a:spLocks noChangeShapeType="1"/>
              </p:cNvSpPr>
              <p:nvPr/>
            </p:nvSpPr>
            <p:spPr bwMode="auto">
              <a:xfrm flipV="1">
                <a:off x="912" y="2919"/>
                <a:ext cx="3517" cy="0"/>
              </a:xfrm>
              <a:prstGeom prst="line">
                <a:avLst/>
              </a:prstGeom>
              <a:noFill/>
              <a:ln w="58801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5869" name="Rectangle 43"/>
              <p:cNvSpPr>
                <a:spLocks noChangeArrowheads="1"/>
              </p:cNvSpPr>
              <p:nvPr/>
            </p:nvSpPr>
            <p:spPr bwMode="auto">
              <a:xfrm>
                <a:off x="4515" y="2782"/>
                <a:ext cx="49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5870" name="Rectangle 44"/>
              <p:cNvSpPr>
                <a:spLocks noChangeArrowheads="1"/>
              </p:cNvSpPr>
              <p:nvPr/>
            </p:nvSpPr>
            <p:spPr bwMode="auto">
              <a:xfrm>
                <a:off x="4515" y="2946"/>
                <a:ext cx="22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cost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35867" name="Oval 45"/>
            <p:cNvSpPr>
              <a:spLocks noChangeArrowheads="1"/>
            </p:cNvSpPr>
            <p:nvPr/>
          </p:nvSpPr>
          <p:spPr bwMode="auto">
            <a:xfrm>
              <a:off x="2002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35852" name="Group 46"/>
          <p:cNvGrpSpPr>
            <a:grpSpLocks/>
          </p:cNvGrpSpPr>
          <p:nvPr/>
        </p:nvGrpSpPr>
        <p:grpSpPr bwMode="auto">
          <a:xfrm>
            <a:off x="6053138" y="4575175"/>
            <a:ext cx="1081087" cy="1892300"/>
            <a:chOff x="2853" y="2882"/>
            <a:chExt cx="681" cy="1192"/>
          </a:xfrm>
        </p:grpSpPr>
        <p:sp>
          <p:nvSpPr>
            <p:cNvPr id="35859" name="Line 47"/>
            <p:cNvSpPr>
              <a:spLocks noChangeShapeType="1"/>
            </p:cNvSpPr>
            <p:nvPr/>
          </p:nvSpPr>
          <p:spPr bwMode="auto">
            <a:xfrm flipV="1">
              <a:off x="3191" y="2931"/>
              <a:ext cx="1" cy="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860" name="Oval 48"/>
            <p:cNvSpPr>
              <a:spLocks noChangeArrowheads="1"/>
            </p:cNvSpPr>
            <p:nvPr/>
          </p:nvSpPr>
          <p:spPr bwMode="auto">
            <a:xfrm>
              <a:off x="3146" y="2882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61" name="Rectangle 49"/>
            <p:cNvSpPr>
              <a:spLocks noChangeArrowheads="1"/>
            </p:cNvSpPr>
            <p:nvPr/>
          </p:nvSpPr>
          <p:spPr bwMode="auto">
            <a:xfrm>
              <a:off x="2853" y="3745"/>
              <a:ext cx="68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Competitive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35862" name="Rectangle 50"/>
            <p:cNvSpPr>
              <a:spLocks noChangeArrowheads="1"/>
            </p:cNvSpPr>
            <p:nvPr/>
          </p:nvSpPr>
          <p:spPr bwMode="auto">
            <a:xfrm>
              <a:off x="2968" y="3909"/>
              <a:ext cx="48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quantity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557712" y="2271713"/>
            <a:ext cx="2097087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monopoly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97639" y="3435350"/>
            <a:ext cx="2262903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perfect competition</a:t>
            </a:r>
          </a:p>
        </p:txBody>
      </p:sp>
      <p:cxnSp>
        <p:nvCxnSpPr>
          <p:cNvPr id="40" name="Straight Arrow Connector 39"/>
          <p:cNvCxnSpPr>
            <a:cxnSpLocks noChangeShapeType="1"/>
            <a:stCxn id="37" idx="2"/>
          </p:cNvCxnSpPr>
          <p:nvPr/>
        </p:nvCxnSpPr>
        <p:spPr bwMode="auto">
          <a:xfrm flipH="1">
            <a:off x="4932366" y="2918044"/>
            <a:ext cx="673890" cy="393482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Arrow Connector 40"/>
          <p:cNvCxnSpPr>
            <a:cxnSpLocks noChangeShapeType="1"/>
          </p:cNvCxnSpPr>
          <p:nvPr/>
        </p:nvCxnSpPr>
        <p:spPr bwMode="auto">
          <a:xfrm rot="5400000">
            <a:off x="6748463" y="4040188"/>
            <a:ext cx="392113" cy="477838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7" name="Slide Number Placeholder 4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8FD6C5-657E-419D-8D99-192CE32D076E}" type="slidenum">
              <a:rPr lang="en-US" altLang="en-US" sz="1400"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cs typeface="Calibri" panose="020F0502020204030204" pitchFamily="34" charset="0"/>
            </a:endParaRPr>
          </a:p>
        </p:txBody>
      </p:sp>
      <p:sp>
        <p:nvSpPr>
          <p:cNvPr id="35858" name="Footer Placeholder 4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Video: Generic Drugs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Pharmaceutical drugs that are no longer under patent are called generic drugs</a:t>
            </a:r>
          </a:p>
          <a:p>
            <a:r>
              <a:rPr lang="en-US" altLang="en-US" smtClean="0"/>
              <a:t>It is often assumed that the market for generic drugs is perfectly competitive</a:t>
            </a:r>
          </a:p>
          <a:p>
            <a:r>
              <a:rPr lang="en-US" altLang="en-US" smtClean="0"/>
              <a:t>But the reality is very different</a:t>
            </a:r>
          </a:p>
          <a:p>
            <a:pPr lvl="1"/>
            <a:r>
              <a:rPr lang="en-US" altLang="en-US" i="1" smtClean="0">
                <a:hlinkClick r:id="rId3"/>
              </a:rPr>
              <a:t>Why generic drugs don’t necessarily mean lower prices</a:t>
            </a:r>
            <a:r>
              <a:rPr lang="en-US" altLang="en-US" i="1" smtClean="0"/>
              <a:t> </a:t>
            </a:r>
            <a:r>
              <a:rPr lang="en-US" altLang="en-US" smtClean="0"/>
              <a:t>by Megan Thompson, PBS Newshour, December 23, 2013</a:t>
            </a:r>
          </a:p>
          <a:p>
            <a:pPr lvl="1"/>
            <a:endParaRPr lang="en-US" altLang="en-US" smtClean="0"/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80454-8FAC-4B27-BC1A-03AD57574E2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WELFARE COST OF MONOPOLY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 contrast to a competitive firm, the monopoly charges a price above the marginal cost (</a:t>
            </a:r>
            <a:r>
              <a:rPr lang="en-US" altLang="en-US" i="1" smtClean="0"/>
              <a:t>P</a:t>
            </a:r>
            <a:r>
              <a:rPr lang="en-US" altLang="en-US" smtClean="0"/>
              <a:t> &gt; </a:t>
            </a:r>
            <a:r>
              <a:rPr lang="en-US" altLang="en-US" i="1" smtClean="0"/>
              <a:t>MC</a:t>
            </a:r>
            <a:r>
              <a:rPr lang="en-US" altLang="en-US" smtClean="0"/>
              <a:t>).  </a:t>
            </a:r>
          </a:p>
          <a:p>
            <a:r>
              <a:rPr lang="en-US" altLang="en-US" smtClean="0"/>
              <a:t>For consumers, this high price makes monopoly undesirable.  </a:t>
            </a:r>
          </a:p>
          <a:p>
            <a:r>
              <a:rPr lang="en-US" altLang="en-US" smtClean="0"/>
              <a:t>For the monopolist, the high price makes monopoly profitable.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784A26-399A-4E5B-8911-18156EEA42D9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7 The Efficient Level of Output</a:t>
            </a:r>
          </a:p>
        </p:txBody>
      </p:sp>
      <p:sp>
        <p:nvSpPr>
          <p:cNvPr id="38915" name="Freeform 17"/>
          <p:cNvSpPr>
            <a:spLocks/>
          </p:cNvSpPr>
          <p:nvPr/>
        </p:nvSpPr>
        <p:spPr bwMode="auto">
          <a:xfrm>
            <a:off x="4492625" y="2563814"/>
            <a:ext cx="1588" cy="2490787"/>
          </a:xfrm>
          <a:custGeom>
            <a:avLst/>
            <a:gdLst>
              <a:gd name="T0" fmla="*/ 0 w 1588"/>
              <a:gd name="T1" fmla="*/ 2147483647 h 1569"/>
              <a:gd name="T2" fmla="*/ 0 w 1588"/>
              <a:gd name="T3" fmla="*/ 0 h 1569"/>
              <a:gd name="T4" fmla="*/ 0 w 1588"/>
              <a:gd name="T5" fmla="*/ 2147483647 h 1569"/>
              <a:gd name="T6" fmla="*/ 0 60000 65536"/>
              <a:gd name="T7" fmla="*/ 0 60000 65536"/>
              <a:gd name="T8" fmla="*/ 0 60000 65536"/>
              <a:gd name="T9" fmla="*/ 0 w 1588"/>
              <a:gd name="T10" fmla="*/ 0 h 1569"/>
              <a:gd name="T11" fmla="*/ 1588 w 1588"/>
              <a:gd name="T12" fmla="*/ 1569 h 15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8" h="1569">
                <a:moveTo>
                  <a:pt x="0" y="1569"/>
                </a:moveTo>
                <a:lnTo>
                  <a:pt x="0" y="0"/>
                </a:lnTo>
                <a:lnTo>
                  <a:pt x="0" y="1569"/>
                </a:lnTo>
                <a:close/>
              </a:path>
            </a:pathLst>
          </a:custGeom>
          <a:solidFill>
            <a:srgbClr val="004C9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Freeform 18"/>
          <p:cNvSpPr>
            <a:spLocks/>
          </p:cNvSpPr>
          <p:nvPr/>
        </p:nvSpPr>
        <p:spPr bwMode="auto">
          <a:xfrm>
            <a:off x="3211513" y="1260476"/>
            <a:ext cx="5630862" cy="3794125"/>
          </a:xfrm>
          <a:custGeom>
            <a:avLst/>
            <a:gdLst>
              <a:gd name="T0" fmla="*/ 0 w 3547"/>
              <a:gd name="T1" fmla="*/ 0 h 2390"/>
              <a:gd name="T2" fmla="*/ 0 w 3547"/>
              <a:gd name="T3" fmla="*/ 2147483647 h 2390"/>
              <a:gd name="T4" fmla="*/ 2147483647 w 3547"/>
              <a:gd name="T5" fmla="*/ 2147483647 h 2390"/>
              <a:gd name="T6" fmla="*/ 0 60000 65536"/>
              <a:gd name="T7" fmla="*/ 0 60000 65536"/>
              <a:gd name="T8" fmla="*/ 0 60000 65536"/>
              <a:gd name="T9" fmla="*/ 0 w 3547"/>
              <a:gd name="T10" fmla="*/ 0 h 2390"/>
              <a:gd name="T11" fmla="*/ 3547 w 3547"/>
              <a:gd name="T12" fmla="*/ 2390 h 23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47" h="2390">
                <a:moveTo>
                  <a:pt x="0" y="0"/>
                </a:moveTo>
                <a:lnTo>
                  <a:pt x="0" y="2390"/>
                </a:lnTo>
                <a:lnTo>
                  <a:pt x="3547" y="239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19"/>
          <p:cNvSpPr>
            <a:spLocks noChangeArrowheads="1"/>
          </p:cNvSpPr>
          <p:nvPr/>
        </p:nvSpPr>
        <p:spPr bwMode="auto">
          <a:xfrm>
            <a:off x="8154989" y="5078413"/>
            <a:ext cx="657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Quantity</a:t>
            </a:r>
            <a:endParaRPr lang="en-US" altLang="en-US" sz="2400"/>
          </a:p>
        </p:txBody>
      </p:sp>
      <p:sp>
        <p:nvSpPr>
          <p:cNvPr id="38918" name="Rectangle 20"/>
          <p:cNvSpPr>
            <a:spLocks noChangeArrowheads="1"/>
          </p:cNvSpPr>
          <p:nvPr/>
        </p:nvSpPr>
        <p:spPr bwMode="auto">
          <a:xfrm>
            <a:off x="3054351" y="5083175"/>
            <a:ext cx="92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0</a:t>
            </a:r>
            <a:endParaRPr lang="en-US" altLang="en-US" sz="2400"/>
          </a:p>
        </p:txBody>
      </p:sp>
      <p:sp>
        <p:nvSpPr>
          <p:cNvPr id="38919" name="Rectangle 21"/>
          <p:cNvSpPr>
            <a:spLocks noChangeArrowheads="1"/>
          </p:cNvSpPr>
          <p:nvPr/>
        </p:nvSpPr>
        <p:spPr bwMode="auto">
          <a:xfrm>
            <a:off x="2730500" y="1231900"/>
            <a:ext cx="3698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Price</a:t>
            </a:r>
            <a:endParaRPr lang="en-US" altLang="en-US" sz="2400"/>
          </a:p>
        </p:txBody>
      </p:sp>
      <p:grpSp>
        <p:nvGrpSpPr>
          <p:cNvPr id="38920" name="Group 22"/>
          <p:cNvGrpSpPr>
            <a:grpSpLocks/>
          </p:cNvGrpSpPr>
          <p:nvPr/>
        </p:nvGrpSpPr>
        <p:grpSpPr bwMode="auto">
          <a:xfrm>
            <a:off x="3438525" y="1536701"/>
            <a:ext cx="5430838" cy="2892425"/>
            <a:chOff x="1206" y="968"/>
            <a:chExt cx="3421" cy="1822"/>
          </a:xfrm>
        </p:grpSpPr>
        <p:sp>
          <p:nvSpPr>
            <p:cNvPr id="38971" name="Line 23"/>
            <p:cNvSpPr>
              <a:spLocks noChangeShapeType="1"/>
            </p:cNvSpPr>
            <p:nvPr/>
          </p:nvSpPr>
          <p:spPr bwMode="auto">
            <a:xfrm>
              <a:off x="1206" y="968"/>
              <a:ext cx="2177" cy="1754"/>
            </a:xfrm>
            <a:prstGeom prst="line">
              <a:avLst/>
            </a:prstGeom>
            <a:noFill/>
            <a:ln w="4921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2" name="Rectangle 24"/>
            <p:cNvSpPr>
              <a:spLocks noChangeArrowheads="1"/>
            </p:cNvSpPr>
            <p:nvPr/>
          </p:nvSpPr>
          <p:spPr bwMode="auto">
            <a:xfrm>
              <a:off x="3629" y="2518"/>
              <a:ext cx="39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Demand</a:t>
              </a:r>
              <a:endParaRPr lang="en-US" altLang="en-US" sz="2400"/>
            </a:p>
          </p:txBody>
        </p:sp>
        <p:sp>
          <p:nvSpPr>
            <p:cNvPr id="38973" name="Rectangle 25"/>
            <p:cNvSpPr>
              <a:spLocks noChangeArrowheads="1"/>
            </p:cNvSpPr>
            <p:nvPr/>
          </p:nvSpPr>
          <p:spPr bwMode="auto">
            <a:xfrm>
              <a:off x="3429" y="2654"/>
              <a:ext cx="119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(marginal value to buyers)</a:t>
              </a:r>
              <a:endParaRPr lang="en-US" altLang="en-US" sz="2400"/>
            </a:p>
          </p:txBody>
        </p:sp>
      </p:grpSp>
      <p:grpSp>
        <p:nvGrpSpPr>
          <p:cNvPr id="38921" name="Group 26"/>
          <p:cNvGrpSpPr>
            <a:grpSpLocks/>
          </p:cNvGrpSpPr>
          <p:nvPr/>
        </p:nvGrpSpPr>
        <p:grpSpPr bwMode="auto">
          <a:xfrm>
            <a:off x="3422651" y="1474789"/>
            <a:ext cx="4606925" cy="2814637"/>
            <a:chOff x="1196" y="929"/>
            <a:chExt cx="2902" cy="1773"/>
          </a:xfrm>
        </p:grpSpPr>
        <p:sp>
          <p:nvSpPr>
            <p:cNvPr id="38969" name="Line 27"/>
            <p:cNvSpPr>
              <a:spLocks noChangeShapeType="1"/>
            </p:cNvSpPr>
            <p:nvPr/>
          </p:nvSpPr>
          <p:spPr bwMode="auto">
            <a:xfrm flipH="1">
              <a:off x="1196" y="989"/>
              <a:ext cx="2228" cy="1713"/>
            </a:xfrm>
            <a:prstGeom prst="line">
              <a:avLst/>
            </a:prstGeom>
            <a:noFill/>
            <a:ln w="4921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70" name="Rectangle 28"/>
            <p:cNvSpPr>
              <a:spLocks noChangeArrowheads="1"/>
            </p:cNvSpPr>
            <p:nvPr/>
          </p:nvSpPr>
          <p:spPr bwMode="auto">
            <a:xfrm>
              <a:off x="3476" y="929"/>
              <a:ext cx="6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Marginal cost</a:t>
              </a:r>
              <a:endParaRPr lang="en-US" altLang="en-US" sz="2400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438525" y="5153025"/>
            <a:ext cx="1720850" cy="1009650"/>
            <a:chOff x="1206" y="3246"/>
            <a:chExt cx="1084" cy="636"/>
          </a:xfrm>
        </p:grpSpPr>
        <p:sp>
          <p:nvSpPr>
            <p:cNvPr id="38963" name="Freeform 30"/>
            <p:cNvSpPr>
              <a:spLocks/>
            </p:cNvSpPr>
            <p:nvPr/>
          </p:nvSpPr>
          <p:spPr bwMode="auto">
            <a:xfrm>
              <a:off x="1206" y="3246"/>
              <a:ext cx="1084" cy="82"/>
            </a:xfrm>
            <a:custGeom>
              <a:avLst/>
              <a:gdLst>
                <a:gd name="T0" fmla="*/ 0 w 106"/>
                <a:gd name="T1" fmla="*/ 0 h 8"/>
                <a:gd name="T2" fmla="*/ 597033862 w 106"/>
                <a:gd name="T3" fmla="*/ 487069012 h 8"/>
                <a:gd name="T4" fmla="*/ 2147483647 w 106"/>
                <a:gd name="T5" fmla="*/ 487069012 h 8"/>
                <a:gd name="T6" fmla="*/ 2147483647 w 106"/>
                <a:gd name="T7" fmla="*/ 974136979 h 8"/>
                <a:gd name="T8" fmla="*/ 2147483647 w 106"/>
                <a:gd name="T9" fmla="*/ 487069012 h 8"/>
                <a:gd name="T10" fmla="*/ 2147483647 w 106"/>
                <a:gd name="T11" fmla="*/ 487069012 h 8"/>
                <a:gd name="T12" fmla="*/ 2147483647 w 106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6"/>
                <a:gd name="T22" fmla="*/ 0 h 8"/>
                <a:gd name="T23" fmla="*/ 106 w 106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6" h="8">
                  <a:moveTo>
                    <a:pt x="0" y="0"/>
                  </a:moveTo>
                  <a:cubicBezTo>
                    <a:pt x="0" y="2"/>
                    <a:pt x="3" y="4"/>
                    <a:pt x="5" y="4"/>
                  </a:cubicBezTo>
                  <a:cubicBezTo>
                    <a:pt x="50" y="4"/>
                    <a:pt x="50" y="4"/>
                    <a:pt x="50" y="4"/>
                  </a:cubicBezTo>
                  <a:cubicBezTo>
                    <a:pt x="52" y="4"/>
                    <a:pt x="54" y="6"/>
                    <a:pt x="54" y="8"/>
                  </a:cubicBezTo>
                  <a:cubicBezTo>
                    <a:pt x="54" y="6"/>
                    <a:pt x="56" y="4"/>
                    <a:pt x="58" y="4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103" y="4"/>
                    <a:pt x="106" y="2"/>
                    <a:pt x="106" y="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64" name="Group 31"/>
            <p:cNvGrpSpPr>
              <a:grpSpLocks/>
            </p:cNvGrpSpPr>
            <p:nvPr/>
          </p:nvGrpSpPr>
          <p:grpSpPr bwMode="auto">
            <a:xfrm>
              <a:off x="1349" y="3389"/>
              <a:ext cx="828" cy="493"/>
              <a:chOff x="1349" y="3389"/>
              <a:chExt cx="828" cy="493"/>
            </a:xfrm>
          </p:grpSpPr>
          <p:sp>
            <p:nvSpPr>
              <p:cNvPr id="38965" name="Rectangle 32"/>
              <p:cNvSpPr>
                <a:spLocks noChangeArrowheads="1"/>
              </p:cNvSpPr>
              <p:nvPr/>
            </p:nvSpPr>
            <p:spPr bwMode="auto">
              <a:xfrm>
                <a:off x="1349" y="3389"/>
                <a:ext cx="828" cy="493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8966" name="Rectangle 33"/>
              <p:cNvSpPr>
                <a:spLocks noChangeArrowheads="1"/>
              </p:cNvSpPr>
              <p:nvPr/>
            </p:nvSpPr>
            <p:spPr bwMode="auto">
              <a:xfrm>
                <a:off x="1373" y="3431"/>
                <a:ext cx="71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Value to buyers</a:t>
                </a:r>
                <a:endParaRPr lang="en-US" altLang="en-US" sz="2400"/>
              </a:p>
            </p:txBody>
          </p:sp>
          <p:sp>
            <p:nvSpPr>
              <p:cNvPr id="38967" name="Rectangle 34"/>
              <p:cNvSpPr>
                <a:spLocks noChangeArrowheads="1"/>
              </p:cNvSpPr>
              <p:nvPr/>
            </p:nvSpPr>
            <p:spPr bwMode="auto">
              <a:xfrm>
                <a:off x="1373" y="3568"/>
                <a:ext cx="66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is greater than</a:t>
                </a:r>
                <a:endParaRPr lang="en-US" altLang="en-US" sz="2400"/>
              </a:p>
            </p:txBody>
          </p:sp>
          <p:sp>
            <p:nvSpPr>
              <p:cNvPr id="38968" name="Rectangle 35"/>
              <p:cNvSpPr>
                <a:spLocks noChangeArrowheads="1"/>
              </p:cNvSpPr>
              <p:nvPr/>
            </p:nvSpPr>
            <p:spPr bwMode="auto">
              <a:xfrm>
                <a:off x="1373" y="3704"/>
                <a:ext cx="60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cost to seller.</a:t>
                </a:r>
                <a:endParaRPr lang="en-US" altLang="en-US" sz="2400"/>
              </a:p>
            </p:txBody>
          </p:sp>
        </p:grp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5175250" y="5153025"/>
            <a:ext cx="1817688" cy="1009650"/>
            <a:chOff x="2300" y="3246"/>
            <a:chExt cx="1145" cy="636"/>
          </a:xfrm>
        </p:grpSpPr>
        <p:sp>
          <p:nvSpPr>
            <p:cNvPr id="38957" name="Freeform 37"/>
            <p:cNvSpPr>
              <a:spLocks/>
            </p:cNvSpPr>
            <p:nvPr/>
          </p:nvSpPr>
          <p:spPr bwMode="auto">
            <a:xfrm>
              <a:off x="2300" y="3246"/>
              <a:ext cx="1145" cy="82"/>
            </a:xfrm>
            <a:custGeom>
              <a:avLst/>
              <a:gdLst>
                <a:gd name="T0" fmla="*/ 0 w 112"/>
                <a:gd name="T1" fmla="*/ 0 h 8"/>
                <a:gd name="T2" fmla="*/ 594757512 w 112"/>
                <a:gd name="T3" fmla="*/ 487069012 h 8"/>
                <a:gd name="T4" fmla="*/ 2147483647 w 112"/>
                <a:gd name="T5" fmla="*/ 487069012 h 8"/>
                <a:gd name="T6" fmla="*/ 2147483647 w 112"/>
                <a:gd name="T7" fmla="*/ 974136979 h 8"/>
                <a:gd name="T8" fmla="*/ 2147483647 w 112"/>
                <a:gd name="T9" fmla="*/ 487069012 h 8"/>
                <a:gd name="T10" fmla="*/ 2147483647 w 112"/>
                <a:gd name="T11" fmla="*/ 487069012 h 8"/>
                <a:gd name="T12" fmla="*/ 2147483647 w 112"/>
                <a:gd name="T13" fmla="*/ 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8"/>
                <a:gd name="T23" fmla="*/ 112 w 112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8">
                  <a:moveTo>
                    <a:pt x="0" y="0"/>
                  </a:moveTo>
                  <a:cubicBezTo>
                    <a:pt x="0" y="2"/>
                    <a:pt x="3" y="4"/>
                    <a:pt x="5" y="4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5" y="4"/>
                    <a:pt x="57" y="6"/>
                    <a:pt x="57" y="8"/>
                  </a:cubicBezTo>
                  <a:cubicBezTo>
                    <a:pt x="57" y="6"/>
                    <a:pt x="59" y="4"/>
                    <a:pt x="61" y="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109" y="4"/>
                    <a:pt x="112" y="2"/>
                    <a:pt x="112" y="0"/>
                  </a:cubicBezTo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58" name="Group 38"/>
            <p:cNvGrpSpPr>
              <a:grpSpLocks/>
            </p:cNvGrpSpPr>
            <p:nvPr/>
          </p:nvGrpSpPr>
          <p:grpSpPr bwMode="auto">
            <a:xfrm>
              <a:off x="2484" y="3389"/>
              <a:ext cx="818" cy="493"/>
              <a:chOff x="2484" y="3389"/>
              <a:chExt cx="818" cy="493"/>
            </a:xfrm>
          </p:grpSpPr>
          <p:sp>
            <p:nvSpPr>
              <p:cNvPr id="38959" name="Rectangle 39"/>
              <p:cNvSpPr>
                <a:spLocks noChangeArrowheads="1"/>
              </p:cNvSpPr>
              <p:nvPr/>
            </p:nvSpPr>
            <p:spPr bwMode="auto">
              <a:xfrm>
                <a:off x="2484" y="3389"/>
                <a:ext cx="818" cy="493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38960" name="Rectangle 40"/>
              <p:cNvSpPr>
                <a:spLocks noChangeArrowheads="1"/>
              </p:cNvSpPr>
              <p:nvPr/>
            </p:nvSpPr>
            <p:spPr bwMode="auto">
              <a:xfrm>
                <a:off x="2516" y="3431"/>
                <a:ext cx="71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Value to buyers</a:t>
                </a:r>
                <a:endParaRPr lang="en-US" altLang="en-US" sz="2400"/>
              </a:p>
            </p:txBody>
          </p:sp>
          <p:sp>
            <p:nvSpPr>
              <p:cNvPr id="38961" name="Rectangle 41"/>
              <p:cNvSpPr>
                <a:spLocks noChangeArrowheads="1"/>
              </p:cNvSpPr>
              <p:nvPr/>
            </p:nvSpPr>
            <p:spPr bwMode="auto">
              <a:xfrm>
                <a:off x="2516" y="3568"/>
                <a:ext cx="50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is less than</a:t>
                </a:r>
                <a:endParaRPr lang="en-US" altLang="en-US" sz="2400"/>
              </a:p>
            </p:txBody>
          </p:sp>
          <p:sp>
            <p:nvSpPr>
              <p:cNvPr id="38962" name="Rectangle 42"/>
              <p:cNvSpPr>
                <a:spLocks noChangeArrowheads="1"/>
              </p:cNvSpPr>
              <p:nvPr/>
            </p:nvSpPr>
            <p:spPr bwMode="auto">
              <a:xfrm>
                <a:off x="2516" y="3704"/>
                <a:ext cx="60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rgbClr val="000000"/>
                    </a:solidFill>
                  </a:rPr>
                  <a:t>cost to seller.</a:t>
                </a:r>
                <a:endParaRPr lang="en-US" altLang="en-US" sz="2400"/>
              </a:p>
            </p:txBody>
          </p:sp>
        </p:grp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378201" y="3800476"/>
            <a:ext cx="906463" cy="1254125"/>
            <a:chOff x="1168" y="2394"/>
            <a:chExt cx="571" cy="790"/>
          </a:xfrm>
        </p:grpSpPr>
        <p:sp>
          <p:nvSpPr>
            <p:cNvPr id="38952" name="Line 44"/>
            <p:cNvSpPr>
              <a:spLocks noChangeShapeType="1"/>
            </p:cNvSpPr>
            <p:nvPr/>
          </p:nvSpPr>
          <p:spPr bwMode="auto">
            <a:xfrm flipV="1">
              <a:off x="1738" y="2394"/>
              <a:ext cx="1" cy="790"/>
            </a:xfrm>
            <a:prstGeom prst="line">
              <a:avLst/>
            </a:prstGeom>
            <a:noFill/>
            <a:ln w="49276">
              <a:solidFill>
                <a:srgbClr val="AD0D1B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45"/>
            <p:cNvSpPr>
              <a:spLocks noChangeShapeType="1"/>
            </p:cNvSpPr>
            <p:nvPr/>
          </p:nvSpPr>
          <p:spPr bwMode="auto">
            <a:xfrm>
              <a:off x="1564" y="2733"/>
              <a:ext cx="13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1318" y="2654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Cost</a:t>
              </a:r>
              <a:endParaRPr lang="en-US" altLang="en-US" sz="2400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86" y="2790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to</a:t>
              </a:r>
              <a:endParaRPr lang="en-US" altLang="en-US" sz="2400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1168" y="2927"/>
              <a:ext cx="5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monopolist</a:t>
              </a:r>
              <a:endParaRPr lang="en-US" altLang="en-US" sz="2400"/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5856289" y="2611439"/>
            <a:ext cx="966787" cy="2427287"/>
            <a:chOff x="2729" y="1645"/>
            <a:chExt cx="609" cy="1529"/>
          </a:xfrm>
        </p:grpSpPr>
        <p:sp>
          <p:nvSpPr>
            <p:cNvPr id="38947" name="Line 50"/>
            <p:cNvSpPr>
              <a:spLocks noChangeShapeType="1"/>
            </p:cNvSpPr>
            <p:nvPr/>
          </p:nvSpPr>
          <p:spPr bwMode="auto">
            <a:xfrm flipV="1">
              <a:off x="2729" y="1645"/>
              <a:ext cx="1" cy="1529"/>
            </a:xfrm>
            <a:prstGeom prst="line">
              <a:avLst/>
            </a:prstGeom>
            <a:noFill/>
            <a:ln w="49276">
              <a:solidFill>
                <a:srgbClr val="AD0D1B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51"/>
            <p:cNvSpPr>
              <a:spLocks noChangeShapeType="1"/>
            </p:cNvSpPr>
            <p:nvPr/>
          </p:nvSpPr>
          <p:spPr bwMode="auto">
            <a:xfrm>
              <a:off x="2770" y="1809"/>
              <a:ext cx="15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Rectangle 52"/>
            <p:cNvSpPr>
              <a:spLocks noChangeArrowheads="1"/>
            </p:cNvSpPr>
            <p:nvPr/>
          </p:nvSpPr>
          <p:spPr bwMode="auto">
            <a:xfrm>
              <a:off x="2966" y="1742"/>
              <a:ext cx="20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Cost</a:t>
              </a:r>
              <a:endParaRPr lang="en-US" altLang="en-US" sz="2400"/>
            </a:p>
          </p:txBody>
        </p:sp>
        <p:sp>
          <p:nvSpPr>
            <p:cNvPr id="38950" name="Rectangle 53"/>
            <p:cNvSpPr>
              <a:spLocks noChangeArrowheads="1"/>
            </p:cNvSpPr>
            <p:nvPr/>
          </p:nvSpPr>
          <p:spPr bwMode="auto">
            <a:xfrm>
              <a:off x="3034" y="1878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to</a:t>
              </a:r>
              <a:endParaRPr lang="en-US" altLang="en-US" sz="2400"/>
            </a:p>
          </p:txBody>
        </p:sp>
        <p:sp>
          <p:nvSpPr>
            <p:cNvPr id="38951" name="Rectangle 54"/>
            <p:cNvSpPr>
              <a:spLocks noChangeArrowheads="1"/>
            </p:cNvSpPr>
            <p:nvPr/>
          </p:nvSpPr>
          <p:spPr bwMode="auto">
            <a:xfrm>
              <a:off x="2816" y="2014"/>
              <a:ext cx="5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monopolist</a:t>
              </a:r>
              <a:endParaRPr lang="en-US" altLang="en-US" sz="2400"/>
            </a:p>
          </p:txBody>
        </p:sp>
      </p:grp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3917951" y="2563814"/>
            <a:ext cx="576263" cy="2490787"/>
            <a:chOff x="1508" y="1615"/>
            <a:chExt cx="363" cy="1569"/>
          </a:xfrm>
        </p:grpSpPr>
        <p:sp>
          <p:nvSpPr>
            <p:cNvPr id="38943" name="Line 56"/>
            <p:cNvSpPr>
              <a:spLocks noChangeShapeType="1"/>
            </p:cNvSpPr>
            <p:nvPr/>
          </p:nvSpPr>
          <p:spPr bwMode="auto">
            <a:xfrm flipV="1">
              <a:off x="1870" y="1615"/>
              <a:ext cx="1" cy="1569"/>
            </a:xfrm>
            <a:prstGeom prst="line">
              <a:avLst/>
            </a:prstGeom>
            <a:noFill/>
            <a:ln w="49276">
              <a:solidFill>
                <a:srgbClr val="003F95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4" name="Rectangle 57"/>
            <p:cNvSpPr>
              <a:spLocks noChangeArrowheads="1"/>
            </p:cNvSpPr>
            <p:nvPr/>
          </p:nvSpPr>
          <p:spPr bwMode="auto">
            <a:xfrm>
              <a:off x="1531" y="1707"/>
              <a:ext cx="2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Value</a:t>
              </a:r>
              <a:endParaRPr lang="en-US" altLang="en-US" sz="2400"/>
            </a:p>
          </p:txBody>
        </p:sp>
        <p:sp>
          <p:nvSpPr>
            <p:cNvPr id="38945" name="Rectangle 58"/>
            <p:cNvSpPr>
              <a:spLocks noChangeArrowheads="1"/>
            </p:cNvSpPr>
            <p:nvPr/>
          </p:nvSpPr>
          <p:spPr bwMode="auto">
            <a:xfrm>
              <a:off x="1623" y="1843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to</a:t>
              </a:r>
              <a:endParaRPr lang="en-US" altLang="en-US" sz="2400"/>
            </a:p>
          </p:txBody>
        </p:sp>
        <p:sp>
          <p:nvSpPr>
            <p:cNvPr id="38946" name="Rectangle 59"/>
            <p:cNvSpPr>
              <a:spLocks noChangeArrowheads="1"/>
            </p:cNvSpPr>
            <p:nvPr/>
          </p:nvSpPr>
          <p:spPr bwMode="auto">
            <a:xfrm>
              <a:off x="1508" y="1979"/>
              <a:ext cx="30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buyers</a:t>
              </a:r>
              <a:endParaRPr lang="en-US" altLang="en-US" sz="2400"/>
            </a:p>
          </p:txBody>
        </p:sp>
      </p:grpSp>
      <p:grpSp>
        <p:nvGrpSpPr>
          <p:cNvPr id="11" name="Group 60"/>
          <p:cNvGrpSpPr>
            <a:grpSpLocks/>
          </p:cNvGrpSpPr>
          <p:nvPr/>
        </p:nvGrpSpPr>
        <p:grpSpPr bwMode="auto">
          <a:xfrm>
            <a:off x="6051551" y="3833813"/>
            <a:ext cx="555625" cy="1204912"/>
            <a:chOff x="2852" y="2415"/>
            <a:chExt cx="350" cy="759"/>
          </a:xfrm>
        </p:grpSpPr>
        <p:sp>
          <p:nvSpPr>
            <p:cNvPr id="38939" name="Line 61"/>
            <p:cNvSpPr>
              <a:spLocks noChangeShapeType="1"/>
            </p:cNvSpPr>
            <p:nvPr/>
          </p:nvSpPr>
          <p:spPr bwMode="auto">
            <a:xfrm flipV="1">
              <a:off x="2852" y="2415"/>
              <a:ext cx="1" cy="759"/>
            </a:xfrm>
            <a:prstGeom prst="line">
              <a:avLst/>
            </a:prstGeom>
            <a:noFill/>
            <a:ln w="49276">
              <a:solidFill>
                <a:srgbClr val="003F95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Rectangle 62"/>
            <p:cNvSpPr>
              <a:spLocks noChangeArrowheads="1"/>
            </p:cNvSpPr>
            <p:nvPr/>
          </p:nvSpPr>
          <p:spPr bwMode="auto">
            <a:xfrm>
              <a:off x="2918" y="2630"/>
              <a:ext cx="2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Value</a:t>
              </a:r>
              <a:endParaRPr lang="en-US" altLang="en-US" sz="2400"/>
            </a:p>
          </p:txBody>
        </p:sp>
        <p:sp>
          <p:nvSpPr>
            <p:cNvPr id="38941" name="Rectangle 63"/>
            <p:cNvSpPr>
              <a:spLocks noChangeArrowheads="1"/>
            </p:cNvSpPr>
            <p:nvPr/>
          </p:nvSpPr>
          <p:spPr bwMode="auto">
            <a:xfrm>
              <a:off x="3013" y="2767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to</a:t>
              </a:r>
              <a:endParaRPr lang="en-US" altLang="en-US" sz="2400"/>
            </a:p>
          </p:txBody>
        </p:sp>
        <p:sp>
          <p:nvSpPr>
            <p:cNvPr id="38942" name="Rectangle 64"/>
            <p:cNvSpPr>
              <a:spLocks noChangeArrowheads="1"/>
            </p:cNvSpPr>
            <p:nvPr/>
          </p:nvSpPr>
          <p:spPr bwMode="auto">
            <a:xfrm>
              <a:off x="2894" y="2903"/>
              <a:ext cx="30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buyers</a:t>
              </a:r>
              <a:endParaRPr lang="en-US" altLang="en-US" sz="2400"/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4881564" y="2889250"/>
            <a:ext cx="619125" cy="3722688"/>
            <a:chOff x="2115" y="1820"/>
            <a:chExt cx="390" cy="2345"/>
          </a:xfrm>
        </p:grpSpPr>
        <p:sp>
          <p:nvSpPr>
            <p:cNvPr id="38934" name="Line 66"/>
            <p:cNvSpPr>
              <a:spLocks noChangeShapeType="1"/>
            </p:cNvSpPr>
            <p:nvPr/>
          </p:nvSpPr>
          <p:spPr bwMode="auto">
            <a:xfrm flipV="1">
              <a:off x="2300" y="1850"/>
              <a:ext cx="1" cy="131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Oval 67"/>
            <p:cNvSpPr>
              <a:spLocks noChangeArrowheads="1"/>
            </p:cNvSpPr>
            <p:nvPr/>
          </p:nvSpPr>
          <p:spPr bwMode="auto">
            <a:xfrm>
              <a:off x="2269" y="1820"/>
              <a:ext cx="61" cy="7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8936" name="Line 68"/>
            <p:cNvSpPr>
              <a:spLocks noChangeShapeType="1"/>
            </p:cNvSpPr>
            <p:nvPr/>
          </p:nvSpPr>
          <p:spPr bwMode="auto">
            <a:xfrm flipV="1">
              <a:off x="2300" y="3307"/>
              <a:ext cx="1" cy="5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Rectangle 69"/>
            <p:cNvSpPr>
              <a:spLocks noChangeArrowheads="1"/>
            </p:cNvSpPr>
            <p:nvPr/>
          </p:nvSpPr>
          <p:spPr bwMode="auto">
            <a:xfrm>
              <a:off x="2115" y="3893"/>
              <a:ext cx="37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Efficient</a:t>
              </a:r>
              <a:endParaRPr lang="en-US" altLang="en-US" sz="2400"/>
            </a:p>
          </p:txBody>
        </p:sp>
        <p:sp>
          <p:nvSpPr>
            <p:cNvPr id="38938" name="Rectangle 70"/>
            <p:cNvSpPr>
              <a:spLocks noChangeArrowheads="1"/>
            </p:cNvSpPr>
            <p:nvPr/>
          </p:nvSpPr>
          <p:spPr bwMode="auto">
            <a:xfrm>
              <a:off x="2118" y="4029"/>
              <a:ext cx="3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quantity</a:t>
              </a:r>
              <a:endParaRPr lang="en-US" altLang="en-US" sz="2400"/>
            </a:p>
          </p:txBody>
        </p:sp>
      </p:grpSp>
      <p:sp>
        <p:nvSpPr>
          <p:cNvPr id="38929" name="Slide Number Placeholder 5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49CBB-43EE-419D-B4FB-9106DC0E3A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8930" name="Footer Placeholder 5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8266113" y="109539"/>
            <a:ext cx="2114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Calibri" panose="020F0502020204030204" pitchFamily="34" charset="0"/>
              </a:rPr>
              <a:t>The height of the Demand curve at any quantity shows the value of the commodity to whoever bought the last unit.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8267700" y="1747839"/>
            <a:ext cx="21161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Calibri" panose="020F0502020204030204" pitchFamily="34" charset="0"/>
              </a:rPr>
              <a:t>So, the height of the Demand curve at any quantity shows the social benefit of the last unit.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270875" y="3021014"/>
            <a:ext cx="21145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Calibri" panose="020F0502020204030204" pitchFamily="34" charset="0"/>
              </a:rPr>
              <a:t>When this is no less than the marginal cost of the last unit, the last unit is socially desirable.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Deadweight Loss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Because a monopoly sets its price above marginal cost, it places a wedge between the consumer’s willingness to pay and the producer’s cost.</a:t>
            </a:r>
          </a:p>
          <a:p>
            <a:pPr lvl="1"/>
            <a:r>
              <a:rPr lang="en-US" altLang="en-US" smtClean="0"/>
              <a:t>This wedge causes the quantity sold to fall short of the social optimum.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021104-D104-476F-8348-D5B720AA534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>
                <a:cs typeface="Calibri" panose="020F0502020204030204" pitchFamily="34" charset="0"/>
              </a:rPr>
              <a:t>Figure 8 The Inefficiency of Monopoly</a:t>
            </a:r>
          </a:p>
        </p:txBody>
      </p:sp>
      <p:sp>
        <p:nvSpPr>
          <p:cNvPr id="98321" name="Freeform 17"/>
          <p:cNvSpPr>
            <a:spLocks/>
          </p:cNvSpPr>
          <p:nvPr/>
        </p:nvSpPr>
        <p:spPr bwMode="auto">
          <a:xfrm>
            <a:off x="4529138" y="2646363"/>
            <a:ext cx="785812" cy="1250950"/>
          </a:xfrm>
          <a:custGeom>
            <a:avLst/>
            <a:gdLst>
              <a:gd name="T0" fmla="*/ 0 w 495"/>
              <a:gd name="T1" fmla="*/ 0 h 788"/>
              <a:gd name="T2" fmla="*/ 0 w 495"/>
              <a:gd name="T3" fmla="*/ 2147483647 h 788"/>
              <a:gd name="T4" fmla="*/ 2147483647 w 495"/>
              <a:gd name="T5" fmla="*/ 2147483647 h 788"/>
              <a:gd name="T6" fmla="*/ 0 w 495"/>
              <a:gd name="T7" fmla="*/ 0 h 788"/>
              <a:gd name="T8" fmla="*/ 0 60000 65536"/>
              <a:gd name="T9" fmla="*/ 0 60000 65536"/>
              <a:gd name="T10" fmla="*/ 0 60000 65536"/>
              <a:gd name="T11" fmla="*/ 0 60000 65536"/>
              <a:gd name="T12" fmla="*/ 0 w 495"/>
              <a:gd name="T13" fmla="*/ 0 h 788"/>
              <a:gd name="T14" fmla="*/ 495 w 495"/>
              <a:gd name="T15" fmla="*/ 788 h 7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5" h="788">
                <a:moveTo>
                  <a:pt x="0" y="0"/>
                </a:moveTo>
                <a:lnTo>
                  <a:pt x="0" y="788"/>
                </a:lnTo>
                <a:lnTo>
                  <a:pt x="495" y="412"/>
                </a:ln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Freeform 18"/>
          <p:cNvSpPr>
            <a:spLocks/>
          </p:cNvSpPr>
          <p:nvPr/>
        </p:nvSpPr>
        <p:spPr bwMode="auto">
          <a:xfrm>
            <a:off x="2997200" y="1317625"/>
            <a:ext cx="6643688" cy="4484688"/>
          </a:xfrm>
          <a:custGeom>
            <a:avLst/>
            <a:gdLst>
              <a:gd name="T0" fmla="*/ 0 w 4185"/>
              <a:gd name="T1" fmla="*/ 0 h 2825"/>
              <a:gd name="T2" fmla="*/ 0 w 4185"/>
              <a:gd name="T3" fmla="*/ 2147483647 h 2825"/>
              <a:gd name="T4" fmla="*/ 2147483647 w 4185"/>
              <a:gd name="T5" fmla="*/ 2147483647 h 2825"/>
              <a:gd name="T6" fmla="*/ 0 60000 65536"/>
              <a:gd name="T7" fmla="*/ 0 60000 65536"/>
              <a:gd name="T8" fmla="*/ 0 60000 65536"/>
              <a:gd name="T9" fmla="*/ 0 w 4185"/>
              <a:gd name="T10" fmla="*/ 0 h 2825"/>
              <a:gd name="T11" fmla="*/ 4185 w 4185"/>
              <a:gd name="T12" fmla="*/ 2825 h 28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85" h="2825">
                <a:moveTo>
                  <a:pt x="0" y="0"/>
                </a:moveTo>
                <a:lnTo>
                  <a:pt x="0" y="2825"/>
                </a:lnTo>
                <a:lnTo>
                  <a:pt x="4185" y="282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19"/>
          <p:cNvSpPr>
            <a:spLocks noChangeArrowheads="1"/>
          </p:cNvSpPr>
          <p:nvPr/>
        </p:nvSpPr>
        <p:spPr bwMode="auto">
          <a:xfrm>
            <a:off x="8829675" y="5875339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2763838" y="5881689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2379663" y="1301751"/>
            <a:ext cx="42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Price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695826" y="1611313"/>
            <a:ext cx="1000125" cy="1611312"/>
            <a:chOff x="1998" y="1015"/>
            <a:chExt cx="630" cy="1015"/>
          </a:xfrm>
        </p:grpSpPr>
        <p:sp>
          <p:nvSpPr>
            <p:cNvPr id="41004" name="Line 23"/>
            <p:cNvSpPr>
              <a:spLocks noChangeShapeType="1"/>
            </p:cNvSpPr>
            <p:nvPr/>
          </p:nvSpPr>
          <p:spPr bwMode="auto">
            <a:xfrm flipV="1">
              <a:off x="2062" y="1315"/>
              <a:ext cx="289" cy="7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005" name="Rectangle 24"/>
            <p:cNvSpPr>
              <a:spLocks noChangeArrowheads="1"/>
            </p:cNvSpPr>
            <p:nvPr/>
          </p:nvSpPr>
          <p:spPr bwMode="auto">
            <a:xfrm>
              <a:off x="1998" y="1015"/>
              <a:ext cx="6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Deadweight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41006" name="Rectangle 25"/>
            <p:cNvSpPr>
              <a:spLocks noChangeArrowheads="1"/>
            </p:cNvSpPr>
            <p:nvPr/>
          </p:nvSpPr>
          <p:spPr bwMode="auto">
            <a:xfrm>
              <a:off x="2225" y="1176"/>
              <a:ext cx="19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loss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40969" name="Group 26"/>
          <p:cNvGrpSpPr>
            <a:grpSpLocks/>
          </p:cNvGrpSpPr>
          <p:nvPr/>
        </p:nvGrpSpPr>
        <p:grpSpPr bwMode="auto">
          <a:xfrm>
            <a:off x="2997200" y="1433514"/>
            <a:ext cx="5132388" cy="3679824"/>
            <a:chOff x="928" y="903"/>
            <a:chExt cx="3233" cy="2318"/>
          </a:xfrm>
        </p:grpSpPr>
        <p:sp>
          <p:nvSpPr>
            <p:cNvPr id="41002" name="Line 27"/>
            <p:cNvSpPr>
              <a:spLocks noChangeShapeType="1"/>
            </p:cNvSpPr>
            <p:nvPr/>
          </p:nvSpPr>
          <p:spPr bwMode="auto">
            <a:xfrm>
              <a:off x="928" y="903"/>
              <a:ext cx="2738" cy="2206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003" name="Rectangle 28"/>
            <p:cNvSpPr>
              <a:spLocks noChangeArrowheads="1"/>
            </p:cNvSpPr>
            <p:nvPr/>
          </p:nvSpPr>
          <p:spPr bwMode="auto">
            <a:xfrm>
              <a:off x="3717" y="3066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40970" name="Group 29"/>
          <p:cNvGrpSpPr>
            <a:grpSpLocks/>
          </p:cNvGrpSpPr>
          <p:nvPr/>
        </p:nvGrpSpPr>
        <p:grpSpPr bwMode="auto">
          <a:xfrm>
            <a:off x="2997201" y="1433514"/>
            <a:ext cx="3302000" cy="3692524"/>
            <a:chOff x="928" y="903"/>
            <a:chExt cx="2080" cy="2326"/>
          </a:xfrm>
        </p:grpSpPr>
        <p:sp>
          <p:nvSpPr>
            <p:cNvPr id="40997" name="Line 30"/>
            <p:cNvSpPr>
              <a:spLocks noChangeShapeType="1"/>
            </p:cNvSpPr>
            <p:nvPr/>
          </p:nvSpPr>
          <p:spPr bwMode="auto">
            <a:xfrm>
              <a:off x="928" y="903"/>
              <a:ext cx="1339" cy="2158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40998" name="Group 31"/>
            <p:cNvGrpSpPr>
              <a:grpSpLocks/>
            </p:cNvGrpSpPr>
            <p:nvPr/>
          </p:nvGrpSpPr>
          <p:grpSpPr bwMode="auto">
            <a:xfrm>
              <a:off x="2231" y="2912"/>
              <a:ext cx="777" cy="317"/>
              <a:chOff x="2231" y="2912"/>
              <a:chExt cx="777" cy="317"/>
            </a:xfrm>
          </p:grpSpPr>
          <p:sp>
            <p:nvSpPr>
              <p:cNvPr id="40999" name="Line 32"/>
              <p:cNvSpPr>
                <a:spLocks noChangeShapeType="1"/>
              </p:cNvSpPr>
              <p:nvPr/>
            </p:nvSpPr>
            <p:spPr bwMode="auto">
              <a:xfrm>
                <a:off x="2231" y="2915"/>
                <a:ext cx="289" cy="4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000" name="Rectangle 33"/>
              <p:cNvSpPr>
                <a:spLocks noChangeArrowheads="1"/>
              </p:cNvSpPr>
              <p:nvPr/>
            </p:nvSpPr>
            <p:spPr bwMode="auto">
              <a:xfrm>
                <a:off x="2544" y="2912"/>
                <a:ext cx="46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1001" name="Rectangle 34"/>
              <p:cNvSpPr>
                <a:spLocks noChangeArrowheads="1"/>
              </p:cNvSpPr>
              <p:nvPr/>
            </p:nvSpPr>
            <p:spPr bwMode="auto">
              <a:xfrm>
                <a:off x="2556" y="3074"/>
                <a:ext cx="430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revenue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40971" name="Group 35"/>
          <p:cNvGrpSpPr>
            <a:grpSpLocks/>
          </p:cNvGrpSpPr>
          <p:nvPr/>
        </p:nvGrpSpPr>
        <p:grpSpPr bwMode="auto">
          <a:xfrm>
            <a:off x="3246439" y="1546226"/>
            <a:ext cx="5384799" cy="3351213"/>
            <a:chOff x="1085" y="974"/>
            <a:chExt cx="3392" cy="2111"/>
          </a:xfrm>
        </p:grpSpPr>
        <p:sp>
          <p:nvSpPr>
            <p:cNvPr id="40995" name="Line 36"/>
            <p:cNvSpPr>
              <a:spLocks noChangeShapeType="1"/>
            </p:cNvSpPr>
            <p:nvPr/>
          </p:nvSpPr>
          <p:spPr bwMode="auto">
            <a:xfrm flipH="1">
              <a:off x="1085" y="1061"/>
              <a:ext cx="2629" cy="2024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996" name="Rectangle 37"/>
            <p:cNvSpPr>
              <a:spLocks noChangeArrowheads="1"/>
            </p:cNvSpPr>
            <p:nvPr/>
          </p:nvSpPr>
          <p:spPr bwMode="auto">
            <a:xfrm>
              <a:off x="3769" y="974"/>
              <a:ext cx="7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Marginal cost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018090" y="3243264"/>
            <a:ext cx="711200" cy="3140075"/>
            <a:chOff x="2201" y="2043"/>
            <a:chExt cx="448" cy="1978"/>
          </a:xfrm>
        </p:grpSpPr>
        <p:sp>
          <p:nvSpPr>
            <p:cNvPr id="40990" name="Rectangle 39"/>
            <p:cNvSpPr>
              <a:spLocks noChangeArrowheads="1"/>
            </p:cNvSpPr>
            <p:nvPr/>
          </p:nvSpPr>
          <p:spPr bwMode="auto">
            <a:xfrm>
              <a:off x="2201" y="3705"/>
              <a:ext cx="42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Efficient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40991" name="Rectangle 40"/>
            <p:cNvSpPr>
              <a:spLocks noChangeArrowheads="1"/>
            </p:cNvSpPr>
            <p:nvPr/>
          </p:nvSpPr>
          <p:spPr bwMode="auto">
            <a:xfrm>
              <a:off x="2201" y="3867"/>
              <a:ext cx="44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quantity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grpSp>
          <p:nvGrpSpPr>
            <p:cNvPr id="40992" name="Group 41"/>
            <p:cNvGrpSpPr>
              <a:grpSpLocks/>
            </p:cNvGrpSpPr>
            <p:nvPr/>
          </p:nvGrpSpPr>
          <p:grpSpPr bwMode="auto">
            <a:xfrm>
              <a:off x="2347" y="2043"/>
              <a:ext cx="86" cy="1588"/>
              <a:chOff x="2347" y="2043"/>
              <a:chExt cx="86" cy="1588"/>
            </a:xfrm>
          </p:grpSpPr>
          <p:sp>
            <p:nvSpPr>
              <p:cNvPr id="40993" name="Line 42"/>
              <p:cNvSpPr>
                <a:spLocks noChangeShapeType="1"/>
              </p:cNvSpPr>
              <p:nvPr/>
            </p:nvSpPr>
            <p:spPr bwMode="auto">
              <a:xfrm flipV="1">
                <a:off x="2388" y="2079"/>
                <a:ext cx="1" cy="15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994" name="Oval 43"/>
              <p:cNvSpPr>
                <a:spLocks noChangeArrowheads="1"/>
              </p:cNvSpPr>
              <p:nvPr/>
            </p:nvSpPr>
            <p:spPr bwMode="auto">
              <a:xfrm>
                <a:off x="2347" y="2043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1987551" y="2516188"/>
            <a:ext cx="2868613" cy="3867150"/>
            <a:chOff x="292" y="1585"/>
            <a:chExt cx="1807" cy="2436"/>
          </a:xfrm>
        </p:grpSpPr>
        <p:sp>
          <p:nvSpPr>
            <p:cNvPr id="40981" name="Oval 45"/>
            <p:cNvSpPr>
              <a:spLocks noChangeArrowheads="1"/>
            </p:cNvSpPr>
            <p:nvPr/>
          </p:nvSpPr>
          <p:spPr bwMode="auto">
            <a:xfrm>
              <a:off x="1853" y="2418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grpSp>
          <p:nvGrpSpPr>
            <p:cNvPr id="40982" name="Group 46"/>
            <p:cNvGrpSpPr>
              <a:grpSpLocks/>
            </p:cNvGrpSpPr>
            <p:nvPr/>
          </p:nvGrpSpPr>
          <p:grpSpPr bwMode="auto">
            <a:xfrm>
              <a:off x="292" y="1585"/>
              <a:ext cx="1807" cy="2436"/>
              <a:chOff x="292" y="1585"/>
              <a:chExt cx="1807" cy="2436"/>
            </a:xfrm>
          </p:grpSpPr>
          <p:sp>
            <p:nvSpPr>
              <p:cNvPr id="40983" name="Line 47"/>
              <p:cNvSpPr>
                <a:spLocks noChangeShapeType="1"/>
              </p:cNvSpPr>
              <p:nvPr/>
            </p:nvSpPr>
            <p:spPr bwMode="auto">
              <a:xfrm flipV="1">
                <a:off x="1893" y="1667"/>
                <a:ext cx="1" cy="19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984" name="Line 48"/>
              <p:cNvSpPr>
                <a:spLocks noChangeShapeType="1"/>
              </p:cNvSpPr>
              <p:nvPr/>
            </p:nvSpPr>
            <p:spPr bwMode="auto">
              <a:xfrm flipH="1">
                <a:off x="928" y="1667"/>
                <a:ext cx="965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0985" name="Oval 49"/>
              <p:cNvSpPr>
                <a:spLocks noChangeArrowheads="1"/>
              </p:cNvSpPr>
              <p:nvPr/>
            </p:nvSpPr>
            <p:spPr bwMode="auto">
              <a:xfrm>
                <a:off x="1853" y="1630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0986" name="Rectangle 50"/>
              <p:cNvSpPr>
                <a:spLocks noChangeArrowheads="1"/>
              </p:cNvSpPr>
              <p:nvPr/>
            </p:nvSpPr>
            <p:spPr bwMode="auto">
              <a:xfrm>
                <a:off x="292" y="1585"/>
                <a:ext cx="55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Monopoly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0987" name="Rectangle 51"/>
              <p:cNvSpPr>
                <a:spLocks noChangeArrowheads="1"/>
              </p:cNvSpPr>
              <p:nvPr/>
            </p:nvSpPr>
            <p:spPr bwMode="auto">
              <a:xfrm>
                <a:off x="571" y="1747"/>
                <a:ext cx="26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price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0988" name="Rectangle 52"/>
              <p:cNvSpPr>
                <a:spLocks noChangeArrowheads="1"/>
              </p:cNvSpPr>
              <p:nvPr/>
            </p:nvSpPr>
            <p:spPr bwMode="auto">
              <a:xfrm>
                <a:off x="1545" y="3705"/>
                <a:ext cx="55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Monopoly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0989" name="Rectangle 53"/>
              <p:cNvSpPr>
                <a:spLocks noChangeArrowheads="1"/>
              </p:cNvSpPr>
              <p:nvPr/>
            </p:nvSpPr>
            <p:spPr bwMode="auto">
              <a:xfrm>
                <a:off x="1598" y="3867"/>
                <a:ext cx="44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quantity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3519488" y="844550"/>
            <a:ext cx="206216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&gt;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monopoly</a:t>
            </a:r>
          </a:p>
        </p:txBody>
      </p:sp>
      <p:cxnSp>
        <p:nvCxnSpPr>
          <p:cNvPr id="41" name="Straight Arrow Connector 40"/>
          <p:cNvCxnSpPr>
            <a:cxnSpLocks noChangeShapeType="1"/>
            <a:stCxn id="40" idx="2"/>
          </p:cNvCxnSpPr>
          <p:nvPr/>
        </p:nvCxnSpPr>
        <p:spPr bwMode="auto">
          <a:xfrm flipH="1">
            <a:off x="4502152" y="1490881"/>
            <a:ext cx="48418" cy="1003083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442075" y="2978151"/>
            <a:ext cx="21209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perfect competition and optimum</a:t>
            </a:r>
          </a:p>
        </p:txBody>
      </p:sp>
      <p:cxnSp>
        <p:nvCxnSpPr>
          <p:cNvPr id="44" name="Straight Arrow Connector 43"/>
          <p:cNvCxnSpPr>
            <a:cxnSpLocks noChangeShapeType="1"/>
          </p:cNvCxnSpPr>
          <p:nvPr/>
        </p:nvCxnSpPr>
        <p:spPr bwMode="auto">
          <a:xfrm rot="10800000">
            <a:off x="5556251" y="3325814"/>
            <a:ext cx="879475" cy="22225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8477251" y="4181475"/>
            <a:ext cx="3105149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Note that the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monopolist produces </a:t>
            </a:r>
            <a:r>
              <a:rPr lang="en-US" sz="1800" b="1" i="1" dirty="0">
                <a:latin typeface="Calibri" panose="020F0502020204030204" pitchFamily="34" charset="0"/>
                <a:cs typeface="Calibri" panose="020F0502020204030204" pitchFamily="34" charset="0"/>
              </a:rPr>
              <a:t>less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than the socially </a:t>
            </a:r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efficient/optimum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</a:p>
        </p:txBody>
      </p:sp>
      <p:sp>
        <p:nvSpPr>
          <p:cNvPr id="40979" name="Slide Number Placeholder 4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492E0C-E785-49DF-A98B-7621D72DEF1F}" type="slidenum">
              <a:rPr lang="en-US" altLang="en-US" sz="1400"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>
              <a:cs typeface="Calibri" panose="020F0502020204030204" pitchFamily="34" charset="0"/>
            </a:endParaRPr>
          </a:p>
        </p:txBody>
      </p:sp>
      <p:sp>
        <p:nvSpPr>
          <p:cNvPr id="40980" name="Footer Placeholder 4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3" grpId="0" animBg="1"/>
      <p:bldP spid="4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The Deadweight Loss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deadweight loss caused by a monopoly is similar to the deadweight loss caused by a tax.</a:t>
            </a:r>
          </a:p>
          <a:p>
            <a:pPr lvl="1"/>
            <a:r>
              <a:rPr lang="en-US" altLang="en-US" smtClean="0"/>
              <a:t>See chapter 8</a:t>
            </a:r>
          </a:p>
          <a:p>
            <a:r>
              <a:rPr lang="en-US" altLang="en-US" smtClean="0"/>
              <a:t>The difference between the two cases is that the government gets the revenue from a tax, whereas a private firm gets the monopoly profit.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3046D7-7E89-4649-BEC3-8FC8573A001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MONOPOLIES ARISE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fundamental cause of monopoly is the existence of </a:t>
            </a:r>
            <a:r>
              <a:rPr lang="en-US" altLang="en-US" i="1" smtClean="0"/>
              <a:t>barriers to entry</a:t>
            </a:r>
            <a:r>
              <a:rPr lang="en-US" altLang="en-US" smtClean="0"/>
              <a:t>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403304-99F5-4A7D-A79E-64141CB8339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PUBLIC POLICY TOWARD MONOPOLIES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Governments may respond to the problem of monopoly in one of four ways.</a:t>
            </a:r>
          </a:p>
          <a:p>
            <a:pPr lvl="1"/>
            <a:r>
              <a:rPr lang="en-US" altLang="en-US" smtClean="0"/>
              <a:t>Making monopolized industries more competitive.</a:t>
            </a:r>
          </a:p>
          <a:p>
            <a:pPr lvl="1"/>
            <a:r>
              <a:rPr lang="en-US" altLang="en-US" smtClean="0"/>
              <a:t>Regulating the behavior of monopolies.</a:t>
            </a:r>
          </a:p>
          <a:p>
            <a:pPr lvl="1"/>
            <a:r>
              <a:rPr lang="en-US" altLang="en-US" smtClean="0"/>
              <a:t>Turning some private monopolies into public enterprises.</a:t>
            </a:r>
          </a:p>
          <a:p>
            <a:pPr lvl="1"/>
            <a:r>
              <a:rPr lang="en-US" altLang="en-US" smtClean="0"/>
              <a:t>Doing nothing at all.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DADD5-B012-4BC8-8489-421201603DF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Increasing Competition with Antitrust Laws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Antitrust laws are laws aimed at curbing monopoly power.</a:t>
            </a:r>
          </a:p>
          <a:p>
            <a:r>
              <a:rPr lang="en-US" altLang="en-US" smtClean="0"/>
              <a:t>Antitrust laws give government various ways to promote competition.</a:t>
            </a:r>
          </a:p>
          <a:p>
            <a:pPr lvl="1"/>
            <a:r>
              <a:rPr lang="en-US" altLang="en-US" smtClean="0"/>
              <a:t>They allow government to prevent mergers.</a:t>
            </a:r>
          </a:p>
          <a:p>
            <a:pPr lvl="1"/>
            <a:r>
              <a:rPr lang="en-US" altLang="en-US" smtClean="0"/>
              <a:t>They allow government to break up companies.</a:t>
            </a:r>
          </a:p>
          <a:p>
            <a:pPr lvl="1"/>
            <a:r>
              <a:rPr lang="en-US" altLang="en-US" smtClean="0"/>
              <a:t>They prevent companies from performing activities that make markets less competitive.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BAF247-FE7E-4361-9422-A66F507E8D1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Increasing Competition with Antitrust Laws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Two Important Antitrust Laws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/>
            <a:r>
              <a:rPr lang="en-US" altLang="en-US" smtClean="0"/>
              <a:t>Sherman Antitrust Act (1890)</a:t>
            </a:r>
          </a:p>
          <a:p>
            <a:pPr lvl="2"/>
            <a:r>
              <a:rPr lang="en-US" altLang="en-US" smtClean="0"/>
              <a:t>Reduced the market power of the large and powerful “trusts” of that time period.</a:t>
            </a:r>
          </a:p>
          <a:p>
            <a:pPr lvl="1"/>
            <a:r>
              <a:rPr lang="en-US" altLang="en-US" smtClean="0"/>
              <a:t>Clayton Act (1914)</a:t>
            </a:r>
          </a:p>
          <a:p>
            <a:pPr lvl="2"/>
            <a:r>
              <a:rPr lang="en-US" altLang="en-US" smtClean="0"/>
              <a:t>Strengthened the government’s powers and authorized private lawsuits.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9BBA1A-2A75-4925-83B2-B3407EBFB5E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Regulation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Government may regulate the prices that the monopoly charges.</a:t>
            </a:r>
          </a:p>
          <a:p>
            <a:pPr lvl="1"/>
            <a:r>
              <a:rPr lang="en-US" altLang="en-US" smtClean="0"/>
              <a:t>Example: ConEd, LIPA, etc.</a:t>
            </a:r>
          </a:p>
          <a:p>
            <a:r>
              <a:rPr lang="en-US" altLang="en-US" smtClean="0"/>
              <a:t>The regulator may force the monopolist to implement the efficient outcome</a:t>
            </a:r>
          </a:p>
          <a:p>
            <a:pPr lvl="1"/>
            <a:r>
              <a:rPr lang="en-US" altLang="en-US" smtClean="0"/>
              <a:t>Recall that the allocation of resources is efficient when price is set to equal marginal cost (</a:t>
            </a:r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MC</a:t>
            </a:r>
            <a:r>
              <a:rPr lang="en-US" altLang="en-US" smtClean="0"/>
              <a:t>).</a:t>
            </a:r>
          </a:p>
          <a:p>
            <a:pPr lvl="1"/>
            <a:r>
              <a:rPr lang="en-US" altLang="en-US" smtClean="0"/>
              <a:t>But it might be difficult for government regulators to force the monopolist to set </a:t>
            </a:r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MC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8A62CD-76B2-4E7E-9CF4-FF1E3701237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>
                <a:cs typeface="Calibri" panose="020F0502020204030204" pitchFamily="34" charset="0"/>
              </a:rPr>
              <a:t>Figure 10 Marginal-Cost Pricing for a Natural Monopoly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117851" y="3944938"/>
            <a:ext cx="3108325" cy="385762"/>
            <a:chOff x="1004" y="2485"/>
            <a:chExt cx="1958" cy="243"/>
          </a:xfrm>
        </p:grpSpPr>
        <p:sp>
          <p:nvSpPr>
            <p:cNvPr id="47144" name="Rectangle 18"/>
            <p:cNvSpPr>
              <a:spLocks noChangeArrowheads="1"/>
            </p:cNvSpPr>
            <p:nvPr/>
          </p:nvSpPr>
          <p:spPr bwMode="auto">
            <a:xfrm>
              <a:off x="1004" y="2485"/>
              <a:ext cx="1958" cy="24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47145" name="Rectangle 19"/>
            <p:cNvSpPr>
              <a:spLocks noChangeArrowheads="1"/>
            </p:cNvSpPr>
            <p:nvPr/>
          </p:nvSpPr>
          <p:spPr bwMode="auto">
            <a:xfrm>
              <a:off x="1826" y="2534"/>
              <a:ext cx="22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Loss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47108" name="Freeform 20"/>
          <p:cNvSpPr>
            <a:spLocks/>
          </p:cNvSpPr>
          <p:nvPr/>
        </p:nvSpPr>
        <p:spPr bwMode="auto">
          <a:xfrm>
            <a:off x="3101975" y="1420813"/>
            <a:ext cx="6718300" cy="4470400"/>
          </a:xfrm>
          <a:custGeom>
            <a:avLst/>
            <a:gdLst>
              <a:gd name="T0" fmla="*/ 0 w 4232"/>
              <a:gd name="T1" fmla="*/ 0 h 2816"/>
              <a:gd name="T2" fmla="*/ 0 w 4232"/>
              <a:gd name="T3" fmla="*/ 2147483647 h 2816"/>
              <a:gd name="T4" fmla="*/ 2147483647 w 4232"/>
              <a:gd name="T5" fmla="*/ 2147483647 h 2816"/>
              <a:gd name="T6" fmla="*/ 0 60000 65536"/>
              <a:gd name="T7" fmla="*/ 0 60000 65536"/>
              <a:gd name="T8" fmla="*/ 0 60000 65536"/>
              <a:gd name="T9" fmla="*/ 0 w 4232"/>
              <a:gd name="T10" fmla="*/ 0 h 2816"/>
              <a:gd name="T11" fmla="*/ 4232 w 4232"/>
              <a:gd name="T12" fmla="*/ 2816 h 2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32" h="2816">
                <a:moveTo>
                  <a:pt x="0" y="0"/>
                </a:moveTo>
                <a:lnTo>
                  <a:pt x="0" y="2816"/>
                </a:lnTo>
                <a:lnTo>
                  <a:pt x="4232" y="2816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Rectangle 21"/>
          <p:cNvSpPr>
            <a:spLocks noChangeArrowheads="1"/>
          </p:cNvSpPr>
          <p:nvPr/>
        </p:nvSpPr>
        <p:spPr bwMode="auto">
          <a:xfrm>
            <a:off x="8975725" y="5975351"/>
            <a:ext cx="7498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47110" name="Rectangle 22"/>
          <p:cNvSpPr>
            <a:spLocks noChangeArrowheads="1"/>
          </p:cNvSpPr>
          <p:nvPr/>
        </p:nvSpPr>
        <p:spPr bwMode="auto">
          <a:xfrm>
            <a:off x="2884488" y="598170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47111" name="Rectangle 23"/>
          <p:cNvSpPr>
            <a:spLocks noChangeArrowheads="1"/>
          </p:cNvSpPr>
          <p:nvPr/>
        </p:nvSpPr>
        <p:spPr bwMode="auto">
          <a:xfrm>
            <a:off x="2497138" y="1400176"/>
            <a:ext cx="42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000000"/>
                </a:solidFill>
                <a:cs typeface="Calibri" panose="020F0502020204030204" pitchFamily="34" charset="0"/>
              </a:rPr>
              <a:t>Price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47112" name="Group 24"/>
          <p:cNvGrpSpPr>
            <a:grpSpLocks/>
          </p:cNvGrpSpPr>
          <p:nvPr/>
        </p:nvGrpSpPr>
        <p:grpSpPr bwMode="auto">
          <a:xfrm>
            <a:off x="3719514" y="1671639"/>
            <a:ext cx="4279899" cy="3930649"/>
            <a:chOff x="1383" y="1053"/>
            <a:chExt cx="2696" cy="2476"/>
          </a:xfrm>
        </p:grpSpPr>
        <p:sp>
          <p:nvSpPr>
            <p:cNvPr id="47142" name="Line 25"/>
            <p:cNvSpPr>
              <a:spLocks noChangeShapeType="1"/>
            </p:cNvSpPr>
            <p:nvPr/>
          </p:nvSpPr>
          <p:spPr bwMode="auto">
            <a:xfrm>
              <a:off x="1383" y="1053"/>
              <a:ext cx="2214" cy="2367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143" name="Rectangle 26"/>
            <p:cNvSpPr>
              <a:spLocks noChangeArrowheads="1"/>
            </p:cNvSpPr>
            <p:nvPr/>
          </p:nvSpPr>
          <p:spPr bwMode="auto">
            <a:xfrm>
              <a:off x="3635" y="3374"/>
              <a:ext cx="4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47113" name="Group 27"/>
          <p:cNvGrpSpPr>
            <a:grpSpLocks/>
          </p:cNvGrpSpPr>
          <p:nvPr/>
        </p:nvGrpSpPr>
        <p:grpSpPr bwMode="auto">
          <a:xfrm>
            <a:off x="3333751" y="2055814"/>
            <a:ext cx="5824538" cy="2236787"/>
            <a:chOff x="1140" y="1295"/>
            <a:chExt cx="3669" cy="1409"/>
          </a:xfrm>
        </p:grpSpPr>
        <p:sp>
          <p:nvSpPr>
            <p:cNvPr id="47140" name="Freeform 28"/>
            <p:cNvSpPr>
              <a:spLocks/>
            </p:cNvSpPr>
            <p:nvPr/>
          </p:nvSpPr>
          <p:spPr bwMode="auto">
            <a:xfrm>
              <a:off x="1140" y="1295"/>
              <a:ext cx="3357" cy="1409"/>
            </a:xfrm>
            <a:custGeom>
              <a:avLst/>
              <a:gdLst>
                <a:gd name="T0" fmla="*/ 0 w 276"/>
                <a:gd name="T1" fmla="*/ 0 h 116"/>
                <a:gd name="T2" fmla="*/ 2147483647 w 276"/>
                <a:gd name="T3" fmla="*/ 2147483647 h 116"/>
                <a:gd name="T4" fmla="*/ 0 60000 65536"/>
                <a:gd name="T5" fmla="*/ 0 60000 65536"/>
                <a:gd name="T6" fmla="*/ 0 w 276"/>
                <a:gd name="T7" fmla="*/ 0 h 116"/>
                <a:gd name="T8" fmla="*/ 276 w 276"/>
                <a:gd name="T9" fmla="*/ 116 h 1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6" h="116">
                  <a:moveTo>
                    <a:pt x="0" y="0"/>
                  </a:moveTo>
                  <a:cubicBezTo>
                    <a:pt x="0" y="0"/>
                    <a:pt x="52" y="116"/>
                    <a:pt x="276" y="109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141" name="Rectangle 29"/>
            <p:cNvSpPr>
              <a:spLocks noChangeArrowheads="1"/>
            </p:cNvSpPr>
            <p:nvPr/>
          </p:nvSpPr>
          <p:spPr bwMode="auto">
            <a:xfrm>
              <a:off x="3870" y="2444"/>
              <a:ext cx="9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rgbClr val="000000"/>
                  </a:solidFill>
                  <a:cs typeface="Calibri" panose="020F0502020204030204" pitchFamily="34" charset="0"/>
                </a:rPr>
                <a:t>Average total cost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47114" name="Group 30"/>
          <p:cNvGrpSpPr>
            <a:grpSpLocks/>
          </p:cNvGrpSpPr>
          <p:nvPr/>
        </p:nvGrpSpPr>
        <p:grpSpPr bwMode="auto">
          <a:xfrm>
            <a:off x="2058988" y="4254504"/>
            <a:ext cx="6583362" cy="503238"/>
            <a:chOff x="337" y="2680"/>
            <a:chExt cx="4147" cy="317"/>
          </a:xfrm>
        </p:grpSpPr>
        <p:grpSp>
          <p:nvGrpSpPr>
            <p:cNvPr id="47132" name="Group 31"/>
            <p:cNvGrpSpPr>
              <a:grpSpLocks/>
            </p:cNvGrpSpPr>
            <p:nvPr/>
          </p:nvGrpSpPr>
          <p:grpSpPr bwMode="auto">
            <a:xfrm>
              <a:off x="337" y="2680"/>
              <a:ext cx="4147" cy="317"/>
              <a:chOff x="337" y="2680"/>
              <a:chExt cx="4147" cy="317"/>
            </a:xfrm>
          </p:grpSpPr>
          <p:grpSp>
            <p:nvGrpSpPr>
              <p:cNvPr id="47134" name="Group 32"/>
              <p:cNvGrpSpPr>
                <a:grpSpLocks/>
              </p:cNvGrpSpPr>
              <p:nvPr/>
            </p:nvGrpSpPr>
            <p:grpSpPr bwMode="auto">
              <a:xfrm>
                <a:off x="337" y="2680"/>
                <a:ext cx="571" cy="317"/>
                <a:chOff x="337" y="2680"/>
                <a:chExt cx="571" cy="317"/>
              </a:xfrm>
            </p:grpSpPr>
            <p:sp>
              <p:nvSpPr>
                <p:cNvPr id="47138" name="Rectangle 33"/>
                <p:cNvSpPr>
                  <a:spLocks noChangeArrowheads="1"/>
                </p:cNvSpPr>
                <p:nvPr/>
              </p:nvSpPr>
              <p:spPr bwMode="auto">
                <a:xfrm>
                  <a:off x="337" y="2680"/>
                  <a:ext cx="525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solidFill>
                        <a:srgbClr val="000000"/>
                      </a:solidFill>
                      <a:cs typeface="Calibri" panose="020F0502020204030204" pitchFamily="34" charset="0"/>
                    </a:rPr>
                    <a:t>Regulated</a:t>
                  </a:r>
                  <a:endParaRPr lang="en-US" altLang="en-US" sz="2400"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7139" name="Rectangle 34"/>
                <p:cNvSpPr>
                  <a:spLocks noChangeArrowheads="1"/>
                </p:cNvSpPr>
                <p:nvPr/>
              </p:nvSpPr>
              <p:spPr bwMode="auto">
                <a:xfrm>
                  <a:off x="646" y="2842"/>
                  <a:ext cx="262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solidFill>
                        <a:srgbClr val="000000"/>
                      </a:solidFill>
                      <a:cs typeface="Calibri" panose="020F0502020204030204" pitchFamily="34" charset="0"/>
                    </a:rPr>
                    <a:t>price</a:t>
                  </a:r>
                  <a:endParaRPr lang="en-US" altLang="en-US" sz="2400"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47135" name="Group 35"/>
              <p:cNvGrpSpPr>
                <a:grpSpLocks/>
              </p:cNvGrpSpPr>
              <p:nvPr/>
            </p:nvGrpSpPr>
            <p:grpSpPr bwMode="auto">
              <a:xfrm>
                <a:off x="994" y="2728"/>
                <a:ext cx="3490" cy="212"/>
                <a:chOff x="994" y="2728"/>
                <a:chExt cx="3490" cy="212"/>
              </a:xfrm>
            </p:grpSpPr>
            <p:sp>
              <p:nvSpPr>
                <p:cNvPr id="47136" name="Freeform 36"/>
                <p:cNvSpPr>
                  <a:spLocks/>
                </p:cNvSpPr>
                <p:nvPr/>
              </p:nvSpPr>
              <p:spPr bwMode="auto">
                <a:xfrm>
                  <a:off x="994" y="2728"/>
                  <a:ext cx="3490" cy="1"/>
                </a:xfrm>
                <a:custGeom>
                  <a:avLst/>
                  <a:gdLst>
                    <a:gd name="T0" fmla="*/ 0 w 287"/>
                    <a:gd name="T1" fmla="*/ 0 h 1"/>
                    <a:gd name="T2" fmla="*/ 2147483647 w 287"/>
                    <a:gd name="T3" fmla="*/ 0 h 1"/>
                    <a:gd name="T4" fmla="*/ 0 60000 65536"/>
                    <a:gd name="T5" fmla="*/ 0 60000 65536"/>
                    <a:gd name="T6" fmla="*/ 0 w 287"/>
                    <a:gd name="T7" fmla="*/ 0 h 1"/>
                    <a:gd name="T8" fmla="*/ 287 w 287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87" h="1">
                      <a:moveTo>
                        <a:pt x="0" y="0"/>
                      </a:moveTo>
                      <a:cubicBezTo>
                        <a:pt x="3" y="0"/>
                        <a:pt x="287" y="0"/>
                        <a:pt x="287" y="0"/>
                      </a:cubicBezTo>
                    </a:path>
                  </a:pathLst>
                </a:custGeom>
                <a:noFill/>
                <a:ln w="57150">
                  <a:solidFill>
                    <a:srgbClr val="AD0D1B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7137" name="Rectangle 37"/>
                <p:cNvSpPr>
                  <a:spLocks noChangeArrowheads="1"/>
                </p:cNvSpPr>
                <p:nvPr/>
              </p:nvSpPr>
              <p:spPr bwMode="auto">
                <a:xfrm>
                  <a:off x="3700" y="2785"/>
                  <a:ext cx="708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600">
                      <a:solidFill>
                        <a:srgbClr val="000000"/>
                      </a:solidFill>
                      <a:cs typeface="Calibri" panose="020F0502020204030204" pitchFamily="34" charset="0"/>
                    </a:rPr>
                    <a:t>Marginal cost</a:t>
                  </a:r>
                  <a:endParaRPr lang="en-US" altLang="en-US" sz="2400"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47133" name="Oval 38"/>
            <p:cNvSpPr>
              <a:spLocks noChangeArrowheads="1"/>
            </p:cNvSpPr>
            <p:nvPr/>
          </p:nvSpPr>
          <p:spPr bwMode="auto">
            <a:xfrm>
              <a:off x="2916" y="2691"/>
              <a:ext cx="85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1782764" y="3597276"/>
            <a:ext cx="4505325" cy="733425"/>
            <a:chOff x="163" y="2266"/>
            <a:chExt cx="2838" cy="462"/>
          </a:xfrm>
        </p:grpSpPr>
        <p:grpSp>
          <p:nvGrpSpPr>
            <p:cNvPr id="47127" name="Group 40"/>
            <p:cNvGrpSpPr>
              <a:grpSpLocks/>
            </p:cNvGrpSpPr>
            <p:nvPr/>
          </p:nvGrpSpPr>
          <p:grpSpPr bwMode="auto">
            <a:xfrm>
              <a:off x="163" y="2266"/>
              <a:ext cx="2801" cy="462"/>
              <a:chOff x="163" y="2266"/>
              <a:chExt cx="2801" cy="462"/>
            </a:xfrm>
          </p:grpSpPr>
          <p:sp>
            <p:nvSpPr>
              <p:cNvPr id="47129" name="Freeform 41"/>
              <p:cNvSpPr>
                <a:spLocks/>
              </p:cNvSpPr>
              <p:nvPr/>
            </p:nvSpPr>
            <p:spPr bwMode="auto">
              <a:xfrm>
                <a:off x="1006" y="2485"/>
                <a:ext cx="1958" cy="243"/>
              </a:xfrm>
              <a:custGeom>
                <a:avLst/>
                <a:gdLst>
                  <a:gd name="T0" fmla="*/ 1958 w 1958"/>
                  <a:gd name="T1" fmla="*/ 243 h 243"/>
                  <a:gd name="T2" fmla="*/ 1958 w 1958"/>
                  <a:gd name="T3" fmla="*/ 0 h 243"/>
                  <a:gd name="T4" fmla="*/ 0 w 1958"/>
                  <a:gd name="T5" fmla="*/ 0 h 243"/>
                  <a:gd name="T6" fmla="*/ 0 60000 65536"/>
                  <a:gd name="T7" fmla="*/ 0 60000 65536"/>
                  <a:gd name="T8" fmla="*/ 0 60000 65536"/>
                  <a:gd name="T9" fmla="*/ 0 w 1958"/>
                  <a:gd name="T10" fmla="*/ 0 h 243"/>
                  <a:gd name="T11" fmla="*/ 1958 w 1958"/>
                  <a:gd name="T12" fmla="*/ 243 h 24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58" h="243">
                    <a:moveTo>
                      <a:pt x="1958" y="243"/>
                    </a:moveTo>
                    <a:lnTo>
                      <a:pt x="1958" y="0"/>
                    </a:ln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130" name="Rectangle 42"/>
              <p:cNvSpPr>
                <a:spLocks noChangeArrowheads="1"/>
              </p:cNvSpPr>
              <p:nvPr/>
            </p:nvSpPr>
            <p:spPr bwMode="auto">
              <a:xfrm>
                <a:off x="163" y="2266"/>
                <a:ext cx="696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Average total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47131" name="Rectangle 43"/>
              <p:cNvSpPr>
                <a:spLocks noChangeArrowheads="1"/>
              </p:cNvSpPr>
              <p:nvPr/>
            </p:nvSpPr>
            <p:spPr bwMode="auto">
              <a:xfrm>
                <a:off x="690" y="2428"/>
                <a:ext cx="21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600">
                    <a:solidFill>
                      <a:srgbClr val="000000"/>
                    </a:solidFill>
                    <a:cs typeface="Calibri" panose="020F0502020204030204" pitchFamily="34" charset="0"/>
                  </a:rPr>
                  <a:t>cost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7128" name="Oval 44"/>
            <p:cNvSpPr>
              <a:spLocks noChangeArrowheads="1"/>
            </p:cNvSpPr>
            <p:nvPr/>
          </p:nvSpPr>
          <p:spPr bwMode="auto">
            <a:xfrm>
              <a:off x="2916" y="2449"/>
              <a:ext cx="85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97325" name="Text Box 45"/>
          <p:cNvSpPr txBox="1">
            <a:spLocks noChangeArrowheads="1"/>
          </p:cNvSpPr>
          <p:nvPr/>
        </p:nvSpPr>
        <p:spPr bwMode="auto">
          <a:xfrm>
            <a:off x="8875713" y="1479500"/>
            <a:ext cx="321786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The ideal policy is to force the firm to produce </a:t>
            </a:r>
            <a:r>
              <a:rPr lang="en-US" altLang="en-US" sz="1800" b="1" i="1" dirty="0" err="1">
                <a:cs typeface="Calibri" panose="020F0502020204030204" pitchFamily="34" charset="0"/>
              </a:rPr>
              <a:t>Q</a:t>
            </a:r>
            <a:r>
              <a:rPr lang="en-US" altLang="en-US" sz="1800" b="1" baseline="-25000" dirty="0" err="1">
                <a:cs typeface="Calibri" panose="020F0502020204030204" pitchFamily="34" charset="0"/>
              </a:rPr>
              <a:t>optimal</a:t>
            </a:r>
            <a:r>
              <a:rPr lang="en-US" altLang="en-US" sz="1800" b="1" dirty="0">
                <a:cs typeface="Calibri" panose="020F0502020204030204" pitchFamily="34" charset="0"/>
              </a:rPr>
              <a:t> and then subsidize it for its loss.</a:t>
            </a: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5949951" y="4343400"/>
            <a:ext cx="944563" cy="1824038"/>
            <a:chOff x="2788" y="2736"/>
            <a:chExt cx="595" cy="1149"/>
          </a:xfrm>
        </p:grpSpPr>
        <p:sp>
          <p:nvSpPr>
            <p:cNvPr id="47125" name="Line 46"/>
            <p:cNvSpPr>
              <a:spLocks noChangeShapeType="1"/>
            </p:cNvSpPr>
            <p:nvPr/>
          </p:nvSpPr>
          <p:spPr bwMode="auto">
            <a:xfrm>
              <a:off x="2949" y="2736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126" name="Text Box 47"/>
            <p:cNvSpPr txBox="1">
              <a:spLocks noChangeArrowheads="1"/>
            </p:cNvSpPr>
            <p:nvPr/>
          </p:nvSpPr>
          <p:spPr bwMode="auto">
            <a:xfrm>
              <a:off x="2788" y="3693"/>
              <a:ext cx="5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i="1">
                  <a:cs typeface="Calibri" panose="020F0502020204030204" pitchFamily="34" charset="0"/>
                </a:rPr>
                <a:t>Q</a:t>
              </a:r>
              <a:r>
                <a:rPr lang="en-US" altLang="en-US" sz="1400" baseline="-25000">
                  <a:cs typeface="Calibri" panose="020F0502020204030204" pitchFamily="34" charset="0"/>
                </a:rPr>
                <a:t>optimal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445000" y="4803775"/>
            <a:ext cx="1677988" cy="3698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Ideal outcome</a:t>
            </a:r>
          </a:p>
        </p:txBody>
      </p:sp>
      <p:cxnSp>
        <p:nvCxnSpPr>
          <p:cNvPr id="37" name="Straight Arrow Connector 36"/>
          <p:cNvCxnSpPr>
            <a:cxnSpLocks noChangeShapeType="1"/>
            <a:stCxn id="35" idx="0"/>
          </p:cNvCxnSpPr>
          <p:nvPr/>
        </p:nvCxnSpPr>
        <p:spPr bwMode="auto">
          <a:xfrm rot="5400000" flipH="1" flipV="1">
            <a:off x="5491164" y="4213226"/>
            <a:ext cx="382587" cy="798513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5006976" y="2117726"/>
            <a:ext cx="1552575" cy="6461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Compromise outcome</a:t>
            </a:r>
          </a:p>
        </p:txBody>
      </p:sp>
      <p:cxnSp>
        <p:nvCxnSpPr>
          <p:cNvPr id="39" name="Straight Arrow Connector 38"/>
          <p:cNvCxnSpPr>
            <a:cxnSpLocks noChangeShapeType="1"/>
            <a:stCxn id="38" idx="2"/>
          </p:cNvCxnSpPr>
          <p:nvPr/>
        </p:nvCxnSpPr>
        <p:spPr bwMode="auto">
          <a:xfrm rot="5400000">
            <a:off x="5287963" y="3189288"/>
            <a:ext cx="920750" cy="69850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2" name="Slide Number Placeholder 3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D3E441-1BD2-4DB1-9234-E5D9569F7B14}" type="slidenum">
              <a:rPr lang="en-US" altLang="en-US" sz="1400"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>
              <a:cs typeface="Calibri" panose="020F0502020204030204" pitchFamily="34" charset="0"/>
            </a:endParaRPr>
          </a:p>
        </p:txBody>
      </p:sp>
      <p:sp>
        <p:nvSpPr>
          <p:cNvPr id="47123" name="Footer Placeholder 4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CHAPTER 15 MONOPOLY</a:t>
            </a: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8875712" y="2498726"/>
            <a:ext cx="32178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cs typeface="Calibri" panose="020F0502020204030204" pitchFamily="34" charset="0"/>
              </a:rPr>
              <a:t>The compromise outcome is to produce where P = ATC and the monopolist breaks 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25" grpId="0"/>
      <p:bldP spid="35" grpId="0" animBg="1"/>
      <p:bldP spid="38" grpId="0" animBg="1"/>
      <p:bldP spid="4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Regulation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 practice, regulators will allow monopolists to keep some of the benefits from lower costs in the form of higher profit</a:t>
            </a:r>
          </a:p>
          <a:p>
            <a:r>
              <a:rPr lang="en-US" altLang="en-US" smtClean="0"/>
              <a:t>This requires some departure from marginal-cost pricing.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5D9038-B042-4140-873D-E04B54EE8C1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Public Ownership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Rather than regulating a </a:t>
            </a:r>
            <a:r>
              <a:rPr lang="en-US" altLang="en-US" i="1" smtClean="0"/>
              <a:t>natural monopoly</a:t>
            </a:r>
            <a:r>
              <a:rPr lang="en-US" altLang="en-US" smtClean="0"/>
              <a:t> that is run by a private firm, the government may run the monopoly itself </a:t>
            </a:r>
          </a:p>
          <a:p>
            <a:pPr lvl="1"/>
            <a:r>
              <a:rPr lang="en-US" altLang="en-US" smtClean="0"/>
              <a:t>e.g. in the United States, the government runs the U.S. Postal Service.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225E10-81D8-4D97-8898-E213885623A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Doing Nothing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Government may do nothing at all if the market failure is deemed small compared to the imperfections of public policies.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802009-88B4-4EBA-BCBB-C23FF3042FD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018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13" y="4379913"/>
            <a:ext cx="7772400" cy="13890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Price discrimination</a:t>
            </a:r>
            <a:endParaRPr lang="en-US" dirty="0"/>
          </a:p>
        </p:txBody>
      </p:sp>
      <p:sp>
        <p:nvSpPr>
          <p:cNvPr id="51203" name="Text Placeholder 5"/>
          <p:cNvSpPr>
            <a:spLocks noGrp="1"/>
          </p:cNvSpPr>
          <p:nvPr>
            <p:ph type="body" idx="1"/>
          </p:nvPr>
        </p:nvSpPr>
        <p:spPr>
          <a:xfrm>
            <a:off x="2246313" y="2876550"/>
            <a:ext cx="7772400" cy="15303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C6D645-67C4-4E1F-BD86-0EDEE009A248}" type="slidenum">
              <a:rPr lang="en-US" altLang="en-US" sz="1400">
                <a:latin typeface="Calibri" panose="020F0502020204030204" pitchFamily="34" charset="0"/>
              </a:rPr>
              <a:pPr/>
              <a:t>38</a:t>
            </a:fld>
            <a:endParaRPr lang="en-US" altLang="en-US" sz="1400">
              <a:latin typeface="Calibri" panose="020F0502020204030204" pitchFamily="34" charset="0"/>
            </a:endParaRPr>
          </a:p>
        </p:txBody>
      </p:sp>
      <p:sp>
        <p:nvSpPr>
          <p:cNvPr id="5120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524001" y="6477001"/>
            <a:ext cx="2060575" cy="244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PRICE DISCRIMINATION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i="1" smtClean="0">
                <a:solidFill>
                  <a:srgbClr val="25A9A6"/>
                </a:solidFill>
              </a:rPr>
              <a:t>Price discrimination </a:t>
            </a:r>
            <a:r>
              <a:rPr lang="en-US" altLang="en-US" smtClean="0"/>
              <a:t>is the business practice of selling the same good at different prices to different customers, even though the cost of production is the same for all customers.  </a:t>
            </a:r>
          </a:p>
          <a:p>
            <a:pPr lvl="1">
              <a:buClr>
                <a:srgbClr val="000000"/>
              </a:buClr>
            </a:pPr>
            <a:r>
              <a:rPr lang="en-US" altLang="en-US" smtClean="0"/>
              <a:t>What do you think of this practice?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2A2F78-9BAA-4016-8083-B4E8B4CD899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MONOPOLIES ARISE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Barriers to entry have three sources:</a:t>
            </a:r>
          </a:p>
          <a:p>
            <a:pPr lvl="1"/>
            <a:r>
              <a:rPr lang="en-US" altLang="en-US" smtClean="0"/>
              <a:t>Ownership of a key resource.</a:t>
            </a:r>
          </a:p>
          <a:p>
            <a:pPr lvl="1"/>
            <a:r>
              <a:rPr lang="en-US" altLang="en-US" smtClean="0"/>
              <a:t>The government gives a firm the exclusive right to produce some good.</a:t>
            </a:r>
          </a:p>
          <a:p>
            <a:pPr lvl="1"/>
            <a:r>
              <a:rPr lang="en-US" altLang="en-US" smtClean="0"/>
              <a:t>Costs of production make one producer more efficient than a large number of producers.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DE229D-C564-436A-B976-50F94A3BF37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PRICE DISCRIMINATION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Price discrimination is not possible in a competitive market </a:t>
            </a:r>
          </a:p>
          <a:p>
            <a:pPr lvl="1">
              <a:defRPr/>
            </a:pPr>
            <a:r>
              <a:rPr lang="en-US" dirty="0" smtClean="0"/>
              <a:t>as there are many firms all selling the same product at the market price.</a:t>
            </a:r>
          </a:p>
          <a:p>
            <a:pPr>
              <a:defRPr/>
            </a:pPr>
            <a:r>
              <a:rPr lang="en-US" dirty="0" smtClean="0"/>
              <a:t>In order to price discriminate, the firm must have some </a:t>
            </a:r>
            <a:r>
              <a:rPr lang="en-US" i="1" dirty="0" smtClean="0"/>
              <a:t>market power</a:t>
            </a:r>
            <a:r>
              <a:rPr lang="en-US" dirty="0" smtClean="0"/>
              <a:t>. </a:t>
            </a:r>
          </a:p>
          <a:p>
            <a:pPr lvl="1">
              <a:defRPr/>
            </a:pPr>
            <a:r>
              <a:rPr lang="en-US" dirty="0" smtClean="0"/>
              <a:t>That is, it must have the ability to set its prices without being afraid that its customers will go to competing firms.</a:t>
            </a:r>
          </a:p>
          <a:p>
            <a:pPr>
              <a:defRPr/>
            </a:pPr>
            <a:r>
              <a:rPr lang="en-US" dirty="0" smtClean="0"/>
              <a:t>Price discrimination won’t work if resale is easy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A355D-D2D8-413A-AABB-46108A216E9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978025" y="6491289"/>
            <a:ext cx="24257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Perfect Price Discrimination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Perfect price discrimination</a:t>
            </a:r>
            <a:r>
              <a:rPr lang="en-US" dirty="0" smtClean="0"/>
              <a:t> refers to the situation when </a:t>
            </a:r>
          </a:p>
          <a:p>
            <a:pPr lvl="1">
              <a:defRPr/>
            </a:pPr>
            <a:r>
              <a:rPr lang="en-US" dirty="0" smtClean="0"/>
              <a:t>the monopolist knows each customer’s willingness to pay, and </a:t>
            </a:r>
          </a:p>
          <a:p>
            <a:pPr lvl="1">
              <a:defRPr/>
            </a:pPr>
            <a:r>
              <a:rPr lang="en-US" dirty="0" smtClean="0"/>
              <a:t>can charge each customer exactly what he/she is willing to pay.</a:t>
            </a:r>
          </a:p>
          <a:p>
            <a:pPr>
              <a:defRPr/>
            </a:pPr>
            <a:r>
              <a:rPr lang="en-US" dirty="0" smtClean="0"/>
              <a:t>Example: </a:t>
            </a:r>
          </a:p>
          <a:p>
            <a:pPr lvl="1">
              <a:defRPr/>
            </a:pPr>
            <a:r>
              <a:rPr lang="en-US" dirty="0" smtClean="0"/>
              <a:t>Suppose the Cable TV industry is a monopoly</a:t>
            </a:r>
          </a:p>
          <a:p>
            <a:pPr lvl="1">
              <a:defRPr/>
            </a:pPr>
            <a:r>
              <a:rPr lang="en-US" dirty="0" smtClean="0"/>
              <a:t>Suppose you are willing to pay up to $200 per month for a cable connection </a:t>
            </a:r>
          </a:p>
          <a:p>
            <a:pPr lvl="1">
              <a:defRPr/>
            </a:pPr>
            <a:r>
              <a:rPr lang="en-US" dirty="0" smtClean="0"/>
              <a:t>Suppose the cable company knows this and accordingly charges you $200 per month</a:t>
            </a:r>
          </a:p>
          <a:p>
            <a:pPr lvl="1">
              <a:defRPr/>
            </a:pPr>
            <a:r>
              <a:rPr lang="en-US" dirty="0" smtClean="0"/>
              <a:t>All other customers are also being charged the maximum they are willing to pay</a:t>
            </a:r>
          </a:p>
          <a:p>
            <a:pPr lvl="1">
              <a:defRPr/>
            </a:pPr>
            <a:r>
              <a:rPr lang="en-US" dirty="0" smtClean="0"/>
              <a:t>What do you think of this state of affairs?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8AC353-90B8-4139-849B-1BBA7DE1DE3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PRICE DISCRIMINATION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Important effects of price discrimination:</a:t>
            </a:r>
          </a:p>
          <a:p>
            <a:pPr lvl="1"/>
            <a:r>
              <a:rPr lang="en-US" altLang="en-US" smtClean="0"/>
              <a:t>It increases the monopolist’s profits.</a:t>
            </a:r>
          </a:p>
          <a:p>
            <a:pPr lvl="1"/>
            <a:r>
              <a:rPr lang="en-US" altLang="en-US" smtClean="0"/>
              <a:t>It reduces the consumer surplus.</a:t>
            </a:r>
          </a:p>
          <a:p>
            <a:pPr lvl="2"/>
            <a:r>
              <a:rPr lang="en-US" altLang="en-US" smtClean="0"/>
              <a:t>Under perfect price discrimination, consumer surplus is </a:t>
            </a:r>
            <a:r>
              <a:rPr lang="en-US" altLang="en-US" i="1" smtClean="0"/>
              <a:t>zero</a:t>
            </a:r>
          </a:p>
          <a:p>
            <a:pPr lvl="1"/>
            <a:r>
              <a:rPr lang="en-US" altLang="en-US" smtClean="0"/>
              <a:t>It reduces the deadweight loss.</a:t>
            </a:r>
          </a:p>
          <a:p>
            <a:pPr lvl="2"/>
            <a:r>
              <a:rPr lang="en-US" altLang="en-US" smtClean="0"/>
              <a:t>Under perfect price discrimination, deadweight loss is </a:t>
            </a:r>
            <a:r>
              <a:rPr lang="en-US" altLang="en-US" i="1" smtClean="0"/>
              <a:t>zero</a:t>
            </a:r>
            <a:r>
              <a:rPr lang="en-US" altLang="en-US" smtClean="0"/>
              <a:t>, </a:t>
            </a:r>
          </a:p>
          <a:p>
            <a:pPr lvl="3"/>
            <a:r>
              <a:rPr lang="en-US" altLang="en-US" smtClean="0"/>
              <a:t>Exactly as under perfect competition.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3A5B6C-4464-4C2E-BE7E-36643CA42455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>
                <a:cs typeface="Calibri" panose="020F0502020204030204" pitchFamily="34" charset="0"/>
              </a:rPr>
              <a:t>Figure 9 Welfare with and without Price Discrimination</a:t>
            </a:r>
          </a:p>
        </p:txBody>
      </p:sp>
      <p:sp>
        <p:nvSpPr>
          <p:cNvPr id="56339" name="Footer Placeholder 4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CHAPTER 15 MONOPOLY</a:t>
            </a:r>
          </a:p>
        </p:txBody>
      </p:sp>
      <p:sp>
        <p:nvSpPr>
          <p:cNvPr id="56338" name="Slide Number Placeholder 40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E2B599-C48B-4CF5-9B38-CBA407FC055A}" type="slidenum">
              <a:rPr lang="en-US" altLang="en-US" sz="1400"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400">
              <a:cs typeface="Calibri" panose="020F0502020204030204" pitchFamily="34" charset="0"/>
            </a:endParaRPr>
          </a:p>
        </p:txBody>
      </p:sp>
      <p:sp>
        <p:nvSpPr>
          <p:cNvPr id="96273" name="Freeform 17"/>
          <p:cNvSpPr>
            <a:spLocks/>
          </p:cNvSpPr>
          <p:nvPr/>
        </p:nvSpPr>
        <p:spPr bwMode="auto">
          <a:xfrm>
            <a:off x="4965700" y="3597276"/>
            <a:ext cx="1417638" cy="904875"/>
          </a:xfrm>
          <a:custGeom>
            <a:avLst/>
            <a:gdLst>
              <a:gd name="T0" fmla="*/ 0 w 69"/>
              <a:gd name="T1" fmla="*/ 0 h 44"/>
              <a:gd name="T2" fmla="*/ 0 w 69"/>
              <a:gd name="T3" fmla="*/ 2147483647 h 44"/>
              <a:gd name="T4" fmla="*/ 2147483647 w 69"/>
              <a:gd name="T5" fmla="*/ 2147483647 h 44"/>
              <a:gd name="T6" fmla="*/ 0 w 69"/>
              <a:gd name="T7" fmla="*/ 0 h 44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44"/>
              <a:gd name="T14" fmla="*/ 69 w 69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44">
                <a:moveTo>
                  <a:pt x="0" y="0"/>
                </a:moveTo>
                <a:cubicBezTo>
                  <a:pt x="0" y="1"/>
                  <a:pt x="0" y="44"/>
                  <a:pt x="0" y="44"/>
                </a:cubicBezTo>
                <a:cubicBezTo>
                  <a:pt x="69" y="44"/>
                  <a:pt x="69" y="44"/>
                  <a:pt x="69" y="44"/>
                </a:cubicBezTo>
                <a:lnTo>
                  <a:pt x="0" y="0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24" name="Freeform 18"/>
          <p:cNvSpPr>
            <a:spLocks/>
          </p:cNvSpPr>
          <p:nvPr/>
        </p:nvSpPr>
        <p:spPr bwMode="auto">
          <a:xfrm>
            <a:off x="3548064" y="3597275"/>
            <a:ext cx="1417637" cy="1588"/>
          </a:xfrm>
          <a:custGeom>
            <a:avLst/>
            <a:gdLst>
              <a:gd name="T0" fmla="*/ 0 w 893"/>
              <a:gd name="T1" fmla="*/ 0 h 1588"/>
              <a:gd name="T2" fmla="*/ 2147483647 w 893"/>
              <a:gd name="T3" fmla="*/ 0 h 1588"/>
              <a:gd name="T4" fmla="*/ 0 w 893"/>
              <a:gd name="T5" fmla="*/ 0 h 1588"/>
              <a:gd name="T6" fmla="*/ 0 w 893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893"/>
              <a:gd name="T13" fmla="*/ 0 h 1588"/>
              <a:gd name="T14" fmla="*/ 893 w 893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3" h="1588">
                <a:moveTo>
                  <a:pt x="0" y="0"/>
                </a:moveTo>
                <a:lnTo>
                  <a:pt x="893" y="0"/>
                </a:lnTo>
                <a:lnTo>
                  <a:pt x="0" y="0"/>
                </a:lnTo>
                <a:close/>
              </a:path>
            </a:pathLst>
          </a:custGeom>
          <a:solidFill>
            <a:srgbClr val="D6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548064" y="3597276"/>
            <a:ext cx="1417637" cy="904875"/>
            <a:chOff x="1275" y="2266"/>
            <a:chExt cx="893" cy="570"/>
          </a:xfrm>
        </p:grpSpPr>
        <p:sp>
          <p:nvSpPr>
            <p:cNvPr id="56362" name="Rectangle 20"/>
            <p:cNvSpPr>
              <a:spLocks noChangeArrowheads="1"/>
            </p:cNvSpPr>
            <p:nvPr/>
          </p:nvSpPr>
          <p:spPr bwMode="auto">
            <a:xfrm>
              <a:off x="1275" y="2266"/>
              <a:ext cx="893" cy="570"/>
            </a:xfrm>
            <a:prstGeom prst="rect">
              <a:avLst/>
            </a:pr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56363" name="Rectangle 21"/>
            <p:cNvSpPr>
              <a:spLocks noChangeArrowheads="1"/>
            </p:cNvSpPr>
            <p:nvPr/>
          </p:nvSpPr>
          <p:spPr bwMode="auto">
            <a:xfrm>
              <a:off x="1534" y="2480"/>
              <a:ext cx="3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Profit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96278" name="Freeform 22"/>
          <p:cNvSpPr>
            <a:spLocks/>
          </p:cNvSpPr>
          <p:nvPr/>
        </p:nvSpPr>
        <p:spPr bwMode="auto">
          <a:xfrm>
            <a:off x="3548064" y="2692401"/>
            <a:ext cx="1417637" cy="904875"/>
          </a:xfrm>
          <a:custGeom>
            <a:avLst/>
            <a:gdLst>
              <a:gd name="T0" fmla="*/ 0 w 893"/>
              <a:gd name="T1" fmla="*/ 2147483647 h 570"/>
              <a:gd name="T2" fmla="*/ 2147483647 w 893"/>
              <a:gd name="T3" fmla="*/ 2147483647 h 570"/>
              <a:gd name="T4" fmla="*/ 0 w 893"/>
              <a:gd name="T5" fmla="*/ 0 h 570"/>
              <a:gd name="T6" fmla="*/ 0 w 893"/>
              <a:gd name="T7" fmla="*/ 2147483647 h 570"/>
              <a:gd name="T8" fmla="*/ 0 w 893"/>
              <a:gd name="T9" fmla="*/ 2147483647 h 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570"/>
              <a:gd name="T17" fmla="*/ 893 w 893"/>
              <a:gd name="T18" fmla="*/ 570 h 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570">
                <a:moveTo>
                  <a:pt x="0" y="570"/>
                </a:moveTo>
                <a:lnTo>
                  <a:pt x="893" y="570"/>
                </a:lnTo>
                <a:lnTo>
                  <a:pt x="0" y="0"/>
                </a:lnTo>
                <a:lnTo>
                  <a:pt x="0" y="570"/>
                </a:lnTo>
                <a:close/>
              </a:path>
            </a:pathLst>
          </a:custGeom>
          <a:solidFill>
            <a:srgbClr val="BBD8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27" name="Freeform 23"/>
          <p:cNvSpPr>
            <a:spLocks/>
          </p:cNvSpPr>
          <p:nvPr/>
        </p:nvSpPr>
        <p:spPr bwMode="auto">
          <a:xfrm>
            <a:off x="3548064" y="1909764"/>
            <a:ext cx="5013325" cy="3951287"/>
          </a:xfrm>
          <a:custGeom>
            <a:avLst/>
            <a:gdLst>
              <a:gd name="T0" fmla="*/ 0 w 3158"/>
              <a:gd name="T1" fmla="*/ 0 h 2489"/>
              <a:gd name="T2" fmla="*/ 0 w 3158"/>
              <a:gd name="T3" fmla="*/ 2147483647 h 2489"/>
              <a:gd name="T4" fmla="*/ 2147483647 w 3158"/>
              <a:gd name="T5" fmla="*/ 2147483647 h 2489"/>
              <a:gd name="T6" fmla="*/ 0 60000 65536"/>
              <a:gd name="T7" fmla="*/ 0 60000 65536"/>
              <a:gd name="T8" fmla="*/ 0 60000 65536"/>
              <a:gd name="T9" fmla="*/ 0 w 3158"/>
              <a:gd name="T10" fmla="*/ 0 h 2489"/>
              <a:gd name="T11" fmla="*/ 3158 w 3158"/>
              <a:gd name="T12" fmla="*/ 2489 h 2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58" h="2489">
                <a:moveTo>
                  <a:pt x="0" y="0"/>
                </a:moveTo>
                <a:lnTo>
                  <a:pt x="0" y="2489"/>
                </a:lnTo>
                <a:lnTo>
                  <a:pt x="3158" y="248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328" name="Rectangle 24"/>
          <p:cNvSpPr>
            <a:spLocks noChangeArrowheads="1"/>
          </p:cNvSpPr>
          <p:nvPr/>
        </p:nvSpPr>
        <p:spPr bwMode="auto">
          <a:xfrm>
            <a:off x="4465638" y="1365250"/>
            <a:ext cx="287174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(a) Monopolist with Single Price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329" name="Rectangle 25"/>
          <p:cNvSpPr>
            <a:spLocks noChangeArrowheads="1"/>
          </p:cNvSpPr>
          <p:nvPr/>
        </p:nvSpPr>
        <p:spPr bwMode="auto">
          <a:xfrm>
            <a:off x="2981326" y="1851025"/>
            <a:ext cx="44563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Price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330" name="Rectangle 26"/>
          <p:cNvSpPr>
            <a:spLocks noChangeArrowheads="1"/>
          </p:cNvSpPr>
          <p:nvPr/>
        </p:nvSpPr>
        <p:spPr bwMode="auto">
          <a:xfrm>
            <a:off x="3398838" y="5919788"/>
            <a:ext cx="11060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cs typeface="Calibri" panose="020F0502020204030204" pitchFamily="34" charset="0"/>
              </a:rPr>
              <a:t>0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sp>
        <p:nvSpPr>
          <p:cNvPr id="56331" name="Rectangle 27"/>
          <p:cNvSpPr>
            <a:spLocks noChangeArrowheads="1"/>
          </p:cNvSpPr>
          <p:nvPr/>
        </p:nvSpPr>
        <p:spPr bwMode="auto">
          <a:xfrm>
            <a:off x="7739063" y="5913438"/>
            <a:ext cx="7946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cs typeface="Calibri" panose="020F0502020204030204" pitchFamily="34" charset="0"/>
              </a:rPr>
              <a:t>Quantity</a:t>
            </a:r>
            <a:endParaRPr lang="en-US" altLang="en-US" sz="2400">
              <a:cs typeface="Calibri" panose="020F0502020204030204" pitchFamily="34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459412" y="3362326"/>
            <a:ext cx="1517649" cy="893763"/>
            <a:chOff x="2479" y="2118"/>
            <a:chExt cx="956" cy="563"/>
          </a:xfrm>
        </p:grpSpPr>
        <p:sp>
          <p:nvSpPr>
            <p:cNvPr id="56359" name="Line 29"/>
            <p:cNvSpPr>
              <a:spLocks noChangeShapeType="1"/>
            </p:cNvSpPr>
            <p:nvPr/>
          </p:nvSpPr>
          <p:spPr bwMode="auto">
            <a:xfrm flipV="1">
              <a:off x="2479" y="2279"/>
              <a:ext cx="259" cy="4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60" name="Rectangle 30"/>
            <p:cNvSpPr>
              <a:spLocks noChangeArrowheads="1"/>
            </p:cNvSpPr>
            <p:nvPr/>
          </p:nvSpPr>
          <p:spPr bwMode="auto">
            <a:xfrm>
              <a:off x="2766" y="2118"/>
              <a:ext cx="66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Deadweight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56361" name="Rectangle 31"/>
            <p:cNvSpPr>
              <a:spLocks noChangeArrowheads="1"/>
            </p:cNvSpPr>
            <p:nvPr/>
          </p:nvSpPr>
          <p:spPr bwMode="auto">
            <a:xfrm>
              <a:off x="3007" y="2290"/>
              <a:ext cx="21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loss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56333" name="Group 32"/>
          <p:cNvGrpSpPr>
            <a:grpSpLocks/>
          </p:cNvGrpSpPr>
          <p:nvPr/>
        </p:nvGrpSpPr>
        <p:grpSpPr bwMode="auto">
          <a:xfrm>
            <a:off x="3559175" y="2686050"/>
            <a:ext cx="4479925" cy="2482850"/>
            <a:chOff x="1282" y="1692"/>
            <a:chExt cx="2822" cy="1564"/>
          </a:xfrm>
        </p:grpSpPr>
        <p:sp>
          <p:nvSpPr>
            <p:cNvPr id="56357" name="Line 33"/>
            <p:cNvSpPr>
              <a:spLocks noChangeShapeType="1"/>
            </p:cNvSpPr>
            <p:nvPr/>
          </p:nvSpPr>
          <p:spPr bwMode="auto">
            <a:xfrm>
              <a:off x="1282" y="1692"/>
              <a:ext cx="2271" cy="1468"/>
            </a:xfrm>
            <a:prstGeom prst="line">
              <a:avLst/>
            </a:prstGeom>
            <a:noFill/>
            <a:ln w="6191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58" name="Rectangle 34"/>
            <p:cNvSpPr>
              <a:spLocks noChangeArrowheads="1"/>
            </p:cNvSpPr>
            <p:nvPr/>
          </p:nvSpPr>
          <p:spPr bwMode="auto">
            <a:xfrm>
              <a:off x="3631" y="3091"/>
              <a:ext cx="47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Demand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56334" name="Group 35"/>
          <p:cNvGrpSpPr>
            <a:grpSpLocks/>
          </p:cNvGrpSpPr>
          <p:nvPr/>
        </p:nvGrpSpPr>
        <p:grpSpPr bwMode="auto">
          <a:xfrm>
            <a:off x="3554414" y="2678114"/>
            <a:ext cx="2719388" cy="2655887"/>
            <a:chOff x="1279" y="1687"/>
            <a:chExt cx="1713" cy="1673"/>
          </a:xfrm>
        </p:grpSpPr>
        <p:sp>
          <p:nvSpPr>
            <p:cNvPr id="56354" name="Line 36"/>
            <p:cNvSpPr>
              <a:spLocks noChangeShapeType="1"/>
            </p:cNvSpPr>
            <p:nvPr/>
          </p:nvSpPr>
          <p:spPr bwMode="auto">
            <a:xfrm>
              <a:off x="1279" y="1687"/>
              <a:ext cx="1135" cy="1486"/>
            </a:xfrm>
            <a:prstGeom prst="line">
              <a:avLst/>
            </a:prstGeom>
            <a:noFill/>
            <a:ln w="6191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55" name="Rectangle 37"/>
            <p:cNvSpPr>
              <a:spLocks noChangeArrowheads="1"/>
            </p:cNvSpPr>
            <p:nvPr/>
          </p:nvSpPr>
          <p:spPr bwMode="auto">
            <a:xfrm>
              <a:off x="2499" y="3023"/>
              <a:ext cx="493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Marginal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56356" name="Rectangle 38"/>
            <p:cNvSpPr>
              <a:spLocks noChangeArrowheads="1"/>
            </p:cNvSpPr>
            <p:nvPr/>
          </p:nvSpPr>
          <p:spPr bwMode="auto">
            <a:xfrm>
              <a:off x="2511" y="3195"/>
              <a:ext cx="455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revenue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3897313" y="2568576"/>
            <a:ext cx="1390650" cy="822325"/>
            <a:chOff x="1495" y="1618"/>
            <a:chExt cx="876" cy="518"/>
          </a:xfrm>
        </p:grpSpPr>
        <p:sp>
          <p:nvSpPr>
            <p:cNvPr id="56351" name="Line 40"/>
            <p:cNvSpPr>
              <a:spLocks noChangeShapeType="1"/>
            </p:cNvSpPr>
            <p:nvPr/>
          </p:nvSpPr>
          <p:spPr bwMode="auto">
            <a:xfrm flipV="1">
              <a:off x="1495" y="1747"/>
              <a:ext cx="259" cy="38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352" name="Rectangle 41"/>
            <p:cNvSpPr>
              <a:spLocks noChangeArrowheads="1"/>
            </p:cNvSpPr>
            <p:nvPr/>
          </p:nvSpPr>
          <p:spPr bwMode="auto">
            <a:xfrm>
              <a:off x="1801" y="1618"/>
              <a:ext cx="5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Consumer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  <p:sp>
          <p:nvSpPr>
            <p:cNvPr id="56353" name="Rectangle 42"/>
            <p:cNvSpPr>
              <a:spLocks noChangeArrowheads="1"/>
            </p:cNvSpPr>
            <p:nvPr/>
          </p:nvSpPr>
          <p:spPr bwMode="auto">
            <a:xfrm>
              <a:off x="1896" y="1790"/>
              <a:ext cx="40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cs typeface="Calibri" panose="020F0502020204030204" pitchFamily="34" charset="0"/>
                </a:rPr>
                <a:t>surplus</a:t>
              </a: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56336" name="Group 43"/>
          <p:cNvGrpSpPr>
            <a:grpSpLocks/>
          </p:cNvGrpSpPr>
          <p:nvPr/>
        </p:nvGrpSpPr>
        <p:grpSpPr bwMode="auto">
          <a:xfrm>
            <a:off x="2571751" y="3436939"/>
            <a:ext cx="3013075" cy="2744787"/>
            <a:chOff x="660" y="2165"/>
            <a:chExt cx="1898" cy="1729"/>
          </a:xfrm>
        </p:grpSpPr>
        <p:grpSp>
          <p:nvGrpSpPr>
            <p:cNvPr id="56345" name="Group 44"/>
            <p:cNvGrpSpPr>
              <a:grpSpLocks/>
            </p:cNvGrpSpPr>
            <p:nvPr/>
          </p:nvGrpSpPr>
          <p:grpSpPr bwMode="auto">
            <a:xfrm>
              <a:off x="660" y="2165"/>
              <a:ext cx="1898" cy="1729"/>
              <a:chOff x="660" y="2165"/>
              <a:chExt cx="1898" cy="1729"/>
            </a:xfrm>
          </p:grpSpPr>
          <p:sp>
            <p:nvSpPr>
              <p:cNvPr id="56347" name="Freeform 45"/>
              <p:cNvSpPr>
                <a:spLocks/>
              </p:cNvSpPr>
              <p:nvPr/>
            </p:nvSpPr>
            <p:spPr bwMode="auto">
              <a:xfrm>
                <a:off x="1275" y="2266"/>
                <a:ext cx="893" cy="1413"/>
              </a:xfrm>
              <a:custGeom>
                <a:avLst/>
                <a:gdLst>
                  <a:gd name="T0" fmla="*/ 893 w 893"/>
                  <a:gd name="T1" fmla="*/ 1413 h 1413"/>
                  <a:gd name="T2" fmla="*/ 893 w 893"/>
                  <a:gd name="T3" fmla="*/ 0 h 1413"/>
                  <a:gd name="T4" fmla="*/ 0 w 893"/>
                  <a:gd name="T5" fmla="*/ 0 h 1413"/>
                  <a:gd name="T6" fmla="*/ 0 60000 65536"/>
                  <a:gd name="T7" fmla="*/ 0 60000 65536"/>
                  <a:gd name="T8" fmla="*/ 0 60000 65536"/>
                  <a:gd name="T9" fmla="*/ 0 w 893"/>
                  <a:gd name="T10" fmla="*/ 0 h 1413"/>
                  <a:gd name="T11" fmla="*/ 893 w 893"/>
                  <a:gd name="T12" fmla="*/ 1413 h 14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93" h="1413">
                    <a:moveTo>
                      <a:pt x="893" y="1413"/>
                    </a:moveTo>
                    <a:lnTo>
                      <a:pt x="893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348" name="Rectangle 46"/>
              <p:cNvSpPr>
                <a:spLocks noChangeArrowheads="1"/>
              </p:cNvSpPr>
              <p:nvPr/>
            </p:nvSpPr>
            <p:spPr bwMode="auto">
              <a:xfrm>
                <a:off x="1810" y="3729"/>
                <a:ext cx="748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Quantity sold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56349" name="Rectangle 47"/>
              <p:cNvSpPr>
                <a:spLocks noChangeArrowheads="1"/>
              </p:cNvSpPr>
              <p:nvPr/>
            </p:nvSpPr>
            <p:spPr bwMode="auto">
              <a:xfrm>
                <a:off x="660" y="2165"/>
                <a:ext cx="57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Monopoly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56350" name="Rectangle 48"/>
              <p:cNvSpPr>
                <a:spLocks noChangeArrowheads="1"/>
              </p:cNvSpPr>
              <p:nvPr/>
            </p:nvSpPr>
            <p:spPr bwMode="auto">
              <a:xfrm>
                <a:off x="957" y="2337"/>
                <a:ext cx="278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price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6346" name="Oval 49"/>
            <p:cNvSpPr>
              <a:spLocks noChangeArrowheads="1"/>
            </p:cNvSpPr>
            <p:nvPr/>
          </p:nvSpPr>
          <p:spPr bwMode="auto">
            <a:xfrm>
              <a:off x="2116" y="2227"/>
              <a:ext cx="91" cy="9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grpSp>
        <p:nvGrpSpPr>
          <p:cNvPr id="56337" name="Group 50"/>
          <p:cNvGrpSpPr>
            <a:grpSpLocks/>
          </p:cNvGrpSpPr>
          <p:nvPr/>
        </p:nvGrpSpPr>
        <p:grpSpPr bwMode="auto">
          <a:xfrm>
            <a:off x="3568700" y="4195764"/>
            <a:ext cx="4622800" cy="390525"/>
            <a:chOff x="1288" y="2643"/>
            <a:chExt cx="2912" cy="246"/>
          </a:xfrm>
        </p:grpSpPr>
        <p:grpSp>
          <p:nvGrpSpPr>
            <p:cNvPr id="56341" name="Group 51"/>
            <p:cNvGrpSpPr>
              <a:grpSpLocks/>
            </p:cNvGrpSpPr>
            <p:nvPr/>
          </p:nvGrpSpPr>
          <p:grpSpPr bwMode="auto">
            <a:xfrm>
              <a:off x="1288" y="2643"/>
              <a:ext cx="2912" cy="207"/>
              <a:chOff x="1288" y="2643"/>
              <a:chExt cx="2912" cy="207"/>
            </a:xfrm>
          </p:grpSpPr>
          <p:sp>
            <p:nvSpPr>
              <p:cNvPr id="56343" name="Line 52"/>
              <p:cNvSpPr>
                <a:spLocks noChangeShapeType="1"/>
              </p:cNvSpPr>
              <p:nvPr/>
            </p:nvSpPr>
            <p:spPr bwMode="auto">
              <a:xfrm>
                <a:off x="1288" y="2849"/>
                <a:ext cx="2912" cy="1"/>
              </a:xfrm>
              <a:prstGeom prst="line">
                <a:avLst/>
              </a:prstGeom>
              <a:noFill/>
              <a:ln w="61913">
                <a:solidFill>
                  <a:srgbClr val="AD0D1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344" name="Rectangle 53"/>
              <p:cNvSpPr>
                <a:spLocks noChangeArrowheads="1"/>
              </p:cNvSpPr>
              <p:nvPr/>
            </p:nvSpPr>
            <p:spPr bwMode="auto">
              <a:xfrm>
                <a:off x="3403" y="2643"/>
                <a:ext cx="753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700">
                    <a:solidFill>
                      <a:srgbClr val="000000"/>
                    </a:solidFill>
                    <a:cs typeface="Calibri" panose="020F0502020204030204" pitchFamily="34" charset="0"/>
                  </a:rPr>
                  <a:t>Marginal cost</a:t>
                </a:r>
                <a:endParaRPr lang="en-US" altLang="en-US" sz="2400"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6342" name="Oval 54"/>
            <p:cNvSpPr>
              <a:spLocks noChangeArrowheads="1"/>
            </p:cNvSpPr>
            <p:nvPr/>
          </p:nvSpPr>
          <p:spPr bwMode="auto">
            <a:xfrm>
              <a:off x="2129" y="2797"/>
              <a:ext cx="91" cy="9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48148" name="TextBox 7"/>
          <p:cNvSpPr txBox="1">
            <a:spLocks noChangeArrowheads="1"/>
          </p:cNvSpPr>
          <p:nvPr/>
        </p:nvSpPr>
        <p:spPr bwMode="auto">
          <a:xfrm>
            <a:off x="7018286" y="2075566"/>
            <a:ext cx="456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Calibri" panose="020F0502020204030204" pitchFamily="34" charset="0"/>
              </a:rPr>
              <a:t>Total Surplus = Consumer Surplus + Profit</a:t>
            </a:r>
          </a:p>
        </p:txBody>
      </p:sp>
      <p:grpSp>
        <p:nvGrpSpPr>
          <p:cNvPr id="44" name="Group 28"/>
          <p:cNvGrpSpPr>
            <a:grpSpLocks/>
          </p:cNvGrpSpPr>
          <p:nvPr/>
        </p:nvGrpSpPr>
        <p:grpSpPr bwMode="auto">
          <a:xfrm>
            <a:off x="5040313" y="2648744"/>
            <a:ext cx="2205032" cy="893763"/>
            <a:chOff x="2479" y="2118"/>
            <a:chExt cx="1389" cy="563"/>
          </a:xfrm>
        </p:grpSpPr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V="1">
              <a:off x="2479" y="2279"/>
              <a:ext cx="259" cy="4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30"/>
            <p:cNvSpPr>
              <a:spLocks noChangeArrowheads="1"/>
            </p:cNvSpPr>
            <p:nvPr/>
          </p:nvSpPr>
          <p:spPr bwMode="auto">
            <a:xfrm>
              <a:off x="2766" y="2118"/>
              <a:ext cx="110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Monopoly outcome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  <p:grpSp>
        <p:nvGrpSpPr>
          <p:cNvPr id="48" name="Group 28"/>
          <p:cNvGrpSpPr>
            <a:grpSpLocks/>
          </p:cNvGrpSpPr>
          <p:nvPr/>
        </p:nvGrpSpPr>
        <p:grpSpPr bwMode="auto">
          <a:xfrm>
            <a:off x="6475718" y="3569137"/>
            <a:ext cx="2014531" cy="893763"/>
            <a:chOff x="2479" y="2118"/>
            <a:chExt cx="1269" cy="563"/>
          </a:xfrm>
        </p:grpSpPr>
        <p:sp>
          <p:nvSpPr>
            <p:cNvPr id="49" name="Line 29"/>
            <p:cNvSpPr>
              <a:spLocks noChangeShapeType="1"/>
            </p:cNvSpPr>
            <p:nvPr/>
          </p:nvSpPr>
          <p:spPr bwMode="auto">
            <a:xfrm flipV="1">
              <a:off x="2479" y="2279"/>
              <a:ext cx="259" cy="4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2766" y="2118"/>
              <a:ext cx="982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Efficient outcome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98438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9 Welfare with and without Price Discrimination</a:t>
            </a:r>
          </a:p>
        </p:txBody>
      </p:sp>
      <p:grpSp>
        <p:nvGrpSpPr>
          <p:cNvPr id="57347" name="Group 17"/>
          <p:cNvGrpSpPr>
            <a:grpSpLocks/>
          </p:cNvGrpSpPr>
          <p:nvPr/>
        </p:nvGrpSpPr>
        <p:grpSpPr bwMode="auto">
          <a:xfrm>
            <a:off x="3721101" y="2692400"/>
            <a:ext cx="2835275" cy="1809750"/>
            <a:chOff x="1384" y="1696"/>
            <a:chExt cx="1786" cy="1140"/>
          </a:xfrm>
        </p:grpSpPr>
        <p:sp>
          <p:nvSpPr>
            <p:cNvPr id="57367" name="Freeform 18"/>
            <p:cNvSpPr>
              <a:spLocks/>
            </p:cNvSpPr>
            <p:nvPr/>
          </p:nvSpPr>
          <p:spPr bwMode="auto">
            <a:xfrm>
              <a:off x="1384" y="1696"/>
              <a:ext cx="1786" cy="1140"/>
            </a:xfrm>
            <a:custGeom>
              <a:avLst/>
              <a:gdLst>
                <a:gd name="T0" fmla="*/ 893 w 1786"/>
                <a:gd name="T1" fmla="*/ 1140 h 1140"/>
                <a:gd name="T2" fmla="*/ 1786 w 1786"/>
                <a:gd name="T3" fmla="*/ 1140 h 1140"/>
                <a:gd name="T4" fmla="*/ 0 w 1786"/>
                <a:gd name="T5" fmla="*/ 0 h 1140"/>
                <a:gd name="T6" fmla="*/ 0 w 1786"/>
                <a:gd name="T7" fmla="*/ 1140 h 1140"/>
                <a:gd name="T8" fmla="*/ 893 w 1786"/>
                <a:gd name="T9" fmla="*/ 1140 h 1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6"/>
                <a:gd name="T16" fmla="*/ 0 h 1140"/>
                <a:gd name="T17" fmla="*/ 1786 w 1786"/>
                <a:gd name="T18" fmla="*/ 1140 h 1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6" h="1140">
                  <a:moveTo>
                    <a:pt x="893" y="1140"/>
                  </a:moveTo>
                  <a:lnTo>
                    <a:pt x="1786" y="1140"/>
                  </a:lnTo>
                  <a:lnTo>
                    <a:pt x="0" y="0"/>
                  </a:lnTo>
                  <a:lnTo>
                    <a:pt x="0" y="1140"/>
                  </a:lnTo>
                  <a:lnTo>
                    <a:pt x="893" y="1140"/>
                  </a:lnTo>
                  <a:close/>
                </a:path>
              </a:pathLst>
            </a:custGeom>
            <a:solidFill>
              <a:srgbClr val="E7EB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8" name="Rectangle 19"/>
            <p:cNvSpPr>
              <a:spLocks noChangeArrowheads="1"/>
            </p:cNvSpPr>
            <p:nvPr/>
          </p:nvSpPr>
          <p:spPr bwMode="auto">
            <a:xfrm>
              <a:off x="1769" y="2398"/>
              <a:ext cx="32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Profit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7348" name="Freeform 20"/>
          <p:cNvSpPr>
            <a:spLocks/>
          </p:cNvSpPr>
          <p:nvPr/>
        </p:nvSpPr>
        <p:spPr bwMode="auto">
          <a:xfrm>
            <a:off x="3721101" y="1909764"/>
            <a:ext cx="5013325" cy="3951287"/>
          </a:xfrm>
          <a:custGeom>
            <a:avLst/>
            <a:gdLst>
              <a:gd name="T0" fmla="*/ 0 w 3158"/>
              <a:gd name="T1" fmla="*/ 0 h 2489"/>
              <a:gd name="T2" fmla="*/ 0 w 3158"/>
              <a:gd name="T3" fmla="*/ 2147483647 h 2489"/>
              <a:gd name="T4" fmla="*/ 2147483647 w 3158"/>
              <a:gd name="T5" fmla="*/ 2147483647 h 2489"/>
              <a:gd name="T6" fmla="*/ 0 60000 65536"/>
              <a:gd name="T7" fmla="*/ 0 60000 65536"/>
              <a:gd name="T8" fmla="*/ 0 60000 65536"/>
              <a:gd name="T9" fmla="*/ 0 w 3158"/>
              <a:gd name="T10" fmla="*/ 0 h 2489"/>
              <a:gd name="T11" fmla="*/ 3158 w 3158"/>
              <a:gd name="T12" fmla="*/ 2489 h 2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58" h="2489">
                <a:moveTo>
                  <a:pt x="0" y="0"/>
                </a:moveTo>
                <a:lnTo>
                  <a:pt x="0" y="2489"/>
                </a:lnTo>
                <a:lnTo>
                  <a:pt x="3158" y="2489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21"/>
          <p:cNvSpPr>
            <a:spLocks noChangeArrowheads="1"/>
          </p:cNvSpPr>
          <p:nvPr/>
        </p:nvSpPr>
        <p:spPr bwMode="auto">
          <a:xfrm>
            <a:off x="3784601" y="1365250"/>
            <a:ext cx="497251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(b) Monopolist with Perfect Price Discrimination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50" name="Rectangle 22"/>
          <p:cNvSpPr>
            <a:spLocks noChangeArrowheads="1"/>
          </p:cNvSpPr>
          <p:nvPr/>
        </p:nvSpPr>
        <p:spPr bwMode="auto">
          <a:xfrm>
            <a:off x="3141664" y="1851025"/>
            <a:ext cx="53540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Price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51" name="Rectangle 23"/>
          <p:cNvSpPr>
            <a:spLocks noChangeArrowheads="1"/>
          </p:cNvSpPr>
          <p:nvPr/>
        </p:nvSpPr>
        <p:spPr bwMode="auto">
          <a:xfrm>
            <a:off x="3552825" y="5919788"/>
            <a:ext cx="1218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7352" name="Rectangle 24"/>
          <p:cNvSpPr>
            <a:spLocks noChangeArrowheads="1"/>
          </p:cNvSpPr>
          <p:nvPr/>
        </p:nvSpPr>
        <p:spPr bwMode="auto">
          <a:xfrm>
            <a:off x="7899400" y="5913438"/>
            <a:ext cx="88485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rgbClr val="000000"/>
                </a:solidFill>
                <a:latin typeface="Arial" panose="020B0604020202020204" pitchFamily="34" charset="0"/>
              </a:rPr>
              <a:t>Quantity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57353" name="Group 25"/>
          <p:cNvGrpSpPr>
            <a:grpSpLocks/>
          </p:cNvGrpSpPr>
          <p:nvPr/>
        </p:nvGrpSpPr>
        <p:grpSpPr bwMode="auto">
          <a:xfrm>
            <a:off x="3727451" y="2670176"/>
            <a:ext cx="4546601" cy="2498725"/>
            <a:chOff x="1388" y="1682"/>
            <a:chExt cx="2864" cy="1574"/>
          </a:xfrm>
        </p:grpSpPr>
        <p:sp>
          <p:nvSpPr>
            <p:cNvPr id="57365" name="Line 26"/>
            <p:cNvSpPr>
              <a:spLocks noChangeShapeType="1"/>
            </p:cNvSpPr>
            <p:nvPr/>
          </p:nvSpPr>
          <p:spPr bwMode="auto">
            <a:xfrm>
              <a:off x="1388" y="1682"/>
              <a:ext cx="2261" cy="1478"/>
            </a:xfrm>
            <a:prstGeom prst="line">
              <a:avLst/>
            </a:prstGeom>
            <a:noFill/>
            <a:ln w="61913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Rectangle 27"/>
            <p:cNvSpPr>
              <a:spLocks noChangeArrowheads="1"/>
            </p:cNvSpPr>
            <p:nvPr/>
          </p:nvSpPr>
          <p:spPr bwMode="auto">
            <a:xfrm>
              <a:off x="3732" y="3091"/>
              <a:ext cx="52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Demand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7354" name="Group 28"/>
          <p:cNvGrpSpPr>
            <a:grpSpLocks/>
          </p:cNvGrpSpPr>
          <p:nvPr/>
        </p:nvGrpSpPr>
        <p:grpSpPr bwMode="auto">
          <a:xfrm>
            <a:off x="3721101" y="4195763"/>
            <a:ext cx="4664075" cy="328612"/>
            <a:chOff x="1384" y="2643"/>
            <a:chExt cx="2938" cy="207"/>
          </a:xfrm>
        </p:grpSpPr>
        <p:sp>
          <p:nvSpPr>
            <p:cNvPr id="57363" name="Line 29"/>
            <p:cNvSpPr>
              <a:spLocks noChangeShapeType="1"/>
            </p:cNvSpPr>
            <p:nvPr/>
          </p:nvSpPr>
          <p:spPr bwMode="auto">
            <a:xfrm>
              <a:off x="1384" y="2849"/>
              <a:ext cx="2912" cy="1"/>
            </a:xfrm>
            <a:prstGeom prst="line">
              <a:avLst/>
            </a:prstGeom>
            <a:noFill/>
            <a:ln w="61913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Rectangle 30"/>
            <p:cNvSpPr>
              <a:spLocks noChangeArrowheads="1"/>
            </p:cNvSpPr>
            <p:nvPr/>
          </p:nvSpPr>
          <p:spPr bwMode="auto">
            <a:xfrm>
              <a:off x="3504" y="2643"/>
              <a:ext cx="818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Marginal cost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7355" name="Group 31"/>
          <p:cNvGrpSpPr>
            <a:grpSpLocks/>
          </p:cNvGrpSpPr>
          <p:nvPr/>
        </p:nvGrpSpPr>
        <p:grpSpPr bwMode="auto">
          <a:xfrm>
            <a:off x="5992813" y="4452939"/>
            <a:ext cx="1276350" cy="1728787"/>
            <a:chOff x="2815" y="2805"/>
            <a:chExt cx="804" cy="1089"/>
          </a:xfrm>
        </p:grpSpPr>
        <p:grpSp>
          <p:nvGrpSpPr>
            <p:cNvPr id="57359" name="Group 32"/>
            <p:cNvGrpSpPr>
              <a:grpSpLocks/>
            </p:cNvGrpSpPr>
            <p:nvPr/>
          </p:nvGrpSpPr>
          <p:grpSpPr bwMode="auto">
            <a:xfrm>
              <a:off x="3131" y="2805"/>
              <a:ext cx="78" cy="874"/>
              <a:chOff x="3131" y="2805"/>
              <a:chExt cx="78" cy="874"/>
            </a:xfrm>
          </p:grpSpPr>
          <p:sp>
            <p:nvSpPr>
              <p:cNvPr id="57361" name="Line 33"/>
              <p:cNvSpPr>
                <a:spLocks noChangeShapeType="1"/>
              </p:cNvSpPr>
              <p:nvPr/>
            </p:nvSpPr>
            <p:spPr bwMode="auto">
              <a:xfrm flipV="1">
                <a:off x="3170" y="2836"/>
                <a:ext cx="1" cy="843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362" name="Oval 34"/>
              <p:cNvSpPr>
                <a:spLocks noChangeArrowheads="1"/>
              </p:cNvSpPr>
              <p:nvPr/>
            </p:nvSpPr>
            <p:spPr bwMode="auto">
              <a:xfrm>
                <a:off x="3131" y="2805"/>
                <a:ext cx="78" cy="78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7360" name="Rectangle 35"/>
            <p:cNvSpPr>
              <a:spLocks noChangeArrowheads="1"/>
            </p:cNvSpPr>
            <p:nvPr/>
          </p:nvSpPr>
          <p:spPr bwMode="auto">
            <a:xfrm>
              <a:off x="2815" y="3729"/>
              <a:ext cx="80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>
                  <a:solidFill>
                    <a:srgbClr val="000000"/>
                  </a:solidFill>
                  <a:latin typeface="Arial" panose="020B0604020202020204" pitchFamily="34" charset="0"/>
                </a:rPr>
                <a:t>Quantity sold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7356" name="Slide Number Placeholder 2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080566-B285-4E1B-842E-6362FA1AD7C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7357" name="Footer Placeholder 2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  <p:sp>
        <p:nvSpPr>
          <p:cNvPr id="49166" name="TextBox 23"/>
          <p:cNvSpPr txBox="1">
            <a:spLocks noChangeArrowheads="1"/>
          </p:cNvSpPr>
          <p:nvPr/>
        </p:nvSpPr>
        <p:spPr bwMode="auto">
          <a:xfrm>
            <a:off x="8740777" y="1981830"/>
            <a:ext cx="2841624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Total Surplus = Profit. Consumer Surplus and Deadweight Loss are both ZERO!</a:t>
            </a:r>
          </a:p>
        </p:txBody>
      </p:sp>
      <p:grpSp>
        <p:nvGrpSpPr>
          <p:cNvPr id="25" name="Group 28"/>
          <p:cNvGrpSpPr>
            <a:grpSpLocks/>
          </p:cNvGrpSpPr>
          <p:nvPr/>
        </p:nvGrpSpPr>
        <p:grpSpPr bwMode="auto">
          <a:xfrm>
            <a:off x="6618288" y="3463130"/>
            <a:ext cx="5265720" cy="893763"/>
            <a:chOff x="2479" y="2118"/>
            <a:chExt cx="3317" cy="563"/>
          </a:xfrm>
        </p:grpSpPr>
        <p:sp>
          <p:nvSpPr>
            <p:cNvPr id="26" name="Line 29"/>
            <p:cNvSpPr>
              <a:spLocks noChangeShapeType="1"/>
            </p:cNvSpPr>
            <p:nvPr/>
          </p:nvSpPr>
          <p:spPr bwMode="auto">
            <a:xfrm flipV="1">
              <a:off x="2479" y="2279"/>
              <a:ext cx="259" cy="4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2766" y="2118"/>
              <a:ext cx="303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Monopoly outcome under perfect price discrimination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700" dirty="0" smtClean="0">
                  <a:solidFill>
                    <a:srgbClr val="000000"/>
                  </a:solidFill>
                  <a:cs typeface="Calibri" panose="020F0502020204030204" pitchFamily="34" charset="0"/>
                </a:rPr>
                <a:t>(also the efficient outcome)</a:t>
              </a:r>
              <a:endParaRPr lang="en-US" altLang="en-US" sz="2400" dirty="0"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outcome is better?</a:t>
            </a:r>
          </a:p>
        </p:txBody>
      </p:sp>
      <p:sp>
        <p:nvSpPr>
          <p:cNvPr id="58371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447800"/>
            <a:ext cx="4114800" cy="1931988"/>
          </a:xfrm>
        </p:spPr>
        <p:txBody>
          <a:bodyPr/>
          <a:lstStyle/>
          <a:p>
            <a:r>
              <a:rPr lang="en-US" altLang="en-US" smtClean="0"/>
              <a:t>One price for all</a:t>
            </a:r>
          </a:p>
        </p:txBody>
      </p:sp>
      <p:sp>
        <p:nvSpPr>
          <p:cNvPr id="58372" name="Content Placeholder 6"/>
          <p:cNvSpPr>
            <a:spLocks noGrp="1"/>
          </p:cNvSpPr>
          <p:nvPr>
            <p:ph sz="half" idx="2"/>
          </p:nvPr>
        </p:nvSpPr>
        <p:spPr>
          <a:xfrm>
            <a:off x="6248400" y="1447801"/>
            <a:ext cx="4114800" cy="1863725"/>
          </a:xfrm>
        </p:spPr>
        <p:txBody>
          <a:bodyPr/>
          <a:lstStyle/>
          <a:p>
            <a:r>
              <a:rPr lang="en-US" altLang="en-US" smtClean="0"/>
              <a:t>A different price for every buyer</a:t>
            </a:r>
          </a:p>
          <a:p>
            <a:pPr lvl="1"/>
            <a:r>
              <a:rPr lang="en-US" altLang="en-US" i="1" smtClean="0"/>
              <a:t>P</a:t>
            </a:r>
            <a:r>
              <a:rPr lang="en-US" altLang="en-US" smtClean="0"/>
              <a:t> = </a:t>
            </a:r>
            <a:r>
              <a:rPr lang="en-US" altLang="en-US" i="1" smtClean="0"/>
              <a:t>AR</a:t>
            </a:r>
            <a:r>
              <a:rPr lang="en-US" altLang="en-US" smtClean="0"/>
              <a:t> is no longer true!</a:t>
            </a:r>
          </a:p>
        </p:txBody>
      </p:sp>
      <p:pic>
        <p:nvPicPr>
          <p:cNvPr id="583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455989"/>
            <a:ext cx="4710113" cy="33924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3451225"/>
            <a:ext cx="4398962" cy="3392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Price Discrimination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Movie tickets</a:t>
            </a:r>
          </a:p>
          <a:p>
            <a:pPr lvl="1"/>
            <a:r>
              <a:rPr lang="en-US" altLang="en-US" smtClean="0"/>
              <a:t>Airline tickets</a:t>
            </a:r>
          </a:p>
          <a:p>
            <a:pPr lvl="1"/>
            <a:r>
              <a:rPr lang="en-US" altLang="en-US" smtClean="0"/>
              <a:t>Discount coupons</a:t>
            </a:r>
          </a:p>
          <a:p>
            <a:pPr lvl="1"/>
            <a:r>
              <a:rPr lang="en-US" altLang="en-US" smtClean="0"/>
              <a:t>Financial aid</a:t>
            </a:r>
          </a:p>
          <a:p>
            <a:pPr lvl="1"/>
            <a:r>
              <a:rPr lang="en-US" altLang="en-US" smtClean="0"/>
              <a:t>Quantity discounts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2B48F7-ECB4-43CC-954B-54979E60C187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CONCLUSION: THE PREVALENCE OF MONOPOLY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We have seen that monopoly is inefficient. But how widespread is monopoly? How worried should we be?</a:t>
            </a:r>
          </a:p>
          <a:p>
            <a:pPr lvl="1"/>
            <a:r>
              <a:rPr lang="en-US" altLang="en-US" smtClean="0"/>
              <a:t>Monopolies are common.  </a:t>
            </a:r>
          </a:p>
          <a:p>
            <a:pPr lvl="2"/>
            <a:r>
              <a:rPr lang="en-US" altLang="en-US" smtClean="0"/>
              <a:t>Most firms have some control over their prices because of differentiated products. But</a:t>
            </a:r>
          </a:p>
          <a:p>
            <a:pPr lvl="1"/>
            <a:r>
              <a:rPr lang="en-US" altLang="en-US" smtClean="0"/>
              <a:t>Firms with substantial monopoly power are rare.  </a:t>
            </a:r>
          </a:p>
          <a:p>
            <a:pPr lvl="2"/>
            <a:r>
              <a:rPr lang="en-US" altLang="en-US" smtClean="0"/>
              <a:t>Few goods are truly unique.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3FD9DA-73EE-456C-A339-695BC97F952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042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Competition v. Monopoly</a:t>
            </a:r>
          </a:p>
        </p:txBody>
      </p:sp>
      <p:pic>
        <p:nvPicPr>
          <p:cNvPr id="61444" name="Picture 33166" descr="S44Picture 3316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00" y="1384300"/>
            <a:ext cx="63754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C6D491-58E7-4814-A9B7-9056513D070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60338"/>
            <a:ext cx="8229600" cy="1143000"/>
          </a:xfrm>
        </p:spPr>
        <p:txBody>
          <a:bodyPr/>
          <a:lstStyle/>
          <a:p>
            <a:r>
              <a:rPr lang="en-US" altLang="en-US" smtClean="0"/>
              <a:t>Any Questions?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62469" name="Picture 4" descr="Ask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9" y="1057275"/>
            <a:ext cx="27908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07C13A-0E99-487B-BE8B-693EF02456DC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DeBeers-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4" y="3219450"/>
            <a:ext cx="40671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Monopoly Resources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Although exclusive ownership of a key resource is a potential source of monopoly, in practice monopolies rarely arise for this reason.</a:t>
            </a:r>
          </a:p>
          <a:p>
            <a:pPr lvl="1"/>
            <a:r>
              <a:rPr lang="en-US" altLang="en-US" smtClean="0"/>
              <a:t>Example: The DeBeers Diamond Monopoly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5EA29E-095A-4145-8ECC-EC42E9157BC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monopoly is a firm that is the sole seller in its market.</a:t>
            </a:r>
          </a:p>
          <a:p>
            <a:r>
              <a:rPr lang="en-US" altLang="en-US" smtClean="0"/>
              <a:t>It faces a downward-sloping demand curve for its product.</a:t>
            </a:r>
          </a:p>
          <a:p>
            <a:r>
              <a:rPr lang="en-US" altLang="en-US" smtClean="0"/>
              <a:t>A monopoly’s marginal revenue is always below the price of its good.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CC6155-A533-4717-BB65-F035FDDF126A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349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Like a competitive firm, a monopoly maximizes profit by producing the quantity at which marginal cost and marginal revenue are equal.</a:t>
            </a:r>
          </a:p>
          <a:p>
            <a:r>
              <a:rPr lang="en-US" altLang="en-US" smtClean="0"/>
              <a:t>Unlike a competitive firm, its price exceeds its marginal revenue, so its price exceeds marginal cost. </a:t>
            </a:r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CD4D38-73D8-4AA0-8276-62B8ACCF549F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monopolist’s profit-maximizing level of output is below the level that maximizes the sum of consumer and producer surplus.</a:t>
            </a:r>
          </a:p>
          <a:p>
            <a:r>
              <a:rPr lang="en-US" altLang="en-US" smtClean="0"/>
              <a:t>A monopoly causes deadweight losses similar to the deadweight losses caused by taxes.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40ACCD-BAD7-4858-B34F-C2C75884D74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5542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Policymakers can respond to the inefficiencies of monopoly behavior with antitrust laws, regulation of prices, or by turning the monopoly into a government-run enterprise. </a:t>
            </a:r>
          </a:p>
          <a:p>
            <a:r>
              <a:rPr lang="en-US" altLang="en-US" smtClean="0"/>
              <a:t>If the market failure is deemed small, policymakers may decide to do nothing at all.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DEF13B-C14F-4BE0-A522-772B080E5B41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6566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Monopolists can raise their profits by charging different prices to different buyers based on their willingness to pay. </a:t>
            </a:r>
          </a:p>
          <a:p>
            <a:r>
              <a:rPr lang="en-US" altLang="en-US" smtClean="0"/>
              <a:t>Price discrimination can raise economic welfare and lessen deadweight losses.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1997075" y="1108075"/>
            <a:ext cx="8293100" cy="0"/>
          </a:xfrm>
          <a:prstGeom prst="line">
            <a:avLst/>
          </a:prstGeom>
          <a:noFill/>
          <a:ln w="12700">
            <a:solidFill>
              <a:srgbClr val="FFFF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DBEF22-8887-482B-86E8-8FC7BD9DBC98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7590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Pricing Power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While a competitive firm is a </a:t>
            </a:r>
            <a:r>
              <a:rPr lang="en-US" altLang="en-US" i="1" smtClean="0"/>
              <a:t>price taker</a:t>
            </a:r>
            <a:r>
              <a:rPr lang="en-US" altLang="en-US" smtClean="0"/>
              <a:t>, a monopoly firm is a </a:t>
            </a:r>
            <a:r>
              <a:rPr lang="en-US" altLang="en-US" i="1" smtClean="0"/>
              <a:t>price maker</a:t>
            </a:r>
            <a:r>
              <a:rPr lang="en-US" altLang="en-US" smtClean="0"/>
              <a:t>.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4FCACF-D840-420D-99D6-21B78C7EC2F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861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en-US" sz="2400" b="1"/>
              <a:t>Figure 1 Economies of Scale as a Cause of Monopoly</a:t>
            </a:r>
          </a:p>
        </p:txBody>
      </p:sp>
      <p:sp>
        <p:nvSpPr>
          <p:cNvPr id="69635" name="Freeform 17"/>
          <p:cNvSpPr>
            <a:spLocks/>
          </p:cNvSpPr>
          <p:nvPr/>
        </p:nvSpPr>
        <p:spPr bwMode="auto">
          <a:xfrm>
            <a:off x="2994026" y="1289050"/>
            <a:ext cx="6149975" cy="4660900"/>
          </a:xfrm>
          <a:custGeom>
            <a:avLst/>
            <a:gdLst>
              <a:gd name="T0" fmla="*/ 0 w 3874"/>
              <a:gd name="T1" fmla="*/ 0 h 2936"/>
              <a:gd name="T2" fmla="*/ 0 w 3874"/>
              <a:gd name="T3" fmla="*/ 2147483647 h 2936"/>
              <a:gd name="T4" fmla="*/ 2147483647 w 3874"/>
              <a:gd name="T5" fmla="*/ 2147483647 h 2936"/>
              <a:gd name="T6" fmla="*/ 0 60000 65536"/>
              <a:gd name="T7" fmla="*/ 0 60000 65536"/>
              <a:gd name="T8" fmla="*/ 0 60000 65536"/>
              <a:gd name="T9" fmla="*/ 0 w 3874"/>
              <a:gd name="T10" fmla="*/ 0 h 2936"/>
              <a:gd name="T11" fmla="*/ 3874 w 3874"/>
              <a:gd name="T12" fmla="*/ 2936 h 2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4" h="2936">
                <a:moveTo>
                  <a:pt x="0" y="0"/>
                </a:moveTo>
                <a:lnTo>
                  <a:pt x="0" y="2936"/>
                </a:lnTo>
                <a:lnTo>
                  <a:pt x="3874" y="2936"/>
                </a:lnTo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6" name="Rectangle 18"/>
          <p:cNvSpPr>
            <a:spLocks noChangeArrowheads="1"/>
          </p:cNvSpPr>
          <p:nvPr/>
        </p:nvSpPr>
        <p:spPr bwMode="auto">
          <a:xfrm>
            <a:off x="6877051" y="5976938"/>
            <a:ext cx="2239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Quantity of Output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089276" y="1847850"/>
            <a:ext cx="6018213" cy="3822700"/>
            <a:chOff x="986" y="1164"/>
            <a:chExt cx="3791" cy="2408"/>
          </a:xfrm>
        </p:grpSpPr>
        <p:sp>
          <p:nvSpPr>
            <p:cNvPr id="69642" name="Freeform 20"/>
            <p:cNvSpPr>
              <a:spLocks/>
            </p:cNvSpPr>
            <p:nvPr/>
          </p:nvSpPr>
          <p:spPr bwMode="auto">
            <a:xfrm>
              <a:off x="986" y="1164"/>
              <a:ext cx="3176" cy="1896"/>
            </a:xfrm>
            <a:custGeom>
              <a:avLst/>
              <a:gdLst>
                <a:gd name="T0" fmla="*/ 0 w 209"/>
                <a:gd name="T1" fmla="*/ 0 h 124"/>
                <a:gd name="T2" fmla="*/ 2147483647 w 209"/>
                <a:gd name="T3" fmla="*/ 2147483647 h 124"/>
                <a:gd name="T4" fmla="*/ 0 60000 65536"/>
                <a:gd name="T5" fmla="*/ 0 60000 65536"/>
                <a:gd name="T6" fmla="*/ 0 w 209"/>
                <a:gd name="T7" fmla="*/ 0 h 124"/>
                <a:gd name="T8" fmla="*/ 209 w 209"/>
                <a:gd name="T9" fmla="*/ 124 h 1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24">
                  <a:moveTo>
                    <a:pt x="0" y="0"/>
                  </a:moveTo>
                  <a:cubicBezTo>
                    <a:pt x="0" y="0"/>
                    <a:pt x="15" y="105"/>
                    <a:pt x="209" y="124"/>
                  </a:cubicBezTo>
                </a:path>
              </a:pathLst>
            </a:custGeom>
            <a:noFill/>
            <a:ln w="7302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43" name="Group 21"/>
            <p:cNvGrpSpPr>
              <a:grpSpLocks/>
            </p:cNvGrpSpPr>
            <p:nvPr/>
          </p:nvGrpSpPr>
          <p:grpSpPr bwMode="auto">
            <a:xfrm>
              <a:off x="4181" y="2975"/>
              <a:ext cx="596" cy="597"/>
              <a:chOff x="4181" y="2975"/>
              <a:chExt cx="596" cy="597"/>
            </a:xfrm>
          </p:grpSpPr>
          <p:sp>
            <p:nvSpPr>
              <p:cNvPr id="69644" name="Rectangle 22"/>
              <p:cNvSpPr>
                <a:spLocks noChangeArrowheads="1"/>
              </p:cNvSpPr>
              <p:nvPr/>
            </p:nvSpPr>
            <p:spPr bwMode="auto">
              <a:xfrm>
                <a:off x="4181" y="2975"/>
                <a:ext cx="5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Average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9645" name="Rectangle 23"/>
              <p:cNvSpPr>
                <a:spLocks noChangeArrowheads="1"/>
              </p:cNvSpPr>
              <p:nvPr/>
            </p:nvSpPr>
            <p:spPr bwMode="auto">
              <a:xfrm>
                <a:off x="4328" y="3178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total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9646" name="Rectangle 24"/>
              <p:cNvSpPr>
                <a:spLocks noChangeArrowheads="1"/>
              </p:cNvSpPr>
              <p:nvPr/>
            </p:nvSpPr>
            <p:spPr bwMode="auto">
              <a:xfrm>
                <a:off x="4333" y="3380"/>
                <a:ext cx="29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cost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9638" name="Rectangle 25"/>
          <p:cNvSpPr>
            <a:spLocks noChangeArrowheads="1"/>
          </p:cNvSpPr>
          <p:nvPr/>
        </p:nvSpPr>
        <p:spPr bwMode="auto">
          <a:xfrm>
            <a:off x="2806700" y="59848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39" name="Rectangle 26"/>
          <p:cNvSpPr>
            <a:spLocks noChangeArrowheads="1"/>
          </p:cNvSpPr>
          <p:nvPr/>
        </p:nvSpPr>
        <p:spPr bwMode="auto">
          <a:xfrm>
            <a:off x="2373313" y="1262063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Cost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9640" name="Slide Number Placeholder 1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DB6989-768D-40CE-A5CB-2DF9EB7A567B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9641" name="Footer Placeholder 1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latin typeface="Calibri" panose="020F0502020204030204" pitchFamily="34" charset="0"/>
              </a:rPr>
              <a:t>CHAPTER 15 MONOPOLY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Government-Created Monopolies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Governments may restrict entry by giving one firm the exclusive right to sell a particular good in certain markets.  </a:t>
            </a:r>
          </a:p>
          <a:p>
            <a:pPr lvl="1"/>
            <a:r>
              <a:rPr lang="en-US" altLang="en-US" smtClean="0"/>
              <a:t>Example: Patent and copyright laws are two important examples of how governments create monopoly to serve the public interest.</a:t>
            </a:r>
          </a:p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67D93-20AC-44C4-89D2-E9C67BB952F4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Natural Monopolies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altLang="en-US" smtClean="0"/>
              <a:t>An industry is a </a:t>
            </a:r>
            <a:r>
              <a:rPr lang="en-US" altLang="en-US" i="1" smtClean="0">
                <a:solidFill>
                  <a:srgbClr val="25A9A6"/>
                </a:solidFill>
              </a:rPr>
              <a:t>natural monopoly </a:t>
            </a:r>
            <a:r>
              <a:rPr lang="en-US" altLang="en-US" smtClean="0"/>
              <a:t>when one firm can supply a good or service to an entire market at a smaller cost than could two or more firms.</a:t>
            </a:r>
          </a:p>
          <a:p>
            <a:pPr lvl="1">
              <a:buClr>
                <a:srgbClr val="000000"/>
              </a:buClr>
            </a:pPr>
            <a:r>
              <a:rPr lang="en-US" altLang="en-US" smtClean="0"/>
              <a:t>Example: delivery of electricity, phone service, tap water, etc.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A7950E-1C71-45D7-96E5-9EFBF91029C2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/>
              <a:t>Natural Monopolies</a:t>
            </a:r>
            <a:endParaRPr lang="en-US" altLang="en-US" sz="3200">
              <a:latin typeface="Tahom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7838" y="1447801"/>
            <a:ext cx="4805362" cy="5021263"/>
          </a:xfrm>
        </p:spPr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i="1" smtClean="0"/>
              <a:t>natural monopoly</a:t>
            </a:r>
            <a:r>
              <a:rPr lang="en-US" altLang="en-US" smtClean="0"/>
              <a:t> arises when there are economies of scale over the relevant range of output.</a:t>
            </a:r>
          </a:p>
        </p:txBody>
      </p:sp>
      <p:sp>
        <p:nvSpPr>
          <p:cNvPr id="20484" name="Freeform 5"/>
          <p:cNvSpPr>
            <a:spLocks/>
          </p:cNvSpPr>
          <p:nvPr/>
        </p:nvSpPr>
        <p:spPr bwMode="auto">
          <a:xfrm>
            <a:off x="2994026" y="1289050"/>
            <a:ext cx="6149975" cy="4660900"/>
          </a:xfrm>
          <a:custGeom>
            <a:avLst/>
            <a:gdLst>
              <a:gd name="T0" fmla="*/ 0 w 3874"/>
              <a:gd name="T1" fmla="*/ 0 h 2936"/>
              <a:gd name="T2" fmla="*/ 0 w 3874"/>
              <a:gd name="T3" fmla="*/ 2147483647 h 2936"/>
              <a:gd name="T4" fmla="*/ 2147483647 w 3874"/>
              <a:gd name="T5" fmla="*/ 2147483647 h 2936"/>
              <a:gd name="T6" fmla="*/ 0 60000 65536"/>
              <a:gd name="T7" fmla="*/ 0 60000 65536"/>
              <a:gd name="T8" fmla="*/ 0 60000 65536"/>
              <a:gd name="T9" fmla="*/ 0 w 3874"/>
              <a:gd name="T10" fmla="*/ 0 h 2936"/>
              <a:gd name="T11" fmla="*/ 3874 w 3874"/>
              <a:gd name="T12" fmla="*/ 2936 h 2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4" h="2936">
                <a:moveTo>
                  <a:pt x="0" y="0"/>
                </a:moveTo>
                <a:lnTo>
                  <a:pt x="0" y="2936"/>
                </a:lnTo>
                <a:lnTo>
                  <a:pt x="3874" y="2936"/>
                </a:lnTo>
              </a:path>
            </a:pathLst>
          </a:cu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877051" y="5976938"/>
            <a:ext cx="22399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Quantity of Output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0486" name="Group 7"/>
          <p:cNvGrpSpPr>
            <a:grpSpLocks/>
          </p:cNvGrpSpPr>
          <p:nvPr/>
        </p:nvGrpSpPr>
        <p:grpSpPr bwMode="auto">
          <a:xfrm>
            <a:off x="3089276" y="1847850"/>
            <a:ext cx="6018213" cy="3822700"/>
            <a:chOff x="986" y="1164"/>
            <a:chExt cx="3791" cy="2408"/>
          </a:xfrm>
        </p:grpSpPr>
        <p:sp>
          <p:nvSpPr>
            <p:cNvPr id="20491" name="Freeform 8"/>
            <p:cNvSpPr>
              <a:spLocks/>
            </p:cNvSpPr>
            <p:nvPr/>
          </p:nvSpPr>
          <p:spPr bwMode="auto">
            <a:xfrm>
              <a:off x="986" y="1164"/>
              <a:ext cx="3176" cy="1896"/>
            </a:xfrm>
            <a:custGeom>
              <a:avLst/>
              <a:gdLst>
                <a:gd name="T0" fmla="*/ 0 w 209"/>
                <a:gd name="T1" fmla="*/ 0 h 124"/>
                <a:gd name="T2" fmla="*/ 2147483647 w 209"/>
                <a:gd name="T3" fmla="*/ 2147483647 h 124"/>
                <a:gd name="T4" fmla="*/ 0 60000 65536"/>
                <a:gd name="T5" fmla="*/ 0 60000 65536"/>
                <a:gd name="T6" fmla="*/ 0 w 209"/>
                <a:gd name="T7" fmla="*/ 0 h 124"/>
                <a:gd name="T8" fmla="*/ 209 w 209"/>
                <a:gd name="T9" fmla="*/ 124 h 1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24">
                  <a:moveTo>
                    <a:pt x="0" y="0"/>
                  </a:moveTo>
                  <a:cubicBezTo>
                    <a:pt x="0" y="0"/>
                    <a:pt x="15" y="105"/>
                    <a:pt x="209" y="124"/>
                  </a:cubicBezTo>
                </a:path>
              </a:pathLst>
            </a:custGeom>
            <a:noFill/>
            <a:ln w="7302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92" name="Group 9"/>
            <p:cNvGrpSpPr>
              <a:grpSpLocks/>
            </p:cNvGrpSpPr>
            <p:nvPr/>
          </p:nvGrpSpPr>
          <p:grpSpPr bwMode="auto">
            <a:xfrm>
              <a:off x="4181" y="2975"/>
              <a:ext cx="596" cy="597"/>
              <a:chOff x="4181" y="2975"/>
              <a:chExt cx="596" cy="597"/>
            </a:xfrm>
          </p:grpSpPr>
          <p:sp>
            <p:nvSpPr>
              <p:cNvPr id="20493" name="Rectangle 10"/>
              <p:cNvSpPr>
                <a:spLocks noChangeArrowheads="1"/>
              </p:cNvSpPr>
              <p:nvPr/>
            </p:nvSpPr>
            <p:spPr bwMode="auto">
              <a:xfrm>
                <a:off x="4181" y="2975"/>
                <a:ext cx="59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Average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4" name="Rectangle 11"/>
              <p:cNvSpPr>
                <a:spLocks noChangeArrowheads="1"/>
              </p:cNvSpPr>
              <p:nvPr/>
            </p:nvSpPr>
            <p:spPr bwMode="auto">
              <a:xfrm>
                <a:off x="4328" y="3178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total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5" name="Rectangle 12"/>
              <p:cNvSpPr>
                <a:spLocks noChangeArrowheads="1"/>
              </p:cNvSpPr>
              <p:nvPr/>
            </p:nvSpPr>
            <p:spPr bwMode="auto">
              <a:xfrm>
                <a:off x="4333" y="3380"/>
                <a:ext cx="29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cost</a:t>
                </a: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2806700" y="59848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2373313" y="1262063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Cost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489" name="Slide Number Placeholder 1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CE7BF-6978-4537-881E-0335777A0A83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90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HOW MONOPOLIES MAKE PRODUCTION AND PRICING DECISIONS</a:t>
            </a:r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Monopoly versus Competition</a:t>
            </a:r>
          </a:p>
          <a:p>
            <a:pPr lvl="1"/>
            <a:r>
              <a:rPr lang="en-US" altLang="en-US" smtClean="0"/>
              <a:t>Monopoly</a:t>
            </a:r>
            <a:endParaRPr lang="en-US" altLang="en-US" u="sng" smtClean="0"/>
          </a:p>
          <a:p>
            <a:pPr lvl="2"/>
            <a:r>
              <a:rPr lang="en-US" altLang="en-US" smtClean="0"/>
              <a:t>Is the sole producer</a:t>
            </a:r>
          </a:p>
          <a:p>
            <a:pPr lvl="2"/>
            <a:r>
              <a:rPr lang="en-US" altLang="en-US" smtClean="0"/>
              <a:t>Faces a downward-sloping demand curve</a:t>
            </a:r>
          </a:p>
          <a:p>
            <a:pPr lvl="3"/>
            <a:r>
              <a:rPr lang="en-US" altLang="en-US" smtClean="0"/>
              <a:t>Is a price maker</a:t>
            </a:r>
          </a:p>
          <a:p>
            <a:pPr lvl="3"/>
            <a:r>
              <a:rPr lang="en-US" altLang="en-US" smtClean="0"/>
              <a:t>Can reduce its sales to increase price</a:t>
            </a:r>
            <a:endParaRPr lang="en-US" altLang="en-US" smtClean="0">
              <a:latin typeface="Tahoma" panose="020B0604030504040204" pitchFamily="34" charset="0"/>
            </a:endParaRPr>
          </a:p>
          <a:p>
            <a:pPr lvl="1"/>
            <a:r>
              <a:rPr lang="en-US" altLang="en-US" smtClean="0"/>
              <a:t>Competitive Firm</a:t>
            </a:r>
          </a:p>
          <a:p>
            <a:pPr lvl="2"/>
            <a:r>
              <a:rPr lang="en-US" altLang="en-US" smtClean="0"/>
              <a:t>Is one of many producers</a:t>
            </a:r>
          </a:p>
          <a:p>
            <a:pPr lvl="2"/>
            <a:r>
              <a:rPr lang="en-US" altLang="en-US" smtClean="0"/>
              <a:t>Faces a horizontal demand curve</a:t>
            </a:r>
          </a:p>
          <a:p>
            <a:pPr lvl="3"/>
            <a:r>
              <a:rPr lang="en-US" altLang="en-US" smtClean="0"/>
              <a:t>Is a price taker</a:t>
            </a:r>
          </a:p>
          <a:p>
            <a:pPr lvl="3"/>
            <a:r>
              <a:rPr lang="en-US" altLang="en-US" smtClean="0"/>
              <a:t>Sells as much or as little as it wants at market price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72C056-21D9-41E1-879F-7DBCC8BA2010}" type="slidenum">
              <a:rPr lang="en-US" altLang="en-US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CHAPTER 15 MONOPOLY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KIP" val="SKIP"/>
  <p:tag name="RNROPT" val="Picture 14"/>
</p:tagLst>
</file>

<file path=ppt/theme/theme1.xml><?xml version="1.0" encoding="utf-8"?>
<a:theme xmlns:a="http://schemas.openxmlformats.org/drawingml/2006/main" name="3etemplate">
  <a:themeElements>
    <a:clrScheme name="3etemplat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3e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e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e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e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e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e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e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</TotalTime>
  <Words>2861</Words>
  <Application>Microsoft Office PowerPoint</Application>
  <PresentationFormat>Widescreen</PresentationFormat>
  <Paragraphs>533</Paragraphs>
  <Slides>56</Slides>
  <Notes>2</Notes>
  <HiddenSlides>11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Times New Roman</vt:lpstr>
      <vt:lpstr>Arial</vt:lpstr>
      <vt:lpstr>Calibri</vt:lpstr>
      <vt:lpstr>Tahoma</vt:lpstr>
      <vt:lpstr>Symbol</vt:lpstr>
      <vt:lpstr>3etemplate</vt:lpstr>
      <vt:lpstr>15</vt:lpstr>
      <vt:lpstr>Monopoly</vt:lpstr>
      <vt:lpstr>WHY MONOPOLIES ARISE</vt:lpstr>
      <vt:lpstr>WHY MONOPOLIES ARISE</vt:lpstr>
      <vt:lpstr>Monopoly Resources</vt:lpstr>
      <vt:lpstr>Government-Created Monopolies</vt:lpstr>
      <vt:lpstr>Natural Monopolies</vt:lpstr>
      <vt:lpstr>Natural Monopolies</vt:lpstr>
      <vt:lpstr>HOW MONOPOLIES MAKE PRODUCTION AND PRICING DECISIONS</vt:lpstr>
      <vt:lpstr>Figure 2 Demand Curves for Competitive and Monopoly Firms</vt:lpstr>
      <vt:lpstr>Recap from Ch 14: A Firm’s Revenue</vt:lpstr>
      <vt:lpstr>Table 1 A Monopoly’s Total, Average,  and Marginal Revenue</vt:lpstr>
      <vt:lpstr>Why is MR &lt; P?</vt:lpstr>
      <vt:lpstr>A Monopoly’s Total Revenue</vt:lpstr>
      <vt:lpstr>Figure 3 Demand and Marginal-Revenue Curves for a Monopoly</vt:lpstr>
      <vt:lpstr>Profit Maximization</vt:lpstr>
      <vt:lpstr>Figure 4 Profit Maximization for a Monopoly</vt:lpstr>
      <vt:lpstr>Comparing Monopoly and Competition</vt:lpstr>
      <vt:lpstr>Recap from Ch 14: Profit</vt:lpstr>
      <vt:lpstr>Figure 5 The Monopolist’s Profit</vt:lpstr>
      <vt:lpstr>A Monopolist’s Profit</vt:lpstr>
      <vt:lpstr>A monopolist will exit when P &lt; ATC at all Q</vt:lpstr>
      <vt:lpstr>Figure 6 The Market for Drugs (Pharmaceutical)</vt:lpstr>
      <vt:lpstr>Video: Generic Drugs</vt:lpstr>
      <vt:lpstr>THE WELFARE COST OF MONOPOLY</vt:lpstr>
      <vt:lpstr>Figure 7 The Efficient Level of Output</vt:lpstr>
      <vt:lpstr>The Deadweight Loss</vt:lpstr>
      <vt:lpstr>Figure 8 The Inefficiency of Monopoly</vt:lpstr>
      <vt:lpstr>The Deadweight Loss</vt:lpstr>
      <vt:lpstr>PUBLIC POLICY TOWARD MONOPOLIES</vt:lpstr>
      <vt:lpstr>Increasing Competition with Antitrust Laws</vt:lpstr>
      <vt:lpstr>Increasing Competition with Antitrust Laws </vt:lpstr>
      <vt:lpstr>Regulation</vt:lpstr>
      <vt:lpstr>Figure 10 Marginal-Cost Pricing for a Natural Monopoly</vt:lpstr>
      <vt:lpstr>Regulation</vt:lpstr>
      <vt:lpstr>Public Ownership</vt:lpstr>
      <vt:lpstr>Doing Nothing</vt:lpstr>
      <vt:lpstr>Price discrimination</vt:lpstr>
      <vt:lpstr>PRICE DISCRIMINATION</vt:lpstr>
      <vt:lpstr>PRICE DISCRIMINATION</vt:lpstr>
      <vt:lpstr>Perfect Price Discrimination</vt:lpstr>
      <vt:lpstr>PRICE DISCRIMINATION</vt:lpstr>
      <vt:lpstr>Figure 9 Welfare with and without Price Discrimination</vt:lpstr>
      <vt:lpstr>Figure 9 Welfare with and without Price Discrimination</vt:lpstr>
      <vt:lpstr>Which outcome is better?</vt:lpstr>
      <vt:lpstr>Examples of Price Discrimination</vt:lpstr>
      <vt:lpstr>CONCLUSION: THE PREVALENCE OF MONOPOLY</vt:lpstr>
      <vt:lpstr>Competition v. Monopoly</vt:lpstr>
      <vt:lpstr>Any Questions?</vt:lpstr>
      <vt:lpstr>Summary</vt:lpstr>
      <vt:lpstr>Summary</vt:lpstr>
      <vt:lpstr>Summary</vt:lpstr>
      <vt:lpstr>Summary</vt:lpstr>
      <vt:lpstr>Summary</vt:lpstr>
      <vt:lpstr>Pricing Power</vt:lpstr>
      <vt:lpstr>Figure 1 Economies of Scale as a Cause of Monopoly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Monopoly</dc:title>
  <dc:creator>Udayan Roy</dc:creator>
  <cp:lastModifiedBy>Udayan Roy</cp:lastModifiedBy>
  <cp:revision>57</cp:revision>
  <dcterms:created xsi:type="dcterms:W3CDTF">2003-02-01T17:49:02Z</dcterms:created>
  <dcterms:modified xsi:type="dcterms:W3CDTF">2018-12-10T12:43:09Z</dcterms:modified>
</cp:coreProperties>
</file>