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303" r:id="rId6"/>
    <p:sldId id="261" r:id="rId7"/>
    <p:sldId id="262" r:id="rId8"/>
    <p:sldId id="263" r:id="rId9"/>
    <p:sldId id="30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05" r:id="rId19"/>
    <p:sldId id="274" r:id="rId20"/>
    <p:sldId id="306" r:id="rId21"/>
    <p:sldId id="275" r:id="rId22"/>
    <p:sldId id="276" r:id="rId23"/>
    <p:sldId id="277" r:id="rId24"/>
    <p:sldId id="278" r:id="rId25"/>
    <p:sldId id="279" r:id="rId26"/>
    <p:sldId id="302" r:id="rId27"/>
    <p:sldId id="281" r:id="rId28"/>
    <p:sldId id="282" r:id="rId29"/>
    <p:sldId id="284" r:id="rId30"/>
    <p:sldId id="297" r:id="rId31"/>
    <p:sldId id="309" r:id="rId32"/>
    <p:sldId id="311" r:id="rId33"/>
    <p:sldId id="300" r:id="rId34"/>
    <p:sldId id="301" r:id="rId35"/>
    <p:sldId id="298" r:id="rId36"/>
    <p:sldId id="310" r:id="rId37"/>
    <p:sldId id="299" r:id="rId38"/>
    <p:sldId id="312" r:id="rId39"/>
    <p:sldId id="288" r:id="rId40"/>
    <p:sldId id="313" r:id="rId41"/>
    <p:sldId id="290" r:id="rId42"/>
    <p:sldId id="291" r:id="rId43"/>
    <p:sldId id="292" r:id="rId44"/>
    <p:sldId id="293" r:id="rId45"/>
    <p:sldId id="307" r:id="rId46"/>
    <p:sldId id="294" r:id="rId47"/>
    <p:sldId id="295" r:id="rId48"/>
    <p:sldId id="296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0557" autoAdjust="0"/>
  </p:normalViewPr>
  <p:slideViewPr>
    <p:cSldViewPr>
      <p:cViewPr varScale="1">
        <p:scale>
          <a:sx n="62" d="100"/>
          <a:sy n="62" d="100"/>
        </p:scale>
        <p:origin x="71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EE25A34-48AA-48B8-AE97-FBC84839E38F}" type="datetimeFigureOut">
              <a:rPr lang="en-US"/>
              <a:pPr>
                <a:defRPr/>
              </a:pPr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51F2A7-46E9-4711-B86C-9EFE1A6386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C843ED-D3AB-427C-9BD2-BA91213140BF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The fifth edition has a box on the Nobel for Aumann and Schelling. Maybe there should also be stuff on Nash, Selten, and Harsanyi.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DE527F-1633-4D53-9441-1ED1876DE524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The fifth edition has a Case Study on price fixing by two airline heads.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65A28C-4206-49F8-93AA-1EBA18C0CD60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The fifth edition has an “In The News” item on a Supreme Court case on minimum retail prices. There is also a Case Study on the Microsoft case.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1C453E-D563-44BA-833A-24323F40C85B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29CE-AEE1-454E-8834-405F359C797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145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C02-DE6F-4D72-B1A9-7B042774B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187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3A9E-5FB7-43AD-8ACC-6F537C39FF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615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8F93-BE77-4BAD-B362-5E87BEAF1F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465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4F8C-990A-4E46-93EF-3B14D2D02A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579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7B32-F2CD-489F-9D74-82DD1F8B38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828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2F531-7758-4CD5-B342-5AA49E32EC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75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79C-473C-44DE-A93B-DF6974175D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8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F384-B78F-49C7-87F8-B97E6F4713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88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6FB3C-A0BF-4A12-93E0-00AD0638C4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11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814E-57AB-440A-B5FC-55D164436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89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CHAPTER 17 OLIGOPOLY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ACB2-C7FB-457D-A3F2-4827B9F172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16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utoUpdateAnimBg="0"/>
    </p:bld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index.html" TargetMode="External"/><Relationship Id="rId2" Type="http://schemas.openxmlformats.org/officeDocument/2006/relationships/hyperlink" Target="http://myweb.liu.edu/~uroy/eco10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Chapter 17 Oligopoly</a:t>
            </a:r>
            <a:endParaRPr lang="en-US" alt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hlinkClick r:id="rId2"/>
              </a:rPr>
              <a:t>Introduction to Microeconomics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>
                <a:hlinkClick r:id="rId3"/>
              </a:rPr>
              <a:t>Udayan Roy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A Duopoly Example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Price and Quantity Supplied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mtClean="0"/>
              <a:t>In a perfectly competitive market:</a:t>
            </a:r>
          </a:p>
          <a:p>
            <a:pPr lvl="2" eaLnBrk="1" hangingPunct="1"/>
            <a:r>
              <a:rPr lang="en-US" altLang="en-US" i="1" smtClean="0"/>
              <a:t>P = MC = </a:t>
            </a:r>
            <a:r>
              <a:rPr lang="en-US" altLang="en-US" smtClean="0"/>
              <a:t>$0</a:t>
            </a:r>
            <a:endParaRPr lang="en-US" altLang="en-US" i="1" smtClean="0"/>
          </a:p>
          <a:p>
            <a:pPr lvl="2" eaLnBrk="1" hangingPunct="1"/>
            <a:r>
              <a:rPr lang="en-US" altLang="en-US" i="1" smtClean="0"/>
              <a:t>Q = </a:t>
            </a:r>
            <a:r>
              <a:rPr lang="en-US" altLang="en-US" smtClean="0"/>
              <a:t>120 gallons</a:t>
            </a:r>
          </a:p>
          <a:p>
            <a:pPr lvl="1" eaLnBrk="1" hangingPunct="1"/>
            <a:r>
              <a:rPr lang="en-US" altLang="en-US" smtClean="0"/>
              <a:t>In a monopoly price would be where total profit is maximized:</a:t>
            </a:r>
          </a:p>
          <a:p>
            <a:pPr lvl="2" eaLnBrk="1" hangingPunct="1"/>
            <a:r>
              <a:rPr lang="en-US" altLang="en-US" i="1" smtClean="0"/>
              <a:t>P = </a:t>
            </a:r>
            <a:r>
              <a:rPr lang="en-US" altLang="en-US" smtClean="0"/>
              <a:t>$60</a:t>
            </a:r>
          </a:p>
          <a:p>
            <a:pPr lvl="2" eaLnBrk="1" hangingPunct="1"/>
            <a:r>
              <a:rPr lang="en-US" altLang="en-US" i="1" smtClean="0"/>
              <a:t>Q = </a:t>
            </a:r>
            <a:r>
              <a:rPr lang="en-US" altLang="en-US" smtClean="0"/>
              <a:t>60 gallons</a:t>
            </a: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A Duopoly Example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Price and Quantity Supplied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mtClean="0"/>
              <a:t>The socially efficient quantity of water is 120 gallons, but a monopolist would produce only 60 gallons of water.</a:t>
            </a:r>
          </a:p>
          <a:p>
            <a:pPr lvl="1" eaLnBrk="1" hangingPunct="1"/>
            <a:r>
              <a:rPr lang="en-US" altLang="en-US" smtClean="0"/>
              <a:t>So what outcome then could be expected from duopolists? 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Competition, Monopolies, and Cartels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duopolists may agree on a monopoly outcome.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Collusion</a:t>
            </a:r>
            <a:endParaRPr lang="en-US" altLang="en-US" i="1" smtClean="0">
              <a:solidFill>
                <a:srgbClr val="008000"/>
              </a:solidFill>
            </a:endParaRPr>
          </a:p>
          <a:p>
            <a:pPr lvl="2" eaLnBrk="1" hangingPunct="1"/>
            <a:r>
              <a:rPr lang="en-US" altLang="en-US" smtClean="0"/>
              <a:t>An agreement among firms in a market about quantities to produce or prices to charge.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Cartel</a:t>
            </a:r>
            <a:endParaRPr lang="en-US" altLang="en-US" i="1" smtClean="0">
              <a:solidFill>
                <a:srgbClr val="008000"/>
              </a:solidFill>
            </a:endParaRPr>
          </a:p>
          <a:p>
            <a:pPr lvl="2" eaLnBrk="1" hangingPunct="1"/>
            <a:r>
              <a:rPr lang="en-US" altLang="en-US" smtClean="0"/>
              <a:t>A group of firms acting in unison.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Competition, Monopolies, and Cartels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Although oligopolists would like to form cartels and earn monopoly profits, often that is not possible.  </a:t>
            </a:r>
          </a:p>
          <a:p>
            <a:pPr eaLnBrk="1" hangingPunct="1"/>
            <a:r>
              <a:rPr lang="en-US" altLang="en-US" smtClean="0"/>
              <a:t>Antitrust laws prohibit explicit agreements among oligopolists.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The Equilibrium for an Oligopoly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smtClean="0"/>
              <a:t>A </a:t>
            </a:r>
            <a:r>
              <a:rPr lang="en-US" altLang="en-US" i="1" smtClean="0">
                <a:solidFill>
                  <a:srgbClr val="25A9A6"/>
                </a:solidFill>
              </a:rPr>
              <a:t>Nash equilibrium </a:t>
            </a:r>
            <a:r>
              <a:rPr lang="en-US" altLang="en-US" smtClean="0"/>
              <a:t>is a situation in which economic actors interacting with one another each choose their best strategy given the strategies that all the others have chosen.</a:t>
            </a:r>
          </a:p>
          <a:p>
            <a:pPr eaLnBrk="1" hangingPunct="1">
              <a:buClr>
                <a:srgbClr val="000000"/>
              </a:buClr>
            </a:pPr>
            <a:endParaRPr lang="en-US" altLang="en-US" smtClean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The Equilibrium for an Oligopoly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each firm in an oligopoly chooses its own production to maximize its own profit, taking the other firms’ outputs as given, they collectively produce </a:t>
            </a:r>
          </a:p>
          <a:p>
            <a:pPr lvl="1" eaLnBrk="1" hangingPunct="1"/>
            <a:r>
              <a:rPr lang="en-US" altLang="en-US" i="1" smtClean="0"/>
              <a:t>more than the level produced by a monopoly </a:t>
            </a:r>
            <a:r>
              <a:rPr lang="en-US" altLang="en-US" smtClean="0"/>
              <a:t>and</a:t>
            </a:r>
            <a:r>
              <a:rPr lang="en-US" altLang="en-US" i="1" smtClean="0"/>
              <a:t> </a:t>
            </a:r>
          </a:p>
          <a:p>
            <a:pPr lvl="1" eaLnBrk="1" hangingPunct="1"/>
            <a:r>
              <a:rPr lang="en-US" altLang="en-US" i="1" smtClean="0"/>
              <a:t>less than the level produced in perfect competition</a:t>
            </a:r>
            <a:r>
              <a:rPr lang="en-US" altLang="en-US" smtClean="0"/>
              <a:t>.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The Equilibrium for an Oligopoly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Therefore, the oligopoly price is </a:t>
            </a:r>
          </a:p>
          <a:p>
            <a:pPr lvl="1" eaLnBrk="1" hangingPunct="1"/>
            <a:r>
              <a:rPr lang="en-US" altLang="en-US" smtClean="0"/>
              <a:t>less than the monopoly price but </a:t>
            </a:r>
          </a:p>
          <a:p>
            <a:pPr lvl="1" eaLnBrk="1" hangingPunct="1"/>
            <a:r>
              <a:rPr lang="en-US" altLang="en-US" smtClean="0"/>
              <a:t>greater than the competitive price (which equals marginal cost).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Equilibrium for an Oligopoly: </a:t>
            </a:r>
            <a:r>
              <a:rPr lang="en-US" altLang="en-US" sz="4000"/>
              <a:t>Summary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Joint output is greater than the monopoly quantity but less than the competitive industry quantity.</a:t>
            </a:r>
          </a:p>
          <a:p>
            <a:pPr eaLnBrk="1" hangingPunct="1"/>
            <a:r>
              <a:rPr lang="en-US" altLang="en-US" smtClean="0"/>
              <a:t>Market prices are lower than monopoly price but greater than competitive price.</a:t>
            </a:r>
          </a:p>
          <a:p>
            <a:pPr eaLnBrk="1" hangingPunct="1"/>
            <a:r>
              <a:rPr lang="en-US" altLang="en-US" smtClean="0"/>
              <a:t>Total profits are less than the monopoly profit.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Table 1 The Demand Schedule for Water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996951"/>
            <a:ext cx="5302250" cy="571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How the Size of an Oligopoly Affects the Market Outcome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Recall from Ch. 15: How an increase in production affects price and profit:</a:t>
            </a:r>
          </a:p>
          <a:p>
            <a:pPr lvl="1" eaLnBrk="1" hangingPunct="1"/>
            <a:r>
              <a:rPr lang="en-US" altLang="en-US" smtClean="0"/>
              <a:t>The output effect: Because price is above marginal cost, selling more at the going price raises profits. (</a:t>
            </a:r>
            <a:r>
              <a:rPr lang="en-US" altLang="en-US" smtClean="0">
                <a:solidFill>
                  <a:srgbClr val="FF0000"/>
                </a:solidFill>
              </a:rPr>
              <a:t>+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The price effect: Raising production will increase the amount sold, which will lower the price and the profit per unit on all units sold. (</a:t>
            </a:r>
            <a:r>
              <a:rPr lang="en-US" altLang="en-US" smtClean="0">
                <a:solidFill>
                  <a:srgbClr val="FF0000"/>
                </a:solidFill>
                <a:cs typeface="Arial" panose="020B0604020202020204" pitchFamily="34" charset="0"/>
              </a:rPr>
              <a:t>–</a:t>
            </a:r>
            <a:r>
              <a:rPr lang="en-US" altLang="en-US" smtClean="0"/>
              <a:t>)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BETWEEN MONOPOLY AND PERFECT COMPETITION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Imperfect competition</a:t>
            </a:r>
            <a:r>
              <a:rPr lang="en-US" altLang="en-US" smtClean="0"/>
              <a:t> refers to those market structures that fall between perfect competition and pure monopoly.</a:t>
            </a:r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How the Size of an Oligopoly Affects the Market Outcome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 the number of firms in the oligopoly increases, the price effect becomes weaker.</a:t>
            </a:r>
          </a:p>
          <a:p>
            <a:pPr eaLnBrk="1" hangingPunct="1"/>
            <a:r>
              <a:rPr lang="en-US" altLang="en-US" smtClean="0"/>
              <a:t>As a result, the output effect determines firms’ behavior: firms feel encouraged to boost production as long as </a:t>
            </a:r>
            <a:r>
              <a:rPr lang="en-US" altLang="en-US" i="1" smtClean="0"/>
              <a:t>P</a:t>
            </a:r>
            <a:r>
              <a:rPr lang="en-US" altLang="en-US" smtClean="0"/>
              <a:t> &gt; </a:t>
            </a:r>
            <a:r>
              <a:rPr lang="en-US" altLang="en-US" i="1" smtClean="0"/>
              <a:t>MC</a:t>
            </a:r>
            <a:r>
              <a:rPr lang="en-US" altLang="en-US" smtClean="0"/>
              <a:t>.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How the Size of an Oligopoly Affects the Market Outcome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 the number of sellers in an oligopoly grows larger, an oligopolistic market looks more and more like a competitive market.  </a:t>
            </a:r>
          </a:p>
          <a:p>
            <a:pPr eaLnBrk="1" hangingPunct="1"/>
            <a:r>
              <a:rPr lang="en-US" altLang="en-US" smtClean="0"/>
              <a:t>The price approaches marginal cost, and the quantity produced approaches the socially efficient level.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THE ECONOMICS OF COOPERATION</a:t>
            </a:r>
            <a:endParaRPr lang="en-US" sz="3600" dirty="0">
              <a:latin typeface="Tahoma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Game theory </a:t>
            </a:r>
            <a:r>
              <a:rPr lang="en-US" altLang="en-US" smtClean="0"/>
              <a:t>is the study of how people behave in strategic situations.</a:t>
            </a:r>
          </a:p>
          <a:p>
            <a:pPr eaLnBrk="1" hangingPunct="1"/>
            <a:r>
              <a:rPr lang="en-US" altLang="en-US" smtClean="0"/>
              <a:t>Strategic decisions are those in which each person, in deciding what actions to take, must consider how others might respond to that action.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THE ECONOMICS OF COOPERATION</a:t>
            </a:r>
            <a:endParaRPr lang="en-US" sz="3600" dirty="0">
              <a:latin typeface="Tahoma" pitchFamily="34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Because the number of firms in an oligopolistic market is small, each firm must act strategically. </a:t>
            </a:r>
          </a:p>
          <a:p>
            <a:pPr eaLnBrk="1" hangingPunct="1"/>
            <a:r>
              <a:rPr lang="en-US" altLang="en-US" smtClean="0"/>
              <a:t>Each firm knows that its profit depends not only on how much it produces but also on how much the other firms produce.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The Prisoners’ Dilemma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prisoners’ dilemma </a:t>
            </a:r>
            <a:r>
              <a:rPr lang="en-US" altLang="en-US" smtClean="0"/>
              <a:t>is a game that provides insight into the difficulty in maintaining cooperation. </a:t>
            </a:r>
          </a:p>
          <a:p>
            <a:pPr eaLnBrk="1" hangingPunct="1"/>
            <a:r>
              <a:rPr lang="en-US" altLang="en-US" b="1" smtClean="0"/>
              <a:t>Often people (firms) fail to cooperate with one another even when cooperation would make them better off.</a:t>
            </a:r>
            <a:endParaRPr lang="en-US" altLang="en-US" smtClean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The Prisoners’ Dilemma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prisoners’ dilemma is a particular “game” between two captured prisoners that illustrates why cooperation is difficult to maintain even when it is mutually beneficial.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/>
              <a:t>Figure 1 The Prisoners’ Dilemma</a:t>
            </a:r>
          </a:p>
        </p:txBody>
      </p:sp>
      <p:pic>
        <p:nvPicPr>
          <p:cNvPr id="28675" name="Picture 5" descr="man68624_160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80645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6083300" y="1803400"/>
            <a:ext cx="15899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Bonnie’ s Decision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2987676" y="3433764"/>
            <a:ext cx="807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Confess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5026026" y="2189164"/>
            <a:ext cx="8079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Confess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1" y="2638426"/>
            <a:ext cx="2587625" cy="1419225"/>
            <a:chOff x="1632" y="1662"/>
            <a:chExt cx="1630" cy="894"/>
          </a:xfrm>
        </p:grpSpPr>
        <p:sp>
          <p:nvSpPr>
            <p:cNvPr id="28697" name="Rectangle 10"/>
            <p:cNvSpPr>
              <a:spLocks noChangeArrowheads="1"/>
            </p:cNvSpPr>
            <p:nvPr/>
          </p:nvSpPr>
          <p:spPr bwMode="auto">
            <a:xfrm>
              <a:off x="2120" y="1662"/>
              <a:ext cx="1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Bonnie gets 8 years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698" name="Rectangle 11"/>
            <p:cNvSpPr>
              <a:spLocks noChangeArrowheads="1"/>
            </p:cNvSpPr>
            <p:nvPr/>
          </p:nvSpPr>
          <p:spPr bwMode="auto">
            <a:xfrm>
              <a:off x="1632" y="2401"/>
              <a:ext cx="10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Clyde gets 8 years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032625" y="2638426"/>
            <a:ext cx="2657475" cy="1419225"/>
            <a:chOff x="3470" y="1662"/>
            <a:chExt cx="1674" cy="894"/>
          </a:xfrm>
        </p:grpSpPr>
        <p:sp>
          <p:nvSpPr>
            <p:cNvPr id="28695" name="Rectangle 13"/>
            <p:cNvSpPr>
              <a:spLocks noChangeArrowheads="1"/>
            </p:cNvSpPr>
            <p:nvPr/>
          </p:nvSpPr>
          <p:spPr bwMode="auto">
            <a:xfrm>
              <a:off x="3930" y="1662"/>
              <a:ext cx="121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Bonnie gets 20 years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696" name="Rectangle 14"/>
            <p:cNvSpPr>
              <a:spLocks noChangeArrowheads="1"/>
            </p:cNvSpPr>
            <p:nvPr/>
          </p:nvSpPr>
          <p:spPr bwMode="auto">
            <a:xfrm>
              <a:off x="3470" y="2401"/>
              <a:ext cx="9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Clyde goes free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114800" y="4241801"/>
            <a:ext cx="2590800" cy="1419225"/>
            <a:chOff x="1632" y="2672"/>
            <a:chExt cx="1632" cy="894"/>
          </a:xfrm>
        </p:grpSpPr>
        <p:sp>
          <p:nvSpPr>
            <p:cNvPr id="28693" name="Rectangle 16"/>
            <p:cNvSpPr>
              <a:spLocks noChangeArrowheads="1"/>
            </p:cNvSpPr>
            <p:nvPr/>
          </p:nvSpPr>
          <p:spPr bwMode="auto">
            <a:xfrm>
              <a:off x="2288" y="2672"/>
              <a:ext cx="9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Bonnie goes free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694" name="Rectangle 17"/>
            <p:cNvSpPr>
              <a:spLocks noChangeArrowheads="1"/>
            </p:cNvSpPr>
            <p:nvPr/>
          </p:nvSpPr>
          <p:spPr bwMode="auto">
            <a:xfrm>
              <a:off x="1632" y="3411"/>
              <a:ext cx="11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Clyde gets 20 years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032626" y="4241801"/>
            <a:ext cx="2671763" cy="1419225"/>
            <a:chOff x="3470" y="2672"/>
            <a:chExt cx="1683" cy="894"/>
          </a:xfrm>
        </p:grpSpPr>
        <p:sp>
          <p:nvSpPr>
            <p:cNvPr id="28689" name="Rectangle 19"/>
            <p:cNvSpPr>
              <a:spLocks noChangeArrowheads="1"/>
            </p:cNvSpPr>
            <p:nvPr/>
          </p:nvSpPr>
          <p:spPr bwMode="auto">
            <a:xfrm>
              <a:off x="4513" y="2672"/>
              <a:ext cx="6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gets 1 year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8690" name="Group 20"/>
            <p:cNvGrpSpPr>
              <a:grpSpLocks/>
            </p:cNvGrpSpPr>
            <p:nvPr/>
          </p:nvGrpSpPr>
          <p:grpSpPr bwMode="auto">
            <a:xfrm>
              <a:off x="3470" y="2672"/>
              <a:ext cx="1032" cy="894"/>
              <a:chOff x="3470" y="2672"/>
              <a:chExt cx="1032" cy="894"/>
            </a:xfrm>
          </p:grpSpPr>
          <p:sp>
            <p:nvSpPr>
              <p:cNvPr id="28691" name="Rectangle 21"/>
              <p:cNvSpPr>
                <a:spLocks noChangeArrowheads="1"/>
              </p:cNvSpPr>
              <p:nvPr/>
            </p:nvSpPr>
            <p:spPr bwMode="auto">
              <a:xfrm>
                <a:off x="4065" y="2672"/>
                <a:ext cx="43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Bonnie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692" name="Rectangle 22"/>
              <p:cNvSpPr>
                <a:spLocks noChangeArrowheads="1"/>
              </p:cNvSpPr>
              <p:nvPr/>
            </p:nvSpPr>
            <p:spPr bwMode="auto">
              <a:xfrm>
                <a:off x="3470" y="3411"/>
                <a:ext cx="100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0">
                    <a:solidFill>
                      <a:srgbClr val="000000"/>
                    </a:solidFill>
                  </a:rPr>
                  <a:t>Clyde gets 1 year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8683" name="Rectangle 23"/>
          <p:cNvSpPr>
            <a:spLocks noChangeArrowheads="1"/>
          </p:cNvSpPr>
          <p:nvPr/>
        </p:nvSpPr>
        <p:spPr bwMode="auto">
          <a:xfrm>
            <a:off x="7685088" y="2189164"/>
            <a:ext cx="13577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Remain Silent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4" name="Rectangle 24"/>
          <p:cNvSpPr>
            <a:spLocks noChangeArrowheads="1"/>
          </p:cNvSpPr>
          <p:nvPr/>
        </p:nvSpPr>
        <p:spPr bwMode="auto">
          <a:xfrm>
            <a:off x="3059114" y="4705351"/>
            <a:ext cx="740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Remain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5" name="Rectangle 25"/>
          <p:cNvSpPr>
            <a:spLocks noChangeArrowheads="1"/>
          </p:cNvSpPr>
          <p:nvPr/>
        </p:nvSpPr>
        <p:spPr bwMode="auto">
          <a:xfrm>
            <a:off x="3241676" y="4965701"/>
            <a:ext cx="5594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Silent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6" name="Rectangle 26"/>
          <p:cNvSpPr>
            <a:spLocks noChangeArrowheads="1"/>
          </p:cNvSpPr>
          <p:nvPr/>
        </p:nvSpPr>
        <p:spPr bwMode="auto">
          <a:xfrm>
            <a:off x="2009776" y="3910014"/>
            <a:ext cx="722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Clyde’s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7" name="Rectangle 27"/>
          <p:cNvSpPr>
            <a:spLocks noChangeArrowheads="1"/>
          </p:cNvSpPr>
          <p:nvPr/>
        </p:nvSpPr>
        <p:spPr bwMode="auto">
          <a:xfrm>
            <a:off x="2009776" y="4170364"/>
            <a:ext cx="854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2057400" y="6324601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Can you predict what these two perps will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The Prisoners’ Dilemma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dominant strategy </a:t>
            </a:r>
            <a:r>
              <a:rPr lang="en-US" altLang="en-US" smtClean="0"/>
              <a:t>is the best strategy for a player to follow regardless of the strategies chosen by the other players.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altLang="en-US" smtClean="0"/>
              <a:t>In the Prisoners’ Dilemma game, each player’s dominant strategy is to confess.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altLang="en-US" smtClean="0"/>
              <a:t>And yet, they would both be better off if they remained silent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altLang="en-US" smtClean="0"/>
              <a:t>The pursuit of self interest leads to misery for all. (Sorry, Mr. Adam Smith.)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The Prisoners’ Dilemma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Cooperation is difficult to maintain, because cooperation is not in the best interest of the individual player.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Prisoners’ Dilemma is an apt metaphor for many social situations in which we’d all be better off if we cooperated, but we don’t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This lesson applies to the duopoly analysis we saw earlier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Oligopolies as a Prisoners’ Dilemma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Self-interest makes it difficult for the oligopoly to maintain a cooperative outcome with low production, high prices, and monopoly profits.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BETWEEN MONOPOLY AND PERFECT COMPETITION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Imperfect competition includes industries in which firms have competitors but do not face so much competition that they are forced to be price takers.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/>
              <a:t>Figure 2 Jack and Jill’s Oligopoly Game</a:t>
            </a:r>
          </a:p>
        </p:txBody>
      </p:sp>
      <p:sp>
        <p:nvSpPr>
          <p:cNvPr id="32785" name="Footer Placeholder 3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pic>
        <p:nvPicPr>
          <p:cNvPr id="32771" name="Picture 5" descr="man68624_16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7696200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5924550" y="1627188"/>
            <a:ext cx="16943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Jack’s Decision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2924176" y="3028950"/>
            <a:ext cx="6941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Sell 40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2874964" y="3298825"/>
            <a:ext cx="8015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Gallons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573588" y="2108200"/>
            <a:ext cx="15565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Sell 40 Gallons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019551" y="2574925"/>
            <a:ext cx="2609851" cy="1479550"/>
            <a:chOff x="1572" y="1622"/>
            <a:chExt cx="1644" cy="932"/>
          </a:xfrm>
        </p:grpSpPr>
        <p:sp>
          <p:nvSpPr>
            <p:cNvPr id="32798" name="Rectangle 11"/>
            <p:cNvSpPr>
              <a:spLocks noChangeArrowheads="1"/>
            </p:cNvSpPr>
            <p:nvPr/>
          </p:nvSpPr>
          <p:spPr bwMode="auto">
            <a:xfrm>
              <a:off x="2619" y="1622"/>
              <a:ext cx="5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Jack gets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9" name="Rectangle 12"/>
            <p:cNvSpPr>
              <a:spLocks noChangeArrowheads="1"/>
            </p:cNvSpPr>
            <p:nvPr/>
          </p:nvSpPr>
          <p:spPr bwMode="auto">
            <a:xfrm>
              <a:off x="2450" y="1792"/>
              <a:ext cx="7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$1,600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800" name="Rectangle 13"/>
            <p:cNvSpPr>
              <a:spLocks noChangeArrowheads="1"/>
            </p:cNvSpPr>
            <p:nvPr/>
          </p:nvSpPr>
          <p:spPr bwMode="auto">
            <a:xfrm>
              <a:off x="1572" y="2219"/>
              <a:ext cx="45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Jill gets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801" name="Rectangle 14"/>
            <p:cNvSpPr>
              <a:spLocks noChangeArrowheads="1"/>
            </p:cNvSpPr>
            <p:nvPr/>
          </p:nvSpPr>
          <p:spPr bwMode="auto">
            <a:xfrm>
              <a:off x="1572" y="2389"/>
              <a:ext cx="7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$1,600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826252" y="2574925"/>
            <a:ext cx="2557463" cy="1479550"/>
            <a:chOff x="3340" y="1622"/>
            <a:chExt cx="1611" cy="932"/>
          </a:xfrm>
        </p:grpSpPr>
        <p:sp>
          <p:nvSpPr>
            <p:cNvPr id="32794" name="Rectangle 16"/>
            <p:cNvSpPr>
              <a:spLocks noChangeArrowheads="1"/>
            </p:cNvSpPr>
            <p:nvPr/>
          </p:nvSpPr>
          <p:spPr bwMode="auto">
            <a:xfrm>
              <a:off x="3340" y="2219"/>
              <a:ext cx="45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Jill gets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5" name="Rectangle 17"/>
            <p:cNvSpPr>
              <a:spLocks noChangeArrowheads="1"/>
            </p:cNvSpPr>
            <p:nvPr/>
          </p:nvSpPr>
          <p:spPr bwMode="auto">
            <a:xfrm>
              <a:off x="3340" y="2389"/>
              <a:ext cx="7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$2,000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6" name="Rectangle 18"/>
            <p:cNvSpPr>
              <a:spLocks noChangeArrowheads="1"/>
            </p:cNvSpPr>
            <p:nvPr/>
          </p:nvSpPr>
          <p:spPr bwMode="auto">
            <a:xfrm>
              <a:off x="4354" y="1622"/>
              <a:ext cx="5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Jack gets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7" name="Rectangle 19"/>
            <p:cNvSpPr>
              <a:spLocks noChangeArrowheads="1"/>
            </p:cNvSpPr>
            <p:nvPr/>
          </p:nvSpPr>
          <p:spPr bwMode="auto">
            <a:xfrm>
              <a:off x="4185" y="1792"/>
              <a:ext cx="7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$1,500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019551" y="4240214"/>
            <a:ext cx="2609851" cy="1493837"/>
            <a:chOff x="1572" y="2671"/>
            <a:chExt cx="1644" cy="941"/>
          </a:xfrm>
        </p:grpSpPr>
        <p:sp>
          <p:nvSpPr>
            <p:cNvPr id="32790" name="Rectangle 21"/>
            <p:cNvSpPr>
              <a:spLocks noChangeArrowheads="1"/>
            </p:cNvSpPr>
            <p:nvPr/>
          </p:nvSpPr>
          <p:spPr bwMode="auto">
            <a:xfrm>
              <a:off x="1572" y="3277"/>
              <a:ext cx="45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Jill gets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1" name="Rectangle 22"/>
            <p:cNvSpPr>
              <a:spLocks noChangeArrowheads="1"/>
            </p:cNvSpPr>
            <p:nvPr/>
          </p:nvSpPr>
          <p:spPr bwMode="auto">
            <a:xfrm>
              <a:off x="1572" y="3447"/>
              <a:ext cx="7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$1,500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2" name="Rectangle 23"/>
            <p:cNvSpPr>
              <a:spLocks noChangeArrowheads="1"/>
            </p:cNvSpPr>
            <p:nvPr/>
          </p:nvSpPr>
          <p:spPr bwMode="auto">
            <a:xfrm>
              <a:off x="2619" y="2671"/>
              <a:ext cx="5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Jack gets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3" name="Rectangle 24"/>
            <p:cNvSpPr>
              <a:spLocks noChangeArrowheads="1"/>
            </p:cNvSpPr>
            <p:nvPr/>
          </p:nvSpPr>
          <p:spPr bwMode="auto">
            <a:xfrm>
              <a:off x="2450" y="2841"/>
              <a:ext cx="7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$2,000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826251" y="4240214"/>
            <a:ext cx="2543176" cy="1493837"/>
            <a:chOff x="3340" y="2671"/>
            <a:chExt cx="1602" cy="941"/>
          </a:xfrm>
        </p:grpSpPr>
        <p:sp>
          <p:nvSpPr>
            <p:cNvPr id="32786" name="Rectangle 26"/>
            <p:cNvSpPr>
              <a:spLocks noChangeArrowheads="1"/>
            </p:cNvSpPr>
            <p:nvPr/>
          </p:nvSpPr>
          <p:spPr bwMode="auto">
            <a:xfrm>
              <a:off x="3340" y="3277"/>
              <a:ext cx="45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Jill gets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87" name="Rectangle 27"/>
            <p:cNvSpPr>
              <a:spLocks noChangeArrowheads="1"/>
            </p:cNvSpPr>
            <p:nvPr/>
          </p:nvSpPr>
          <p:spPr bwMode="auto">
            <a:xfrm>
              <a:off x="3340" y="3447"/>
              <a:ext cx="7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$1,800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88" name="Rectangle 28"/>
            <p:cNvSpPr>
              <a:spLocks noChangeArrowheads="1"/>
            </p:cNvSpPr>
            <p:nvPr/>
          </p:nvSpPr>
          <p:spPr bwMode="auto">
            <a:xfrm>
              <a:off x="4345" y="2671"/>
              <a:ext cx="5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Jack gets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89" name="Rectangle 29"/>
            <p:cNvSpPr>
              <a:spLocks noChangeArrowheads="1"/>
            </p:cNvSpPr>
            <p:nvPr/>
          </p:nvSpPr>
          <p:spPr bwMode="auto">
            <a:xfrm>
              <a:off x="4176" y="2841"/>
              <a:ext cx="7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$1,800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2780" name="Rectangle 30"/>
          <p:cNvSpPr>
            <a:spLocks noChangeArrowheads="1"/>
          </p:cNvSpPr>
          <p:nvPr/>
        </p:nvSpPr>
        <p:spPr bwMode="auto">
          <a:xfrm>
            <a:off x="7380288" y="2108200"/>
            <a:ext cx="15565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Sell 30 Gallons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81" name="Rectangle 31"/>
          <p:cNvSpPr>
            <a:spLocks noChangeArrowheads="1"/>
          </p:cNvSpPr>
          <p:nvPr/>
        </p:nvSpPr>
        <p:spPr bwMode="auto">
          <a:xfrm>
            <a:off x="2924176" y="4733925"/>
            <a:ext cx="6941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Sell 30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82" name="Rectangle 32"/>
          <p:cNvSpPr>
            <a:spLocks noChangeArrowheads="1"/>
          </p:cNvSpPr>
          <p:nvPr/>
        </p:nvSpPr>
        <p:spPr bwMode="auto">
          <a:xfrm>
            <a:off x="2874964" y="5005388"/>
            <a:ext cx="8015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Gallons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83" name="Rectangle 33"/>
          <p:cNvSpPr>
            <a:spLocks noChangeArrowheads="1"/>
          </p:cNvSpPr>
          <p:nvPr/>
        </p:nvSpPr>
        <p:spPr bwMode="auto">
          <a:xfrm>
            <a:off x="2041525" y="3868738"/>
            <a:ext cx="4792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Jill’s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84" name="Rectangle 34"/>
          <p:cNvSpPr>
            <a:spLocks noChangeArrowheads="1"/>
          </p:cNvSpPr>
          <p:nvPr/>
        </p:nvSpPr>
        <p:spPr bwMode="auto">
          <a:xfrm>
            <a:off x="2041525" y="4138613"/>
            <a:ext cx="9105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/>
              <a:t>Figure 2 Jack and Jill’s Oligopoly Game</a:t>
            </a:r>
          </a:p>
        </p:txBody>
      </p:sp>
      <p:pic>
        <p:nvPicPr>
          <p:cNvPr id="33795" name="Picture 5" descr="man68624_160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80645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6083301" y="1803400"/>
            <a:ext cx="1381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Jack’ s Decision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514601" y="3124201"/>
            <a:ext cx="1489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High production: </a:t>
            </a:r>
          </a:p>
          <a:p>
            <a:r>
              <a:rPr lang="en-US" altLang="en-US" sz="1400" b="1">
                <a:solidFill>
                  <a:srgbClr val="000000"/>
                </a:solidFill>
              </a:rPr>
              <a:t>40 gallons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4267200" y="2209800"/>
            <a:ext cx="2362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High production: 40 gallons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3799" name="Rectangle 10"/>
          <p:cNvSpPr>
            <a:spLocks noChangeArrowheads="1"/>
          </p:cNvSpPr>
          <p:nvPr/>
        </p:nvSpPr>
        <p:spPr bwMode="auto">
          <a:xfrm>
            <a:off x="5638801" y="2638426"/>
            <a:ext cx="11414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600">
                <a:solidFill>
                  <a:srgbClr val="000000"/>
                </a:solidFill>
              </a:rPr>
              <a:t>Jack gets </a:t>
            </a:r>
          </a:p>
          <a:p>
            <a:pPr algn="r"/>
            <a:r>
              <a:rPr lang="en-US" altLang="en-US" sz="1600">
                <a:solidFill>
                  <a:srgbClr val="000000"/>
                </a:solidFill>
              </a:rPr>
              <a:t>$1,600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800" name="Rectangle 23"/>
          <p:cNvSpPr>
            <a:spLocks noChangeArrowheads="1"/>
          </p:cNvSpPr>
          <p:nvPr/>
        </p:nvSpPr>
        <p:spPr bwMode="auto">
          <a:xfrm>
            <a:off x="7126288" y="2189163"/>
            <a:ext cx="2322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Low production: 30 gallons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3801" name="Rectangle 26"/>
          <p:cNvSpPr>
            <a:spLocks noChangeArrowheads="1"/>
          </p:cNvSpPr>
          <p:nvPr/>
        </p:nvSpPr>
        <p:spPr bwMode="auto">
          <a:xfrm>
            <a:off x="2009775" y="3910013"/>
            <a:ext cx="450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Jill’s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802" name="Rectangle 27"/>
          <p:cNvSpPr>
            <a:spLocks noChangeArrowheads="1"/>
          </p:cNvSpPr>
          <p:nvPr/>
        </p:nvSpPr>
        <p:spPr bwMode="auto">
          <a:xfrm>
            <a:off x="2009776" y="4170364"/>
            <a:ext cx="8544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2057400" y="6324601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Can you predict what Jack and Jill will do?</a:t>
            </a:r>
          </a:p>
        </p:txBody>
      </p:sp>
      <p:sp>
        <p:nvSpPr>
          <p:cNvPr id="33804" name="Rectangle 7"/>
          <p:cNvSpPr>
            <a:spLocks noChangeArrowheads="1"/>
          </p:cNvSpPr>
          <p:nvPr/>
        </p:nvSpPr>
        <p:spPr bwMode="auto">
          <a:xfrm>
            <a:off x="2514600" y="4751388"/>
            <a:ext cx="14493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Low production: </a:t>
            </a:r>
          </a:p>
          <a:p>
            <a:r>
              <a:rPr lang="en-US" altLang="en-US" sz="1400" b="1">
                <a:solidFill>
                  <a:srgbClr val="000000"/>
                </a:solidFill>
              </a:rPr>
              <a:t>30 gallons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3805" name="Rectangle 10"/>
          <p:cNvSpPr>
            <a:spLocks noChangeArrowheads="1"/>
          </p:cNvSpPr>
          <p:nvPr/>
        </p:nvSpPr>
        <p:spPr bwMode="auto">
          <a:xfrm>
            <a:off x="8534401" y="2667001"/>
            <a:ext cx="11414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600">
                <a:solidFill>
                  <a:srgbClr val="000000"/>
                </a:solidFill>
              </a:rPr>
              <a:t>Jack gets </a:t>
            </a:r>
          </a:p>
          <a:p>
            <a:pPr algn="r"/>
            <a:r>
              <a:rPr lang="en-US" altLang="en-US" sz="1600">
                <a:solidFill>
                  <a:srgbClr val="000000"/>
                </a:solidFill>
              </a:rPr>
              <a:t>$1,500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806" name="Rectangle 10"/>
          <p:cNvSpPr>
            <a:spLocks noChangeArrowheads="1"/>
          </p:cNvSpPr>
          <p:nvPr/>
        </p:nvSpPr>
        <p:spPr bwMode="auto">
          <a:xfrm>
            <a:off x="8612188" y="4232276"/>
            <a:ext cx="11414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600">
                <a:solidFill>
                  <a:srgbClr val="000000"/>
                </a:solidFill>
              </a:rPr>
              <a:t>Jack gets </a:t>
            </a:r>
          </a:p>
          <a:p>
            <a:pPr algn="r"/>
            <a:r>
              <a:rPr lang="en-US" altLang="en-US" sz="1600">
                <a:solidFill>
                  <a:srgbClr val="000000"/>
                </a:solidFill>
              </a:rPr>
              <a:t>$1,800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807" name="Rectangle 10"/>
          <p:cNvSpPr>
            <a:spLocks noChangeArrowheads="1"/>
          </p:cNvSpPr>
          <p:nvPr/>
        </p:nvSpPr>
        <p:spPr bwMode="auto">
          <a:xfrm>
            <a:off x="5638801" y="4267201"/>
            <a:ext cx="11414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600">
                <a:solidFill>
                  <a:srgbClr val="000000"/>
                </a:solidFill>
              </a:rPr>
              <a:t>Jack gets </a:t>
            </a:r>
          </a:p>
          <a:p>
            <a:pPr algn="r"/>
            <a:r>
              <a:rPr lang="en-US" altLang="en-US" sz="1600">
                <a:solidFill>
                  <a:srgbClr val="000000"/>
                </a:solidFill>
              </a:rPr>
              <a:t>$2,000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808" name="Rectangle 10"/>
          <p:cNvSpPr>
            <a:spLocks noChangeArrowheads="1"/>
          </p:cNvSpPr>
          <p:nvPr/>
        </p:nvSpPr>
        <p:spPr bwMode="auto">
          <a:xfrm>
            <a:off x="6934201" y="3581401"/>
            <a:ext cx="11414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Jill gets </a:t>
            </a:r>
          </a:p>
          <a:p>
            <a:r>
              <a:rPr lang="en-US" altLang="en-US" sz="1600">
                <a:solidFill>
                  <a:srgbClr val="000000"/>
                </a:solidFill>
              </a:rPr>
              <a:t>$2,000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809" name="Rectangle 10"/>
          <p:cNvSpPr>
            <a:spLocks noChangeArrowheads="1"/>
          </p:cNvSpPr>
          <p:nvPr/>
        </p:nvSpPr>
        <p:spPr bwMode="auto">
          <a:xfrm>
            <a:off x="4038601" y="3657601"/>
            <a:ext cx="11414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Jill gets </a:t>
            </a:r>
          </a:p>
          <a:p>
            <a:r>
              <a:rPr lang="en-US" altLang="en-US" sz="1600">
                <a:solidFill>
                  <a:srgbClr val="000000"/>
                </a:solidFill>
              </a:rPr>
              <a:t>$1,600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810" name="Rectangle 10"/>
          <p:cNvSpPr>
            <a:spLocks noChangeArrowheads="1"/>
          </p:cNvSpPr>
          <p:nvPr/>
        </p:nvSpPr>
        <p:spPr bwMode="auto">
          <a:xfrm>
            <a:off x="7011988" y="5181601"/>
            <a:ext cx="11414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Jill gets </a:t>
            </a:r>
          </a:p>
          <a:p>
            <a:r>
              <a:rPr lang="en-US" altLang="en-US" sz="1600">
                <a:solidFill>
                  <a:srgbClr val="000000"/>
                </a:solidFill>
              </a:rPr>
              <a:t>$1,800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811" name="Rectangle 10"/>
          <p:cNvSpPr>
            <a:spLocks noChangeArrowheads="1"/>
          </p:cNvSpPr>
          <p:nvPr/>
        </p:nvSpPr>
        <p:spPr bwMode="auto">
          <a:xfrm>
            <a:off x="4116388" y="5181601"/>
            <a:ext cx="11414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Jill gets </a:t>
            </a:r>
          </a:p>
          <a:p>
            <a:r>
              <a:rPr lang="en-US" altLang="en-US" sz="1600">
                <a:solidFill>
                  <a:srgbClr val="000000"/>
                </a:solidFill>
              </a:rPr>
              <a:t>$1,500 profit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Other examples of the prisoners’ dilemma</a:t>
            </a:r>
          </a:p>
        </p:txBody>
      </p:sp>
      <p:sp>
        <p:nvSpPr>
          <p:cNvPr id="348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Arms races</a:t>
            </a:r>
          </a:p>
          <a:p>
            <a:pPr eaLnBrk="1" hangingPunct="1"/>
            <a:r>
              <a:rPr lang="en-US" altLang="en-US" smtClean="0"/>
              <a:t>Common resources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/>
              <a:t>Figure 3 An Arms-Race Game</a:t>
            </a:r>
          </a:p>
        </p:txBody>
      </p:sp>
      <p:sp>
        <p:nvSpPr>
          <p:cNvPr id="35857" name="Footer Placeholder 2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pic>
        <p:nvPicPr>
          <p:cNvPr id="35843" name="Picture 5" descr="man68624_160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1"/>
            <a:ext cx="8153400" cy="43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5486400" y="1720850"/>
            <a:ext cx="31829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b="1">
                <a:solidFill>
                  <a:srgbClr val="000000"/>
                </a:solidFill>
              </a:rPr>
              <a:t>Decision of the United States (U.S.)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3314700" y="3167064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Arm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5402263" y="2173289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Arm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313239" y="2606676"/>
            <a:ext cx="2562225" cy="1389063"/>
            <a:chOff x="1757" y="1642"/>
            <a:chExt cx="1614" cy="875"/>
          </a:xfrm>
        </p:grpSpPr>
        <p:sp>
          <p:nvSpPr>
            <p:cNvPr id="35864" name="Rectangle 10"/>
            <p:cNvSpPr>
              <a:spLocks noChangeArrowheads="1"/>
            </p:cNvSpPr>
            <p:nvPr/>
          </p:nvSpPr>
          <p:spPr bwMode="auto">
            <a:xfrm>
              <a:off x="2744" y="1642"/>
              <a:ext cx="6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U.S. at risk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65" name="Rectangle 11"/>
            <p:cNvSpPr>
              <a:spLocks noChangeArrowheads="1"/>
            </p:cNvSpPr>
            <p:nvPr/>
          </p:nvSpPr>
          <p:spPr bwMode="auto">
            <a:xfrm>
              <a:off x="1757" y="2363"/>
              <a:ext cx="7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USSR at risk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165976" y="2606676"/>
            <a:ext cx="2620963" cy="1389063"/>
            <a:chOff x="3554" y="1642"/>
            <a:chExt cx="1651" cy="875"/>
          </a:xfrm>
        </p:grpSpPr>
        <p:sp>
          <p:nvSpPr>
            <p:cNvPr id="35862" name="Rectangle 13"/>
            <p:cNvSpPr>
              <a:spLocks noChangeArrowheads="1"/>
            </p:cNvSpPr>
            <p:nvPr/>
          </p:nvSpPr>
          <p:spPr bwMode="auto">
            <a:xfrm>
              <a:off x="3995" y="1642"/>
              <a:ext cx="12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U.S. at risk and weak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63" name="Rectangle 14"/>
            <p:cNvSpPr>
              <a:spLocks noChangeArrowheads="1"/>
            </p:cNvSpPr>
            <p:nvPr/>
          </p:nvSpPr>
          <p:spPr bwMode="auto">
            <a:xfrm>
              <a:off x="3554" y="2363"/>
              <a:ext cx="14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USSR safe and powerful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313238" y="4171950"/>
            <a:ext cx="2552700" cy="1390650"/>
            <a:chOff x="1757" y="2628"/>
            <a:chExt cx="1608" cy="876"/>
          </a:xfrm>
        </p:grpSpPr>
        <p:sp>
          <p:nvSpPr>
            <p:cNvPr id="35860" name="Rectangle 16"/>
            <p:cNvSpPr>
              <a:spLocks noChangeArrowheads="1"/>
            </p:cNvSpPr>
            <p:nvPr/>
          </p:nvSpPr>
          <p:spPr bwMode="auto">
            <a:xfrm>
              <a:off x="2070" y="2628"/>
              <a:ext cx="12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U.S. safe and powerful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61" name="Rectangle 17"/>
            <p:cNvSpPr>
              <a:spLocks noChangeArrowheads="1"/>
            </p:cNvSpPr>
            <p:nvPr/>
          </p:nvSpPr>
          <p:spPr bwMode="auto">
            <a:xfrm>
              <a:off x="1757" y="3350"/>
              <a:ext cx="131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USSR at risk and weak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165976" y="4171950"/>
            <a:ext cx="2625725" cy="1390650"/>
            <a:chOff x="3554" y="2628"/>
            <a:chExt cx="1654" cy="876"/>
          </a:xfrm>
        </p:grpSpPr>
        <p:sp>
          <p:nvSpPr>
            <p:cNvPr id="35858" name="Rectangle 19"/>
            <p:cNvSpPr>
              <a:spLocks noChangeArrowheads="1"/>
            </p:cNvSpPr>
            <p:nvPr/>
          </p:nvSpPr>
          <p:spPr bwMode="auto">
            <a:xfrm>
              <a:off x="4681" y="2628"/>
              <a:ext cx="5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U.S. safe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859" name="Rectangle 20"/>
            <p:cNvSpPr>
              <a:spLocks noChangeArrowheads="1"/>
            </p:cNvSpPr>
            <p:nvPr/>
          </p:nvSpPr>
          <p:spPr bwMode="auto">
            <a:xfrm>
              <a:off x="3554" y="3350"/>
              <a:ext cx="6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</a:rPr>
                <a:t>USSR safe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5851" name="Rectangle 21"/>
          <p:cNvSpPr>
            <a:spLocks noChangeArrowheads="1"/>
          </p:cNvSpPr>
          <p:nvPr/>
        </p:nvSpPr>
        <p:spPr bwMode="auto">
          <a:xfrm>
            <a:off x="8132764" y="2173289"/>
            <a:ext cx="688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Disarm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52" name="Rectangle 22"/>
          <p:cNvSpPr>
            <a:spLocks noChangeArrowheads="1"/>
          </p:cNvSpPr>
          <p:nvPr/>
        </p:nvSpPr>
        <p:spPr bwMode="auto">
          <a:xfrm>
            <a:off x="3200401" y="4953001"/>
            <a:ext cx="688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Disarm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53" name="Rectangle 23"/>
          <p:cNvSpPr>
            <a:spLocks noChangeArrowheads="1"/>
          </p:cNvSpPr>
          <p:nvPr/>
        </p:nvSpPr>
        <p:spPr bwMode="auto">
          <a:xfrm>
            <a:off x="2068514" y="3670300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Decision 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54" name="Rectangle 24"/>
          <p:cNvSpPr>
            <a:spLocks noChangeArrowheads="1"/>
          </p:cNvSpPr>
          <p:nvPr/>
        </p:nvSpPr>
        <p:spPr bwMode="auto">
          <a:xfrm>
            <a:off x="2068514" y="3925888"/>
            <a:ext cx="53540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of the 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55" name="Rectangle 25"/>
          <p:cNvSpPr>
            <a:spLocks noChangeArrowheads="1"/>
          </p:cNvSpPr>
          <p:nvPr/>
        </p:nvSpPr>
        <p:spPr bwMode="auto">
          <a:xfrm>
            <a:off x="2068513" y="4179888"/>
            <a:ext cx="1142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Soviet Union 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56" name="Rectangle 26"/>
          <p:cNvSpPr>
            <a:spLocks noChangeArrowheads="1"/>
          </p:cNvSpPr>
          <p:nvPr/>
        </p:nvSpPr>
        <p:spPr bwMode="auto">
          <a:xfrm>
            <a:off x="2068514" y="4435475"/>
            <a:ext cx="6187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solidFill>
                  <a:srgbClr val="000000"/>
                </a:solidFill>
              </a:rPr>
              <a:t>(USSR)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/>
              <a:t>Figure 3 An Arms-Race Game</a:t>
            </a:r>
          </a:p>
        </p:txBody>
      </p:sp>
      <p:pic>
        <p:nvPicPr>
          <p:cNvPr id="36867" name="Picture 5" descr="man68624_16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600200"/>
            <a:ext cx="8467725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Rectangle 8"/>
          <p:cNvSpPr>
            <a:spLocks noChangeArrowheads="1"/>
          </p:cNvSpPr>
          <p:nvPr/>
        </p:nvSpPr>
        <p:spPr bwMode="auto">
          <a:xfrm>
            <a:off x="6324600" y="1701800"/>
            <a:ext cx="1423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USA 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3297238" y="3167064"/>
            <a:ext cx="4365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Arm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0" name="Rectangle 14"/>
          <p:cNvSpPr>
            <a:spLocks noChangeArrowheads="1"/>
          </p:cNvSpPr>
          <p:nvPr/>
        </p:nvSpPr>
        <p:spPr bwMode="auto">
          <a:xfrm>
            <a:off x="4144963" y="3824289"/>
            <a:ext cx="12493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USSR at risk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1" name="Rectangle 25"/>
          <p:cNvSpPr>
            <a:spLocks noChangeArrowheads="1"/>
          </p:cNvSpPr>
          <p:nvPr/>
        </p:nvSpPr>
        <p:spPr bwMode="auto">
          <a:xfrm>
            <a:off x="3048001" y="4919664"/>
            <a:ext cx="7413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Disarm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2" name="Rectangle 27"/>
          <p:cNvSpPr>
            <a:spLocks noChangeArrowheads="1"/>
          </p:cNvSpPr>
          <p:nvPr/>
        </p:nvSpPr>
        <p:spPr bwMode="auto">
          <a:xfrm>
            <a:off x="2136776" y="3962400"/>
            <a:ext cx="6064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USSR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3" name="Rectangle 30"/>
          <p:cNvSpPr>
            <a:spLocks noChangeArrowheads="1"/>
          </p:cNvSpPr>
          <p:nvPr/>
        </p:nvSpPr>
        <p:spPr bwMode="auto">
          <a:xfrm>
            <a:off x="1938338" y="4203700"/>
            <a:ext cx="9105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4" name="Rectangle 25"/>
          <p:cNvSpPr>
            <a:spLocks noChangeArrowheads="1"/>
          </p:cNvSpPr>
          <p:nvPr/>
        </p:nvSpPr>
        <p:spPr bwMode="auto">
          <a:xfrm>
            <a:off x="8097838" y="2133600"/>
            <a:ext cx="7413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Disarm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5" name="Rectangle 9"/>
          <p:cNvSpPr>
            <a:spLocks noChangeArrowheads="1"/>
          </p:cNvSpPr>
          <p:nvPr/>
        </p:nvSpPr>
        <p:spPr bwMode="auto">
          <a:xfrm>
            <a:off x="5257801" y="2133600"/>
            <a:ext cx="4365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Arm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6" name="Rectangle 14"/>
          <p:cNvSpPr>
            <a:spLocks noChangeArrowheads="1"/>
          </p:cNvSpPr>
          <p:nvPr/>
        </p:nvSpPr>
        <p:spPr bwMode="auto">
          <a:xfrm>
            <a:off x="5778500" y="2667000"/>
            <a:ext cx="1079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USA at risk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7" name="Rectangle 14"/>
          <p:cNvSpPr>
            <a:spLocks noChangeArrowheads="1"/>
          </p:cNvSpPr>
          <p:nvPr/>
        </p:nvSpPr>
        <p:spPr bwMode="auto">
          <a:xfrm>
            <a:off x="4724400" y="4310064"/>
            <a:ext cx="2224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USA safe and powerful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4191001" y="5529264"/>
            <a:ext cx="22463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USSR at risk and weak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9" name="Rectangle 14"/>
          <p:cNvSpPr>
            <a:spLocks noChangeArrowheads="1"/>
          </p:cNvSpPr>
          <p:nvPr/>
        </p:nvSpPr>
        <p:spPr bwMode="auto">
          <a:xfrm>
            <a:off x="7829550" y="2667000"/>
            <a:ext cx="2076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USA at risk and weak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0" name="Rectangle 14"/>
          <p:cNvSpPr>
            <a:spLocks noChangeArrowheads="1"/>
          </p:cNvSpPr>
          <p:nvPr/>
        </p:nvSpPr>
        <p:spPr bwMode="auto">
          <a:xfrm>
            <a:off x="7148513" y="3810000"/>
            <a:ext cx="23939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USSR safe and powerful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1" name="Rectangle 14"/>
          <p:cNvSpPr>
            <a:spLocks noChangeArrowheads="1"/>
          </p:cNvSpPr>
          <p:nvPr/>
        </p:nvSpPr>
        <p:spPr bwMode="auto">
          <a:xfrm>
            <a:off x="8994776" y="4310064"/>
            <a:ext cx="9112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USA safe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2" name="Rectangle 14"/>
          <p:cNvSpPr>
            <a:spLocks noChangeArrowheads="1"/>
          </p:cNvSpPr>
          <p:nvPr/>
        </p:nvSpPr>
        <p:spPr bwMode="auto">
          <a:xfrm>
            <a:off x="7162800" y="5486400"/>
            <a:ext cx="10810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USSR safe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2057400" y="6324601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Can you predict what USA and USSR will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14288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/>
              <a:t>Figure 4 A Common-Resource Game</a:t>
            </a:r>
          </a:p>
        </p:txBody>
      </p:sp>
      <p:sp>
        <p:nvSpPr>
          <p:cNvPr id="37907" name="Footer Placeholder 3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pic>
        <p:nvPicPr>
          <p:cNvPr id="37891" name="Picture 5" descr="man68624_160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06489"/>
            <a:ext cx="8686800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6118226" y="1195388"/>
            <a:ext cx="6556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Exxon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6777038" y="1195388"/>
            <a:ext cx="609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’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6838950" y="1195388"/>
            <a:ext cx="11541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s Decision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2776539" y="2647950"/>
            <a:ext cx="9055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Drill Two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2954338" y="2922588"/>
            <a:ext cx="56675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Wells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7" name="Rectangle 11"/>
          <p:cNvSpPr>
            <a:spLocks noChangeArrowheads="1"/>
          </p:cNvSpPr>
          <p:nvPr/>
        </p:nvSpPr>
        <p:spPr bwMode="auto">
          <a:xfrm>
            <a:off x="4711700" y="1714500"/>
            <a:ext cx="15332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Drill Two Wells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100514" y="2181225"/>
            <a:ext cx="2751137" cy="1498600"/>
            <a:chOff x="1623" y="1374"/>
            <a:chExt cx="1733" cy="944"/>
          </a:xfrm>
        </p:grpSpPr>
        <p:sp>
          <p:nvSpPr>
            <p:cNvPr id="37920" name="Rectangle 13"/>
            <p:cNvSpPr>
              <a:spLocks noChangeArrowheads="1"/>
            </p:cNvSpPr>
            <p:nvPr/>
          </p:nvSpPr>
          <p:spPr bwMode="auto">
            <a:xfrm>
              <a:off x="2483" y="1374"/>
              <a:ext cx="8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Exxon gets $4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21" name="Rectangle 14"/>
            <p:cNvSpPr>
              <a:spLocks noChangeArrowheads="1"/>
            </p:cNvSpPr>
            <p:nvPr/>
          </p:nvSpPr>
          <p:spPr bwMode="auto">
            <a:xfrm>
              <a:off x="2622" y="1547"/>
              <a:ext cx="7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22" name="Rectangle 15"/>
            <p:cNvSpPr>
              <a:spLocks noChangeArrowheads="1"/>
            </p:cNvSpPr>
            <p:nvPr/>
          </p:nvSpPr>
          <p:spPr bwMode="auto">
            <a:xfrm>
              <a:off x="1623" y="1980"/>
              <a:ext cx="9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Texaco gets $4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23" name="Rectangle 16"/>
            <p:cNvSpPr>
              <a:spLocks noChangeArrowheads="1"/>
            </p:cNvSpPr>
            <p:nvPr/>
          </p:nvSpPr>
          <p:spPr bwMode="auto">
            <a:xfrm>
              <a:off x="1623" y="2153"/>
              <a:ext cx="7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194550" y="2181225"/>
            <a:ext cx="2800350" cy="1498600"/>
            <a:chOff x="3572" y="1374"/>
            <a:chExt cx="1764" cy="944"/>
          </a:xfrm>
        </p:grpSpPr>
        <p:sp>
          <p:nvSpPr>
            <p:cNvPr id="37916" name="Rectangle 18"/>
            <p:cNvSpPr>
              <a:spLocks noChangeArrowheads="1"/>
            </p:cNvSpPr>
            <p:nvPr/>
          </p:nvSpPr>
          <p:spPr bwMode="auto">
            <a:xfrm>
              <a:off x="3572" y="1980"/>
              <a:ext cx="9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Texaco gets $6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17" name="Rectangle 19"/>
            <p:cNvSpPr>
              <a:spLocks noChangeArrowheads="1"/>
            </p:cNvSpPr>
            <p:nvPr/>
          </p:nvSpPr>
          <p:spPr bwMode="auto">
            <a:xfrm>
              <a:off x="3572" y="2153"/>
              <a:ext cx="7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18" name="Rectangle 20"/>
            <p:cNvSpPr>
              <a:spLocks noChangeArrowheads="1"/>
            </p:cNvSpPr>
            <p:nvPr/>
          </p:nvSpPr>
          <p:spPr bwMode="auto">
            <a:xfrm>
              <a:off x="4463" y="1374"/>
              <a:ext cx="8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Exxon gets $3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19" name="Rectangle 21"/>
            <p:cNvSpPr>
              <a:spLocks noChangeArrowheads="1"/>
            </p:cNvSpPr>
            <p:nvPr/>
          </p:nvSpPr>
          <p:spPr bwMode="auto">
            <a:xfrm>
              <a:off x="4601" y="1547"/>
              <a:ext cx="7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100514" y="3870325"/>
            <a:ext cx="2751137" cy="1511300"/>
            <a:chOff x="1623" y="2438"/>
            <a:chExt cx="1733" cy="952"/>
          </a:xfrm>
        </p:grpSpPr>
        <p:sp>
          <p:nvSpPr>
            <p:cNvPr id="37912" name="Rectangle 23"/>
            <p:cNvSpPr>
              <a:spLocks noChangeArrowheads="1"/>
            </p:cNvSpPr>
            <p:nvPr/>
          </p:nvSpPr>
          <p:spPr bwMode="auto">
            <a:xfrm>
              <a:off x="1623" y="3052"/>
              <a:ext cx="9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Texaco gets $3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13" name="Rectangle 24"/>
            <p:cNvSpPr>
              <a:spLocks noChangeArrowheads="1"/>
            </p:cNvSpPr>
            <p:nvPr/>
          </p:nvSpPr>
          <p:spPr bwMode="auto">
            <a:xfrm>
              <a:off x="1623" y="3225"/>
              <a:ext cx="7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14" name="Rectangle 25"/>
            <p:cNvSpPr>
              <a:spLocks noChangeArrowheads="1"/>
            </p:cNvSpPr>
            <p:nvPr/>
          </p:nvSpPr>
          <p:spPr bwMode="auto">
            <a:xfrm>
              <a:off x="2483" y="2438"/>
              <a:ext cx="8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Exxon gets $6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15" name="Rectangle 26"/>
            <p:cNvSpPr>
              <a:spLocks noChangeArrowheads="1"/>
            </p:cNvSpPr>
            <p:nvPr/>
          </p:nvSpPr>
          <p:spPr bwMode="auto">
            <a:xfrm>
              <a:off x="2622" y="2611"/>
              <a:ext cx="7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7194550" y="3870325"/>
            <a:ext cx="2800350" cy="1511300"/>
            <a:chOff x="3572" y="2438"/>
            <a:chExt cx="1764" cy="952"/>
          </a:xfrm>
        </p:grpSpPr>
        <p:sp>
          <p:nvSpPr>
            <p:cNvPr id="37908" name="Rectangle 28"/>
            <p:cNvSpPr>
              <a:spLocks noChangeArrowheads="1"/>
            </p:cNvSpPr>
            <p:nvPr/>
          </p:nvSpPr>
          <p:spPr bwMode="auto">
            <a:xfrm>
              <a:off x="3572" y="3052"/>
              <a:ext cx="9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Texaco gets $5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09" name="Rectangle 29"/>
            <p:cNvSpPr>
              <a:spLocks noChangeArrowheads="1"/>
            </p:cNvSpPr>
            <p:nvPr/>
          </p:nvSpPr>
          <p:spPr bwMode="auto">
            <a:xfrm>
              <a:off x="3572" y="3225"/>
              <a:ext cx="7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10" name="Rectangle 30"/>
            <p:cNvSpPr>
              <a:spLocks noChangeArrowheads="1"/>
            </p:cNvSpPr>
            <p:nvPr/>
          </p:nvSpPr>
          <p:spPr bwMode="auto">
            <a:xfrm>
              <a:off x="4463" y="2438"/>
              <a:ext cx="8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Exxon gets $5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911" name="Rectangle 31"/>
            <p:cNvSpPr>
              <a:spLocks noChangeArrowheads="1"/>
            </p:cNvSpPr>
            <p:nvPr/>
          </p:nvSpPr>
          <p:spPr bwMode="auto">
            <a:xfrm>
              <a:off x="4601" y="2611"/>
              <a:ext cx="7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7902" name="Rectangle 32"/>
          <p:cNvSpPr>
            <a:spLocks noChangeArrowheads="1"/>
          </p:cNvSpPr>
          <p:nvPr/>
        </p:nvSpPr>
        <p:spPr bwMode="auto">
          <a:xfrm>
            <a:off x="7874000" y="1714500"/>
            <a:ext cx="1416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Drill One Well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3" name="Rectangle 33"/>
          <p:cNvSpPr>
            <a:spLocks noChangeArrowheads="1"/>
          </p:cNvSpPr>
          <p:nvPr/>
        </p:nvSpPr>
        <p:spPr bwMode="auto">
          <a:xfrm>
            <a:off x="2782888" y="4376738"/>
            <a:ext cx="9105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Drill One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4" name="Rectangle 34"/>
          <p:cNvSpPr>
            <a:spLocks noChangeArrowheads="1"/>
          </p:cNvSpPr>
          <p:nvPr/>
        </p:nvSpPr>
        <p:spPr bwMode="auto">
          <a:xfrm>
            <a:off x="3016250" y="4651375"/>
            <a:ext cx="444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Well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5" name="Rectangle 35"/>
          <p:cNvSpPr>
            <a:spLocks noChangeArrowheads="1"/>
          </p:cNvSpPr>
          <p:nvPr/>
        </p:nvSpPr>
        <p:spPr bwMode="auto">
          <a:xfrm>
            <a:off x="1797050" y="3498850"/>
            <a:ext cx="9119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Texaco’s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906" name="Rectangle 36"/>
          <p:cNvSpPr>
            <a:spLocks noChangeArrowheads="1"/>
          </p:cNvSpPr>
          <p:nvPr/>
        </p:nvSpPr>
        <p:spPr bwMode="auto">
          <a:xfrm>
            <a:off x="1797050" y="3773488"/>
            <a:ext cx="9105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/>
              <a:t>Figure 4 A Common-Resources Game</a:t>
            </a:r>
          </a:p>
        </p:txBody>
      </p:sp>
      <p:pic>
        <p:nvPicPr>
          <p:cNvPr id="38915" name="Picture 5" descr="man68624_16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600200"/>
            <a:ext cx="8467725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6172201" y="1719264"/>
            <a:ext cx="1801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Exxon’s 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2362201" y="3167064"/>
            <a:ext cx="153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Drill Two Wells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18" name="Rectangle 14"/>
          <p:cNvSpPr>
            <a:spLocks noChangeArrowheads="1"/>
          </p:cNvSpPr>
          <p:nvPr/>
        </p:nvSpPr>
        <p:spPr bwMode="auto">
          <a:xfrm>
            <a:off x="4038601" y="3868738"/>
            <a:ext cx="2530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Texaco gets $4 million profit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8919" name="Rectangle 27"/>
          <p:cNvSpPr>
            <a:spLocks noChangeArrowheads="1"/>
          </p:cNvSpPr>
          <p:nvPr/>
        </p:nvSpPr>
        <p:spPr bwMode="auto">
          <a:xfrm>
            <a:off x="1905001" y="3929064"/>
            <a:ext cx="9112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Texaco’s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20" name="Rectangle 30"/>
          <p:cNvSpPr>
            <a:spLocks noChangeArrowheads="1"/>
          </p:cNvSpPr>
          <p:nvPr/>
        </p:nvSpPr>
        <p:spPr bwMode="auto">
          <a:xfrm>
            <a:off x="1938338" y="4203700"/>
            <a:ext cx="9105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470150" y="4919664"/>
            <a:ext cx="14160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Drill One Well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7804150" y="2209800"/>
            <a:ext cx="1416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Drill One Well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23" name="Rectangle 9"/>
          <p:cNvSpPr>
            <a:spLocks noChangeArrowheads="1"/>
          </p:cNvSpPr>
          <p:nvPr/>
        </p:nvSpPr>
        <p:spPr bwMode="auto">
          <a:xfrm>
            <a:off x="4714876" y="2209800"/>
            <a:ext cx="1533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Drill Two Wells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8924" name="Rectangle 14"/>
          <p:cNvSpPr>
            <a:spLocks noChangeArrowheads="1"/>
          </p:cNvSpPr>
          <p:nvPr/>
        </p:nvSpPr>
        <p:spPr bwMode="auto">
          <a:xfrm>
            <a:off x="4038601" y="5545138"/>
            <a:ext cx="2530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Texaco gets $3 million profit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8925" name="Rectangle 14"/>
          <p:cNvSpPr>
            <a:spLocks noChangeArrowheads="1"/>
          </p:cNvSpPr>
          <p:nvPr/>
        </p:nvSpPr>
        <p:spPr bwMode="auto">
          <a:xfrm>
            <a:off x="7070726" y="3886201"/>
            <a:ext cx="2530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Texaco gets $6 million profit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7070726" y="5545138"/>
            <a:ext cx="2530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Texaco gets $5 million profit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4479925" y="2590801"/>
            <a:ext cx="2451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Exxon gets $4 million profit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8928" name="Rectangle 14"/>
          <p:cNvSpPr>
            <a:spLocks noChangeArrowheads="1"/>
          </p:cNvSpPr>
          <p:nvPr/>
        </p:nvSpPr>
        <p:spPr bwMode="auto">
          <a:xfrm>
            <a:off x="4572000" y="4267201"/>
            <a:ext cx="2451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Exxon gets $6 million profit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8929" name="Rectangle 14"/>
          <p:cNvSpPr>
            <a:spLocks noChangeArrowheads="1"/>
          </p:cNvSpPr>
          <p:nvPr/>
        </p:nvSpPr>
        <p:spPr bwMode="auto">
          <a:xfrm>
            <a:off x="7531100" y="2590801"/>
            <a:ext cx="2451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Exxon gets $3 million profit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8930" name="Rectangle 14"/>
          <p:cNvSpPr>
            <a:spLocks noChangeArrowheads="1"/>
          </p:cNvSpPr>
          <p:nvPr/>
        </p:nvSpPr>
        <p:spPr bwMode="auto">
          <a:xfrm>
            <a:off x="7543800" y="4267201"/>
            <a:ext cx="2451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Exxon gets $5 million profit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2057400" y="63246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Can you predict what Exxon and Texaco will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/>
              <a:t>Figure 5 An Advertising Game</a:t>
            </a:r>
          </a:p>
        </p:txBody>
      </p:sp>
      <p:sp>
        <p:nvSpPr>
          <p:cNvPr id="39956" name="Footer Placeholder 3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pic>
        <p:nvPicPr>
          <p:cNvPr id="39939" name="Picture 5" descr="man68624_1605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1"/>
            <a:ext cx="83058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6032500" y="1635125"/>
            <a:ext cx="19240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b="1">
                <a:solidFill>
                  <a:srgbClr val="000000"/>
                </a:solidFill>
              </a:rPr>
              <a:t>Marlboro’ s Decision 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2811464" y="3170238"/>
            <a:ext cx="9954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Advertise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5000626" y="2128838"/>
            <a:ext cx="9954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Advertise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33851" y="2582864"/>
            <a:ext cx="2720975" cy="1463675"/>
            <a:chOff x="1644" y="1627"/>
            <a:chExt cx="1714" cy="922"/>
          </a:xfrm>
        </p:grpSpPr>
        <p:sp>
          <p:nvSpPr>
            <p:cNvPr id="39969" name="Rectangle 10"/>
            <p:cNvSpPr>
              <a:spLocks noChangeArrowheads="1"/>
            </p:cNvSpPr>
            <p:nvPr/>
          </p:nvSpPr>
          <p:spPr bwMode="auto">
            <a:xfrm>
              <a:off x="2325" y="1627"/>
              <a:ext cx="10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Marlboro gets $3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70" name="Rectangle 11"/>
            <p:cNvSpPr>
              <a:spLocks noChangeArrowheads="1"/>
            </p:cNvSpPr>
            <p:nvPr/>
          </p:nvSpPr>
          <p:spPr bwMode="auto">
            <a:xfrm>
              <a:off x="2653" y="1795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billion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71" name="Rectangle 12"/>
            <p:cNvSpPr>
              <a:spLocks noChangeArrowheads="1"/>
            </p:cNvSpPr>
            <p:nvPr/>
          </p:nvSpPr>
          <p:spPr bwMode="auto">
            <a:xfrm>
              <a:off x="1644" y="2216"/>
              <a:ext cx="8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Camel gets $3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72" name="Rectangle 13"/>
            <p:cNvSpPr>
              <a:spLocks noChangeArrowheads="1"/>
            </p:cNvSpPr>
            <p:nvPr/>
          </p:nvSpPr>
          <p:spPr bwMode="auto">
            <a:xfrm>
              <a:off x="1644" y="2384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billion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145338" y="2582864"/>
            <a:ext cx="2767012" cy="1463675"/>
            <a:chOff x="3541" y="1627"/>
            <a:chExt cx="1743" cy="922"/>
          </a:xfrm>
        </p:grpSpPr>
        <p:sp>
          <p:nvSpPr>
            <p:cNvPr id="39965" name="Rectangle 15"/>
            <p:cNvSpPr>
              <a:spLocks noChangeArrowheads="1"/>
            </p:cNvSpPr>
            <p:nvPr/>
          </p:nvSpPr>
          <p:spPr bwMode="auto">
            <a:xfrm>
              <a:off x="3541" y="2216"/>
              <a:ext cx="8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Camel gets $5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66" name="Rectangle 16"/>
            <p:cNvSpPr>
              <a:spLocks noChangeArrowheads="1"/>
            </p:cNvSpPr>
            <p:nvPr/>
          </p:nvSpPr>
          <p:spPr bwMode="auto">
            <a:xfrm>
              <a:off x="3541" y="2384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billion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67" name="Rectangle 17"/>
            <p:cNvSpPr>
              <a:spLocks noChangeArrowheads="1"/>
            </p:cNvSpPr>
            <p:nvPr/>
          </p:nvSpPr>
          <p:spPr bwMode="auto">
            <a:xfrm>
              <a:off x="4251" y="1627"/>
              <a:ext cx="10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Marlboro gets $2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68" name="Rectangle 18"/>
            <p:cNvSpPr>
              <a:spLocks noChangeArrowheads="1"/>
            </p:cNvSpPr>
            <p:nvPr/>
          </p:nvSpPr>
          <p:spPr bwMode="auto">
            <a:xfrm>
              <a:off x="4580" y="1795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billion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133851" y="4225926"/>
            <a:ext cx="2720975" cy="1477963"/>
            <a:chOff x="1644" y="2662"/>
            <a:chExt cx="1714" cy="931"/>
          </a:xfrm>
        </p:grpSpPr>
        <p:sp>
          <p:nvSpPr>
            <p:cNvPr id="39961" name="Rectangle 20"/>
            <p:cNvSpPr>
              <a:spLocks noChangeArrowheads="1"/>
            </p:cNvSpPr>
            <p:nvPr/>
          </p:nvSpPr>
          <p:spPr bwMode="auto">
            <a:xfrm>
              <a:off x="1644" y="3259"/>
              <a:ext cx="8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Camel gets $2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62" name="Rectangle 21"/>
            <p:cNvSpPr>
              <a:spLocks noChangeArrowheads="1"/>
            </p:cNvSpPr>
            <p:nvPr/>
          </p:nvSpPr>
          <p:spPr bwMode="auto">
            <a:xfrm>
              <a:off x="1644" y="3428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billion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63" name="Rectangle 22"/>
            <p:cNvSpPr>
              <a:spLocks noChangeArrowheads="1"/>
            </p:cNvSpPr>
            <p:nvPr/>
          </p:nvSpPr>
          <p:spPr bwMode="auto">
            <a:xfrm>
              <a:off x="2325" y="2662"/>
              <a:ext cx="10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Marlboro gets $5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64" name="Rectangle 23"/>
            <p:cNvSpPr>
              <a:spLocks noChangeArrowheads="1"/>
            </p:cNvSpPr>
            <p:nvPr/>
          </p:nvSpPr>
          <p:spPr bwMode="auto">
            <a:xfrm>
              <a:off x="2653" y="2830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billion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145338" y="4225926"/>
            <a:ext cx="2767012" cy="1477963"/>
            <a:chOff x="3541" y="2662"/>
            <a:chExt cx="1743" cy="931"/>
          </a:xfrm>
        </p:grpSpPr>
        <p:sp>
          <p:nvSpPr>
            <p:cNvPr id="39957" name="Rectangle 25"/>
            <p:cNvSpPr>
              <a:spLocks noChangeArrowheads="1"/>
            </p:cNvSpPr>
            <p:nvPr/>
          </p:nvSpPr>
          <p:spPr bwMode="auto">
            <a:xfrm>
              <a:off x="3541" y="3259"/>
              <a:ext cx="8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Camel gets $4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58" name="Rectangle 26"/>
            <p:cNvSpPr>
              <a:spLocks noChangeArrowheads="1"/>
            </p:cNvSpPr>
            <p:nvPr/>
          </p:nvSpPr>
          <p:spPr bwMode="auto">
            <a:xfrm>
              <a:off x="3541" y="3428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billion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251" y="2662"/>
              <a:ext cx="10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Marlboro gets $4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960" name="Rectangle 28"/>
            <p:cNvSpPr>
              <a:spLocks noChangeArrowheads="1"/>
            </p:cNvSpPr>
            <p:nvPr/>
          </p:nvSpPr>
          <p:spPr bwMode="auto">
            <a:xfrm>
              <a:off x="4580" y="2830"/>
              <a:ext cx="69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billion 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9947" name="Rectangle 29"/>
          <p:cNvSpPr>
            <a:spLocks noChangeArrowheads="1"/>
          </p:cNvSpPr>
          <p:nvPr/>
        </p:nvSpPr>
        <p:spPr bwMode="auto">
          <a:xfrm>
            <a:off x="7712076" y="2128838"/>
            <a:ext cx="42319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48" name="Rectangle 30"/>
          <p:cNvSpPr>
            <a:spLocks noChangeArrowheads="1"/>
          </p:cNvSpPr>
          <p:nvPr/>
        </p:nvSpPr>
        <p:spPr bwMode="auto">
          <a:xfrm>
            <a:off x="8126413" y="2128838"/>
            <a:ext cx="609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’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49" name="Rectangle 31"/>
          <p:cNvSpPr>
            <a:spLocks noChangeArrowheads="1"/>
          </p:cNvSpPr>
          <p:nvPr/>
        </p:nvSpPr>
        <p:spPr bwMode="auto">
          <a:xfrm>
            <a:off x="8186739" y="2128838"/>
            <a:ext cx="11204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t Advertise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50" name="Rectangle 32"/>
          <p:cNvSpPr>
            <a:spLocks noChangeArrowheads="1"/>
          </p:cNvSpPr>
          <p:nvPr/>
        </p:nvSpPr>
        <p:spPr bwMode="auto">
          <a:xfrm>
            <a:off x="3024189" y="4719638"/>
            <a:ext cx="42319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51" name="Rectangle 33"/>
          <p:cNvSpPr>
            <a:spLocks noChangeArrowheads="1"/>
          </p:cNvSpPr>
          <p:nvPr/>
        </p:nvSpPr>
        <p:spPr bwMode="auto">
          <a:xfrm>
            <a:off x="3438525" y="4719638"/>
            <a:ext cx="6091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’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52" name="Rectangle 34"/>
          <p:cNvSpPr>
            <a:spLocks noChangeArrowheads="1"/>
          </p:cNvSpPr>
          <p:nvPr/>
        </p:nvSpPr>
        <p:spPr bwMode="auto">
          <a:xfrm>
            <a:off x="3498850" y="4719638"/>
            <a:ext cx="721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53" name="Rectangle 35"/>
          <p:cNvSpPr>
            <a:spLocks noChangeArrowheads="1"/>
          </p:cNvSpPr>
          <p:nvPr/>
        </p:nvSpPr>
        <p:spPr bwMode="auto">
          <a:xfrm>
            <a:off x="2811464" y="4987925"/>
            <a:ext cx="9954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Advertise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54" name="Rectangle 36"/>
          <p:cNvSpPr>
            <a:spLocks noChangeArrowheads="1"/>
          </p:cNvSpPr>
          <p:nvPr/>
        </p:nvSpPr>
        <p:spPr bwMode="auto">
          <a:xfrm>
            <a:off x="1943100" y="3810000"/>
            <a:ext cx="83029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Camel’s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9955" name="Rectangle 37"/>
          <p:cNvSpPr>
            <a:spLocks noChangeArrowheads="1"/>
          </p:cNvSpPr>
          <p:nvPr/>
        </p:nvSpPr>
        <p:spPr bwMode="auto">
          <a:xfrm>
            <a:off x="1916113" y="4076700"/>
            <a:ext cx="9105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 b="1">
                <a:solidFill>
                  <a:srgbClr val="000000"/>
                </a:solidFill>
              </a:rPr>
              <a:t>Decision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The prisoners’ dilemma and the welfare of </a:t>
            </a:r>
            <a:r>
              <a:rPr lang="en-US" dirty="0" smtClean="0"/>
              <a:t>society</a:t>
            </a:r>
            <a:endParaRPr lang="en-US" dirty="0" smtClean="0"/>
          </a:p>
        </p:txBody>
      </p:sp>
      <p:sp>
        <p:nvSpPr>
          <p:cNvPr id="409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Why People Sometimes Cooperate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Firms that care about future profits will cooperate in </a:t>
            </a:r>
            <a:r>
              <a:rPr lang="en-US" altLang="en-US" smtClean="0">
                <a:solidFill>
                  <a:srgbClr val="FF0000"/>
                </a:solidFill>
              </a:rPr>
              <a:t>repeated games</a:t>
            </a:r>
            <a:r>
              <a:rPr lang="en-US" altLang="en-US" smtClean="0"/>
              <a:t> rather than cheating in a single game to achieve a one-time gain. 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BETWEEN MONOPOLY AND PERFECT COMPETITION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Imperfectly Competitive Markets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Oligopoly</a:t>
            </a:r>
            <a:endParaRPr lang="en-US" altLang="en-US" i="1" smtClean="0">
              <a:solidFill>
                <a:srgbClr val="008000"/>
              </a:solidFill>
            </a:endParaRPr>
          </a:p>
          <a:p>
            <a:pPr lvl="2" eaLnBrk="1" hangingPunct="1"/>
            <a:r>
              <a:rPr lang="en-US" altLang="en-US" smtClean="0"/>
              <a:t>Only a </a:t>
            </a:r>
            <a:r>
              <a:rPr lang="en-US" altLang="en-US" i="1" smtClean="0"/>
              <a:t>few sellers</a:t>
            </a:r>
            <a:r>
              <a:rPr lang="en-US" altLang="en-US" smtClean="0"/>
              <a:t>, each offering a similar or identical product to the others.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Monopolistic Competition</a:t>
            </a:r>
            <a:r>
              <a:rPr lang="en-US" altLang="en-US" i="1" smtClean="0">
                <a:solidFill>
                  <a:srgbClr val="008000"/>
                </a:solidFill>
              </a:rPr>
              <a:t>	</a:t>
            </a:r>
          </a:p>
          <a:p>
            <a:pPr lvl="2" eaLnBrk="1" hangingPunct="1"/>
            <a:r>
              <a:rPr lang="en-US" altLang="en-US" i="1" smtClean="0"/>
              <a:t>Many firms</a:t>
            </a:r>
            <a:r>
              <a:rPr lang="en-US" altLang="en-US" smtClean="0"/>
              <a:t> selling products that are similar but not identical.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The prisoners’ dilemma tournament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PUBLIC POLICY TOWARD OLIGOPOLIES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Cooperation among oligopolists is undesirable from the standpoint of society as a whole because it leads to </a:t>
            </a:r>
          </a:p>
          <a:p>
            <a:pPr lvl="1" eaLnBrk="1" hangingPunct="1"/>
            <a:r>
              <a:rPr lang="en-US" altLang="en-US" i="1" smtClean="0"/>
              <a:t>production that is too low</a:t>
            </a:r>
            <a:r>
              <a:rPr lang="en-US" altLang="en-US" smtClean="0"/>
              <a:t> and </a:t>
            </a:r>
          </a:p>
          <a:p>
            <a:pPr lvl="1" eaLnBrk="1" hangingPunct="1"/>
            <a:r>
              <a:rPr lang="en-US" altLang="en-US" i="1" smtClean="0"/>
              <a:t>prices that are too high</a:t>
            </a:r>
            <a:r>
              <a:rPr lang="en-US" altLang="en-US" smtClean="0"/>
              <a:t>.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Restraint of Trade and the Antitrust Laws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Antitrust laws make it illegal to restrain trade or attempt to monopolize a market.</a:t>
            </a:r>
          </a:p>
          <a:p>
            <a:pPr lvl="1" eaLnBrk="1" hangingPunct="1"/>
            <a:r>
              <a:rPr lang="en-US" altLang="en-US" smtClean="0"/>
              <a:t>Sherman Antitrust Act of 1890 </a:t>
            </a:r>
          </a:p>
          <a:p>
            <a:pPr lvl="1" eaLnBrk="1" hangingPunct="1"/>
            <a:r>
              <a:rPr lang="en-US" altLang="en-US" smtClean="0"/>
              <a:t>Clayton Act of 1914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Controversies over Antitrust Policy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Antitrust policies sometimes may not allow business practices that have potentially positive effects:</a:t>
            </a:r>
          </a:p>
          <a:p>
            <a:pPr lvl="1" eaLnBrk="1" hangingPunct="1"/>
            <a:r>
              <a:rPr lang="en-US" altLang="en-US" smtClean="0"/>
              <a:t>Resale price maintenance </a:t>
            </a:r>
          </a:p>
          <a:p>
            <a:pPr lvl="1" eaLnBrk="1" hangingPunct="1"/>
            <a:r>
              <a:rPr lang="en-US" altLang="en-US" smtClean="0"/>
              <a:t>Predatory pricing</a:t>
            </a:r>
          </a:p>
          <a:p>
            <a:pPr lvl="1" eaLnBrk="1" hangingPunct="1"/>
            <a:r>
              <a:rPr lang="en-US" altLang="en-US" smtClean="0"/>
              <a:t>Tying 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Controversies over Antitrust Policy 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Resale Price Maintenance (or fair trade) </a:t>
            </a:r>
            <a:endParaRPr lang="en-US" altLang="en-US" sz="240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/>
              <a:t>occurs when suppliers (like wholesalers) require retailers to charge a specific amount</a:t>
            </a:r>
          </a:p>
          <a:p>
            <a:pPr eaLnBrk="1" hangingPunct="1"/>
            <a:r>
              <a:rPr lang="en-US" altLang="en-US" sz="2400"/>
              <a:t>Predatory Pricing</a:t>
            </a:r>
            <a:endParaRPr lang="en-US" altLang="en-US" sz="240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/>
              <a:t>occurs when a large firm begins to cut the price of its product(s) with the intent of driving its competitor(s) out of the market</a:t>
            </a:r>
          </a:p>
          <a:p>
            <a:pPr eaLnBrk="1" hangingPunct="1"/>
            <a:r>
              <a:rPr lang="en-US" altLang="en-US" sz="2400"/>
              <a:t>Tying</a:t>
            </a:r>
            <a:endParaRPr lang="en-US" altLang="en-US" sz="240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/>
              <a:t>when a firm offers two (or more) of its products together at a single price, rather than separately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82576"/>
            <a:ext cx="8080375" cy="1071563"/>
          </a:xfrm>
        </p:spPr>
        <p:txBody>
          <a:bodyPr/>
          <a:lstStyle/>
          <a:p>
            <a:pPr eaLnBrk="1" hangingPunct="1"/>
            <a:r>
              <a:rPr lang="en-US" altLang="en-US" smtClean="0"/>
              <a:t>Any Questions?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pic>
        <p:nvPicPr>
          <p:cNvPr id="48133" name="Picture 4" descr="Ask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9" y="1057275"/>
            <a:ext cx="27908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Oligopolists maximize their total profits by forming a cartel and acting like a monopolist.</a:t>
            </a:r>
          </a:p>
          <a:p>
            <a:pPr eaLnBrk="1" hangingPunct="1"/>
            <a:r>
              <a:rPr lang="en-US" altLang="en-US" smtClean="0"/>
              <a:t>If oligopolists make decisions about production levels individually, the result is a greater quantity and a lower price than under the monopoly outcome.</a:t>
            </a:r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prisoners’ dilemma shows that self-interest can prevent people from maintaining cooperation, even when cooperation is in their mutual self-interest.  </a:t>
            </a:r>
          </a:p>
          <a:p>
            <a:pPr eaLnBrk="1" hangingPunct="1"/>
            <a:r>
              <a:rPr lang="en-US" altLang="en-US" smtClean="0"/>
              <a:t>The logic of the prisoners’ dilemma applies in many situations, including oligopolies.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Policymakers use the antitrust laws to prevent oligopolies from engaging in behavior that reduces competition.</a:t>
            </a:r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Four Types of Market Structure</a:t>
            </a:r>
          </a:p>
        </p:txBody>
      </p:sp>
      <p:sp>
        <p:nvSpPr>
          <p:cNvPr id="7239" name="Footer Placeholder 15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2559051" y="4522789"/>
            <a:ext cx="1446213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Rectangle 19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6" name="Rectangle 20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Rectangle 21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8" name="Rectangle 22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9" name="Rectangle 23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0" name="Rectangle 24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Rectangle 25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Rectangle 26"/>
          <p:cNvSpPr>
            <a:spLocks noChangeArrowheads="1"/>
          </p:cNvSpPr>
          <p:nvPr/>
        </p:nvSpPr>
        <p:spPr bwMode="auto">
          <a:xfrm>
            <a:off x="4432301" y="4522789"/>
            <a:ext cx="1446213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Rectangle 27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Rectangle 28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5" name="Rectangle 29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Rectangle 30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Rectangle 31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Rectangle 32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Rectangle 33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Rectangle 34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Rectangle 35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Rectangle 36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Rectangle 37"/>
          <p:cNvSpPr>
            <a:spLocks noChangeArrowheads="1"/>
          </p:cNvSpPr>
          <p:nvPr/>
        </p:nvSpPr>
        <p:spPr bwMode="auto">
          <a:xfrm>
            <a:off x="6288088" y="4522789"/>
            <a:ext cx="1446212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Rectangle 38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Rectangle 39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Rectangle 40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Rectangle 41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Rectangle 42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Rectangle 43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0" name="Rectangle 44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1" name="Rectangle 45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2" name="Rectangle 46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3" name="Rectangle 47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4" name="Rectangle 48"/>
          <p:cNvSpPr>
            <a:spLocks noChangeArrowheads="1"/>
          </p:cNvSpPr>
          <p:nvPr/>
        </p:nvSpPr>
        <p:spPr bwMode="auto">
          <a:xfrm>
            <a:off x="8126414" y="4522789"/>
            <a:ext cx="1444625" cy="1589087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5" name="Rectangle 49"/>
          <p:cNvSpPr>
            <a:spLocks noChangeArrowheads="1"/>
          </p:cNvSpPr>
          <p:nvPr/>
        </p:nvSpPr>
        <p:spPr bwMode="auto">
          <a:xfrm>
            <a:off x="8001000" y="4379913"/>
            <a:ext cx="1570038" cy="1714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6" name="Rectangle 50"/>
          <p:cNvSpPr>
            <a:spLocks noChangeArrowheads="1"/>
          </p:cNvSpPr>
          <p:nvPr/>
        </p:nvSpPr>
        <p:spPr bwMode="auto">
          <a:xfrm>
            <a:off x="2435225" y="4379913"/>
            <a:ext cx="1570038" cy="1714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7" name="Line 51"/>
          <p:cNvSpPr>
            <a:spLocks noChangeShapeType="1"/>
          </p:cNvSpPr>
          <p:nvPr/>
        </p:nvSpPr>
        <p:spPr bwMode="auto">
          <a:xfrm flipH="1">
            <a:off x="2435225" y="5237164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8" name="Rectangle 52"/>
          <p:cNvSpPr>
            <a:spLocks noChangeArrowheads="1"/>
          </p:cNvSpPr>
          <p:nvPr/>
        </p:nvSpPr>
        <p:spPr bwMode="auto">
          <a:xfrm>
            <a:off x="6145214" y="4379913"/>
            <a:ext cx="1570037" cy="1714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9" name="Line 53"/>
          <p:cNvSpPr>
            <a:spLocks noChangeShapeType="1"/>
          </p:cNvSpPr>
          <p:nvPr/>
        </p:nvSpPr>
        <p:spPr bwMode="auto">
          <a:xfrm flipH="1">
            <a:off x="6145214" y="5237164"/>
            <a:ext cx="157003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" name="Rectangle 54"/>
          <p:cNvSpPr>
            <a:spLocks noChangeArrowheads="1"/>
          </p:cNvSpPr>
          <p:nvPr/>
        </p:nvSpPr>
        <p:spPr bwMode="auto">
          <a:xfrm>
            <a:off x="4289425" y="4379913"/>
            <a:ext cx="1570038" cy="17145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1" name="Line 55"/>
          <p:cNvSpPr>
            <a:spLocks noChangeShapeType="1"/>
          </p:cNvSpPr>
          <p:nvPr/>
        </p:nvSpPr>
        <p:spPr bwMode="auto">
          <a:xfrm flipH="1">
            <a:off x="4289425" y="5237164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2" name="Line 56"/>
          <p:cNvSpPr>
            <a:spLocks noChangeShapeType="1"/>
          </p:cNvSpPr>
          <p:nvPr/>
        </p:nvSpPr>
        <p:spPr bwMode="auto">
          <a:xfrm flipH="1">
            <a:off x="8001000" y="5237164"/>
            <a:ext cx="15700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3" name="Freeform 57"/>
          <p:cNvSpPr>
            <a:spLocks/>
          </p:cNvSpPr>
          <p:nvPr/>
        </p:nvSpPr>
        <p:spPr bwMode="auto">
          <a:xfrm>
            <a:off x="6931025" y="2951163"/>
            <a:ext cx="927100" cy="1428750"/>
          </a:xfrm>
          <a:custGeom>
            <a:avLst/>
            <a:gdLst>
              <a:gd name="T0" fmla="*/ 0 w 584"/>
              <a:gd name="T1" fmla="*/ 900 h 900"/>
              <a:gd name="T2" fmla="*/ 584 w 584"/>
              <a:gd name="T3" fmla="*/ 0 h 900"/>
              <a:gd name="T4" fmla="*/ 0 w 584"/>
              <a:gd name="T5" fmla="*/ 900 h 900"/>
              <a:gd name="T6" fmla="*/ 0 60000 65536"/>
              <a:gd name="T7" fmla="*/ 0 60000 65536"/>
              <a:gd name="T8" fmla="*/ 0 60000 65536"/>
              <a:gd name="T9" fmla="*/ 0 w 584"/>
              <a:gd name="T10" fmla="*/ 0 h 900"/>
              <a:gd name="T11" fmla="*/ 584 w 584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900">
                <a:moveTo>
                  <a:pt x="0" y="900"/>
                </a:moveTo>
                <a:lnTo>
                  <a:pt x="584" y="0"/>
                </a:lnTo>
                <a:lnTo>
                  <a:pt x="0" y="9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4" name="Freeform 58"/>
          <p:cNvSpPr>
            <a:spLocks/>
          </p:cNvSpPr>
          <p:nvPr/>
        </p:nvSpPr>
        <p:spPr bwMode="auto">
          <a:xfrm>
            <a:off x="7858125" y="2951163"/>
            <a:ext cx="928688" cy="1428750"/>
          </a:xfrm>
          <a:custGeom>
            <a:avLst/>
            <a:gdLst>
              <a:gd name="T0" fmla="*/ 585 w 585"/>
              <a:gd name="T1" fmla="*/ 900 h 900"/>
              <a:gd name="T2" fmla="*/ 0 w 585"/>
              <a:gd name="T3" fmla="*/ 0 h 900"/>
              <a:gd name="T4" fmla="*/ 585 w 585"/>
              <a:gd name="T5" fmla="*/ 900 h 900"/>
              <a:gd name="T6" fmla="*/ 0 60000 65536"/>
              <a:gd name="T7" fmla="*/ 0 60000 65536"/>
              <a:gd name="T8" fmla="*/ 0 60000 65536"/>
              <a:gd name="T9" fmla="*/ 0 w 585"/>
              <a:gd name="T10" fmla="*/ 0 h 900"/>
              <a:gd name="T11" fmla="*/ 585 w 585"/>
              <a:gd name="T12" fmla="*/ 900 h 9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5" h="900">
                <a:moveTo>
                  <a:pt x="585" y="900"/>
                </a:moveTo>
                <a:lnTo>
                  <a:pt x="0" y="0"/>
                </a:lnTo>
                <a:lnTo>
                  <a:pt x="585" y="9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5" name="Freeform 59"/>
          <p:cNvSpPr>
            <a:spLocks/>
          </p:cNvSpPr>
          <p:nvPr/>
        </p:nvSpPr>
        <p:spPr bwMode="auto">
          <a:xfrm>
            <a:off x="3219450" y="1719263"/>
            <a:ext cx="2319338" cy="2660650"/>
          </a:xfrm>
          <a:custGeom>
            <a:avLst/>
            <a:gdLst>
              <a:gd name="T0" fmla="*/ 0 w 1461"/>
              <a:gd name="T1" fmla="*/ 1676 h 1676"/>
              <a:gd name="T2" fmla="*/ 1461 w 1461"/>
              <a:gd name="T3" fmla="*/ 0 h 1676"/>
              <a:gd name="T4" fmla="*/ 0 w 1461"/>
              <a:gd name="T5" fmla="*/ 1676 h 1676"/>
              <a:gd name="T6" fmla="*/ 0 60000 65536"/>
              <a:gd name="T7" fmla="*/ 0 60000 65536"/>
              <a:gd name="T8" fmla="*/ 0 60000 65536"/>
              <a:gd name="T9" fmla="*/ 0 w 1461"/>
              <a:gd name="T10" fmla="*/ 0 h 1676"/>
              <a:gd name="T11" fmla="*/ 1461 w 1461"/>
              <a:gd name="T12" fmla="*/ 1676 h 1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1" h="1676">
                <a:moveTo>
                  <a:pt x="0" y="1676"/>
                </a:moveTo>
                <a:lnTo>
                  <a:pt x="1461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6" name="Freeform 60"/>
          <p:cNvSpPr>
            <a:spLocks/>
          </p:cNvSpPr>
          <p:nvPr/>
        </p:nvSpPr>
        <p:spPr bwMode="auto">
          <a:xfrm>
            <a:off x="5075238" y="1719263"/>
            <a:ext cx="463550" cy="2660650"/>
          </a:xfrm>
          <a:custGeom>
            <a:avLst/>
            <a:gdLst>
              <a:gd name="T0" fmla="*/ 0 w 292"/>
              <a:gd name="T1" fmla="*/ 1676 h 1676"/>
              <a:gd name="T2" fmla="*/ 292 w 292"/>
              <a:gd name="T3" fmla="*/ 0 h 1676"/>
              <a:gd name="T4" fmla="*/ 0 w 292"/>
              <a:gd name="T5" fmla="*/ 1676 h 1676"/>
              <a:gd name="T6" fmla="*/ 0 60000 65536"/>
              <a:gd name="T7" fmla="*/ 0 60000 65536"/>
              <a:gd name="T8" fmla="*/ 0 60000 65536"/>
              <a:gd name="T9" fmla="*/ 0 w 292"/>
              <a:gd name="T10" fmla="*/ 0 h 1676"/>
              <a:gd name="T11" fmla="*/ 292 w 292"/>
              <a:gd name="T12" fmla="*/ 1676 h 1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2" h="1676">
                <a:moveTo>
                  <a:pt x="0" y="1676"/>
                </a:moveTo>
                <a:lnTo>
                  <a:pt x="292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Freeform 61"/>
          <p:cNvSpPr>
            <a:spLocks/>
          </p:cNvSpPr>
          <p:nvPr/>
        </p:nvSpPr>
        <p:spPr bwMode="auto">
          <a:xfrm>
            <a:off x="5538789" y="1719263"/>
            <a:ext cx="2319337" cy="1231900"/>
          </a:xfrm>
          <a:custGeom>
            <a:avLst/>
            <a:gdLst>
              <a:gd name="T0" fmla="*/ 1461 w 1461"/>
              <a:gd name="T1" fmla="*/ 776 h 776"/>
              <a:gd name="T2" fmla="*/ 0 w 1461"/>
              <a:gd name="T3" fmla="*/ 0 h 776"/>
              <a:gd name="T4" fmla="*/ 1461 w 1461"/>
              <a:gd name="T5" fmla="*/ 776 h 776"/>
              <a:gd name="T6" fmla="*/ 0 60000 65536"/>
              <a:gd name="T7" fmla="*/ 0 60000 65536"/>
              <a:gd name="T8" fmla="*/ 0 60000 65536"/>
              <a:gd name="T9" fmla="*/ 0 w 1461"/>
              <a:gd name="T10" fmla="*/ 0 h 776"/>
              <a:gd name="T11" fmla="*/ 1461 w 1461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1" h="776">
                <a:moveTo>
                  <a:pt x="1461" y="776"/>
                </a:moveTo>
                <a:lnTo>
                  <a:pt x="0" y="0"/>
                </a:lnTo>
                <a:lnTo>
                  <a:pt x="1461" y="7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2662239" y="4679953"/>
            <a:ext cx="1130299" cy="1154113"/>
            <a:chOff x="717" y="2948"/>
            <a:chExt cx="712" cy="727"/>
          </a:xfrm>
        </p:grpSpPr>
        <p:sp>
          <p:nvSpPr>
            <p:cNvPr id="7312" name="Rectangle 63"/>
            <p:cNvSpPr>
              <a:spLocks noChangeArrowheads="1"/>
            </p:cNvSpPr>
            <p:nvPr/>
          </p:nvSpPr>
          <p:spPr bwMode="auto">
            <a:xfrm>
              <a:off x="717" y="3381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3" name="Rectangle 64"/>
            <p:cNvSpPr>
              <a:spLocks noChangeArrowheads="1"/>
            </p:cNvSpPr>
            <p:nvPr/>
          </p:nvSpPr>
          <p:spPr bwMode="auto">
            <a:xfrm>
              <a:off x="762" y="3381"/>
              <a:ext cx="3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4" name="Rectangle 65"/>
            <p:cNvSpPr>
              <a:spLocks noChangeArrowheads="1"/>
            </p:cNvSpPr>
            <p:nvPr/>
          </p:nvSpPr>
          <p:spPr bwMode="auto">
            <a:xfrm>
              <a:off x="797" y="3381"/>
              <a:ext cx="5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Tap water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5" name="Rectangle 66"/>
            <p:cNvSpPr>
              <a:spLocks noChangeArrowheads="1"/>
            </p:cNvSpPr>
            <p:nvPr/>
          </p:nvSpPr>
          <p:spPr bwMode="auto">
            <a:xfrm>
              <a:off x="717" y="3530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6" name="Rectangle 67"/>
            <p:cNvSpPr>
              <a:spLocks noChangeArrowheads="1"/>
            </p:cNvSpPr>
            <p:nvPr/>
          </p:nvSpPr>
          <p:spPr bwMode="auto">
            <a:xfrm>
              <a:off x="762" y="3530"/>
              <a:ext cx="3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7" name="Rectangle 68"/>
            <p:cNvSpPr>
              <a:spLocks noChangeArrowheads="1"/>
            </p:cNvSpPr>
            <p:nvPr/>
          </p:nvSpPr>
          <p:spPr bwMode="auto">
            <a:xfrm>
              <a:off x="797" y="3530"/>
              <a:ext cx="5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Cable TV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8" name="Rectangle 69"/>
            <p:cNvSpPr>
              <a:spLocks noChangeArrowheads="1"/>
            </p:cNvSpPr>
            <p:nvPr/>
          </p:nvSpPr>
          <p:spPr bwMode="auto">
            <a:xfrm>
              <a:off x="825" y="2948"/>
              <a:ext cx="5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Monopoly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9" name="Rectangle 70"/>
            <p:cNvSpPr>
              <a:spLocks noChangeArrowheads="1"/>
            </p:cNvSpPr>
            <p:nvPr/>
          </p:nvSpPr>
          <p:spPr bwMode="auto">
            <a:xfrm>
              <a:off x="747" y="3097"/>
              <a:ext cx="68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(Chapter 15)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6354763" y="4443413"/>
            <a:ext cx="1130300" cy="1389062"/>
            <a:chOff x="3043" y="2799"/>
            <a:chExt cx="712" cy="875"/>
          </a:xfrm>
        </p:grpSpPr>
        <p:sp>
          <p:nvSpPr>
            <p:cNvPr id="7303" name="Rectangle 72"/>
            <p:cNvSpPr>
              <a:spLocks noChangeArrowheads="1"/>
            </p:cNvSpPr>
            <p:nvPr/>
          </p:nvSpPr>
          <p:spPr bwMode="auto">
            <a:xfrm>
              <a:off x="3043" y="3381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4" name="Rectangle 73"/>
            <p:cNvSpPr>
              <a:spLocks noChangeArrowheads="1"/>
            </p:cNvSpPr>
            <p:nvPr/>
          </p:nvSpPr>
          <p:spPr bwMode="auto">
            <a:xfrm>
              <a:off x="3088" y="3381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5" name="Rectangle 74"/>
            <p:cNvSpPr>
              <a:spLocks noChangeArrowheads="1"/>
            </p:cNvSpPr>
            <p:nvPr/>
          </p:nvSpPr>
          <p:spPr bwMode="auto">
            <a:xfrm>
              <a:off x="3127" y="3381"/>
              <a:ext cx="3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Novels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6" name="Rectangle 75"/>
            <p:cNvSpPr>
              <a:spLocks noChangeArrowheads="1"/>
            </p:cNvSpPr>
            <p:nvPr/>
          </p:nvSpPr>
          <p:spPr bwMode="auto">
            <a:xfrm>
              <a:off x="3043" y="3530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7" name="Rectangle 76"/>
            <p:cNvSpPr>
              <a:spLocks noChangeArrowheads="1"/>
            </p:cNvSpPr>
            <p:nvPr/>
          </p:nvSpPr>
          <p:spPr bwMode="auto">
            <a:xfrm>
              <a:off x="3088" y="3530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8" name="Rectangle 77"/>
            <p:cNvSpPr>
              <a:spLocks noChangeArrowheads="1"/>
            </p:cNvSpPr>
            <p:nvPr/>
          </p:nvSpPr>
          <p:spPr bwMode="auto">
            <a:xfrm>
              <a:off x="3127" y="3530"/>
              <a:ext cx="38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Movies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9" name="Rectangle 78"/>
            <p:cNvSpPr>
              <a:spLocks noChangeArrowheads="1"/>
            </p:cNvSpPr>
            <p:nvPr/>
          </p:nvSpPr>
          <p:spPr bwMode="auto">
            <a:xfrm>
              <a:off x="3077" y="2799"/>
              <a:ext cx="66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Monopolistic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0" name="Rectangle 79"/>
            <p:cNvSpPr>
              <a:spLocks noChangeArrowheads="1"/>
            </p:cNvSpPr>
            <p:nvPr/>
          </p:nvSpPr>
          <p:spPr bwMode="auto">
            <a:xfrm>
              <a:off x="3092" y="2948"/>
              <a:ext cx="6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Competition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11" name="Rectangle 80"/>
            <p:cNvSpPr>
              <a:spLocks noChangeArrowheads="1"/>
            </p:cNvSpPr>
            <p:nvPr/>
          </p:nvSpPr>
          <p:spPr bwMode="auto">
            <a:xfrm>
              <a:off x="3073" y="3097"/>
              <a:ext cx="68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(Chapter 16)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4508501" y="4679951"/>
            <a:ext cx="1154113" cy="1152525"/>
            <a:chOff x="1880" y="2948"/>
            <a:chExt cx="727" cy="726"/>
          </a:xfrm>
        </p:grpSpPr>
        <p:sp>
          <p:nvSpPr>
            <p:cNvPr id="7295" name="Rectangle 82"/>
            <p:cNvSpPr>
              <a:spLocks noChangeArrowheads="1"/>
            </p:cNvSpPr>
            <p:nvPr/>
          </p:nvSpPr>
          <p:spPr bwMode="auto">
            <a:xfrm>
              <a:off x="1880" y="3381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296" name="Rectangle 83"/>
            <p:cNvSpPr>
              <a:spLocks noChangeArrowheads="1"/>
            </p:cNvSpPr>
            <p:nvPr/>
          </p:nvSpPr>
          <p:spPr bwMode="auto">
            <a:xfrm>
              <a:off x="1925" y="3381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297" name="Rectangle 84"/>
            <p:cNvSpPr>
              <a:spLocks noChangeArrowheads="1"/>
            </p:cNvSpPr>
            <p:nvPr/>
          </p:nvSpPr>
          <p:spPr bwMode="auto">
            <a:xfrm>
              <a:off x="1965" y="3381"/>
              <a:ext cx="6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Tennis balls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298" name="Rectangle 85"/>
            <p:cNvSpPr>
              <a:spLocks noChangeArrowheads="1"/>
            </p:cNvSpPr>
            <p:nvPr/>
          </p:nvSpPr>
          <p:spPr bwMode="auto">
            <a:xfrm>
              <a:off x="1880" y="3530"/>
              <a:ext cx="4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•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299" name="Rectangle 86"/>
            <p:cNvSpPr>
              <a:spLocks noChangeArrowheads="1"/>
            </p:cNvSpPr>
            <p:nvPr/>
          </p:nvSpPr>
          <p:spPr bwMode="auto">
            <a:xfrm>
              <a:off x="1925" y="3530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0" name="Rectangle 87"/>
            <p:cNvSpPr>
              <a:spLocks noChangeArrowheads="1"/>
            </p:cNvSpPr>
            <p:nvPr/>
          </p:nvSpPr>
          <p:spPr bwMode="auto">
            <a:xfrm>
              <a:off x="1965" y="3530"/>
              <a:ext cx="48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Crude oil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1" name="Rectangle 88"/>
            <p:cNvSpPr>
              <a:spLocks noChangeArrowheads="1"/>
            </p:cNvSpPr>
            <p:nvPr/>
          </p:nvSpPr>
          <p:spPr bwMode="auto">
            <a:xfrm>
              <a:off x="1996" y="2948"/>
              <a:ext cx="50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Oligopoly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302" name="Rectangle 89"/>
            <p:cNvSpPr>
              <a:spLocks noChangeArrowheads="1"/>
            </p:cNvSpPr>
            <p:nvPr/>
          </p:nvSpPr>
          <p:spPr bwMode="auto">
            <a:xfrm>
              <a:off x="1910" y="3097"/>
              <a:ext cx="68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(Chapter 17)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4557713" y="1327150"/>
            <a:ext cx="1962150" cy="374650"/>
            <a:chOff x="1911" y="836"/>
            <a:chExt cx="1236" cy="236"/>
          </a:xfrm>
        </p:grpSpPr>
        <p:sp>
          <p:nvSpPr>
            <p:cNvPr id="7282" name="Rectangle 91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3F6F9"/>
            </a:solidFill>
            <a:ln w="196850">
              <a:solidFill>
                <a:srgbClr val="F3F6F9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83" name="Rectangle 92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2F4F8"/>
            </a:solidFill>
            <a:ln w="177800">
              <a:solidFill>
                <a:srgbClr val="F2F4F8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84" name="Rectangle 93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1F4F7"/>
            </a:solidFill>
            <a:ln w="160338">
              <a:solidFill>
                <a:srgbClr val="F1F4F7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85" name="Rectangle 94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F0F2F5"/>
            </a:solidFill>
            <a:ln w="142875">
              <a:solidFill>
                <a:srgbClr val="F0F2F5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86" name="Rectangle 95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EF1F4"/>
            </a:solidFill>
            <a:ln w="125413">
              <a:solidFill>
                <a:srgbClr val="EEF1F4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87" name="Rectangle 96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DEFF3"/>
            </a:solidFill>
            <a:ln w="106363">
              <a:solidFill>
                <a:srgbClr val="EDEFF3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88" name="Rectangle 97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BEEF2"/>
            </a:solidFill>
            <a:ln w="88900">
              <a:solidFill>
                <a:srgbClr val="EBEEF2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89" name="Rectangle 98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AECF1"/>
            </a:solidFill>
            <a:ln w="71438">
              <a:solidFill>
                <a:srgbClr val="EAECF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90" name="Rectangle 99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9EBF0"/>
            </a:solidFill>
            <a:ln w="53975">
              <a:solidFill>
                <a:srgbClr val="E9EBF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91" name="Rectangle 100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7EAEF"/>
            </a:solidFill>
            <a:ln w="34925">
              <a:solidFill>
                <a:srgbClr val="E7EAE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92" name="Rectangle 101"/>
            <p:cNvSpPr>
              <a:spLocks noChangeArrowheads="1"/>
            </p:cNvSpPr>
            <p:nvPr/>
          </p:nvSpPr>
          <p:spPr bwMode="auto">
            <a:xfrm>
              <a:off x="2023" y="903"/>
              <a:ext cx="1124" cy="169"/>
            </a:xfrm>
            <a:prstGeom prst="rect">
              <a:avLst/>
            </a:prstGeom>
            <a:solidFill>
              <a:srgbClr val="E6E9EF"/>
            </a:solidFill>
            <a:ln w="17463">
              <a:solidFill>
                <a:srgbClr val="E6E9E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93" name="Rectangle 102"/>
            <p:cNvSpPr>
              <a:spLocks noChangeArrowheads="1"/>
            </p:cNvSpPr>
            <p:nvPr/>
          </p:nvSpPr>
          <p:spPr bwMode="auto">
            <a:xfrm>
              <a:off x="1911" y="836"/>
              <a:ext cx="1236" cy="236"/>
            </a:xfrm>
            <a:prstGeom prst="rect">
              <a:avLst/>
            </a:prstGeom>
            <a:solidFill>
              <a:srgbClr val="6CCEE6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94" name="Rectangle 103"/>
            <p:cNvSpPr>
              <a:spLocks noChangeArrowheads="1"/>
            </p:cNvSpPr>
            <p:nvPr/>
          </p:nvSpPr>
          <p:spPr bwMode="auto">
            <a:xfrm>
              <a:off x="2014" y="885"/>
              <a:ext cx="10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Number of Firms?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104"/>
          <p:cNvGrpSpPr>
            <a:grpSpLocks/>
          </p:cNvGrpSpPr>
          <p:nvPr/>
        </p:nvGrpSpPr>
        <p:grpSpPr bwMode="auto">
          <a:xfrm>
            <a:off x="8201025" y="4443413"/>
            <a:ext cx="1119188" cy="1389062"/>
            <a:chOff x="4206" y="2799"/>
            <a:chExt cx="705" cy="875"/>
          </a:xfrm>
        </p:grpSpPr>
        <p:sp>
          <p:nvSpPr>
            <p:cNvPr id="7272" name="Rectangle 105"/>
            <p:cNvSpPr>
              <a:spLocks noChangeArrowheads="1"/>
            </p:cNvSpPr>
            <p:nvPr/>
          </p:nvSpPr>
          <p:spPr bwMode="auto">
            <a:xfrm>
              <a:off x="4382" y="2799"/>
              <a:ext cx="3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Perfect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273" name="Group 106"/>
            <p:cNvGrpSpPr>
              <a:grpSpLocks/>
            </p:cNvGrpSpPr>
            <p:nvPr/>
          </p:nvGrpSpPr>
          <p:grpSpPr bwMode="auto">
            <a:xfrm>
              <a:off x="4206" y="2948"/>
              <a:ext cx="705" cy="726"/>
              <a:chOff x="4206" y="2948"/>
              <a:chExt cx="705" cy="726"/>
            </a:xfrm>
          </p:grpSpPr>
          <p:sp>
            <p:nvSpPr>
              <p:cNvPr id="7274" name="Rectangle 107"/>
              <p:cNvSpPr>
                <a:spLocks noChangeArrowheads="1"/>
              </p:cNvSpPr>
              <p:nvPr/>
            </p:nvSpPr>
            <p:spPr bwMode="auto">
              <a:xfrm>
                <a:off x="4206" y="3381"/>
                <a:ext cx="4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•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75" name="Rectangle 108"/>
              <p:cNvSpPr>
                <a:spLocks noChangeArrowheads="1"/>
              </p:cNvSpPr>
              <p:nvPr/>
            </p:nvSpPr>
            <p:spPr bwMode="auto">
              <a:xfrm>
                <a:off x="4251" y="3381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76" name="Rectangle 109"/>
              <p:cNvSpPr>
                <a:spLocks noChangeArrowheads="1"/>
              </p:cNvSpPr>
              <p:nvPr/>
            </p:nvSpPr>
            <p:spPr bwMode="auto">
              <a:xfrm>
                <a:off x="4295" y="3381"/>
                <a:ext cx="34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Wheat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77" name="Rectangle 110"/>
              <p:cNvSpPr>
                <a:spLocks noChangeArrowheads="1"/>
              </p:cNvSpPr>
              <p:nvPr/>
            </p:nvSpPr>
            <p:spPr bwMode="auto">
              <a:xfrm>
                <a:off x="4206" y="3530"/>
                <a:ext cx="4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•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78" name="Rectangle 111"/>
              <p:cNvSpPr>
                <a:spLocks noChangeArrowheads="1"/>
              </p:cNvSpPr>
              <p:nvPr/>
            </p:nvSpPr>
            <p:spPr bwMode="auto">
              <a:xfrm>
                <a:off x="4251" y="3530"/>
                <a:ext cx="3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 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79" name="Rectangle 112"/>
              <p:cNvSpPr>
                <a:spLocks noChangeArrowheads="1"/>
              </p:cNvSpPr>
              <p:nvPr/>
            </p:nvSpPr>
            <p:spPr bwMode="auto">
              <a:xfrm>
                <a:off x="4295" y="3530"/>
                <a:ext cx="21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Milk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80" name="Rectangle 113"/>
              <p:cNvSpPr>
                <a:spLocks noChangeArrowheads="1"/>
              </p:cNvSpPr>
              <p:nvPr/>
            </p:nvSpPr>
            <p:spPr bwMode="auto">
              <a:xfrm>
                <a:off x="4255" y="2948"/>
                <a:ext cx="64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Competition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81" name="Rectangle 114"/>
              <p:cNvSpPr>
                <a:spLocks noChangeArrowheads="1"/>
              </p:cNvSpPr>
              <p:nvPr/>
            </p:nvSpPr>
            <p:spPr bwMode="auto">
              <a:xfrm>
                <a:off x="4236" y="3097"/>
                <a:ext cx="675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(Chapter 14)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" name="Group 115"/>
          <p:cNvGrpSpPr>
            <a:grpSpLocks/>
          </p:cNvGrpSpPr>
          <p:nvPr/>
        </p:nvGrpSpPr>
        <p:grpSpPr bwMode="auto">
          <a:xfrm>
            <a:off x="7858126" y="2576513"/>
            <a:ext cx="1730375" cy="393700"/>
            <a:chOff x="3990" y="1623"/>
            <a:chExt cx="1090" cy="248"/>
          </a:xfrm>
        </p:grpSpPr>
        <p:sp>
          <p:nvSpPr>
            <p:cNvPr id="7259" name="Rectangle 116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3F6F9"/>
            </a:solidFill>
            <a:ln w="196850">
              <a:solidFill>
                <a:srgbClr val="F3F6F9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0" name="Rectangle 117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2F4F8"/>
            </a:solidFill>
            <a:ln w="177800">
              <a:solidFill>
                <a:srgbClr val="F2F4F8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1" name="Rectangle 118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1F4F7"/>
            </a:solidFill>
            <a:ln w="160338">
              <a:solidFill>
                <a:srgbClr val="F1F4F7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2" name="Rectangle 119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F0F2F5"/>
            </a:solidFill>
            <a:ln w="142875">
              <a:solidFill>
                <a:srgbClr val="F0F2F5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3" name="Rectangle 120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EF1F4"/>
            </a:solidFill>
            <a:ln w="125413">
              <a:solidFill>
                <a:srgbClr val="EEF1F4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4" name="Rectangle 121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DEFF3"/>
            </a:solidFill>
            <a:ln w="106363">
              <a:solidFill>
                <a:srgbClr val="EDEFF3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5" name="Rectangle 122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BEEF2"/>
            </a:solidFill>
            <a:ln w="88900">
              <a:solidFill>
                <a:srgbClr val="EBEEF2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6" name="Rectangle 123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AECF1"/>
            </a:solidFill>
            <a:ln w="71438">
              <a:solidFill>
                <a:srgbClr val="EAECF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7" name="Rectangle 124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9EBF0"/>
            </a:solidFill>
            <a:ln w="53975">
              <a:solidFill>
                <a:srgbClr val="E9EBF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8" name="Rectangle 125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7EAEF"/>
            </a:solidFill>
            <a:ln w="34925">
              <a:solidFill>
                <a:srgbClr val="E7EAE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9" name="Rectangle 126"/>
            <p:cNvSpPr>
              <a:spLocks noChangeArrowheads="1"/>
            </p:cNvSpPr>
            <p:nvPr/>
          </p:nvSpPr>
          <p:spPr bwMode="auto">
            <a:xfrm>
              <a:off x="4035" y="1702"/>
              <a:ext cx="1045" cy="169"/>
            </a:xfrm>
            <a:prstGeom prst="rect">
              <a:avLst/>
            </a:prstGeom>
            <a:solidFill>
              <a:srgbClr val="E6E9EF"/>
            </a:solidFill>
            <a:ln w="17463">
              <a:solidFill>
                <a:srgbClr val="E6E9E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0" name="Rectangle 127"/>
            <p:cNvSpPr>
              <a:spLocks noChangeArrowheads="1"/>
            </p:cNvSpPr>
            <p:nvPr/>
          </p:nvSpPr>
          <p:spPr bwMode="auto">
            <a:xfrm>
              <a:off x="3990" y="1623"/>
              <a:ext cx="1079" cy="236"/>
            </a:xfrm>
            <a:prstGeom prst="rect">
              <a:avLst/>
            </a:prstGeom>
            <a:solidFill>
              <a:srgbClr val="6CCEE6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1" name="Rectangle 128"/>
            <p:cNvSpPr>
              <a:spLocks noChangeArrowheads="1"/>
            </p:cNvSpPr>
            <p:nvPr/>
          </p:nvSpPr>
          <p:spPr bwMode="auto">
            <a:xfrm>
              <a:off x="3998" y="1668"/>
              <a:ext cx="105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 b="1">
                  <a:solidFill>
                    <a:srgbClr val="000000"/>
                  </a:solidFill>
                </a:rPr>
                <a:t>Type of Products?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129"/>
          <p:cNvGrpSpPr>
            <a:grpSpLocks/>
          </p:cNvGrpSpPr>
          <p:nvPr/>
        </p:nvGrpSpPr>
        <p:grpSpPr bwMode="auto">
          <a:xfrm>
            <a:off x="7858126" y="2951163"/>
            <a:ext cx="1412875" cy="1428750"/>
            <a:chOff x="3990" y="1859"/>
            <a:chExt cx="890" cy="900"/>
          </a:xfrm>
        </p:grpSpPr>
        <p:sp>
          <p:nvSpPr>
            <p:cNvPr id="7255" name="Line 130"/>
            <p:cNvSpPr>
              <a:spLocks noChangeShapeType="1"/>
            </p:cNvSpPr>
            <p:nvPr/>
          </p:nvSpPr>
          <p:spPr bwMode="auto">
            <a:xfrm flipH="1" flipV="1">
              <a:off x="3990" y="1859"/>
              <a:ext cx="585" cy="9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56" name="Group 131"/>
            <p:cNvGrpSpPr>
              <a:grpSpLocks/>
            </p:cNvGrpSpPr>
            <p:nvPr/>
          </p:nvGrpSpPr>
          <p:grpSpPr bwMode="auto">
            <a:xfrm>
              <a:off x="4419" y="2146"/>
              <a:ext cx="461" cy="293"/>
              <a:chOff x="4419" y="2146"/>
              <a:chExt cx="461" cy="293"/>
            </a:xfrm>
          </p:grpSpPr>
          <p:sp>
            <p:nvSpPr>
              <p:cNvPr id="7257" name="Rectangle 132"/>
              <p:cNvSpPr>
                <a:spLocks noChangeArrowheads="1"/>
              </p:cNvSpPr>
              <p:nvPr/>
            </p:nvSpPr>
            <p:spPr bwMode="auto">
              <a:xfrm>
                <a:off x="4426" y="2146"/>
                <a:ext cx="448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Identical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58" name="Rectangle 133"/>
              <p:cNvSpPr>
                <a:spLocks noChangeArrowheads="1"/>
              </p:cNvSpPr>
              <p:nvPr/>
            </p:nvSpPr>
            <p:spPr bwMode="auto">
              <a:xfrm>
                <a:off x="4419" y="2295"/>
                <a:ext cx="46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products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" name="Group 134"/>
          <p:cNvGrpSpPr>
            <a:grpSpLocks/>
          </p:cNvGrpSpPr>
          <p:nvPr/>
        </p:nvGrpSpPr>
        <p:grpSpPr bwMode="auto">
          <a:xfrm>
            <a:off x="6159501" y="2951163"/>
            <a:ext cx="1698625" cy="1428750"/>
            <a:chOff x="2920" y="1859"/>
            <a:chExt cx="1070" cy="900"/>
          </a:xfrm>
        </p:grpSpPr>
        <p:sp>
          <p:nvSpPr>
            <p:cNvPr id="7251" name="Line 135"/>
            <p:cNvSpPr>
              <a:spLocks noChangeShapeType="1"/>
            </p:cNvSpPr>
            <p:nvPr/>
          </p:nvSpPr>
          <p:spPr bwMode="auto">
            <a:xfrm flipV="1">
              <a:off x="3406" y="1859"/>
              <a:ext cx="584" cy="9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52" name="Group 136"/>
            <p:cNvGrpSpPr>
              <a:grpSpLocks/>
            </p:cNvGrpSpPr>
            <p:nvPr/>
          </p:nvGrpSpPr>
          <p:grpSpPr bwMode="auto">
            <a:xfrm>
              <a:off x="2920" y="2146"/>
              <a:ext cx="715" cy="293"/>
              <a:chOff x="2920" y="2146"/>
              <a:chExt cx="715" cy="293"/>
            </a:xfrm>
          </p:grpSpPr>
          <p:sp>
            <p:nvSpPr>
              <p:cNvPr id="7253" name="Rectangle 137"/>
              <p:cNvSpPr>
                <a:spLocks noChangeArrowheads="1"/>
              </p:cNvSpPr>
              <p:nvPr/>
            </p:nvSpPr>
            <p:spPr bwMode="auto">
              <a:xfrm>
                <a:off x="2920" y="2146"/>
                <a:ext cx="715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Differentiated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54" name="Rectangle 138"/>
              <p:cNvSpPr>
                <a:spLocks noChangeArrowheads="1"/>
              </p:cNvSpPr>
              <p:nvPr/>
            </p:nvSpPr>
            <p:spPr bwMode="auto">
              <a:xfrm>
                <a:off x="3047" y="2295"/>
                <a:ext cx="461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products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3219450" y="1719263"/>
            <a:ext cx="2319338" cy="2660650"/>
            <a:chOff x="1068" y="1083"/>
            <a:chExt cx="1461" cy="1676"/>
          </a:xfrm>
        </p:grpSpPr>
        <p:sp>
          <p:nvSpPr>
            <p:cNvPr id="7247" name="Line 140"/>
            <p:cNvSpPr>
              <a:spLocks noChangeShapeType="1"/>
            </p:cNvSpPr>
            <p:nvPr/>
          </p:nvSpPr>
          <p:spPr bwMode="auto">
            <a:xfrm flipV="1">
              <a:off x="1068" y="1083"/>
              <a:ext cx="1461" cy="16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48" name="Group 141"/>
            <p:cNvGrpSpPr>
              <a:grpSpLocks/>
            </p:cNvGrpSpPr>
            <p:nvPr/>
          </p:nvGrpSpPr>
          <p:grpSpPr bwMode="auto">
            <a:xfrm>
              <a:off x="1071" y="2146"/>
              <a:ext cx="227" cy="293"/>
              <a:chOff x="1071" y="2146"/>
              <a:chExt cx="227" cy="293"/>
            </a:xfrm>
          </p:grpSpPr>
          <p:sp>
            <p:nvSpPr>
              <p:cNvPr id="7249" name="Rectangle 142"/>
              <p:cNvSpPr>
                <a:spLocks noChangeArrowheads="1"/>
              </p:cNvSpPr>
              <p:nvPr/>
            </p:nvSpPr>
            <p:spPr bwMode="auto">
              <a:xfrm>
                <a:off x="1071" y="2146"/>
                <a:ext cx="2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One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50" name="Rectangle 143"/>
              <p:cNvSpPr>
                <a:spLocks noChangeArrowheads="1"/>
              </p:cNvSpPr>
              <p:nvPr/>
            </p:nvSpPr>
            <p:spPr bwMode="auto">
              <a:xfrm>
                <a:off x="1082" y="2295"/>
                <a:ext cx="20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firm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5" name="Group 144"/>
          <p:cNvGrpSpPr>
            <a:grpSpLocks/>
          </p:cNvGrpSpPr>
          <p:nvPr/>
        </p:nvGrpSpPr>
        <p:grpSpPr bwMode="auto">
          <a:xfrm>
            <a:off x="4656138" y="1719263"/>
            <a:ext cx="882650" cy="2660650"/>
            <a:chOff x="1973" y="1083"/>
            <a:chExt cx="556" cy="1676"/>
          </a:xfrm>
        </p:grpSpPr>
        <p:sp>
          <p:nvSpPr>
            <p:cNvPr id="7243" name="Line 145"/>
            <p:cNvSpPr>
              <a:spLocks noChangeShapeType="1"/>
            </p:cNvSpPr>
            <p:nvPr/>
          </p:nvSpPr>
          <p:spPr bwMode="auto">
            <a:xfrm flipV="1">
              <a:off x="2237" y="1083"/>
              <a:ext cx="292" cy="16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44" name="Group 146"/>
            <p:cNvGrpSpPr>
              <a:grpSpLocks/>
            </p:cNvGrpSpPr>
            <p:nvPr/>
          </p:nvGrpSpPr>
          <p:grpSpPr bwMode="auto">
            <a:xfrm>
              <a:off x="1973" y="2146"/>
              <a:ext cx="260" cy="293"/>
              <a:chOff x="1973" y="2146"/>
              <a:chExt cx="260" cy="293"/>
            </a:xfrm>
          </p:grpSpPr>
          <p:sp>
            <p:nvSpPr>
              <p:cNvPr id="7245" name="Rectangle 147"/>
              <p:cNvSpPr>
                <a:spLocks noChangeArrowheads="1"/>
              </p:cNvSpPr>
              <p:nvPr/>
            </p:nvSpPr>
            <p:spPr bwMode="auto">
              <a:xfrm>
                <a:off x="1988" y="2146"/>
                <a:ext cx="22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Few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46" name="Rectangle 148"/>
              <p:cNvSpPr>
                <a:spLocks noChangeArrowheads="1"/>
              </p:cNvSpPr>
              <p:nvPr/>
            </p:nvSpPr>
            <p:spPr bwMode="auto">
              <a:xfrm>
                <a:off x="1973" y="2295"/>
                <a:ext cx="2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500">
                    <a:solidFill>
                      <a:srgbClr val="000000"/>
                    </a:solidFill>
                  </a:rPr>
                  <a:t>firms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" name="Group 149"/>
          <p:cNvGrpSpPr>
            <a:grpSpLocks/>
          </p:cNvGrpSpPr>
          <p:nvPr/>
        </p:nvGrpSpPr>
        <p:grpSpPr bwMode="auto">
          <a:xfrm>
            <a:off x="5538789" y="1719263"/>
            <a:ext cx="2319337" cy="1231900"/>
            <a:chOff x="2529" y="1083"/>
            <a:chExt cx="1461" cy="776"/>
          </a:xfrm>
        </p:grpSpPr>
        <p:sp>
          <p:nvSpPr>
            <p:cNvPr id="7240" name="Line 150"/>
            <p:cNvSpPr>
              <a:spLocks noChangeShapeType="1"/>
            </p:cNvSpPr>
            <p:nvPr/>
          </p:nvSpPr>
          <p:spPr bwMode="auto">
            <a:xfrm flipH="1" flipV="1">
              <a:off x="2529" y="1083"/>
              <a:ext cx="1461" cy="77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Rectangle 151"/>
            <p:cNvSpPr>
              <a:spLocks noChangeArrowheads="1"/>
            </p:cNvSpPr>
            <p:nvPr/>
          </p:nvSpPr>
          <p:spPr bwMode="auto">
            <a:xfrm>
              <a:off x="3379" y="1236"/>
              <a:ext cx="2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Many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242" name="Rectangle 152"/>
            <p:cNvSpPr>
              <a:spLocks noChangeArrowheads="1"/>
            </p:cNvSpPr>
            <p:nvPr/>
          </p:nvSpPr>
          <p:spPr bwMode="auto">
            <a:xfrm>
              <a:off x="3394" y="1385"/>
              <a:ext cx="2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500">
                  <a:solidFill>
                    <a:srgbClr val="000000"/>
                  </a:solidFill>
                </a:rPr>
                <a:t>firms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MARKETS WITH ONLY A FEW SELLERS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Because of the few sellers, the key feature of oligopoly is the tension between cooperation and self-interest.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MARKETS WITH ONLY A FEW SELLERS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Characteristics of an Oligopoly Market</a:t>
            </a:r>
          </a:p>
          <a:p>
            <a:pPr lvl="1" eaLnBrk="1" hangingPunct="1"/>
            <a:r>
              <a:rPr lang="en-US" altLang="en-US" smtClean="0"/>
              <a:t>Few sellers offering similar or identical products</a:t>
            </a:r>
          </a:p>
          <a:p>
            <a:pPr lvl="1" eaLnBrk="1" hangingPunct="1"/>
            <a:r>
              <a:rPr lang="en-US" altLang="en-US" smtClean="0"/>
              <a:t>Interdependent firms</a:t>
            </a:r>
          </a:p>
          <a:p>
            <a:pPr lvl="1" eaLnBrk="1" hangingPunct="1"/>
            <a:r>
              <a:rPr lang="en-US" altLang="en-US" smtClean="0"/>
              <a:t>Best off cooperating and acting like a monopolist by producing a small quantity of output and charging a price above marginal cost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/>
              <a:t>A Duopoly Example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0000"/>
                </a:solidFill>
              </a:rPr>
              <a:t>duopoly</a:t>
            </a:r>
            <a:r>
              <a:rPr lang="en-US" altLang="en-US" smtClean="0"/>
              <a:t> is an oligopoly with only two members. </a:t>
            </a:r>
          </a:p>
          <a:p>
            <a:pPr lvl="1" eaLnBrk="1" hangingPunct="1"/>
            <a:r>
              <a:rPr lang="en-US" altLang="en-US" smtClean="0"/>
              <a:t>It is the simplest type of oligopoly. 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17 OLIGOPOLY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Table 1 The Demand Schedule for Water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1"/>
            <a:ext cx="5302250" cy="571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7010400" y="6248401"/>
            <a:ext cx="23622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Perfect Competition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7010400" y="4114801"/>
            <a:ext cx="12954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Monopoly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7010400" y="4814888"/>
            <a:ext cx="1295400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Duopoly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7010400" y="1371600"/>
            <a:ext cx="2743200" cy="915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Assumption: Marginal Cost of producing water is zero: </a:t>
            </a:r>
            <a:r>
              <a:rPr lang="en-US" altLang="en-US" b="1" i="1"/>
              <a:t>MC</a:t>
            </a:r>
            <a:r>
              <a:rPr lang="en-US" altLang="en-US" b="1"/>
              <a:t>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/>
      <p:bldP spid="87047" grpId="0" animBg="1"/>
      <p:bldP spid="87048" grpId="0" animBg="1"/>
      <p:bldP spid="870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2142</Words>
  <Application>Microsoft Office PowerPoint</Application>
  <PresentationFormat>Widescreen</PresentationFormat>
  <Paragraphs>408</Paragraphs>
  <Slides>48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Tahoma</vt:lpstr>
      <vt:lpstr>Times New Roman</vt:lpstr>
      <vt:lpstr>Office Theme</vt:lpstr>
      <vt:lpstr>Chapter 17 Oligopoly</vt:lpstr>
      <vt:lpstr>BETWEEN MONOPOLY AND PERFECT COMPETITION</vt:lpstr>
      <vt:lpstr>BETWEEN MONOPOLY AND PERFECT COMPETITION</vt:lpstr>
      <vt:lpstr>BETWEEN MONOPOLY AND PERFECT COMPETITION </vt:lpstr>
      <vt:lpstr>The Four Types of Market Structure</vt:lpstr>
      <vt:lpstr>MARKETS WITH ONLY A FEW SELLERS</vt:lpstr>
      <vt:lpstr>MARKETS WITH ONLY A FEW SELLERS </vt:lpstr>
      <vt:lpstr>A Duopoly Example</vt:lpstr>
      <vt:lpstr>Table 1 The Demand Schedule for Water</vt:lpstr>
      <vt:lpstr>A Duopoly Example</vt:lpstr>
      <vt:lpstr>A Duopoly Example</vt:lpstr>
      <vt:lpstr>Competition, Monopolies, and Cartels</vt:lpstr>
      <vt:lpstr>Competition, Monopolies, and Cartels</vt:lpstr>
      <vt:lpstr>The Equilibrium for an Oligopoly</vt:lpstr>
      <vt:lpstr>The Equilibrium for an Oligopoly</vt:lpstr>
      <vt:lpstr>The Equilibrium for an Oligopoly</vt:lpstr>
      <vt:lpstr>Equilibrium for an Oligopoly: Summary</vt:lpstr>
      <vt:lpstr>Table 1 The Demand Schedule for Water</vt:lpstr>
      <vt:lpstr>How the Size of an Oligopoly Affects the Market Outcome</vt:lpstr>
      <vt:lpstr>How the Size of an Oligopoly Affects the Market Outcome</vt:lpstr>
      <vt:lpstr>How the Size of an Oligopoly Affects the Market Outcome</vt:lpstr>
      <vt:lpstr>THE ECONOMICS OF COOPERATION</vt:lpstr>
      <vt:lpstr>THE ECONOMICS OF COOPERATION</vt:lpstr>
      <vt:lpstr>The Prisoners’ Dilemma</vt:lpstr>
      <vt:lpstr>The Prisoners’ Dilemma</vt:lpstr>
      <vt:lpstr>Figure 1 The Prisoners’ Dilemma</vt:lpstr>
      <vt:lpstr>The Prisoners’ Dilemma</vt:lpstr>
      <vt:lpstr>The Prisoners’ Dilemma</vt:lpstr>
      <vt:lpstr>Oligopolies as a Prisoners’ Dilemma</vt:lpstr>
      <vt:lpstr>Figure 2 Jack and Jill’s Oligopoly Game</vt:lpstr>
      <vt:lpstr>Figure 2 Jack and Jill’s Oligopoly Game</vt:lpstr>
      <vt:lpstr>Other examples of the prisoners’ dilemma</vt:lpstr>
      <vt:lpstr>Figure 3 An Arms-Race Game</vt:lpstr>
      <vt:lpstr>Figure 3 An Arms-Race Game</vt:lpstr>
      <vt:lpstr>Figure 4 A Common-Resource Game</vt:lpstr>
      <vt:lpstr>Figure 4 A Common-Resources Game</vt:lpstr>
      <vt:lpstr>Figure 5 An Advertising Game</vt:lpstr>
      <vt:lpstr>The prisoners’ dilemma and the welfare of society</vt:lpstr>
      <vt:lpstr>Why People Sometimes Cooperate</vt:lpstr>
      <vt:lpstr>The prisoners’ dilemma tournament</vt:lpstr>
      <vt:lpstr>PUBLIC POLICY TOWARD OLIGOPOLIES</vt:lpstr>
      <vt:lpstr>Restraint of Trade and the Antitrust Laws</vt:lpstr>
      <vt:lpstr>Controversies over Antitrust Policy</vt:lpstr>
      <vt:lpstr>Controversies over Antitrust Policy </vt:lpstr>
      <vt:lpstr>Any Questions?</vt:lpstr>
      <vt:lpstr>Summary</vt:lpstr>
      <vt:lpstr>Summary</vt:lpstr>
      <vt:lpstr>Summary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Oligopoly</dc:title>
  <dc:creator>Udayan Roy</dc:creator>
  <cp:lastModifiedBy>Udayan Roy</cp:lastModifiedBy>
  <cp:revision>34</cp:revision>
  <dcterms:created xsi:type="dcterms:W3CDTF">2003-02-01T18:25:46Z</dcterms:created>
  <dcterms:modified xsi:type="dcterms:W3CDTF">2019-08-25T19:44:34Z</dcterms:modified>
</cp:coreProperties>
</file>