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3" r:id="rId1"/>
  </p:sldMasterIdLst>
  <p:notesMasterIdLst>
    <p:notesMasterId r:id="rId53"/>
  </p:notesMasterIdLst>
  <p:sldIdLst>
    <p:sldId id="312" r:id="rId2"/>
    <p:sldId id="256" r:id="rId3"/>
    <p:sldId id="257" r:id="rId4"/>
    <p:sldId id="258" r:id="rId5"/>
    <p:sldId id="259" r:id="rId6"/>
    <p:sldId id="318" r:id="rId7"/>
    <p:sldId id="301" r:id="rId8"/>
    <p:sldId id="261" r:id="rId9"/>
    <p:sldId id="262" r:id="rId10"/>
    <p:sldId id="310" r:id="rId11"/>
    <p:sldId id="302" r:id="rId12"/>
    <p:sldId id="265" r:id="rId13"/>
    <p:sldId id="266" r:id="rId14"/>
    <p:sldId id="267" r:id="rId15"/>
    <p:sldId id="309" r:id="rId16"/>
    <p:sldId id="269" r:id="rId17"/>
    <p:sldId id="270" r:id="rId18"/>
    <p:sldId id="271" r:id="rId19"/>
    <p:sldId id="303" r:id="rId20"/>
    <p:sldId id="272" r:id="rId21"/>
    <p:sldId id="313" r:id="rId22"/>
    <p:sldId id="319" r:id="rId23"/>
    <p:sldId id="275" r:id="rId24"/>
    <p:sldId id="300" r:id="rId25"/>
    <p:sldId id="276" r:id="rId26"/>
    <p:sldId id="304" r:id="rId27"/>
    <p:sldId id="320" r:id="rId28"/>
    <p:sldId id="321" r:id="rId29"/>
    <p:sldId id="314" r:id="rId30"/>
    <p:sldId id="278" r:id="rId31"/>
    <p:sldId id="279" r:id="rId32"/>
    <p:sldId id="305" r:id="rId33"/>
    <p:sldId id="281" r:id="rId34"/>
    <p:sldId id="306" r:id="rId35"/>
    <p:sldId id="283" r:id="rId36"/>
    <p:sldId id="307" r:id="rId37"/>
    <p:sldId id="285" r:id="rId38"/>
    <p:sldId id="316" r:id="rId39"/>
    <p:sldId id="288" r:id="rId40"/>
    <p:sldId id="289" r:id="rId41"/>
    <p:sldId id="290" r:id="rId42"/>
    <p:sldId id="308" r:id="rId43"/>
    <p:sldId id="293" r:id="rId44"/>
    <p:sldId id="294" r:id="rId45"/>
    <p:sldId id="295" r:id="rId46"/>
    <p:sldId id="315" r:id="rId47"/>
    <p:sldId id="317" r:id="rId48"/>
    <p:sldId id="296" r:id="rId49"/>
    <p:sldId id="297" r:id="rId50"/>
    <p:sldId id="298" r:id="rId51"/>
    <p:sldId id="29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34" autoAdjust="0"/>
  </p:normalViewPr>
  <p:slideViewPr>
    <p:cSldViewPr snapToGrid="0">
      <p:cViewPr varScale="1">
        <p:scale>
          <a:sx n="61" d="100"/>
          <a:sy n="61" d="100"/>
        </p:scale>
        <p:origin x="860" y="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E47A604-7B7B-4503-8F5A-62F309A2D0A5}" type="datetimeFigureOut">
              <a:rPr lang="en-US"/>
              <a:pPr>
                <a:defRPr/>
              </a:pPr>
              <a:t>8/25/2019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43237A-5A20-429B-A89D-2F4B0370E29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FYI shows that VMPL = W and P = MC are equivalent. The sixth edition has an additional FYI on “The Luddite Revolt”.</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49017F-94DE-47D7-BFA2-110610519306}" type="slidenum">
              <a:rPr lang="en-US" altLang="en-US" sz="1200"/>
              <a:pPr/>
              <a:t>24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sixth edition has an In The News interview with Pia Orrenius, who studies immigration.</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D140A0-19D5-4F19-9FCF-0512EDDE682E}" type="slidenum">
              <a:rPr lang="en-US" altLang="en-US" sz="1200"/>
              <a:pPr/>
              <a:t>35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sixth edition has an FYI item on monopsony.</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FDFB4A-AEAD-4AE9-88BB-4220C515AA06}" type="slidenum">
              <a:rPr lang="en-US" altLang="en-US" sz="1200"/>
              <a:pPr/>
              <a:t>38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sixth edition has an FYI item on “What is capital income?”</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35455F-6A9F-42A2-9B87-3FE83AB773A8}" type="slidenum">
              <a:rPr lang="en-US" altLang="en-US" sz="1200"/>
              <a:pPr/>
              <a:t>45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742F0F-FB27-484B-8C70-780BD306146F}"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5AD8B-D641-4F5C-AF85-A778096E86E0}" type="slidenum">
              <a:rPr lang="en-US" smtClean="0"/>
              <a:t>‹#›</a:t>
            </a:fld>
            <a:endParaRPr lang="en-US"/>
          </a:p>
        </p:txBody>
      </p:sp>
    </p:spTree>
    <p:extLst>
      <p:ext uri="{BB962C8B-B14F-4D97-AF65-F5344CB8AC3E}">
        <p14:creationId xmlns:p14="http://schemas.microsoft.com/office/powerpoint/2010/main" val="39471946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742F0F-FB27-484B-8C70-780BD306146F}" type="datetimeFigureOut">
              <a:rPr lang="en-US" smtClean="0"/>
              <a:t>8/25/2019</a:t>
            </a:fld>
            <a:endParaRPr lang="en-US"/>
          </a:p>
        </p:txBody>
      </p:sp>
      <p:sp>
        <p:nvSpPr>
          <p:cNvPr id="5" name="Footer Placeholder 4"/>
          <p:cNvSpPr>
            <a:spLocks noGrp="1"/>
          </p:cNvSpPr>
          <p:nvPr>
            <p:ph type="ftr" sz="quarter" idx="11"/>
          </p:nvPr>
        </p:nvSpPr>
        <p:spPr/>
        <p:txBody>
          <a:bodyPr/>
          <a:lstStyle/>
          <a:p>
            <a:pPr>
              <a:defRPr/>
            </a:pPr>
            <a:r>
              <a:rPr lang="en-US" smtClean="0"/>
              <a:t>CHAPTER 18 THE MARKETS FOR THE FACTORS OF PRODUCTION</a:t>
            </a:r>
            <a:endParaRPr lang="en-US"/>
          </a:p>
        </p:txBody>
      </p:sp>
      <p:sp>
        <p:nvSpPr>
          <p:cNvPr id="6" name="Slide Number Placeholder 5"/>
          <p:cNvSpPr>
            <a:spLocks noGrp="1"/>
          </p:cNvSpPr>
          <p:nvPr>
            <p:ph type="sldNum" sz="quarter" idx="12"/>
          </p:nvPr>
        </p:nvSpPr>
        <p:spPr/>
        <p:txBody>
          <a:bodyPr/>
          <a:lstStyle/>
          <a:p>
            <a:fld id="{7C75AD8B-D641-4F5C-AF85-A778096E86E0}" type="slidenum">
              <a:rPr lang="en-US" smtClean="0"/>
              <a:t>‹#›</a:t>
            </a:fld>
            <a:endParaRPr lang="en-US"/>
          </a:p>
        </p:txBody>
      </p:sp>
    </p:spTree>
    <p:extLst>
      <p:ext uri="{BB962C8B-B14F-4D97-AF65-F5344CB8AC3E}">
        <p14:creationId xmlns:p14="http://schemas.microsoft.com/office/powerpoint/2010/main" val="37232076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742F0F-FB27-484B-8C70-780BD306146F}" type="datetimeFigureOut">
              <a:rPr lang="en-US" smtClean="0"/>
              <a:t>8/25/2019</a:t>
            </a:fld>
            <a:endParaRPr lang="en-US"/>
          </a:p>
        </p:txBody>
      </p:sp>
      <p:sp>
        <p:nvSpPr>
          <p:cNvPr id="5" name="Footer Placeholder 4"/>
          <p:cNvSpPr>
            <a:spLocks noGrp="1"/>
          </p:cNvSpPr>
          <p:nvPr>
            <p:ph type="ftr" sz="quarter" idx="11"/>
          </p:nvPr>
        </p:nvSpPr>
        <p:spPr/>
        <p:txBody>
          <a:bodyPr/>
          <a:lstStyle/>
          <a:p>
            <a:pPr>
              <a:defRPr/>
            </a:pPr>
            <a:r>
              <a:rPr lang="en-US" smtClean="0"/>
              <a:t>CHAPTER 18 THE MARKETS FOR THE FACTORS OF PRODUCTION</a:t>
            </a:r>
            <a:endParaRPr lang="en-US"/>
          </a:p>
        </p:txBody>
      </p:sp>
      <p:sp>
        <p:nvSpPr>
          <p:cNvPr id="6" name="Slide Number Placeholder 5"/>
          <p:cNvSpPr>
            <a:spLocks noGrp="1"/>
          </p:cNvSpPr>
          <p:nvPr>
            <p:ph type="sldNum" sz="quarter" idx="12"/>
          </p:nvPr>
        </p:nvSpPr>
        <p:spPr/>
        <p:txBody>
          <a:bodyPr/>
          <a:lstStyle/>
          <a:p>
            <a:fld id="{7C75AD8B-D641-4F5C-AF85-A778096E86E0}" type="slidenum">
              <a:rPr lang="en-US" smtClean="0"/>
              <a:t>‹#›</a:t>
            </a:fld>
            <a:endParaRPr lang="en-US"/>
          </a:p>
        </p:txBody>
      </p:sp>
    </p:spTree>
    <p:extLst>
      <p:ext uri="{BB962C8B-B14F-4D97-AF65-F5344CB8AC3E}">
        <p14:creationId xmlns:p14="http://schemas.microsoft.com/office/powerpoint/2010/main" val="20377821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742F0F-FB27-484B-8C70-780BD306146F}" type="datetimeFigureOut">
              <a:rPr lang="en-US" smtClean="0"/>
              <a:t>8/25/2019</a:t>
            </a:fld>
            <a:endParaRPr lang="en-US"/>
          </a:p>
        </p:txBody>
      </p:sp>
      <p:sp>
        <p:nvSpPr>
          <p:cNvPr id="5" name="Footer Placeholder 4"/>
          <p:cNvSpPr>
            <a:spLocks noGrp="1"/>
          </p:cNvSpPr>
          <p:nvPr>
            <p:ph type="ftr" sz="quarter" idx="11"/>
          </p:nvPr>
        </p:nvSpPr>
        <p:spPr/>
        <p:txBody>
          <a:bodyPr/>
          <a:lstStyle/>
          <a:p>
            <a:pPr>
              <a:defRPr/>
            </a:pPr>
            <a:r>
              <a:rPr lang="en-US" smtClean="0"/>
              <a:t>CHAPTER 18 THE MARKETS FOR THE FACTORS OF PRODUCTION</a:t>
            </a:r>
            <a:endParaRPr lang="en-US"/>
          </a:p>
        </p:txBody>
      </p:sp>
      <p:sp>
        <p:nvSpPr>
          <p:cNvPr id="6" name="Slide Number Placeholder 5"/>
          <p:cNvSpPr>
            <a:spLocks noGrp="1"/>
          </p:cNvSpPr>
          <p:nvPr>
            <p:ph type="sldNum" sz="quarter" idx="12"/>
          </p:nvPr>
        </p:nvSpPr>
        <p:spPr/>
        <p:txBody>
          <a:bodyPr/>
          <a:lstStyle/>
          <a:p>
            <a:fld id="{7C75AD8B-D641-4F5C-AF85-A778096E86E0}" type="slidenum">
              <a:rPr lang="en-US" smtClean="0"/>
              <a:t>‹#›</a:t>
            </a:fld>
            <a:endParaRPr lang="en-US"/>
          </a:p>
        </p:txBody>
      </p:sp>
    </p:spTree>
    <p:extLst>
      <p:ext uri="{BB962C8B-B14F-4D97-AF65-F5344CB8AC3E}">
        <p14:creationId xmlns:p14="http://schemas.microsoft.com/office/powerpoint/2010/main" val="428582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742F0F-FB27-484B-8C70-780BD306146F}" type="datetimeFigureOut">
              <a:rPr lang="en-US" smtClean="0"/>
              <a:t>8/25/2019</a:t>
            </a:fld>
            <a:endParaRPr lang="en-US"/>
          </a:p>
        </p:txBody>
      </p:sp>
      <p:sp>
        <p:nvSpPr>
          <p:cNvPr id="5" name="Footer Placeholder 4"/>
          <p:cNvSpPr>
            <a:spLocks noGrp="1"/>
          </p:cNvSpPr>
          <p:nvPr>
            <p:ph type="ftr" sz="quarter" idx="11"/>
          </p:nvPr>
        </p:nvSpPr>
        <p:spPr/>
        <p:txBody>
          <a:bodyPr/>
          <a:lstStyle/>
          <a:p>
            <a:pPr>
              <a:defRPr/>
            </a:pPr>
            <a:r>
              <a:rPr lang="en-US" smtClean="0"/>
              <a:t>CHAPTER 18 THE MARKETS FOR THE FACTORS OF PRODUCTION</a:t>
            </a:r>
            <a:endParaRPr lang="en-US"/>
          </a:p>
        </p:txBody>
      </p:sp>
      <p:sp>
        <p:nvSpPr>
          <p:cNvPr id="6" name="Slide Number Placeholder 5"/>
          <p:cNvSpPr>
            <a:spLocks noGrp="1"/>
          </p:cNvSpPr>
          <p:nvPr>
            <p:ph type="sldNum" sz="quarter" idx="12"/>
          </p:nvPr>
        </p:nvSpPr>
        <p:spPr/>
        <p:txBody>
          <a:bodyPr/>
          <a:lstStyle/>
          <a:p>
            <a:fld id="{7C75AD8B-D641-4F5C-AF85-A778096E86E0}" type="slidenum">
              <a:rPr lang="en-US" smtClean="0"/>
              <a:t>‹#›</a:t>
            </a:fld>
            <a:endParaRPr lang="en-US"/>
          </a:p>
        </p:txBody>
      </p:sp>
    </p:spTree>
    <p:extLst>
      <p:ext uri="{BB962C8B-B14F-4D97-AF65-F5344CB8AC3E}">
        <p14:creationId xmlns:p14="http://schemas.microsoft.com/office/powerpoint/2010/main" val="13072286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742F0F-FB27-484B-8C70-780BD306146F}" type="datetimeFigureOut">
              <a:rPr lang="en-US" smtClean="0"/>
              <a:t>8/25/2019</a:t>
            </a:fld>
            <a:endParaRPr lang="en-US"/>
          </a:p>
        </p:txBody>
      </p:sp>
      <p:sp>
        <p:nvSpPr>
          <p:cNvPr id="6" name="Footer Placeholder 5"/>
          <p:cNvSpPr>
            <a:spLocks noGrp="1"/>
          </p:cNvSpPr>
          <p:nvPr>
            <p:ph type="ftr" sz="quarter" idx="11"/>
          </p:nvPr>
        </p:nvSpPr>
        <p:spPr/>
        <p:txBody>
          <a:bodyPr/>
          <a:lstStyle/>
          <a:p>
            <a:pPr>
              <a:defRPr/>
            </a:pPr>
            <a:r>
              <a:rPr lang="en-US" smtClean="0"/>
              <a:t>CHAPTER 18 THE MARKETS FOR THE FACTORS OF PRODUCTION</a:t>
            </a:r>
            <a:endParaRPr lang="en-US"/>
          </a:p>
        </p:txBody>
      </p:sp>
      <p:sp>
        <p:nvSpPr>
          <p:cNvPr id="7" name="Slide Number Placeholder 6"/>
          <p:cNvSpPr>
            <a:spLocks noGrp="1"/>
          </p:cNvSpPr>
          <p:nvPr>
            <p:ph type="sldNum" sz="quarter" idx="12"/>
          </p:nvPr>
        </p:nvSpPr>
        <p:spPr/>
        <p:txBody>
          <a:bodyPr/>
          <a:lstStyle/>
          <a:p>
            <a:fld id="{7C75AD8B-D641-4F5C-AF85-A778096E86E0}" type="slidenum">
              <a:rPr lang="en-US" smtClean="0"/>
              <a:t>‹#›</a:t>
            </a:fld>
            <a:endParaRPr lang="en-US"/>
          </a:p>
        </p:txBody>
      </p:sp>
    </p:spTree>
    <p:extLst>
      <p:ext uri="{BB962C8B-B14F-4D97-AF65-F5344CB8AC3E}">
        <p14:creationId xmlns:p14="http://schemas.microsoft.com/office/powerpoint/2010/main" val="18336591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742F0F-FB27-484B-8C70-780BD306146F}" type="datetimeFigureOut">
              <a:rPr lang="en-US" smtClean="0"/>
              <a:t>8/25/2019</a:t>
            </a:fld>
            <a:endParaRPr lang="en-US"/>
          </a:p>
        </p:txBody>
      </p:sp>
      <p:sp>
        <p:nvSpPr>
          <p:cNvPr id="8" name="Footer Placeholder 7"/>
          <p:cNvSpPr>
            <a:spLocks noGrp="1"/>
          </p:cNvSpPr>
          <p:nvPr>
            <p:ph type="ftr" sz="quarter" idx="11"/>
          </p:nvPr>
        </p:nvSpPr>
        <p:spPr/>
        <p:txBody>
          <a:bodyPr/>
          <a:lstStyle/>
          <a:p>
            <a:pPr>
              <a:defRPr/>
            </a:pPr>
            <a:r>
              <a:rPr lang="en-US" smtClean="0"/>
              <a:t>CHAPTER 18 THE MARKETS FOR THE FACTORS OF PRODUCTION</a:t>
            </a:r>
            <a:endParaRPr lang="en-US"/>
          </a:p>
        </p:txBody>
      </p:sp>
      <p:sp>
        <p:nvSpPr>
          <p:cNvPr id="9" name="Slide Number Placeholder 8"/>
          <p:cNvSpPr>
            <a:spLocks noGrp="1"/>
          </p:cNvSpPr>
          <p:nvPr>
            <p:ph type="sldNum" sz="quarter" idx="12"/>
          </p:nvPr>
        </p:nvSpPr>
        <p:spPr/>
        <p:txBody>
          <a:bodyPr/>
          <a:lstStyle/>
          <a:p>
            <a:fld id="{7C75AD8B-D641-4F5C-AF85-A778096E86E0}" type="slidenum">
              <a:rPr lang="en-US" smtClean="0"/>
              <a:t>‹#›</a:t>
            </a:fld>
            <a:endParaRPr lang="en-US"/>
          </a:p>
        </p:txBody>
      </p:sp>
    </p:spTree>
    <p:extLst>
      <p:ext uri="{BB962C8B-B14F-4D97-AF65-F5344CB8AC3E}">
        <p14:creationId xmlns:p14="http://schemas.microsoft.com/office/powerpoint/2010/main" val="37930678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742F0F-FB27-484B-8C70-780BD306146F}" type="datetimeFigureOut">
              <a:rPr lang="en-US" smtClean="0"/>
              <a:t>8/25/2019</a:t>
            </a:fld>
            <a:endParaRPr lang="en-US"/>
          </a:p>
        </p:txBody>
      </p:sp>
      <p:sp>
        <p:nvSpPr>
          <p:cNvPr id="4" name="Footer Placeholder 3"/>
          <p:cNvSpPr>
            <a:spLocks noGrp="1"/>
          </p:cNvSpPr>
          <p:nvPr>
            <p:ph type="ftr" sz="quarter" idx="11"/>
          </p:nvPr>
        </p:nvSpPr>
        <p:spPr/>
        <p:txBody>
          <a:bodyPr/>
          <a:lstStyle/>
          <a:p>
            <a:pPr>
              <a:defRPr/>
            </a:pPr>
            <a:r>
              <a:rPr lang="en-US" smtClean="0"/>
              <a:t>CHAPTER 18 THE MARKETS FOR THE FACTORS OF PRODUCTION</a:t>
            </a:r>
            <a:endParaRPr lang="en-US"/>
          </a:p>
        </p:txBody>
      </p:sp>
      <p:sp>
        <p:nvSpPr>
          <p:cNvPr id="5" name="Slide Number Placeholder 4"/>
          <p:cNvSpPr>
            <a:spLocks noGrp="1"/>
          </p:cNvSpPr>
          <p:nvPr>
            <p:ph type="sldNum" sz="quarter" idx="12"/>
          </p:nvPr>
        </p:nvSpPr>
        <p:spPr/>
        <p:txBody>
          <a:bodyPr/>
          <a:lstStyle/>
          <a:p>
            <a:fld id="{7C75AD8B-D641-4F5C-AF85-A778096E86E0}" type="slidenum">
              <a:rPr lang="en-US" smtClean="0"/>
              <a:t>‹#›</a:t>
            </a:fld>
            <a:endParaRPr lang="en-US"/>
          </a:p>
        </p:txBody>
      </p:sp>
    </p:spTree>
    <p:extLst>
      <p:ext uri="{BB962C8B-B14F-4D97-AF65-F5344CB8AC3E}">
        <p14:creationId xmlns:p14="http://schemas.microsoft.com/office/powerpoint/2010/main" val="29061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42F0F-FB27-484B-8C70-780BD306146F}" type="datetimeFigureOut">
              <a:rPr lang="en-US" smtClean="0"/>
              <a:t>8/25/2019</a:t>
            </a:fld>
            <a:endParaRPr lang="en-US"/>
          </a:p>
        </p:txBody>
      </p:sp>
      <p:sp>
        <p:nvSpPr>
          <p:cNvPr id="3" name="Footer Placeholder 2"/>
          <p:cNvSpPr>
            <a:spLocks noGrp="1"/>
          </p:cNvSpPr>
          <p:nvPr>
            <p:ph type="ftr" sz="quarter" idx="11"/>
          </p:nvPr>
        </p:nvSpPr>
        <p:spPr/>
        <p:txBody>
          <a:bodyPr/>
          <a:lstStyle/>
          <a:p>
            <a:pPr>
              <a:defRPr/>
            </a:pPr>
            <a:r>
              <a:rPr lang="en-US" smtClean="0"/>
              <a:t>CHAPTER 18 THE MARKETS FOR THE FACTORS OF PRODUCTION</a:t>
            </a:r>
            <a:endParaRPr lang="en-US"/>
          </a:p>
        </p:txBody>
      </p:sp>
      <p:sp>
        <p:nvSpPr>
          <p:cNvPr id="4" name="Slide Number Placeholder 3"/>
          <p:cNvSpPr>
            <a:spLocks noGrp="1"/>
          </p:cNvSpPr>
          <p:nvPr>
            <p:ph type="sldNum" sz="quarter" idx="12"/>
          </p:nvPr>
        </p:nvSpPr>
        <p:spPr/>
        <p:txBody>
          <a:bodyPr/>
          <a:lstStyle/>
          <a:p>
            <a:fld id="{7C75AD8B-D641-4F5C-AF85-A778096E86E0}" type="slidenum">
              <a:rPr lang="en-US" smtClean="0"/>
              <a:t>‹#›</a:t>
            </a:fld>
            <a:endParaRPr lang="en-US"/>
          </a:p>
        </p:txBody>
      </p:sp>
    </p:spTree>
    <p:extLst>
      <p:ext uri="{BB962C8B-B14F-4D97-AF65-F5344CB8AC3E}">
        <p14:creationId xmlns:p14="http://schemas.microsoft.com/office/powerpoint/2010/main" val="44155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742F0F-FB27-484B-8C70-780BD306146F}" type="datetimeFigureOut">
              <a:rPr lang="en-US" smtClean="0"/>
              <a:t>8/25/2019</a:t>
            </a:fld>
            <a:endParaRPr lang="en-US"/>
          </a:p>
        </p:txBody>
      </p:sp>
      <p:sp>
        <p:nvSpPr>
          <p:cNvPr id="6" name="Footer Placeholder 5"/>
          <p:cNvSpPr>
            <a:spLocks noGrp="1"/>
          </p:cNvSpPr>
          <p:nvPr>
            <p:ph type="ftr" sz="quarter" idx="11"/>
          </p:nvPr>
        </p:nvSpPr>
        <p:spPr/>
        <p:txBody>
          <a:bodyPr/>
          <a:lstStyle/>
          <a:p>
            <a:pPr>
              <a:defRPr/>
            </a:pPr>
            <a:r>
              <a:rPr lang="en-US" smtClean="0"/>
              <a:t>CHAPTER 18 THE MARKETS FOR THE FACTORS OF PRODUCTION</a:t>
            </a:r>
            <a:endParaRPr lang="en-US"/>
          </a:p>
        </p:txBody>
      </p:sp>
      <p:sp>
        <p:nvSpPr>
          <p:cNvPr id="7" name="Slide Number Placeholder 6"/>
          <p:cNvSpPr>
            <a:spLocks noGrp="1"/>
          </p:cNvSpPr>
          <p:nvPr>
            <p:ph type="sldNum" sz="quarter" idx="12"/>
          </p:nvPr>
        </p:nvSpPr>
        <p:spPr/>
        <p:txBody>
          <a:bodyPr/>
          <a:lstStyle/>
          <a:p>
            <a:fld id="{7C75AD8B-D641-4F5C-AF85-A778096E86E0}" type="slidenum">
              <a:rPr lang="en-US" smtClean="0"/>
              <a:t>‹#›</a:t>
            </a:fld>
            <a:endParaRPr lang="en-US"/>
          </a:p>
        </p:txBody>
      </p:sp>
    </p:spTree>
    <p:extLst>
      <p:ext uri="{BB962C8B-B14F-4D97-AF65-F5344CB8AC3E}">
        <p14:creationId xmlns:p14="http://schemas.microsoft.com/office/powerpoint/2010/main" val="3791958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742F0F-FB27-484B-8C70-780BD306146F}" type="datetimeFigureOut">
              <a:rPr lang="en-US" smtClean="0"/>
              <a:t>8/25/2019</a:t>
            </a:fld>
            <a:endParaRPr lang="en-US"/>
          </a:p>
        </p:txBody>
      </p:sp>
      <p:sp>
        <p:nvSpPr>
          <p:cNvPr id="6" name="Footer Placeholder 5"/>
          <p:cNvSpPr>
            <a:spLocks noGrp="1"/>
          </p:cNvSpPr>
          <p:nvPr>
            <p:ph type="ftr" sz="quarter" idx="11"/>
          </p:nvPr>
        </p:nvSpPr>
        <p:spPr/>
        <p:txBody>
          <a:bodyPr/>
          <a:lstStyle/>
          <a:p>
            <a:pPr>
              <a:defRPr/>
            </a:pPr>
            <a:r>
              <a:rPr lang="en-US" smtClean="0"/>
              <a:t>CHAPTER 18 THE MARKETS FOR THE FACTORS OF PRODUCTION</a:t>
            </a:r>
            <a:endParaRPr lang="en-US"/>
          </a:p>
        </p:txBody>
      </p:sp>
      <p:sp>
        <p:nvSpPr>
          <p:cNvPr id="7" name="Slide Number Placeholder 6"/>
          <p:cNvSpPr>
            <a:spLocks noGrp="1"/>
          </p:cNvSpPr>
          <p:nvPr>
            <p:ph type="sldNum" sz="quarter" idx="12"/>
          </p:nvPr>
        </p:nvSpPr>
        <p:spPr/>
        <p:txBody>
          <a:bodyPr/>
          <a:lstStyle/>
          <a:p>
            <a:fld id="{7C75AD8B-D641-4F5C-AF85-A778096E86E0}" type="slidenum">
              <a:rPr lang="en-US" smtClean="0"/>
              <a:t>‹#›</a:t>
            </a:fld>
            <a:endParaRPr lang="en-US"/>
          </a:p>
        </p:txBody>
      </p:sp>
    </p:spTree>
    <p:extLst>
      <p:ext uri="{BB962C8B-B14F-4D97-AF65-F5344CB8AC3E}">
        <p14:creationId xmlns:p14="http://schemas.microsoft.com/office/powerpoint/2010/main" val="40068339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42F0F-FB27-484B-8C70-780BD306146F}"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CHAPTER 18 THE MARKETS FOR THE FACTORS OF PRODUCTION</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5AD8B-D641-4F5C-AF85-A778096E86E0}" type="slidenum">
              <a:rPr lang="en-US" smtClean="0"/>
              <a:t>‹#›</a:t>
            </a:fld>
            <a:endParaRPr lang="en-US"/>
          </a:p>
        </p:txBody>
      </p:sp>
    </p:spTree>
    <p:extLst>
      <p:ext uri="{BB962C8B-B14F-4D97-AF65-F5344CB8AC3E}">
        <p14:creationId xmlns:p14="http://schemas.microsoft.com/office/powerpoint/2010/main" val="192956200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myweb.liu.edu/~uroy/index.html" TargetMode="External"/><Relationship Id="rId2" Type="http://schemas.openxmlformats.org/officeDocument/2006/relationships/hyperlink" Target="http://myweb.liu.edu/~uroy/eco10/index.htm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524000" y="0"/>
            <a:ext cx="9144000" cy="2128838"/>
          </a:xfrm>
          <a:prstGeom prst="rect">
            <a:avLst/>
          </a:prstGeom>
          <a:solidFill>
            <a:srgbClr val="FFEFCE"/>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5123" name="Object 3"/>
          <p:cNvGraphicFramePr>
            <a:graphicFrameLocks noChangeAspect="1"/>
          </p:cNvGraphicFramePr>
          <p:nvPr/>
        </p:nvGraphicFramePr>
        <p:xfrm>
          <a:off x="2646363" y="2662239"/>
          <a:ext cx="6704012" cy="3989387"/>
        </p:xfrm>
        <a:graphic>
          <a:graphicData uri="http://schemas.openxmlformats.org/presentationml/2006/ole">
            <mc:AlternateContent xmlns:mc="http://schemas.openxmlformats.org/markup-compatibility/2006">
              <mc:Choice xmlns:v="urn:schemas-microsoft-com:vml" Requires="v">
                <p:oleObj spid="_x0000_s5127" name="Image" r:id="rId3" imgW="6836569" imgH="4066361" progId="Photoshop.Image.4">
                  <p:embed/>
                </p:oleObj>
              </mc:Choice>
              <mc:Fallback>
                <p:oleObj name="Image" r:id="rId3" imgW="6836569" imgH="4066361" progId="Photoshop.Image.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2662239"/>
                        <a:ext cx="6704012" cy="39893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Rectangle 4"/>
          <p:cNvSpPr>
            <a:spLocks noChangeArrowheads="1"/>
          </p:cNvSpPr>
          <p:nvPr/>
        </p:nvSpPr>
        <p:spPr bwMode="auto">
          <a:xfrm rot="5400000">
            <a:off x="5829300" y="-2176462"/>
            <a:ext cx="533400" cy="9144000"/>
          </a:xfrm>
          <a:prstGeom prst="rect">
            <a:avLst/>
          </a:prstGeom>
          <a:solidFill>
            <a:srgbClr val="411D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125" name="Oval 5"/>
          <p:cNvSpPr>
            <a:spLocks noChangeArrowheads="1"/>
          </p:cNvSpPr>
          <p:nvPr/>
        </p:nvSpPr>
        <p:spPr bwMode="auto">
          <a:xfrm rot="5400000">
            <a:off x="5559425" y="1028700"/>
            <a:ext cx="1066800" cy="1828800"/>
          </a:xfrm>
          <a:prstGeom prst="ellipse">
            <a:avLst/>
          </a:prstGeom>
          <a:solidFill>
            <a:srgbClr val="FFEFCE"/>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126" name="Text Box 6"/>
          <p:cNvSpPr txBox="1">
            <a:spLocks noChangeArrowheads="1"/>
          </p:cNvSpPr>
          <p:nvPr/>
        </p:nvSpPr>
        <p:spPr bwMode="auto">
          <a:xfrm>
            <a:off x="1595438" y="712789"/>
            <a:ext cx="90106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ctr">
              <a:spcBef>
                <a:spcPct val="0"/>
              </a:spcBef>
              <a:buFontTx/>
              <a:buNone/>
            </a:pPr>
            <a:r>
              <a:rPr lang="en-US" altLang="en-US" sz="4800" b="1">
                <a:latin typeface="Arial" panose="020B0604020202020204" pitchFamily="34" charset="0"/>
              </a:rPr>
              <a:t>6</a:t>
            </a:r>
            <a:r>
              <a:rPr lang="en-US" altLang="en-US" sz="2000" b="1">
                <a:latin typeface="Arial" panose="020B0604020202020204" pitchFamily="34" charset="0"/>
              </a:rPr>
              <a:t> </a:t>
            </a:r>
          </a:p>
          <a:p>
            <a:pPr algn="ctr">
              <a:spcBef>
                <a:spcPct val="0"/>
              </a:spcBef>
              <a:buFontTx/>
              <a:buNone/>
            </a:pPr>
            <a:r>
              <a:rPr lang="en-US" altLang="en-US" sz="2400" b="1">
                <a:solidFill>
                  <a:srgbClr val="0094B9"/>
                </a:solidFill>
                <a:latin typeface="Arial" panose="020B0604020202020204" pitchFamily="34" charset="0"/>
              </a:rPr>
              <a:t>THE ECONOMICS OF LABOR MARKETS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1981200" y="304800"/>
            <a:ext cx="8382000" cy="990600"/>
          </a:xfrm>
        </p:spPr>
        <p:txBody>
          <a:bodyPr/>
          <a:lstStyle/>
          <a:p>
            <a:r>
              <a:rPr lang="en-US" altLang="en-US" sz="2800"/>
              <a:t>Table 1 How the Competitive Firm Decides How Much Labor to Hire</a:t>
            </a:r>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524000"/>
            <a:ext cx="89122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6705600" y="4876801"/>
            <a:ext cx="3810000" cy="1692275"/>
            <a:chOff x="3264" y="3072"/>
            <a:chExt cx="2400" cy="1066"/>
          </a:xfrm>
        </p:grpSpPr>
        <p:sp>
          <p:nvSpPr>
            <p:cNvPr id="14344" name="Text Box 6"/>
            <p:cNvSpPr txBox="1">
              <a:spLocks noChangeArrowheads="1"/>
            </p:cNvSpPr>
            <p:nvPr/>
          </p:nvSpPr>
          <p:spPr bwMode="auto">
            <a:xfrm>
              <a:off x="3264" y="3456"/>
              <a:ext cx="2400" cy="682"/>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50000"/>
                </a:spcBef>
                <a:buFontTx/>
                <a:buNone/>
              </a:pPr>
              <a:r>
                <a:rPr lang="en-US" altLang="en-US" sz="1600" b="1">
                  <a:latin typeface="Arial" panose="020B0604020202020204" pitchFamily="34" charset="0"/>
                </a:rPr>
                <a:t>Note that the wage paid by the firm does </a:t>
              </a:r>
              <a:r>
                <a:rPr lang="en-US" altLang="en-US" sz="1600" b="1" i="1">
                  <a:latin typeface="Arial" panose="020B0604020202020204" pitchFamily="34" charset="0"/>
                </a:rPr>
                <a:t>not</a:t>
              </a:r>
              <a:r>
                <a:rPr lang="en-US" altLang="en-US" sz="1600" b="1">
                  <a:latin typeface="Arial" panose="020B0604020202020204" pitchFamily="34" charset="0"/>
                </a:rPr>
                <a:t> depend on the number of workers hired. This implies perfect competition in the labor market.</a:t>
              </a:r>
            </a:p>
          </p:txBody>
        </p:sp>
        <p:sp>
          <p:nvSpPr>
            <p:cNvPr id="14345" name="Line 8"/>
            <p:cNvSpPr>
              <a:spLocks noChangeShapeType="1"/>
            </p:cNvSpPr>
            <p:nvPr/>
          </p:nvSpPr>
          <p:spPr bwMode="auto">
            <a:xfrm flipV="1">
              <a:off x="4416" y="3072"/>
              <a:ext cx="0" cy="384"/>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2133600" y="4953000"/>
            <a:ext cx="3810000" cy="1371600"/>
            <a:chOff x="384" y="3120"/>
            <a:chExt cx="2400" cy="864"/>
          </a:xfrm>
        </p:grpSpPr>
        <p:sp>
          <p:nvSpPr>
            <p:cNvPr id="14342" name="Text Box 7"/>
            <p:cNvSpPr txBox="1">
              <a:spLocks noChangeArrowheads="1"/>
            </p:cNvSpPr>
            <p:nvPr/>
          </p:nvSpPr>
          <p:spPr bwMode="auto">
            <a:xfrm>
              <a:off x="384" y="3456"/>
              <a:ext cx="2400" cy="528"/>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50000"/>
                </a:spcBef>
                <a:buFontTx/>
                <a:buNone/>
              </a:pPr>
              <a:r>
                <a:rPr lang="en-US" altLang="en-US" sz="1600" b="1">
                  <a:latin typeface="Arial" panose="020B0604020202020204" pitchFamily="34" charset="0"/>
                </a:rPr>
                <a:t>Note that the MPL decreases as more workers are hired. This reflects </a:t>
              </a:r>
              <a:r>
                <a:rPr lang="en-US" altLang="en-US" sz="1600" b="1" i="1">
                  <a:latin typeface="Arial" panose="020B0604020202020204" pitchFamily="34" charset="0"/>
                </a:rPr>
                <a:t>diminishing returns</a:t>
              </a:r>
              <a:r>
                <a:rPr lang="en-US" altLang="en-US" sz="1600" b="1">
                  <a:latin typeface="Arial" panose="020B0604020202020204" pitchFamily="34" charset="0"/>
                </a:rPr>
                <a:t>.</a:t>
              </a:r>
            </a:p>
          </p:txBody>
        </p:sp>
        <p:sp>
          <p:nvSpPr>
            <p:cNvPr id="14343" name="Line 10"/>
            <p:cNvSpPr>
              <a:spLocks noChangeShapeType="1"/>
            </p:cNvSpPr>
            <p:nvPr/>
          </p:nvSpPr>
          <p:spPr bwMode="auto">
            <a:xfrm flipV="1">
              <a:off x="2256" y="3120"/>
              <a:ext cx="432" cy="336"/>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2 The Production Function</a:t>
            </a:r>
          </a:p>
        </p:txBody>
      </p:sp>
      <p:sp>
        <p:nvSpPr>
          <p:cNvPr id="15363" name="Line 17"/>
          <p:cNvSpPr>
            <a:spLocks noChangeShapeType="1"/>
          </p:cNvSpPr>
          <p:nvPr/>
        </p:nvSpPr>
        <p:spPr bwMode="auto">
          <a:xfrm>
            <a:off x="2967039" y="2105025"/>
            <a:ext cx="1555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Line 18"/>
          <p:cNvSpPr>
            <a:spLocks noChangeShapeType="1"/>
          </p:cNvSpPr>
          <p:nvPr/>
        </p:nvSpPr>
        <p:spPr bwMode="auto">
          <a:xfrm>
            <a:off x="2967039" y="2336800"/>
            <a:ext cx="1555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19"/>
          <p:cNvSpPr>
            <a:spLocks noChangeShapeType="1"/>
          </p:cNvSpPr>
          <p:nvPr/>
        </p:nvSpPr>
        <p:spPr bwMode="auto">
          <a:xfrm>
            <a:off x="2967039" y="2841625"/>
            <a:ext cx="1555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Line 20"/>
          <p:cNvSpPr>
            <a:spLocks noChangeShapeType="1"/>
          </p:cNvSpPr>
          <p:nvPr/>
        </p:nvSpPr>
        <p:spPr bwMode="auto">
          <a:xfrm>
            <a:off x="2967039" y="3576639"/>
            <a:ext cx="1555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Line 21"/>
          <p:cNvSpPr>
            <a:spLocks noChangeShapeType="1"/>
          </p:cNvSpPr>
          <p:nvPr/>
        </p:nvSpPr>
        <p:spPr bwMode="auto">
          <a:xfrm>
            <a:off x="2967039" y="4565650"/>
            <a:ext cx="1555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 name="Line 22"/>
          <p:cNvSpPr>
            <a:spLocks noChangeShapeType="1"/>
          </p:cNvSpPr>
          <p:nvPr/>
        </p:nvSpPr>
        <p:spPr bwMode="auto">
          <a:xfrm>
            <a:off x="3857625" y="5668964"/>
            <a:ext cx="1588" cy="136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9" name="Line 23"/>
          <p:cNvSpPr>
            <a:spLocks noChangeShapeType="1"/>
          </p:cNvSpPr>
          <p:nvPr/>
        </p:nvSpPr>
        <p:spPr bwMode="auto">
          <a:xfrm>
            <a:off x="4748214" y="5668964"/>
            <a:ext cx="1587" cy="136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 name="Line 24"/>
          <p:cNvSpPr>
            <a:spLocks noChangeShapeType="1"/>
          </p:cNvSpPr>
          <p:nvPr/>
        </p:nvSpPr>
        <p:spPr bwMode="auto">
          <a:xfrm>
            <a:off x="5638800" y="5668964"/>
            <a:ext cx="1588" cy="136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25"/>
          <p:cNvSpPr>
            <a:spLocks noChangeShapeType="1"/>
          </p:cNvSpPr>
          <p:nvPr/>
        </p:nvSpPr>
        <p:spPr bwMode="auto">
          <a:xfrm>
            <a:off x="6529389" y="5668964"/>
            <a:ext cx="1587" cy="136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26"/>
          <p:cNvSpPr>
            <a:spLocks noChangeShapeType="1"/>
          </p:cNvSpPr>
          <p:nvPr/>
        </p:nvSpPr>
        <p:spPr bwMode="auto">
          <a:xfrm>
            <a:off x="7419975" y="5668964"/>
            <a:ext cx="1588" cy="136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 name="Freeform 27"/>
          <p:cNvSpPr>
            <a:spLocks/>
          </p:cNvSpPr>
          <p:nvPr/>
        </p:nvSpPr>
        <p:spPr bwMode="auto">
          <a:xfrm>
            <a:off x="2967038" y="1290638"/>
            <a:ext cx="6737350" cy="4514850"/>
          </a:xfrm>
          <a:custGeom>
            <a:avLst/>
            <a:gdLst>
              <a:gd name="T0" fmla="*/ 0 w 4244"/>
              <a:gd name="T1" fmla="*/ 0 h 2844"/>
              <a:gd name="T2" fmla="*/ 0 w 4244"/>
              <a:gd name="T3" fmla="*/ 2147483647 h 2844"/>
              <a:gd name="T4" fmla="*/ 2147483647 w 4244"/>
              <a:gd name="T5" fmla="*/ 2147483647 h 2844"/>
              <a:gd name="T6" fmla="*/ 0 60000 65536"/>
              <a:gd name="T7" fmla="*/ 0 60000 65536"/>
              <a:gd name="T8" fmla="*/ 0 60000 65536"/>
              <a:gd name="T9" fmla="*/ 0 w 4244"/>
              <a:gd name="T10" fmla="*/ 0 h 2844"/>
              <a:gd name="T11" fmla="*/ 4244 w 4244"/>
              <a:gd name="T12" fmla="*/ 2844 h 2844"/>
            </a:gdLst>
            <a:ahLst/>
            <a:cxnLst>
              <a:cxn ang="T6">
                <a:pos x="T0" y="T1"/>
              </a:cxn>
              <a:cxn ang="T7">
                <a:pos x="T2" y="T3"/>
              </a:cxn>
              <a:cxn ang="T8">
                <a:pos x="T4" y="T5"/>
              </a:cxn>
            </a:cxnLst>
            <a:rect l="T9" t="T10" r="T11" b="T12"/>
            <a:pathLst>
              <a:path w="4244" h="2844">
                <a:moveTo>
                  <a:pt x="0" y="0"/>
                </a:moveTo>
                <a:lnTo>
                  <a:pt x="0" y="2844"/>
                </a:lnTo>
                <a:lnTo>
                  <a:pt x="4244" y="284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28"/>
          <p:cNvGrpSpPr>
            <a:grpSpLocks/>
          </p:cNvGrpSpPr>
          <p:nvPr/>
        </p:nvGrpSpPr>
        <p:grpSpPr bwMode="auto">
          <a:xfrm>
            <a:off x="2967039" y="1795464"/>
            <a:ext cx="6170613" cy="4010025"/>
            <a:chOff x="909" y="1131"/>
            <a:chExt cx="3887" cy="2526"/>
          </a:xfrm>
        </p:grpSpPr>
        <p:sp>
          <p:nvSpPr>
            <p:cNvPr id="15405" name="Freeform 29"/>
            <p:cNvSpPr>
              <a:spLocks/>
            </p:cNvSpPr>
            <p:nvPr/>
          </p:nvSpPr>
          <p:spPr bwMode="auto">
            <a:xfrm>
              <a:off x="909" y="1228"/>
              <a:ext cx="3220" cy="2429"/>
            </a:xfrm>
            <a:custGeom>
              <a:avLst/>
              <a:gdLst>
                <a:gd name="T0" fmla="*/ 0 w 3220"/>
                <a:gd name="T1" fmla="*/ 2429 h 2429"/>
                <a:gd name="T2" fmla="*/ 561 w 3220"/>
                <a:gd name="T3" fmla="*/ 1648 h 2429"/>
                <a:gd name="T4" fmla="*/ 1122 w 3220"/>
                <a:gd name="T5" fmla="*/ 1025 h 2429"/>
                <a:gd name="T6" fmla="*/ 1683 w 3220"/>
                <a:gd name="T7" fmla="*/ 562 h 2429"/>
                <a:gd name="T8" fmla="*/ 2244 w 3220"/>
                <a:gd name="T9" fmla="*/ 244 h 2429"/>
                <a:gd name="T10" fmla="*/ 2805 w 3220"/>
                <a:gd name="T11" fmla="*/ 98 h 2429"/>
                <a:gd name="T12" fmla="*/ 3220 w 3220"/>
                <a:gd name="T13" fmla="*/ 0 h 2429"/>
                <a:gd name="T14" fmla="*/ 0 60000 65536"/>
                <a:gd name="T15" fmla="*/ 0 60000 65536"/>
                <a:gd name="T16" fmla="*/ 0 60000 65536"/>
                <a:gd name="T17" fmla="*/ 0 60000 65536"/>
                <a:gd name="T18" fmla="*/ 0 60000 65536"/>
                <a:gd name="T19" fmla="*/ 0 60000 65536"/>
                <a:gd name="T20" fmla="*/ 0 60000 65536"/>
                <a:gd name="T21" fmla="*/ 0 w 3220"/>
                <a:gd name="T22" fmla="*/ 0 h 2429"/>
                <a:gd name="T23" fmla="*/ 3220 w 3220"/>
                <a:gd name="T24" fmla="*/ 2429 h 24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0" h="2429">
                  <a:moveTo>
                    <a:pt x="0" y="2429"/>
                  </a:moveTo>
                  <a:lnTo>
                    <a:pt x="561" y="1648"/>
                  </a:lnTo>
                  <a:lnTo>
                    <a:pt x="1122" y="1025"/>
                  </a:lnTo>
                  <a:lnTo>
                    <a:pt x="1683" y="562"/>
                  </a:lnTo>
                  <a:lnTo>
                    <a:pt x="2244" y="244"/>
                  </a:lnTo>
                  <a:lnTo>
                    <a:pt x="2805" y="98"/>
                  </a:lnTo>
                  <a:lnTo>
                    <a:pt x="3220" y="0"/>
                  </a:lnTo>
                </a:path>
              </a:pathLst>
            </a:custGeom>
            <a:noFill/>
            <a:ln w="58738">
              <a:solidFill>
                <a:srgbClr val="003F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06" name="Rectangle 30"/>
            <p:cNvSpPr>
              <a:spLocks noChangeArrowheads="1"/>
            </p:cNvSpPr>
            <p:nvPr/>
          </p:nvSpPr>
          <p:spPr bwMode="auto">
            <a:xfrm>
              <a:off x="4179" y="1131"/>
              <a:ext cx="6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Production</a:t>
              </a:r>
              <a:endParaRPr lang="en-US" altLang="en-US" sz="2400">
                <a:latin typeface="Times New Roman" panose="02020603050405020304" pitchFamily="18" charset="0"/>
              </a:endParaRPr>
            </a:p>
          </p:txBody>
        </p:sp>
        <p:sp>
          <p:nvSpPr>
            <p:cNvPr id="15407" name="Rectangle 31"/>
            <p:cNvSpPr>
              <a:spLocks noChangeArrowheads="1"/>
            </p:cNvSpPr>
            <p:nvPr/>
          </p:nvSpPr>
          <p:spPr bwMode="auto">
            <a:xfrm>
              <a:off x="4260" y="1294"/>
              <a:ext cx="4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function</a:t>
              </a:r>
              <a:endParaRPr lang="en-US" altLang="en-US" sz="2400">
                <a:latin typeface="Times New Roman" panose="02020603050405020304" pitchFamily="18" charset="0"/>
              </a:endParaRPr>
            </a:p>
          </p:txBody>
        </p:sp>
      </p:grpSp>
      <p:grpSp>
        <p:nvGrpSpPr>
          <p:cNvPr id="3" name="Group 32"/>
          <p:cNvGrpSpPr>
            <a:grpSpLocks/>
          </p:cNvGrpSpPr>
          <p:nvPr/>
        </p:nvGrpSpPr>
        <p:grpSpPr bwMode="auto">
          <a:xfrm>
            <a:off x="3122613" y="4500563"/>
            <a:ext cx="806450" cy="1168400"/>
            <a:chOff x="1007" y="2835"/>
            <a:chExt cx="508" cy="736"/>
          </a:xfrm>
        </p:grpSpPr>
        <p:sp>
          <p:nvSpPr>
            <p:cNvPr id="15403" name="Freeform 33"/>
            <p:cNvSpPr>
              <a:spLocks/>
            </p:cNvSpPr>
            <p:nvPr/>
          </p:nvSpPr>
          <p:spPr bwMode="auto">
            <a:xfrm>
              <a:off x="1007" y="2876"/>
              <a:ext cx="463" cy="695"/>
            </a:xfrm>
            <a:custGeom>
              <a:avLst/>
              <a:gdLst>
                <a:gd name="T0" fmla="*/ 0 w 463"/>
                <a:gd name="T1" fmla="*/ 0 h 695"/>
                <a:gd name="T2" fmla="*/ 463 w 463"/>
                <a:gd name="T3" fmla="*/ 0 h 695"/>
                <a:gd name="T4" fmla="*/ 463 w 463"/>
                <a:gd name="T5" fmla="*/ 695 h 695"/>
                <a:gd name="T6" fmla="*/ 0 60000 65536"/>
                <a:gd name="T7" fmla="*/ 0 60000 65536"/>
                <a:gd name="T8" fmla="*/ 0 60000 65536"/>
                <a:gd name="T9" fmla="*/ 0 w 463"/>
                <a:gd name="T10" fmla="*/ 0 h 695"/>
                <a:gd name="T11" fmla="*/ 463 w 463"/>
                <a:gd name="T12" fmla="*/ 695 h 695"/>
              </a:gdLst>
              <a:ahLst/>
              <a:cxnLst>
                <a:cxn ang="T6">
                  <a:pos x="T0" y="T1"/>
                </a:cxn>
                <a:cxn ang="T7">
                  <a:pos x="T2" y="T3"/>
                </a:cxn>
                <a:cxn ang="T8">
                  <a:pos x="T4" y="T5"/>
                </a:cxn>
              </a:cxnLst>
              <a:rect l="T9" t="T10" r="T11" b="T12"/>
              <a:pathLst>
                <a:path w="463" h="695">
                  <a:moveTo>
                    <a:pt x="0" y="0"/>
                  </a:moveTo>
                  <a:lnTo>
                    <a:pt x="463" y="0"/>
                  </a:lnTo>
                  <a:lnTo>
                    <a:pt x="463" y="695"/>
                  </a:lnTo>
                </a:path>
              </a:pathLst>
            </a:custGeom>
            <a:noFill/>
            <a:ln w="190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04" name="Oval 34"/>
            <p:cNvSpPr>
              <a:spLocks noChangeArrowheads="1"/>
            </p:cNvSpPr>
            <p:nvPr/>
          </p:nvSpPr>
          <p:spPr bwMode="auto">
            <a:xfrm>
              <a:off x="1429" y="2835"/>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4" name="Group 35"/>
          <p:cNvGrpSpPr>
            <a:grpSpLocks/>
          </p:cNvGrpSpPr>
          <p:nvPr/>
        </p:nvGrpSpPr>
        <p:grpSpPr bwMode="auto">
          <a:xfrm>
            <a:off x="3122614" y="3506788"/>
            <a:ext cx="1697037" cy="2201862"/>
            <a:chOff x="1007" y="2209"/>
            <a:chExt cx="1069" cy="1387"/>
          </a:xfrm>
        </p:grpSpPr>
        <p:sp>
          <p:nvSpPr>
            <p:cNvPr id="15401" name="Freeform 36"/>
            <p:cNvSpPr>
              <a:spLocks/>
            </p:cNvSpPr>
            <p:nvPr/>
          </p:nvSpPr>
          <p:spPr bwMode="auto">
            <a:xfrm>
              <a:off x="1007" y="2253"/>
              <a:ext cx="1024" cy="1343"/>
            </a:xfrm>
            <a:custGeom>
              <a:avLst/>
              <a:gdLst>
                <a:gd name="T0" fmla="*/ 0 w 1024"/>
                <a:gd name="T1" fmla="*/ 0 h 1343"/>
                <a:gd name="T2" fmla="*/ 1024 w 1024"/>
                <a:gd name="T3" fmla="*/ 0 h 1343"/>
                <a:gd name="T4" fmla="*/ 1024 w 1024"/>
                <a:gd name="T5" fmla="*/ 1343 h 1343"/>
                <a:gd name="T6" fmla="*/ 0 60000 65536"/>
                <a:gd name="T7" fmla="*/ 0 60000 65536"/>
                <a:gd name="T8" fmla="*/ 0 60000 65536"/>
                <a:gd name="T9" fmla="*/ 0 w 1024"/>
                <a:gd name="T10" fmla="*/ 0 h 1343"/>
                <a:gd name="T11" fmla="*/ 1024 w 1024"/>
                <a:gd name="T12" fmla="*/ 1343 h 1343"/>
              </a:gdLst>
              <a:ahLst/>
              <a:cxnLst>
                <a:cxn ang="T6">
                  <a:pos x="T0" y="T1"/>
                </a:cxn>
                <a:cxn ang="T7">
                  <a:pos x="T2" y="T3"/>
                </a:cxn>
                <a:cxn ang="T8">
                  <a:pos x="T4" y="T5"/>
                </a:cxn>
              </a:cxnLst>
              <a:rect l="T9" t="T10" r="T11" b="T12"/>
              <a:pathLst>
                <a:path w="1024" h="1343">
                  <a:moveTo>
                    <a:pt x="0" y="0"/>
                  </a:moveTo>
                  <a:lnTo>
                    <a:pt x="1024" y="0"/>
                  </a:lnTo>
                  <a:lnTo>
                    <a:pt x="1024" y="1343"/>
                  </a:lnTo>
                </a:path>
              </a:pathLst>
            </a:custGeom>
            <a:noFill/>
            <a:ln w="190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02" name="Oval 37"/>
            <p:cNvSpPr>
              <a:spLocks noChangeArrowheads="1"/>
            </p:cNvSpPr>
            <p:nvPr/>
          </p:nvSpPr>
          <p:spPr bwMode="auto">
            <a:xfrm>
              <a:off x="1990" y="2209"/>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5" name="Group 38"/>
          <p:cNvGrpSpPr>
            <a:grpSpLocks/>
          </p:cNvGrpSpPr>
          <p:nvPr/>
        </p:nvGrpSpPr>
        <p:grpSpPr bwMode="auto">
          <a:xfrm>
            <a:off x="3122614" y="2770189"/>
            <a:ext cx="2587625" cy="2898775"/>
            <a:chOff x="1007" y="1745"/>
            <a:chExt cx="1630" cy="1826"/>
          </a:xfrm>
        </p:grpSpPr>
        <p:sp>
          <p:nvSpPr>
            <p:cNvPr id="15399" name="Freeform 39"/>
            <p:cNvSpPr>
              <a:spLocks/>
            </p:cNvSpPr>
            <p:nvPr/>
          </p:nvSpPr>
          <p:spPr bwMode="auto">
            <a:xfrm>
              <a:off x="1007" y="1790"/>
              <a:ext cx="1585" cy="1781"/>
            </a:xfrm>
            <a:custGeom>
              <a:avLst/>
              <a:gdLst>
                <a:gd name="T0" fmla="*/ 0 w 1585"/>
                <a:gd name="T1" fmla="*/ 0 h 1781"/>
                <a:gd name="T2" fmla="*/ 1585 w 1585"/>
                <a:gd name="T3" fmla="*/ 0 h 1781"/>
                <a:gd name="T4" fmla="*/ 1585 w 1585"/>
                <a:gd name="T5" fmla="*/ 1781 h 1781"/>
                <a:gd name="T6" fmla="*/ 0 60000 65536"/>
                <a:gd name="T7" fmla="*/ 0 60000 65536"/>
                <a:gd name="T8" fmla="*/ 0 60000 65536"/>
                <a:gd name="T9" fmla="*/ 0 w 1585"/>
                <a:gd name="T10" fmla="*/ 0 h 1781"/>
                <a:gd name="T11" fmla="*/ 1585 w 1585"/>
                <a:gd name="T12" fmla="*/ 1781 h 1781"/>
              </a:gdLst>
              <a:ahLst/>
              <a:cxnLst>
                <a:cxn ang="T6">
                  <a:pos x="T0" y="T1"/>
                </a:cxn>
                <a:cxn ang="T7">
                  <a:pos x="T2" y="T3"/>
                </a:cxn>
                <a:cxn ang="T8">
                  <a:pos x="T4" y="T5"/>
                </a:cxn>
              </a:cxnLst>
              <a:rect l="T9" t="T10" r="T11" b="T12"/>
              <a:pathLst>
                <a:path w="1585" h="1781">
                  <a:moveTo>
                    <a:pt x="0" y="0"/>
                  </a:moveTo>
                  <a:lnTo>
                    <a:pt x="1585" y="0"/>
                  </a:lnTo>
                  <a:lnTo>
                    <a:pt x="1585" y="1781"/>
                  </a:lnTo>
                </a:path>
              </a:pathLst>
            </a:custGeom>
            <a:noFill/>
            <a:ln w="190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00" name="Oval 40"/>
            <p:cNvSpPr>
              <a:spLocks noChangeArrowheads="1"/>
            </p:cNvSpPr>
            <p:nvPr/>
          </p:nvSpPr>
          <p:spPr bwMode="auto">
            <a:xfrm>
              <a:off x="2551" y="1745"/>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6" name="Group 41"/>
          <p:cNvGrpSpPr>
            <a:grpSpLocks/>
          </p:cNvGrpSpPr>
          <p:nvPr/>
        </p:nvGrpSpPr>
        <p:grpSpPr bwMode="auto">
          <a:xfrm>
            <a:off x="3122613" y="2273301"/>
            <a:ext cx="3471862" cy="3395663"/>
            <a:chOff x="1007" y="1432"/>
            <a:chExt cx="2187" cy="2139"/>
          </a:xfrm>
        </p:grpSpPr>
        <p:sp>
          <p:nvSpPr>
            <p:cNvPr id="15397" name="Freeform 42"/>
            <p:cNvSpPr>
              <a:spLocks/>
            </p:cNvSpPr>
            <p:nvPr/>
          </p:nvSpPr>
          <p:spPr bwMode="auto">
            <a:xfrm>
              <a:off x="1007" y="1472"/>
              <a:ext cx="2146" cy="2099"/>
            </a:xfrm>
            <a:custGeom>
              <a:avLst/>
              <a:gdLst>
                <a:gd name="T0" fmla="*/ 0 w 2146"/>
                <a:gd name="T1" fmla="*/ 0 h 2099"/>
                <a:gd name="T2" fmla="*/ 2146 w 2146"/>
                <a:gd name="T3" fmla="*/ 0 h 2099"/>
                <a:gd name="T4" fmla="*/ 2146 w 2146"/>
                <a:gd name="T5" fmla="*/ 2099 h 2099"/>
                <a:gd name="T6" fmla="*/ 0 60000 65536"/>
                <a:gd name="T7" fmla="*/ 0 60000 65536"/>
                <a:gd name="T8" fmla="*/ 0 60000 65536"/>
                <a:gd name="T9" fmla="*/ 0 w 2146"/>
                <a:gd name="T10" fmla="*/ 0 h 2099"/>
                <a:gd name="T11" fmla="*/ 2146 w 2146"/>
                <a:gd name="T12" fmla="*/ 2099 h 2099"/>
              </a:gdLst>
              <a:ahLst/>
              <a:cxnLst>
                <a:cxn ang="T6">
                  <a:pos x="T0" y="T1"/>
                </a:cxn>
                <a:cxn ang="T7">
                  <a:pos x="T2" y="T3"/>
                </a:cxn>
                <a:cxn ang="T8">
                  <a:pos x="T4" y="T5"/>
                </a:cxn>
              </a:cxnLst>
              <a:rect l="T9" t="T10" r="T11" b="T12"/>
              <a:pathLst>
                <a:path w="2146" h="2099">
                  <a:moveTo>
                    <a:pt x="0" y="0"/>
                  </a:moveTo>
                  <a:lnTo>
                    <a:pt x="2146" y="0"/>
                  </a:lnTo>
                  <a:lnTo>
                    <a:pt x="2146" y="2099"/>
                  </a:lnTo>
                </a:path>
              </a:pathLst>
            </a:custGeom>
            <a:noFill/>
            <a:ln w="190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8" name="Oval 43"/>
            <p:cNvSpPr>
              <a:spLocks noChangeArrowheads="1"/>
            </p:cNvSpPr>
            <p:nvPr/>
          </p:nvSpPr>
          <p:spPr bwMode="auto">
            <a:xfrm>
              <a:off x="3108" y="1432"/>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44"/>
          <p:cNvGrpSpPr>
            <a:grpSpLocks/>
          </p:cNvGrpSpPr>
          <p:nvPr/>
        </p:nvGrpSpPr>
        <p:grpSpPr bwMode="auto">
          <a:xfrm>
            <a:off x="3122613" y="2039938"/>
            <a:ext cx="4362450" cy="3706812"/>
            <a:chOff x="1007" y="1285"/>
            <a:chExt cx="2748" cy="2335"/>
          </a:xfrm>
        </p:grpSpPr>
        <p:sp>
          <p:nvSpPr>
            <p:cNvPr id="15395" name="Freeform 45"/>
            <p:cNvSpPr>
              <a:spLocks/>
            </p:cNvSpPr>
            <p:nvPr/>
          </p:nvSpPr>
          <p:spPr bwMode="auto">
            <a:xfrm>
              <a:off x="1007" y="1326"/>
              <a:ext cx="2707" cy="2294"/>
            </a:xfrm>
            <a:custGeom>
              <a:avLst/>
              <a:gdLst>
                <a:gd name="T0" fmla="*/ 0 w 2707"/>
                <a:gd name="T1" fmla="*/ 0 h 2294"/>
                <a:gd name="T2" fmla="*/ 2707 w 2707"/>
                <a:gd name="T3" fmla="*/ 0 h 2294"/>
                <a:gd name="T4" fmla="*/ 2707 w 2707"/>
                <a:gd name="T5" fmla="*/ 2294 h 2294"/>
                <a:gd name="T6" fmla="*/ 0 60000 65536"/>
                <a:gd name="T7" fmla="*/ 0 60000 65536"/>
                <a:gd name="T8" fmla="*/ 0 60000 65536"/>
                <a:gd name="T9" fmla="*/ 0 w 2707"/>
                <a:gd name="T10" fmla="*/ 0 h 2294"/>
                <a:gd name="T11" fmla="*/ 2707 w 2707"/>
                <a:gd name="T12" fmla="*/ 2294 h 2294"/>
              </a:gdLst>
              <a:ahLst/>
              <a:cxnLst>
                <a:cxn ang="T6">
                  <a:pos x="T0" y="T1"/>
                </a:cxn>
                <a:cxn ang="T7">
                  <a:pos x="T2" y="T3"/>
                </a:cxn>
                <a:cxn ang="T8">
                  <a:pos x="T4" y="T5"/>
                </a:cxn>
              </a:cxnLst>
              <a:rect l="T9" t="T10" r="T11" b="T12"/>
              <a:pathLst>
                <a:path w="2707" h="2294">
                  <a:moveTo>
                    <a:pt x="0" y="0"/>
                  </a:moveTo>
                  <a:lnTo>
                    <a:pt x="2707" y="0"/>
                  </a:lnTo>
                  <a:lnTo>
                    <a:pt x="2707" y="2294"/>
                  </a:lnTo>
                </a:path>
              </a:pathLst>
            </a:custGeom>
            <a:noFill/>
            <a:ln w="190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6" name="Oval 46"/>
            <p:cNvSpPr>
              <a:spLocks noChangeArrowheads="1"/>
            </p:cNvSpPr>
            <p:nvPr/>
          </p:nvSpPr>
          <p:spPr bwMode="auto">
            <a:xfrm>
              <a:off x="3669" y="1285"/>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pSp>
      <p:sp>
        <p:nvSpPr>
          <p:cNvPr id="15380" name="Rectangle 47"/>
          <p:cNvSpPr>
            <a:spLocks noChangeArrowheads="1"/>
          </p:cNvSpPr>
          <p:nvPr/>
        </p:nvSpPr>
        <p:spPr bwMode="auto">
          <a:xfrm>
            <a:off x="8636001" y="5849939"/>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15381" name="Rectangle 48"/>
          <p:cNvSpPr>
            <a:spLocks noChangeArrowheads="1"/>
          </p:cNvSpPr>
          <p:nvPr/>
        </p:nvSpPr>
        <p:spPr bwMode="auto">
          <a:xfrm>
            <a:off x="8358188" y="6107114"/>
            <a:ext cx="13561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Apple Pickers</a:t>
            </a:r>
            <a:endParaRPr lang="en-US" altLang="en-US" sz="2400">
              <a:latin typeface="Times New Roman" panose="02020603050405020304" pitchFamily="18" charset="0"/>
            </a:endParaRPr>
          </a:p>
        </p:txBody>
      </p:sp>
      <p:sp>
        <p:nvSpPr>
          <p:cNvPr id="15382" name="Rectangle 49"/>
          <p:cNvSpPr>
            <a:spLocks noChangeArrowheads="1"/>
          </p:cNvSpPr>
          <p:nvPr/>
        </p:nvSpPr>
        <p:spPr bwMode="auto">
          <a:xfrm>
            <a:off x="2760663" y="585628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15383" name="Rectangle 50"/>
          <p:cNvSpPr>
            <a:spLocks noChangeArrowheads="1"/>
          </p:cNvSpPr>
          <p:nvPr/>
        </p:nvSpPr>
        <p:spPr bwMode="auto">
          <a:xfrm>
            <a:off x="2036763" y="1246189"/>
            <a:ext cx="833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a:t>
            </a:r>
            <a:endParaRPr lang="en-US" altLang="en-US" sz="2400">
              <a:latin typeface="Times New Roman" panose="02020603050405020304" pitchFamily="18" charset="0"/>
            </a:endParaRPr>
          </a:p>
        </p:txBody>
      </p:sp>
      <p:sp>
        <p:nvSpPr>
          <p:cNvPr id="15384" name="Rectangle 51"/>
          <p:cNvSpPr>
            <a:spLocks noChangeArrowheads="1"/>
          </p:cNvSpPr>
          <p:nvPr/>
        </p:nvSpPr>
        <p:spPr bwMode="auto">
          <a:xfrm>
            <a:off x="1933575" y="1504951"/>
            <a:ext cx="9269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of Apples</a:t>
            </a:r>
            <a:endParaRPr lang="en-US" altLang="en-US" sz="2400">
              <a:latin typeface="Times New Roman" panose="02020603050405020304" pitchFamily="18" charset="0"/>
            </a:endParaRPr>
          </a:p>
        </p:txBody>
      </p:sp>
      <p:sp>
        <p:nvSpPr>
          <p:cNvPr id="15385" name="Rectangle 52"/>
          <p:cNvSpPr>
            <a:spLocks noChangeArrowheads="1"/>
          </p:cNvSpPr>
          <p:nvPr/>
        </p:nvSpPr>
        <p:spPr bwMode="auto">
          <a:xfrm>
            <a:off x="2528888" y="1963739"/>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300</a:t>
            </a:r>
            <a:endParaRPr lang="en-US" altLang="en-US" sz="2400">
              <a:latin typeface="Times New Roman" panose="02020603050405020304" pitchFamily="18" charset="0"/>
            </a:endParaRPr>
          </a:p>
        </p:txBody>
      </p:sp>
      <p:sp>
        <p:nvSpPr>
          <p:cNvPr id="15386" name="Rectangle 53"/>
          <p:cNvSpPr>
            <a:spLocks noChangeArrowheads="1"/>
          </p:cNvSpPr>
          <p:nvPr/>
        </p:nvSpPr>
        <p:spPr bwMode="auto">
          <a:xfrm>
            <a:off x="2528888" y="2216151"/>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280</a:t>
            </a:r>
            <a:endParaRPr lang="en-US" altLang="en-US" sz="2400">
              <a:latin typeface="Times New Roman" panose="02020603050405020304" pitchFamily="18" charset="0"/>
            </a:endParaRPr>
          </a:p>
        </p:txBody>
      </p:sp>
      <p:sp>
        <p:nvSpPr>
          <p:cNvPr id="15387" name="Rectangle 54"/>
          <p:cNvSpPr>
            <a:spLocks noChangeArrowheads="1"/>
          </p:cNvSpPr>
          <p:nvPr/>
        </p:nvSpPr>
        <p:spPr bwMode="auto">
          <a:xfrm>
            <a:off x="2528888" y="2706689"/>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240</a:t>
            </a:r>
            <a:endParaRPr lang="en-US" altLang="en-US" sz="2400">
              <a:latin typeface="Times New Roman" panose="02020603050405020304" pitchFamily="18" charset="0"/>
            </a:endParaRPr>
          </a:p>
        </p:txBody>
      </p:sp>
      <p:sp>
        <p:nvSpPr>
          <p:cNvPr id="15388" name="Rectangle 55"/>
          <p:cNvSpPr>
            <a:spLocks noChangeArrowheads="1"/>
          </p:cNvSpPr>
          <p:nvPr/>
        </p:nvSpPr>
        <p:spPr bwMode="auto">
          <a:xfrm>
            <a:off x="2528888" y="3451226"/>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180</a:t>
            </a:r>
            <a:endParaRPr lang="en-US" altLang="en-US" sz="2400">
              <a:latin typeface="Times New Roman" panose="02020603050405020304" pitchFamily="18" charset="0"/>
            </a:endParaRPr>
          </a:p>
        </p:txBody>
      </p:sp>
      <p:sp>
        <p:nvSpPr>
          <p:cNvPr id="15389" name="Rectangle 56"/>
          <p:cNvSpPr>
            <a:spLocks noChangeArrowheads="1"/>
          </p:cNvSpPr>
          <p:nvPr/>
        </p:nvSpPr>
        <p:spPr bwMode="auto">
          <a:xfrm>
            <a:off x="2528888" y="4446589"/>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100</a:t>
            </a:r>
            <a:endParaRPr lang="en-US" altLang="en-US" sz="2400">
              <a:latin typeface="Times New Roman" panose="02020603050405020304" pitchFamily="18" charset="0"/>
            </a:endParaRPr>
          </a:p>
        </p:txBody>
      </p:sp>
      <p:sp>
        <p:nvSpPr>
          <p:cNvPr id="15390" name="Rectangle 57"/>
          <p:cNvSpPr>
            <a:spLocks noChangeArrowheads="1"/>
          </p:cNvSpPr>
          <p:nvPr/>
        </p:nvSpPr>
        <p:spPr bwMode="auto">
          <a:xfrm>
            <a:off x="3808413" y="58229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15391" name="Rectangle 58"/>
          <p:cNvSpPr>
            <a:spLocks noChangeArrowheads="1"/>
          </p:cNvSpPr>
          <p:nvPr/>
        </p:nvSpPr>
        <p:spPr bwMode="auto">
          <a:xfrm>
            <a:off x="4686300" y="58229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2</a:t>
            </a:r>
            <a:endParaRPr lang="en-US" altLang="en-US" sz="2400">
              <a:latin typeface="Times New Roman" panose="02020603050405020304" pitchFamily="18" charset="0"/>
            </a:endParaRPr>
          </a:p>
        </p:txBody>
      </p:sp>
      <p:sp>
        <p:nvSpPr>
          <p:cNvPr id="15392" name="Rectangle 59"/>
          <p:cNvSpPr>
            <a:spLocks noChangeArrowheads="1"/>
          </p:cNvSpPr>
          <p:nvPr/>
        </p:nvSpPr>
        <p:spPr bwMode="auto">
          <a:xfrm>
            <a:off x="5605463" y="58229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3</a:t>
            </a:r>
            <a:endParaRPr lang="en-US" altLang="en-US" sz="2400">
              <a:latin typeface="Times New Roman" panose="02020603050405020304" pitchFamily="18" charset="0"/>
            </a:endParaRPr>
          </a:p>
        </p:txBody>
      </p:sp>
      <p:sp>
        <p:nvSpPr>
          <p:cNvPr id="15393" name="Rectangle 60"/>
          <p:cNvSpPr>
            <a:spLocks noChangeArrowheads="1"/>
          </p:cNvSpPr>
          <p:nvPr/>
        </p:nvSpPr>
        <p:spPr bwMode="auto">
          <a:xfrm>
            <a:off x="6496050" y="58229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4</a:t>
            </a:r>
            <a:endParaRPr lang="en-US" altLang="en-US" sz="2400">
              <a:latin typeface="Times New Roman" panose="02020603050405020304" pitchFamily="18" charset="0"/>
            </a:endParaRPr>
          </a:p>
        </p:txBody>
      </p:sp>
      <p:sp>
        <p:nvSpPr>
          <p:cNvPr id="15394" name="Rectangle 61"/>
          <p:cNvSpPr>
            <a:spLocks noChangeArrowheads="1"/>
          </p:cNvSpPr>
          <p:nvPr/>
        </p:nvSpPr>
        <p:spPr bwMode="auto">
          <a:xfrm>
            <a:off x="7375525" y="58229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5</a:t>
            </a:r>
            <a:endParaRPr lang="en-US" altLang="en-US" sz="240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upRigh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upRight)">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altLang="en-US" sz="3200"/>
              <a:t>The Production Function and the Marginal Product of Labor</a:t>
            </a:r>
            <a:endParaRPr lang="en-US" altLang="en-US" sz="3200">
              <a:latin typeface="Tahoma" panose="020B0604030504040204" pitchFamily="34" charset="0"/>
            </a:endParaRPr>
          </a:p>
        </p:txBody>
      </p:sp>
      <p:sp>
        <p:nvSpPr>
          <p:cNvPr id="16387" name="Rectangle 3"/>
          <p:cNvSpPr>
            <a:spLocks noGrp="1" noChangeArrowheads="1"/>
          </p:cNvSpPr>
          <p:nvPr>
            <p:ph idx="1"/>
          </p:nvPr>
        </p:nvSpPr>
        <p:spPr/>
        <p:txBody>
          <a:bodyPr/>
          <a:lstStyle/>
          <a:p>
            <a:pPr>
              <a:buClr>
                <a:srgbClr val="000000"/>
              </a:buClr>
            </a:pPr>
            <a:r>
              <a:rPr lang="en-US" altLang="en-US" smtClean="0"/>
              <a:t>The </a:t>
            </a:r>
            <a:r>
              <a:rPr lang="en-US" altLang="en-US" i="1" smtClean="0">
                <a:solidFill>
                  <a:srgbClr val="25A9A6"/>
                </a:solidFill>
              </a:rPr>
              <a:t>marginal product of labor </a:t>
            </a:r>
            <a:r>
              <a:rPr lang="en-US" altLang="en-US" smtClean="0"/>
              <a:t>is the increase in output from an additional unit of labor.</a:t>
            </a:r>
          </a:p>
          <a:p>
            <a:pPr lvl="1"/>
            <a:r>
              <a:rPr lang="en-US" altLang="en-US" i="1" smtClean="0">
                <a:latin typeface="Tahoma" panose="020B0604030504040204" pitchFamily="34" charset="0"/>
              </a:rPr>
              <a:t>MPL</a:t>
            </a:r>
            <a:r>
              <a:rPr lang="en-US" altLang="en-US" smtClean="0">
                <a:latin typeface="Tahoma" panose="020B0604030504040204" pitchFamily="34" charset="0"/>
              </a:rPr>
              <a:t> = </a:t>
            </a:r>
            <a:r>
              <a:rPr lang="en-US" altLang="en-US" smtClean="0">
                <a:latin typeface="Tahoma" panose="020B0604030504040204" pitchFamily="34" charset="0"/>
                <a:sym typeface="Symbol" panose="05050102010706020507" pitchFamily="18" charset="2"/>
              </a:rPr>
              <a:t></a:t>
            </a:r>
            <a:r>
              <a:rPr lang="en-US" altLang="en-US" smtClean="0">
                <a:latin typeface="Tahoma" panose="020B0604030504040204" pitchFamily="34" charset="0"/>
              </a:rPr>
              <a:t>Q/</a:t>
            </a:r>
            <a:r>
              <a:rPr lang="en-US" altLang="en-US" smtClean="0">
                <a:latin typeface="Tahoma" panose="020B0604030504040204" pitchFamily="34" charset="0"/>
                <a:sym typeface="Symbol" panose="05050102010706020507" pitchFamily="18" charset="2"/>
              </a:rPr>
              <a:t></a:t>
            </a:r>
            <a:r>
              <a:rPr lang="en-US" altLang="en-US" smtClean="0">
                <a:latin typeface="Tahoma" panose="020B0604030504040204" pitchFamily="34" charset="0"/>
              </a:rPr>
              <a:t>L</a:t>
            </a:r>
          </a:p>
          <a:p>
            <a:pPr lvl="1"/>
            <a:r>
              <a:rPr lang="en-US" altLang="en-US" i="1" smtClean="0">
                <a:latin typeface="Tahoma" panose="020B0604030504040204" pitchFamily="34" charset="0"/>
              </a:rPr>
              <a:t>MPL</a:t>
            </a:r>
            <a:r>
              <a:rPr lang="en-US" altLang="en-US" smtClean="0">
                <a:latin typeface="Tahoma" panose="020B0604030504040204" pitchFamily="34" charset="0"/>
              </a:rPr>
              <a:t> = (Q</a:t>
            </a:r>
            <a:r>
              <a:rPr lang="en-US" altLang="en-US" baseline="-25000" smtClean="0">
                <a:latin typeface="Tahoma" panose="020B0604030504040204" pitchFamily="34" charset="0"/>
              </a:rPr>
              <a:t>2</a:t>
            </a:r>
            <a:r>
              <a:rPr lang="en-US" altLang="en-US" smtClean="0">
                <a:latin typeface="Tahoma" panose="020B0604030504040204" pitchFamily="34" charset="0"/>
              </a:rPr>
              <a:t> – Q</a:t>
            </a:r>
            <a:r>
              <a:rPr lang="en-US" altLang="en-US" baseline="-25000" smtClean="0">
                <a:latin typeface="Tahoma" panose="020B0604030504040204" pitchFamily="34" charset="0"/>
              </a:rPr>
              <a:t>1</a:t>
            </a:r>
            <a:r>
              <a:rPr lang="en-US" altLang="en-US" smtClean="0">
                <a:latin typeface="Tahoma" panose="020B0604030504040204" pitchFamily="34" charset="0"/>
              </a:rPr>
              <a:t>)/(L</a:t>
            </a:r>
            <a:r>
              <a:rPr lang="en-US" altLang="en-US" baseline="-25000" smtClean="0">
                <a:latin typeface="Tahoma" panose="020B0604030504040204" pitchFamily="34" charset="0"/>
              </a:rPr>
              <a:t>2 </a:t>
            </a:r>
            <a:r>
              <a:rPr lang="en-US" altLang="en-US" smtClean="0">
                <a:latin typeface="Tahoma" panose="020B0604030504040204" pitchFamily="34" charset="0"/>
              </a:rPr>
              <a:t>– L</a:t>
            </a:r>
            <a:r>
              <a:rPr lang="en-US" altLang="en-US" baseline="-25000" smtClean="0">
                <a:latin typeface="Tahoma" panose="020B0604030504040204" pitchFamily="34" charset="0"/>
              </a:rPr>
              <a:t>1</a:t>
            </a:r>
            <a:r>
              <a:rPr lang="en-US" altLang="en-US" smtClean="0">
                <a:latin typeface="Tahoma" panose="020B0604030504040204" pitchFamily="34" charset="0"/>
              </a:rPr>
              <a:t>)</a:t>
            </a:r>
            <a:endParaRPr lang="en-US" alt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en-US" altLang="en-US" sz="3600"/>
              <a:t>Diminishing Marginal Product of Labor</a:t>
            </a:r>
          </a:p>
        </p:txBody>
      </p:sp>
      <p:sp>
        <p:nvSpPr>
          <p:cNvPr id="17411" name="Rectangle 3"/>
          <p:cNvSpPr>
            <a:spLocks noGrp="1" noChangeArrowheads="1"/>
          </p:cNvSpPr>
          <p:nvPr>
            <p:ph idx="1"/>
          </p:nvPr>
        </p:nvSpPr>
        <p:spPr/>
        <p:txBody>
          <a:bodyPr/>
          <a:lstStyle/>
          <a:p>
            <a:r>
              <a:rPr lang="en-US" altLang="en-US" smtClean="0"/>
              <a:t>As the number of workers </a:t>
            </a:r>
            <a:r>
              <a:rPr lang="en-US" altLang="en-US" i="1" smtClean="0"/>
              <a:t>increases</a:t>
            </a:r>
            <a:r>
              <a:rPr lang="en-US" altLang="en-US" smtClean="0"/>
              <a:t>, the marginal product of labor </a:t>
            </a:r>
            <a:r>
              <a:rPr lang="en-US" altLang="en-US" i="1" smtClean="0"/>
              <a:t>decreases</a:t>
            </a:r>
            <a:r>
              <a:rPr lang="en-US" altLang="en-US" smtClean="0"/>
              <a:t>.  </a:t>
            </a:r>
          </a:p>
          <a:p>
            <a:pPr lvl="1"/>
            <a:r>
              <a:rPr lang="en-US" altLang="en-US" smtClean="0"/>
              <a:t>Why?</a:t>
            </a:r>
          </a:p>
          <a:p>
            <a:pPr lvl="1"/>
            <a:r>
              <a:rPr lang="en-US" altLang="en-US" smtClean="0"/>
              <a:t>The amount of some resources—called fixed resources—cannot be increased in the short run. </a:t>
            </a:r>
          </a:p>
          <a:p>
            <a:pPr lvl="1"/>
            <a:r>
              <a:rPr lang="en-US" altLang="en-US" smtClean="0"/>
              <a:t>Therefore, any increase in the amount of labor implies that there is less of the fixed resources for each worker to work with. </a:t>
            </a:r>
          </a:p>
          <a:p>
            <a:pPr lvl="1"/>
            <a:r>
              <a:rPr lang="en-US" altLang="en-US" smtClean="0"/>
              <a:t>This leads to diminishing marginal product of labor.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en-US" altLang="en-US" sz="3200"/>
              <a:t>The Production Function and the Marginal Product of Labor</a:t>
            </a:r>
            <a:endParaRPr lang="en-US" altLang="en-US" sz="3200">
              <a:latin typeface="Tahoma" panose="020B0604030504040204" pitchFamily="34" charset="0"/>
            </a:endParaRPr>
          </a:p>
        </p:txBody>
      </p:sp>
      <p:sp>
        <p:nvSpPr>
          <p:cNvPr id="18435" name="Rectangle 3"/>
          <p:cNvSpPr>
            <a:spLocks noGrp="1" noChangeArrowheads="1"/>
          </p:cNvSpPr>
          <p:nvPr>
            <p:ph idx="1"/>
          </p:nvPr>
        </p:nvSpPr>
        <p:spPr/>
        <p:txBody>
          <a:bodyPr/>
          <a:lstStyle/>
          <a:p>
            <a:r>
              <a:rPr lang="en-US" altLang="en-US" smtClean="0"/>
              <a:t>Diminishing marginal product refers to the property whereby </a:t>
            </a:r>
          </a:p>
          <a:p>
            <a:pPr lvl="1"/>
            <a:r>
              <a:rPr lang="en-US" altLang="en-US" smtClean="0"/>
              <a:t>the marginal product of an input declines as the quantity of the input increases </a:t>
            </a:r>
          </a:p>
          <a:p>
            <a:pPr lvl="1"/>
            <a:r>
              <a:rPr lang="en-US" altLang="en-US" smtClean="0">
                <a:cs typeface="Times New Roman" panose="02020603050405020304" pitchFamily="18" charset="0"/>
              </a:rPr>
              <a:t>… and</a:t>
            </a:r>
            <a:r>
              <a:rPr lang="en-US" altLang="en-US" smtClean="0"/>
              <a:t> all other factors that affect marginal product—such as the amounts of other resources in use and the technology—are unchanged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2 The Production Function</a:t>
            </a:r>
          </a:p>
        </p:txBody>
      </p:sp>
      <p:sp>
        <p:nvSpPr>
          <p:cNvPr id="19459" name="Line 17"/>
          <p:cNvSpPr>
            <a:spLocks noChangeShapeType="1"/>
          </p:cNvSpPr>
          <p:nvPr/>
        </p:nvSpPr>
        <p:spPr bwMode="auto">
          <a:xfrm>
            <a:off x="2967039" y="2105025"/>
            <a:ext cx="1555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0" name="Line 18"/>
          <p:cNvSpPr>
            <a:spLocks noChangeShapeType="1"/>
          </p:cNvSpPr>
          <p:nvPr/>
        </p:nvSpPr>
        <p:spPr bwMode="auto">
          <a:xfrm>
            <a:off x="2967039" y="2336800"/>
            <a:ext cx="1555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1" name="Line 19"/>
          <p:cNvSpPr>
            <a:spLocks noChangeShapeType="1"/>
          </p:cNvSpPr>
          <p:nvPr/>
        </p:nvSpPr>
        <p:spPr bwMode="auto">
          <a:xfrm>
            <a:off x="2967039" y="2841625"/>
            <a:ext cx="1555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Line 20"/>
          <p:cNvSpPr>
            <a:spLocks noChangeShapeType="1"/>
          </p:cNvSpPr>
          <p:nvPr/>
        </p:nvSpPr>
        <p:spPr bwMode="auto">
          <a:xfrm>
            <a:off x="2967039" y="3576639"/>
            <a:ext cx="1555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3" name="Line 21"/>
          <p:cNvSpPr>
            <a:spLocks noChangeShapeType="1"/>
          </p:cNvSpPr>
          <p:nvPr/>
        </p:nvSpPr>
        <p:spPr bwMode="auto">
          <a:xfrm>
            <a:off x="2967039" y="4565650"/>
            <a:ext cx="1555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Line 22"/>
          <p:cNvSpPr>
            <a:spLocks noChangeShapeType="1"/>
          </p:cNvSpPr>
          <p:nvPr/>
        </p:nvSpPr>
        <p:spPr bwMode="auto">
          <a:xfrm>
            <a:off x="3857625" y="5668964"/>
            <a:ext cx="1588" cy="136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Line 23"/>
          <p:cNvSpPr>
            <a:spLocks noChangeShapeType="1"/>
          </p:cNvSpPr>
          <p:nvPr/>
        </p:nvSpPr>
        <p:spPr bwMode="auto">
          <a:xfrm>
            <a:off x="4748214" y="5668964"/>
            <a:ext cx="1587" cy="136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24"/>
          <p:cNvSpPr>
            <a:spLocks noChangeShapeType="1"/>
          </p:cNvSpPr>
          <p:nvPr/>
        </p:nvSpPr>
        <p:spPr bwMode="auto">
          <a:xfrm>
            <a:off x="5638800" y="5668964"/>
            <a:ext cx="1588" cy="136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25"/>
          <p:cNvSpPr>
            <a:spLocks noChangeShapeType="1"/>
          </p:cNvSpPr>
          <p:nvPr/>
        </p:nvSpPr>
        <p:spPr bwMode="auto">
          <a:xfrm>
            <a:off x="6529389" y="5668964"/>
            <a:ext cx="1587" cy="136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26"/>
          <p:cNvSpPr>
            <a:spLocks noChangeShapeType="1"/>
          </p:cNvSpPr>
          <p:nvPr/>
        </p:nvSpPr>
        <p:spPr bwMode="auto">
          <a:xfrm>
            <a:off x="7419975" y="5668964"/>
            <a:ext cx="1588" cy="136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Freeform 27"/>
          <p:cNvSpPr>
            <a:spLocks/>
          </p:cNvSpPr>
          <p:nvPr/>
        </p:nvSpPr>
        <p:spPr bwMode="auto">
          <a:xfrm>
            <a:off x="2967038" y="1290638"/>
            <a:ext cx="6737350" cy="4514850"/>
          </a:xfrm>
          <a:custGeom>
            <a:avLst/>
            <a:gdLst>
              <a:gd name="T0" fmla="*/ 0 w 4244"/>
              <a:gd name="T1" fmla="*/ 0 h 2844"/>
              <a:gd name="T2" fmla="*/ 0 w 4244"/>
              <a:gd name="T3" fmla="*/ 2147483647 h 2844"/>
              <a:gd name="T4" fmla="*/ 2147483647 w 4244"/>
              <a:gd name="T5" fmla="*/ 2147483647 h 2844"/>
              <a:gd name="T6" fmla="*/ 0 60000 65536"/>
              <a:gd name="T7" fmla="*/ 0 60000 65536"/>
              <a:gd name="T8" fmla="*/ 0 60000 65536"/>
              <a:gd name="T9" fmla="*/ 0 w 4244"/>
              <a:gd name="T10" fmla="*/ 0 h 2844"/>
              <a:gd name="T11" fmla="*/ 4244 w 4244"/>
              <a:gd name="T12" fmla="*/ 2844 h 2844"/>
            </a:gdLst>
            <a:ahLst/>
            <a:cxnLst>
              <a:cxn ang="T6">
                <a:pos x="T0" y="T1"/>
              </a:cxn>
              <a:cxn ang="T7">
                <a:pos x="T2" y="T3"/>
              </a:cxn>
              <a:cxn ang="T8">
                <a:pos x="T4" y="T5"/>
              </a:cxn>
            </a:cxnLst>
            <a:rect l="T9" t="T10" r="T11" b="T12"/>
            <a:pathLst>
              <a:path w="4244" h="2844">
                <a:moveTo>
                  <a:pt x="0" y="0"/>
                </a:moveTo>
                <a:lnTo>
                  <a:pt x="0" y="2844"/>
                </a:lnTo>
                <a:lnTo>
                  <a:pt x="4244" y="284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28"/>
          <p:cNvGrpSpPr>
            <a:grpSpLocks/>
          </p:cNvGrpSpPr>
          <p:nvPr/>
        </p:nvGrpSpPr>
        <p:grpSpPr bwMode="auto">
          <a:xfrm>
            <a:off x="2967039" y="1795464"/>
            <a:ext cx="6170613" cy="4010025"/>
            <a:chOff x="909" y="1131"/>
            <a:chExt cx="3887" cy="2526"/>
          </a:xfrm>
        </p:grpSpPr>
        <p:sp>
          <p:nvSpPr>
            <p:cNvPr id="19501" name="Freeform 29"/>
            <p:cNvSpPr>
              <a:spLocks/>
            </p:cNvSpPr>
            <p:nvPr/>
          </p:nvSpPr>
          <p:spPr bwMode="auto">
            <a:xfrm>
              <a:off x="909" y="1228"/>
              <a:ext cx="3220" cy="2429"/>
            </a:xfrm>
            <a:custGeom>
              <a:avLst/>
              <a:gdLst>
                <a:gd name="T0" fmla="*/ 0 w 3220"/>
                <a:gd name="T1" fmla="*/ 2429 h 2429"/>
                <a:gd name="T2" fmla="*/ 561 w 3220"/>
                <a:gd name="T3" fmla="*/ 1648 h 2429"/>
                <a:gd name="T4" fmla="*/ 1122 w 3220"/>
                <a:gd name="T5" fmla="*/ 1025 h 2429"/>
                <a:gd name="T6" fmla="*/ 1683 w 3220"/>
                <a:gd name="T7" fmla="*/ 562 h 2429"/>
                <a:gd name="T8" fmla="*/ 2244 w 3220"/>
                <a:gd name="T9" fmla="*/ 244 h 2429"/>
                <a:gd name="T10" fmla="*/ 2805 w 3220"/>
                <a:gd name="T11" fmla="*/ 98 h 2429"/>
                <a:gd name="T12" fmla="*/ 3220 w 3220"/>
                <a:gd name="T13" fmla="*/ 0 h 2429"/>
                <a:gd name="T14" fmla="*/ 0 60000 65536"/>
                <a:gd name="T15" fmla="*/ 0 60000 65536"/>
                <a:gd name="T16" fmla="*/ 0 60000 65536"/>
                <a:gd name="T17" fmla="*/ 0 60000 65536"/>
                <a:gd name="T18" fmla="*/ 0 60000 65536"/>
                <a:gd name="T19" fmla="*/ 0 60000 65536"/>
                <a:gd name="T20" fmla="*/ 0 60000 65536"/>
                <a:gd name="T21" fmla="*/ 0 w 3220"/>
                <a:gd name="T22" fmla="*/ 0 h 2429"/>
                <a:gd name="T23" fmla="*/ 3220 w 3220"/>
                <a:gd name="T24" fmla="*/ 2429 h 24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0" h="2429">
                  <a:moveTo>
                    <a:pt x="0" y="2429"/>
                  </a:moveTo>
                  <a:lnTo>
                    <a:pt x="561" y="1648"/>
                  </a:lnTo>
                  <a:lnTo>
                    <a:pt x="1122" y="1025"/>
                  </a:lnTo>
                  <a:lnTo>
                    <a:pt x="1683" y="562"/>
                  </a:lnTo>
                  <a:lnTo>
                    <a:pt x="2244" y="244"/>
                  </a:lnTo>
                  <a:lnTo>
                    <a:pt x="2805" y="98"/>
                  </a:lnTo>
                  <a:lnTo>
                    <a:pt x="3220" y="0"/>
                  </a:lnTo>
                </a:path>
              </a:pathLst>
            </a:custGeom>
            <a:noFill/>
            <a:ln w="58738">
              <a:solidFill>
                <a:srgbClr val="003F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02" name="Rectangle 30"/>
            <p:cNvSpPr>
              <a:spLocks noChangeArrowheads="1"/>
            </p:cNvSpPr>
            <p:nvPr/>
          </p:nvSpPr>
          <p:spPr bwMode="auto">
            <a:xfrm>
              <a:off x="4179" y="1131"/>
              <a:ext cx="6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Production</a:t>
              </a:r>
              <a:endParaRPr lang="en-US" altLang="en-US" sz="2400">
                <a:latin typeface="Times New Roman" panose="02020603050405020304" pitchFamily="18" charset="0"/>
              </a:endParaRPr>
            </a:p>
          </p:txBody>
        </p:sp>
        <p:sp>
          <p:nvSpPr>
            <p:cNvPr id="19503" name="Rectangle 31"/>
            <p:cNvSpPr>
              <a:spLocks noChangeArrowheads="1"/>
            </p:cNvSpPr>
            <p:nvPr/>
          </p:nvSpPr>
          <p:spPr bwMode="auto">
            <a:xfrm>
              <a:off x="4260" y="1294"/>
              <a:ext cx="4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function</a:t>
              </a:r>
              <a:endParaRPr lang="en-US" altLang="en-US" sz="2400">
                <a:latin typeface="Times New Roman" panose="02020603050405020304" pitchFamily="18" charset="0"/>
              </a:endParaRPr>
            </a:p>
          </p:txBody>
        </p:sp>
      </p:grpSp>
      <p:grpSp>
        <p:nvGrpSpPr>
          <p:cNvPr id="3" name="Group 32"/>
          <p:cNvGrpSpPr>
            <a:grpSpLocks/>
          </p:cNvGrpSpPr>
          <p:nvPr/>
        </p:nvGrpSpPr>
        <p:grpSpPr bwMode="auto">
          <a:xfrm>
            <a:off x="3122613" y="4500563"/>
            <a:ext cx="806450" cy="1168400"/>
            <a:chOff x="1007" y="2835"/>
            <a:chExt cx="508" cy="736"/>
          </a:xfrm>
        </p:grpSpPr>
        <p:sp>
          <p:nvSpPr>
            <p:cNvPr id="19499" name="Freeform 33"/>
            <p:cNvSpPr>
              <a:spLocks/>
            </p:cNvSpPr>
            <p:nvPr/>
          </p:nvSpPr>
          <p:spPr bwMode="auto">
            <a:xfrm>
              <a:off x="1007" y="2876"/>
              <a:ext cx="463" cy="695"/>
            </a:xfrm>
            <a:custGeom>
              <a:avLst/>
              <a:gdLst>
                <a:gd name="T0" fmla="*/ 0 w 463"/>
                <a:gd name="T1" fmla="*/ 0 h 695"/>
                <a:gd name="T2" fmla="*/ 463 w 463"/>
                <a:gd name="T3" fmla="*/ 0 h 695"/>
                <a:gd name="T4" fmla="*/ 463 w 463"/>
                <a:gd name="T5" fmla="*/ 695 h 695"/>
                <a:gd name="T6" fmla="*/ 0 60000 65536"/>
                <a:gd name="T7" fmla="*/ 0 60000 65536"/>
                <a:gd name="T8" fmla="*/ 0 60000 65536"/>
                <a:gd name="T9" fmla="*/ 0 w 463"/>
                <a:gd name="T10" fmla="*/ 0 h 695"/>
                <a:gd name="T11" fmla="*/ 463 w 463"/>
                <a:gd name="T12" fmla="*/ 695 h 695"/>
              </a:gdLst>
              <a:ahLst/>
              <a:cxnLst>
                <a:cxn ang="T6">
                  <a:pos x="T0" y="T1"/>
                </a:cxn>
                <a:cxn ang="T7">
                  <a:pos x="T2" y="T3"/>
                </a:cxn>
                <a:cxn ang="T8">
                  <a:pos x="T4" y="T5"/>
                </a:cxn>
              </a:cxnLst>
              <a:rect l="T9" t="T10" r="T11" b="T12"/>
              <a:pathLst>
                <a:path w="463" h="695">
                  <a:moveTo>
                    <a:pt x="0" y="0"/>
                  </a:moveTo>
                  <a:lnTo>
                    <a:pt x="463" y="0"/>
                  </a:lnTo>
                  <a:lnTo>
                    <a:pt x="463" y="695"/>
                  </a:lnTo>
                </a:path>
              </a:pathLst>
            </a:custGeom>
            <a:noFill/>
            <a:ln w="190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00" name="Oval 34"/>
            <p:cNvSpPr>
              <a:spLocks noChangeArrowheads="1"/>
            </p:cNvSpPr>
            <p:nvPr/>
          </p:nvSpPr>
          <p:spPr bwMode="auto">
            <a:xfrm>
              <a:off x="1429" y="2835"/>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4" name="Group 35"/>
          <p:cNvGrpSpPr>
            <a:grpSpLocks/>
          </p:cNvGrpSpPr>
          <p:nvPr/>
        </p:nvGrpSpPr>
        <p:grpSpPr bwMode="auto">
          <a:xfrm>
            <a:off x="3122614" y="3506788"/>
            <a:ext cx="1697037" cy="2201862"/>
            <a:chOff x="1007" y="2209"/>
            <a:chExt cx="1069" cy="1387"/>
          </a:xfrm>
        </p:grpSpPr>
        <p:sp>
          <p:nvSpPr>
            <p:cNvPr id="19497" name="Freeform 36"/>
            <p:cNvSpPr>
              <a:spLocks/>
            </p:cNvSpPr>
            <p:nvPr/>
          </p:nvSpPr>
          <p:spPr bwMode="auto">
            <a:xfrm>
              <a:off x="1007" y="2253"/>
              <a:ext cx="1024" cy="1343"/>
            </a:xfrm>
            <a:custGeom>
              <a:avLst/>
              <a:gdLst>
                <a:gd name="T0" fmla="*/ 0 w 1024"/>
                <a:gd name="T1" fmla="*/ 0 h 1343"/>
                <a:gd name="T2" fmla="*/ 1024 w 1024"/>
                <a:gd name="T3" fmla="*/ 0 h 1343"/>
                <a:gd name="T4" fmla="*/ 1024 w 1024"/>
                <a:gd name="T5" fmla="*/ 1343 h 1343"/>
                <a:gd name="T6" fmla="*/ 0 60000 65536"/>
                <a:gd name="T7" fmla="*/ 0 60000 65536"/>
                <a:gd name="T8" fmla="*/ 0 60000 65536"/>
                <a:gd name="T9" fmla="*/ 0 w 1024"/>
                <a:gd name="T10" fmla="*/ 0 h 1343"/>
                <a:gd name="T11" fmla="*/ 1024 w 1024"/>
                <a:gd name="T12" fmla="*/ 1343 h 1343"/>
              </a:gdLst>
              <a:ahLst/>
              <a:cxnLst>
                <a:cxn ang="T6">
                  <a:pos x="T0" y="T1"/>
                </a:cxn>
                <a:cxn ang="T7">
                  <a:pos x="T2" y="T3"/>
                </a:cxn>
                <a:cxn ang="T8">
                  <a:pos x="T4" y="T5"/>
                </a:cxn>
              </a:cxnLst>
              <a:rect l="T9" t="T10" r="T11" b="T12"/>
              <a:pathLst>
                <a:path w="1024" h="1343">
                  <a:moveTo>
                    <a:pt x="0" y="0"/>
                  </a:moveTo>
                  <a:lnTo>
                    <a:pt x="1024" y="0"/>
                  </a:lnTo>
                  <a:lnTo>
                    <a:pt x="1024" y="1343"/>
                  </a:lnTo>
                </a:path>
              </a:pathLst>
            </a:custGeom>
            <a:noFill/>
            <a:ln w="190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98" name="Oval 37"/>
            <p:cNvSpPr>
              <a:spLocks noChangeArrowheads="1"/>
            </p:cNvSpPr>
            <p:nvPr/>
          </p:nvSpPr>
          <p:spPr bwMode="auto">
            <a:xfrm>
              <a:off x="1990" y="2209"/>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5" name="Group 38"/>
          <p:cNvGrpSpPr>
            <a:grpSpLocks/>
          </p:cNvGrpSpPr>
          <p:nvPr/>
        </p:nvGrpSpPr>
        <p:grpSpPr bwMode="auto">
          <a:xfrm>
            <a:off x="3122614" y="2770189"/>
            <a:ext cx="2587625" cy="2898775"/>
            <a:chOff x="1007" y="1745"/>
            <a:chExt cx="1630" cy="1826"/>
          </a:xfrm>
        </p:grpSpPr>
        <p:sp>
          <p:nvSpPr>
            <p:cNvPr id="19495" name="Freeform 39"/>
            <p:cNvSpPr>
              <a:spLocks/>
            </p:cNvSpPr>
            <p:nvPr/>
          </p:nvSpPr>
          <p:spPr bwMode="auto">
            <a:xfrm>
              <a:off x="1007" y="1790"/>
              <a:ext cx="1585" cy="1781"/>
            </a:xfrm>
            <a:custGeom>
              <a:avLst/>
              <a:gdLst>
                <a:gd name="T0" fmla="*/ 0 w 1585"/>
                <a:gd name="T1" fmla="*/ 0 h 1781"/>
                <a:gd name="T2" fmla="*/ 1585 w 1585"/>
                <a:gd name="T3" fmla="*/ 0 h 1781"/>
                <a:gd name="T4" fmla="*/ 1585 w 1585"/>
                <a:gd name="T5" fmla="*/ 1781 h 1781"/>
                <a:gd name="T6" fmla="*/ 0 60000 65536"/>
                <a:gd name="T7" fmla="*/ 0 60000 65536"/>
                <a:gd name="T8" fmla="*/ 0 60000 65536"/>
                <a:gd name="T9" fmla="*/ 0 w 1585"/>
                <a:gd name="T10" fmla="*/ 0 h 1781"/>
                <a:gd name="T11" fmla="*/ 1585 w 1585"/>
                <a:gd name="T12" fmla="*/ 1781 h 1781"/>
              </a:gdLst>
              <a:ahLst/>
              <a:cxnLst>
                <a:cxn ang="T6">
                  <a:pos x="T0" y="T1"/>
                </a:cxn>
                <a:cxn ang="T7">
                  <a:pos x="T2" y="T3"/>
                </a:cxn>
                <a:cxn ang="T8">
                  <a:pos x="T4" y="T5"/>
                </a:cxn>
              </a:cxnLst>
              <a:rect l="T9" t="T10" r="T11" b="T12"/>
              <a:pathLst>
                <a:path w="1585" h="1781">
                  <a:moveTo>
                    <a:pt x="0" y="0"/>
                  </a:moveTo>
                  <a:lnTo>
                    <a:pt x="1585" y="0"/>
                  </a:lnTo>
                  <a:lnTo>
                    <a:pt x="1585" y="1781"/>
                  </a:lnTo>
                </a:path>
              </a:pathLst>
            </a:custGeom>
            <a:noFill/>
            <a:ln w="190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96" name="Oval 40"/>
            <p:cNvSpPr>
              <a:spLocks noChangeArrowheads="1"/>
            </p:cNvSpPr>
            <p:nvPr/>
          </p:nvSpPr>
          <p:spPr bwMode="auto">
            <a:xfrm>
              <a:off x="2551" y="1745"/>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6" name="Group 41"/>
          <p:cNvGrpSpPr>
            <a:grpSpLocks/>
          </p:cNvGrpSpPr>
          <p:nvPr/>
        </p:nvGrpSpPr>
        <p:grpSpPr bwMode="auto">
          <a:xfrm>
            <a:off x="3122613" y="2273301"/>
            <a:ext cx="3471862" cy="3395663"/>
            <a:chOff x="1007" y="1432"/>
            <a:chExt cx="2187" cy="2139"/>
          </a:xfrm>
        </p:grpSpPr>
        <p:sp>
          <p:nvSpPr>
            <p:cNvPr id="19493" name="Freeform 42"/>
            <p:cNvSpPr>
              <a:spLocks/>
            </p:cNvSpPr>
            <p:nvPr/>
          </p:nvSpPr>
          <p:spPr bwMode="auto">
            <a:xfrm>
              <a:off x="1007" y="1472"/>
              <a:ext cx="2146" cy="2099"/>
            </a:xfrm>
            <a:custGeom>
              <a:avLst/>
              <a:gdLst>
                <a:gd name="T0" fmla="*/ 0 w 2146"/>
                <a:gd name="T1" fmla="*/ 0 h 2099"/>
                <a:gd name="T2" fmla="*/ 2146 w 2146"/>
                <a:gd name="T3" fmla="*/ 0 h 2099"/>
                <a:gd name="T4" fmla="*/ 2146 w 2146"/>
                <a:gd name="T5" fmla="*/ 2099 h 2099"/>
                <a:gd name="T6" fmla="*/ 0 60000 65536"/>
                <a:gd name="T7" fmla="*/ 0 60000 65536"/>
                <a:gd name="T8" fmla="*/ 0 60000 65536"/>
                <a:gd name="T9" fmla="*/ 0 w 2146"/>
                <a:gd name="T10" fmla="*/ 0 h 2099"/>
                <a:gd name="T11" fmla="*/ 2146 w 2146"/>
                <a:gd name="T12" fmla="*/ 2099 h 2099"/>
              </a:gdLst>
              <a:ahLst/>
              <a:cxnLst>
                <a:cxn ang="T6">
                  <a:pos x="T0" y="T1"/>
                </a:cxn>
                <a:cxn ang="T7">
                  <a:pos x="T2" y="T3"/>
                </a:cxn>
                <a:cxn ang="T8">
                  <a:pos x="T4" y="T5"/>
                </a:cxn>
              </a:cxnLst>
              <a:rect l="T9" t="T10" r="T11" b="T12"/>
              <a:pathLst>
                <a:path w="2146" h="2099">
                  <a:moveTo>
                    <a:pt x="0" y="0"/>
                  </a:moveTo>
                  <a:lnTo>
                    <a:pt x="2146" y="0"/>
                  </a:lnTo>
                  <a:lnTo>
                    <a:pt x="2146" y="2099"/>
                  </a:lnTo>
                </a:path>
              </a:pathLst>
            </a:custGeom>
            <a:noFill/>
            <a:ln w="190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94" name="Oval 43"/>
            <p:cNvSpPr>
              <a:spLocks noChangeArrowheads="1"/>
            </p:cNvSpPr>
            <p:nvPr/>
          </p:nvSpPr>
          <p:spPr bwMode="auto">
            <a:xfrm>
              <a:off x="3108" y="1432"/>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7" name="Group 44"/>
          <p:cNvGrpSpPr>
            <a:grpSpLocks/>
          </p:cNvGrpSpPr>
          <p:nvPr/>
        </p:nvGrpSpPr>
        <p:grpSpPr bwMode="auto">
          <a:xfrm>
            <a:off x="3122613" y="2039938"/>
            <a:ext cx="4362450" cy="3706812"/>
            <a:chOff x="1007" y="1285"/>
            <a:chExt cx="2748" cy="2335"/>
          </a:xfrm>
        </p:grpSpPr>
        <p:sp>
          <p:nvSpPr>
            <p:cNvPr id="19491" name="Freeform 45"/>
            <p:cNvSpPr>
              <a:spLocks/>
            </p:cNvSpPr>
            <p:nvPr/>
          </p:nvSpPr>
          <p:spPr bwMode="auto">
            <a:xfrm>
              <a:off x="1007" y="1326"/>
              <a:ext cx="2707" cy="2294"/>
            </a:xfrm>
            <a:custGeom>
              <a:avLst/>
              <a:gdLst>
                <a:gd name="T0" fmla="*/ 0 w 2707"/>
                <a:gd name="T1" fmla="*/ 0 h 2294"/>
                <a:gd name="T2" fmla="*/ 2707 w 2707"/>
                <a:gd name="T3" fmla="*/ 0 h 2294"/>
                <a:gd name="T4" fmla="*/ 2707 w 2707"/>
                <a:gd name="T5" fmla="*/ 2294 h 2294"/>
                <a:gd name="T6" fmla="*/ 0 60000 65536"/>
                <a:gd name="T7" fmla="*/ 0 60000 65536"/>
                <a:gd name="T8" fmla="*/ 0 60000 65536"/>
                <a:gd name="T9" fmla="*/ 0 w 2707"/>
                <a:gd name="T10" fmla="*/ 0 h 2294"/>
                <a:gd name="T11" fmla="*/ 2707 w 2707"/>
                <a:gd name="T12" fmla="*/ 2294 h 2294"/>
              </a:gdLst>
              <a:ahLst/>
              <a:cxnLst>
                <a:cxn ang="T6">
                  <a:pos x="T0" y="T1"/>
                </a:cxn>
                <a:cxn ang="T7">
                  <a:pos x="T2" y="T3"/>
                </a:cxn>
                <a:cxn ang="T8">
                  <a:pos x="T4" y="T5"/>
                </a:cxn>
              </a:cxnLst>
              <a:rect l="T9" t="T10" r="T11" b="T12"/>
              <a:pathLst>
                <a:path w="2707" h="2294">
                  <a:moveTo>
                    <a:pt x="0" y="0"/>
                  </a:moveTo>
                  <a:lnTo>
                    <a:pt x="2707" y="0"/>
                  </a:lnTo>
                  <a:lnTo>
                    <a:pt x="2707" y="2294"/>
                  </a:lnTo>
                </a:path>
              </a:pathLst>
            </a:custGeom>
            <a:noFill/>
            <a:ln w="190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92" name="Oval 46"/>
            <p:cNvSpPr>
              <a:spLocks noChangeArrowheads="1"/>
            </p:cNvSpPr>
            <p:nvPr/>
          </p:nvSpPr>
          <p:spPr bwMode="auto">
            <a:xfrm>
              <a:off x="3669" y="1285"/>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pSp>
      <p:sp>
        <p:nvSpPr>
          <p:cNvPr id="19476" name="Rectangle 47"/>
          <p:cNvSpPr>
            <a:spLocks noChangeArrowheads="1"/>
          </p:cNvSpPr>
          <p:nvPr/>
        </p:nvSpPr>
        <p:spPr bwMode="auto">
          <a:xfrm>
            <a:off x="8636001" y="5849939"/>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19477" name="Rectangle 48"/>
          <p:cNvSpPr>
            <a:spLocks noChangeArrowheads="1"/>
          </p:cNvSpPr>
          <p:nvPr/>
        </p:nvSpPr>
        <p:spPr bwMode="auto">
          <a:xfrm>
            <a:off x="8358188" y="6107114"/>
            <a:ext cx="13561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Apple Pickers</a:t>
            </a:r>
            <a:endParaRPr lang="en-US" altLang="en-US" sz="2400">
              <a:latin typeface="Times New Roman" panose="02020603050405020304" pitchFamily="18" charset="0"/>
            </a:endParaRPr>
          </a:p>
        </p:txBody>
      </p:sp>
      <p:sp>
        <p:nvSpPr>
          <p:cNvPr id="19478" name="Rectangle 49"/>
          <p:cNvSpPr>
            <a:spLocks noChangeArrowheads="1"/>
          </p:cNvSpPr>
          <p:nvPr/>
        </p:nvSpPr>
        <p:spPr bwMode="auto">
          <a:xfrm>
            <a:off x="2760663" y="585628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19479" name="Rectangle 50"/>
          <p:cNvSpPr>
            <a:spLocks noChangeArrowheads="1"/>
          </p:cNvSpPr>
          <p:nvPr/>
        </p:nvSpPr>
        <p:spPr bwMode="auto">
          <a:xfrm>
            <a:off x="2036763" y="1246189"/>
            <a:ext cx="833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a:t>
            </a:r>
            <a:endParaRPr lang="en-US" altLang="en-US" sz="2400">
              <a:latin typeface="Times New Roman" panose="02020603050405020304" pitchFamily="18" charset="0"/>
            </a:endParaRPr>
          </a:p>
        </p:txBody>
      </p:sp>
      <p:sp>
        <p:nvSpPr>
          <p:cNvPr id="19480" name="Rectangle 51"/>
          <p:cNvSpPr>
            <a:spLocks noChangeArrowheads="1"/>
          </p:cNvSpPr>
          <p:nvPr/>
        </p:nvSpPr>
        <p:spPr bwMode="auto">
          <a:xfrm>
            <a:off x="1933575" y="1504951"/>
            <a:ext cx="9269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of Apples</a:t>
            </a:r>
            <a:endParaRPr lang="en-US" altLang="en-US" sz="2400">
              <a:latin typeface="Times New Roman" panose="02020603050405020304" pitchFamily="18" charset="0"/>
            </a:endParaRPr>
          </a:p>
        </p:txBody>
      </p:sp>
      <p:sp>
        <p:nvSpPr>
          <p:cNvPr id="19481" name="Rectangle 52"/>
          <p:cNvSpPr>
            <a:spLocks noChangeArrowheads="1"/>
          </p:cNvSpPr>
          <p:nvPr/>
        </p:nvSpPr>
        <p:spPr bwMode="auto">
          <a:xfrm>
            <a:off x="2528888" y="1963739"/>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300</a:t>
            </a:r>
            <a:endParaRPr lang="en-US" altLang="en-US" sz="2400">
              <a:latin typeface="Times New Roman" panose="02020603050405020304" pitchFamily="18" charset="0"/>
            </a:endParaRPr>
          </a:p>
        </p:txBody>
      </p:sp>
      <p:sp>
        <p:nvSpPr>
          <p:cNvPr id="19482" name="Rectangle 53"/>
          <p:cNvSpPr>
            <a:spLocks noChangeArrowheads="1"/>
          </p:cNvSpPr>
          <p:nvPr/>
        </p:nvSpPr>
        <p:spPr bwMode="auto">
          <a:xfrm>
            <a:off x="2528888" y="2216151"/>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280</a:t>
            </a:r>
            <a:endParaRPr lang="en-US" altLang="en-US" sz="2400">
              <a:latin typeface="Times New Roman" panose="02020603050405020304" pitchFamily="18" charset="0"/>
            </a:endParaRPr>
          </a:p>
        </p:txBody>
      </p:sp>
      <p:sp>
        <p:nvSpPr>
          <p:cNvPr id="19483" name="Rectangle 54"/>
          <p:cNvSpPr>
            <a:spLocks noChangeArrowheads="1"/>
          </p:cNvSpPr>
          <p:nvPr/>
        </p:nvSpPr>
        <p:spPr bwMode="auto">
          <a:xfrm>
            <a:off x="2528888" y="2706689"/>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240</a:t>
            </a:r>
            <a:endParaRPr lang="en-US" altLang="en-US" sz="2400">
              <a:latin typeface="Times New Roman" panose="02020603050405020304" pitchFamily="18" charset="0"/>
            </a:endParaRPr>
          </a:p>
        </p:txBody>
      </p:sp>
      <p:sp>
        <p:nvSpPr>
          <p:cNvPr id="19484" name="Rectangle 55"/>
          <p:cNvSpPr>
            <a:spLocks noChangeArrowheads="1"/>
          </p:cNvSpPr>
          <p:nvPr/>
        </p:nvSpPr>
        <p:spPr bwMode="auto">
          <a:xfrm>
            <a:off x="2528888" y="3451226"/>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180</a:t>
            </a:r>
            <a:endParaRPr lang="en-US" altLang="en-US" sz="2400">
              <a:latin typeface="Times New Roman" panose="02020603050405020304" pitchFamily="18" charset="0"/>
            </a:endParaRPr>
          </a:p>
        </p:txBody>
      </p:sp>
      <p:sp>
        <p:nvSpPr>
          <p:cNvPr id="19485" name="Rectangle 56"/>
          <p:cNvSpPr>
            <a:spLocks noChangeArrowheads="1"/>
          </p:cNvSpPr>
          <p:nvPr/>
        </p:nvSpPr>
        <p:spPr bwMode="auto">
          <a:xfrm>
            <a:off x="2528888" y="4446589"/>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100</a:t>
            </a:r>
            <a:endParaRPr lang="en-US" altLang="en-US" sz="2400">
              <a:latin typeface="Times New Roman" panose="02020603050405020304" pitchFamily="18" charset="0"/>
            </a:endParaRPr>
          </a:p>
        </p:txBody>
      </p:sp>
      <p:sp>
        <p:nvSpPr>
          <p:cNvPr id="19486" name="Rectangle 57"/>
          <p:cNvSpPr>
            <a:spLocks noChangeArrowheads="1"/>
          </p:cNvSpPr>
          <p:nvPr/>
        </p:nvSpPr>
        <p:spPr bwMode="auto">
          <a:xfrm>
            <a:off x="3808413" y="58229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19487" name="Rectangle 58"/>
          <p:cNvSpPr>
            <a:spLocks noChangeArrowheads="1"/>
          </p:cNvSpPr>
          <p:nvPr/>
        </p:nvSpPr>
        <p:spPr bwMode="auto">
          <a:xfrm>
            <a:off x="4686300" y="58229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2</a:t>
            </a:r>
            <a:endParaRPr lang="en-US" altLang="en-US" sz="2400">
              <a:latin typeface="Times New Roman" panose="02020603050405020304" pitchFamily="18" charset="0"/>
            </a:endParaRPr>
          </a:p>
        </p:txBody>
      </p:sp>
      <p:sp>
        <p:nvSpPr>
          <p:cNvPr id="19488" name="Rectangle 59"/>
          <p:cNvSpPr>
            <a:spLocks noChangeArrowheads="1"/>
          </p:cNvSpPr>
          <p:nvPr/>
        </p:nvSpPr>
        <p:spPr bwMode="auto">
          <a:xfrm>
            <a:off x="5605463" y="58229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3</a:t>
            </a:r>
            <a:endParaRPr lang="en-US" altLang="en-US" sz="2400">
              <a:latin typeface="Times New Roman" panose="02020603050405020304" pitchFamily="18" charset="0"/>
            </a:endParaRPr>
          </a:p>
        </p:txBody>
      </p:sp>
      <p:sp>
        <p:nvSpPr>
          <p:cNvPr id="19489" name="Rectangle 60"/>
          <p:cNvSpPr>
            <a:spLocks noChangeArrowheads="1"/>
          </p:cNvSpPr>
          <p:nvPr/>
        </p:nvSpPr>
        <p:spPr bwMode="auto">
          <a:xfrm>
            <a:off x="6496050" y="58229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4</a:t>
            </a:r>
            <a:endParaRPr lang="en-US" altLang="en-US" sz="2400">
              <a:latin typeface="Times New Roman" panose="02020603050405020304" pitchFamily="18" charset="0"/>
            </a:endParaRPr>
          </a:p>
        </p:txBody>
      </p:sp>
      <p:sp>
        <p:nvSpPr>
          <p:cNvPr id="19490" name="Rectangle 61"/>
          <p:cNvSpPr>
            <a:spLocks noChangeArrowheads="1"/>
          </p:cNvSpPr>
          <p:nvPr/>
        </p:nvSpPr>
        <p:spPr bwMode="auto">
          <a:xfrm>
            <a:off x="7375525" y="58229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5</a:t>
            </a:r>
            <a:endParaRPr lang="en-US" altLang="en-US" sz="240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upRigh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upRight)">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US" altLang="en-US" sz="3200"/>
              <a:t>The Value of the Marginal Product and the Demand for Labor</a:t>
            </a:r>
            <a:endParaRPr lang="en-US" altLang="en-US" sz="3200">
              <a:latin typeface="Tahoma" panose="020B0604030504040204" pitchFamily="34" charset="0"/>
            </a:endParaRPr>
          </a:p>
        </p:txBody>
      </p:sp>
      <p:sp>
        <p:nvSpPr>
          <p:cNvPr id="20483" name="Rectangle 3"/>
          <p:cNvSpPr>
            <a:spLocks noGrp="1" noChangeArrowheads="1"/>
          </p:cNvSpPr>
          <p:nvPr>
            <p:ph idx="1"/>
          </p:nvPr>
        </p:nvSpPr>
        <p:spPr/>
        <p:txBody>
          <a:bodyPr/>
          <a:lstStyle/>
          <a:p>
            <a:pPr>
              <a:buClr>
                <a:srgbClr val="000000"/>
              </a:buClr>
            </a:pPr>
            <a:r>
              <a:rPr lang="en-US" altLang="en-US" smtClean="0"/>
              <a:t>VMPL is the </a:t>
            </a:r>
            <a:r>
              <a:rPr lang="en-US" altLang="en-US" i="1" smtClean="0"/>
              <a:t>additional revenue from the output produced by an additional worker</a:t>
            </a:r>
            <a:r>
              <a:rPr lang="en-US" altLang="en-US" smtClean="0"/>
              <a:t>.</a:t>
            </a:r>
          </a:p>
          <a:p>
            <a:pPr lvl="1"/>
            <a:r>
              <a:rPr lang="en-US" altLang="en-US" smtClean="0"/>
              <a:t>VMPL = MPL </a:t>
            </a:r>
            <a:r>
              <a:rPr lang="en-US" altLang="en-US" smtClean="0">
                <a:sym typeface="Symbol" panose="05050102010706020507" pitchFamily="18" charset="2"/>
              </a:rPr>
              <a:t></a:t>
            </a:r>
            <a:r>
              <a:rPr lang="en-US" altLang="en-US" smtClean="0"/>
              <a:t> P</a:t>
            </a:r>
            <a:r>
              <a:rPr lang="en-US" altLang="en-US" baseline="-25000" smtClean="0"/>
              <a:t> </a:t>
            </a:r>
          </a:p>
          <a:p>
            <a:pPr lvl="1"/>
            <a:r>
              <a:rPr lang="en-US" altLang="en-US" smtClean="0"/>
              <a:t>Example: If a worker adds 20 cookies to a cookie producer’s hourly output, her </a:t>
            </a:r>
            <a:r>
              <a:rPr lang="en-US" altLang="en-US" smtClean="0">
                <a:solidFill>
                  <a:srgbClr val="FF0000"/>
                </a:solidFill>
              </a:rPr>
              <a:t>MPL = 20 cookies per hour</a:t>
            </a:r>
            <a:r>
              <a:rPr lang="en-US" altLang="en-US" smtClean="0"/>
              <a:t>. If the sale price of each cookie is </a:t>
            </a:r>
            <a:r>
              <a:rPr lang="en-US" altLang="en-US" smtClean="0">
                <a:solidFill>
                  <a:srgbClr val="FF0000"/>
                </a:solidFill>
              </a:rPr>
              <a:t>P = $0.50</a:t>
            </a:r>
            <a:r>
              <a:rPr lang="en-US" altLang="en-US" smtClean="0"/>
              <a:t>, the worker contributes 20 </a:t>
            </a:r>
            <a:r>
              <a:rPr lang="en-US" altLang="en-US" smtClean="0">
                <a:sym typeface="Symbol" panose="05050102010706020507" pitchFamily="18" charset="2"/>
              </a:rPr>
              <a:t></a:t>
            </a:r>
            <a:r>
              <a:rPr lang="en-US" altLang="en-US" smtClean="0"/>
              <a:t> 0.50 = $10 per hour to the firm’s revenues. So, her </a:t>
            </a:r>
            <a:r>
              <a:rPr lang="en-US" altLang="en-US" smtClean="0">
                <a:solidFill>
                  <a:srgbClr val="FF0000"/>
                </a:solidFill>
              </a:rPr>
              <a:t>VMPL = $10 per hour</a:t>
            </a:r>
            <a:r>
              <a:rPr lang="en-US" altLang="en-US" smtClean="0"/>
              <a:t>.</a:t>
            </a:r>
          </a:p>
          <a:p>
            <a:pPr>
              <a:buClr>
                <a:srgbClr val="000000"/>
              </a:buClr>
            </a:pPr>
            <a:r>
              <a:rPr lang="en-US" altLang="en-US" smtClean="0"/>
              <a:t>Note that </a:t>
            </a:r>
            <a:r>
              <a:rPr lang="en-US" altLang="en-US" smtClean="0">
                <a:solidFill>
                  <a:schemeClr val="accent2"/>
                </a:solidFill>
              </a:rPr>
              <a:t>a worker’s VMPL is also the firm’s willingness-to-pay for the worker</a:t>
            </a:r>
            <a:r>
              <a:rPr lang="en-US" altLang="en-US" smtClean="0"/>
              <a:t>.</a:t>
            </a:r>
          </a:p>
          <a:p>
            <a:endParaRPr lang="en-US"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en-US" altLang="en-US" sz="3200"/>
              <a:t>The Value of the Marginal Product and the Demand for Labor</a:t>
            </a:r>
            <a:endParaRPr lang="en-US" altLang="en-US" sz="3200">
              <a:latin typeface="Tahoma" panose="020B0604030504040204" pitchFamily="34" charset="0"/>
            </a:endParaRPr>
          </a:p>
        </p:txBody>
      </p:sp>
      <p:sp>
        <p:nvSpPr>
          <p:cNvPr id="21507" name="Rectangle 3"/>
          <p:cNvSpPr>
            <a:spLocks noGrp="1" noChangeArrowheads="1"/>
          </p:cNvSpPr>
          <p:nvPr>
            <p:ph idx="1"/>
          </p:nvPr>
        </p:nvSpPr>
        <p:spPr/>
        <p:txBody>
          <a:bodyPr/>
          <a:lstStyle/>
          <a:p>
            <a:r>
              <a:rPr lang="en-US" altLang="en-US" smtClean="0"/>
              <a:t>VMPL = MPL </a:t>
            </a:r>
            <a:r>
              <a:rPr lang="en-US" altLang="en-US" smtClean="0">
                <a:sym typeface="Symbol" panose="05050102010706020507" pitchFamily="18" charset="2"/>
              </a:rPr>
              <a:t></a:t>
            </a:r>
            <a:r>
              <a:rPr lang="en-US" altLang="en-US" smtClean="0"/>
              <a:t> P</a:t>
            </a:r>
            <a:r>
              <a:rPr lang="en-US" altLang="en-US" baseline="-25000" smtClean="0"/>
              <a:t> </a:t>
            </a:r>
          </a:p>
          <a:p>
            <a:r>
              <a:rPr lang="en-US" altLang="en-US" smtClean="0"/>
              <a:t>VMPL </a:t>
            </a:r>
            <a:r>
              <a:rPr lang="en-US" altLang="en-US" i="1" smtClean="0"/>
              <a:t>decreases</a:t>
            </a:r>
            <a:r>
              <a:rPr lang="en-US" altLang="en-US" smtClean="0"/>
              <a:t> as the number of workers </a:t>
            </a:r>
            <a:r>
              <a:rPr lang="en-US" altLang="en-US" i="1" smtClean="0"/>
              <a:t>increases</a:t>
            </a:r>
            <a:r>
              <a:rPr lang="en-US" altLang="en-US" smtClean="0"/>
              <a:t> because MPL, the marginal product, </a:t>
            </a:r>
            <a:r>
              <a:rPr lang="en-US" altLang="en-US" i="1" smtClean="0"/>
              <a:t>decreases</a:t>
            </a:r>
            <a:r>
              <a:rPr lang="en-US" altLang="en-US" smtClean="0"/>
              <a:t> and P, the market price of the good,  </a:t>
            </a:r>
            <a:r>
              <a:rPr lang="en-US" altLang="en-US" i="1" smtClean="0"/>
              <a:t>stays constant</a:t>
            </a:r>
            <a:r>
              <a:rPr lang="en-US" altLang="en-US"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a:r>
              <a:rPr lang="en-US" altLang="en-US" sz="3200"/>
              <a:t>The Value of the Marginal Product and the Demand for Labor</a:t>
            </a:r>
            <a:endParaRPr lang="en-US" altLang="en-US" sz="3200">
              <a:latin typeface="Tahoma" panose="020B0604030504040204" pitchFamily="34" charset="0"/>
            </a:endParaRPr>
          </a:p>
        </p:txBody>
      </p:sp>
      <p:sp>
        <p:nvSpPr>
          <p:cNvPr id="22531" name="Rectangle 3"/>
          <p:cNvSpPr>
            <a:spLocks noGrp="1" noChangeArrowheads="1"/>
          </p:cNvSpPr>
          <p:nvPr>
            <p:ph idx="1"/>
          </p:nvPr>
        </p:nvSpPr>
        <p:spPr/>
        <p:txBody>
          <a:bodyPr/>
          <a:lstStyle/>
          <a:p>
            <a:r>
              <a:rPr lang="en-US" altLang="en-US" smtClean="0"/>
              <a:t>To maximize profit, the competitive, profit-maximizing firm hires workers up to the point where the value of the marginal product of labor equals the wage. </a:t>
            </a:r>
          </a:p>
          <a:p>
            <a:pPr algn="ctr">
              <a:buFontTx/>
              <a:buNone/>
            </a:pPr>
            <a:r>
              <a:rPr lang="en-US" altLang="en-US" i="1" smtClean="0"/>
              <a:t>VMPL = </a:t>
            </a:r>
            <a:r>
              <a:rPr lang="en-US" altLang="en-US" smtClean="0"/>
              <a:t>Wage</a:t>
            </a:r>
            <a:endParaRPr lang="en-US" altLang="en-US" i="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2582863" y="2517775"/>
            <a:ext cx="6075362" cy="336550"/>
            <a:chOff x="667" y="1586"/>
            <a:chExt cx="3827" cy="212"/>
          </a:xfrm>
        </p:grpSpPr>
        <p:sp>
          <p:nvSpPr>
            <p:cNvPr id="23576" name="Line 43"/>
            <p:cNvSpPr>
              <a:spLocks noChangeShapeType="1"/>
            </p:cNvSpPr>
            <p:nvPr/>
          </p:nvSpPr>
          <p:spPr bwMode="auto">
            <a:xfrm>
              <a:off x="921" y="1680"/>
              <a:ext cx="3573" cy="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7" name="Text Box 46"/>
            <p:cNvSpPr txBox="1">
              <a:spLocks noChangeArrowheads="1"/>
            </p:cNvSpPr>
            <p:nvPr/>
          </p:nvSpPr>
          <p:spPr bwMode="auto">
            <a:xfrm>
              <a:off x="667" y="1586"/>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50000"/>
                </a:spcBef>
                <a:buFontTx/>
                <a:buNone/>
              </a:pPr>
              <a:r>
                <a:rPr lang="en-US" altLang="en-US" sz="1600" b="1" i="1">
                  <a:latin typeface="Arial" panose="020B0604020202020204" pitchFamily="34" charset="0"/>
                </a:rPr>
                <a:t>w</a:t>
              </a:r>
              <a:r>
                <a:rPr lang="en-US" altLang="en-US" sz="1600" b="1" baseline="-25000">
                  <a:latin typeface="Arial" panose="020B0604020202020204" pitchFamily="34" charset="0"/>
                </a:rPr>
                <a:t>2</a:t>
              </a:r>
            </a:p>
          </p:txBody>
        </p:sp>
      </p:grpSp>
      <p:grpSp>
        <p:nvGrpSpPr>
          <p:cNvPr id="3" name="Group 50"/>
          <p:cNvGrpSpPr>
            <a:grpSpLocks/>
          </p:cNvGrpSpPr>
          <p:nvPr/>
        </p:nvGrpSpPr>
        <p:grpSpPr bwMode="auto">
          <a:xfrm>
            <a:off x="4557713" y="2655889"/>
            <a:ext cx="533400" cy="3506787"/>
            <a:chOff x="1911" y="1673"/>
            <a:chExt cx="336" cy="2209"/>
          </a:xfrm>
        </p:grpSpPr>
        <p:sp>
          <p:nvSpPr>
            <p:cNvPr id="23574" name="Line 45"/>
            <p:cNvSpPr>
              <a:spLocks noChangeShapeType="1"/>
            </p:cNvSpPr>
            <p:nvPr/>
          </p:nvSpPr>
          <p:spPr bwMode="auto">
            <a:xfrm>
              <a:off x="2030" y="1673"/>
              <a:ext cx="0" cy="1993"/>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575" name="Text Box 47"/>
            <p:cNvSpPr txBox="1">
              <a:spLocks noChangeArrowheads="1"/>
            </p:cNvSpPr>
            <p:nvPr/>
          </p:nvSpPr>
          <p:spPr bwMode="auto">
            <a:xfrm>
              <a:off x="1911" y="367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50000"/>
                </a:spcBef>
                <a:buFontTx/>
                <a:buNone/>
              </a:pPr>
              <a:r>
                <a:rPr lang="en-US" altLang="en-US" sz="1600" b="1" i="1">
                  <a:latin typeface="Arial" panose="020B0604020202020204" pitchFamily="34" charset="0"/>
                </a:rPr>
                <a:t>L</a:t>
              </a:r>
              <a:r>
                <a:rPr lang="en-US" altLang="en-US" sz="1600" b="1" baseline="-25000">
                  <a:latin typeface="Arial" panose="020B0604020202020204" pitchFamily="34" charset="0"/>
                </a:rPr>
                <a:t>2</a:t>
              </a:r>
            </a:p>
          </p:txBody>
        </p:sp>
      </p:grpSp>
      <p:sp>
        <p:nvSpPr>
          <p:cNvPr id="23556" name="Rectangle 3"/>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3 The Value of the Marginal Product of Labor</a:t>
            </a:r>
          </a:p>
        </p:txBody>
      </p:sp>
      <p:sp>
        <p:nvSpPr>
          <p:cNvPr id="23557" name="Freeform 17"/>
          <p:cNvSpPr>
            <a:spLocks/>
          </p:cNvSpPr>
          <p:nvPr/>
        </p:nvSpPr>
        <p:spPr bwMode="auto">
          <a:xfrm>
            <a:off x="2997201" y="1311276"/>
            <a:ext cx="6735763" cy="4513263"/>
          </a:xfrm>
          <a:custGeom>
            <a:avLst/>
            <a:gdLst>
              <a:gd name="T0" fmla="*/ 0 w 4243"/>
              <a:gd name="T1" fmla="*/ 0 h 2843"/>
              <a:gd name="T2" fmla="*/ 0 w 4243"/>
              <a:gd name="T3" fmla="*/ 2147483647 h 2843"/>
              <a:gd name="T4" fmla="*/ 2147483647 w 4243"/>
              <a:gd name="T5" fmla="*/ 2147483647 h 2843"/>
              <a:gd name="T6" fmla="*/ 0 60000 65536"/>
              <a:gd name="T7" fmla="*/ 0 60000 65536"/>
              <a:gd name="T8" fmla="*/ 0 60000 65536"/>
              <a:gd name="T9" fmla="*/ 0 w 4243"/>
              <a:gd name="T10" fmla="*/ 0 h 2843"/>
              <a:gd name="T11" fmla="*/ 4243 w 4243"/>
              <a:gd name="T12" fmla="*/ 2843 h 2843"/>
            </a:gdLst>
            <a:ahLst/>
            <a:cxnLst>
              <a:cxn ang="T6">
                <a:pos x="T0" y="T1"/>
              </a:cxn>
              <a:cxn ang="T7">
                <a:pos x="T2" y="T3"/>
              </a:cxn>
              <a:cxn ang="T8">
                <a:pos x="T4" y="T5"/>
              </a:cxn>
            </a:cxnLst>
            <a:rect l="T9" t="T10" r="T11" b="T12"/>
            <a:pathLst>
              <a:path w="4243" h="2843">
                <a:moveTo>
                  <a:pt x="0" y="0"/>
                </a:moveTo>
                <a:lnTo>
                  <a:pt x="0" y="2843"/>
                </a:lnTo>
                <a:lnTo>
                  <a:pt x="4243" y="284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8" name="Rectangle 18"/>
          <p:cNvSpPr>
            <a:spLocks noChangeArrowheads="1"/>
          </p:cNvSpPr>
          <p:nvPr/>
        </p:nvSpPr>
        <p:spPr bwMode="auto">
          <a:xfrm>
            <a:off x="2813050" y="589438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23559" name="Rectangle 19"/>
          <p:cNvSpPr>
            <a:spLocks noChangeArrowheads="1"/>
          </p:cNvSpPr>
          <p:nvPr/>
        </p:nvSpPr>
        <p:spPr bwMode="auto">
          <a:xfrm>
            <a:off x="8636001" y="5888039"/>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23560" name="Rectangle 20"/>
          <p:cNvSpPr>
            <a:spLocks noChangeArrowheads="1"/>
          </p:cNvSpPr>
          <p:nvPr/>
        </p:nvSpPr>
        <p:spPr bwMode="auto">
          <a:xfrm>
            <a:off x="8356600" y="6148389"/>
            <a:ext cx="13561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Apple Pickers</a:t>
            </a:r>
            <a:endParaRPr lang="en-US" altLang="en-US" sz="2400">
              <a:latin typeface="Times New Roman" panose="02020603050405020304" pitchFamily="18" charset="0"/>
            </a:endParaRPr>
          </a:p>
        </p:txBody>
      </p:sp>
      <p:sp>
        <p:nvSpPr>
          <p:cNvPr id="23561" name="Rectangle 21"/>
          <p:cNvSpPr>
            <a:spLocks noChangeArrowheads="1"/>
          </p:cNvSpPr>
          <p:nvPr/>
        </p:nvSpPr>
        <p:spPr bwMode="auto">
          <a:xfrm>
            <a:off x="2813050" y="589438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23562" name="Line 27"/>
          <p:cNvSpPr>
            <a:spLocks noChangeShapeType="1"/>
          </p:cNvSpPr>
          <p:nvPr/>
        </p:nvSpPr>
        <p:spPr bwMode="auto">
          <a:xfrm>
            <a:off x="4159251" y="2239963"/>
            <a:ext cx="3870325" cy="2616200"/>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563" name="Group 42"/>
          <p:cNvGrpSpPr>
            <a:grpSpLocks/>
          </p:cNvGrpSpPr>
          <p:nvPr/>
        </p:nvGrpSpPr>
        <p:grpSpPr bwMode="auto">
          <a:xfrm>
            <a:off x="6019801" y="3506788"/>
            <a:ext cx="201613" cy="2589212"/>
            <a:chOff x="2832" y="2209"/>
            <a:chExt cx="127" cy="1631"/>
          </a:xfrm>
        </p:grpSpPr>
        <p:sp>
          <p:nvSpPr>
            <p:cNvPr id="23571" name="Line 35"/>
            <p:cNvSpPr>
              <a:spLocks noChangeShapeType="1"/>
            </p:cNvSpPr>
            <p:nvPr/>
          </p:nvSpPr>
          <p:spPr bwMode="auto">
            <a:xfrm flipV="1">
              <a:off x="2904" y="2253"/>
              <a:ext cx="1" cy="1404"/>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2" name="Oval 36"/>
            <p:cNvSpPr>
              <a:spLocks noChangeArrowheads="1"/>
            </p:cNvSpPr>
            <p:nvPr/>
          </p:nvSpPr>
          <p:spPr bwMode="auto">
            <a:xfrm>
              <a:off x="2863" y="2209"/>
              <a:ext cx="85"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73" name="Rectangle 37"/>
            <p:cNvSpPr>
              <a:spLocks noChangeArrowheads="1"/>
            </p:cNvSpPr>
            <p:nvPr/>
          </p:nvSpPr>
          <p:spPr bwMode="auto">
            <a:xfrm>
              <a:off x="2832" y="3686"/>
              <a:ext cx="1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i="1">
                  <a:solidFill>
                    <a:srgbClr val="000000"/>
                  </a:solidFill>
                  <a:latin typeface="Arial" panose="020B0604020202020204" pitchFamily="34" charset="0"/>
                </a:rPr>
                <a:t>L</a:t>
              </a:r>
              <a:r>
                <a:rPr lang="en-US" altLang="en-US" sz="1600" b="1" baseline="-25000">
                  <a:solidFill>
                    <a:srgbClr val="000000"/>
                  </a:solidFill>
                  <a:latin typeface="Arial" panose="020B0604020202020204" pitchFamily="34" charset="0"/>
                </a:rPr>
                <a:t>1</a:t>
              </a:r>
            </a:p>
          </p:txBody>
        </p:sp>
      </p:grpSp>
      <p:sp>
        <p:nvSpPr>
          <p:cNvPr id="23564" name="Text Box 39"/>
          <p:cNvSpPr txBox="1">
            <a:spLocks noChangeArrowheads="1"/>
          </p:cNvSpPr>
          <p:nvPr/>
        </p:nvSpPr>
        <p:spPr bwMode="auto">
          <a:xfrm>
            <a:off x="2286000" y="12192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50000"/>
              </a:spcBef>
              <a:buFontTx/>
              <a:buNone/>
            </a:pPr>
            <a:r>
              <a:rPr lang="en-US" altLang="en-US" sz="1400" b="1">
                <a:latin typeface="Arial" panose="020B0604020202020204" pitchFamily="34" charset="0"/>
              </a:rPr>
              <a:t>wage</a:t>
            </a:r>
          </a:p>
        </p:txBody>
      </p:sp>
      <p:grpSp>
        <p:nvGrpSpPr>
          <p:cNvPr id="23565" name="Group 48"/>
          <p:cNvGrpSpPr>
            <a:grpSpLocks/>
          </p:cNvGrpSpPr>
          <p:nvPr/>
        </p:nvGrpSpPr>
        <p:grpSpPr bwMode="auto">
          <a:xfrm>
            <a:off x="2590800" y="3352800"/>
            <a:ext cx="6078538" cy="336550"/>
            <a:chOff x="672" y="2112"/>
            <a:chExt cx="3829" cy="212"/>
          </a:xfrm>
        </p:grpSpPr>
        <p:sp>
          <p:nvSpPr>
            <p:cNvPr id="23569" name="Line 31"/>
            <p:cNvSpPr>
              <a:spLocks noChangeShapeType="1"/>
            </p:cNvSpPr>
            <p:nvPr/>
          </p:nvSpPr>
          <p:spPr bwMode="auto">
            <a:xfrm>
              <a:off x="928" y="2253"/>
              <a:ext cx="3573" cy="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Text Box 40"/>
            <p:cNvSpPr txBox="1">
              <a:spLocks noChangeArrowheads="1"/>
            </p:cNvSpPr>
            <p:nvPr/>
          </p:nvSpPr>
          <p:spPr bwMode="auto">
            <a:xfrm>
              <a:off x="672" y="211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50000"/>
                </a:spcBef>
                <a:buFontTx/>
                <a:buNone/>
              </a:pPr>
              <a:r>
                <a:rPr lang="en-US" altLang="en-US" sz="1600" b="1" i="1">
                  <a:latin typeface="Arial" panose="020B0604020202020204" pitchFamily="34" charset="0"/>
                </a:rPr>
                <a:t>w</a:t>
              </a:r>
              <a:r>
                <a:rPr lang="en-US" altLang="en-US" sz="1600" b="1" baseline="-25000">
                  <a:latin typeface="Arial" panose="020B0604020202020204" pitchFamily="34" charset="0"/>
                </a:rPr>
                <a:t>1</a:t>
              </a:r>
            </a:p>
          </p:txBody>
        </p:sp>
      </p:grpSp>
      <p:sp>
        <p:nvSpPr>
          <p:cNvPr id="87081" name="Oval 41"/>
          <p:cNvSpPr>
            <a:spLocks noChangeArrowheads="1"/>
          </p:cNvSpPr>
          <p:nvPr/>
        </p:nvSpPr>
        <p:spPr bwMode="auto">
          <a:xfrm>
            <a:off x="4695825" y="2587626"/>
            <a:ext cx="134938" cy="1365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7091" name="Text Box 51"/>
          <p:cNvSpPr txBox="1">
            <a:spLocks noChangeArrowheads="1"/>
          </p:cNvSpPr>
          <p:nvPr/>
        </p:nvSpPr>
        <p:spPr bwMode="auto">
          <a:xfrm>
            <a:off x="6589713" y="1190625"/>
            <a:ext cx="3543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50000"/>
              </a:spcBef>
              <a:buFontTx/>
              <a:buNone/>
            </a:pPr>
            <a:r>
              <a:rPr lang="en-US" altLang="en-US" sz="1600" b="1">
                <a:latin typeface="Arial" panose="020B0604020202020204" pitchFamily="34" charset="0"/>
              </a:rPr>
              <a:t>Note that the VMPL curve tells us how many workers the firm will hire at different wage rates. Therefore, the </a:t>
            </a:r>
            <a:r>
              <a:rPr lang="en-US" altLang="en-US" sz="1600" b="1" i="1">
                <a:latin typeface="Arial" panose="020B0604020202020204" pitchFamily="34" charset="0"/>
              </a:rPr>
              <a:t>VMPL curve is actually the labor demand curve</a:t>
            </a:r>
            <a:r>
              <a:rPr lang="en-US" altLang="en-US" sz="1600" b="1">
                <a:latin typeface="Arial" panose="020B0604020202020204" pitchFamily="34" charset="0"/>
              </a:rPr>
              <a:t>.</a:t>
            </a:r>
          </a:p>
        </p:txBody>
      </p:sp>
      <p:sp>
        <p:nvSpPr>
          <p:cNvPr id="23568" name="Text Box 52"/>
          <p:cNvSpPr txBox="1">
            <a:spLocks noChangeArrowheads="1"/>
          </p:cNvSpPr>
          <p:nvPr/>
        </p:nvSpPr>
        <p:spPr bwMode="auto">
          <a:xfrm>
            <a:off x="7061200" y="4826000"/>
            <a:ext cx="3441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50000"/>
              </a:spcBef>
              <a:buFontTx/>
              <a:buNone/>
            </a:pPr>
            <a:r>
              <a:rPr lang="en-US" altLang="en-US" sz="1600" b="1">
                <a:latin typeface="Arial" panose="020B0604020202020204" pitchFamily="34" charset="0"/>
              </a:rPr>
              <a:t>Value of Marginal Product of Labor or Firm’s willingness-to-pay for labor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81"/>
                                        </p:tgtEl>
                                        <p:attrNameLst>
                                          <p:attrName>style.visibility</p:attrName>
                                        </p:attrNameLst>
                                      </p:cBhvr>
                                      <p:to>
                                        <p:strVal val="visible"/>
                                      </p:to>
                                    </p:set>
                                    <p:animEffect transition="in" filter="dissolve">
                                      <p:cBhvr>
                                        <p:cTn id="12" dur="500"/>
                                        <p:tgtEl>
                                          <p:spTgt spid="870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91"/>
                                        </p:tgtEl>
                                        <p:attrNameLst>
                                          <p:attrName>style.visibility</p:attrName>
                                        </p:attrNameLst>
                                      </p:cBhvr>
                                      <p:to>
                                        <p:strVal val="visible"/>
                                      </p:to>
                                    </p:set>
                                    <p:animEffect transition="in" filter="dissolve">
                                      <p:cBhvr>
                                        <p:cTn id="22" dur="500"/>
                                        <p:tgtEl>
                                          <p:spTgt spid="87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81" grpId="0" animBg="1"/>
      <p:bldP spid="8709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pPr>
              <a:defRPr/>
            </a:pPr>
            <a:r>
              <a:rPr lang="en-US" dirty="0" smtClean="0"/>
              <a:t>Chapter 18: </a:t>
            </a:r>
            <a:r>
              <a:rPr lang="en-US" altLang="en-US" dirty="0"/>
              <a:t>The Markets for the Factors of Production</a:t>
            </a:r>
            <a:endParaRPr lang="en-US" dirty="0" smtClean="0"/>
          </a:p>
        </p:txBody>
      </p:sp>
      <p:sp>
        <p:nvSpPr>
          <p:cNvPr id="6147" name="Rectangle 5"/>
          <p:cNvSpPr>
            <a:spLocks noGrp="1" noChangeArrowheads="1"/>
          </p:cNvSpPr>
          <p:nvPr>
            <p:ph type="subTitle" idx="1"/>
          </p:nvPr>
        </p:nvSpPr>
        <p:spPr/>
        <p:txBody>
          <a:bodyPr/>
          <a:lstStyle/>
          <a:p>
            <a:r>
              <a:rPr lang="en-US" altLang="en-US" dirty="0" smtClean="0">
                <a:hlinkClick r:id="rId2"/>
              </a:rPr>
              <a:t>Introduction to Microeconomics</a:t>
            </a:r>
            <a:endParaRPr lang="en-US" altLang="en-US" dirty="0" smtClean="0"/>
          </a:p>
          <a:p>
            <a:r>
              <a:rPr lang="en-US" altLang="en-US" dirty="0" smtClean="0">
                <a:hlinkClick r:id="rId3"/>
              </a:rPr>
              <a:t>Udayan Roy</a:t>
            </a: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a:r>
              <a:rPr lang="en-US" altLang="en-US" sz="3200"/>
              <a:t>The Value of the Marginal Product and the Demand for Labor</a:t>
            </a:r>
            <a:endParaRPr lang="en-US" altLang="en-US" sz="3200">
              <a:latin typeface="Tahoma" panose="020B0604030504040204" pitchFamily="34" charset="0"/>
            </a:endParaRPr>
          </a:p>
        </p:txBody>
      </p:sp>
      <p:sp>
        <p:nvSpPr>
          <p:cNvPr id="24579" name="Rectangle 3"/>
          <p:cNvSpPr>
            <a:spLocks noGrp="1" noChangeArrowheads="1"/>
          </p:cNvSpPr>
          <p:nvPr>
            <p:ph idx="1"/>
          </p:nvPr>
        </p:nvSpPr>
        <p:spPr/>
        <p:txBody>
          <a:bodyPr/>
          <a:lstStyle/>
          <a:p>
            <a:r>
              <a:rPr lang="en-US" altLang="en-US" smtClean="0"/>
              <a:t>The value-of-marginal-product curve is the labor demand curve for a competitive, profit-maximizing firm.</a:t>
            </a:r>
          </a:p>
          <a:p>
            <a:r>
              <a:rPr lang="en-US" altLang="en-US" smtClean="0"/>
              <a:t>VMPL is also the firm’s willingness-to-pay for labor.</a:t>
            </a:r>
          </a:p>
          <a:p>
            <a:r>
              <a:rPr lang="en-US" altLang="en-US" smtClean="0"/>
              <a:t>Just as the demand curve for apples is the willingness-to-pay curve for apples, the demand curve for labor is the willingness-to-pay curve for labor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3 The Value of the Marginal Product of Labor</a:t>
            </a:r>
          </a:p>
        </p:txBody>
      </p:sp>
      <p:sp>
        <p:nvSpPr>
          <p:cNvPr id="25603" name="Freeform 3"/>
          <p:cNvSpPr>
            <a:spLocks/>
          </p:cNvSpPr>
          <p:nvPr/>
        </p:nvSpPr>
        <p:spPr bwMode="auto">
          <a:xfrm>
            <a:off x="2997201" y="1311276"/>
            <a:ext cx="6735763" cy="4513263"/>
          </a:xfrm>
          <a:custGeom>
            <a:avLst/>
            <a:gdLst>
              <a:gd name="T0" fmla="*/ 0 w 4243"/>
              <a:gd name="T1" fmla="*/ 0 h 2843"/>
              <a:gd name="T2" fmla="*/ 0 w 4243"/>
              <a:gd name="T3" fmla="*/ 2147483647 h 2843"/>
              <a:gd name="T4" fmla="*/ 2147483647 w 4243"/>
              <a:gd name="T5" fmla="*/ 2147483647 h 2843"/>
              <a:gd name="T6" fmla="*/ 0 60000 65536"/>
              <a:gd name="T7" fmla="*/ 0 60000 65536"/>
              <a:gd name="T8" fmla="*/ 0 60000 65536"/>
              <a:gd name="T9" fmla="*/ 0 w 4243"/>
              <a:gd name="T10" fmla="*/ 0 h 2843"/>
              <a:gd name="T11" fmla="*/ 4243 w 4243"/>
              <a:gd name="T12" fmla="*/ 2843 h 2843"/>
            </a:gdLst>
            <a:ahLst/>
            <a:cxnLst>
              <a:cxn ang="T6">
                <a:pos x="T0" y="T1"/>
              </a:cxn>
              <a:cxn ang="T7">
                <a:pos x="T2" y="T3"/>
              </a:cxn>
              <a:cxn ang="T8">
                <a:pos x="T4" y="T5"/>
              </a:cxn>
            </a:cxnLst>
            <a:rect l="T9" t="T10" r="T11" b="T12"/>
            <a:pathLst>
              <a:path w="4243" h="2843">
                <a:moveTo>
                  <a:pt x="0" y="0"/>
                </a:moveTo>
                <a:lnTo>
                  <a:pt x="0" y="2843"/>
                </a:lnTo>
                <a:lnTo>
                  <a:pt x="4243" y="284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4" name="Rectangle 4"/>
          <p:cNvSpPr>
            <a:spLocks noChangeArrowheads="1"/>
          </p:cNvSpPr>
          <p:nvPr/>
        </p:nvSpPr>
        <p:spPr bwMode="auto">
          <a:xfrm>
            <a:off x="2813050" y="589438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25605" name="Rectangle 5"/>
          <p:cNvSpPr>
            <a:spLocks noChangeArrowheads="1"/>
          </p:cNvSpPr>
          <p:nvPr/>
        </p:nvSpPr>
        <p:spPr bwMode="auto">
          <a:xfrm>
            <a:off x="8636001" y="5888038"/>
            <a:ext cx="10255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Number of</a:t>
            </a:r>
            <a:endParaRPr lang="en-US" altLang="en-US" sz="2400">
              <a:latin typeface="Times New Roman" panose="02020603050405020304" pitchFamily="18" charset="0"/>
            </a:endParaRPr>
          </a:p>
        </p:txBody>
      </p:sp>
      <p:sp>
        <p:nvSpPr>
          <p:cNvPr id="25606" name="Rectangle 6"/>
          <p:cNvSpPr>
            <a:spLocks noChangeArrowheads="1"/>
          </p:cNvSpPr>
          <p:nvPr/>
        </p:nvSpPr>
        <p:spPr bwMode="auto">
          <a:xfrm>
            <a:off x="8356600" y="6148389"/>
            <a:ext cx="13561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Apple Pickers</a:t>
            </a:r>
            <a:endParaRPr lang="en-US" altLang="en-US" sz="2400">
              <a:latin typeface="Times New Roman" panose="02020603050405020304" pitchFamily="18" charset="0"/>
            </a:endParaRPr>
          </a:p>
        </p:txBody>
      </p:sp>
      <p:sp>
        <p:nvSpPr>
          <p:cNvPr id="25607" name="Rectangle 7"/>
          <p:cNvSpPr>
            <a:spLocks noChangeArrowheads="1"/>
          </p:cNvSpPr>
          <p:nvPr/>
        </p:nvSpPr>
        <p:spPr bwMode="auto">
          <a:xfrm>
            <a:off x="2813050" y="589438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25608" name="Rectangle 8"/>
          <p:cNvSpPr>
            <a:spLocks noChangeArrowheads="1"/>
          </p:cNvSpPr>
          <p:nvPr/>
        </p:nvSpPr>
        <p:spPr bwMode="auto">
          <a:xfrm>
            <a:off x="2373314" y="1266826"/>
            <a:ext cx="5352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Value</a:t>
            </a:r>
            <a:endParaRPr lang="en-US" altLang="en-US" sz="2400">
              <a:latin typeface="Times New Roman" panose="02020603050405020304" pitchFamily="18" charset="0"/>
            </a:endParaRPr>
          </a:p>
        </p:txBody>
      </p:sp>
      <p:sp>
        <p:nvSpPr>
          <p:cNvPr id="25609" name="Rectangle 9"/>
          <p:cNvSpPr>
            <a:spLocks noChangeArrowheads="1"/>
          </p:cNvSpPr>
          <p:nvPr/>
        </p:nvSpPr>
        <p:spPr bwMode="auto">
          <a:xfrm>
            <a:off x="2308226" y="1527176"/>
            <a:ext cx="6171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 of the</a:t>
            </a:r>
            <a:endParaRPr lang="en-US" altLang="en-US" sz="2400">
              <a:latin typeface="Times New Roman" panose="02020603050405020304" pitchFamily="18" charset="0"/>
            </a:endParaRPr>
          </a:p>
        </p:txBody>
      </p:sp>
      <p:sp>
        <p:nvSpPr>
          <p:cNvPr id="25610" name="Rectangle 10"/>
          <p:cNvSpPr>
            <a:spLocks noChangeArrowheads="1"/>
          </p:cNvSpPr>
          <p:nvPr/>
        </p:nvSpPr>
        <p:spPr bwMode="auto">
          <a:xfrm>
            <a:off x="2074864" y="1785939"/>
            <a:ext cx="8447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Marginal</a:t>
            </a:r>
            <a:endParaRPr lang="en-US" altLang="en-US" sz="2400">
              <a:latin typeface="Times New Roman" panose="02020603050405020304" pitchFamily="18" charset="0"/>
            </a:endParaRPr>
          </a:p>
        </p:txBody>
      </p:sp>
      <p:sp>
        <p:nvSpPr>
          <p:cNvPr id="25611" name="Rectangle 11"/>
          <p:cNvSpPr>
            <a:spLocks noChangeArrowheads="1"/>
          </p:cNvSpPr>
          <p:nvPr/>
        </p:nvSpPr>
        <p:spPr bwMode="auto">
          <a:xfrm>
            <a:off x="2146301" y="2044701"/>
            <a:ext cx="7742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Product</a:t>
            </a:r>
            <a:endParaRPr lang="en-US" altLang="en-US" sz="2400">
              <a:latin typeface="Times New Roman" panose="02020603050405020304" pitchFamily="18" charset="0"/>
            </a:endParaRPr>
          </a:p>
        </p:txBody>
      </p:sp>
      <p:grpSp>
        <p:nvGrpSpPr>
          <p:cNvPr id="2" name="Group 12"/>
          <p:cNvGrpSpPr>
            <a:grpSpLocks/>
          </p:cNvGrpSpPr>
          <p:nvPr/>
        </p:nvGrpSpPr>
        <p:grpSpPr bwMode="auto">
          <a:xfrm>
            <a:off x="4159251" y="2239963"/>
            <a:ext cx="5102225" cy="3181350"/>
            <a:chOff x="1660" y="1411"/>
            <a:chExt cx="3214" cy="2004"/>
          </a:xfrm>
        </p:grpSpPr>
        <p:sp>
          <p:nvSpPr>
            <p:cNvPr id="25621" name="Line 13"/>
            <p:cNvSpPr>
              <a:spLocks noChangeShapeType="1"/>
            </p:cNvSpPr>
            <p:nvPr/>
          </p:nvSpPr>
          <p:spPr bwMode="auto">
            <a:xfrm>
              <a:off x="1660" y="1411"/>
              <a:ext cx="2438" cy="1648"/>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Rectangle 14"/>
            <p:cNvSpPr>
              <a:spLocks noChangeArrowheads="1"/>
            </p:cNvSpPr>
            <p:nvPr/>
          </p:nvSpPr>
          <p:spPr bwMode="auto">
            <a:xfrm>
              <a:off x="3411" y="3097"/>
              <a:ext cx="14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Value of marginal product</a:t>
              </a:r>
              <a:endParaRPr lang="en-US" altLang="en-US" sz="2400">
                <a:latin typeface="Times New Roman" panose="02020603050405020304" pitchFamily="18" charset="0"/>
              </a:endParaRPr>
            </a:p>
          </p:txBody>
        </p:sp>
        <p:sp>
          <p:nvSpPr>
            <p:cNvPr id="25623" name="Rectangle 15"/>
            <p:cNvSpPr>
              <a:spLocks noChangeArrowheads="1"/>
            </p:cNvSpPr>
            <p:nvPr/>
          </p:nvSpPr>
          <p:spPr bwMode="auto">
            <a:xfrm>
              <a:off x="3439" y="3260"/>
              <a:ext cx="14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(demand curve for labor)</a:t>
              </a:r>
              <a:endParaRPr lang="en-US" altLang="en-US" sz="2400">
                <a:latin typeface="Times New Roman" panose="02020603050405020304" pitchFamily="18" charset="0"/>
              </a:endParaRPr>
            </a:p>
          </p:txBody>
        </p:sp>
      </p:grpSp>
      <p:grpSp>
        <p:nvGrpSpPr>
          <p:cNvPr id="3" name="Group 16"/>
          <p:cNvGrpSpPr>
            <a:grpSpLocks/>
          </p:cNvGrpSpPr>
          <p:nvPr/>
        </p:nvGrpSpPr>
        <p:grpSpPr bwMode="auto">
          <a:xfrm>
            <a:off x="2295526" y="3451228"/>
            <a:ext cx="3846513" cy="504826"/>
            <a:chOff x="486" y="2174"/>
            <a:chExt cx="4015" cy="318"/>
          </a:xfrm>
        </p:grpSpPr>
        <p:sp>
          <p:nvSpPr>
            <p:cNvPr id="25618" name="Line 17"/>
            <p:cNvSpPr>
              <a:spLocks noChangeShapeType="1"/>
            </p:cNvSpPr>
            <p:nvPr/>
          </p:nvSpPr>
          <p:spPr bwMode="auto">
            <a:xfrm>
              <a:off x="1217" y="2254"/>
              <a:ext cx="3284"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Rectangle 18"/>
            <p:cNvSpPr>
              <a:spLocks noChangeArrowheads="1"/>
            </p:cNvSpPr>
            <p:nvPr/>
          </p:nvSpPr>
          <p:spPr bwMode="auto">
            <a:xfrm>
              <a:off x="486" y="2174"/>
              <a:ext cx="6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Market</a:t>
              </a:r>
              <a:endParaRPr lang="en-US" altLang="en-US" sz="2400">
                <a:latin typeface="Times New Roman" panose="02020603050405020304" pitchFamily="18" charset="0"/>
              </a:endParaRPr>
            </a:p>
          </p:txBody>
        </p:sp>
        <p:sp>
          <p:nvSpPr>
            <p:cNvPr id="25620" name="Rectangle 19"/>
            <p:cNvSpPr>
              <a:spLocks noChangeArrowheads="1"/>
            </p:cNvSpPr>
            <p:nvPr/>
          </p:nvSpPr>
          <p:spPr bwMode="auto">
            <a:xfrm>
              <a:off x="571" y="2337"/>
              <a:ext cx="5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wage</a:t>
              </a:r>
              <a:endParaRPr lang="en-US" altLang="en-US" sz="2400">
                <a:latin typeface="Times New Roman" panose="02020603050405020304" pitchFamily="18" charset="0"/>
              </a:endParaRPr>
            </a:p>
          </p:txBody>
        </p:sp>
      </p:grpSp>
      <p:grpSp>
        <p:nvGrpSpPr>
          <p:cNvPr id="4" name="Group 20"/>
          <p:cNvGrpSpPr>
            <a:grpSpLocks/>
          </p:cNvGrpSpPr>
          <p:nvPr/>
        </p:nvGrpSpPr>
        <p:grpSpPr bwMode="auto">
          <a:xfrm>
            <a:off x="4976813" y="3506790"/>
            <a:ext cx="2347912" cy="2633663"/>
            <a:chOff x="2175" y="2209"/>
            <a:chExt cx="1479" cy="1659"/>
          </a:xfrm>
        </p:grpSpPr>
        <p:sp>
          <p:nvSpPr>
            <p:cNvPr id="25615" name="Line 21"/>
            <p:cNvSpPr>
              <a:spLocks noChangeShapeType="1"/>
            </p:cNvSpPr>
            <p:nvPr/>
          </p:nvSpPr>
          <p:spPr bwMode="auto">
            <a:xfrm flipV="1">
              <a:off x="2904" y="2253"/>
              <a:ext cx="1" cy="1404"/>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Oval 22"/>
            <p:cNvSpPr>
              <a:spLocks noChangeArrowheads="1"/>
            </p:cNvSpPr>
            <p:nvPr/>
          </p:nvSpPr>
          <p:spPr bwMode="auto">
            <a:xfrm>
              <a:off x="2863" y="2209"/>
              <a:ext cx="85"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5617" name="Rectangle 23"/>
            <p:cNvSpPr>
              <a:spLocks noChangeArrowheads="1"/>
            </p:cNvSpPr>
            <p:nvPr/>
          </p:nvSpPr>
          <p:spPr bwMode="auto">
            <a:xfrm>
              <a:off x="2175" y="3713"/>
              <a:ext cx="14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Profit-maximizing quantity</a:t>
              </a:r>
              <a:endParaRPr lang="en-US" altLang="en-US"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3 The Value of the Marginal Product of Labor</a:t>
            </a:r>
          </a:p>
        </p:txBody>
      </p:sp>
      <p:sp>
        <p:nvSpPr>
          <p:cNvPr id="26627" name="Freeform 3"/>
          <p:cNvSpPr>
            <a:spLocks/>
          </p:cNvSpPr>
          <p:nvPr/>
        </p:nvSpPr>
        <p:spPr bwMode="auto">
          <a:xfrm>
            <a:off x="2997201" y="1311276"/>
            <a:ext cx="6735763" cy="4513263"/>
          </a:xfrm>
          <a:custGeom>
            <a:avLst/>
            <a:gdLst>
              <a:gd name="T0" fmla="*/ 0 w 4243"/>
              <a:gd name="T1" fmla="*/ 0 h 2843"/>
              <a:gd name="T2" fmla="*/ 0 w 4243"/>
              <a:gd name="T3" fmla="*/ 2147483647 h 2843"/>
              <a:gd name="T4" fmla="*/ 2147483647 w 4243"/>
              <a:gd name="T5" fmla="*/ 2147483647 h 2843"/>
              <a:gd name="T6" fmla="*/ 0 60000 65536"/>
              <a:gd name="T7" fmla="*/ 0 60000 65536"/>
              <a:gd name="T8" fmla="*/ 0 60000 65536"/>
              <a:gd name="T9" fmla="*/ 0 w 4243"/>
              <a:gd name="T10" fmla="*/ 0 h 2843"/>
              <a:gd name="T11" fmla="*/ 4243 w 4243"/>
              <a:gd name="T12" fmla="*/ 2843 h 2843"/>
            </a:gdLst>
            <a:ahLst/>
            <a:cxnLst>
              <a:cxn ang="T6">
                <a:pos x="T0" y="T1"/>
              </a:cxn>
              <a:cxn ang="T7">
                <a:pos x="T2" y="T3"/>
              </a:cxn>
              <a:cxn ang="T8">
                <a:pos x="T4" y="T5"/>
              </a:cxn>
            </a:cxnLst>
            <a:rect l="T9" t="T10" r="T11" b="T12"/>
            <a:pathLst>
              <a:path w="4243" h="2843">
                <a:moveTo>
                  <a:pt x="0" y="0"/>
                </a:moveTo>
                <a:lnTo>
                  <a:pt x="0" y="2843"/>
                </a:lnTo>
                <a:lnTo>
                  <a:pt x="4243" y="284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8" name="Rectangle 4"/>
          <p:cNvSpPr>
            <a:spLocks noChangeArrowheads="1"/>
          </p:cNvSpPr>
          <p:nvPr/>
        </p:nvSpPr>
        <p:spPr bwMode="auto">
          <a:xfrm>
            <a:off x="2813050" y="589438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26629" name="Rectangle 5"/>
          <p:cNvSpPr>
            <a:spLocks noChangeArrowheads="1"/>
          </p:cNvSpPr>
          <p:nvPr/>
        </p:nvSpPr>
        <p:spPr bwMode="auto">
          <a:xfrm>
            <a:off x="8636001" y="5888038"/>
            <a:ext cx="10255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Number of</a:t>
            </a:r>
            <a:endParaRPr lang="en-US" altLang="en-US" sz="2400">
              <a:latin typeface="Times New Roman" panose="02020603050405020304" pitchFamily="18" charset="0"/>
            </a:endParaRPr>
          </a:p>
        </p:txBody>
      </p:sp>
      <p:sp>
        <p:nvSpPr>
          <p:cNvPr id="26630" name="Rectangle 6"/>
          <p:cNvSpPr>
            <a:spLocks noChangeArrowheads="1"/>
          </p:cNvSpPr>
          <p:nvPr/>
        </p:nvSpPr>
        <p:spPr bwMode="auto">
          <a:xfrm>
            <a:off x="8356600" y="6148389"/>
            <a:ext cx="13561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Apple Pickers</a:t>
            </a:r>
            <a:endParaRPr lang="en-US" altLang="en-US" sz="2400">
              <a:latin typeface="Times New Roman" panose="02020603050405020304" pitchFamily="18" charset="0"/>
            </a:endParaRPr>
          </a:p>
        </p:txBody>
      </p:sp>
      <p:sp>
        <p:nvSpPr>
          <p:cNvPr id="26631" name="Rectangle 7"/>
          <p:cNvSpPr>
            <a:spLocks noChangeArrowheads="1"/>
          </p:cNvSpPr>
          <p:nvPr/>
        </p:nvSpPr>
        <p:spPr bwMode="auto">
          <a:xfrm>
            <a:off x="2813050" y="589438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26632" name="Rectangle 8"/>
          <p:cNvSpPr>
            <a:spLocks noChangeArrowheads="1"/>
          </p:cNvSpPr>
          <p:nvPr/>
        </p:nvSpPr>
        <p:spPr bwMode="auto">
          <a:xfrm>
            <a:off x="2373314" y="1266826"/>
            <a:ext cx="5352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Value</a:t>
            </a:r>
            <a:endParaRPr lang="en-US" altLang="en-US" sz="2400">
              <a:latin typeface="Times New Roman" panose="02020603050405020304" pitchFamily="18" charset="0"/>
            </a:endParaRPr>
          </a:p>
        </p:txBody>
      </p:sp>
      <p:sp>
        <p:nvSpPr>
          <p:cNvPr id="26633" name="Rectangle 9"/>
          <p:cNvSpPr>
            <a:spLocks noChangeArrowheads="1"/>
          </p:cNvSpPr>
          <p:nvPr/>
        </p:nvSpPr>
        <p:spPr bwMode="auto">
          <a:xfrm>
            <a:off x="2308226" y="1527176"/>
            <a:ext cx="6171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 of the</a:t>
            </a:r>
            <a:endParaRPr lang="en-US" altLang="en-US" sz="2400">
              <a:latin typeface="Times New Roman" panose="02020603050405020304" pitchFamily="18" charset="0"/>
            </a:endParaRPr>
          </a:p>
        </p:txBody>
      </p:sp>
      <p:sp>
        <p:nvSpPr>
          <p:cNvPr id="26634" name="Rectangle 10"/>
          <p:cNvSpPr>
            <a:spLocks noChangeArrowheads="1"/>
          </p:cNvSpPr>
          <p:nvPr/>
        </p:nvSpPr>
        <p:spPr bwMode="auto">
          <a:xfrm>
            <a:off x="2074864" y="1785939"/>
            <a:ext cx="8447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Marginal</a:t>
            </a:r>
            <a:endParaRPr lang="en-US" altLang="en-US" sz="2400">
              <a:latin typeface="Times New Roman" panose="02020603050405020304" pitchFamily="18" charset="0"/>
            </a:endParaRPr>
          </a:p>
        </p:txBody>
      </p:sp>
      <p:sp>
        <p:nvSpPr>
          <p:cNvPr id="26635" name="Rectangle 11"/>
          <p:cNvSpPr>
            <a:spLocks noChangeArrowheads="1"/>
          </p:cNvSpPr>
          <p:nvPr/>
        </p:nvSpPr>
        <p:spPr bwMode="auto">
          <a:xfrm>
            <a:off x="2146301" y="2044701"/>
            <a:ext cx="7742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Product</a:t>
            </a:r>
            <a:endParaRPr lang="en-US" altLang="en-US" sz="2400">
              <a:latin typeface="Times New Roman" panose="02020603050405020304" pitchFamily="18" charset="0"/>
            </a:endParaRPr>
          </a:p>
        </p:txBody>
      </p:sp>
      <p:grpSp>
        <p:nvGrpSpPr>
          <p:cNvPr id="2" name="Group 12"/>
          <p:cNvGrpSpPr>
            <a:grpSpLocks/>
          </p:cNvGrpSpPr>
          <p:nvPr/>
        </p:nvGrpSpPr>
        <p:grpSpPr bwMode="auto">
          <a:xfrm>
            <a:off x="4159250" y="2239963"/>
            <a:ext cx="5073650" cy="3181350"/>
            <a:chOff x="1660" y="1411"/>
            <a:chExt cx="3196" cy="2004"/>
          </a:xfrm>
        </p:grpSpPr>
        <p:sp>
          <p:nvSpPr>
            <p:cNvPr id="26645" name="Line 13"/>
            <p:cNvSpPr>
              <a:spLocks noChangeShapeType="1"/>
            </p:cNvSpPr>
            <p:nvPr/>
          </p:nvSpPr>
          <p:spPr bwMode="auto">
            <a:xfrm>
              <a:off x="1660" y="1411"/>
              <a:ext cx="2438" cy="1648"/>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6" name="Rectangle 14"/>
            <p:cNvSpPr>
              <a:spLocks noChangeArrowheads="1"/>
            </p:cNvSpPr>
            <p:nvPr/>
          </p:nvSpPr>
          <p:spPr bwMode="auto">
            <a:xfrm>
              <a:off x="3603" y="3097"/>
              <a:ext cx="10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ctr">
                <a:spcBef>
                  <a:spcPct val="0"/>
                </a:spcBef>
                <a:buFontTx/>
                <a:buNone/>
              </a:pPr>
              <a:r>
                <a:rPr lang="en-US" altLang="en-US" sz="1600">
                  <a:solidFill>
                    <a:srgbClr val="000000"/>
                  </a:solidFill>
                  <a:latin typeface="Arial" panose="020B0604020202020204" pitchFamily="34" charset="0"/>
                </a:rPr>
                <a:t>VMPL = MPL</a:t>
              </a:r>
              <a:r>
                <a:rPr lang="en-US" altLang="en-US" sz="1600">
                  <a:latin typeface="Times New Roman" panose="02020603050405020304" pitchFamily="18" charset="0"/>
                </a:rPr>
                <a:t> </a:t>
              </a:r>
              <a:r>
                <a:rPr lang="en-US" altLang="en-US" sz="1600">
                  <a:latin typeface="Times New Roman" panose="02020603050405020304" pitchFamily="18" charset="0"/>
                  <a:sym typeface="Symbol" panose="05050102010706020507" pitchFamily="18" charset="2"/>
                </a:rPr>
                <a:t></a:t>
              </a:r>
              <a:r>
                <a:rPr lang="en-US" altLang="en-US" sz="1600">
                  <a:latin typeface="Times New Roman" panose="02020603050405020304" pitchFamily="18" charset="0"/>
                </a:rPr>
                <a:t> </a:t>
              </a:r>
              <a:r>
                <a:rPr lang="en-US" altLang="en-US" sz="1600">
                  <a:solidFill>
                    <a:srgbClr val="000000"/>
                  </a:solidFill>
                  <a:latin typeface="Arial" panose="020B0604020202020204" pitchFamily="34" charset="0"/>
                </a:rPr>
                <a:t>P</a:t>
              </a:r>
              <a:endParaRPr lang="en-US" altLang="en-US" sz="2400">
                <a:latin typeface="Times New Roman" panose="02020603050405020304" pitchFamily="18" charset="0"/>
              </a:endParaRPr>
            </a:p>
          </p:txBody>
        </p:sp>
        <p:sp>
          <p:nvSpPr>
            <p:cNvPr id="26647" name="Rectangle 15"/>
            <p:cNvSpPr>
              <a:spLocks noChangeArrowheads="1"/>
            </p:cNvSpPr>
            <p:nvPr/>
          </p:nvSpPr>
          <p:spPr bwMode="auto">
            <a:xfrm>
              <a:off x="3439" y="3260"/>
              <a:ext cx="14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(demand curve for labor)</a:t>
              </a:r>
              <a:endParaRPr lang="en-US" altLang="en-US" sz="2400">
                <a:latin typeface="Times New Roman" panose="02020603050405020304" pitchFamily="18" charset="0"/>
              </a:endParaRPr>
            </a:p>
          </p:txBody>
        </p:sp>
      </p:grpSp>
      <p:grpSp>
        <p:nvGrpSpPr>
          <p:cNvPr id="3" name="Group 16"/>
          <p:cNvGrpSpPr>
            <a:grpSpLocks/>
          </p:cNvGrpSpPr>
          <p:nvPr/>
        </p:nvGrpSpPr>
        <p:grpSpPr bwMode="auto">
          <a:xfrm>
            <a:off x="2295526" y="3451228"/>
            <a:ext cx="3846513" cy="504826"/>
            <a:chOff x="486" y="2174"/>
            <a:chExt cx="4015" cy="318"/>
          </a:xfrm>
        </p:grpSpPr>
        <p:sp>
          <p:nvSpPr>
            <p:cNvPr id="26642" name="Line 17"/>
            <p:cNvSpPr>
              <a:spLocks noChangeShapeType="1"/>
            </p:cNvSpPr>
            <p:nvPr/>
          </p:nvSpPr>
          <p:spPr bwMode="auto">
            <a:xfrm>
              <a:off x="1217" y="2254"/>
              <a:ext cx="3284"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643" name="Rectangle 18"/>
            <p:cNvSpPr>
              <a:spLocks noChangeArrowheads="1"/>
            </p:cNvSpPr>
            <p:nvPr/>
          </p:nvSpPr>
          <p:spPr bwMode="auto">
            <a:xfrm>
              <a:off x="486" y="2174"/>
              <a:ext cx="6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Market</a:t>
              </a:r>
              <a:endParaRPr lang="en-US" altLang="en-US" sz="2400">
                <a:latin typeface="Times New Roman" panose="02020603050405020304" pitchFamily="18" charset="0"/>
              </a:endParaRPr>
            </a:p>
          </p:txBody>
        </p:sp>
        <p:sp>
          <p:nvSpPr>
            <p:cNvPr id="26644" name="Rectangle 19"/>
            <p:cNvSpPr>
              <a:spLocks noChangeArrowheads="1"/>
            </p:cNvSpPr>
            <p:nvPr/>
          </p:nvSpPr>
          <p:spPr bwMode="auto">
            <a:xfrm>
              <a:off x="571" y="2337"/>
              <a:ext cx="5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wage</a:t>
              </a:r>
              <a:endParaRPr lang="en-US" altLang="en-US" sz="2400">
                <a:latin typeface="Times New Roman" panose="02020603050405020304" pitchFamily="18" charset="0"/>
              </a:endParaRPr>
            </a:p>
          </p:txBody>
        </p:sp>
      </p:grpSp>
      <p:grpSp>
        <p:nvGrpSpPr>
          <p:cNvPr id="4" name="Group 20"/>
          <p:cNvGrpSpPr>
            <a:grpSpLocks/>
          </p:cNvGrpSpPr>
          <p:nvPr/>
        </p:nvGrpSpPr>
        <p:grpSpPr bwMode="auto">
          <a:xfrm>
            <a:off x="4976813" y="3506790"/>
            <a:ext cx="2347912" cy="2633663"/>
            <a:chOff x="2175" y="2209"/>
            <a:chExt cx="1479" cy="1659"/>
          </a:xfrm>
        </p:grpSpPr>
        <p:sp>
          <p:nvSpPr>
            <p:cNvPr id="26639" name="Line 21"/>
            <p:cNvSpPr>
              <a:spLocks noChangeShapeType="1"/>
            </p:cNvSpPr>
            <p:nvPr/>
          </p:nvSpPr>
          <p:spPr bwMode="auto">
            <a:xfrm flipV="1">
              <a:off x="2904" y="2253"/>
              <a:ext cx="1" cy="1404"/>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Oval 22"/>
            <p:cNvSpPr>
              <a:spLocks noChangeArrowheads="1"/>
            </p:cNvSpPr>
            <p:nvPr/>
          </p:nvSpPr>
          <p:spPr bwMode="auto">
            <a:xfrm>
              <a:off x="2863" y="2209"/>
              <a:ext cx="85"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6641" name="Rectangle 23"/>
            <p:cNvSpPr>
              <a:spLocks noChangeArrowheads="1"/>
            </p:cNvSpPr>
            <p:nvPr/>
          </p:nvSpPr>
          <p:spPr bwMode="auto">
            <a:xfrm>
              <a:off x="2175" y="3713"/>
              <a:ext cx="14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Profit-maximizing quantity</a:t>
              </a:r>
              <a:endParaRPr lang="en-US" altLang="en-US"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a:r>
              <a:rPr lang="en-US" altLang="en-US" sz="3200"/>
              <a:t>What Causes the Labor Demand Curve to Shift?</a:t>
            </a:r>
            <a:endParaRPr lang="en-US" altLang="en-US" sz="3200">
              <a:latin typeface="Tahoma" panose="020B0604030504040204" pitchFamily="34" charset="0"/>
            </a:endParaRPr>
          </a:p>
        </p:txBody>
      </p:sp>
      <p:sp>
        <p:nvSpPr>
          <p:cNvPr id="27651" name="Rectangle 3"/>
          <p:cNvSpPr>
            <a:spLocks noGrp="1" noChangeArrowheads="1"/>
          </p:cNvSpPr>
          <p:nvPr>
            <p:ph idx="1"/>
          </p:nvPr>
        </p:nvSpPr>
        <p:spPr/>
        <p:txBody>
          <a:bodyPr/>
          <a:lstStyle/>
          <a:p>
            <a:r>
              <a:rPr lang="en-US" altLang="en-US" smtClean="0">
                <a:solidFill>
                  <a:schemeClr val="accent2"/>
                </a:solidFill>
              </a:rPr>
              <a:t>Changes in </a:t>
            </a:r>
            <a:r>
              <a:rPr lang="en-US" altLang="en-US" i="1" smtClean="0">
                <a:solidFill>
                  <a:schemeClr val="accent2"/>
                </a:solidFill>
              </a:rPr>
              <a:t>P</a:t>
            </a:r>
            <a:r>
              <a:rPr lang="en-US" altLang="en-US" smtClean="0">
                <a:solidFill>
                  <a:schemeClr val="accent2"/>
                </a:solidFill>
              </a:rPr>
              <a:t>, the produced good’s price</a:t>
            </a:r>
          </a:p>
          <a:p>
            <a:r>
              <a:rPr lang="en-US" altLang="en-US" smtClean="0">
                <a:solidFill>
                  <a:schemeClr val="accent2"/>
                </a:solidFill>
              </a:rPr>
              <a:t>Changes in MPL. This is caused by:</a:t>
            </a:r>
          </a:p>
          <a:p>
            <a:pPr lvl="1"/>
            <a:r>
              <a:rPr lang="en-US" altLang="en-US" smtClean="0">
                <a:solidFill>
                  <a:schemeClr val="accent2"/>
                </a:solidFill>
              </a:rPr>
              <a:t>Technological Change</a:t>
            </a:r>
          </a:p>
          <a:p>
            <a:pPr lvl="1"/>
            <a:r>
              <a:rPr lang="en-US" altLang="en-US" smtClean="0">
                <a:solidFill>
                  <a:schemeClr val="accent2"/>
                </a:solidFill>
              </a:rPr>
              <a:t>Changes in the amounts of the other factors being used alongside labor</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solidFill>
                  <a:srgbClr val="A50021"/>
                </a:solidFill>
              </a:rPr>
              <a:t>FYI—Input Demand and </a:t>
            </a:r>
            <a:br>
              <a:rPr lang="en-US" altLang="en-US" smtClean="0">
                <a:solidFill>
                  <a:srgbClr val="A50021"/>
                </a:solidFill>
              </a:rPr>
            </a:br>
            <a:r>
              <a:rPr lang="en-US" altLang="en-US" smtClean="0">
                <a:solidFill>
                  <a:srgbClr val="A50021"/>
                </a:solidFill>
              </a:rPr>
              <a:t>Output Supply</a:t>
            </a:r>
          </a:p>
        </p:txBody>
      </p:sp>
      <p:sp>
        <p:nvSpPr>
          <p:cNvPr id="83971" name="Rectangle 3"/>
          <p:cNvSpPr>
            <a:spLocks noGrp="1" noChangeArrowheads="1"/>
          </p:cNvSpPr>
          <p:nvPr>
            <p:ph idx="1"/>
          </p:nvPr>
        </p:nvSpPr>
        <p:spPr/>
        <p:txBody>
          <a:bodyPr/>
          <a:lstStyle/>
          <a:p>
            <a:r>
              <a:rPr lang="en-US" altLang="en-US" smtClean="0"/>
              <a:t>When a competitive firm hires labor up to the point at which the value of the marginal product equals the wage, it also produces up to the point at which the price equals the marginal cost.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arn(outVertical)">
                                      <p:cBhvr>
                                        <p:cTn id="7"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THE SUPPLY OF LABOR</a:t>
            </a:r>
            <a:endParaRPr lang="en-US" altLang="en-US" smtClean="0">
              <a:latin typeface="Tahoma" panose="020B0604030504040204" pitchFamily="34" charset="0"/>
            </a:endParaRPr>
          </a:p>
        </p:txBody>
      </p:sp>
      <p:sp>
        <p:nvSpPr>
          <p:cNvPr id="29699" name="Rectangle 3"/>
          <p:cNvSpPr>
            <a:spLocks noGrp="1" noChangeArrowheads="1"/>
          </p:cNvSpPr>
          <p:nvPr>
            <p:ph idx="1"/>
          </p:nvPr>
        </p:nvSpPr>
        <p:spPr/>
        <p:txBody>
          <a:bodyPr/>
          <a:lstStyle/>
          <a:p>
            <a:r>
              <a:rPr lang="en-US" altLang="en-US" smtClean="0"/>
              <a:t>The labor supply curve reflects how workers’ decisions about the labor-leisure tradeoff respond to changes in the wage.</a:t>
            </a:r>
          </a:p>
          <a:p>
            <a:r>
              <a:rPr lang="en-US" altLang="en-US" smtClean="0"/>
              <a:t>An upward-sloping labor supply curve means that an increase in the wages induces workers to increase the quantity of labor they supply.</a:t>
            </a: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4 Equilibrium in a Labor Market</a:t>
            </a:r>
          </a:p>
        </p:txBody>
      </p:sp>
      <p:sp>
        <p:nvSpPr>
          <p:cNvPr id="30723" name="Freeform 17"/>
          <p:cNvSpPr>
            <a:spLocks/>
          </p:cNvSpPr>
          <p:nvPr/>
        </p:nvSpPr>
        <p:spPr bwMode="auto">
          <a:xfrm>
            <a:off x="2951164" y="1300163"/>
            <a:ext cx="6713537" cy="4532312"/>
          </a:xfrm>
          <a:custGeom>
            <a:avLst/>
            <a:gdLst>
              <a:gd name="T0" fmla="*/ 0 w 4229"/>
              <a:gd name="T1" fmla="*/ 0 h 2855"/>
              <a:gd name="T2" fmla="*/ 0 w 4229"/>
              <a:gd name="T3" fmla="*/ 2147483647 h 2855"/>
              <a:gd name="T4" fmla="*/ 2147483647 w 4229"/>
              <a:gd name="T5" fmla="*/ 2147483647 h 2855"/>
              <a:gd name="T6" fmla="*/ 0 60000 65536"/>
              <a:gd name="T7" fmla="*/ 0 60000 65536"/>
              <a:gd name="T8" fmla="*/ 0 60000 65536"/>
              <a:gd name="T9" fmla="*/ 0 w 4229"/>
              <a:gd name="T10" fmla="*/ 0 h 2855"/>
              <a:gd name="T11" fmla="*/ 4229 w 4229"/>
              <a:gd name="T12" fmla="*/ 2855 h 2855"/>
            </a:gdLst>
            <a:ahLst/>
            <a:cxnLst>
              <a:cxn ang="T6">
                <a:pos x="T0" y="T1"/>
              </a:cxn>
              <a:cxn ang="T7">
                <a:pos x="T2" y="T3"/>
              </a:cxn>
              <a:cxn ang="T8">
                <a:pos x="T4" y="T5"/>
              </a:cxn>
            </a:cxnLst>
            <a:rect l="T9" t="T10" r="T11" b="T12"/>
            <a:pathLst>
              <a:path w="4229" h="2855">
                <a:moveTo>
                  <a:pt x="0" y="0"/>
                </a:moveTo>
                <a:lnTo>
                  <a:pt x="0" y="2855"/>
                </a:lnTo>
                <a:lnTo>
                  <a:pt x="4229" y="285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4" name="Rectangle 18"/>
          <p:cNvSpPr>
            <a:spLocks noChangeArrowheads="1"/>
          </p:cNvSpPr>
          <p:nvPr/>
        </p:nvSpPr>
        <p:spPr bwMode="auto">
          <a:xfrm>
            <a:off x="2324100" y="1263651"/>
            <a:ext cx="5389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Wage</a:t>
            </a:r>
            <a:endParaRPr lang="en-US" altLang="en-US" sz="2400">
              <a:latin typeface="Times New Roman" panose="02020603050405020304" pitchFamily="18" charset="0"/>
            </a:endParaRPr>
          </a:p>
        </p:txBody>
      </p:sp>
      <p:sp>
        <p:nvSpPr>
          <p:cNvPr id="30725" name="Rectangle 19"/>
          <p:cNvSpPr>
            <a:spLocks noChangeArrowheads="1"/>
          </p:cNvSpPr>
          <p:nvPr/>
        </p:nvSpPr>
        <p:spPr bwMode="auto">
          <a:xfrm>
            <a:off x="2058989" y="1522414"/>
            <a:ext cx="8111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(price of</a:t>
            </a:r>
            <a:endParaRPr lang="en-US" altLang="en-US" sz="2400">
              <a:latin typeface="Times New Roman" panose="02020603050405020304" pitchFamily="18" charset="0"/>
            </a:endParaRPr>
          </a:p>
        </p:txBody>
      </p:sp>
      <p:sp>
        <p:nvSpPr>
          <p:cNvPr id="30726" name="Rectangle 20"/>
          <p:cNvSpPr>
            <a:spLocks noChangeArrowheads="1"/>
          </p:cNvSpPr>
          <p:nvPr/>
        </p:nvSpPr>
        <p:spPr bwMode="auto">
          <a:xfrm>
            <a:off x="2298701" y="1782764"/>
            <a:ext cx="5706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sp>
        <p:nvSpPr>
          <p:cNvPr id="30727" name="Rectangle 21"/>
          <p:cNvSpPr>
            <a:spLocks noChangeArrowheads="1"/>
          </p:cNvSpPr>
          <p:nvPr/>
        </p:nvSpPr>
        <p:spPr bwMode="auto">
          <a:xfrm>
            <a:off x="2759075" y="58610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30728" name="Rectangle 22"/>
          <p:cNvSpPr>
            <a:spLocks noChangeArrowheads="1"/>
          </p:cNvSpPr>
          <p:nvPr/>
        </p:nvSpPr>
        <p:spPr bwMode="auto">
          <a:xfrm>
            <a:off x="8575676" y="5854701"/>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30729" name="Rectangle 23"/>
          <p:cNvSpPr>
            <a:spLocks noChangeArrowheads="1"/>
          </p:cNvSpPr>
          <p:nvPr/>
        </p:nvSpPr>
        <p:spPr bwMode="auto">
          <a:xfrm>
            <a:off x="9094789" y="6113464"/>
            <a:ext cx="5690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grpSp>
        <p:nvGrpSpPr>
          <p:cNvPr id="2" name="Group 24"/>
          <p:cNvGrpSpPr>
            <a:grpSpLocks/>
          </p:cNvGrpSpPr>
          <p:nvPr/>
        </p:nvGrpSpPr>
        <p:grpSpPr bwMode="auto">
          <a:xfrm>
            <a:off x="3459164" y="1906589"/>
            <a:ext cx="5183187" cy="3203575"/>
            <a:chOff x="1219" y="1201"/>
            <a:chExt cx="3265" cy="2018"/>
          </a:xfrm>
        </p:grpSpPr>
        <p:sp>
          <p:nvSpPr>
            <p:cNvPr id="30731" name="Line 25"/>
            <p:cNvSpPr>
              <a:spLocks noChangeShapeType="1"/>
            </p:cNvSpPr>
            <p:nvPr/>
          </p:nvSpPr>
          <p:spPr bwMode="auto">
            <a:xfrm flipH="1">
              <a:off x="1219" y="1299"/>
              <a:ext cx="2827" cy="1920"/>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Rectangle 26"/>
            <p:cNvSpPr>
              <a:spLocks noChangeArrowheads="1"/>
            </p:cNvSpPr>
            <p:nvPr/>
          </p:nvSpPr>
          <p:spPr bwMode="auto">
            <a:xfrm>
              <a:off x="4090" y="1201"/>
              <a:ext cx="3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Supply</a:t>
              </a:r>
              <a:endParaRPr lang="en-US" altLang="en-US"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r>
              <a:rPr lang="en-US" altLang="en-US" smtClean="0"/>
              <a:t>Supply Curve = Marginal Cost Curve</a:t>
            </a:r>
          </a:p>
        </p:txBody>
      </p:sp>
      <p:sp>
        <p:nvSpPr>
          <p:cNvPr id="31747" name="Content Placeholder 4"/>
          <p:cNvSpPr>
            <a:spLocks noGrp="1"/>
          </p:cNvSpPr>
          <p:nvPr>
            <p:ph idx="1"/>
          </p:nvPr>
        </p:nvSpPr>
        <p:spPr/>
        <p:txBody>
          <a:bodyPr/>
          <a:lstStyle/>
          <a:p>
            <a:r>
              <a:rPr lang="en-US" altLang="en-US" smtClean="0"/>
              <a:t>We saw in Ch. 14 that a firm’s supply curve (of a produced good) is essentially its marginal cost curve</a:t>
            </a:r>
          </a:p>
          <a:p>
            <a:r>
              <a:rPr lang="en-US" altLang="en-US" smtClean="0"/>
              <a:t>The same idea applies in the case of labor supply as well</a:t>
            </a:r>
          </a:p>
          <a:p>
            <a:r>
              <a:rPr lang="en-US" altLang="en-US" smtClean="0"/>
              <a:t>A worker’s labor supply curve is the worker’s marginal cost of working another hour</a:t>
            </a:r>
          </a:p>
        </p:txBody>
      </p:sp>
      <p:sp>
        <p:nvSpPr>
          <p:cNvPr id="31748" name="Footer Placeholder 2"/>
          <p:cNvSpPr>
            <a:spLocks noGrp="1"/>
          </p:cNvSpPr>
          <p:nvPr>
            <p:ph type="ftr" sz="quarter" idx="11"/>
          </p:nvPr>
        </p:nvSpPr>
        <p:spPr>
          <a:xfrm>
            <a:off x="1524000" y="6392864"/>
            <a:ext cx="484505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t>CHAPTER 18 THE MARKETS FOR THE FACTORS OF PRODUCTION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4 Equilibrium in a Labor Market</a:t>
            </a:r>
          </a:p>
        </p:txBody>
      </p:sp>
      <p:sp>
        <p:nvSpPr>
          <p:cNvPr id="32771" name="Freeform 17"/>
          <p:cNvSpPr>
            <a:spLocks/>
          </p:cNvSpPr>
          <p:nvPr/>
        </p:nvSpPr>
        <p:spPr bwMode="auto">
          <a:xfrm>
            <a:off x="2951164" y="1300163"/>
            <a:ext cx="6713537" cy="4532312"/>
          </a:xfrm>
          <a:custGeom>
            <a:avLst/>
            <a:gdLst>
              <a:gd name="T0" fmla="*/ 0 w 4229"/>
              <a:gd name="T1" fmla="*/ 0 h 2855"/>
              <a:gd name="T2" fmla="*/ 0 w 4229"/>
              <a:gd name="T3" fmla="*/ 2147483647 h 2855"/>
              <a:gd name="T4" fmla="*/ 2147483647 w 4229"/>
              <a:gd name="T5" fmla="*/ 2147483647 h 2855"/>
              <a:gd name="T6" fmla="*/ 0 60000 65536"/>
              <a:gd name="T7" fmla="*/ 0 60000 65536"/>
              <a:gd name="T8" fmla="*/ 0 60000 65536"/>
              <a:gd name="T9" fmla="*/ 0 w 4229"/>
              <a:gd name="T10" fmla="*/ 0 h 2855"/>
              <a:gd name="T11" fmla="*/ 4229 w 4229"/>
              <a:gd name="T12" fmla="*/ 2855 h 2855"/>
            </a:gdLst>
            <a:ahLst/>
            <a:cxnLst>
              <a:cxn ang="T6">
                <a:pos x="T0" y="T1"/>
              </a:cxn>
              <a:cxn ang="T7">
                <a:pos x="T2" y="T3"/>
              </a:cxn>
              <a:cxn ang="T8">
                <a:pos x="T4" y="T5"/>
              </a:cxn>
            </a:cxnLst>
            <a:rect l="T9" t="T10" r="T11" b="T12"/>
            <a:pathLst>
              <a:path w="4229" h="2855">
                <a:moveTo>
                  <a:pt x="0" y="0"/>
                </a:moveTo>
                <a:lnTo>
                  <a:pt x="0" y="2855"/>
                </a:lnTo>
                <a:lnTo>
                  <a:pt x="4229" y="285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72" name="Rectangle 18"/>
          <p:cNvSpPr>
            <a:spLocks noChangeArrowheads="1"/>
          </p:cNvSpPr>
          <p:nvPr/>
        </p:nvSpPr>
        <p:spPr bwMode="auto">
          <a:xfrm>
            <a:off x="2671763" y="1263651"/>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2773" name="Rectangle 21"/>
          <p:cNvSpPr>
            <a:spLocks noChangeArrowheads="1"/>
          </p:cNvSpPr>
          <p:nvPr/>
        </p:nvSpPr>
        <p:spPr bwMode="auto">
          <a:xfrm>
            <a:off x="2759075" y="58610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32774" name="Rectangle 22"/>
          <p:cNvSpPr>
            <a:spLocks noChangeArrowheads="1"/>
          </p:cNvSpPr>
          <p:nvPr/>
        </p:nvSpPr>
        <p:spPr bwMode="auto">
          <a:xfrm>
            <a:off x="8575676" y="5854701"/>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32775" name="Rectangle 23"/>
          <p:cNvSpPr>
            <a:spLocks noChangeArrowheads="1"/>
          </p:cNvSpPr>
          <p:nvPr/>
        </p:nvSpPr>
        <p:spPr bwMode="auto">
          <a:xfrm>
            <a:off x="9094789" y="6113464"/>
            <a:ext cx="5690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grpSp>
        <p:nvGrpSpPr>
          <p:cNvPr id="32776" name="Group 24"/>
          <p:cNvGrpSpPr>
            <a:grpSpLocks/>
          </p:cNvGrpSpPr>
          <p:nvPr/>
        </p:nvGrpSpPr>
        <p:grpSpPr bwMode="auto">
          <a:xfrm>
            <a:off x="3459164" y="1906589"/>
            <a:ext cx="5843587" cy="3203575"/>
            <a:chOff x="1219" y="1201"/>
            <a:chExt cx="3681" cy="2018"/>
          </a:xfrm>
        </p:grpSpPr>
        <p:sp>
          <p:nvSpPr>
            <p:cNvPr id="32784" name="Line 25"/>
            <p:cNvSpPr>
              <a:spLocks noChangeShapeType="1"/>
            </p:cNvSpPr>
            <p:nvPr/>
          </p:nvSpPr>
          <p:spPr bwMode="auto">
            <a:xfrm flipH="1">
              <a:off x="1219" y="1299"/>
              <a:ext cx="2827" cy="1920"/>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Rectangle 26"/>
            <p:cNvSpPr>
              <a:spLocks noChangeArrowheads="1"/>
            </p:cNvSpPr>
            <p:nvPr/>
          </p:nvSpPr>
          <p:spPr bwMode="auto">
            <a:xfrm>
              <a:off x="4090" y="1201"/>
              <a:ext cx="8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MC</a:t>
              </a:r>
              <a:r>
                <a:rPr lang="en-US" altLang="en-US" sz="1600" baseline="-25000">
                  <a:solidFill>
                    <a:srgbClr val="000000"/>
                  </a:solidFill>
                  <a:latin typeface="Arial" panose="020B0604020202020204" pitchFamily="34" charset="0"/>
                </a:rPr>
                <a:t>L</a:t>
              </a:r>
              <a:r>
                <a:rPr lang="en-US" altLang="en-US" sz="1600">
                  <a:solidFill>
                    <a:srgbClr val="000000"/>
                  </a:solidFill>
                  <a:latin typeface="Arial" panose="020B0604020202020204" pitchFamily="34" charset="0"/>
                </a:rPr>
                <a:t> = Supply</a:t>
              </a:r>
              <a:endParaRPr lang="en-US" altLang="en-US" sz="2400">
                <a:latin typeface="Times New Roman" panose="02020603050405020304" pitchFamily="18" charset="0"/>
              </a:endParaRPr>
            </a:p>
          </p:txBody>
        </p:sp>
      </p:grpSp>
      <p:cxnSp>
        <p:nvCxnSpPr>
          <p:cNvPr id="32777" name="Straight Connector 3"/>
          <p:cNvCxnSpPr>
            <a:cxnSpLocks noChangeShapeType="1"/>
          </p:cNvCxnSpPr>
          <p:nvPr/>
        </p:nvCxnSpPr>
        <p:spPr bwMode="auto">
          <a:xfrm>
            <a:off x="2941638" y="3713163"/>
            <a:ext cx="255111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2778" name="Straight Connector 5"/>
          <p:cNvCxnSpPr>
            <a:cxnSpLocks noChangeShapeType="1"/>
          </p:cNvCxnSpPr>
          <p:nvPr/>
        </p:nvCxnSpPr>
        <p:spPr bwMode="auto">
          <a:xfrm>
            <a:off x="5492750" y="3703638"/>
            <a:ext cx="0" cy="213995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2779" name="TextBox 6"/>
          <p:cNvSpPr txBox="1">
            <a:spLocks noChangeArrowheads="1"/>
          </p:cNvSpPr>
          <p:nvPr/>
        </p:nvSpPr>
        <p:spPr bwMode="auto">
          <a:xfrm>
            <a:off x="2008188" y="34750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ctr">
              <a:spcBef>
                <a:spcPct val="0"/>
              </a:spcBef>
              <a:buFontTx/>
              <a:buNone/>
            </a:pPr>
            <a:r>
              <a:rPr lang="en-US" altLang="en-US" sz="2400"/>
              <a:t>8.00</a:t>
            </a:r>
          </a:p>
        </p:txBody>
      </p:sp>
      <p:sp>
        <p:nvSpPr>
          <p:cNvPr id="32780" name="TextBox 17"/>
          <p:cNvSpPr txBox="1">
            <a:spLocks noChangeArrowheads="1"/>
          </p:cNvSpPr>
          <p:nvPr/>
        </p:nvSpPr>
        <p:spPr bwMode="auto">
          <a:xfrm>
            <a:off x="4840288" y="5830888"/>
            <a:ext cx="142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ctr">
              <a:spcBef>
                <a:spcPct val="0"/>
              </a:spcBef>
              <a:buFontTx/>
              <a:buNone/>
            </a:pPr>
            <a:r>
              <a:rPr lang="en-US" altLang="en-US" sz="2400"/>
              <a:t>40 hours per week</a:t>
            </a:r>
          </a:p>
        </p:txBody>
      </p:sp>
      <p:sp>
        <p:nvSpPr>
          <p:cNvPr id="8" name="TextBox 7"/>
          <p:cNvSpPr txBox="1">
            <a:spLocks noChangeArrowheads="1"/>
          </p:cNvSpPr>
          <p:nvPr/>
        </p:nvSpPr>
        <p:spPr bwMode="auto">
          <a:xfrm>
            <a:off x="8448677" y="2395538"/>
            <a:ext cx="36368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2000"/>
              <a:t>The pain and suffering of having to work another hour is $8.00</a:t>
            </a:r>
          </a:p>
        </p:txBody>
      </p:sp>
      <p:sp>
        <p:nvSpPr>
          <p:cNvPr id="20" name="TextBox 19"/>
          <p:cNvSpPr txBox="1">
            <a:spLocks noChangeArrowheads="1"/>
          </p:cNvSpPr>
          <p:nvPr/>
        </p:nvSpPr>
        <p:spPr bwMode="auto">
          <a:xfrm>
            <a:off x="8455027" y="3379789"/>
            <a:ext cx="36368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2000"/>
              <a:t>Therefore, this worker will work 40 hours a week when the wage is $8.00 per hour</a:t>
            </a:r>
          </a:p>
        </p:txBody>
      </p:sp>
      <p:sp>
        <p:nvSpPr>
          <p:cNvPr id="21" name="TextBox 20"/>
          <p:cNvSpPr txBox="1">
            <a:spLocks noChangeArrowheads="1"/>
          </p:cNvSpPr>
          <p:nvPr/>
        </p:nvSpPr>
        <p:spPr bwMode="auto">
          <a:xfrm>
            <a:off x="8461377" y="4721225"/>
            <a:ext cx="36368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2000"/>
              <a:t>Therefore, the MCL curve shows the worker’s supply of labor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altLang="en-US" smtClean="0"/>
              <a:t>A backward-bending labor supply?</a:t>
            </a:r>
          </a:p>
        </p:txBody>
      </p:sp>
      <p:sp>
        <p:nvSpPr>
          <p:cNvPr id="33796" name="Rectangle 3"/>
          <p:cNvSpPr>
            <a:spLocks noGrp="1" noChangeArrowheads="1"/>
          </p:cNvSpPr>
          <p:nvPr>
            <p:ph idx="1"/>
          </p:nvPr>
        </p:nvSpPr>
        <p:spPr/>
        <p:txBody>
          <a:bodyPr/>
          <a:lstStyle/>
          <a:p>
            <a:r>
              <a:rPr lang="en-US" altLang="en-US" smtClean="0"/>
              <a:t>At high wages, the quantity of labor supplied might </a:t>
            </a:r>
            <a:r>
              <a:rPr lang="en-US" altLang="en-US" i="1" smtClean="0"/>
              <a:t>decrease</a:t>
            </a:r>
            <a:r>
              <a:rPr lang="en-US" altLang="en-US" smtClean="0"/>
              <a:t> when the wage increases</a:t>
            </a:r>
          </a:p>
          <a:p>
            <a:pPr lvl="1"/>
            <a:r>
              <a:rPr lang="en-US" altLang="en-US" smtClean="0"/>
              <a:t>Example: Suppose $1000 a week is enough for Jim. Also, Jim enjoys spending time with his family</a:t>
            </a:r>
          </a:p>
          <a:p>
            <a:pPr lvl="1"/>
            <a:r>
              <a:rPr lang="en-US" altLang="en-US" smtClean="0"/>
              <a:t>When Jim’s wage rises from $20 per hour to $25 per hour, he, therefore, reduces his time at work from 50 hours a week to 40 hours a week</a:t>
            </a:r>
          </a:p>
        </p:txBody>
      </p:sp>
      <p:sp>
        <p:nvSpPr>
          <p:cNvPr id="33794" name="Footer Placeholder 3"/>
          <p:cNvSpPr>
            <a:spLocks noGrp="1"/>
          </p:cNvSpPr>
          <p:nvPr>
            <p:ph type="ftr" sz="quarter" idx="11"/>
          </p:nvPr>
        </p:nvSpPr>
        <p:spPr>
          <a:xfrm>
            <a:off x="1524000" y="6392864"/>
            <a:ext cx="484505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t>CHAPTER 18 THE MARKETS FOR THE FACTORS OF PRODUCTION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The Markets for the Factors of Production</a:t>
            </a:r>
          </a:p>
        </p:txBody>
      </p:sp>
      <p:sp>
        <p:nvSpPr>
          <p:cNvPr id="7171" name="Rectangle 3"/>
          <p:cNvSpPr>
            <a:spLocks noGrp="1" noChangeArrowheads="1"/>
          </p:cNvSpPr>
          <p:nvPr>
            <p:ph idx="1"/>
          </p:nvPr>
        </p:nvSpPr>
        <p:spPr/>
        <p:txBody>
          <a:bodyPr/>
          <a:lstStyle/>
          <a:p>
            <a:r>
              <a:rPr lang="en-US" altLang="en-US" i="1" smtClean="0"/>
              <a:t>Factors of production</a:t>
            </a:r>
            <a:r>
              <a:rPr lang="en-US" altLang="en-US" smtClean="0"/>
              <a:t> are the inputs used to produce goods and services</a:t>
            </a:r>
          </a:p>
          <a:p>
            <a:pPr lvl="1"/>
            <a:r>
              <a:rPr lang="en-US" altLang="en-US" smtClean="0"/>
              <a:t>Examples: labor, land, and capital (machines, tools, factory buildings)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en-US" altLang="en-US" sz="3200"/>
              <a:t>What Causes the Labor Supply Curve to Shift?</a:t>
            </a:r>
            <a:endParaRPr lang="en-US" altLang="en-US" sz="3200">
              <a:latin typeface="Tahoma" panose="020B0604030504040204" pitchFamily="34" charset="0"/>
            </a:endParaRPr>
          </a:p>
        </p:txBody>
      </p:sp>
      <p:sp>
        <p:nvSpPr>
          <p:cNvPr id="34819" name="Rectangle 3"/>
          <p:cNvSpPr>
            <a:spLocks noGrp="1" noChangeArrowheads="1"/>
          </p:cNvSpPr>
          <p:nvPr>
            <p:ph idx="1"/>
          </p:nvPr>
        </p:nvSpPr>
        <p:spPr/>
        <p:txBody>
          <a:bodyPr/>
          <a:lstStyle/>
          <a:p>
            <a:r>
              <a:rPr lang="en-US" altLang="en-US" smtClean="0">
                <a:solidFill>
                  <a:schemeClr val="accent2"/>
                </a:solidFill>
              </a:rPr>
              <a:t>Changes in attitudes towards work</a:t>
            </a:r>
          </a:p>
          <a:p>
            <a:r>
              <a:rPr lang="en-US" altLang="en-US" smtClean="0">
                <a:solidFill>
                  <a:schemeClr val="accent2"/>
                </a:solidFill>
              </a:rPr>
              <a:t>Changes in alternative work opportunities</a:t>
            </a:r>
          </a:p>
          <a:p>
            <a:r>
              <a:rPr lang="en-US" altLang="en-US" smtClean="0">
                <a:solidFill>
                  <a:schemeClr val="accent2"/>
                </a:solidFill>
              </a:rPr>
              <a:t>Immigration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EQUILIBRIUM IN THE LABOR MARKET</a:t>
            </a:r>
            <a:endParaRPr lang="en-US" altLang="en-US" smtClean="0">
              <a:latin typeface="Tahoma" panose="020B0604030504040204" pitchFamily="34" charset="0"/>
            </a:endParaRPr>
          </a:p>
        </p:txBody>
      </p:sp>
      <p:sp>
        <p:nvSpPr>
          <p:cNvPr id="35843" name="Rectangle 3"/>
          <p:cNvSpPr>
            <a:spLocks noGrp="1" noChangeArrowheads="1"/>
          </p:cNvSpPr>
          <p:nvPr>
            <p:ph idx="1"/>
          </p:nvPr>
        </p:nvSpPr>
        <p:spPr/>
        <p:txBody>
          <a:bodyPr/>
          <a:lstStyle/>
          <a:p>
            <a:r>
              <a:rPr lang="en-US" altLang="en-US" smtClean="0"/>
              <a:t>The wage adjusts to balance the supply and demand for labor.</a:t>
            </a:r>
          </a:p>
          <a:p>
            <a:r>
              <a:rPr lang="en-US" altLang="en-US" smtClean="0"/>
              <a:t>As the labor demand curve is also the VMPL curve, the wage equals the value of the marginal product of labor; </a:t>
            </a:r>
            <a:r>
              <a:rPr lang="en-US" altLang="en-US" i="1" smtClean="0"/>
              <a:t>w</a:t>
            </a:r>
            <a:r>
              <a:rPr lang="en-US" altLang="en-US" smtClean="0"/>
              <a:t> = VMPL.</a:t>
            </a: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4 Equilibrium in a Labor Market</a:t>
            </a:r>
          </a:p>
        </p:txBody>
      </p:sp>
      <p:sp>
        <p:nvSpPr>
          <p:cNvPr id="36867" name="Freeform 17"/>
          <p:cNvSpPr>
            <a:spLocks/>
          </p:cNvSpPr>
          <p:nvPr/>
        </p:nvSpPr>
        <p:spPr bwMode="auto">
          <a:xfrm>
            <a:off x="2951164" y="1300163"/>
            <a:ext cx="6713537" cy="4532312"/>
          </a:xfrm>
          <a:custGeom>
            <a:avLst/>
            <a:gdLst>
              <a:gd name="T0" fmla="*/ 0 w 4229"/>
              <a:gd name="T1" fmla="*/ 0 h 2855"/>
              <a:gd name="T2" fmla="*/ 0 w 4229"/>
              <a:gd name="T3" fmla="*/ 2147483647 h 2855"/>
              <a:gd name="T4" fmla="*/ 2147483647 w 4229"/>
              <a:gd name="T5" fmla="*/ 2147483647 h 2855"/>
              <a:gd name="T6" fmla="*/ 0 60000 65536"/>
              <a:gd name="T7" fmla="*/ 0 60000 65536"/>
              <a:gd name="T8" fmla="*/ 0 60000 65536"/>
              <a:gd name="T9" fmla="*/ 0 w 4229"/>
              <a:gd name="T10" fmla="*/ 0 h 2855"/>
              <a:gd name="T11" fmla="*/ 4229 w 4229"/>
              <a:gd name="T12" fmla="*/ 2855 h 2855"/>
            </a:gdLst>
            <a:ahLst/>
            <a:cxnLst>
              <a:cxn ang="T6">
                <a:pos x="T0" y="T1"/>
              </a:cxn>
              <a:cxn ang="T7">
                <a:pos x="T2" y="T3"/>
              </a:cxn>
              <a:cxn ang="T8">
                <a:pos x="T4" y="T5"/>
              </a:cxn>
            </a:cxnLst>
            <a:rect l="T9" t="T10" r="T11" b="T12"/>
            <a:pathLst>
              <a:path w="4229" h="2855">
                <a:moveTo>
                  <a:pt x="0" y="0"/>
                </a:moveTo>
                <a:lnTo>
                  <a:pt x="0" y="2855"/>
                </a:lnTo>
                <a:lnTo>
                  <a:pt x="4229" y="285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8" name="Rectangle 18"/>
          <p:cNvSpPr>
            <a:spLocks noChangeArrowheads="1"/>
          </p:cNvSpPr>
          <p:nvPr/>
        </p:nvSpPr>
        <p:spPr bwMode="auto">
          <a:xfrm>
            <a:off x="2324100" y="1263651"/>
            <a:ext cx="5389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Wage</a:t>
            </a:r>
            <a:endParaRPr lang="en-US" altLang="en-US" sz="2400">
              <a:latin typeface="Times New Roman" panose="02020603050405020304" pitchFamily="18" charset="0"/>
            </a:endParaRPr>
          </a:p>
        </p:txBody>
      </p:sp>
      <p:sp>
        <p:nvSpPr>
          <p:cNvPr id="36869" name="Rectangle 19"/>
          <p:cNvSpPr>
            <a:spLocks noChangeArrowheads="1"/>
          </p:cNvSpPr>
          <p:nvPr/>
        </p:nvSpPr>
        <p:spPr bwMode="auto">
          <a:xfrm>
            <a:off x="2058989" y="1522414"/>
            <a:ext cx="8111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(price of</a:t>
            </a:r>
            <a:endParaRPr lang="en-US" altLang="en-US" sz="2400">
              <a:latin typeface="Times New Roman" panose="02020603050405020304" pitchFamily="18" charset="0"/>
            </a:endParaRPr>
          </a:p>
        </p:txBody>
      </p:sp>
      <p:sp>
        <p:nvSpPr>
          <p:cNvPr id="36870" name="Rectangle 20"/>
          <p:cNvSpPr>
            <a:spLocks noChangeArrowheads="1"/>
          </p:cNvSpPr>
          <p:nvPr/>
        </p:nvSpPr>
        <p:spPr bwMode="auto">
          <a:xfrm>
            <a:off x="2298701" y="1782764"/>
            <a:ext cx="5706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sp>
        <p:nvSpPr>
          <p:cNvPr id="36871" name="Rectangle 21"/>
          <p:cNvSpPr>
            <a:spLocks noChangeArrowheads="1"/>
          </p:cNvSpPr>
          <p:nvPr/>
        </p:nvSpPr>
        <p:spPr bwMode="auto">
          <a:xfrm>
            <a:off x="2759075" y="58610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36872" name="Rectangle 22"/>
          <p:cNvSpPr>
            <a:spLocks noChangeArrowheads="1"/>
          </p:cNvSpPr>
          <p:nvPr/>
        </p:nvSpPr>
        <p:spPr bwMode="auto">
          <a:xfrm>
            <a:off x="8575676" y="5854701"/>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36873" name="Rectangle 23"/>
          <p:cNvSpPr>
            <a:spLocks noChangeArrowheads="1"/>
          </p:cNvSpPr>
          <p:nvPr/>
        </p:nvSpPr>
        <p:spPr bwMode="auto">
          <a:xfrm>
            <a:off x="9094789" y="6113464"/>
            <a:ext cx="5690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grpSp>
        <p:nvGrpSpPr>
          <p:cNvPr id="2" name="Group 24"/>
          <p:cNvGrpSpPr>
            <a:grpSpLocks/>
          </p:cNvGrpSpPr>
          <p:nvPr/>
        </p:nvGrpSpPr>
        <p:grpSpPr bwMode="auto">
          <a:xfrm>
            <a:off x="3459164" y="1906589"/>
            <a:ext cx="5183187" cy="3203575"/>
            <a:chOff x="1219" y="1201"/>
            <a:chExt cx="3265" cy="2018"/>
          </a:xfrm>
        </p:grpSpPr>
        <p:sp>
          <p:nvSpPr>
            <p:cNvPr id="36889" name="Line 25"/>
            <p:cNvSpPr>
              <a:spLocks noChangeShapeType="1"/>
            </p:cNvSpPr>
            <p:nvPr/>
          </p:nvSpPr>
          <p:spPr bwMode="auto">
            <a:xfrm flipH="1">
              <a:off x="1219" y="1299"/>
              <a:ext cx="2827" cy="1920"/>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0" name="Rectangle 26"/>
            <p:cNvSpPr>
              <a:spLocks noChangeArrowheads="1"/>
            </p:cNvSpPr>
            <p:nvPr/>
          </p:nvSpPr>
          <p:spPr bwMode="auto">
            <a:xfrm>
              <a:off x="4090" y="1201"/>
              <a:ext cx="3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Supply</a:t>
              </a:r>
              <a:endParaRPr lang="en-US" altLang="en-US" sz="2400">
                <a:latin typeface="Times New Roman" panose="02020603050405020304" pitchFamily="18" charset="0"/>
              </a:endParaRPr>
            </a:p>
          </p:txBody>
        </p:sp>
      </p:grpSp>
      <p:grpSp>
        <p:nvGrpSpPr>
          <p:cNvPr id="3" name="Group 27"/>
          <p:cNvGrpSpPr>
            <a:grpSpLocks/>
          </p:cNvGrpSpPr>
          <p:nvPr/>
        </p:nvGrpSpPr>
        <p:grpSpPr bwMode="auto">
          <a:xfrm>
            <a:off x="3459163" y="2062164"/>
            <a:ext cx="5346700" cy="3160713"/>
            <a:chOff x="1219" y="1299"/>
            <a:chExt cx="3368" cy="1991"/>
          </a:xfrm>
        </p:grpSpPr>
        <p:sp>
          <p:nvSpPr>
            <p:cNvPr id="36887" name="Line 28"/>
            <p:cNvSpPr>
              <a:spLocks noChangeShapeType="1"/>
            </p:cNvSpPr>
            <p:nvPr/>
          </p:nvSpPr>
          <p:spPr bwMode="auto">
            <a:xfrm>
              <a:off x="1219" y="1299"/>
              <a:ext cx="2827" cy="1920"/>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8" name="Rectangle 29"/>
            <p:cNvSpPr>
              <a:spLocks noChangeArrowheads="1"/>
            </p:cNvSpPr>
            <p:nvPr/>
          </p:nvSpPr>
          <p:spPr bwMode="auto">
            <a:xfrm>
              <a:off x="4099" y="3135"/>
              <a:ext cx="4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Demand</a:t>
              </a:r>
              <a:endParaRPr lang="en-US" altLang="en-US" sz="2400">
                <a:latin typeface="Times New Roman" panose="02020603050405020304" pitchFamily="18" charset="0"/>
              </a:endParaRPr>
            </a:p>
          </p:txBody>
        </p:sp>
      </p:grpSp>
      <p:grpSp>
        <p:nvGrpSpPr>
          <p:cNvPr id="4" name="Group 30"/>
          <p:cNvGrpSpPr>
            <a:grpSpLocks/>
          </p:cNvGrpSpPr>
          <p:nvPr/>
        </p:nvGrpSpPr>
        <p:grpSpPr bwMode="auto">
          <a:xfrm>
            <a:off x="1851025" y="3398839"/>
            <a:ext cx="4548188" cy="2967038"/>
            <a:chOff x="206" y="2141"/>
            <a:chExt cx="2865" cy="1869"/>
          </a:xfrm>
        </p:grpSpPr>
        <p:sp>
          <p:nvSpPr>
            <p:cNvPr id="36877" name="Oval 31"/>
            <p:cNvSpPr>
              <a:spLocks noChangeArrowheads="1"/>
            </p:cNvSpPr>
            <p:nvPr/>
          </p:nvSpPr>
          <p:spPr bwMode="auto">
            <a:xfrm>
              <a:off x="2591" y="2218"/>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pSp>
          <p:nvGrpSpPr>
            <p:cNvPr id="36878" name="Group 32"/>
            <p:cNvGrpSpPr>
              <a:grpSpLocks/>
            </p:cNvGrpSpPr>
            <p:nvPr/>
          </p:nvGrpSpPr>
          <p:grpSpPr bwMode="auto">
            <a:xfrm>
              <a:off x="206" y="2141"/>
              <a:ext cx="2865" cy="1869"/>
              <a:chOff x="206" y="2141"/>
              <a:chExt cx="2865" cy="1869"/>
            </a:xfrm>
          </p:grpSpPr>
          <p:grpSp>
            <p:nvGrpSpPr>
              <p:cNvPr id="36879" name="Group 33"/>
              <p:cNvGrpSpPr>
                <a:grpSpLocks/>
              </p:cNvGrpSpPr>
              <p:nvPr/>
            </p:nvGrpSpPr>
            <p:grpSpPr bwMode="auto">
              <a:xfrm>
                <a:off x="206" y="2141"/>
                <a:ext cx="2426" cy="1533"/>
                <a:chOff x="206" y="2141"/>
                <a:chExt cx="2426" cy="1533"/>
              </a:xfrm>
            </p:grpSpPr>
            <p:sp>
              <p:nvSpPr>
                <p:cNvPr id="36883" name="Freeform 34"/>
                <p:cNvSpPr>
                  <a:spLocks/>
                </p:cNvSpPr>
                <p:nvPr/>
              </p:nvSpPr>
              <p:spPr bwMode="auto">
                <a:xfrm>
                  <a:off x="911" y="2259"/>
                  <a:ext cx="1721" cy="1415"/>
                </a:xfrm>
                <a:custGeom>
                  <a:avLst/>
                  <a:gdLst>
                    <a:gd name="T0" fmla="*/ 0 w 1721"/>
                    <a:gd name="T1" fmla="*/ 0 h 1415"/>
                    <a:gd name="T2" fmla="*/ 1721 w 1721"/>
                    <a:gd name="T3" fmla="*/ 0 h 1415"/>
                    <a:gd name="T4" fmla="*/ 1721 w 1721"/>
                    <a:gd name="T5" fmla="*/ 1415 h 1415"/>
                    <a:gd name="T6" fmla="*/ 0 60000 65536"/>
                    <a:gd name="T7" fmla="*/ 0 60000 65536"/>
                    <a:gd name="T8" fmla="*/ 0 60000 65536"/>
                    <a:gd name="T9" fmla="*/ 0 w 1721"/>
                    <a:gd name="T10" fmla="*/ 0 h 1415"/>
                    <a:gd name="T11" fmla="*/ 1721 w 1721"/>
                    <a:gd name="T12" fmla="*/ 1415 h 1415"/>
                  </a:gdLst>
                  <a:ahLst/>
                  <a:cxnLst>
                    <a:cxn ang="T6">
                      <a:pos x="T0" y="T1"/>
                    </a:cxn>
                    <a:cxn ang="T7">
                      <a:pos x="T2" y="T3"/>
                    </a:cxn>
                    <a:cxn ang="T8">
                      <a:pos x="T4" y="T5"/>
                    </a:cxn>
                  </a:cxnLst>
                  <a:rect l="T9" t="T10" r="T11" b="T12"/>
                  <a:pathLst>
                    <a:path w="1721" h="1415">
                      <a:moveTo>
                        <a:pt x="0" y="0"/>
                      </a:moveTo>
                      <a:lnTo>
                        <a:pt x="1721" y="0"/>
                      </a:lnTo>
                      <a:lnTo>
                        <a:pt x="1721" y="1415"/>
                      </a:lnTo>
                    </a:path>
                  </a:pathLst>
                </a:custGeom>
                <a:noFill/>
                <a:ln w="190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4" name="Rectangle 35"/>
                <p:cNvSpPr>
                  <a:spLocks noChangeArrowheads="1"/>
                </p:cNvSpPr>
                <p:nvPr/>
              </p:nvSpPr>
              <p:spPr bwMode="auto">
                <a:xfrm>
                  <a:off x="206" y="2141"/>
                  <a:ext cx="6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Equilibrium</a:t>
                  </a:r>
                  <a:endParaRPr lang="en-US" altLang="en-US" sz="2400">
                    <a:latin typeface="Times New Roman" panose="02020603050405020304" pitchFamily="18" charset="0"/>
                  </a:endParaRPr>
                </a:p>
              </p:txBody>
            </p:sp>
            <p:sp>
              <p:nvSpPr>
                <p:cNvPr id="36885" name="Rectangle 36"/>
                <p:cNvSpPr>
                  <a:spLocks noChangeArrowheads="1"/>
                </p:cNvSpPr>
                <p:nvPr/>
              </p:nvSpPr>
              <p:spPr bwMode="auto">
                <a:xfrm>
                  <a:off x="345" y="2305"/>
                  <a:ext cx="3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wage, </a:t>
                  </a:r>
                  <a:endParaRPr lang="en-US" altLang="en-US" sz="2400">
                    <a:latin typeface="Times New Roman" panose="02020603050405020304" pitchFamily="18" charset="0"/>
                  </a:endParaRPr>
                </a:p>
              </p:txBody>
            </p:sp>
            <p:sp>
              <p:nvSpPr>
                <p:cNvPr id="36886" name="Rectangle 37"/>
                <p:cNvSpPr>
                  <a:spLocks noChangeArrowheads="1"/>
                </p:cNvSpPr>
                <p:nvPr/>
              </p:nvSpPr>
              <p:spPr bwMode="auto">
                <a:xfrm>
                  <a:off x="729" y="2305"/>
                  <a:ext cx="12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i="1">
                      <a:solidFill>
                        <a:srgbClr val="000000"/>
                      </a:solidFill>
                      <a:latin typeface="Arial" panose="020B0604020202020204" pitchFamily="34" charset="0"/>
                    </a:rPr>
                    <a:t>W</a:t>
                  </a:r>
                  <a:endParaRPr lang="en-US" altLang="en-US" sz="2400">
                    <a:latin typeface="Times New Roman" panose="02020603050405020304" pitchFamily="18" charset="0"/>
                  </a:endParaRPr>
                </a:p>
              </p:txBody>
            </p:sp>
          </p:grpSp>
          <p:sp>
            <p:nvSpPr>
              <p:cNvPr id="36880" name="Rectangle 38"/>
              <p:cNvSpPr>
                <a:spLocks noChangeArrowheads="1"/>
              </p:cNvSpPr>
              <p:nvPr/>
            </p:nvSpPr>
            <p:spPr bwMode="auto">
              <a:xfrm>
                <a:off x="2320" y="3692"/>
                <a:ext cx="6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Equilibrium</a:t>
                </a:r>
                <a:endParaRPr lang="en-US" altLang="en-US" sz="2400">
                  <a:latin typeface="Times New Roman" panose="02020603050405020304" pitchFamily="18" charset="0"/>
                </a:endParaRPr>
              </a:p>
            </p:txBody>
          </p:sp>
          <p:sp>
            <p:nvSpPr>
              <p:cNvPr id="36881" name="Rectangle 39"/>
              <p:cNvSpPr>
                <a:spLocks noChangeArrowheads="1"/>
              </p:cNvSpPr>
              <p:nvPr/>
            </p:nvSpPr>
            <p:spPr bwMode="auto">
              <a:xfrm>
                <a:off x="2214" y="3855"/>
                <a:ext cx="77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employment, </a:t>
                </a:r>
                <a:endParaRPr lang="en-US" altLang="en-US" sz="2400">
                  <a:latin typeface="Times New Roman" panose="02020603050405020304" pitchFamily="18" charset="0"/>
                </a:endParaRPr>
              </a:p>
            </p:txBody>
          </p:sp>
          <p:sp>
            <p:nvSpPr>
              <p:cNvPr id="36882" name="Rectangle 40"/>
              <p:cNvSpPr>
                <a:spLocks noChangeArrowheads="1"/>
              </p:cNvSpPr>
              <p:nvPr/>
            </p:nvSpPr>
            <p:spPr bwMode="auto">
              <a:xfrm>
                <a:off x="2999" y="3855"/>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i="1">
                    <a:solidFill>
                      <a:srgbClr val="000000"/>
                    </a:solidFill>
                    <a:latin typeface="Arial" panose="020B0604020202020204" pitchFamily="34" charset="0"/>
                  </a:rPr>
                  <a:t>L</a:t>
                </a:r>
                <a:endParaRPr lang="en-US" altLang="en-US" sz="2400">
                  <a:latin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EQUILIBRIUM IN THE LABOR MARKET</a:t>
            </a:r>
            <a:endParaRPr lang="en-US" altLang="en-US" smtClean="0">
              <a:latin typeface="Tahoma" panose="020B0604030504040204" pitchFamily="34" charset="0"/>
            </a:endParaRPr>
          </a:p>
        </p:txBody>
      </p:sp>
      <p:sp>
        <p:nvSpPr>
          <p:cNvPr id="37891" name="Rectangle 3"/>
          <p:cNvSpPr>
            <a:spLocks noGrp="1" noChangeArrowheads="1"/>
          </p:cNvSpPr>
          <p:nvPr>
            <p:ph idx="1"/>
          </p:nvPr>
        </p:nvSpPr>
        <p:spPr/>
        <p:txBody>
          <a:bodyPr/>
          <a:lstStyle/>
          <a:p>
            <a:r>
              <a:rPr lang="en-US" altLang="en-US" smtClean="0">
                <a:hlinkClick r:id="rId2" action="ppaction://hlinksldjump"/>
              </a:rPr>
              <a:t>Shifts in the supply curve</a:t>
            </a:r>
            <a:r>
              <a:rPr lang="en-US" altLang="en-US" smtClean="0"/>
              <a:t> or </a:t>
            </a:r>
            <a:r>
              <a:rPr lang="en-US" altLang="en-US" smtClean="0">
                <a:hlinkClick r:id="rId3" action="ppaction://hlinksldjump"/>
              </a:rPr>
              <a:t>shifts in the demand curve for labor</a:t>
            </a:r>
            <a:r>
              <a:rPr lang="en-US" altLang="en-US" smtClean="0"/>
              <a:t> cause the equilibrium wage to change.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5 A Shift in Labor Supply</a:t>
            </a:r>
          </a:p>
        </p:txBody>
      </p:sp>
      <p:sp>
        <p:nvSpPr>
          <p:cNvPr id="38915" name="Freeform 17"/>
          <p:cNvSpPr>
            <a:spLocks/>
          </p:cNvSpPr>
          <p:nvPr/>
        </p:nvSpPr>
        <p:spPr bwMode="auto">
          <a:xfrm>
            <a:off x="3689350" y="1409701"/>
            <a:ext cx="5976938" cy="4043363"/>
          </a:xfrm>
          <a:custGeom>
            <a:avLst/>
            <a:gdLst>
              <a:gd name="T0" fmla="*/ 0 w 3765"/>
              <a:gd name="T1" fmla="*/ 0 h 2547"/>
              <a:gd name="T2" fmla="*/ 0 w 3765"/>
              <a:gd name="T3" fmla="*/ 2147483647 h 2547"/>
              <a:gd name="T4" fmla="*/ 2147483647 w 3765"/>
              <a:gd name="T5" fmla="*/ 2147483647 h 2547"/>
              <a:gd name="T6" fmla="*/ 0 60000 65536"/>
              <a:gd name="T7" fmla="*/ 0 60000 65536"/>
              <a:gd name="T8" fmla="*/ 0 60000 65536"/>
              <a:gd name="T9" fmla="*/ 0 w 3765"/>
              <a:gd name="T10" fmla="*/ 0 h 2547"/>
              <a:gd name="T11" fmla="*/ 3765 w 3765"/>
              <a:gd name="T12" fmla="*/ 2547 h 2547"/>
            </a:gdLst>
            <a:ahLst/>
            <a:cxnLst>
              <a:cxn ang="T6">
                <a:pos x="T0" y="T1"/>
              </a:cxn>
              <a:cxn ang="T7">
                <a:pos x="T2" y="T3"/>
              </a:cxn>
              <a:cxn ang="T8">
                <a:pos x="T4" y="T5"/>
              </a:cxn>
            </a:cxnLst>
            <a:rect l="T9" t="T10" r="T11" b="T12"/>
            <a:pathLst>
              <a:path w="3765" h="2547">
                <a:moveTo>
                  <a:pt x="0" y="0"/>
                </a:moveTo>
                <a:lnTo>
                  <a:pt x="0" y="2547"/>
                </a:lnTo>
                <a:lnTo>
                  <a:pt x="3765" y="254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30" name="Line 18"/>
          <p:cNvSpPr>
            <a:spLocks noChangeShapeType="1"/>
          </p:cNvSpPr>
          <p:nvPr/>
        </p:nvSpPr>
        <p:spPr bwMode="auto">
          <a:xfrm flipH="1">
            <a:off x="3475038" y="3335338"/>
            <a:ext cx="0" cy="368300"/>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0131" name="Line 19"/>
          <p:cNvSpPr>
            <a:spLocks noChangeShapeType="1"/>
          </p:cNvSpPr>
          <p:nvPr/>
        </p:nvSpPr>
        <p:spPr bwMode="auto">
          <a:xfrm>
            <a:off x="5965826" y="5610225"/>
            <a:ext cx="485775"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0132" name="Line 20"/>
          <p:cNvSpPr>
            <a:spLocks noChangeShapeType="1"/>
          </p:cNvSpPr>
          <p:nvPr/>
        </p:nvSpPr>
        <p:spPr bwMode="auto">
          <a:xfrm>
            <a:off x="6243639" y="2693989"/>
            <a:ext cx="1076325" cy="1587"/>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919" name="Rectangle 21"/>
          <p:cNvSpPr>
            <a:spLocks noChangeArrowheads="1"/>
          </p:cNvSpPr>
          <p:nvPr/>
        </p:nvSpPr>
        <p:spPr bwMode="auto">
          <a:xfrm>
            <a:off x="3095625" y="1401763"/>
            <a:ext cx="505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Wage</a:t>
            </a:r>
            <a:endParaRPr lang="en-US" altLang="en-US" sz="2400">
              <a:latin typeface="Times New Roman" panose="02020603050405020304" pitchFamily="18" charset="0"/>
            </a:endParaRPr>
          </a:p>
        </p:txBody>
      </p:sp>
      <p:sp>
        <p:nvSpPr>
          <p:cNvPr id="38920" name="Rectangle 22"/>
          <p:cNvSpPr>
            <a:spLocks noChangeArrowheads="1"/>
          </p:cNvSpPr>
          <p:nvPr/>
        </p:nvSpPr>
        <p:spPr bwMode="auto">
          <a:xfrm>
            <a:off x="2857501" y="1633538"/>
            <a:ext cx="7582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(price of</a:t>
            </a:r>
            <a:endParaRPr lang="en-US" altLang="en-US" sz="2400">
              <a:latin typeface="Times New Roman" panose="02020603050405020304" pitchFamily="18" charset="0"/>
            </a:endParaRPr>
          </a:p>
        </p:txBody>
      </p:sp>
      <p:sp>
        <p:nvSpPr>
          <p:cNvPr id="38921" name="Rectangle 23"/>
          <p:cNvSpPr>
            <a:spLocks noChangeArrowheads="1"/>
          </p:cNvSpPr>
          <p:nvPr/>
        </p:nvSpPr>
        <p:spPr bwMode="auto">
          <a:xfrm>
            <a:off x="3071813" y="1863725"/>
            <a:ext cx="533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sp>
        <p:nvSpPr>
          <p:cNvPr id="38922" name="Rectangle 24"/>
          <p:cNvSpPr>
            <a:spLocks noChangeArrowheads="1"/>
          </p:cNvSpPr>
          <p:nvPr/>
        </p:nvSpPr>
        <p:spPr bwMode="auto">
          <a:xfrm>
            <a:off x="3482975" y="5499100"/>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38923" name="Rectangle 25"/>
          <p:cNvSpPr>
            <a:spLocks noChangeArrowheads="1"/>
          </p:cNvSpPr>
          <p:nvPr/>
        </p:nvSpPr>
        <p:spPr bwMode="auto">
          <a:xfrm>
            <a:off x="8669338" y="5494338"/>
            <a:ext cx="1013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38924" name="Rectangle 26"/>
          <p:cNvSpPr>
            <a:spLocks noChangeArrowheads="1"/>
          </p:cNvSpPr>
          <p:nvPr/>
        </p:nvSpPr>
        <p:spPr bwMode="auto">
          <a:xfrm>
            <a:off x="9131300" y="5726113"/>
            <a:ext cx="533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grpSp>
        <p:nvGrpSpPr>
          <p:cNvPr id="2" name="Group 27"/>
          <p:cNvGrpSpPr>
            <a:grpSpLocks/>
          </p:cNvGrpSpPr>
          <p:nvPr/>
        </p:nvGrpSpPr>
        <p:grpSpPr bwMode="auto">
          <a:xfrm>
            <a:off x="4418013" y="1695450"/>
            <a:ext cx="3214688" cy="3462338"/>
            <a:chOff x="1823" y="1068"/>
            <a:chExt cx="2025" cy="2181"/>
          </a:xfrm>
        </p:grpSpPr>
        <p:sp>
          <p:nvSpPr>
            <p:cNvPr id="38961" name="Line 28"/>
            <p:cNvSpPr>
              <a:spLocks noChangeShapeType="1"/>
            </p:cNvSpPr>
            <p:nvPr/>
          </p:nvSpPr>
          <p:spPr bwMode="auto">
            <a:xfrm flipH="1">
              <a:off x="1823" y="1161"/>
              <a:ext cx="1467" cy="2088"/>
            </a:xfrm>
            <a:prstGeom prst="line">
              <a:avLst/>
            </a:prstGeom>
            <a:noFill/>
            <a:ln w="5238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2" name="Rectangle 29"/>
            <p:cNvSpPr>
              <a:spLocks noChangeArrowheads="1"/>
            </p:cNvSpPr>
            <p:nvPr/>
          </p:nvSpPr>
          <p:spPr bwMode="auto">
            <a:xfrm>
              <a:off x="3319" y="1068"/>
              <a:ext cx="4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Supply, </a:t>
              </a:r>
              <a:endParaRPr lang="en-US" altLang="en-US" sz="2400">
                <a:latin typeface="Times New Roman" panose="02020603050405020304" pitchFamily="18" charset="0"/>
              </a:endParaRPr>
            </a:p>
          </p:txBody>
        </p:sp>
        <p:sp>
          <p:nvSpPr>
            <p:cNvPr id="38963" name="Rectangle 30"/>
            <p:cNvSpPr>
              <a:spLocks noChangeArrowheads="1"/>
            </p:cNvSpPr>
            <p:nvPr/>
          </p:nvSpPr>
          <p:spPr bwMode="auto">
            <a:xfrm>
              <a:off x="3742" y="1068"/>
              <a:ext cx="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S</a:t>
              </a:r>
              <a:endParaRPr lang="en-US" altLang="en-US" sz="2400">
                <a:latin typeface="Times New Roman" panose="02020603050405020304" pitchFamily="18" charset="0"/>
              </a:endParaRPr>
            </a:p>
          </p:txBody>
        </p:sp>
        <p:sp>
          <p:nvSpPr>
            <p:cNvPr id="38964" name="Freeform 31"/>
            <p:cNvSpPr>
              <a:spLocks/>
            </p:cNvSpPr>
            <p:nvPr/>
          </p:nvSpPr>
          <p:spPr bwMode="auto">
            <a:xfrm>
              <a:off x="3826" y="1145"/>
              <a:ext cx="22" cy="51"/>
            </a:xfrm>
            <a:custGeom>
              <a:avLst/>
              <a:gdLst>
                <a:gd name="T0" fmla="*/ 22 w 22"/>
                <a:gd name="T1" fmla="*/ 0 h 51"/>
                <a:gd name="T2" fmla="*/ 18 w 22"/>
                <a:gd name="T3" fmla="*/ 0 h 51"/>
                <a:gd name="T4" fmla="*/ 11 w 22"/>
                <a:gd name="T5" fmla="*/ 7 h 51"/>
                <a:gd name="T6" fmla="*/ 0 w 22"/>
                <a:gd name="T7" fmla="*/ 11 h 51"/>
                <a:gd name="T8" fmla="*/ 0 w 22"/>
                <a:gd name="T9" fmla="*/ 18 h 51"/>
                <a:gd name="T10" fmla="*/ 11 w 22"/>
                <a:gd name="T11" fmla="*/ 14 h 51"/>
                <a:gd name="T12" fmla="*/ 15 w 22"/>
                <a:gd name="T13" fmla="*/ 11 h 51"/>
                <a:gd name="T14" fmla="*/ 15 w 22"/>
                <a:gd name="T15" fmla="*/ 51 h 51"/>
                <a:gd name="T16" fmla="*/ 22 w 22"/>
                <a:gd name="T17" fmla="*/ 51 h 51"/>
                <a:gd name="T18" fmla="*/ 22 w 22"/>
                <a:gd name="T19" fmla="*/ 4 h 51"/>
                <a:gd name="T20" fmla="*/ 22 w 2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1"/>
                <a:gd name="T35" fmla="*/ 22 w 2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1">
                  <a:moveTo>
                    <a:pt x="22" y="0"/>
                  </a:moveTo>
                  <a:lnTo>
                    <a:pt x="18" y="0"/>
                  </a:lnTo>
                  <a:lnTo>
                    <a:pt x="11" y="7"/>
                  </a:lnTo>
                  <a:lnTo>
                    <a:pt x="0" y="11"/>
                  </a:lnTo>
                  <a:lnTo>
                    <a:pt x="0" y="18"/>
                  </a:lnTo>
                  <a:lnTo>
                    <a:pt x="11" y="14"/>
                  </a:lnTo>
                  <a:lnTo>
                    <a:pt x="15" y="11"/>
                  </a:lnTo>
                  <a:lnTo>
                    <a:pt x="15" y="51"/>
                  </a:lnTo>
                  <a:lnTo>
                    <a:pt x="22" y="51"/>
                  </a:lnTo>
                  <a:lnTo>
                    <a:pt x="22" y="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32"/>
          <p:cNvGrpSpPr>
            <a:grpSpLocks/>
          </p:cNvGrpSpPr>
          <p:nvPr/>
        </p:nvGrpSpPr>
        <p:grpSpPr bwMode="auto">
          <a:xfrm>
            <a:off x="4140201" y="2103438"/>
            <a:ext cx="4772025" cy="2832100"/>
            <a:chOff x="1648" y="1325"/>
            <a:chExt cx="3006" cy="1784"/>
          </a:xfrm>
        </p:grpSpPr>
        <p:sp>
          <p:nvSpPr>
            <p:cNvPr id="38959" name="Line 33"/>
            <p:cNvSpPr>
              <a:spLocks noChangeShapeType="1"/>
            </p:cNvSpPr>
            <p:nvPr/>
          </p:nvSpPr>
          <p:spPr bwMode="auto">
            <a:xfrm>
              <a:off x="1648" y="1325"/>
              <a:ext cx="2518" cy="1695"/>
            </a:xfrm>
            <a:prstGeom prst="line">
              <a:avLst/>
            </a:prstGeom>
            <a:noFill/>
            <a:ln w="5238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0" name="Rectangle 34"/>
            <p:cNvSpPr>
              <a:spLocks noChangeArrowheads="1"/>
            </p:cNvSpPr>
            <p:nvPr/>
          </p:nvSpPr>
          <p:spPr bwMode="auto">
            <a:xfrm>
              <a:off x="4195" y="2964"/>
              <a:ext cx="4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Demand</a:t>
              </a:r>
              <a:endParaRPr lang="en-US" altLang="en-US" sz="2400">
                <a:latin typeface="Times New Roman" panose="02020603050405020304" pitchFamily="18" charset="0"/>
              </a:endParaRPr>
            </a:p>
          </p:txBody>
        </p:sp>
      </p:grpSp>
      <p:grpSp>
        <p:nvGrpSpPr>
          <p:cNvPr id="4" name="Group 35"/>
          <p:cNvGrpSpPr>
            <a:grpSpLocks/>
          </p:cNvGrpSpPr>
          <p:nvPr/>
        </p:nvGrpSpPr>
        <p:grpSpPr bwMode="auto">
          <a:xfrm>
            <a:off x="2159000" y="3457576"/>
            <a:ext cx="1320800" cy="1128713"/>
            <a:chOff x="400" y="2178"/>
            <a:chExt cx="832" cy="711"/>
          </a:xfrm>
        </p:grpSpPr>
        <p:sp>
          <p:nvSpPr>
            <p:cNvPr id="38955" name="Line 36"/>
            <p:cNvSpPr>
              <a:spLocks noChangeShapeType="1"/>
            </p:cNvSpPr>
            <p:nvPr/>
          </p:nvSpPr>
          <p:spPr bwMode="auto">
            <a:xfrm flipH="1">
              <a:off x="816" y="2178"/>
              <a:ext cx="384" cy="38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6" name="Rectangle 37"/>
            <p:cNvSpPr>
              <a:spLocks noChangeArrowheads="1"/>
            </p:cNvSpPr>
            <p:nvPr/>
          </p:nvSpPr>
          <p:spPr bwMode="auto">
            <a:xfrm>
              <a:off x="400" y="2550"/>
              <a:ext cx="832" cy="339"/>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8957" name="Rectangle 38"/>
            <p:cNvSpPr>
              <a:spLocks noChangeArrowheads="1"/>
            </p:cNvSpPr>
            <p:nvPr/>
          </p:nvSpPr>
          <p:spPr bwMode="auto">
            <a:xfrm>
              <a:off x="439" y="2581"/>
              <a:ext cx="7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2. . . . reduces</a:t>
              </a:r>
              <a:endParaRPr lang="en-US" altLang="en-US" sz="2400">
                <a:latin typeface="Times New Roman" panose="02020603050405020304" pitchFamily="18" charset="0"/>
              </a:endParaRPr>
            </a:p>
          </p:txBody>
        </p:sp>
        <p:sp>
          <p:nvSpPr>
            <p:cNvPr id="38958" name="Rectangle 39"/>
            <p:cNvSpPr>
              <a:spLocks noChangeArrowheads="1"/>
            </p:cNvSpPr>
            <p:nvPr/>
          </p:nvSpPr>
          <p:spPr bwMode="auto">
            <a:xfrm>
              <a:off x="439" y="2727"/>
              <a:ext cx="6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the wage . . .</a:t>
              </a:r>
              <a:endParaRPr lang="en-US" altLang="en-US" sz="2400">
                <a:latin typeface="Times New Roman" panose="02020603050405020304" pitchFamily="18" charset="0"/>
              </a:endParaRPr>
            </a:p>
          </p:txBody>
        </p:sp>
      </p:grpSp>
      <p:grpSp>
        <p:nvGrpSpPr>
          <p:cNvPr id="5" name="Group 40"/>
          <p:cNvGrpSpPr>
            <a:grpSpLocks/>
          </p:cNvGrpSpPr>
          <p:nvPr/>
        </p:nvGrpSpPr>
        <p:grpSpPr bwMode="auto">
          <a:xfrm>
            <a:off x="6156325" y="5661026"/>
            <a:ext cx="2808288" cy="538163"/>
            <a:chOff x="2918" y="3566"/>
            <a:chExt cx="1769" cy="339"/>
          </a:xfrm>
        </p:grpSpPr>
        <p:sp>
          <p:nvSpPr>
            <p:cNvPr id="38952" name="Line 41"/>
            <p:cNvSpPr>
              <a:spLocks noChangeShapeType="1"/>
            </p:cNvSpPr>
            <p:nvPr/>
          </p:nvSpPr>
          <p:spPr bwMode="auto">
            <a:xfrm>
              <a:off x="2918" y="3566"/>
              <a:ext cx="208" cy="27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3" name="Rectangle 42"/>
            <p:cNvSpPr>
              <a:spLocks noChangeArrowheads="1"/>
            </p:cNvSpPr>
            <p:nvPr/>
          </p:nvSpPr>
          <p:spPr bwMode="auto">
            <a:xfrm>
              <a:off x="3027" y="3698"/>
              <a:ext cx="1631" cy="207"/>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8954" name="Rectangle 43"/>
            <p:cNvSpPr>
              <a:spLocks noChangeArrowheads="1"/>
            </p:cNvSpPr>
            <p:nvPr/>
          </p:nvSpPr>
          <p:spPr bwMode="auto">
            <a:xfrm>
              <a:off x="3064" y="3733"/>
              <a:ext cx="16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3. . . . and raises employment.</a:t>
              </a:r>
              <a:endParaRPr lang="en-US" altLang="en-US" sz="2400">
                <a:latin typeface="Times New Roman" panose="02020603050405020304" pitchFamily="18" charset="0"/>
              </a:endParaRPr>
            </a:p>
          </p:txBody>
        </p:sp>
      </p:grpSp>
      <p:grpSp>
        <p:nvGrpSpPr>
          <p:cNvPr id="6" name="Group 44"/>
          <p:cNvGrpSpPr>
            <a:grpSpLocks/>
          </p:cNvGrpSpPr>
          <p:nvPr/>
        </p:nvGrpSpPr>
        <p:grpSpPr bwMode="auto">
          <a:xfrm>
            <a:off x="6764339" y="1514476"/>
            <a:ext cx="2814638" cy="1127125"/>
            <a:chOff x="3301" y="954"/>
            <a:chExt cx="1773" cy="710"/>
          </a:xfrm>
        </p:grpSpPr>
        <p:sp>
          <p:nvSpPr>
            <p:cNvPr id="38948" name="Line 45"/>
            <p:cNvSpPr>
              <a:spLocks noChangeShapeType="1"/>
            </p:cNvSpPr>
            <p:nvPr/>
          </p:nvSpPr>
          <p:spPr bwMode="auto">
            <a:xfrm flipH="1">
              <a:off x="3301" y="1128"/>
              <a:ext cx="843" cy="53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9" name="Rectangle 46"/>
            <p:cNvSpPr>
              <a:spLocks noChangeArrowheads="1"/>
            </p:cNvSpPr>
            <p:nvPr/>
          </p:nvSpPr>
          <p:spPr bwMode="auto">
            <a:xfrm>
              <a:off x="4133" y="954"/>
              <a:ext cx="941" cy="33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8950" name="Rectangle 47"/>
            <p:cNvSpPr>
              <a:spLocks noChangeArrowheads="1"/>
            </p:cNvSpPr>
            <p:nvPr/>
          </p:nvSpPr>
          <p:spPr bwMode="auto">
            <a:xfrm>
              <a:off x="4165" y="977"/>
              <a:ext cx="8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1. An increase in</a:t>
              </a:r>
              <a:endParaRPr lang="en-US" altLang="en-US" sz="2400">
                <a:latin typeface="Times New Roman" panose="02020603050405020304" pitchFamily="18" charset="0"/>
              </a:endParaRPr>
            </a:p>
          </p:txBody>
        </p:sp>
        <p:sp>
          <p:nvSpPr>
            <p:cNvPr id="38951" name="Rectangle 48"/>
            <p:cNvSpPr>
              <a:spLocks noChangeArrowheads="1"/>
            </p:cNvSpPr>
            <p:nvPr/>
          </p:nvSpPr>
          <p:spPr bwMode="auto">
            <a:xfrm>
              <a:off x="4165" y="1123"/>
              <a:ext cx="8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labor supply . . .</a:t>
              </a:r>
              <a:endParaRPr lang="en-US" altLang="en-US" sz="2400">
                <a:latin typeface="Times New Roman" panose="02020603050405020304" pitchFamily="18" charset="0"/>
              </a:endParaRPr>
            </a:p>
          </p:txBody>
        </p:sp>
      </p:grpSp>
      <p:grpSp>
        <p:nvGrpSpPr>
          <p:cNvPr id="7" name="Group 49"/>
          <p:cNvGrpSpPr>
            <a:grpSpLocks/>
          </p:cNvGrpSpPr>
          <p:nvPr/>
        </p:nvGrpSpPr>
        <p:grpSpPr bwMode="auto">
          <a:xfrm>
            <a:off x="5653090" y="2054225"/>
            <a:ext cx="2436813" cy="3295650"/>
            <a:chOff x="2601" y="1294"/>
            <a:chExt cx="1535" cy="2076"/>
          </a:xfrm>
        </p:grpSpPr>
        <p:sp>
          <p:nvSpPr>
            <p:cNvPr id="38945" name="Line 50"/>
            <p:cNvSpPr>
              <a:spLocks noChangeShapeType="1"/>
            </p:cNvSpPr>
            <p:nvPr/>
          </p:nvSpPr>
          <p:spPr bwMode="auto">
            <a:xfrm flipH="1">
              <a:off x="2601" y="1380"/>
              <a:ext cx="1401" cy="1990"/>
            </a:xfrm>
            <a:prstGeom prst="line">
              <a:avLst/>
            </a:prstGeom>
            <a:noFill/>
            <a:ln w="52388">
              <a:solidFill>
                <a:srgbClr val="AD0D1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6" name="Rectangle 51"/>
            <p:cNvSpPr>
              <a:spLocks noChangeArrowheads="1"/>
            </p:cNvSpPr>
            <p:nvPr/>
          </p:nvSpPr>
          <p:spPr bwMode="auto">
            <a:xfrm>
              <a:off x="4016" y="1294"/>
              <a:ext cx="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S</a:t>
              </a:r>
              <a:endParaRPr lang="en-US" altLang="en-US" sz="2400">
                <a:latin typeface="Times New Roman" panose="02020603050405020304" pitchFamily="18" charset="0"/>
              </a:endParaRPr>
            </a:p>
          </p:txBody>
        </p:sp>
        <p:sp>
          <p:nvSpPr>
            <p:cNvPr id="38947" name="Freeform 52"/>
            <p:cNvSpPr>
              <a:spLocks/>
            </p:cNvSpPr>
            <p:nvPr/>
          </p:nvSpPr>
          <p:spPr bwMode="auto">
            <a:xfrm>
              <a:off x="4096" y="1371"/>
              <a:ext cx="40" cy="51"/>
            </a:xfrm>
            <a:custGeom>
              <a:avLst/>
              <a:gdLst>
                <a:gd name="T0" fmla="*/ 11 w 40"/>
                <a:gd name="T1" fmla="*/ 44 h 51"/>
                <a:gd name="T2" fmla="*/ 15 w 40"/>
                <a:gd name="T3" fmla="*/ 40 h 51"/>
                <a:gd name="T4" fmla="*/ 22 w 40"/>
                <a:gd name="T5" fmla="*/ 36 h 51"/>
                <a:gd name="T6" fmla="*/ 37 w 40"/>
                <a:gd name="T7" fmla="*/ 25 h 51"/>
                <a:gd name="T8" fmla="*/ 40 w 40"/>
                <a:gd name="T9" fmla="*/ 18 h 51"/>
                <a:gd name="T10" fmla="*/ 40 w 40"/>
                <a:gd name="T11" fmla="*/ 15 h 51"/>
                <a:gd name="T12" fmla="*/ 40 w 40"/>
                <a:gd name="T13" fmla="*/ 7 h 51"/>
                <a:gd name="T14" fmla="*/ 37 w 40"/>
                <a:gd name="T15" fmla="*/ 4 h 51"/>
                <a:gd name="T16" fmla="*/ 29 w 40"/>
                <a:gd name="T17" fmla="*/ 0 h 51"/>
                <a:gd name="T18" fmla="*/ 22 w 40"/>
                <a:gd name="T19" fmla="*/ 0 h 51"/>
                <a:gd name="T20" fmla="*/ 15 w 40"/>
                <a:gd name="T21" fmla="*/ 0 h 51"/>
                <a:gd name="T22" fmla="*/ 7 w 40"/>
                <a:gd name="T23" fmla="*/ 4 h 51"/>
                <a:gd name="T24" fmla="*/ 4 w 40"/>
                <a:gd name="T25" fmla="*/ 7 h 51"/>
                <a:gd name="T26" fmla="*/ 4 w 40"/>
                <a:gd name="T27" fmla="*/ 15 h 51"/>
                <a:gd name="T28" fmla="*/ 11 w 40"/>
                <a:gd name="T29" fmla="*/ 15 h 51"/>
                <a:gd name="T30" fmla="*/ 15 w 40"/>
                <a:gd name="T31" fmla="*/ 7 h 51"/>
                <a:gd name="T32" fmla="*/ 22 w 40"/>
                <a:gd name="T33" fmla="*/ 4 h 51"/>
                <a:gd name="T34" fmla="*/ 29 w 40"/>
                <a:gd name="T35" fmla="*/ 7 h 51"/>
                <a:gd name="T36" fmla="*/ 33 w 40"/>
                <a:gd name="T37" fmla="*/ 15 h 51"/>
                <a:gd name="T38" fmla="*/ 29 w 40"/>
                <a:gd name="T39" fmla="*/ 22 h 51"/>
                <a:gd name="T40" fmla="*/ 18 w 40"/>
                <a:gd name="T41" fmla="*/ 33 h 51"/>
                <a:gd name="T42" fmla="*/ 7 w 40"/>
                <a:gd name="T43" fmla="*/ 40 h 51"/>
                <a:gd name="T44" fmla="*/ 4 w 40"/>
                <a:gd name="T45" fmla="*/ 47 h 51"/>
                <a:gd name="T46" fmla="*/ 0 w 40"/>
                <a:gd name="T47" fmla="*/ 51 h 51"/>
                <a:gd name="T48" fmla="*/ 40 w 40"/>
                <a:gd name="T49" fmla="*/ 51 h 51"/>
                <a:gd name="T50" fmla="*/ 40 w 40"/>
                <a:gd name="T51" fmla="*/ 44 h 51"/>
                <a:gd name="T52" fmla="*/ 15 w 40"/>
                <a:gd name="T53" fmla="*/ 44 h 51"/>
                <a:gd name="T54" fmla="*/ 11 w 40"/>
                <a:gd name="T55" fmla="*/ 44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
                <a:gd name="T85" fmla="*/ 0 h 51"/>
                <a:gd name="T86" fmla="*/ 40 w 40"/>
                <a:gd name="T87" fmla="*/ 51 h 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 h="51">
                  <a:moveTo>
                    <a:pt x="11" y="44"/>
                  </a:moveTo>
                  <a:lnTo>
                    <a:pt x="15" y="40"/>
                  </a:lnTo>
                  <a:lnTo>
                    <a:pt x="22" y="36"/>
                  </a:lnTo>
                  <a:lnTo>
                    <a:pt x="37" y="25"/>
                  </a:lnTo>
                  <a:lnTo>
                    <a:pt x="40" y="18"/>
                  </a:lnTo>
                  <a:lnTo>
                    <a:pt x="40" y="15"/>
                  </a:lnTo>
                  <a:lnTo>
                    <a:pt x="40" y="7"/>
                  </a:lnTo>
                  <a:lnTo>
                    <a:pt x="37" y="4"/>
                  </a:lnTo>
                  <a:lnTo>
                    <a:pt x="29" y="0"/>
                  </a:lnTo>
                  <a:lnTo>
                    <a:pt x="22" y="0"/>
                  </a:lnTo>
                  <a:lnTo>
                    <a:pt x="15" y="0"/>
                  </a:lnTo>
                  <a:lnTo>
                    <a:pt x="7" y="4"/>
                  </a:lnTo>
                  <a:lnTo>
                    <a:pt x="4" y="7"/>
                  </a:lnTo>
                  <a:lnTo>
                    <a:pt x="4" y="15"/>
                  </a:lnTo>
                  <a:lnTo>
                    <a:pt x="11" y="15"/>
                  </a:lnTo>
                  <a:lnTo>
                    <a:pt x="15" y="7"/>
                  </a:lnTo>
                  <a:lnTo>
                    <a:pt x="22" y="4"/>
                  </a:lnTo>
                  <a:lnTo>
                    <a:pt x="29" y="7"/>
                  </a:lnTo>
                  <a:lnTo>
                    <a:pt x="33" y="15"/>
                  </a:lnTo>
                  <a:lnTo>
                    <a:pt x="29" y="22"/>
                  </a:lnTo>
                  <a:lnTo>
                    <a:pt x="18" y="33"/>
                  </a:lnTo>
                  <a:lnTo>
                    <a:pt x="7" y="40"/>
                  </a:lnTo>
                  <a:lnTo>
                    <a:pt x="4" y="47"/>
                  </a:lnTo>
                  <a:lnTo>
                    <a:pt x="0" y="51"/>
                  </a:lnTo>
                  <a:lnTo>
                    <a:pt x="40" y="51"/>
                  </a:lnTo>
                  <a:lnTo>
                    <a:pt x="40" y="44"/>
                  </a:lnTo>
                  <a:lnTo>
                    <a:pt x="15" y="44"/>
                  </a:lnTo>
                  <a:lnTo>
                    <a:pt x="1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53"/>
          <p:cNvGrpSpPr>
            <a:grpSpLocks/>
          </p:cNvGrpSpPr>
          <p:nvPr/>
        </p:nvGrpSpPr>
        <p:grpSpPr bwMode="auto">
          <a:xfrm>
            <a:off x="3338514" y="3703639"/>
            <a:ext cx="3449637" cy="2025650"/>
            <a:chOff x="1143" y="2333"/>
            <a:chExt cx="2173" cy="1276"/>
          </a:xfrm>
        </p:grpSpPr>
        <p:sp>
          <p:nvSpPr>
            <p:cNvPr id="38939" name="Freeform 54"/>
            <p:cNvSpPr>
              <a:spLocks/>
            </p:cNvSpPr>
            <p:nvPr/>
          </p:nvSpPr>
          <p:spPr bwMode="auto">
            <a:xfrm>
              <a:off x="1364" y="2418"/>
              <a:ext cx="1904" cy="1017"/>
            </a:xfrm>
            <a:custGeom>
              <a:avLst/>
              <a:gdLst>
                <a:gd name="T0" fmla="*/ 1904 w 1904"/>
                <a:gd name="T1" fmla="*/ 1017 h 1017"/>
                <a:gd name="T2" fmla="*/ 1904 w 1904"/>
                <a:gd name="T3" fmla="*/ 0 h 1017"/>
                <a:gd name="T4" fmla="*/ 0 w 1904"/>
                <a:gd name="T5" fmla="*/ 0 h 1017"/>
                <a:gd name="T6" fmla="*/ 0 60000 65536"/>
                <a:gd name="T7" fmla="*/ 0 60000 65536"/>
                <a:gd name="T8" fmla="*/ 0 60000 65536"/>
                <a:gd name="T9" fmla="*/ 0 w 1904"/>
                <a:gd name="T10" fmla="*/ 0 h 1017"/>
                <a:gd name="T11" fmla="*/ 1904 w 1904"/>
                <a:gd name="T12" fmla="*/ 1017 h 1017"/>
              </a:gdLst>
              <a:ahLst/>
              <a:cxnLst>
                <a:cxn ang="T6">
                  <a:pos x="T0" y="T1"/>
                </a:cxn>
                <a:cxn ang="T7">
                  <a:pos x="T2" y="T3"/>
                </a:cxn>
                <a:cxn ang="T8">
                  <a:pos x="T4" y="T5"/>
                </a:cxn>
              </a:cxnLst>
              <a:rect l="T9" t="T10" r="T11" b="T12"/>
              <a:pathLst>
                <a:path w="1904" h="1017">
                  <a:moveTo>
                    <a:pt x="1904" y="1017"/>
                  </a:moveTo>
                  <a:lnTo>
                    <a:pt x="1904" y="0"/>
                  </a:lnTo>
                  <a:lnTo>
                    <a:pt x="0" y="0"/>
                  </a:lnTo>
                </a:path>
              </a:pathLst>
            </a:custGeom>
            <a:noFill/>
            <a:ln w="17463"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0" name="Oval 55"/>
            <p:cNvSpPr>
              <a:spLocks noChangeArrowheads="1"/>
            </p:cNvSpPr>
            <p:nvPr/>
          </p:nvSpPr>
          <p:spPr bwMode="auto">
            <a:xfrm>
              <a:off x="3235" y="2382"/>
              <a:ext cx="77"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8941" name="Rectangle 56"/>
            <p:cNvSpPr>
              <a:spLocks noChangeArrowheads="1"/>
            </p:cNvSpPr>
            <p:nvPr/>
          </p:nvSpPr>
          <p:spPr bwMode="auto">
            <a:xfrm>
              <a:off x="1143" y="2333"/>
              <a:ext cx="11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W</a:t>
              </a:r>
              <a:endParaRPr lang="en-US" altLang="en-US" sz="2400">
                <a:latin typeface="Times New Roman" panose="02020603050405020304" pitchFamily="18" charset="0"/>
              </a:endParaRPr>
            </a:p>
          </p:txBody>
        </p:sp>
        <p:sp>
          <p:nvSpPr>
            <p:cNvPr id="38942" name="Freeform 57"/>
            <p:cNvSpPr>
              <a:spLocks/>
            </p:cNvSpPr>
            <p:nvPr/>
          </p:nvSpPr>
          <p:spPr bwMode="auto">
            <a:xfrm>
              <a:off x="1256" y="2406"/>
              <a:ext cx="36" cy="52"/>
            </a:xfrm>
            <a:custGeom>
              <a:avLst/>
              <a:gdLst>
                <a:gd name="T0" fmla="*/ 7 w 36"/>
                <a:gd name="T1" fmla="*/ 48 h 52"/>
                <a:gd name="T2" fmla="*/ 11 w 36"/>
                <a:gd name="T3" fmla="*/ 44 h 52"/>
                <a:gd name="T4" fmla="*/ 22 w 36"/>
                <a:gd name="T5" fmla="*/ 37 h 52"/>
                <a:gd name="T6" fmla="*/ 33 w 36"/>
                <a:gd name="T7" fmla="*/ 26 h 52"/>
                <a:gd name="T8" fmla="*/ 36 w 36"/>
                <a:gd name="T9" fmla="*/ 22 h 52"/>
                <a:gd name="T10" fmla="*/ 36 w 36"/>
                <a:gd name="T11" fmla="*/ 15 h 52"/>
                <a:gd name="T12" fmla="*/ 36 w 36"/>
                <a:gd name="T13" fmla="*/ 8 h 52"/>
                <a:gd name="T14" fmla="*/ 33 w 36"/>
                <a:gd name="T15" fmla="*/ 4 h 52"/>
                <a:gd name="T16" fmla="*/ 25 w 36"/>
                <a:gd name="T17" fmla="*/ 0 h 52"/>
                <a:gd name="T18" fmla="*/ 18 w 36"/>
                <a:gd name="T19" fmla="*/ 0 h 52"/>
                <a:gd name="T20" fmla="*/ 11 w 36"/>
                <a:gd name="T21" fmla="*/ 0 h 52"/>
                <a:gd name="T22" fmla="*/ 7 w 36"/>
                <a:gd name="T23" fmla="*/ 4 h 52"/>
                <a:gd name="T24" fmla="*/ 3 w 36"/>
                <a:gd name="T25" fmla="*/ 8 h 52"/>
                <a:gd name="T26" fmla="*/ 0 w 36"/>
                <a:gd name="T27" fmla="*/ 15 h 52"/>
                <a:gd name="T28" fmla="*/ 7 w 36"/>
                <a:gd name="T29" fmla="*/ 15 h 52"/>
                <a:gd name="T30" fmla="*/ 11 w 36"/>
                <a:gd name="T31" fmla="*/ 8 h 52"/>
                <a:gd name="T32" fmla="*/ 18 w 36"/>
                <a:gd name="T33" fmla="*/ 8 h 52"/>
                <a:gd name="T34" fmla="*/ 29 w 36"/>
                <a:gd name="T35" fmla="*/ 8 h 52"/>
                <a:gd name="T36" fmla="*/ 29 w 36"/>
                <a:gd name="T37" fmla="*/ 15 h 52"/>
                <a:gd name="T38" fmla="*/ 25 w 36"/>
                <a:gd name="T39" fmla="*/ 22 h 52"/>
                <a:gd name="T40" fmla="*/ 14 w 36"/>
                <a:gd name="T41" fmla="*/ 33 h 52"/>
                <a:gd name="T42" fmla="*/ 3 w 36"/>
                <a:gd name="T43" fmla="*/ 41 h 52"/>
                <a:gd name="T44" fmla="*/ 0 w 36"/>
                <a:gd name="T45" fmla="*/ 48 h 52"/>
                <a:gd name="T46" fmla="*/ 0 w 36"/>
                <a:gd name="T47" fmla="*/ 52 h 52"/>
                <a:gd name="T48" fmla="*/ 36 w 36"/>
                <a:gd name="T49" fmla="*/ 52 h 52"/>
                <a:gd name="T50" fmla="*/ 36 w 36"/>
                <a:gd name="T51" fmla="*/ 48 h 52"/>
                <a:gd name="T52" fmla="*/ 11 w 36"/>
                <a:gd name="T53" fmla="*/ 48 h 52"/>
                <a:gd name="T54" fmla="*/ 7 w 36"/>
                <a:gd name="T55" fmla="*/ 48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52"/>
                <a:gd name="T86" fmla="*/ 36 w 36"/>
                <a:gd name="T87" fmla="*/ 52 h 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52">
                  <a:moveTo>
                    <a:pt x="7" y="48"/>
                  </a:moveTo>
                  <a:lnTo>
                    <a:pt x="11" y="44"/>
                  </a:lnTo>
                  <a:lnTo>
                    <a:pt x="22" y="37"/>
                  </a:lnTo>
                  <a:lnTo>
                    <a:pt x="33" y="26"/>
                  </a:lnTo>
                  <a:lnTo>
                    <a:pt x="36" y="22"/>
                  </a:lnTo>
                  <a:lnTo>
                    <a:pt x="36" y="15"/>
                  </a:lnTo>
                  <a:lnTo>
                    <a:pt x="36" y="8"/>
                  </a:lnTo>
                  <a:lnTo>
                    <a:pt x="33" y="4"/>
                  </a:lnTo>
                  <a:lnTo>
                    <a:pt x="25" y="0"/>
                  </a:lnTo>
                  <a:lnTo>
                    <a:pt x="18" y="0"/>
                  </a:lnTo>
                  <a:lnTo>
                    <a:pt x="11" y="0"/>
                  </a:lnTo>
                  <a:lnTo>
                    <a:pt x="7" y="4"/>
                  </a:lnTo>
                  <a:lnTo>
                    <a:pt x="3" y="8"/>
                  </a:lnTo>
                  <a:lnTo>
                    <a:pt x="0" y="15"/>
                  </a:lnTo>
                  <a:lnTo>
                    <a:pt x="7" y="15"/>
                  </a:lnTo>
                  <a:lnTo>
                    <a:pt x="11" y="8"/>
                  </a:lnTo>
                  <a:lnTo>
                    <a:pt x="18" y="8"/>
                  </a:lnTo>
                  <a:lnTo>
                    <a:pt x="29" y="8"/>
                  </a:lnTo>
                  <a:lnTo>
                    <a:pt x="29" y="15"/>
                  </a:lnTo>
                  <a:lnTo>
                    <a:pt x="25" y="22"/>
                  </a:lnTo>
                  <a:lnTo>
                    <a:pt x="14" y="33"/>
                  </a:lnTo>
                  <a:lnTo>
                    <a:pt x="3" y="41"/>
                  </a:lnTo>
                  <a:lnTo>
                    <a:pt x="0" y="48"/>
                  </a:lnTo>
                  <a:lnTo>
                    <a:pt x="0" y="52"/>
                  </a:lnTo>
                  <a:lnTo>
                    <a:pt x="36" y="52"/>
                  </a:lnTo>
                  <a:lnTo>
                    <a:pt x="36" y="48"/>
                  </a:lnTo>
                  <a:lnTo>
                    <a:pt x="11" y="48"/>
                  </a:lnTo>
                  <a:lnTo>
                    <a:pt x="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3" name="Rectangle 58"/>
            <p:cNvSpPr>
              <a:spLocks noChangeArrowheads="1"/>
            </p:cNvSpPr>
            <p:nvPr/>
          </p:nvSpPr>
          <p:spPr bwMode="auto">
            <a:xfrm>
              <a:off x="3206" y="3464"/>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L</a:t>
              </a:r>
              <a:endParaRPr lang="en-US" altLang="en-US" sz="2400">
                <a:latin typeface="Times New Roman" panose="02020603050405020304" pitchFamily="18" charset="0"/>
              </a:endParaRPr>
            </a:p>
          </p:txBody>
        </p:sp>
        <p:sp>
          <p:nvSpPr>
            <p:cNvPr id="38944" name="Freeform 59"/>
            <p:cNvSpPr>
              <a:spLocks/>
            </p:cNvSpPr>
            <p:nvPr/>
          </p:nvSpPr>
          <p:spPr bwMode="auto">
            <a:xfrm>
              <a:off x="3276" y="3537"/>
              <a:ext cx="40" cy="55"/>
            </a:xfrm>
            <a:custGeom>
              <a:avLst/>
              <a:gdLst>
                <a:gd name="T0" fmla="*/ 11 w 40"/>
                <a:gd name="T1" fmla="*/ 47 h 55"/>
                <a:gd name="T2" fmla="*/ 11 w 40"/>
                <a:gd name="T3" fmla="*/ 44 h 55"/>
                <a:gd name="T4" fmla="*/ 22 w 40"/>
                <a:gd name="T5" fmla="*/ 36 h 55"/>
                <a:gd name="T6" fmla="*/ 33 w 40"/>
                <a:gd name="T7" fmla="*/ 29 h 55"/>
                <a:gd name="T8" fmla="*/ 36 w 40"/>
                <a:gd name="T9" fmla="*/ 22 h 55"/>
                <a:gd name="T10" fmla="*/ 36 w 40"/>
                <a:gd name="T11" fmla="*/ 14 h 55"/>
                <a:gd name="T12" fmla="*/ 36 w 40"/>
                <a:gd name="T13" fmla="*/ 11 h 55"/>
                <a:gd name="T14" fmla="*/ 33 w 40"/>
                <a:gd name="T15" fmla="*/ 3 h 55"/>
                <a:gd name="T16" fmla="*/ 25 w 40"/>
                <a:gd name="T17" fmla="*/ 3 h 55"/>
                <a:gd name="T18" fmla="*/ 18 w 40"/>
                <a:gd name="T19" fmla="*/ 0 h 55"/>
                <a:gd name="T20" fmla="*/ 11 w 40"/>
                <a:gd name="T21" fmla="*/ 0 h 55"/>
                <a:gd name="T22" fmla="*/ 7 w 40"/>
                <a:gd name="T23" fmla="*/ 3 h 55"/>
                <a:gd name="T24" fmla="*/ 3 w 40"/>
                <a:gd name="T25" fmla="*/ 11 h 55"/>
                <a:gd name="T26" fmla="*/ 0 w 40"/>
                <a:gd name="T27" fmla="*/ 14 h 55"/>
                <a:gd name="T28" fmla="*/ 7 w 40"/>
                <a:gd name="T29" fmla="*/ 18 h 55"/>
                <a:gd name="T30" fmla="*/ 11 w 40"/>
                <a:gd name="T31" fmla="*/ 7 h 55"/>
                <a:gd name="T32" fmla="*/ 18 w 40"/>
                <a:gd name="T33" fmla="*/ 7 h 55"/>
                <a:gd name="T34" fmla="*/ 29 w 40"/>
                <a:gd name="T35" fmla="*/ 7 h 55"/>
                <a:gd name="T36" fmla="*/ 29 w 40"/>
                <a:gd name="T37" fmla="*/ 14 h 55"/>
                <a:gd name="T38" fmla="*/ 25 w 40"/>
                <a:gd name="T39" fmla="*/ 22 h 55"/>
                <a:gd name="T40" fmla="*/ 14 w 40"/>
                <a:gd name="T41" fmla="*/ 33 h 55"/>
                <a:gd name="T42" fmla="*/ 3 w 40"/>
                <a:gd name="T43" fmla="*/ 40 h 55"/>
                <a:gd name="T44" fmla="*/ 0 w 40"/>
                <a:gd name="T45" fmla="*/ 47 h 55"/>
                <a:gd name="T46" fmla="*/ 0 w 40"/>
                <a:gd name="T47" fmla="*/ 55 h 55"/>
                <a:gd name="T48" fmla="*/ 40 w 40"/>
                <a:gd name="T49" fmla="*/ 55 h 55"/>
                <a:gd name="T50" fmla="*/ 40 w 40"/>
                <a:gd name="T51" fmla="*/ 47 h 55"/>
                <a:gd name="T52" fmla="*/ 14 w 40"/>
                <a:gd name="T53" fmla="*/ 47 h 55"/>
                <a:gd name="T54" fmla="*/ 11 w 40"/>
                <a:gd name="T55" fmla="*/ 47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
                <a:gd name="T85" fmla="*/ 0 h 55"/>
                <a:gd name="T86" fmla="*/ 40 w 40"/>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 h="55">
                  <a:moveTo>
                    <a:pt x="11" y="47"/>
                  </a:moveTo>
                  <a:lnTo>
                    <a:pt x="11" y="44"/>
                  </a:lnTo>
                  <a:lnTo>
                    <a:pt x="22" y="36"/>
                  </a:lnTo>
                  <a:lnTo>
                    <a:pt x="33" y="29"/>
                  </a:lnTo>
                  <a:lnTo>
                    <a:pt x="36" y="22"/>
                  </a:lnTo>
                  <a:lnTo>
                    <a:pt x="36" y="14"/>
                  </a:lnTo>
                  <a:lnTo>
                    <a:pt x="36" y="11"/>
                  </a:lnTo>
                  <a:lnTo>
                    <a:pt x="33" y="3"/>
                  </a:lnTo>
                  <a:lnTo>
                    <a:pt x="25" y="3"/>
                  </a:lnTo>
                  <a:lnTo>
                    <a:pt x="18" y="0"/>
                  </a:lnTo>
                  <a:lnTo>
                    <a:pt x="11" y="0"/>
                  </a:lnTo>
                  <a:lnTo>
                    <a:pt x="7" y="3"/>
                  </a:lnTo>
                  <a:lnTo>
                    <a:pt x="3" y="11"/>
                  </a:lnTo>
                  <a:lnTo>
                    <a:pt x="0" y="14"/>
                  </a:lnTo>
                  <a:lnTo>
                    <a:pt x="7" y="18"/>
                  </a:lnTo>
                  <a:lnTo>
                    <a:pt x="11" y="7"/>
                  </a:lnTo>
                  <a:lnTo>
                    <a:pt x="18" y="7"/>
                  </a:lnTo>
                  <a:lnTo>
                    <a:pt x="29" y="7"/>
                  </a:lnTo>
                  <a:lnTo>
                    <a:pt x="29" y="14"/>
                  </a:lnTo>
                  <a:lnTo>
                    <a:pt x="25" y="22"/>
                  </a:lnTo>
                  <a:lnTo>
                    <a:pt x="14" y="33"/>
                  </a:lnTo>
                  <a:lnTo>
                    <a:pt x="3" y="40"/>
                  </a:lnTo>
                  <a:lnTo>
                    <a:pt x="0" y="47"/>
                  </a:lnTo>
                  <a:lnTo>
                    <a:pt x="0" y="55"/>
                  </a:lnTo>
                  <a:lnTo>
                    <a:pt x="40" y="55"/>
                  </a:lnTo>
                  <a:lnTo>
                    <a:pt x="40" y="47"/>
                  </a:lnTo>
                  <a:lnTo>
                    <a:pt x="14" y="47"/>
                  </a:lnTo>
                  <a:lnTo>
                    <a:pt x="11"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 name="Group 60"/>
          <p:cNvGrpSpPr>
            <a:grpSpLocks/>
          </p:cNvGrpSpPr>
          <p:nvPr/>
        </p:nvGrpSpPr>
        <p:grpSpPr bwMode="auto">
          <a:xfrm>
            <a:off x="3338514" y="3084515"/>
            <a:ext cx="2511425" cy="2644775"/>
            <a:chOff x="1143" y="1943"/>
            <a:chExt cx="1582" cy="1666"/>
          </a:xfrm>
        </p:grpSpPr>
        <p:sp>
          <p:nvSpPr>
            <p:cNvPr id="38933" name="Freeform 61"/>
            <p:cNvSpPr>
              <a:spLocks/>
            </p:cNvSpPr>
            <p:nvPr/>
          </p:nvSpPr>
          <p:spPr bwMode="auto">
            <a:xfrm>
              <a:off x="1364" y="2025"/>
              <a:ext cx="1324" cy="1410"/>
            </a:xfrm>
            <a:custGeom>
              <a:avLst/>
              <a:gdLst>
                <a:gd name="T0" fmla="*/ 1324 w 1324"/>
                <a:gd name="T1" fmla="*/ 1410 h 1410"/>
                <a:gd name="T2" fmla="*/ 1324 w 1324"/>
                <a:gd name="T3" fmla="*/ 0 h 1410"/>
                <a:gd name="T4" fmla="*/ 0 w 1324"/>
                <a:gd name="T5" fmla="*/ 0 h 1410"/>
                <a:gd name="T6" fmla="*/ 0 60000 65536"/>
                <a:gd name="T7" fmla="*/ 0 60000 65536"/>
                <a:gd name="T8" fmla="*/ 0 60000 65536"/>
                <a:gd name="T9" fmla="*/ 0 w 1324"/>
                <a:gd name="T10" fmla="*/ 0 h 1410"/>
                <a:gd name="T11" fmla="*/ 1324 w 1324"/>
                <a:gd name="T12" fmla="*/ 1410 h 1410"/>
              </a:gdLst>
              <a:ahLst/>
              <a:cxnLst>
                <a:cxn ang="T6">
                  <a:pos x="T0" y="T1"/>
                </a:cxn>
                <a:cxn ang="T7">
                  <a:pos x="T2" y="T3"/>
                </a:cxn>
                <a:cxn ang="T8">
                  <a:pos x="T4" y="T5"/>
                </a:cxn>
              </a:cxnLst>
              <a:rect l="T9" t="T10" r="T11" b="T12"/>
              <a:pathLst>
                <a:path w="1324" h="1410">
                  <a:moveTo>
                    <a:pt x="1324" y="1410"/>
                  </a:moveTo>
                  <a:lnTo>
                    <a:pt x="1324" y="0"/>
                  </a:lnTo>
                  <a:lnTo>
                    <a:pt x="0" y="0"/>
                  </a:lnTo>
                </a:path>
              </a:pathLst>
            </a:custGeom>
            <a:noFill/>
            <a:ln w="17463"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4" name="Oval 62"/>
            <p:cNvSpPr>
              <a:spLocks noChangeArrowheads="1"/>
            </p:cNvSpPr>
            <p:nvPr/>
          </p:nvSpPr>
          <p:spPr bwMode="auto">
            <a:xfrm>
              <a:off x="2644" y="1988"/>
              <a:ext cx="77"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8935" name="Rectangle 63"/>
            <p:cNvSpPr>
              <a:spLocks noChangeArrowheads="1"/>
            </p:cNvSpPr>
            <p:nvPr/>
          </p:nvSpPr>
          <p:spPr bwMode="auto">
            <a:xfrm>
              <a:off x="1143" y="1943"/>
              <a:ext cx="11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W</a:t>
              </a:r>
              <a:endParaRPr lang="en-US" altLang="en-US" sz="2400">
                <a:latin typeface="Times New Roman" panose="02020603050405020304" pitchFamily="18" charset="0"/>
              </a:endParaRPr>
            </a:p>
          </p:txBody>
        </p:sp>
        <p:sp>
          <p:nvSpPr>
            <p:cNvPr id="38936" name="Freeform 64"/>
            <p:cNvSpPr>
              <a:spLocks/>
            </p:cNvSpPr>
            <p:nvPr/>
          </p:nvSpPr>
          <p:spPr bwMode="auto">
            <a:xfrm>
              <a:off x="1259" y="2020"/>
              <a:ext cx="22" cy="51"/>
            </a:xfrm>
            <a:custGeom>
              <a:avLst/>
              <a:gdLst>
                <a:gd name="T0" fmla="*/ 22 w 22"/>
                <a:gd name="T1" fmla="*/ 0 h 51"/>
                <a:gd name="T2" fmla="*/ 19 w 22"/>
                <a:gd name="T3" fmla="*/ 0 h 51"/>
                <a:gd name="T4" fmla="*/ 11 w 22"/>
                <a:gd name="T5" fmla="*/ 7 h 51"/>
                <a:gd name="T6" fmla="*/ 0 w 22"/>
                <a:gd name="T7" fmla="*/ 11 h 51"/>
                <a:gd name="T8" fmla="*/ 0 w 22"/>
                <a:gd name="T9" fmla="*/ 18 h 51"/>
                <a:gd name="T10" fmla="*/ 11 w 22"/>
                <a:gd name="T11" fmla="*/ 15 h 51"/>
                <a:gd name="T12" fmla="*/ 15 w 22"/>
                <a:gd name="T13" fmla="*/ 11 h 51"/>
                <a:gd name="T14" fmla="*/ 15 w 22"/>
                <a:gd name="T15" fmla="*/ 51 h 51"/>
                <a:gd name="T16" fmla="*/ 22 w 22"/>
                <a:gd name="T17" fmla="*/ 51 h 51"/>
                <a:gd name="T18" fmla="*/ 22 w 22"/>
                <a:gd name="T19" fmla="*/ 4 h 51"/>
                <a:gd name="T20" fmla="*/ 22 w 2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1"/>
                <a:gd name="T35" fmla="*/ 22 w 2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1">
                  <a:moveTo>
                    <a:pt x="22" y="0"/>
                  </a:moveTo>
                  <a:lnTo>
                    <a:pt x="19" y="0"/>
                  </a:lnTo>
                  <a:lnTo>
                    <a:pt x="11" y="7"/>
                  </a:lnTo>
                  <a:lnTo>
                    <a:pt x="0" y="11"/>
                  </a:lnTo>
                  <a:lnTo>
                    <a:pt x="0" y="18"/>
                  </a:lnTo>
                  <a:lnTo>
                    <a:pt x="11" y="15"/>
                  </a:lnTo>
                  <a:lnTo>
                    <a:pt x="15" y="11"/>
                  </a:lnTo>
                  <a:lnTo>
                    <a:pt x="15" y="51"/>
                  </a:lnTo>
                  <a:lnTo>
                    <a:pt x="22" y="51"/>
                  </a:lnTo>
                  <a:lnTo>
                    <a:pt x="22" y="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7" name="Rectangle 65"/>
            <p:cNvSpPr>
              <a:spLocks noChangeArrowheads="1"/>
            </p:cNvSpPr>
            <p:nvPr/>
          </p:nvSpPr>
          <p:spPr bwMode="auto">
            <a:xfrm>
              <a:off x="2630" y="3464"/>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L</a:t>
              </a:r>
              <a:endParaRPr lang="en-US" altLang="en-US" sz="2400">
                <a:latin typeface="Times New Roman" panose="02020603050405020304" pitchFamily="18" charset="0"/>
              </a:endParaRPr>
            </a:p>
          </p:txBody>
        </p:sp>
        <p:sp>
          <p:nvSpPr>
            <p:cNvPr id="38938" name="Freeform 66"/>
            <p:cNvSpPr>
              <a:spLocks/>
            </p:cNvSpPr>
            <p:nvPr/>
          </p:nvSpPr>
          <p:spPr bwMode="auto">
            <a:xfrm>
              <a:off x="2703" y="3537"/>
              <a:ext cx="22" cy="55"/>
            </a:xfrm>
            <a:custGeom>
              <a:avLst/>
              <a:gdLst>
                <a:gd name="T0" fmla="*/ 22 w 22"/>
                <a:gd name="T1" fmla="*/ 0 h 55"/>
                <a:gd name="T2" fmla="*/ 18 w 22"/>
                <a:gd name="T3" fmla="*/ 0 h 55"/>
                <a:gd name="T4" fmla="*/ 11 w 22"/>
                <a:gd name="T5" fmla="*/ 7 h 55"/>
                <a:gd name="T6" fmla="*/ 0 w 22"/>
                <a:gd name="T7" fmla="*/ 14 h 55"/>
                <a:gd name="T8" fmla="*/ 0 w 22"/>
                <a:gd name="T9" fmla="*/ 22 h 55"/>
                <a:gd name="T10" fmla="*/ 8 w 22"/>
                <a:gd name="T11" fmla="*/ 18 h 55"/>
                <a:gd name="T12" fmla="*/ 15 w 22"/>
                <a:gd name="T13" fmla="*/ 11 h 55"/>
                <a:gd name="T14" fmla="*/ 15 w 22"/>
                <a:gd name="T15" fmla="*/ 55 h 55"/>
                <a:gd name="T16" fmla="*/ 22 w 22"/>
                <a:gd name="T17" fmla="*/ 55 h 55"/>
                <a:gd name="T18" fmla="*/ 22 w 22"/>
                <a:gd name="T19" fmla="*/ 3 h 55"/>
                <a:gd name="T20" fmla="*/ 22 w 22"/>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5"/>
                <a:gd name="T35" fmla="*/ 22 w 22"/>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5">
                  <a:moveTo>
                    <a:pt x="22" y="0"/>
                  </a:moveTo>
                  <a:lnTo>
                    <a:pt x="18" y="0"/>
                  </a:lnTo>
                  <a:lnTo>
                    <a:pt x="11" y="7"/>
                  </a:lnTo>
                  <a:lnTo>
                    <a:pt x="0" y="14"/>
                  </a:lnTo>
                  <a:lnTo>
                    <a:pt x="0" y="22"/>
                  </a:lnTo>
                  <a:lnTo>
                    <a:pt x="8" y="18"/>
                  </a:lnTo>
                  <a:lnTo>
                    <a:pt x="15" y="11"/>
                  </a:lnTo>
                  <a:lnTo>
                    <a:pt x="15" y="55"/>
                  </a:lnTo>
                  <a:lnTo>
                    <a:pt x="22" y="55"/>
                  </a:lnTo>
                  <a:lnTo>
                    <a:pt x="22" y="3"/>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288" fill="hold" nodeType="clickEffect">
                                  <p:stCondLst>
                                    <p:cond delay="0"/>
                                  </p:stCondLst>
                                  <p:childTnLst>
                                    <p:set>
                                      <p:cBhvr>
                                        <p:cTn id="21" dur="1" fill="hold">
                                          <p:stCondLst>
                                            <p:cond delay="0"/>
                                          </p:stCondLst>
                                        </p:cTn>
                                        <p:tgtEl>
                                          <p:spTgt spid="90132"/>
                                        </p:tgtEl>
                                        <p:attrNameLst>
                                          <p:attrName>style.visibility</p:attrName>
                                        </p:attrNameLst>
                                      </p:cBhvr>
                                      <p:to>
                                        <p:strVal val="visible"/>
                                      </p:to>
                                    </p:set>
                                    <p:anim calcmode="lin" valueType="num">
                                      <p:cBhvr>
                                        <p:cTn id="22" dur="500" fill="hold"/>
                                        <p:tgtEl>
                                          <p:spTgt spid="90132"/>
                                        </p:tgtEl>
                                        <p:attrNameLst>
                                          <p:attrName>ppt_w</p:attrName>
                                        </p:attrNameLst>
                                      </p:cBhvr>
                                      <p:tavLst>
                                        <p:tav tm="0">
                                          <p:val>
                                            <p:strVal val="4/3*#ppt_w"/>
                                          </p:val>
                                        </p:tav>
                                        <p:tav tm="100000">
                                          <p:val>
                                            <p:strVal val="#ppt_w"/>
                                          </p:val>
                                        </p:tav>
                                      </p:tavLst>
                                    </p:anim>
                                    <p:anim calcmode="lin" valueType="num">
                                      <p:cBhvr>
                                        <p:cTn id="23" dur="500" fill="hold"/>
                                        <p:tgtEl>
                                          <p:spTgt spid="90132"/>
                                        </p:tgtEl>
                                        <p:attrNameLst>
                                          <p:attrName>ppt_h</p:attrName>
                                        </p:attrNameLst>
                                      </p:cBhvr>
                                      <p:tavLst>
                                        <p:tav tm="0">
                                          <p:val>
                                            <p:strVal val="4/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3"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upRight)">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288" fill="hold" nodeType="clickEffect">
                                  <p:stCondLst>
                                    <p:cond delay="0"/>
                                  </p:stCondLst>
                                  <p:childTnLst>
                                    <p:set>
                                      <p:cBhvr>
                                        <p:cTn id="37" dur="1" fill="hold">
                                          <p:stCondLst>
                                            <p:cond delay="0"/>
                                          </p:stCondLst>
                                        </p:cTn>
                                        <p:tgtEl>
                                          <p:spTgt spid="90130"/>
                                        </p:tgtEl>
                                        <p:attrNameLst>
                                          <p:attrName>style.visibility</p:attrName>
                                        </p:attrNameLst>
                                      </p:cBhvr>
                                      <p:to>
                                        <p:strVal val="visible"/>
                                      </p:to>
                                    </p:set>
                                    <p:anim calcmode="lin" valueType="num">
                                      <p:cBhvr>
                                        <p:cTn id="38" dur="500" fill="hold"/>
                                        <p:tgtEl>
                                          <p:spTgt spid="90130"/>
                                        </p:tgtEl>
                                        <p:attrNameLst>
                                          <p:attrName>ppt_w</p:attrName>
                                        </p:attrNameLst>
                                      </p:cBhvr>
                                      <p:tavLst>
                                        <p:tav tm="0">
                                          <p:val>
                                            <p:strVal val="4/3*#ppt_w"/>
                                          </p:val>
                                        </p:tav>
                                        <p:tav tm="100000">
                                          <p:val>
                                            <p:strVal val="#ppt_w"/>
                                          </p:val>
                                        </p:tav>
                                      </p:tavLst>
                                    </p:anim>
                                    <p:anim calcmode="lin" valueType="num">
                                      <p:cBhvr>
                                        <p:cTn id="39" dur="500" fill="hold"/>
                                        <p:tgtEl>
                                          <p:spTgt spid="90130"/>
                                        </p:tgtEl>
                                        <p:attrNameLst>
                                          <p:attrName>ppt_h</p:attrName>
                                        </p:attrNameLst>
                                      </p:cBhvr>
                                      <p:tavLst>
                                        <p:tav tm="0">
                                          <p:val>
                                            <p:strVal val="4/3*#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500"/>
                                        <p:tgtEl>
                                          <p:spTgt spid="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3"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strips(upRight)">
                                      <p:cBhvr>
                                        <p:cTn id="49" dur="500"/>
                                        <p:tgtEl>
                                          <p:spTgt spid="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288" fill="hold" nodeType="clickEffect">
                                  <p:stCondLst>
                                    <p:cond delay="0"/>
                                  </p:stCondLst>
                                  <p:childTnLst>
                                    <p:set>
                                      <p:cBhvr>
                                        <p:cTn id="53" dur="1" fill="hold">
                                          <p:stCondLst>
                                            <p:cond delay="0"/>
                                          </p:stCondLst>
                                        </p:cTn>
                                        <p:tgtEl>
                                          <p:spTgt spid="90131"/>
                                        </p:tgtEl>
                                        <p:attrNameLst>
                                          <p:attrName>style.visibility</p:attrName>
                                        </p:attrNameLst>
                                      </p:cBhvr>
                                      <p:to>
                                        <p:strVal val="visible"/>
                                      </p:to>
                                    </p:set>
                                    <p:anim calcmode="lin" valueType="num">
                                      <p:cBhvr>
                                        <p:cTn id="54" dur="500" fill="hold"/>
                                        <p:tgtEl>
                                          <p:spTgt spid="90131"/>
                                        </p:tgtEl>
                                        <p:attrNameLst>
                                          <p:attrName>ppt_w</p:attrName>
                                        </p:attrNameLst>
                                      </p:cBhvr>
                                      <p:tavLst>
                                        <p:tav tm="0">
                                          <p:val>
                                            <p:strVal val="4/3*#ppt_w"/>
                                          </p:val>
                                        </p:tav>
                                        <p:tav tm="100000">
                                          <p:val>
                                            <p:strVal val="#ppt_w"/>
                                          </p:val>
                                        </p:tav>
                                      </p:tavLst>
                                    </p:anim>
                                    <p:anim calcmode="lin" valueType="num">
                                      <p:cBhvr>
                                        <p:cTn id="55" dur="500" fill="hold"/>
                                        <p:tgtEl>
                                          <p:spTgt spid="90131"/>
                                        </p:tgtEl>
                                        <p:attrNameLst>
                                          <p:attrName>ppt_h</p:attrName>
                                        </p:attrNameLst>
                                      </p:cBhvr>
                                      <p:tavLst>
                                        <p:tav tm="0">
                                          <p:val>
                                            <p:strVal val="4/3*#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6"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strips(downRight)">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a:r>
              <a:rPr lang="en-US" altLang="en-US" sz="3200"/>
              <a:t>Shifts in Labor Supply</a:t>
            </a:r>
            <a:endParaRPr lang="en-US" altLang="en-US" sz="3200">
              <a:latin typeface="Tahoma" panose="020B0604030504040204" pitchFamily="34" charset="0"/>
            </a:endParaRPr>
          </a:p>
        </p:txBody>
      </p:sp>
      <p:sp>
        <p:nvSpPr>
          <p:cNvPr id="39939" name="Rectangle 3"/>
          <p:cNvSpPr>
            <a:spLocks noGrp="1" noChangeArrowheads="1"/>
          </p:cNvSpPr>
          <p:nvPr>
            <p:ph idx="1"/>
          </p:nvPr>
        </p:nvSpPr>
        <p:spPr/>
        <p:txBody>
          <a:bodyPr/>
          <a:lstStyle/>
          <a:p>
            <a:r>
              <a:rPr lang="en-US" altLang="en-US" smtClean="0"/>
              <a:t>An increase in the supply of labor :</a:t>
            </a:r>
          </a:p>
          <a:p>
            <a:pPr lvl="1"/>
            <a:r>
              <a:rPr lang="en-US" altLang="en-US" smtClean="0"/>
              <a:t>Results in a surplus of labor.</a:t>
            </a:r>
          </a:p>
          <a:p>
            <a:pPr lvl="1"/>
            <a:r>
              <a:rPr lang="en-US" altLang="en-US" smtClean="0"/>
              <a:t>Puts downward pressure on wages.</a:t>
            </a:r>
          </a:p>
          <a:p>
            <a:pPr lvl="1"/>
            <a:r>
              <a:rPr lang="en-US" altLang="en-US" smtClean="0"/>
              <a:t>Makes it profitable for firms to hire more workers.</a:t>
            </a:r>
          </a:p>
          <a:p>
            <a:pPr lvl="1"/>
            <a:r>
              <a:rPr lang="en-US" altLang="en-US" smtClean="0"/>
              <a:t>Results in diminishing marginal product.</a:t>
            </a:r>
          </a:p>
          <a:p>
            <a:pPr lvl="1"/>
            <a:r>
              <a:rPr lang="en-US" altLang="en-US" smtClean="0"/>
              <a:t>Lowers the value of the marginal product.</a:t>
            </a:r>
          </a:p>
          <a:p>
            <a:pPr lvl="1"/>
            <a:r>
              <a:rPr lang="en-US" altLang="en-US" smtClean="0"/>
              <a:t>Gives a new equilibrium.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6 A Shift in Labor Demand</a:t>
            </a:r>
          </a:p>
        </p:txBody>
      </p:sp>
      <p:sp>
        <p:nvSpPr>
          <p:cNvPr id="40963" name="Freeform 17"/>
          <p:cNvSpPr>
            <a:spLocks/>
          </p:cNvSpPr>
          <p:nvPr/>
        </p:nvSpPr>
        <p:spPr bwMode="auto">
          <a:xfrm>
            <a:off x="3498851" y="1428750"/>
            <a:ext cx="5946775" cy="4059238"/>
          </a:xfrm>
          <a:custGeom>
            <a:avLst/>
            <a:gdLst>
              <a:gd name="T0" fmla="*/ 0 w 3746"/>
              <a:gd name="T1" fmla="*/ 0 h 2557"/>
              <a:gd name="T2" fmla="*/ 0 w 3746"/>
              <a:gd name="T3" fmla="*/ 2147483647 h 2557"/>
              <a:gd name="T4" fmla="*/ 2147483647 w 3746"/>
              <a:gd name="T5" fmla="*/ 2147483647 h 2557"/>
              <a:gd name="T6" fmla="*/ 0 60000 65536"/>
              <a:gd name="T7" fmla="*/ 0 60000 65536"/>
              <a:gd name="T8" fmla="*/ 0 60000 65536"/>
              <a:gd name="T9" fmla="*/ 0 w 3746"/>
              <a:gd name="T10" fmla="*/ 0 h 2557"/>
              <a:gd name="T11" fmla="*/ 3746 w 3746"/>
              <a:gd name="T12" fmla="*/ 2557 h 2557"/>
            </a:gdLst>
            <a:ahLst/>
            <a:cxnLst>
              <a:cxn ang="T6">
                <a:pos x="T0" y="T1"/>
              </a:cxn>
              <a:cxn ang="T7">
                <a:pos x="T2" y="T3"/>
              </a:cxn>
              <a:cxn ang="T8">
                <a:pos x="T4" y="T5"/>
              </a:cxn>
            </a:cxnLst>
            <a:rect l="T9" t="T10" r="T11" b="T12"/>
            <a:pathLst>
              <a:path w="3746" h="2557">
                <a:moveTo>
                  <a:pt x="0" y="0"/>
                </a:moveTo>
                <a:lnTo>
                  <a:pt x="0" y="2557"/>
                </a:lnTo>
                <a:lnTo>
                  <a:pt x="3746" y="2557"/>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4" name="Line 18"/>
          <p:cNvSpPr>
            <a:spLocks noChangeShapeType="1"/>
          </p:cNvSpPr>
          <p:nvPr/>
        </p:nvSpPr>
        <p:spPr bwMode="auto">
          <a:xfrm rot="10800000">
            <a:off x="3290889" y="3171825"/>
            <a:ext cx="1587" cy="539750"/>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1155" name="Line 19"/>
          <p:cNvSpPr>
            <a:spLocks noChangeShapeType="1"/>
          </p:cNvSpPr>
          <p:nvPr/>
        </p:nvSpPr>
        <p:spPr bwMode="auto">
          <a:xfrm>
            <a:off x="5259389" y="5645150"/>
            <a:ext cx="388937"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1156" name="Line 20"/>
          <p:cNvSpPr>
            <a:spLocks noChangeShapeType="1"/>
          </p:cNvSpPr>
          <p:nvPr/>
        </p:nvSpPr>
        <p:spPr bwMode="auto">
          <a:xfrm>
            <a:off x="6099175" y="4373564"/>
            <a:ext cx="1474788" cy="1587"/>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0967" name="Rectangle 21"/>
          <p:cNvSpPr>
            <a:spLocks noChangeArrowheads="1"/>
          </p:cNvSpPr>
          <p:nvPr/>
        </p:nvSpPr>
        <p:spPr bwMode="auto">
          <a:xfrm>
            <a:off x="2844800" y="1408113"/>
            <a:ext cx="505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Wage</a:t>
            </a:r>
            <a:endParaRPr lang="en-US" altLang="en-US" sz="2400">
              <a:latin typeface="Times New Roman" panose="02020603050405020304" pitchFamily="18" charset="0"/>
            </a:endParaRPr>
          </a:p>
        </p:txBody>
      </p:sp>
      <p:sp>
        <p:nvSpPr>
          <p:cNvPr id="40968" name="Rectangle 22"/>
          <p:cNvSpPr>
            <a:spLocks noChangeArrowheads="1"/>
          </p:cNvSpPr>
          <p:nvPr/>
        </p:nvSpPr>
        <p:spPr bwMode="auto">
          <a:xfrm>
            <a:off x="2605089" y="1641475"/>
            <a:ext cx="7582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(price of</a:t>
            </a:r>
            <a:endParaRPr lang="en-US" altLang="en-US" sz="2400">
              <a:latin typeface="Times New Roman" panose="02020603050405020304" pitchFamily="18" charset="0"/>
            </a:endParaRPr>
          </a:p>
        </p:txBody>
      </p:sp>
      <p:sp>
        <p:nvSpPr>
          <p:cNvPr id="40969" name="Rectangle 23"/>
          <p:cNvSpPr>
            <a:spLocks noChangeArrowheads="1"/>
          </p:cNvSpPr>
          <p:nvPr/>
        </p:nvSpPr>
        <p:spPr bwMode="auto">
          <a:xfrm>
            <a:off x="2827338" y="1874838"/>
            <a:ext cx="533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sp>
        <p:nvSpPr>
          <p:cNvPr id="40970" name="Rectangle 24"/>
          <p:cNvSpPr>
            <a:spLocks noChangeArrowheads="1"/>
          </p:cNvSpPr>
          <p:nvPr/>
        </p:nvSpPr>
        <p:spPr bwMode="auto">
          <a:xfrm>
            <a:off x="3241675" y="553561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40971" name="Rectangle 25"/>
          <p:cNvSpPr>
            <a:spLocks noChangeArrowheads="1"/>
          </p:cNvSpPr>
          <p:nvPr/>
        </p:nvSpPr>
        <p:spPr bwMode="auto">
          <a:xfrm>
            <a:off x="8461375" y="5530850"/>
            <a:ext cx="1013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40972" name="Rectangle 26"/>
          <p:cNvSpPr>
            <a:spLocks noChangeArrowheads="1"/>
          </p:cNvSpPr>
          <p:nvPr/>
        </p:nvSpPr>
        <p:spPr bwMode="auto">
          <a:xfrm>
            <a:off x="8928100" y="5764213"/>
            <a:ext cx="533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Labor</a:t>
            </a:r>
            <a:endParaRPr lang="en-US" altLang="en-US" sz="2400">
              <a:latin typeface="Times New Roman" panose="02020603050405020304" pitchFamily="18" charset="0"/>
            </a:endParaRPr>
          </a:p>
        </p:txBody>
      </p:sp>
      <p:grpSp>
        <p:nvGrpSpPr>
          <p:cNvPr id="2" name="Group 27"/>
          <p:cNvGrpSpPr>
            <a:grpSpLocks/>
          </p:cNvGrpSpPr>
          <p:nvPr/>
        </p:nvGrpSpPr>
        <p:grpSpPr bwMode="auto">
          <a:xfrm>
            <a:off x="4210050" y="1704975"/>
            <a:ext cx="2952750" cy="3486150"/>
            <a:chOff x="1692" y="1074"/>
            <a:chExt cx="1860" cy="2196"/>
          </a:xfrm>
        </p:grpSpPr>
        <p:sp>
          <p:nvSpPr>
            <p:cNvPr id="41011" name="Line 28"/>
            <p:cNvSpPr>
              <a:spLocks noChangeShapeType="1"/>
            </p:cNvSpPr>
            <p:nvPr/>
          </p:nvSpPr>
          <p:spPr bwMode="auto">
            <a:xfrm flipH="1">
              <a:off x="1692" y="1175"/>
              <a:ext cx="1463" cy="2095"/>
            </a:xfrm>
            <a:prstGeom prst="line">
              <a:avLst/>
            </a:prstGeom>
            <a:noFill/>
            <a:ln w="5238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2" name="Rectangle 29"/>
            <p:cNvSpPr>
              <a:spLocks noChangeArrowheads="1"/>
            </p:cNvSpPr>
            <p:nvPr/>
          </p:nvSpPr>
          <p:spPr bwMode="auto">
            <a:xfrm>
              <a:off x="3180" y="1074"/>
              <a:ext cx="37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Supply</a:t>
              </a:r>
              <a:endParaRPr lang="en-US" altLang="en-US" sz="2400">
                <a:latin typeface="Times New Roman" panose="02020603050405020304" pitchFamily="18" charset="0"/>
              </a:endParaRPr>
            </a:p>
          </p:txBody>
        </p:sp>
      </p:grpSp>
      <p:grpSp>
        <p:nvGrpSpPr>
          <p:cNvPr id="3" name="Group 30"/>
          <p:cNvGrpSpPr>
            <a:grpSpLocks/>
          </p:cNvGrpSpPr>
          <p:nvPr/>
        </p:nvGrpSpPr>
        <p:grpSpPr bwMode="auto">
          <a:xfrm>
            <a:off x="3621088" y="2840038"/>
            <a:ext cx="4414838" cy="2436812"/>
            <a:chOff x="1321" y="1789"/>
            <a:chExt cx="2781" cy="1535"/>
          </a:xfrm>
        </p:grpSpPr>
        <p:sp>
          <p:nvSpPr>
            <p:cNvPr id="41007" name="Line 31"/>
            <p:cNvSpPr>
              <a:spLocks noChangeShapeType="1"/>
            </p:cNvSpPr>
            <p:nvPr/>
          </p:nvSpPr>
          <p:spPr bwMode="auto">
            <a:xfrm>
              <a:off x="1321" y="1789"/>
              <a:ext cx="2151" cy="1459"/>
            </a:xfrm>
            <a:prstGeom prst="line">
              <a:avLst/>
            </a:prstGeom>
            <a:noFill/>
            <a:ln w="5238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8" name="Rectangle 32"/>
            <p:cNvSpPr>
              <a:spLocks noChangeArrowheads="1"/>
            </p:cNvSpPr>
            <p:nvPr/>
          </p:nvSpPr>
          <p:spPr bwMode="auto">
            <a:xfrm>
              <a:off x="3477" y="3179"/>
              <a:ext cx="5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Demand, </a:t>
              </a:r>
              <a:endParaRPr lang="en-US" altLang="en-US" sz="2400">
                <a:latin typeface="Times New Roman" panose="02020603050405020304" pitchFamily="18" charset="0"/>
              </a:endParaRPr>
            </a:p>
          </p:txBody>
        </p:sp>
        <p:sp>
          <p:nvSpPr>
            <p:cNvPr id="41009" name="Rectangle 33"/>
            <p:cNvSpPr>
              <a:spLocks noChangeArrowheads="1"/>
            </p:cNvSpPr>
            <p:nvPr/>
          </p:nvSpPr>
          <p:spPr bwMode="auto">
            <a:xfrm>
              <a:off x="3988" y="3179"/>
              <a:ext cx="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D</a:t>
              </a:r>
              <a:endParaRPr lang="en-US" altLang="en-US" sz="2400">
                <a:latin typeface="Times New Roman" panose="02020603050405020304" pitchFamily="18" charset="0"/>
              </a:endParaRPr>
            </a:p>
          </p:txBody>
        </p:sp>
        <p:sp>
          <p:nvSpPr>
            <p:cNvPr id="41010" name="Freeform 34"/>
            <p:cNvSpPr>
              <a:spLocks/>
            </p:cNvSpPr>
            <p:nvPr/>
          </p:nvSpPr>
          <p:spPr bwMode="auto">
            <a:xfrm>
              <a:off x="4080" y="3253"/>
              <a:ext cx="22" cy="51"/>
            </a:xfrm>
            <a:custGeom>
              <a:avLst/>
              <a:gdLst>
                <a:gd name="T0" fmla="*/ 22 w 22"/>
                <a:gd name="T1" fmla="*/ 0 h 51"/>
                <a:gd name="T2" fmla="*/ 18 w 22"/>
                <a:gd name="T3" fmla="*/ 0 h 51"/>
                <a:gd name="T4" fmla="*/ 11 w 22"/>
                <a:gd name="T5" fmla="*/ 7 h 51"/>
                <a:gd name="T6" fmla="*/ 0 w 22"/>
                <a:gd name="T7" fmla="*/ 11 h 51"/>
                <a:gd name="T8" fmla="*/ 0 w 22"/>
                <a:gd name="T9" fmla="*/ 18 h 51"/>
                <a:gd name="T10" fmla="*/ 11 w 22"/>
                <a:gd name="T11" fmla="*/ 14 h 51"/>
                <a:gd name="T12" fmla="*/ 15 w 22"/>
                <a:gd name="T13" fmla="*/ 11 h 51"/>
                <a:gd name="T14" fmla="*/ 15 w 22"/>
                <a:gd name="T15" fmla="*/ 51 h 51"/>
                <a:gd name="T16" fmla="*/ 22 w 22"/>
                <a:gd name="T17" fmla="*/ 51 h 51"/>
                <a:gd name="T18" fmla="*/ 22 w 22"/>
                <a:gd name="T19" fmla="*/ 3 h 51"/>
                <a:gd name="T20" fmla="*/ 22 w 2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1"/>
                <a:gd name="T35" fmla="*/ 22 w 2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1">
                  <a:moveTo>
                    <a:pt x="22" y="0"/>
                  </a:moveTo>
                  <a:lnTo>
                    <a:pt x="18" y="0"/>
                  </a:lnTo>
                  <a:lnTo>
                    <a:pt x="11" y="7"/>
                  </a:lnTo>
                  <a:lnTo>
                    <a:pt x="0" y="11"/>
                  </a:lnTo>
                  <a:lnTo>
                    <a:pt x="0" y="18"/>
                  </a:lnTo>
                  <a:lnTo>
                    <a:pt x="11" y="14"/>
                  </a:lnTo>
                  <a:lnTo>
                    <a:pt x="15" y="11"/>
                  </a:lnTo>
                  <a:lnTo>
                    <a:pt x="15" y="51"/>
                  </a:lnTo>
                  <a:lnTo>
                    <a:pt x="22" y="51"/>
                  </a:lnTo>
                  <a:lnTo>
                    <a:pt x="22" y="3"/>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 name="Group 35"/>
          <p:cNvGrpSpPr>
            <a:grpSpLocks/>
          </p:cNvGrpSpPr>
          <p:nvPr/>
        </p:nvGrpSpPr>
        <p:grpSpPr bwMode="auto">
          <a:xfrm>
            <a:off x="1955801" y="3414714"/>
            <a:ext cx="1457325" cy="1201737"/>
            <a:chOff x="272" y="2151"/>
            <a:chExt cx="918" cy="757"/>
          </a:xfrm>
        </p:grpSpPr>
        <p:sp>
          <p:nvSpPr>
            <p:cNvPr id="41003" name="Line 36"/>
            <p:cNvSpPr>
              <a:spLocks noChangeShapeType="1"/>
            </p:cNvSpPr>
            <p:nvPr/>
          </p:nvSpPr>
          <p:spPr bwMode="auto">
            <a:xfrm flipH="1">
              <a:off x="633" y="2151"/>
              <a:ext cx="436" cy="43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4" name="Rectangle 37"/>
            <p:cNvSpPr>
              <a:spLocks noChangeArrowheads="1"/>
            </p:cNvSpPr>
            <p:nvPr/>
          </p:nvSpPr>
          <p:spPr bwMode="auto">
            <a:xfrm>
              <a:off x="272" y="2568"/>
              <a:ext cx="918" cy="34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5" name="Rectangle 38"/>
            <p:cNvSpPr>
              <a:spLocks noChangeArrowheads="1"/>
            </p:cNvSpPr>
            <p:nvPr/>
          </p:nvSpPr>
          <p:spPr bwMode="auto">
            <a:xfrm>
              <a:off x="305" y="2595"/>
              <a:ext cx="84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2. . . . increases</a:t>
              </a:r>
              <a:endParaRPr lang="en-US" altLang="en-US" sz="2400">
                <a:latin typeface="Times New Roman" panose="02020603050405020304" pitchFamily="18" charset="0"/>
              </a:endParaRPr>
            </a:p>
          </p:txBody>
        </p:sp>
        <p:sp>
          <p:nvSpPr>
            <p:cNvPr id="41006" name="Rectangle 39"/>
            <p:cNvSpPr>
              <a:spLocks noChangeArrowheads="1"/>
            </p:cNvSpPr>
            <p:nvPr/>
          </p:nvSpPr>
          <p:spPr bwMode="auto">
            <a:xfrm>
              <a:off x="305" y="2741"/>
              <a:ext cx="68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the wage . . .</a:t>
              </a:r>
              <a:endParaRPr lang="en-US" altLang="en-US" sz="2400">
                <a:latin typeface="Times New Roman" panose="02020603050405020304" pitchFamily="18" charset="0"/>
              </a:endParaRPr>
            </a:p>
          </p:txBody>
        </p:sp>
      </p:grpSp>
      <p:grpSp>
        <p:nvGrpSpPr>
          <p:cNvPr id="5" name="Group 40"/>
          <p:cNvGrpSpPr>
            <a:grpSpLocks/>
          </p:cNvGrpSpPr>
          <p:nvPr/>
        </p:nvGrpSpPr>
        <p:grpSpPr bwMode="auto">
          <a:xfrm>
            <a:off x="5440363" y="5695951"/>
            <a:ext cx="3086100" cy="523875"/>
            <a:chOff x="2467" y="3588"/>
            <a:chExt cx="1944" cy="330"/>
          </a:xfrm>
        </p:grpSpPr>
        <p:sp>
          <p:nvSpPr>
            <p:cNvPr id="41000" name="Line 41"/>
            <p:cNvSpPr>
              <a:spLocks noChangeShapeType="1"/>
            </p:cNvSpPr>
            <p:nvPr/>
          </p:nvSpPr>
          <p:spPr bwMode="auto">
            <a:xfrm>
              <a:off x="2467" y="3588"/>
              <a:ext cx="131" cy="17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1" name="Rectangle 42"/>
            <p:cNvSpPr>
              <a:spLocks noChangeArrowheads="1"/>
            </p:cNvSpPr>
            <p:nvPr/>
          </p:nvSpPr>
          <p:spPr bwMode="auto">
            <a:xfrm>
              <a:off x="2577" y="3720"/>
              <a:ext cx="1834" cy="19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002" name="Rectangle 43"/>
            <p:cNvSpPr>
              <a:spLocks noChangeArrowheads="1"/>
            </p:cNvSpPr>
            <p:nvPr/>
          </p:nvSpPr>
          <p:spPr bwMode="auto">
            <a:xfrm>
              <a:off x="2599" y="3743"/>
              <a:ext cx="1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3. . . . and increases employment.</a:t>
              </a:r>
              <a:endParaRPr lang="en-US" altLang="en-US" sz="2400">
                <a:latin typeface="Times New Roman" panose="02020603050405020304" pitchFamily="18" charset="0"/>
              </a:endParaRPr>
            </a:p>
          </p:txBody>
        </p:sp>
      </p:grpSp>
      <p:grpSp>
        <p:nvGrpSpPr>
          <p:cNvPr id="6" name="Group 44"/>
          <p:cNvGrpSpPr>
            <a:grpSpLocks/>
          </p:cNvGrpSpPr>
          <p:nvPr/>
        </p:nvGrpSpPr>
        <p:grpSpPr bwMode="auto">
          <a:xfrm>
            <a:off x="4192588" y="1847850"/>
            <a:ext cx="4233862" cy="2827338"/>
            <a:chOff x="1681" y="1164"/>
            <a:chExt cx="2667" cy="1781"/>
          </a:xfrm>
        </p:grpSpPr>
        <p:sp>
          <p:nvSpPr>
            <p:cNvPr id="40997" name="Line 45"/>
            <p:cNvSpPr>
              <a:spLocks noChangeShapeType="1"/>
            </p:cNvSpPr>
            <p:nvPr/>
          </p:nvSpPr>
          <p:spPr bwMode="auto">
            <a:xfrm>
              <a:off x="1681" y="1164"/>
              <a:ext cx="2512" cy="1711"/>
            </a:xfrm>
            <a:prstGeom prst="line">
              <a:avLst/>
            </a:prstGeom>
            <a:noFill/>
            <a:ln w="52388">
              <a:solidFill>
                <a:srgbClr val="AD0D1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8" name="Rectangle 46"/>
            <p:cNvSpPr>
              <a:spLocks noChangeArrowheads="1"/>
            </p:cNvSpPr>
            <p:nvPr/>
          </p:nvSpPr>
          <p:spPr bwMode="auto">
            <a:xfrm>
              <a:off x="4219" y="2800"/>
              <a:ext cx="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D</a:t>
              </a:r>
              <a:endParaRPr lang="en-US" altLang="en-US" sz="2400">
                <a:latin typeface="Times New Roman" panose="02020603050405020304" pitchFamily="18" charset="0"/>
              </a:endParaRPr>
            </a:p>
          </p:txBody>
        </p:sp>
        <p:sp>
          <p:nvSpPr>
            <p:cNvPr id="40999" name="Freeform 47"/>
            <p:cNvSpPr>
              <a:spLocks/>
            </p:cNvSpPr>
            <p:nvPr/>
          </p:nvSpPr>
          <p:spPr bwMode="auto">
            <a:xfrm>
              <a:off x="4308" y="2874"/>
              <a:ext cx="40" cy="55"/>
            </a:xfrm>
            <a:custGeom>
              <a:avLst/>
              <a:gdLst>
                <a:gd name="T0" fmla="*/ 11 w 40"/>
                <a:gd name="T1" fmla="*/ 48 h 55"/>
                <a:gd name="T2" fmla="*/ 14 w 40"/>
                <a:gd name="T3" fmla="*/ 44 h 55"/>
                <a:gd name="T4" fmla="*/ 22 w 40"/>
                <a:gd name="T5" fmla="*/ 37 h 55"/>
                <a:gd name="T6" fmla="*/ 33 w 40"/>
                <a:gd name="T7" fmla="*/ 30 h 55"/>
                <a:gd name="T8" fmla="*/ 40 w 40"/>
                <a:gd name="T9" fmla="*/ 22 h 55"/>
                <a:gd name="T10" fmla="*/ 40 w 40"/>
                <a:gd name="T11" fmla="*/ 15 h 55"/>
                <a:gd name="T12" fmla="*/ 40 w 40"/>
                <a:gd name="T13" fmla="*/ 11 h 55"/>
                <a:gd name="T14" fmla="*/ 36 w 40"/>
                <a:gd name="T15" fmla="*/ 4 h 55"/>
                <a:gd name="T16" fmla="*/ 29 w 40"/>
                <a:gd name="T17" fmla="*/ 4 h 55"/>
                <a:gd name="T18" fmla="*/ 22 w 40"/>
                <a:gd name="T19" fmla="*/ 0 h 55"/>
                <a:gd name="T20" fmla="*/ 14 w 40"/>
                <a:gd name="T21" fmla="*/ 0 h 55"/>
                <a:gd name="T22" fmla="*/ 7 w 40"/>
                <a:gd name="T23" fmla="*/ 4 h 55"/>
                <a:gd name="T24" fmla="*/ 3 w 40"/>
                <a:gd name="T25" fmla="*/ 11 h 55"/>
                <a:gd name="T26" fmla="*/ 3 w 40"/>
                <a:gd name="T27" fmla="*/ 15 h 55"/>
                <a:gd name="T28" fmla="*/ 11 w 40"/>
                <a:gd name="T29" fmla="*/ 19 h 55"/>
                <a:gd name="T30" fmla="*/ 11 w 40"/>
                <a:gd name="T31" fmla="*/ 8 h 55"/>
                <a:gd name="T32" fmla="*/ 22 w 40"/>
                <a:gd name="T33" fmla="*/ 8 h 55"/>
                <a:gd name="T34" fmla="*/ 29 w 40"/>
                <a:gd name="T35" fmla="*/ 8 h 55"/>
                <a:gd name="T36" fmla="*/ 33 w 40"/>
                <a:gd name="T37" fmla="*/ 15 h 55"/>
                <a:gd name="T38" fmla="*/ 29 w 40"/>
                <a:gd name="T39" fmla="*/ 22 h 55"/>
                <a:gd name="T40" fmla="*/ 14 w 40"/>
                <a:gd name="T41" fmla="*/ 33 h 55"/>
                <a:gd name="T42" fmla="*/ 7 w 40"/>
                <a:gd name="T43" fmla="*/ 41 h 55"/>
                <a:gd name="T44" fmla="*/ 0 w 40"/>
                <a:gd name="T45" fmla="*/ 48 h 55"/>
                <a:gd name="T46" fmla="*/ 0 w 40"/>
                <a:gd name="T47" fmla="*/ 55 h 55"/>
                <a:gd name="T48" fmla="*/ 40 w 40"/>
                <a:gd name="T49" fmla="*/ 55 h 55"/>
                <a:gd name="T50" fmla="*/ 40 w 40"/>
                <a:gd name="T51" fmla="*/ 48 h 55"/>
                <a:gd name="T52" fmla="*/ 14 w 40"/>
                <a:gd name="T53" fmla="*/ 48 h 55"/>
                <a:gd name="T54" fmla="*/ 11 w 40"/>
                <a:gd name="T55" fmla="*/ 48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
                <a:gd name="T85" fmla="*/ 0 h 55"/>
                <a:gd name="T86" fmla="*/ 40 w 40"/>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 h="55">
                  <a:moveTo>
                    <a:pt x="11" y="48"/>
                  </a:moveTo>
                  <a:lnTo>
                    <a:pt x="14" y="44"/>
                  </a:lnTo>
                  <a:lnTo>
                    <a:pt x="22" y="37"/>
                  </a:lnTo>
                  <a:lnTo>
                    <a:pt x="33" y="30"/>
                  </a:lnTo>
                  <a:lnTo>
                    <a:pt x="40" y="22"/>
                  </a:lnTo>
                  <a:lnTo>
                    <a:pt x="40" y="15"/>
                  </a:lnTo>
                  <a:lnTo>
                    <a:pt x="40" y="11"/>
                  </a:lnTo>
                  <a:lnTo>
                    <a:pt x="36" y="4"/>
                  </a:lnTo>
                  <a:lnTo>
                    <a:pt x="29" y="4"/>
                  </a:lnTo>
                  <a:lnTo>
                    <a:pt x="22" y="0"/>
                  </a:lnTo>
                  <a:lnTo>
                    <a:pt x="14" y="0"/>
                  </a:lnTo>
                  <a:lnTo>
                    <a:pt x="7" y="4"/>
                  </a:lnTo>
                  <a:lnTo>
                    <a:pt x="3" y="11"/>
                  </a:lnTo>
                  <a:lnTo>
                    <a:pt x="3" y="15"/>
                  </a:lnTo>
                  <a:lnTo>
                    <a:pt x="11" y="19"/>
                  </a:lnTo>
                  <a:lnTo>
                    <a:pt x="11" y="8"/>
                  </a:lnTo>
                  <a:lnTo>
                    <a:pt x="22" y="8"/>
                  </a:lnTo>
                  <a:lnTo>
                    <a:pt x="29" y="8"/>
                  </a:lnTo>
                  <a:lnTo>
                    <a:pt x="33" y="15"/>
                  </a:lnTo>
                  <a:lnTo>
                    <a:pt x="29" y="22"/>
                  </a:lnTo>
                  <a:lnTo>
                    <a:pt x="14" y="33"/>
                  </a:lnTo>
                  <a:lnTo>
                    <a:pt x="7" y="41"/>
                  </a:lnTo>
                  <a:lnTo>
                    <a:pt x="0" y="48"/>
                  </a:lnTo>
                  <a:lnTo>
                    <a:pt x="0" y="55"/>
                  </a:lnTo>
                  <a:lnTo>
                    <a:pt x="40" y="55"/>
                  </a:lnTo>
                  <a:lnTo>
                    <a:pt x="40" y="48"/>
                  </a:lnTo>
                  <a:lnTo>
                    <a:pt x="14" y="48"/>
                  </a:lnTo>
                  <a:lnTo>
                    <a:pt x="1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 name="Group 48"/>
          <p:cNvGrpSpPr>
            <a:grpSpLocks/>
          </p:cNvGrpSpPr>
          <p:nvPr/>
        </p:nvGrpSpPr>
        <p:grpSpPr bwMode="auto">
          <a:xfrm>
            <a:off x="3089275" y="3727450"/>
            <a:ext cx="2108200" cy="2038350"/>
            <a:chOff x="986" y="2348"/>
            <a:chExt cx="1328" cy="1284"/>
          </a:xfrm>
        </p:grpSpPr>
        <p:sp>
          <p:nvSpPr>
            <p:cNvPr id="40991" name="Freeform 49"/>
            <p:cNvSpPr>
              <a:spLocks/>
            </p:cNvSpPr>
            <p:nvPr/>
          </p:nvSpPr>
          <p:spPr bwMode="auto">
            <a:xfrm>
              <a:off x="1244" y="2436"/>
              <a:ext cx="1038" cy="1010"/>
            </a:xfrm>
            <a:custGeom>
              <a:avLst/>
              <a:gdLst>
                <a:gd name="T0" fmla="*/ 1038 w 1038"/>
                <a:gd name="T1" fmla="*/ 1010 h 1010"/>
                <a:gd name="T2" fmla="*/ 1038 w 1038"/>
                <a:gd name="T3" fmla="*/ 0 h 1010"/>
                <a:gd name="T4" fmla="*/ 0 w 1038"/>
                <a:gd name="T5" fmla="*/ 0 h 1010"/>
                <a:gd name="T6" fmla="*/ 0 60000 65536"/>
                <a:gd name="T7" fmla="*/ 0 60000 65536"/>
                <a:gd name="T8" fmla="*/ 0 60000 65536"/>
                <a:gd name="T9" fmla="*/ 0 w 1038"/>
                <a:gd name="T10" fmla="*/ 0 h 1010"/>
                <a:gd name="T11" fmla="*/ 1038 w 1038"/>
                <a:gd name="T12" fmla="*/ 1010 h 1010"/>
              </a:gdLst>
              <a:ahLst/>
              <a:cxnLst>
                <a:cxn ang="T6">
                  <a:pos x="T0" y="T1"/>
                </a:cxn>
                <a:cxn ang="T7">
                  <a:pos x="T2" y="T3"/>
                </a:cxn>
                <a:cxn ang="T8">
                  <a:pos x="T4" y="T5"/>
                </a:cxn>
              </a:cxnLst>
              <a:rect l="T9" t="T10" r="T11" b="T12"/>
              <a:pathLst>
                <a:path w="1038" h="1010">
                  <a:moveTo>
                    <a:pt x="1038" y="1010"/>
                  </a:moveTo>
                  <a:lnTo>
                    <a:pt x="1038" y="0"/>
                  </a:lnTo>
                  <a:lnTo>
                    <a:pt x="0" y="0"/>
                  </a:lnTo>
                </a:path>
              </a:pathLst>
            </a:custGeom>
            <a:noFill/>
            <a:ln w="17463"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2" name="Oval 50"/>
            <p:cNvSpPr>
              <a:spLocks noChangeArrowheads="1"/>
            </p:cNvSpPr>
            <p:nvPr/>
          </p:nvSpPr>
          <p:spPr bwMode="auto">
            <a:xfrm>
              <a:off x="2238" y="2404"/>
              <a:ext cx="76"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93" name="Rectangle 51"/>
            <p:cNvSpPr>
              <a:spLocks noChangeArrowheads="1"/>
            </p:cNvSpPr>
            <p:nvPr/>
          </p:nvSpPr>
          <p:spPr bwMode="auto">
            <a:xfrm>
              <a:off x="986" y="2348"/>
              <a:ext cx="11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W</a:t>
              </a:r>
              <a:endParaRPr lang="en-US" altLang="en-US" sz="2400">
                <a:latin typeface="Times New Roman" panose="02020603050405020304" pitchFamily="18" charset="0"/>
              </a:endParaRPr>
            </a:p>
          </p:txBody>
        </p:sp>
        <p:sp>
          <p:nvSpPr>
            <p:cNvPr id="40994" name="Freeform 52"/>
            <p:cNvSpPr>
              <a:spLocks/>
            </p:cNvSpPr>
            <p:nvPr/>
          </p:nvSpPr>
          <p:spPr bwMode="auto">
            <a:xfrm>
              <a:off x="1108" y="2422"/>
              <a:ext cx="22" cy="52"/>
            </a:xfrm>
            <a:custGeom>
              <a:avLst/>
              <a:gdLst>
                <a:gd name="T0" fmla="*/ 22 w 22"/>
                <a:gd name="T1" fmla="*/ 0 h 52"/>
                <a:gd name="T2" fmla="*/ 18 w 22"/>
                <a:gd name="T3" fmla="*/ 0 h 52"/>
                <a:gd name="T4" fmla="*/ 11 w 22"/>
                <a:gd name="T5" fmla="*/ 8 h 52"/>
                <a:gd name="T6" fmla="*/ 0 w 22"/>
                <a:gd name="T7" fmla="*/ 11 h 52"/>
                <a:gd name="T8" fmla="*/ 0 w 22"/>
                <a:gd name="T9" fmla="*/ 19 h 52"/>
                <a:gd name="T10" fmla="*/ 7 w 22"/>
                <a:gd name="T11" fmla="*/ 15 h 52"/>
                <a:gd name="T12" fmla="*/ 14 w 22"/>
                <a:gd name="T13" fmla="*/ 11 h 52"/>
                <a:gd name="T14" fmla="*/ 14 w 22"/>
                <a:gd name="T15" fmla="*/ 52 h 52"/>
                <a:gd name="T16" fmla="*/ 22 w 22"/>
                <a:gd name="T17" fmla="*/ 52 h 52"/>
                <a:gd name="T18" fmla="*/ 22 w 22"/>
                <a:gd name="T19" fmla="*/ 4 h 52"/>
                <a:gd name="T20" fmla="*/ 22 w 22"/>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2"/>
                <a:gd name="T35" fmla="*/ 22 w 2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2">
                  <a:moveTo>
                    <a:pt x="22" y="0"/>
                  </a:moveTo>
                  <a:lnTo>
                    <a:pt x="18" y="0"/>
                  </a:lnTo>
                  <a:lnTo>
                    <a:pt x="11" y="8"/>
                  </a:lnTo>
                  <a:lnTo>
                    <a:pt x="0" y="11"/>
                  </a:lnTo>
                  <a:lnTo>
                    <a:pt x="0" y="19"/>
                  </a:lnTo>
                  <a:lnTo>
                    <a:pt x="7" y="15"/>
                  </a:lnTo>
                  <a:lnTo>
                    <a:pt x="14" y="11"/>
                  </a:lnTo>
                  <a:lnTo>
                    <a:pt x="14" y="52"/>
                  </a:lnTo>
                  <a:lnTo>
                    <a:pt x="22" y="52"/>
                  </a:lnTo>
                  <a:lnTo>
                    <a:pt x="22" y="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5" name="Rectangle 53"/>
            <p:cNvSpPr>
              <a:spLocks noChangeArrowheads="1"/>
            </p:cNvSpPr>
            <p:nvPr/>
          </p:nvSpPr>
          <p:spPr bwMode="auto">
            <a:xfrm>
              <a:off x="2199" y="3487"/>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L</a:t>
              </a:r>
              <a:endParaRPr lang="en-US" altLang="en-US" sz="2400">
                <a:latin typeface="Times New Roman" panose="02020603050405020304" pitchFamily="18" charset="0"/>
              </a:endParaRPr>
            </a:p>
          </p:txBody>
        </p:sp>
        <p:sp>
          <p:nvSpPr>
            <p:cNvPr id="40996" name="Freeform 54"/>
            <p:cNvSpPr>
              <a:spLocks/>
            </p:cNvSpPr>
            <p:nvPr/>
          </p:nvSpPr>
          <p:spPr bwMode="auto">
            <a:xfrm>
              <a:off x="2276" y="3561"/>
              <a:ext cx="22" cy="52"/>
            </a:xfrm>
            <a:custGeom>
              <a:avLst/>
              <a:gdLst>
                <a:gd name="T0" fmla="*/ 22 w 22"/>
                <a:gd name="T1" fmla="*/ 0 h 52"/>
                <a:gd name="T2" fmla="*/ 15 w 22"/>
                <a:gd name="T3" fmla="*/ 0 h 52"/>
                <a:gd name="T4" fmla="*/ 11 w 22"/>
                <a:gd name="T5" fmla="*/ 7 h 52"/>
                <a:gd name="T6" fmla="*/ 0 w 22"/>
                <a:gd name="T7" fmla="*/ 15 h 52"/>
                <a:gd name="T8" fmla="*/ 0 w 22"/>
                <a:gd name="T9" fmla="*/ 18 h 52"/>
                <a:gd name="T10" fmla="*/ 7 w 22"/>
                <a:gd name="T11" fmla="*/ 15 h 52"/>
                <a:gd name="T12" fmla="*/ 15 w 22"/>
                <a:gd name="T13" fmla="*/ 11 h 52"/>
                <a:gd name="T14" fmla="*/ 15 w 22"/>
                <a:gd name="T15" fmla="*/ 52 h 52"/>
                <a:gd name="T16" fmla="*/ 22 w 22"/>
                <a:gd name="T17" fmla="*/ 52 h 52"/>
                <a:gd name="T18" fmla="*/ 22 w 22"/>
                <a:gd name="T19" fmla="*/ 4 h 52"/>
                <a:gd name="T20" fmla="*/ 22 w 22"/>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2"/>
                <a:gd name="T35" fmla="*/ 22 w 2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2">
                  <a:moveTo>
                    <a:pt x="22" y="0"/>
                  </a:moveTo>
                  <a:lnTo>
                    <a:pt x="15" y="0"/>
                  </a:lnTo>
                  <a:lnTo>
                    <a:pt x="11" y="7"/>
                  </a:lnTo>
                  <a:lnTo>
                    <a:pt x="0" y="15"/>
                  </a:lnTo>
                  <a:lnTo>
                    <a:pt x="0" y="18"/>
                  </a:lnTo>
                  <a:lnTo>
                    <a:pt x="7" y="15"/>
                  </a:lnTo>
                  <a:lnTo>
                    <a:pt x="15" y="11"/>
                  </a:lnTo>
                  <a:lnTo>
                    <a:pt x="15" y="52"/>
                  </a:lnTo>
                  <a:lnTo>
                    <a:pt x="22" y="52"/>
                  </a:lnTo>
                  <a:lnTo>
                    <a:pt x="22" y="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55"/>
          <p:cNvGrpSpPr>
            <a:grpSpLocks/>
          </p:cNvGrpSpPr>
          <p:nvPr/>
        </p:nvGrpSpPr>
        <p:grpSpPr bwMode="auto">
          <a:xfrm>
            <a:off x="3089276" y="2800350"/>
            <a:ext cx="2767013" cy="2965450"/>
            <a:chOff x="986" y="1764"/>
            <a:chExt cx="1743" cy="1868"/>
          </a:xfrm>
        </p:grpSpPr>
        <p:sp>
          <p:nvSpPr>
            <p:cNvPr id="40985" name="Freeform 56"/>
            <p:cNvSpPr>
              <a:spLocks/>
            </p:cNvSpPr>
            <p:nvPr/>
          </p:nvSpPr>
          <p:spPr bwMode="auto">
            <a:xfrm>
              <a:off x="1244" y="1844"/>
              <a:ext cx="1442" cy="1602"/>
            </a:xfrm>
            <a:custGeom>
              <a:avLst/>
              <a:gdLst>
                <a:gd name="T0" fmla="*/ 1442 w 1442"/>
                <a:gd name="T1" fmla="*/ 1602 h 1602"/>
                <a:gd name="T2" fmla="*/ 1442 w 1442"/>
                <a:gd name="T3" fmla="*/ 0 h 1602"/>
                <a:gd name="T4" fmla="*/ 0 w 1442"/>
                <a:gd name="T5" fmla="*/ 0 h 1602"/>
                <a:gd name="T6" fmla="*/ 0 60000 65536"/>
                <a:gd name="T7" fmla="*/ 0 60000 65536"/>
                <a:gd name="T8" fmla="*/ 0 60000 65536"/>
                <a:gd name="T9" fmla="*/ 0 w 1442"/>
                <a:gd name="T10" fmla="*/ 0 h 1602"/>
                <a:gd name="T11" fmla="*/ 1442 w 1442"/>
                <a:gd name="T12" fmla="*/ 1602 h 1602"/>
              </a:gdLst>
              <a:ahLst/>
              <a:cxnLst>
                <a:cxn ang="T6">
                  <a:pos x="T0" y="T1"/>
                </a:cxn>
                <a:cxn ang="T7">
                  <a:pos x="T2" y="T3"/>
                </a:cxn>
                <a:cxn ang="T8">
                  <a:pos x="T4" y="T5"/>
                </a:cxn>
              </a:cxnLst>
              <a:rect l="T9" t="T10" r="T11" b="T12"/>
              <a:pathLst>
                <a:path w="1442" h="1602">
                  <a:moveTo>
                    <a:pt x="1442" y="1602"/>
                  </a:moveTo>
                  <a:lnTo>
                    <a:pt x="1442" y="0"/>
                  </a:lnTo>
                  <a:lnTo>
                    <a:pt x="0" y="0"/>
                  </a:lnTo>
                </a:path>
              </a:pathLst>
            </a:custGeom>
            <a:noFill/>
            <a:ln w="17463"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6" name="Oval 57"/>
            <p:cNvSpPr>
              <a:spLocks noChangeArrowheads="1"/>
            </p:cNvSpPr>
            <p:nvPr/>
          </p:nvSpPr>
          <p:spPr bwMode="auto">
            <a:xfrm>
              <a:off x="2653" y="1811"/>
              <a:ext cx="76"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87" name="Rectangle 58"/>
            <p:cNvSpPr>
              <a:spLocks noChangeArrowheads="1"/>
            </p:cNvSpPr>
            <p:nvPr/>
          </p:nvSpPr>
          <p:spPr bwMode="auto">
            <a:xfrm>
              <a:off x="986" y="1764"/>
              <a:ext cx="11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W</a:t>
              </a:r>
              <a:endParaRPr lang="en-US" altLang="en-US" sz="2400">
                <a:latin typeface="Times New Roman" panose="02020603050405020304" pitchFamily="18" charset="0"/>
              </a:endParaRPr>
            </a:p>
          </p:txBody>
        </p:sp>
        <p:sp>
          <p:nvSpPr>
            <p:cNvPr id="40988" name="Freeform 59"/>
            <p:cNvSpPr>
              <a:spLocks/>
            </p:cNvSpPr>
            <p:nvPr/>
          </p:nvSpPr>
          <p:spPr bwMode="auto">
            <a:xfrm>
              <a:off x="1100" y="1838"/>
              <a:ext cx="41" cy="52"/>
            </a:xfrm>
            <a:custGeom>
              <a:avLst/>
              <a:gdLst>
                <a:gd name="T0" fmla="*/ 11 w 41"/>
                <a:gd name="T1" fmla="*/ 48 h 52"/>
                <a:gd name="T2" fmla="*/ 15 w 41"/>
                <a:gd name="T3" fmla="*/ 44 h 52"/>
                <a:gd name="T4" fmla="*/ 22 w 41"/>
                <a:gd name="T5" fmla="*/ 37 h 52"/>
                <a:gd name="T6" fmla="*/ 33 w 41"/>
                <a:gd name="T7" fmla="*/ 26 h 52"/>
                <a:gd name="T8" fmla="*/ 37 w 41"/>
                <a:gd name="T9" fmla="*/ 22 h 52"/>
                <a:gd name="T10" fmla="*/ 41 w 41"/>
                <a:gd name="T11" fmla="*/ 15 h 52"/>
                <a:gd name="T12" fmla="*/ 37 w 41"/>
                <a:gd name="T13" fmla="*/ 8 h 52"/>
                <a:gd name="T14" fmla="*/ 33 w 41"/>
                <a:gd name="T15" fmla="*/ 4 h 52"/>
                <a:gd name="T16" fmla="*/ 30 w 41"/>
                <a:gd name="T17" fmla="*/ 0 h 52"/>
                <a:gd name="T18" fmla="*/ 22 w 41"/>
                <a:gd name="T19" fmla="*/ 0 h 52"/>
                <a:gd name="T20" fmla="*/ 15 w 41"/>
                <a:gd name="T21" fmla="*/ 0 h 52"/>
                <a:gd name="T22" fmla="*/ 8 w 41"/>
                <a:gd name="T23" fmla="*/ 4 h 52"/>
                <a:gd name="T24" fmla="*/ 4 w 41"/>
                <a:gd name="T25" fmla="*/ 8 h 52"/>
                <a:gd name="T26" fmla="*/ 0 w 41"/>
                <a:gd name="T27" fmla="*/ 15 h 52"/>
                <a:gd name="T28" fmla="*/ 8 w 41"/>
                <a:gd name="T29" fmla="*/ 15 h 52"/>
                <a:gd name="T30" fmla="*/ 11 w 41"/>
                <a:gd name="T31" fmla="*/ 8 h 52"/>
                <a:gd name="T32" fmla="*/ 22 w 41"/>
                <a:gd name="T33" fmla="*/ 8 h 52"/>
                <a:gd name="T34" fmla="*/ 30 w 41"/>
                <a:gd name="T35" fmla="*/ 8 h 52"/>
                <a:gd name="T36" fmla="*/ 33 w 41"/>
                <a:gd name="T37" fmla="*/ 15 h 52"/>
                <a:gd name="T38" fmla="*/ 30 w 41"/>
                <a:gd name="T39" fmla="*/ 22 h 52"/>
                <a:gd name="T40" fmla="*/ 15 w 41"/>
                <a:gd name="T41" fmla="*/ 33 h 52"/>
                <a:gd name="T42" fmla="*/ 8 w 41"/>
                <a:gd name="T43" fmla="*/ 41 h 52"/>
                <a:gd name="T44" fmla="*/ 0 w 41"/>
                <a:gd name="T45" fmla="*/ 48 h 52"/>
                <a:gd name="T46" fmla="*/ 0 w 41"/>
                <a:gd name="T47" fmla="*/ 52 h 52"/>
                <a:gd name="T48" fmla="*/ 41 w 41"/>
                <a:gd name="T49" fmla="*/ 52 h 52"/>
                <a:gd name="T50" fmla="*/ 41 w 41"/>
                <a:gd name="T51" fmla="*/ 48 h 52"/>
                <a:gd name="T52" fmla="*/ 15 w 41"/>
                <a:gd name="T53" fmla="*/ 48 h 52"/>
                <a:gd name="T54" fmla="*/ 11 w 41"/>
                <a:gd name="T55" fmla="*/ 48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52"/>
                <a:gd name="T86" fmla="*/ 41 w 41"/>
                <a:gd name="T87" fmla="*/ 52 h 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52">
                  <a:moveTo>
                    <a:pt x="11" y="48"/>
                  </a:moveTo>
                  <a:lnTo>
                    <a:pt x="15" y="44"/>
                  </a:lnTo>
                  <a:lnTo>
                    <a:pt x="22" y="37"/>
                  </a:lnTo>
                  <a:lnTo>
                    <a:pt x="33" y="26"/>
                  </a:lnTo>
                  <a:lnTo>
                    <a:pt x="37" y="22"/>
                  </a:lnTo>
                  <a:lnTo>
                    <a:pt x="41" y="15"/>
                  </a:lnTo>
                  <a:lnTo>
                    <a:pt x="37" y="8"/>
                  </a:lnTo>
                  <a:lnTo>
                    <a:pt x="33" y="4"/>
                  </a:lnTo>
                  <a:lnTo>
                    <a:pt x="30" y="0"/>
                  </a:lnTo>
                  <a:lnTo>
                    <a:pt x="22" y="0"/>
                  </a:lnTo>
                  <a:lnTo>
                    <a:pt x="15" y="0"/>
                  </a:lnTo>
                  <a:lnTo>
                    <a:pt x="8" y="4"/>
                  </a:lnTo>
                  <a:lnTo>
                    <a:pt x="4" y="8"/>
                  </a:lnTo>
                  <a:lnTo>
                    <a:pt x="0" y="15"/>
                  </a:lnTo>
                  <a:lnTo>
                    <a:pt x="8" y="15"/>
                  </a:lnTo>
                  <a:lnTo>
                    <a:pt x="11" y="8"/>
                  </a:lnTo>
                  <a:lnTo>
                    <a:pt x="22" y="8"/>
                  </a:lnTo>
                  <a:lnTo>
                    <a:pt x="30" y="8"/>
                  </a:lnTo>
                  <a:lnTo>
                    <a:pt x="33" y="15"/>
                  </a:lnTo>
                  <a:lnTo>
                    <a:pt x="30" y="22"/>
                  </a:lnTo>
                  <a:lnTo>
                    <a:pt x="15" y="33"/>
                  </a:lnTo>
                  <a:lnTo>
                    <a:pt x="8" y="41"/>
                  </a:lnTo>
                  <a:lnTo>
                    <a:pt x="0" y="48"/>
                  </a:lnTo>
                  <a:lnTo>
                    <a:pt x="0" y="52"/>
                  </a:lnTo>
                  <a:lnTo>
                    <a:pt x="41" y="52"/>
                  </a:lnTo>
                  <a:lnTo>
                    <a:pt x="41" y="48"/>
                  </a:lnTo>
                  <a:lnTo>
                    <a:pt x="15" y="48"/>
                  </a:lnTo>
                  <a:lnTo>
                    <a:pt x="1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9" name="Rectangle 60"/>
            <p:cNvSpPr>
              <a:spLocks noChangeArrowheads="1"/>
            </p:cNvSpPr>
            <p:nvPr/>
          </p:nvSpPr>
          <p:spPr bwMode="auto">
            <a:xfrm>
              <a:off x="2621" y="3487"/>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L</a:t>
              </a:r>
              <a:endParaRPr lang="en-US" altLang="en-US" sz="2400">
                <a:latin typeface="Times New Roman" panose="02020603050405020304" pitchFamily="18" charset="0"/>
              </a:endParaRPr>
            </a:p>
          </p:txBody>
        </p:sp>
        <p:sp>
          <p:nvSpPr>
            <p:cNvPr id="40990" name="Freeform 61"/>
            <p:cNvSpPr>
              <a:spLocks/>
            </p:cNvSpPr>
            <p:nvPr/>
          </p:nvSpPr>
          <p:spPr bwMode="auto">
            <a:xfrm>
              <a:off x="2687" y="3561"/>
              <a:ext cx="41" cy="52"/>
            </a:xfrm>
            <a:custGeom>
              <a:avLst/>
              <a:gdLst>
                <a:gd name="T0" fmla="*/ 11 w 41"/>
                <a:gd name="T1" fmla="*/ 48 h 52"/>
                <a:gd name="T2" fmla="*/ 15 w 41"/>
                <a:gd name="T3" fmla="*/ 44 h 52"/>
                <a:gd name="T4" fmla="*/ 22 w 41"/>
                <a:gd name="T5" fmla="*/ 37 h 52"/>
                <a:gd name="T6" fmla="*/ 34 w 41"/>
                <a:gd name="T7" fmla="*/ 26 h 52"/>
                <a:gd name="T8" fmla="*/ 41 w 41"/>
                <a:gd name="T9" fmla="*/ 22 h 52"/>
                <a:gd name="T10" fmla="*/ 41 w 41"/>
                <a:gd name="T11" fmla="*/ 15 h 52"/>
                <a:gd name="T12" fmla="*/ 41 w 41"/>
                <a:gd name="T13" fmla="*/ 7 h 52"/>
                <a:gd name="T14" fmla="*/ 37 w 41"/>
                <a:gd name="T15" fmla="*/ 4 h 52"/>
                <a:gd name="T16" fmla="*/ 30 w 41"/>
                <a:gd name="T17" fmla="*/ 0 h 52"/>
                <a:gd name="T18" fmla="*/ 22 w 41"/>
                <a:gd name="T19" fmla="*/ 0 h 52"/>
                <a:gd name="T20" fmla="*/ 15 w 41"/>
                <a:gd name="T21" fmla="*/ 0 h 52"/>
                <a:gd name="T22" fmla="*/ 8 w 41"/>
                <a:gd name="T23" fmla="*/ 4 h 52"/>
                <a:gd name="T24" fmla="*/ 4 w 41"/>
                <a:gd name="T25" fmla="*/ 7 h 52"/>
                <a:gd name="T26" fmla="*/ 4 w 41"/>
                <a:gd name="T27" fmla="*/ 15 h 52"/>
                <a:gd name="T28" fmla="*/ 11 w 41"/>
                <a:gd name="T29" fmla="*/ 15 h 52"/>
                <a:gd name="T30" fmla="*/ 15 w 41"/>
                <a:gd name="T31" fmla="*/ 7 h 52"/>
                <a:gd name="T32" fmla="*/ 22 w 41"/>
                <a:gd name="T33" fmla="*/ 7 h 52"/>
                <a:gd name="T34" fmla="*/ 30 w 41"/>
                <a:gd name="T35" fmla="*/ 7 h 52"/>
                <a:gd name="T36" fmla="*/ 34 w 41"/>
                <a:gd name="T37" fmla="*/ 15 h 52"/>
                <a:gd name="T38" fmla="*/ 30 w 41"/>
                <a:gd name="T39" fmla="*/ 22 h 52"/>
                <a:gd name="T40" fmla="*/ 19 w 41"/>
                <a:gd name="T41" fmla="*/ 33 h 52"/>
                <a:gd name="T42" fmla="*/ 8 w 41"/>
                <a:gd name="T43" fmla="*/ 40 h 52"/>
                <a:gd name="T44" fmla="*/ 4 w 41"/>
                <a:gd name="T45" fmla="*/ 48 h 52"/>
                <a:gd name="T46" fmla="*/ 0 w 41"/>
                <a:gd name="T47" fmla="*/ 52 h 52"/>
                <a:gd name="T48" fmla="*/ 41 w 41"/>
                <a:gd name="T49" fmla="*/ 52 h 52"/>
                <a:gd name="T50" fmla="*/ 41 w 41"/>
                <a:gd name="T51" fmla="*/ 48 h 52"/>
                <a:gd name="T52" fmla="*/ 15 w 41"/>
                <a:gd name="T53" fmla="*/ 48 h 52"/>
                <a:gd name="T54" fmla="*/ 11 w 41"/>
                <a:gd name="T55" fmla="*/ 48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52"/>
                <a:gd name="T86" fmla="*/ 41 w 41"/>
                <a:gd name="T87" fmla="*/ 52 h 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52">
                  <a:moveTo>
                    <a:pt x="11" y="48"/>
                  </a:moveTo>
                  <a:lnTo>
                    <a:pt x="15" y="44"/>
                  </a:lnTo>
                  <a:lnTo>
                    <a:pt x="22" y="37"/>
                  </a:lnTo>
                  <a:lnTo>
                    <a:pt x="34" y="26"/>
                  </a:lnTo>
                  <a:lnTo>
                    <a:pt x="41" y="22"/>
                  </a:lnTo>
                  <a:lnTo>
                    <a:pt x="41" y="15"/>
                  </a:lnTo>
                  <a:lnTo>
                    <a:pt x="41" y="7"/>
                  </a:lnTo>
                  <a:lnTo>
                    <a:pt x="37" y="4"/>
                  </a:lnTo>
                  <a:lnTo>
                    <a:pt x="30" y="0"/>
                  </a:lnTo>
                  <a:lnTo>
                    <a:pt x="22" y="0"/>
                  </a:lnTo>
                  <a:lnTo>
                    <a:pt x="15" y="0"/>
                  </a:lnTo>
                  <a:lnTo>
                    <a:pt x="8" y="4"/>
                  </a:lnTo>
                  <a:lnTo>
                    <a:pt x="4" y="7"/>
                  </a:lnTo>
                  <a:lnTo>
                    <a:pt x="4" y="15"/>
                  </a:lnTo>
                  <a:lnTo>
                    <a:pt x="11" y="15"/>
                  </a:lnTo>
                  <a:lnTo>
                    <a:pt x="15" y="7"/>
                  </a:lnTo>
                  <a:lnTo>
                    <a:pt x="22" y="7"/>
                  </a:lnTo>
                  <a:lnTo>
                    <a:pt x="30" y="7"/>
                  </a:lnTo>
                  <a:lnTo>
                    <a:pt x="34" y="15"/>
                  </a:lnTo>
                  <a:lnTo>
                    <a:pt x="30" y="22"/>
                  </a:lnTo>
                  <a:lnTo>
                    <a:pt x="19" y="33"/>
                  </a:lnTo>
                  <a:lnTo>
                    <a:pt x="8" y="40"/>
                  </a:lnTo>
                  <a:lnTo>
                    <a:pt x="4" y="48"/>
                  </a:lnTo>
                  <a:lnTo>
                    <a:pt x="0" y="52"/>
                  </a:lnTo>
                  <a:lnTo>
                    <a:pt x="41" y="52"/>
                  </a:lnTo>
                  <a:lnTo>
                    <a:pt x="41" y="48"/>
                  </a:lnTo>
                  <a:lnTo>
                    <a:pt x="15" y="48"/>
                  </a:lnTo>
                  <a:lnTo>
                    <a:pt x="11"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 name="Group 62"/>
          <p:cNvGrpSpPr>
            <a:grpSpLocks/>
          </p:cNvGrpSpPr>
          <p:nvPr/>
        </p:nvGrpSpPr>
        <p:grpSpPr bwMode="auto">
          <a:xfrm>
            <a:off x="6775450" y="3171825"/>
            <a:ext cx="2314575" cy="1149350"/>
            <a:chOff x="3308" y="1998"/>
            <a:chExt cx="1458" cy="724"/>
          </a:xfrm>
        </p:grpSpPr>
        <p:sp>
          <p:nvSpPr>
            <p:cNvPr id="40981" name="Line 63"/>
            <p:cNvSpPr>
              <a:spLocks noChangeShapeType="1"/>
            </p:cNvSpPr>
            <p:nvPr/>
          </p:nvSpPr>
          <p:spPr bwMode="auto">
            <a:xfrm flipH="1">
              <a:off x="3308" y="2184"/>
              <a:ext cx="492" cy="5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2" name="Rectangle 64"/>
            <p:cNvSpPr>
              <a:spLocks noChangeArrowheads="1"/>
            </p:cNvSpPr>
            <p:nvPr/>
          </p:nvSpPr>
          <p:spPr bwMode="auto">
            <a:xfrm>
              <a:off x="3789" y="1998"/>
              <a:ext cx="972" cy="351"/>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0983" name="Rectangle 65"/>
            <p:cNvSpPr>
              <a:spLocks noChangeArrowheads="1"/>
            </p:cNvSpPr>
            <p:nvPr/>
          </p:nvSpPr>
          <p:spPr bwMode="auto">
            <a:xfrm>
              <a:off x="3823" y="2025"/>
              <a:ext cx="8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1. An increase in</a:t>
              </a:r>
              <a:endParaRPr lang="en-US" altLang="en-US" sz="2400">
                <a:latin typeface="Times New Roman" panose="02020603050405020304" pitchFamily="18" charset="0"/>
              </a:endParaRPr>
            </a:p>
          </p:txBody>
        </p:sp>
        <p:sp>
          <p:nvSpPr>
            <p:cNvPr id="40984" name="Rectangle 66"/>
            <p:cNvSpPr>
              <a:spLocks noChangeArrowheads="1"/>
            </p:cNvSpPr>
            <p:nvPr/>
          </p:nvSpPr>
          <p:spPr bwMode="auto">
            <a:xfrm>
              <a:off x="3823" y="2172"/>
              <a:ext cx="9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labor demand . . .</a:t>
              </a:r>
              <a:endParaRPr lang="en-US" altLang="en-US"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288" fill="hold" nodeType="clickEffect">
                                  <p:stCondLst>
                                    <p:cond delay="0"/>
                                  </p:stCondLst>
                                  <p:childTnLst>
                                    <p:set>
                                      <p:cBhvr>
                                        <p:cTn id="21" dur="1" fill="hold">
                                          <p:stCondLst>
                                            <p:cond delay="0"/>
                                          </p:stCondLst>
                                        </p:cTn>
                                        <p:tgtEl>
                                          <p:spTgt spid="91156"/>
                                        </p:tgtEl>
                                        <p:attrNameLst>
                                          <p:attrName>style.visibility</p:attrName>
                                        </p:attrNameLst>
                                      </p:cBhvr>
                                      <p:to>
                                        <p:strVal val="visible"/>
                                      </p:to>
                                    </p:set>
                                    <p:anim calcmode="lin" valueType="num">
                                      <p:cBhvr>
                                        <p:cTn id="22" dur="500" fill="hold"/>
                                        <p:tgtEl>
                                          <p:spTgt spid="91156"/>
                                        </p:tgtEl>
                                        <p:attrNameLst>
                                          <p:attrName>ppt_w</p:attrName>
                                        </p:attrNameLst>
                                      </p:cBhvr>
                                      <p:tavLst>
                                        <p:tav tm="0">
                                          <p:val>
                                            <p:strVal val="4/3*#ppt_w"/>
                                          </p:val>
                                        </p:tav>
                                        <p:tav tm="100000">
                                          <p:val>
                                            <p:strVal val="#ppt_w"/>
                                          </p:val>
                                        </p:tav>
                                      </p:tavLst>
                                    </p:anim>
                                    <p:anim calcmode="lin" valueType="num">
                                      <p:cBhvr>
                                        <p:cTn id="23" dur="500" fill="hold"/>
                                        <p:tgtEl>
                                          <p:spTgt spid="91156"/>
                                        </p:tgtEl>
                                        <p:attrNameLst>
                                          <p:attrName>ppt_h</p:attrName>
                                        </p:attrNameLst>
                                      </p:cBhvr>
                                      <p:tavLst>
                                        <p:tav tm="0">
                                          <p:val>
                                            <p:strVal val="4/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Right)">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288" fill="hold" nodeType="clickEffect">
                                  <p:stCondLst>
                                    <p:cond delay="0"/>
                                  </p:stCondLst>
                                  <p:childTnLst>
                                    <p:set>
                                      <p:cBhvr>
                                        <p:cTn id="37" dur="1" fill="hold">
                                          <p:stCondLst>
                                            <p:cond delay="0"/>
                                          </p:stCondLst>
                                        </p:cTn>
                                        <p:tgtEl>
                                          <p:spTgt spid="91154"/>
                                        </p:tgtEl>
                                        <p:attrNameLst>
                                          <p:attrName>style.visibility</p:attrName>
                                        </p:attrNameLst>
                                      </p:cBhvr>
                                      <p:to>
                                        <p:strVal val="visible"/>
                                      </p:to>
                                    </p:set>
                                    <p:anim calcmode="lin" valueType="num">
                                      <p:cBhvr>
                                        <p:cTn id="38" dur="500" fill="hold"/>
                                        <p:tgtEl>
                                          <p:spTgt spid="91154"/>
                                        </p:tgtEl>
                                        <p:attrNameLst>
                                          <p:attrName>ppt_w</p:attrName>
                                        </p:attrNameLst>
                                      </p:cBhvr>
                                      <p:tavLst>
                                        <p:tav tm="0">
                                          <p:val>
                                            <p:strVal val="4/3*#ppt_w"/>
                                          </p:val>
                                        </p:tav>
                                        <p:tav tm="100000">
                                          <p:val>
                                            <p:strVal val="#ppt_w"/>
                                          </p:val>
                                        </p:tav>
                                      </p:tavLst>
                                    </p:anim>
                                    <p:anim calcmode="lin" valueType="num">
                                      <p:cBhvr>
                                        <p:cTn id="39" dur="500" fill="hold"/>
                                        <p:tgtEl>
                                          <p:spTgt spid="91154"/>
                                        </p:tgtEl>
                                        <p:attrNameLst>
                                          <p:attrName>ppt_h</p:attrName>
                                        </p:attrNameLst>
                                      </p:cBhvr>
                                      <p:tavLst>
                                        <p:tav tm="0">
                                          <p:val>
                                            <p:strVal val="4/3*#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500"/>
                                        <p:tgtEl>
                                          <p:spTgt spid="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3"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strips(upRight)">
                                      <p:cBhvr>
                                        <p:cTn id="49" dur="500"/>
                                        <p:tgtEl>
                                          <p:spTgt spid="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288" fill="hold" nodeType="clickEffect">
                                  <p:stCondLst>
                                    <p:cond delay="0"/>
                                  </p:stCondLst>
                                  <p:childTnLst>
                                    <p:set>
                                      <p:cBhvr>
                                        <p:cTn id="53" dur="1" fill="hold">
                                          <p:stCondLst>
                                            <p:cond delay="0"/>
                                          </p:stCondLst>
                                        </p:cTn>
                                        <p:tgtEl>
                                          <p:spTgt spid="91155"/>
                                        </p:tgtEl>
                                        <p:attrNameLst>
                                          <p:attrName>style.visibility</p:attrName>
                                        </p:attrNameLst>
                                      </p:cBhvr>
                                      <p:to>
                                        <p:strVal val="visible"/>
                                      </p:to>
                                    </p:set>
                                    <p:anim calcmode="lin" valueType="num">
                                      <p:cBhvr>
                                        <p:cTn id="54" dur="500" fill="hold"/>
                                        <p:tgtEl>
                                          <p:spTgt spid="91155"/>
                                        </p:tgtEl>
                                        <p:attrNameLst>
                                          <p:attrName>ppt_w</p:attrName>
                                        </p:attrNameLst>
                                      </p:cBhvr>
                                      <p:tavLst>
                                        <p:tav tm="0">
                                          <p:val>
                                            <p:strVal val="4/3*#ppt_w"/>
                                          </p:val>
                                        </p:tav>
                                        <p:tav tm="100000">
                                          <p:val>
                                            <p:strVal val="#ppt_w"/>
                                          </p:val>
                                        </p:tav>
                                      </p:tavLst>
                                    </p:anim>
                                    <p:anim calcmode="lin" valueType="num">
                                      <p:cBhvr>
                                        <p:cTn id="55" dur="500" fill="hold"/>
                                        <p:tgtEl>
                                          <p:spTgt spid="91155"/>
                                        </p:tgtEl>
                                        <p:attrNameLst>
                                          <p:attrName>ppt_h</p:attrName>
                                        </p:attrNameLst>
                                      </p:cBhvr>
                                      <p:tavLst>
                                        <p:tav tm="0">
                                          <p:val>
                                            <p:strVal val="4/3*#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a:r>
              <a:rPr lang="en-US" altLang="en-US" sz="3200"/>
              <a:t>Shifts in Labor Demand</a:t>
            </a:r>
            <a:endParaRPr lang="en-US" altLang="en-US" sz="3200">
              <a:latin typeface="Tahoma" panose="020B0604030504040204" pitchFamily="34" charset="0"/>
            </a:endParaRPr>
          </a:p>
        </p:txBody>
      </p:sp>
      <p:sp>
        <p:nvSpPr>
          <p:cNvPr id="41987" name="Rectangle 3"/>
          <p:cNvSpPr>
            <a:spLocks noGrp="1" noChangeArrowheads="1"/>
          </p:cNvSpPr>
          <p:nvPr>
            <p:ph idx="1"/>
          </p:nvPr>
        </p:nvSpPr>
        <p:spPr/>
        <p:txBody>
          <a:bodyPr/>
          <a:lstStyle/>
          <a:p>
            <a:r>
              <a:rPr lang="en-US" altLang="en-US" smtClean="0"/>
              <a:t>An increase in the demand for labor :</a:t>
            </a:r>
          </a:p>
          <a:p>
            <a:pPr lvl="1"/>
            <a:r>
              <a:rPr lang="en-US" altLang="en-US" smtClean="0"/>
              <a:t>Makes it profitable for firms to hire more workers.</a:t>
            </a:r>
          </a:p>
          <a:p>
            <a:pPr lvl="1"/>
            <a:r>
              <a:rPr lang="en-US" altLang="en-US" smtClean="0"/>
              <a:t>Puts upward pressure on wages.</a:t>
            </a:r>
          </a:p>
          <a:p>
            <a:pPr lvl="1"/>
            <a:r>
              <a:rPr lang="en-US" altLang="en-US" smtClean="0"/>
              <a:t>Raises the value of the marginal product.</a:t>
            </a:r>
          </a:p>
          <a:p>
            <a:pPr lvl="1"/>
            <a:r>
              <a:rPr lang="en-US" altLang="en-US" smtClean="0"/>
              <a:t>Gives a new equilibrium.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altLang="en-US" smtClean="0"/>
              <a:t>Table 2  Productivity and Wage Growth in the United States</a:t>
            </a:r>
          </a:p>
        </p:txBody>
      </p:sp>
      <p:sp>
        <p:nvSpPr>
          <p:cNvPr id="43010" name="Footer Placeholder 2"/>
          <p:cNvSpPr>
            <a:spLocks noGrp="1"/>
          </p:cNvSpPr>
          <p:nvPr>
            <p:ph type="ftr" sz="quarter" idx="11"/>
          </p:nvPr>
        </p:nvSpPr>
        <p:spPr>
          <a:xfrm>
            <a:off x="1524001" y="6392864"/>
            <a:ext cx="4779963"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t>CHAPTER 18 THE MARKETS FOR THE FACTORS OF PRODUCTION</a:t>
            </a:r>
          </a:p>
        </p:txBody>
      </p:sp>
      <p:sp>
        <p:nvSpPr>
          <p:cNvPr id="43012" name="AutoShape 3"/>
          <p:cNvSpPr>
            <a:spLocks noChangeAspect="1" noChangeArrowheads="1" noTextEdit="1"/>
          </p:cNvSpPr>
          <p:nvPr/>
        </p:nvSpPr>
        <p:spPr bwMode="auto">
          <a:xfrm>
            <a:off x="1981200" y="1638301"/>
            <a:ext cx="81915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076" y="1428751"/>
            <a:ext cx="66008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Box 6"/>
          <p:cNvSpPr txBox="1">
            <a:spLocks noChangeArrowheads="1"/>
          </p:cNvSpPr>
          <p:nvPr/>
        </p:nvSpPr>
        <p:spPr bwMode="auto">
          <a:xfrm>
            <a:off x="1676400" y="4121151"/>
            <a:ext cx="88392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Growth in productivity is measured here as the annualized rate of change in output per hour in the nonfarm business sector. Growth in real wages is measured as the annualized change in compensation per hour in the nonfarm business sector divided by the implicit price deflator for that sector. These productivity data measure average productivity—the quantity of output divided by the quantity of labor—rather than marginal productivity, but average and marginal productivity are thought to move closely together.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3600"/>
              <a:t>OTHER FACTORS OF PRODUCTION: LAND AND CAPITAL</a:t>
            </a:r>
            <a:endParaRPr lang="en-US" altLang="en-US" sz="3600">
              <a:latin typeface="Tahoma" panose="020B0604030504040204" pitchFamily="34" charset="0"/>
            </a:endParaRPr>
          </a:p>
        </p:txBody>
      </p:sp>
      <p:sp>
        <p:nvSpPr>
          <p:cNvPr id="44035" name="Rectangle 3"/>
          <p:cNvSpPr>
            <a:spLocks noGrp="1" noChangeArrowheads="1"/>
          </p:cNvSpPr>
          <p:nvPr>
            <p:ph idx="1"/>
          </p:nvPr>
        </p:nvSpPr>
        <p:spPr/>
        <p:txBody>
          <a:bodyPr/>
          <a:lstStyle/>
          <a:p>
            <a:pPr>
              <a:buClr>
                <a:srgbClr val="000000"/>
              </a:buClr>
            </a:pPr>
            <a:r>
              <a:rPr lang="en-US" altLang="en-US" i="1" smtClean="0">
                <a:solidFill>
                  <a:srgbClr val="25A9A6"/>
                </a:solidFill>
              </a:rPr>
              <a:t>Capital </a:t>
            </a:r>
            <a:r>
              <a:rPr lang="en-US" altLang="en-US" smtClean="0"/>
              <a:t>refers to the equipment and structures used to produce goods and services.</a:t>
            </a:r>
          </a:p>
          <a:p>
            <a:pPr lvl="1"/>
            <a:r>
              <a:rPr lang="en-US" altLang="en-US" smtClean="0"/>
              <a:t>The economy’s capital represents the accumulation of goods produced in the past that are being used in the present to produce new goods and services.</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The Markets for the Factors of Production</a:t>
            </a:r>
          </a:p>
        </p:txBody>
      </p:sp>
      <p:sp>
        <p:nvSpPr>
          <p:cNvPr id="8195" name="Rectangle 3"/>
          <p:cNvSpPr>
            <a:spLocks noGrp="1" noChangeArrowheads="1"/>
          </p:cNvSpPr>
          <p:nvPr>
            <p:ph idx="1"/>
          </p:nvPr>
        </p:nvSpPr>
        <p:spPr/>
        <p:txBody>
          <a:bodyPr/>
          <a:lstStyle/>
          <a:p>
            <a:pPr>
              <a:buClr>
                <a:srgbClr val="000000"/>
              </a:buClr>
            </a:pPr>
            <a:r>
              <a:rPr lang="en-US" altLang="en-US" smtClean="0"/>
              <a:t>The demand for a factor of production</a:t>
            </a:r>
            <a:r>
              <a:rPr lang="en-US" altLang="en-US" i="1" smtClean="0">
                <a:solidFill>
                  <a:srgbClr val="25A9A6"/>
                </a:solidFill>
              </a:rPr>
              <a:t> </a:t>
            </a:r>
            <a:r>
              <a:rPr lang="en-US" altLang="en-US" smtClean="0"/>
              <a:t>is a </a:t>
            </a:r>
            <a:r>
              <a:rPr lang="en-US" altLang="en-US" b="1" smtClean="0"/>
              <a:t>derived demand</a:t>
            </a:r>
            <a:r>
              <a:rPr lang="en-US" altLang="en-US" smtClean="0"/>
              <a:t>.</a:t>
            </a:r>
          </a:p>
          <a:p>
            <a:pPr lvl="1"/>
            <a:r>
              <a:rPr lang="en-US" altLang="en-US" smtClean="0"/>
              <a:t>A firm’s demand for a factor of production is </a:t>
            </a:r>
            <a:r>
              <a:rPr lang="en-US" altLang="en-US" i="1" smtClean="0"/>
              <a:t>derived</a:t>
            </a:r>
            <a:r>
              <a:rPr lang="en-US" altLang="en-US" smtClean="0"/>
              <a:t> from its decision to supply the good that is produced with that factor.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3600"/>
              <a:t>OTHER FACTORS OF PRODUCTION: LAND AND CAPITAL</a:t>
            </a:r>
            <a:endParaRPr lang="en-US" altLang="en-US" sz="3600">
              <a:latin typeface="Tahoma" panose="020B0604030504040204" pitchFamily="34" charset="0"/>
            </a:endParaRPr>
          </a:p>
        </p:txBody>
      </p:sp>
      <p:sp>
        <p:nvSpPr>
          <p:cNvPr id="45059" name="Rectangle 3"/>
          <p:cNvSpPr>
            <a:spLocks noGrp="1" noChangeArrowheads="1"/>
          </p:cNvSpPr>
          <p:nvPr>
            <p:ph idx="1"/>
          </p:nvPr>
        </p:nvSpPr>
        <p:spPr/>
        <p:txBody>
          <a:bodyPr/>
          <a:lstStyle/>
          <a:p>
            <a:r>
              <a:rPr lang="en-US" altLang="en-US" smtClean="0"/>
              <a:t>Prices of Land and Capital</a:t>
            </a:r>
            <a:endParaRPr lang="en-US" altLang="en-US" smtClean="0">
              <a:latin typeface="Tahoma" panose="020B0604030504040204" pitchFamily="34" charset="0"/>
            </a:endParaRPr>
          </a:p>
          <a:p>
            <a:pPr lvl="1"/>
            <a:r>
              <a:rPr lang="en-US" altLang="en-US" smtClean="0"/>
              <a:t>The </a:t>
            </a:r>
            <a:r>
              <a:rPr lang="en-US" altLang="en-US" i="1" smtClean="0"/>
              <a:t>purchase price</a:t>
            </a:r>
            <a:r>
              <a:rPr lang="en-US" altLang="en-US" smtClean="0"/>
              <a:t> is what a person pays to own a factor of production indefinitely.</a:t>
            </a:r>
          </a:p>
          <a:p>
            <a:pPr lvl="1"/>
            <a:r>
              <a:rPr lang="en-US" altLang="en-US" smtClean="0"/>
              <a:t>The </a:t>
            </a:r>
            <a:r>
              <a:rPr lang="en-US" altLang="en-US" i="1" smtClean="0"/>
              <a:t>rental price</a:t>
            </a:r>
            <a:r>
              <a:rPr lang="en-US" altLang="en-US" smtClean="0"/>
              <a:t> is what a person pays to use a factor of production for a limited period of time.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a:r>
              <a:rPr lang="en-US" altLang="en-US" sz="3200"/>
              <a:t>Equilibrium in the Markets for Land and Capital</a:t>
            </a:r>
            <a:endParaRPr lang="en-US" altLang="en-US" sz="3200">
              <a:latin typeface="Tahoma" panose="020B0604030504040204" pitchFamily="34" charset="0"/>
            </a:endParaRPr>
          </a:p>
        </p:txBody>
      </p:sp>
      <p:sp>
        <p:nvSpPr>
          <p:cNvPr id="46083" name="Rectangle 3"/>
          <p:cNvSpPr>
            <a:spLocks noGrp="1" noChangeArrowheads="1"/>
          </p:cNvSpPr>
          <p:nvPr>
            <p:ph idx="1"/>
          </p:nvPr>
        </p:nvSpPr>
        <p:spPr/>
        <p:txBody>
          <a:bodyPr/>
          <a:lstStyle/>
          <a:p>
            <a:r>
              <a:rPr lang="en-US" altLang="en-US" smtClean="0"/>
              <a:t>The rental price of land and the rental price of capital are determined by supply and demand </a:t>
            </a:r>
            <a:r>
              <a:rPr lang="en-US" altLang="en-US" i="1" smtClean="0"/>
              <a:t>exactly</a:t>
            </a:r>
            <a:r>
              <a:rPr lang="en-US" altLang="en-US" smtClean="0"/>
              <a:t> as in the case of the wage of labor.  </a:t>
            </a:r>
          </a:p>
          <a:p>
            <a:pPr lvl="1"/>
            <a:r>
              <a:rPr lang="en-US" altLang="en-US" smtClean="0"/>
              <a:t>The firm increases the quantity hired until the value of the factor’s marginal product equals the factor’s price.</a:t>
            </a:r>
          </a:p>
          <a:p>
            <a:pPr lvl="2"/>
            <a:r>
              <a:rPr lang="en-US" altLang="en-US" smtClean="0"/>
              <a:t>Rental price of land = VMP of land</a:t>
            </a:r>
          </a:p>
          <a:p>
            <a:pPr lvl="2"/>
            <a:r>
              <a:rPr lang="en-US" altLang="en-US" smtClean="0"/>
              <a:t>Rental price of capital = VMP of capital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7 The Markets for Land and Capital</a:t>
            </a:r>
          </a:p>
        </p:txBody>
      </p:sp>
      <p:sp>
        <p:nvSpPr>
          <p:cNvPr id="47107" name="Freeform 29"/>
          <p:cNvSpPr>
            <a:spLocks/>
          </p:cNvSpPr>
          <p:nvPr/>
        </p:nvSpPr>
        <p:spPr bwMode="auto">
          <a:xfrm>
            <a:off x="2266950" y="2449514"/>
            <a:ext cx="3494088" cy="2801937"/>
          </a:xfrm>
          <a:custGeom>
            <a:avLst/>
            <a:gdLst>
              <a:gd name="T0" fmla="*/ 0 w 2201"/>
              <a:gd name="T1" fmla="*/ 0 h 1765"/>
              <a:gd name="T2" fmla="*/ 0 w 2201"/>
              <a:gd name="T3" fmla="*/ 2147483647 h 1765"/>
              <a:gd name="T4" fmla="*/ 2147483647 w 2201"/>
              <a:gd name="T5" fmla="*/ 2147483647 h 1765"/>
              <a:gd name="T6" fmla="*/ 0 60000 65536"/>
              <a:gd name="T7" fmla="*/ 0 60000 65536"/>
              <a:gd name="T8" fmla="*/ 0 60000 65536"/>
              <a:gd name="T9" fmla="*/ 0 w 2201"/>
              <a:gd name="T10" fmla="*/ 0 h 1765"/>
              <a:gd name="T11" fmla="*/ 2201 w 2201"/>
              <a:gd name="T12" fmla="*/ 1765 h 1765"/>
            </a:gdLst>
            <a:ahLst/>
            <a:cxnLst>
              <a:cxn ang="T6">
                <a:pos x="T0" y="T1"/>
              </a:cxn>
              <a:cxn ang="T7">
                <a:pos x="T2" y="T3"/>
              </a:cxn>
              <a:cxn ang="T8">
                <a:pos x="T4" y="T5"/>
              </a:cxn>
            </a:cxnLst>
            <a:rect l="T9" t="T10" r="T11" b="T12"/>
            <a:pathLst>
              <a:path w="2201" h="1765">
                <a:moveTo>
                  <a:pt x="0" y="0"/>
                </a:moveTo>
                <a:lnTo>
                  <a:pt x="0" y="1765"/>
                </a:lnTo>
                <a:lnTo>
                  <a:pt x="2201" y="1765"/>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08" name="Freeform 30"/>
          <p:cNvSpPr>
            <a:spLocks/>
          </p:cNvSpPr>
          <p:nvPr/>
        </p:nvSpPr>
        <p:spPr bwMode="auto">
          <a:xfrm>
            <a:off x="6834189" y="2449514"/>
            <a:ext cx="3508375" cy="2801937"/>
          </a:xfrm>
          <a:custGeom>
            <a:avLst/>
            <a:gdLst>
              <a:gd name="T0" fmla="*/ 0 w 2210"/>
              <a:gd name="T1" fmla="*/ 0 h 1765"/>
              <a:gd name="T2" fmla="*/ 0 w 2210"/>
              <a:gd name="T3" fmla="*/ 2147483647 h 1765"/>
              <a:gd name="T4" fmla="*/ 2147483647 w 2210"/>
              <a:gd name="T5" fmla="*/ 2147483647 h 1765"/>
              <a:gd name="T6" fmla="*/ 0 60000 65536"/>
              <a:gd name="T7" fmla="*/ 0 60000 65536"/>
              <a:gd name="T8" fmla="*/ 0 60000 65536"/>
              <a:gd name="T9" fmla="*/ 0 w 2210"/>
              <a:gd name="T10" fmla="*/ 0 h 1765"/>
              <a:gd name="T11" fmla="*/ 2210 w 2210"/>
              <a:gd name="T12" fmla="*/ 1765 h 1765"/>
            </a:gdLst>
            <a:ahLst/>
            <a:cxnLst>
              <a:cxn ang="T6">
                <a:pos x="T0" y="T1"/>
              </a:cxn>
              <a:cxn ang="T7">
                <a:pos x="T2" y="T3"/>
              </a:cxn>
              <a:cxn ang="T8">
                <a:pos x="T4" y="T5"/>
              </a:cxn>
            </a:cxnLst>
            <a:rect l="T9" t="T10" r="T11" b="T12"/>
            <a:pathLst>
              <a:path w="2210" h="1765">
                <a:moveTo>
                  <a:pt x="0" y="0"/>
                </a:moveTo>
                <a:lnTo>
                  <a:pt x="0" y="1765"/>
                </a:lnTo>
                <a:lnTo>
                  <a:pt x="2210" y="1765"/>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09" name="Rectangle 31"/>
          <p:cNvSpPr>
            <a:spLocks noChangeArrowheads="1"/>
          </p:cNvSpPr>
          <p:nvPr/>
        </p:nvSpPr>
        <p:spPr bwMode="auto">
          <a:xfrm>
            <a:off x="4889501" y="5268913"/>
            <a:ext cx="8143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47110" name="Rectangle 32"/>
          <p:cNvSpPr>
            <a:spLocks noChangeArrowheads="1"/>
          </p:cNvSpPr>
          <p:nvPr/>
        </p:nvSpPr>
        <p:spPr bwMode="auto">
          <a:xfrm>
            <a:off x="5338764" y="5462588"/>
            <a:ext cx="3686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Land</a:t>
            </a:r>
            <a:endParaRPr lang="en-US" altLang="en-US" sz="2400">
              <a:latin typeface="Times New Roman" panose="02020603050405020304" pitchFamily="18" charset="0"/>
            </a:endParaRPr>
          </a:p>
        </p:txBody>
      </p:sp>
      <p:sp>
        <p:nvSpPr>
          <p:cNvPr id="47111" name="Rectangle 33"/>
          <p:cNvSpPr>
            <a:spLocks noChangeArrowheads="1"/>
          </p:cNvSpPr>
          <p:nvPr/>
        </p:nvSpPr>
        <p:spPr bwMode="auto">
          <a:xfrm>
            <a:off x="2106613" y="52736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47112" name="Rectangle 34"/>
          <p:cNvSpPr>
            <a:spLocks noChangeArrowheads="1"/>
          </p:cNvSpPr>
          <p:nvPr/>
        </p:nvSpPr>
        <p:spPr bwMode="auto">
          <a:xfrm>
            <a:off x="1720850" y="2411413"/>
            <a:ext cx="4696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Rental</a:t>
            </a:r>
            <a:endParaRPr lang="en-US" altLang="en-US" sz="2400">
              <a:latin typeface="Times New Roman" panose="02020603050405020304" pitchFamily="18" charset="0"/>
            </a:endParaRPr>
          </a:p>
        </p:txBody>
      </p:sp>
      <p:sp>
        <p:nvSpPr>
          <p:cNvPr id="47113" name="Rectangle 35"/>
          <p:cNvSpPr>
            <a:spLocks noChangeArrowheads="1"/>
          </p:cNvSpPr>
          <p:nvPr/>
        </p:nvSpPr>
        <p:spPr bwMode="auto">
          <a:xfrm>
            <a:off x="1628776" y="2605088"/>
            <a:ext cx="5642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Price of</a:t>
            </a:r>
            <a:endParaRPr lang="en-US" altLang="en-US" sz="2400">
              <a:latin typeface="Times New Roman" panose="02020603050405020304" pitchFamily="18" charset="0"/>
            </a:endParaRPr>
          </a:p>
        </p:txBody>
      </p:sp>
      <p:sp>
        <p:nvSpPr>
          <p:cNvPr id="47114" name="Rectangle 36"/>
          <p:cNvSpPr>
            <a:spLocks noChangeArrowheads="1"/>
          </p:cNvSpPr>
          <p:nvPr/>
        </p:nvSpPr>
        <p:spPr bwMode="auto">
          <a:xfrm>
            <a:off x="1827214" y="2797175"/>
            <a:ext cx="3686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Land</a:t>
            </a:r>
            <a:endParaRPr lang="en-US" altLang="en-US" sz="2400">
              <a:latin typeface="Times New Roman" panose="02020603050405020304" pitchFamily="18" charset="0"/>
            </a:endParaRPr>
          </a:p>
        </p:txBody>
      </p:sp>
      <p:grpSp>
        <p:nvGrpSpPr>
          <p:cNvPr id="2" name="Group 37"/>
          <p:cNvGrpSpPr>
            <a:grpSpLocks/>
          </p:cNvGrpSpPr>
          <p:nvPr/>
        </p:nvGrpSpPr>
        <p:grpSpPr bwMode="auto">
          <a:xfrm>
            <a:off x="2657476" y="3005139"/>
            <a:ext cx="3014663" cy="1709737"/>
            <a:chOff x="714" y="1893"/>
            <a:chExt cx="1899" cy="1077"/>
          </a:xfrm>
        </p:grpSpPr>
        <p:sp>
          <p:nvSpPr>
            <p:cNvPr id="47145" name="Line 38"/>
            <p:cNvSpPr>
              <a:spLocks noChangeShapeType="1"/>
            </p:cNvSpPr>
            <p:nvPr/>
          </p:nvSpPr>
          <p:spPr bwMode="auto">
            <a:xfrm>
              <a:off x="714" y="1893"/>
              <a:ext cx="1516" cy="1029"/>
            </a:xfrm>
            <a:prstGeom prst="line">
              <a:avLst/>
            </a:prstGeom>
            <a:noFill/>
            <a:ln w="42863">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6" name="Rectangle 39"/>
            <p:cNvSpPr>
              <a:spLocks noChangeArrowheads="1"/>
            </p:cNvSpPr>
            <p:nvPr/>
          </p:nvSpPr>
          <p:spPr bwMode="auto">
            <a:xfrm>
              <a:off x="2248" y="2854"/>
              <a:ext cx="3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Demand</a:t>
              </a:r>
              <a:endParaRPr lang="en-US" altLang="en-US" sz="2400">
                <a:latin typeface="Times New Roman" panose="02020603050405020304" pitchFamily="18" charset="0"/>
              </a:endParaRPr>
            </a:p>
          </p:txBody>
        </p:sp>
      </p:grpSp>
      <p:grpSp>
        <p:nvGrpSpPr>
          <p:cNvPr id="3" name="Group 40"/>
          <p:cNvGrpSpPr>
            <a:grpSpLocks/>
          </p:cNvGrpSpPr>
          <p:nvPr/>
        </p:nvGrpSpPr>
        <p:grpSpPr bwMode="auto">
          <a:xfrm>
            <a:off x="3586165" y="2725738"/>
            <a:ext cx="754063" cy="2495550"/>
            <a:chOff x="1299" y="1717"/>
            <a:chExt cx="475" cy="1572"/>
          </a:xfrm>
        </p:grpSpPr>
        <p:sp>
          <p:nvSpPr>
            <p:cNvPr id="47143" name="Line 41"/>
            <p:cNvSpPr>
              <a:spLocks noChangeShapeType="1"/>
            </p:cNvSpPr>
            <p:nvPr/>
          </p:nvSpPr>
          <p:spPr bwMode="auto">
            <a:xfrm flipH="1">
              <a:off x="1299" y="1856"/>
              <a:ext cx="319" cy="1433"/>
            </a:xfrm>
            <a:prstGeom prst="line">
              <a:avLst/>
            </a:prstGeom>
            <a:noFill/>
            <a:ln w="42863">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4" name="Rectangle 42"/>
            <p:cNvSpPr>
              <a:spLocks noChangeArrowheads="1"/>
            </p:cNvSpPr>
            <p:nvPr/>
          </p:nvSpPr>
          <p:spPr bwMode="auto">
            <a:xfrm>
              <a:off x="1479" y="1717"/>
              <a:ext cx="29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Supply</a:t>
              </a:r>
              <a:endParaRPr lang="en-US" altLang="en-US" sz="2400">
                <a:latin typeface="Times New Roman" panose="02020603050405020304" pitchFamily="18" charset="0"/>
              </a:endParaRPr>
            </a:p>
          </p:txBody>
        </p:sp>
      </p:grpSp>
      <p:grpSp>
        <p:nvGrpSpPr>
          <p:cNvPr id="4" name="Group 43"/>
          <p:cNvGrpSpPr>
            <a:grpSpLocks/>
          </p:cNvGrpSpPr>
          <p:nvPr/>
        </p:nvGrpSpPr>
        <p:grpSpPr bwMode="auto">
          <a:xfrm>
            <a:off x="7094538" y="2916238"/>
            <a:ext cx="3001962" cy="1706562"/>
            <a:chOff x="3509" y="1837"/>
            <a:chExt cx="1891" cy="1075"/>
          </a:xfrm>
        </p:grpSpPr>
        <p:sp>
          <p:nvSpPr>
            <p:cNvPr id="47141" name="Line 44"/>
            <p:cNvSpPr>
              <a:spLocks noChangeShapeType="1"/>
            </p:cNvSpPr>
            <p:nvPr/>
          </p:nvSpPr>
          <p:spPr bwMode="auto">
            <a:xfrm>
              <a:off x="3509" y="1837"/>
              <a:ext cx="1516" cy="1030"/>
            </a:xfrm>
            <a:prstGeom prst="line">
              <a:avLst/>
            </a:prstGeom>
            <a:noFill/>
            <a:ln w="42863">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2" name="Rectangle 45"/>
            <p:cNvSpPr>
              <a:spLocks noChangeArrowheads="1"/>
            </p:cNvSpPr>
            <p:nvPr/>
          </p:nvSpPr>
          <p:spPr bwMode="auto">
            <a:xfrm>
              <a:off x="5035" y="2796"/>
              <a:ext cx="3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Demand</a:t>
              </a:r>
              <a:endParaRPr lang="en-US" altLang="en-US" sz="2400">
                <a:latin typeface="Times New Roman" panose="02020603050405020304" pitchFamily="18" charset="0"/>
              </a:endParaRPr>
            </a:p>
          </p:txBody>
        </p:sp>
      </p:grpSp>
      <p:grpSp>
        <p:nvGrpSpPr>
          <p:cNvPr id="5" name="Group 46"/>
          <p:cNvGrpSpPr>
            <a:grpSpLocks/>
          </p:cNvGrpSpPr>
          <p:nvPr/>
        </p:nvGrpSpPr>
        <p:grpSpPr bwMode="auto">
          <a:xfrm>
            <a:off x="7673974" y="2740026"/>
            <a:ext cx="1920875" cy="1884363"/>
            <a:chOff x="3874" y="1726"/>
            <a:chExt cx="1210" cy="1187"/>
          </a:xfrm>
        </p:grpSpPr>
        <p:sp>
          <p:nvSpPr>
            <p:cNvPr id="47139" name="Line 47"/>
            <p:cNvSpPr>
              <a:spLocks noChangeShapeType="1"/>
            </p:cNvSpPr>
            <p:nvPr/>
          </p:nvSpPr>
          <p:spPr bwMode="auto">
            <a:xfrm flipH="1">
              <a:off x="3874" y="1865"/>
              <a:ext cx="1069" cy="1048"/>
            </a:xfrm>
            <a:prstGeom prst="line">
              <a:avLst/>
            </a:prstGeom>
            <a:noFill/>
            <a:ln w="42863">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0" name="Rectangle 48"/>
            <p:cNvSpPr>
              <a:spLocks noChangeArrowheads="1"/>
            </p:cNvSpPr>
            <p:nvPr/>
          </p:nvSpPr>
          <p:spPr bwMode="auto">
            <a:xfrm>
              <a:off x="4789" y="1726"/>
              <a:ext cx="29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Supply</a:t>
              </a:r>
              <a:endParaRPr lang="en-US" altLang="en-US" sz="2400">
                <a:latin typeface="Times New Roman" panose="02020603050405020304" pitchFamily="18" charset="0"/>
              </a:endParaRPr>
            </a:p>
          </p:txBody>
        </p:sp>
      </p:grpSp>
      <p:sp>
        <p:nvSpPr>
          <p:cNvPr id="47119" name="Rectangle 49"/>
          <p:cNvSpPr>
            <a:spLocks noChangeArrowheads="1"/>
          </p:cNvSpPr>
          <p:nvPr/>
        </p:nvSpPr>
        <p:spPr bwMode="auto">
          <a:xfrm>
            <a:off x="9467851" y="5268913"/>
            <a:ext cx="8143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47120" name="Rectangle 50"/>
          <p:cNvSpPr>
            <a:spLocks noChangeArrowheads="1"/>
          </p:cNvSpPr>
          <p:nvPr/>
        </p:nvSpPr>
        <p:spPr bwMode="auto">
          <a:xfrm>
            <a:off x="9767889" y="5462588"/>
            <a:ext cx="5129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Capital</a:t>
            </a:r>
            <a:endParaRPr lang="en-US" altLang="en-US" sz="2400">
              <a:latin typeface="Times New Roman" panose="02020603050405020304" pitchFamily="18" charset="0"/>
            </a:endParaRPr>
          </a:p>
        </p:txBody>
      </p:sp>
      <p:sp>
        <p:nvSpPr>
          <p:cNvPr id="47121" name="Rectangle 51"/>
          <p:cNvSpPr>
            <a:spLocks noChangeArrowheads="1"/>
          </p:cNvSpPr>
          <p:nvPr/>
        </p:nvSpPr>
        <p:spPr bwMode="auto">
          <a:xfrm>
            <a:off x="6680200" y="52736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47122" name="Rectangle 52"/>
          <p:cNvSpPr>
            <a:spLocks noChangeArrowheads="1"/>
          </p:cNvSpPr>
          <p:nvPr/>
        </p:nvSpPr>
        <p:spPr bwMode="auto">
          <a:xfrm>
            <a:off x="6294438" y="2411413"/>
            <a:ext cx="4696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Rental</a:t>
            </a:r>
            <a:endParaRPr lang="en-US" altLang="en-US" sz="2400">
              <a:latin typeface="Times New Roman" panose="02020603050405020304" pitchFamily="18" charset="0"/>
            </a:endParaRPr>
          </a:p>
        </p:txBody>
      </p:sp>
      <p:sp>
        <p:nvSpPr>
          <p:cNvPr id="47123" name="Rectangle 53"/>
          <p:cNvSpPr>
            <a:spLocks noChangeArrowheads="1"/>
          </p:cNvSpPr>
          <p:nvPr/>
        </p:nvSpPr>
        <p:spPr bwMode="auto">
          <a:xfrm>
            <a:off x="6197601" y="2605088"/>
            <a:ext cx="5642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Price of</a:t>
            </a:r>
            <a:endParaRPr lang="en-US" altLang="en-US" sz="2400">
              <a:latin typeface="Times New Roman" panose="02020603050405020304" pitchFamily="18" charset="0"/>
            </a:endParaRPr>
          </a:p>
        </p:txBody>
      </p:sp>
      <p:sp>
        <p:nvSpPr>
          <p:cNvPr id="47124" name="Rectangle 54"/>
          <p:cNvSpPr>
            <a:spLocks noChangeArrowheads="1"/>
          </p:cNvSpPr>
          <p:nvPr/>
        </p:nvSpPr>
        <p:spPr bwMode="auto">
          <a:xfrm>
            <a:off x="6249989" y="2797175"/>
            <a:ext cx="5129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Capital</a:t>
            </a:r>
            <a:endParaRPr lang="en-US" altLang="en-US" sz="2400">
              <a:latin typeface="Times New Roman" panose="02020603050405020304" pitchFamily="18" charset="0"/>
            </a:endParaRPr>
          </a:p>
        </p:txBody>
      </p:sp>
      <p:grpSp>
        <p:nvGrpSpPr>
          <p:cNvPr id="6" name="Group 55"/>
          <p:cNvGrpSpPr>
            <a:grpSpLocks/>
          </p:cNvGrpSpPr>
          <p:nvPr/>
        </p:nvGrpSpPr>
        <p:grpSpPr bwMode="auto">
          <a:xfrm>
            <a:off x="6665914" y="3733800"/>
            <a:ext cx="1849438" cy="1724025"/>
            <a:chOff x="3239" y="2352"/>
            <a:chExt cx="1165" cy="1086"/>
          </a:xfrm>
        </p:grpSpPr>
        <p:sp>
          <p:nvSpPr>
            <p:cNvPr id="47134" name="Line 56"/>
            <p:cNvSpPr>
              <a:spLocks noChangeShapeType="1"/>
            </p:cNvSpPr>
            <p:nvPr/>
          </p:nvSpPr>
          <p:spPr bwMode="auto">
            <a:xfrm>
              <a:off x="3354" y="2426"/>
              <a:ext cx="1023" cy="1"/>
            </a:xfrm>
            <a:prstGeom prst="line">
              <a:avLst/>
            </a:prstGeom>
            <a:noFill/>
            <a:ln w="14288">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57"/>
            <p:cNvSpPr>
              <a:spLocks noChangeShapeType="1"/>
            </p:cNvSpPr>
            <p:nvPr/>
          </p:nvSpPr>
          <p:spPr bwMode="auto">
            <a:xfrm flipV="1">
              <a:off x="4377" y="2426"/>
              <a:ext cx="1" cy="882"/>
            </a:xfrm>
            <a:prstGeom prst="line">
              <a:avLst/>
            </a:prstGeom>
            <a:noFill/>
            <a:ln w="14288">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36" name="Oval 58"/>
            <p:cNvSpPr>
              <a:spLocks noChangeArrowheads="1"/>
            </p:cNvSpPr>
            <p:nvPr/>
          </p:nvSpPr>
          <p:spPr bwMode="auto">
            <a:xfrm>
              <a:off x="4349" y="2398"/>
              <a:ext cx="55"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7137" name="Rectangle 59"/>
            <p:cNvSpPr>
              <a:spLocks noChangeArrowheads="1"/>
            </p:cNvSpPr>
            <p:nvPr/>
          </p:nvSpPr>
          <p:spPr bwMode="auto">
            <a:xfrm>
              <a:off x="4318" y="3322"/>
              <a:ext cx="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i="1">
                  <a:solidFill>
                    <a:srgbClr val="000000"/>
                  </a:solidFill>
                  <a:latin typeface="Arial" panose="020B0604020202020204" pitchFamily="34" charset="0"/>
                </a:rPr>
                <a:t>Q</a:t>
              </a:r>
              <a:endParaRPr lang="en-US" altLang="en-US" sz="2400">
                <a:latin typeface="Times New Roman" panose="02020603050405020304" pitchFamily="18" charset="0"/>
              </a:endParaRPr>
            </a:p>
          </p:txBody>
        </p:sp>
        <p:sp>
          <p:nvSpPr>
            <p:cNvPr id="47138" name="Rectangle 60"/>
            <p:cNvSpPr>
              <a:spLocks noChangeArrowheads="1"/>
            </p:cNvSpPr>
            <p:nvPr/>
          </p:nvSpPr>
          <p:spPr bwMode="auto">
            <a:xfrm>
              <a:off x="3239" y="2352"/>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i="1">
                  <a:solidFill>
                    <a:srgbClr val="000000"/>
                  </a:solidFill>
                  <a:latin typeface="Arial" panose="020B0604020202020204" pitchFamily="34" charset="0"/>
                </a:rPr>
                <a:t>P</a:t>
              </a:r>
              <a:endParaRPr lang="en-US" altLang="en-US" sz="2400">
                <a:latin typeface="Times New Roman" panose="02020603050405020304" pitchFamily="18" charset="0"/>
              </a:endParaRPr>
            </a:p>
          </p:txBody>
        </p:sp>
      </p:grpSp>
      <p:sp>
        <p:nvSpPr>
          <p:cNvPr id="47126" name="Rectangle 61"/>
          <p:cNvSpPr>
            <a:spLocks noChangeArrowheads="1"/>
          </p:cNvSpPr>
          <p:nvPr/>
        </p:nvSpPr>
        <p:spPr bwMode="auto">
          <a:xfrm>
            <a:off x="3157539" y="2058988"/>
            <a:ext cx="17023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(a) The Market for Land</a:t>
            </a:r>
            <a:endParaRPr lang="en-US" altLang="en-US" sz="2400">
              <a:latin typeface="Times New Roman" panose="02020603050405020304" pitchFamily="18" charset="0"/>
            </a:endParaRPr>
          </a:p>
        </p:txBody>
      </p:sp>
      <p:sp>
        <p:nvSpPr>
          <p:cNvPr id="47127" name="Rectangle 62"/>
          <p:cNvSpPr>
            <a:spLocks noChangeArrowheads="1"/>
          </p:cNvSpPr>
          <p:nvPr/>
        </p:nvSpPr>
        <p:spPr bwMode="auto">
          <a:xfrm>
            <a:off x="7645401" y="2058988"/>
            <a:ext cx="18562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(b) The Market for Capital</a:t>
            </a:r>
            <a:endParaRPr lang="en-US" altLang="en-US" sz="2400">
              <a:latin typeface="Times New Roman" panose="02020603050405020304" pitchFamily="18" charset="0"/>
            </a:endParaRPr>
          </a:p>
        </p:txBody>
      </p:sp>
      <p:grpSp>
        <p:nvGrpSpPr>
          <p:cNvPr id="7" name="Group 63"/>
          <p:cNvGrpSpPr>
            <a:grpSpLocks/>
          </p:cNvGrpSpPr>
          <p:nvPr/>
        </p:nvGrpSpPr>
        <p:grpSpPr bwMode="auto">
          <a:xfrm>
            <a:off x="2092325" y="3733800"/>
            <a:ext cx="1841500" cy="1724025"/>
            <a:chOff x="358" y="2352"/>
            <a:chExt cx="1160" cy="1086"/>
          </a:xfrm>
        </p:grpSpPr>
        <p:sp>
          <p:nvSpPr>
            <p:cNvPr id="47129" name="Line 64"/>
            <p:cNvSpPr>
              <a:spLocks noChangeShapeType="1"/>
            </p:cNvSpPr>
            <p:nvPr/>
          </p:nvSpPr>
          <p:spPr bwMode="auto">
            <a:xfrm>
              <a:off x="468" y="2426"/>
              <a:ext cx="1013" cy="1"/>
            </a:xfrm>
            <a:prstGeom prst="line">
              <a:avLst/>
            </a:prstGeom>
            <a:noFill/>
            <a:ln w="14288">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65"/>
            <p:cNvSpPr>
              <a:spLocks noChangeShapeType="1"/>
            </p:cNvSpPr>
            <p:nvPr/>
          </p:nvSpPr>
          <p:spPr bwMode="auto">
            <a:xfrm flipV="1">
              <a:off x="1491" y="2426"/>
              <a:ext cx="1" cy="882"/>
            </a:xfrm>
            <a:prstGeom prst="line">
              <a:avLst/>
            </a:prstGeom>
            <a:noFill/>
            <a:ln w="14288">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Oval 66"/>
            <p:cNvSpPr>
              <a:spLocks noChangeArrowheads="1"/>
            </p:cNvSpPr>
            <p:nvPr/>
          </p:nvSpPr>
          <p:spPr bwMode="auto">
            <a:xfrm>
              <a:off x="1463" y="2398"/>
              <a:ext cx="55"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7132" name="Rectangle 67"/>
            <p:cNvSpPr>
              <a:spLocks noChangeArrowheads="1"/>
            </p:cNvSpPr>
            <p:nvPr/>
          </p:nvSpPr>
          <p:spPr bwMode="auto">
            <a:xfrm>
              <a:off x="358" y="2352"/>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i="1">
                  <a:solidFill>
                    <a:srgbClr val="000000"/>
                  </a:solidFill>
                  <a:latin typeface="Arial" panose="020B0604020202020204" pitchFamily="34" charset="0"/>
                </a:rPr>
                <a:t>P</a:t>
              </a:r>
              <a:endParaRPr lang="en-US" altLang="en-US" sz="2400">
                <a:latin typeface="Times New Roman" panose="02020603050405020304" pitchFamily="18" charset="0"/>
              </a:endParaRPr>
            </a:p>
          </p:txBody>
        </p:sp>
        <p:sp>
          <p:nvSpPr>
            <p:cNvPr id="47133" name="Rectangle 68"/>
            <p:cNvSpPr>
              <a:spLocks noChangeArrowheads="1"/>
            </p:cNvSpPr>
            <p:nvPr/>
          </p:nvSpPr>
          <p:spPr bwMode="auto">
            <a:xfrm>
              <a:off x="1440" y="3322"/>
              <a:ext cx="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i="1">
                  <a:solidFill>
                    <a:srgbClr val="000000"/>
                  </a:solidFill>
                  <a:latin typeface="Arial" panose="020B0604020202020204" pitchFamily="34" charset="0"/>
                </a:rPr>
                <a:t>Q</a:t>
              </a:r>
              <a:endParaRPr lang="en-US" altLang="en-US"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upRigh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up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a:r>
              <a:rPr lang="en-US" altLang="en-US" sz="3200"/>
              <a:t>Linkages among the Factors of Production</a:t>
            </a:r>
            <a:endParaRPr lang="en-US" altLang="en-US" sz="3200">
              <a:latin typeface="Tahoma" panose="020B0604030504040204" pitchFamily="34" charset="0"/>
            </a:endParaRPr>
          </a:p>
        </p:txBody>
      </p:sp>
      <p:sp>
        <p:nvSpPr>
          <p:cNvPr id="48131" name="Rectangle 3"/>
          <p:cNvSpPr>
            <a:spLocks noGrp="1" noChangeArrowheads="1"/>
          </p:cNvSpPr>
          <p:nvPr>
            <p:ph idx="1"/>
          </p:nvPr>
        </p:nvSpPr>
        <p:spPr/>
        <p:txBody>
          <a:bodyPr/>
          <a:lstStyle/>
          <a:p>
            <a:r>
              <a:rPr lang="en-US" altLang="en-US" smtClean="0"/>
              <a:t>Factors of production are used together.</a:t>
            </a:r>
          </a:p>
          <a:p>
            <a:pPr lvl="1"/>
            <a:r>
              <a:rPr lang="en-US" altLang="en-US" smtClean="0"/>
              <a:t>The marginal product of any one factor depends on the quantities of all factors that are available.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a:r>
              <a:rPr lang="en-US" altLang="en-US" sz="3200"/>
              <a:t>Linkages among the Factors of Production</a:t>
            </a:r>
            <a:endParaRPr lang="en-US" altLang="en-US" sz="3200">
              <a:latin typeface="Tahoma" panose="020B0604030504040204" pitchFamily="34" charset="0"/>
            </a:endParaRPr>
          </a:p>
        </p:txBody>
      </p:sp>
      <p:sp>
        <p:nvSpPr>
          <p:cNvPr id="49155" name="Rectangle 3"/>
          <p:cNvSpPr>
            <a:spLocks noGrp="1" noChangeArrowheads="1"/>
          </p:cNvSpPr>
          <p:nvPr>
            <p:ph idx="1"/>
          </p:nvPr>
        </p:nvSpPr>
        <p:spPr/>
        <p:txBody>
          <a:bodyPr/>
          <a:lstStyle/>
          <a:p>
            <a:r>
              <a:rPr lang="en-US" altLang="en-US" smtClean="0"/>
              <a:t>A change in the supply of one factor alters the earnings of all the factors.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a:r>
              <a:rPr lang="en-US" altLang="en-US" sz="3200"/>
              <a:t>Linkages among the Factors of Production</a:t>
            </a:r>
            <a:endParaRPr lang="en-US" altLang="en-US" sz="3200">
              <a:latin typeface="Tahoma" panose="020B0604030504040204" pitchFamily="34" charset="0"/>
            </a:endParaRPr>
          </a:p>
        </p:txBody>
      </p:sp>
      <p:sp>
        <p:nvSpPr>
          <p:cNvPr id="50179" name="Rectangle 3"/>
          <p:cNvSpPr>
            <a:spLocks noGrp="1" noChangeArrowheads="1"/>
          </p:cNvSpPr>
          <p:nvPr>
            <p:ph idx="1"/>
          </p:nvPr>
        </p:nvSpPr>
        <p:spPr/>
        <p:txBody>
          <a:bodyPr/>
          <a:lstStyle/>
          <a:p>
            <a:r>
              <a:rPr lang="en-US" altLang="en-US" smtClean="0"/>
              <a:t>A change in earnings of any factor can be found by analyzing the impact of the event on the value of the marginal product of that factor.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altLang="en-US" smtClean="0"/>
              <a:t>The Black Death (1347-1350)</a:t>
            </a:r>
          </a:p>
        </p:txBody>
      </p:sp>
      <p:sp>
        <p:nvSpPr>
          <p:cNvPr id="51204" name="Rectangle 3"/>
          <p:cNvSpPr>
            <a:spLocks noGrp="1" noChangeArrowheads="1"/>
          </p:cNvSpPr>
          <p:nvPr>
            <p:ph idx="1"/>
          </p:nvPr>
        </p:nvSpPr>
        <p:spPr/>
        <p:txBody>
          <a:bodyPr/>
          <a:lstStyle/>
          <a:p>
            <a:pPr>
              <a:lnSpc>
                <a:spcPct val="90000"/>
              </a:lnSpc>
            </a:pPr>
            <a:r>
              <a:rPr lang="en-US" altLang="en-US" smtClean="0"/>
              <a:t>One-third of Europe’s population was wiped out by the bubonic plague. </a:t>
            </a:r>
          </a:p>
          <a:p>
            <a:pPr>
              <a:lnSpc>
                <a:spcPct val="90000"/>
              </a:lnSpc>
            </a:pPr>
            <a:r>
              <a:rPr lang="en-US" altLang="en-US" smtClean="0"/>
              <a:t>Our theory implies:</a:t>
            </a:r>
          </a:p>
          <a:p>
            <a:pPr lvl="1">
              <a:lnSpc>
                <a:spcPct val="90000"/>
              </a:lnSpc>
            </a:pPr>
            <a:r>
              <a:rPr lang="en-US" altLang="en-US" smtClean="0"/>
              <a:t>A rise in wages for the surviving workers</a:t>
            </a:r>
          </a:p>
          <a:p>
            <a:pPr lvl="1">
              <a:lnSpc>
                <a:spcPct val="90000"/>
              </a:lnSpc>
            </a:pPr>
            <a:r>
              <a:rPr lang="en-US" altLang="en-US" smtClean="0"/>
              <a:t>A fall in the marginal product of land and, therefore, a fall in the value of the marginal product of land, which is also the rent of land</a:t>
            </a:r>
          </a:p>
          <a:p>
            <a:pPr>
              <a:lnSpc>
                <a:spcPct val="90000"/>
              </a:lnSpc>
            </a:pPr>
            <a:r>
              <a:rPr lang="en-US" altLang="en-US" smtClean="0"/>
              <a:t>This is what actually happened:</a:t>
            </a:r>
          </a:p>
          <a:p>
            <a:pPr lvl="1">
              <a:lnSpc>
                <a:spcPct val="90000"/>
              </a:lnSpc>
            </a:pPr>
            <a:r>
              <a:rPr lang="en-US" altLang="en-US" smtClean="0"/>
              <a:t>Wages approximately doubled</a:t>
            </a:r>
          </a:p>
          <a:p>
            <a:pPr lvl="1">
              <a:lnSpc>
                <a:spcPct val="90000"/>
              </a:lnSpc>
            </a:pPr>
            <a:r>
              <a:rPr lang="en-US" altLang="en-US" smtClean="0"/>
              <a:t>Land rents were approximately halved</a:t>
            </a:r>
          </a:p>
        </p:txBody>
      </p:sp>
      <p:sp>
        <p:nvSpPr>
          <p:cNvPr id="51202" name="Footer Placeholder 3"/>
          <p:cNvSpPr>
            <a:spLocks noGrp="1"/>
          </p:cNvSpPr>
          <p:nvPr>
            <p:ph type="ftr" sz="quarter" idx="11"/>
          </p:nvPr>
        </p:nvSpPr>
        <p:spPr>
          <a:xfrm>
            <a:off x="1524000" y="6392864"/>
            <a:ext cx="484505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t>CHAPTER 18 THE MARKETS FOR THE FACTORS OF PRODUCTION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Grp="1" noChangeArrowheads="1"/>
          </p:cNvSpPr>
          <p:nvPr>
            <p:ph type="title"/>
          </p:nvPr>
        </p:nvSpPr>
        <p:spPr>
          <a:xfrm>
            <a:off x="1981200" y="160338"/>
            <a:ext cx="8229600" cy="1143000"/>
          </a:xfrm>
        </p:spPr>
        <p:txBody>
          <a:bodyPr/>
          <a:lstStyle/>
          <a:p>
            <a:r>
              <a:rPr lang="en-US" altLang="en-US" smtClean="0"/>
              <a:t>Any Questions?</a:t>
            </a:r>
          </a:p>
        </p:txBody>
      </p:sp>
      <p:sp>
        <p:nvSpPr>
          <p:cNvPr id="52229" name="Rectangle 4"/>
          <p:cNvSpPr>
            <a:spLocks noGrp="1" noChangeArrowheads="1"/>
          </p:cNvSpPr>
          <p:nvPr>
            <p:ph idx="1"/>
          </p:nvPr>
        </p:nvSpPr>
        <p:spPr/>
        <p:txBody>
          <a:bodyPr/>
          <a:lstStyle/>
          <a:p>
            <a:endParaRPr lang="en-US" altLang="en-US" smtClean="0"/>
          </a:p>
        </p:txBody>
      </p:sp>
      <p:sp>
        <p:nvSpPr>
          <p:cNvPr id="52226" name="Footer Placeholder 3"/>
          <p:cNvSpPr>
            <a:spLocks noGrp="1"/>
          </p:cNvSpPr>
          <p:nvPr>
            <p:ph type="ftr" sz="quarter" idx="11"/>
          </p:nvPr>
        </p:nvSpPr>
        <p:spPr>
          <a:xfrm>
            <a:off x="1524000" y="6392864"/>
            <a:ext cx="484505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t>CHAPTER 18 THE MARKETS FOR THE FACTORS OF PRODUCTION</a:t>
            </a:r>
          </a:p>
        </p:txBody>
      </p:sp>
      <p:pic>
        <p:nvPicPr>
          <p:cNvPr id="52227" name="Picture 2" descr="Ask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9" y="1057275"/>
            <a:ext cx="27908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t>Summary</a:t>
            </a:r>
            <a:endParaRPr lang="en-US" altLang="en-US" smtClean="0">
              <a:latin typeface="Tahoma" panose="020B0604030504040204" pitchFamily="34" charset="0"/>
            </a:endParaRPr>
          </a:p>
        </p:txBody>
      </p:sp>
      <p:sp>
        <p:nvSpPr>
          <p:cNvPr id="53251" name="Rectangle 3"/>
          <p:cNvSpPr>
            <a:spLocks noGrp="1" noChangeArrowheads="1"/>
          </p:cNvSpPr>
          <p:nvPr>
            <p:ph idx="1"/>
          </p:nvPr>
        </p:nvSpPr>
        <p:spPr/>
        <p:txBody>
          <a:bodyPr/>
          <a:lstStyle/>
          <a:p>
            <a:r>
              <a:rPr lang="en-US" altLang="en-US" smtClean="0"/>
              <a:t>The economy’s income is distributed in the markets for the factors of production.</a:t>
            </a:r>
          </a:p>
          <a:p>
            <a:r>
              <a:rPr lang="en-US" altLang="en-US" smtClean="0"/>
              <a:t>The three most important factors of production are labor, land, and capital.</a:t>
            </a:r>
          </a:p>
          <a:p>
            <a:r>
              <a:rPr lang="en-US" altLang="en-US" smtClean="0"/>
              <a:t>The demand for a factor, such as labor, is a derived demand that comes from firms that use the factors to produce goods and services.</a:t>
            </a:r>
          </a:p>
        </p:txBody>
      </p:sp>
      <p:sp>
        <p:nvSpPr>
          <p:cNvPr id="53252"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t>Summary</a:t>
            </a:r>
            <a:endParaRPr lang="en-US" altLang="en-US" smtClean="0">
              <a:latin typeface="Tahoma" panose="020B0604030504040204" pitchFamily="34" charset="0"/>
            </a:endParaRPr>
          </a:p>
        </p:txBody>
      </p:sp>
      <p:sp>
        <p:nvSpPr>
          <p:cNvPr id="54275" name="Rectangle 3"/>
          <p:cNvSpPr>
            <a:spLocks noGrp="1" noChangeArrowheads="1"/>
          </p:cNvSpPr>
          <p:nvPr>
            <p:ph idx="1"/>
          </p:nvPr>
        </p:nvSpPr>
        <p:spPr/>
        <p:txBody>
          <a:bodyPr/>
          <a:lstStyle/>
          <a:p>
            <a:r>
              <a:rPr lang="en-US" altLang="en-US" smtClean="0"/>
              <a:t>Competitive, profit-maximizing firms hire each factor up to the point at which the value of the marginal product of the factor equals its price.</a:t>
            </a:r>
          </a:p>
          <a:p>
            <a:r>
              <a:rPr lang="en-US" altLang="en-US" smtClean="0"/>
              <a:t>The supply of labor arises from individuals’ tradeoff between work and leisure.</a:t>
            </a:r>
          </a:p>
          <a:p>
            <a:r>
              <a:rPr lang="en-US" altLang="en-US" smtClean="0"/>
              <a:t>An upward-sloping labor supply curve means that people respond to an increase in the wage by enjoying less leisure and working more hours.</a:t>
            </a:r>
          </a:p>
        </p:txBody>
      </p:sp>
      <p:sp>
        <p:nvSpPr>
          <p:cNvPr id="54276"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THE DEMAND FOR LABOR</a:t>
            </a:r>
            <a:endParaRPr lang="en-US" altLang="en-US" smtClean="0">
              <a:latin typeface="Tahoma" panose="020B0604030504040204" pitchFamily="34" charset="0"/>
            </a:endParaRPr>
          </a:p>
        </p:txBody>
      </p:sp>
      <p:sp>
        <p:nvSpPr>
          <p:cNvPr id="9219" name="Rectangle 3"/>
          <p:cNvSpPr>
            <a:spLocks noGrp="1" noChangeArrowheads="1"/>
          </p:cNvSpPr>
          <p:nvPr>
            <p:ph idx="1"/>
          </p:nvPr>
        </p:nvSpPr>
        <p:spPr/>
        <p:txBody>
          <a:bodyPr/>
          <a:lstStyle/>
          <a:p>
            <a:r>
              <a:rPr lang="en-US" altLang="en-US" smtClean="0"/>
              <a:t>Labor markets, like other markets in the economy, are governed by the forces of</a:t>
            </a:r>
          </a:p>
          <a:p>
            <a:pPr lvl="1"/>
            <a:r>
              <a:rPr lang="en-US" altLang="en-US" i="1" smtClean="0"/>
              <a:t>supply </a:t>
            </a:r>
            <a:r>
              <a:rPr lang="en-US" altLang="en-US" smtClean="0"/>
              <a:t>and</a:t>
            </a:r>
            <a:r>
              <a:rPr lang="en-US" altLang="en-US" i="1" smtClean="0"/>
              <a:t> </a:t>
            </a:r>
          </a:p>
          <a:p>
            <a:pPr lvl="1"/>
            <a:r>
              <a:rPr lang="en-US" altLang="en-US" i="1" smtClean="0"/>
              <a:t>demand</a:t>
            </a:r>
            <a:r>
              <a:rPr lang="en-US" altLang="en-US" smtClean="0"/>
              <a:t>.</a:t>
            </a: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t>Summary</a:t>
            </a:r>
            <a:endParaRPr lang="en-US" altLang="en-US" smtClean="0">
              <a:latin typeface="Tahoma" panose="020B0604030504040204" pitchFamily="34" charset="0"/>
            </a:endParaRPr>
          </a:p>
        </p:txBody>
      </p:sp>
      <p:sp>
        <p:nvSpPr>
          <p:cNvPr id="55299" name="Rectangle 3"/>
          <p:cNvSpPr>
            <a:spLocks noGrp="1" noChangeArrowheads="1"/>
          </p:cNvSpPr>
          <p:nvPr>
            <p:ph idx="1"/>
          </p:nvPr>
        </p:nvSpPr>
        <p:spPr/>
        <p:txBody>
          <a:bodyPr/>
          <a:lstStyle/>
          <a:p>
            <a:r>
              <a:rPr lang="en-US" altLang="en-US" smtClean="0"/>
              <a:t>The price paid to each factor adjusts to balance the supply and demand for that factor.</a:t>
            </a:r>
          </a:p>
          <a:p>
            <a:r>
              <a:rPr lang="en-US" altLang="en-US" smtClean="0"/>
              <a:t>Because factor demand reflects the value of the marginal product of that factor, in equilibrium each factor is compensated according to its marginal contribution to the production of goods and services.</a:t>
            </a:r>
          </a:p>
        </p:txBody>
      </p:sp>
      <p:sp>
        <p:nvSpPr>
          <p:cNvPr id="55300"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t>Summary</a:t>
            </a:r>
            <a:endParaRPr lang="en-US" altLang="en-US" smtClean="0">
              <a:latin typeface="Tahoma" panose="020B0604030504040204" pitchFamily="34" charset="0"/>
            </a:endParaRPr>
          </a:p>
        </p:txBody>
      </p:sp>
      <p:sp>
        <p:nvSpPr>
          <p:cNvPr id="56323" name="Rectangle 3"/>
          <p:cNvSpPr>
            <a:spLocks noGrp="1" noChangeArrowheads="1"/>
          </p:cNvSpPr>
          <p:nvPr>
            <p:ph idx="1"/>
          </p:nvPr>
        </p:nvSpPr>
        <p:spPr/>
        <p:txBody>
          <a:bodyPr/>
          <a:lstStyle/>
          <a:p>
            <a:r>
              <a:rPr lang="en-US" altLang="en-US" smtClean="0"/>
              <a:t>Because factors of production are used together, the marginal product of any one factor depends on the quantities of all factors that are available.</a:t>
            </a:r>
          </a:p>
          <a:p>
            <a:r>
              <a:rPr lang="en-US" altLang="en-US" smtClean="0"/>
              <a:t>As a result, a change in the supply of one factor alters the equilibrium earnings of all the factors.</a:t>
            </a:r>
          </a:p>
        </p:txBody>
      </p:sp>
      <p:sp>
        <p:nvSpPr>
          <p:cNvPr id="56324"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en-US" altLang="en-US" smtClean="0"/>
              <a:t>The competitive profit-maximizing firm</a:t>
            </a:r>
          </a:p>
        </p:txBody>
      </p:sp>
      <p:sp>
        <p:nvSpPr>
          <p:cNvPr id="10243" name="Content Placeholder 5"/>
          <p:cNvSpPr>
            <a:spLocks noGrp="1"/>
          </p:cNvSpPr>
          <p:nvPr>
            <p:ph idx="1"/>
          </p:nvPr>
        </p:nvSpPr>
        <p:spPr/>
        <p:txBody>
          <a:bodyPr/>
          <a:lstStyle/>
          <a:p>
            <a:r>
              <a:rPr lang="en-US" altLang="en-US" smtClean="0"/>
              <a:t>The supply-demand theory of factor markets is true under perfect competition</a:t>
            </a:r>
          </a:p>
          <a:p>
            <a:pPr lvl="1"/>
            <a:r>
              <a:rPr lang="en-US" altLang="en-US" smtClean="0"/>
              <a:t>… exactly as was the case for goods markets</a:t>
            </a:r>
          </a:p>
        </p:txBody>
      </p:sp>
      <p:sp>
        <p:nvSpPr>
          <p:cNvPr id="10244" name="Footer Placeholder 3"/>
          <p:cNvSpPr>
            <a:spLocks noGrp="1"/>
          </p:cNvSpPr>
          <p:nvPr>
            <p:ph type="ftr" sz="quarter" idx="11"/>
          </p:nvPr>
        </p:nvSpPr>
        <p:spPr>
          <a:xfrm>
            <a:off x="1524000" y="6392864"/>
            <a:ext cx="484505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t>CHAPTER 18 THE MARKETS FOR THE FACTORS OF PRODUCTION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2133600" y="50800"/>
            <a:ext cx="8229600" cy="685800"/>
          </a:xfrm>
        </p:spPr>
        <p:txBody>
          <a:bodyPr/>
          <a:lstStyle/>
          <a:p>
            <a:pPr algn="l">
              <a:lnSpc>
                <a:spcPct val="80000"/>
              </a:lnSpc>
            </a:pPr>
            <a:r>
              <a:rPr lang="en-US" altLang="en-US" sz="2400" b="1"/>
              <a:t>Figure 1 The Versatility of Supply and Demand</a:t>
            </a:r>
          </a:p>
        </p:txBody>
      </p:sp>
      <p:sp>
        <p:nvSpPr>
          <p:cNvPr id="11267" name="Freeform 29"/>
          <p:cNvSpPr>
            <a:spLocks/>
          </p:cNvSpPr>
          <p:nvPr/>
        </p:nvSpPr>
        <p:spPr bwMode="auto">
          <a:xfrm>
            <a:off x="2236789" y="2139951"/>
            <a:ext cx="3540125" cy="2822575"/>
          </a:xfrm>
          <a:custGeom>
            <a:avLst/>
            <a:gdLst>
              <a:gd name="T0" fmla="*/ 0 w 2230"/>
              <a:gd name="T1" fmla="*/ 0 h 1778"/>
              <a:gd name="T2" fmla="*/ 0 w 2230"/>
              <a:gd name="T3" fmla="*/ 2147483647 h 1778"/>
              <a:gd name="T4" fmla="*/ 2147483647 w 2230"/>
              <a:gd name="T5" fmla="*/ 2147483647 h 1778"/>
              <a:gd name="T6" fmla="*/ 0 60000 65536"/>
              <a:gd name="T7" fmla="*/ 0 60000 65536"/>
              <a:gd name="T8" fmla="*/ 0 60000 65536"/>
              <a:gd name="T9" fmla="*/ 0 w 2230"/>
              <a:gd name="T10" fmla="*/ 0 h 1778"/>
              <a:gd name="T11" fmla="*/ 2230 w 2230"/>
              <a:gd name="T12" fmla="*/ 1778 h 1778"/>
            </a:gdLst>
            <a:ahLst/>
            <a:cxnLst>
              <a:cxn ang="T6">
                <a:pos x="T0" y="T1"/>
              </a:cxn>
              <a:cxn ang="T7">
                <a:pos x="T2" y="T3"/>
              </a:cxn>
              <a:cxn ang="T8">
                <a:pos x="T4" y="T5"/>
              </a:cxn>
            </a:cxnLst>
            <a:rect l="T9" t="T10" r="T11" b="T12"/>
            <a:pathLst>
              <a:path w="2230" h="1778">
                <a:moveTo>
                  <a:pt x="0" y="0"/>
                </a:moveTo>
                <a:lnTo>
                  <a:pt x="0" y="1778"/>
                </a:lnTo>
                <a:lnTo>
                  <a:pt x="2230" y="1778"/>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 name="Freeform 30"/>
          <p:cNvSpPr>
            <a:spLocks/>
          </p:cNvSpPr>
          <p:nvPr/>
        </p:nvSpPr>
        <p:spPr bwMode="auto">
          <a:xfrm>
            <a:off x="6864350" y="2139951"/>
            <a:ext cx="3556000" cy="2822575"/>
          </a:xfrm>
          <a:custGeom>
            <a:avLst/>
            <a:gdLst>
              <a:gd name="T0" fmla="*/ 0 w 2240"/>
              <a:gd name="T1" fmla="*/ 0 h 1778"/>
              <a:gd name="T2" fmla="*/ 0 w 2240"/>
              <a:gd name="T3" fmla="*/ 2147483647 h 1778"/>
              <a:gd name="T4" fmla="*/ 2147483647 w 2240"/>
              <a:gd name="T5" fmla="*/ 2147483647 h 1778"/>
              <a:gd name="T6" fmla="*/ 0 60000 65536"/>
              <a:gd name="T7" fmla="*/ 0 60000 65536"/>
              <a:gd name="T8" fmla="*/ 0 60000 65536"/>
              <a:gd name="T9" fmla="*/ 0 w 2240"/>
              <a:gd name="T10" fmla="*/ 0 h 1778"/>
              <a:gd name="T11" fmla="*/ 2240 w 2240"/>
              <a:gd name="T12" fmla="*/ 1778 h 1778"/>
            </a:gdLst>
            <a:ahLst/>
            <a:cxnLst>
              <a:cxn ang="T6">
                <a:pos x="T0" y="T1"/>
              </a:cxn>
              <a:cxn ang="T7">
                <a:pos x="T2" y="T3"/>
              </a:cxn>
              <a:cxn ang="T8">
                <a:pos x="T4" y="T5"/>
              </a:cxn>
            </a:cxnLst>
            <a:rect l="T9" t="T10" r="T11" b="T12"/>
            <a:pathLst>
              <a:path w="2240" h="1778">
                <a:moveTo>
                  <a:pt x="0" y="0"/>
                </a:moveTo>
                <a:lnTo>
                  <a:pt x="0" y="1778"/>
                </a:lnTo>
                <a:lnTo>
                  <a:pt x="2240" y="1778"/>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 name="Rectangle 31"/>
          <p:cNvSpPr>
            <a:spLocks noChangeArrowheads="1"/>
          </p:cNvSpPr>
          <p:nvPr/>
        </p:nvSpPr>
        <p:spPr bwMode="auto">
          <a:xfrm>
            <a:off x="4914901" y="5027613"/>
            <a:ext cx="8143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11270" name="Rectangle 32"/>
          <p:cNvSpPr>
            <a:spLocks noChangeArrowheads="1"/>
          </p:cNvSpPr>
          <p:nvPr/>
        </p:nvSpPr>
        <p:spPr bwMode="auto">
          <a:xfrm>
            <a:off x="5222876" y="5222875"/>
            <a:ext cx="5129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Apples</a:t>
            </a:r>
            <a:endParaRPr lang="en-US" altLang="en-US" sz="2400">
              <a:latin typeface="Times New Roman" panose="02020603050405020304" pitchFamily="18" charset="0"/>
            </a:endParaRPr>
          </a:p>
        </p:txBody>
      </p:sp>
      <p:sp>
        <p:nvSpPr>
          <p:cNvPr id="11271" name="Rectangle 33"/>
          <p:cNvSpPr>
            <a:spLocks noChangeArrowheads="1"/>
          </p:cNvSpPr>
          <p:nvPr/>
        </p:nvSpPr>
        <p:spPr bwMode="auto">
          <a:xfrm>
            <a:off x="2085975" y="50323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11272" name="Rectangle 34"/>
          <p:cNvSpPr>
            <a:spLocks noChangeArrowheads="1"/>
          </p:cNvSpPr>
          <p:nvPr/>
        </p:nvSpPr>
        <p:spPr bwMode="auto">
          <a:xfrm>
            <a:off x="1600201" y="2122488"/>
            <a:ext cx="5642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Price of</a:t>
            </a:r>
            <a:endParaRPr lang="en-US" altLang="en-US" sz="2400">
              <a:latin typeface="Times New Roman" panose="02020603050405020304" pitchFamily="18" charset="0"/>
            </a:endParaRPr>
          </a:p>
        </p:txBody>
      </p:sp>
      <p:sp>
        <p:nvSpPr>
          <p:cNvPr id="11273" name="Rectangle 35"/>
          <p:cNvSpPr>
            <a:spLocks noChangeArrowheads="1"/>
          </p:cNvSpPr>
          <p:nvPr/>
        </p:nvSpPr>
        <p:spPr bwMode="auto">
          <a:xfrm>
            <a:off x="1649414" y="2319338"/>
            <a:ext cx="5129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Apples</a:t>
            </a:r>
            <a:endParaRPr lang="en-US" altLang="en-US" sz="2400">
              <a:latin typeface="Times New Roman" panose="02020603050405020304" pitchFamily="18" charset="0"/>
            </a:endParaRPr>
          </a:p>
        </p:txBody>
      </p:sp>
      <p:grpSp>
        <p:nvGrpSpPr>
          <p:cNvPr id="2" name="Group 36"/>
          <p:cNvGrpSpPr>
            <a:grpSpLocks/>
          </p:cNvGrpSpPr>
          <p:nvPr/>
        </p:nvGrpSpPr>
        <p:grpSpPr bwMode="auto">
          <a:xfrm>
            <a:off x="2501901" y="2611438"/>
            <a:ext cx="3217863" cy="1878012"/>
            <a:chOff x="616" y="1645"/>
            <a:chExt cx="2027" cy="1183"/>
          </a:xfrm>
        </p:grpSpPr>
        <p:sp>
          <p:nvSpPr>
            <p:cNvPr id="11304" name="Line 37"/>
            <p:cNvSpPr>
              <a:spLocks noChangeShapeType="1"/>
            </p:cNvSpPr>
            <p:nvPr/>
          </p:nvSpPr>
          <p:spPr bwMode="auto">
            <a:xfrm>
              <a:off x="616" y="1645"/>
              <a:ext cx="1610" cy="1092"/>
            </a:xfrm>
            <a:prstGeom prst="line">
              <a:avLst/>
            </a:prstGeom>
            <a:noFill/>
            <a:ln w="444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5" name="Rectangle 38"/>
            <p:cNvSpPr>
              <a:spLocks noChangeArrowheads="1"/>
            </p:cNvSpPr>
            <p:nvPr/>
          </p:nvSpPr>
          <p:spPr bwMode="auto">
            <a:xfrm>
              <a:off x="2278" y="2712"/>
              <a:ext cx="3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Demand</a:t>
              </a:r>
              <a:endParaRPr lang="en-US" altLang="en-US" sz="2400">
                <a:latin typeface="Times New Roman" panose="02020603050405020304" pitchFamily="18" charset="0"/>
              </a:endParaRPr>
            </a:p>
          </p:txBody>
        </p:sp>
      </p:grpSp>
      <p:grpSp>
        <p:nvGrpSpPr>
          <p:cNvPr id="3" name="Group 39"/>
          <p:cNvGrpSpPr>
            <a:grpSpLocks/>
          </p:cNvGrpSpPr>
          <p:nvPr/>
        </p:nvGrpSpPr>
        <p:grpSpPr bwMode="auto">
          <a:xfrm>
            <a:off x="2486025" y="2671763"/>
            <a:ext cx="3098800" cy="1820862"/>
            <a:chOff x="606" y="1683"/>
            <a:chExt cx="1952" cy="1147"/>
          </a:xfrm>
        </p:grpSpPr>
        <p:sp>
          <p:nvSpPr>
            <p:cNvPr id="11302" name="Line 40"/>
            <p:cNvSpPr>
              <a:spLocks noChangeShapeType="1"/>
            </p:cNvSpPr>
            <p:nvPr/>
          </p:nvSpPr>
          <p:spPr bwMode="auto">
            <a:xfrm flipH="1">
              <a:off x="606" y="1737"/>
              <a:ext cx="1620" cy="1093"/>
            </a:xfrm>
            <a:prstGeom prst="line">
              <a:avLst/>
            </a:prstGeom>
            <a:noFill/>
            <a:ln w="444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3" name="Rectangle 41"/>
            <p:cNvSpPr>
              <a:spLocks noChangeArrowheads="1"/>
            </p:cNvSpPr>
            <p:nvPr/>
          </p:nvSpPr>
          <p:spPr bwMode="auto">
            <a:xfrm>
              <a:off x="2263" y="1683"/>
              <a:ext cx="29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Supply</a:t>
              </a:r>
              <a:endParaRPr lang="en-US" altLang="en-US" sz="2400">
                <a:latin typeface="Times New Roman" panose="02020603050405020304" pitchFamily="18" charset="0"/>
              </a:endParaRPr>
            </a:p>
          </p:txBody>
        </p:sp>
      </p:grpSp>
      <p:grpSp>
        <p:nvGrpSpPr>
          <p:cNvPr id="4" name="Group 42"/>
          <p:cNvGrpSpPr>
            <a:grpSpLocks/>
          </p:cNvGrpSpPr>
          <p:nvPr/>
        </p:nvGrpSpPr>
        <p:grpSpPr bwMode="auto">
          <a:xfrm>
            <a:off x="7143750" y="2611438"/>
            <a:ext cx="3209925" cy="1854200"/>
            <a:chOff x="3540" y="1645"/>
            <a:chExt cx="2022" cy="1168"/>
          </a:xfrm>
        </p:grpSpPr>
        <p:sp>
          <p:nvSpPr>
            <p:cNvPr id="11300" name="Line 43"/>
            <p:cNvSpPr>
              <a:spLocks noChangeShapeType="1"/>
            </p:cNvSpPr>
            <p:nvPr/>
          </p:nvSpPr>
          <p:spPr bwMode="auto">
            <a:xfrm>
              <a:off x="3540" y="1645"/>
              <a:ext cx="1610" cy="1092"/>
            </a:xfrm>
            <a:prstGeom prst="line">
              <a:avLst/>
            </a:prstGeom>
            <a:noFill/>
            <a:ln w="444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1" name="Rectangle 44"/>
            <p:cNvSpPr>
              <a:spLocks noChangeArrowheads="1"/>
            </p:cNvSpPr>
            <p:nvPr/>
          </p:nvSpPr>
          <p:spPr bwMode="auto">
            <a:xfrm>
              <a:off x="5197" y="2697"/>
              <a:ext cx="3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Demand</a:t>
              </a:r>
              <a:endParaRPr lang="en-US" altLang="en-US" sz="2400">
                <a:latin typeface="Times New Roman" panose="02020603050405020304" pitchFamily="18" charset="0"/>
              </a:endParaRPr>
            </a:p>
          </p:txBody>
        </p:sp>
      </p:grpSp>
      <p:grpSp>
        <p:nvGrpSpPr>
          <p:cNvPr id="5" name="Group 45"/>
          <p:cNvGrpSpPr>
            <a:grpSpLocks/>
          </p:cNvGrpSpPr>
          <p:nvPr/>
        </p:nvGrpSpPr>
        <p:grpSpPr bwMode="auto">
          <a:xfrm>
            <a:off x="7143751" y="2671763"/>
            <a:ext cx="3089275" cy="1820862"/>
            <a:chOff x="3540" y="1683"/>
            <a:chExt cx="1946" cy="1147"/>
          </a:xfrm>
        </p:grpSpPr>
        <p:sp>
          <p:nvSpPr>
            <p:cNvPr id="11298" name="Line 46"/>
            <p:cNvSpPr>
              <a:spLocks noChangeShapeType="1"/>
            </p:cNvSpPr>
            <p:nvPr/>
          </p:nvSpPr>
          <p:spPr bwMode="auto">
            <a:xfrm flipH="1">
              <a:off x="3540" y="1737"/>
              <a:ext cx="1610" cy="1093"/>
            </a:xfrm>
            <a:prstGeom prst="line">
              <a:avLst/>
            </a:prstGeom>
            <a:noFill/>
            <a:ln w="444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9" name="Rectangle 47"/>
            <p:cNvSpPr>
              <a:spLocks noChangeArrowheads="1"/>
            </p:cNvSpPr>
            <p:nvPr/>
          </p:nvSpPr>
          <p:spPr bwMode="auto">
            <a:xfrm>
              <a:off x="5191" y="1683"/>
              <a:ext cx="29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Supply</a:t>
              </a:r>
              <a:endParaRPr lang="en-US" altLang="en-US" sz="2400">
                <a:latin typeface="Times New Roman" panose="02020603050405020304" pitchFamily="18" charset="0"/>
              </a:endParaRPr>
            </a:p>
          </p:txBody>
        </p:sp>
      </p:grpSp>
      <p:sp>
        <p:nvSpPr>
          <p:cNvPr id="11278" name="Rectangle 48"/>
          <p:cNvSpPr>
            <a:spLocks noChangeArrowheads="1"/>
          </p:cNvSpPr>
          <p:nvPr/>
        </p:nvSpPr>
        <p:spPr bwMode="auto">
          <a:xfrm>
            <a:off x="9567864" y="5027613"/>
            <a:ext cx="8143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11279" name="Rectangle 49"/>
          <p:cNvSpPr>
            <a:spLocks noChangeArrowheads="1"/>
          </p:cNvSpPr>
          <p:nvPr/>
        </p:nvSpPr>
        <p:spPr bwMode="auto">
          <a:xfrm>
            <a:off x="9356725" y="5222875"/>
            <a:ext cx="10163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Apple Pickers</a:t>
            </a:r>
            <a:endParaRPr lang="en-US" altLang="en-US" sz="2400">
              <a:latin typeface="Times New Roman" panose="02020603050405020304" pitchFamily="18" charset="0"/>
            </a:endParaRPr>
          </a:p>
        </p:txBody>
      </p:sp>
      <p:sp>
        <p:nvSpPr>
          <p:cNvPr id="11280" name="Rectangle 50"/>
          <p:cNvSpPr>
            <a:spLocks noChangeArrowheads="1"/>
          </p:cNvSpPr>
          <p:nvPr/>
        </p:nvSpPr>
        <p:spPr bwMode="auto">
          <a:xfrm>
            <a:off x="6734175" y="50323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11281" name="Rectangle 51"/>
          <p:cNvSpPr>
            <a:spLocks noChangeArrowheads="1"/>
          </p:cNvSpPr>
          <p:nvPr/>
        </p:nvSpPr>
        <p:spPr bwMode="auto">
          <a:xfrm>
            <a:off x="6208714" y="2122488"/>
            <a:ext cx="5938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Wage of</a:t>
            </a:r>
            <a:endParaRPr lang="en-US" altLang="en-US" sz="2400">
              <a:latin typeface="Times New Roman" panose="02020603050405020304" pitchFamily="18" charset="0"/>
            </a:endParaRPr>
          </a:p>
        </p:txBody>
      </p:sp>
      <p:sp>
        <p:nvSpPr>
          <p:cNvPr id="11282" name="Rectangle 52"/>
          <p:cNvSpPr>
            <a:spLocks noChangeArrowheads="1"/>
          </p:cNvSpPr>
          <p:nvPr/>
        </p:nvSpPr>
        <p:spPr bwMode="auto">
          <a:xfrm>
            <a:off x="6386513" y="2319338"/>
            <a:ext cx="4280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Apple</a:t>
            </a:r>
            <a:endParaRPr lang="en-US" altLang="en-US" sz="2400">
              <a:latin typeface="Times New Roman" panose="02020603050405020304" pitchFamily="18" charset="0"/>
            </a:endParaRPr>
          </a:p>
        </p:txBody>
      </p:sp>
      <p:sp>
        <p:nvSpPr>
          <p:cNvPr id="11283" name="Rectangle 53"/>
          <p:cNvSpPr>
            <a:spLocks noChangeArrowheads="1"/>
          </p:cNvSpPr>
          <p:nvPr/>
        </p:nvSpPr>
        <p:spPr bwMode="auto">
          <a:xfrm>
            <a:off x="6262689" y="2514600"/>
            <a:ext cx="5450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Pickers</a:t>
            </a:r>
            <a:endParaRPr lang="en-US" altLang="en-US" sz="2400">
              <a:latin typeface="Times New Roman" panose="02020603050405020304" pitchFamily="18" charset="0"/>
            </a:endParaRPr>
          </a:p>
        </p:txBody>
      </p:sp>
      <p:sp>
        <p:nvSpPr>
          <p:cNvPr id="11284" name="Rectangle 54"/>
          <p:cNvSpPr>
            <a:spLocks noChangeArrowheads="1"/>
          </p:cNvSpPr>
          <p:nvPr/>
        </p:nvSpPr>
        <p:spPr bwMode="auto">
          <a:xfrm>
            <a:off x="3081339" y="1765300"/>
            <a:ext cx="18409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(a) The Market for Apples</a:t>
            </a:r>
            <a:endParaRPr lang="en-US" altLang="en-US" sz="2400">
              <a:latin typeface="Times New Roman" panose="02020603050405020304" pitchFamily="18" charset="0"/>
            </a:endParaRPr>
          </a:p>
        </p:txBody>
      </p:sp>
      <p:sp>
        <p:nvSpPr>
          <p:cNvPr id="11285" name="Rectangle 55"/>
          <p:cNvSpPr>
            <a:spLocks noChangeArrowheads="1"/>
          </p:cNvSpPr>
          <p:nvPr/>
        </p:nvSpPr>
        <p:spPr bwMode="auto">
          <a:xfrm>
            <a:off x="7459663" y="1765300"/>
            <a:ext cx="23539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(b) The Market for Apple Pickers</a:t>
            </a:r>
            <a:endParaRPr lang="en-US" altLang="en-US" sz="2400">
              <a:latin typeface="Times New Roman" panose="02020603050405020304" pitchFamily="18" charset="0"/>
            </a:endParaRPr>
          </a:p>
        </p:txBody>
      </p:sp>
      <p:grpSp>
        <p:nvGrpSpPr>
          <p:cNvPr id="6" name="Group 56"/>
          <p:cNvGrpSpPr>
            <a:grpSpLocks/>
          </p:cNvGrpSpPr>
          <p:nvPr/>
        </p:nvGrpSpPr>
        <p:grpSpPr bwMode="auto">
          <a:xfrm>
            <a:off x="2071689" y="3467100"/>
            <a:ext cx="1865313" cy="1749425"/>
            <a:chOff x="345" y="2184"/>
            <a:chExt cx="1175" cy="1102"/>
          </a:xfrm>
        </p:grpSpPr>
        <p:sp>
          <p:nvSpPr>
            <p:cNvPr id="11293" name="Line 57"/>
            <p:cNvSpPr>
              <a:spLocks noChangeShapeType="1"/>
            </p:cNvSpPr>
            <p:nvPr/>
          </p:nvSpPr>
          <p:spPr bwMode="auto">
            <a:xfrm>
              <a:off x="449" y="2237"/>
              <a:ext cx="1027" cy="1"/>
            </a:xfrm>
            <a:prstGeom prst="line">
              <a:avLst/>
            </a:prstGeom>
            <a:noFill/>
            <a:ln w="14288">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58"/>
            <p:cNvSpPr>
              <a:spLocks noChangeShapeType="1"/>
            </p:cNvSpPr>
            <p:nvPr/>
          </p:nvSpPr>
          <p:spPr bwMode="auto">
            <a:xfrm flipV="1">
              <a:off x="1486" y="2237"/>
              <a:ext cx="1" cy="889"/>
            </a:xfrm>
            <a:prstGeom prst="line">
              <a:avLst/>
            </a:prstGeom>
            <a:noFill/>
            <a:ln w="14288">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Oval 59"/>
            <p:cNvSpPr>
              <a:spLocks noChangeArrowheads="1"/>
            </p:cNvSpPr>
            <p:nvPr/>
          </p:nvSpPr>
          <p:spPr bwMode="auto">
            <a:xfrm>
              <a:off x="1458" y="2200"/>
              <a:ext cx="55" cy="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296" name="Rectangle 60"/>
            <p:cNvSpPr>
              <a:spLocks noChangeArrowheads="1"/>
            </p:cNvSpPr>
            <p:nvPr/>
          </p:nvSpPr>
          <p:spPr bwMode="auto">
            <a:xfrm>
              <a:off x="345" y="2184"/>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i="1">
                  <a:solidFill>
                    <a:srgbClr val="000000"/>
                  </a:solidFill>
                  <a:latin typeface="Arial" panose="020B0604020202020204" pitchFamily="34" charset="0"/>
                </a:rPr>
                <a:t>P</a:t>
              </a:r>
              <a:endParaRPr lang="en-US" altLang="en-US" sz="2400">
                <a:latin typeface="Times New Roman" panose="02020603050405020304" pitchFamily="18" charset="0"/>
              </a:endParaRPr>
            </a:p>
          </p:txBody>
        </p:sp>
        <p:sp>
          <p:nvSpPr>
            <p:cNvPr id="11297" name="Rectangle 61"/>
            <p:cNvSpPr>
              <a:spLocks noChangeArrowheads="1"/>
            </p:cNvSpPr>
            <p:nvPr/>
          </p:nvSpPr>
          <p:spPr bwMode="auto">
            <a:xfrm>
              <a:off x="1444" y="3170"/>
              <a:ext cx="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i="1">
                  <a:solidFill>
                    <a:srgbClr val="000000"/>
                  </a:solidFill>
                  <a:latin typeface="Arial" panose="020B0604020202020204" pitchFamily="34" charset="0"/>
                </a:rPr>
                <a:t>Q</a:t>
              </a:r>
              <a:endParaRPr lang="en-US" altLang="en-US" sz="2400">
                <a:latin typeface="Times New Roman" panose="02020603050405020304" pitchFamily="18" charset="0"/>
              </a:endParaRPr>
            </a:p>
          </p:txBody>
        </p:sp>
      </p:grpSp>
      <p:grpSp>
        <p:nvGrpSpPr>
          <p:cNvPr id="7" name="Group 62"/>
          <p:cNvGrpSpPr>
            <a:grpSpLocks/>
          </p:cNvGrpSpPr>
          <p:nvPr/>
        </p:nvGrpSpPr>
        <p:grpSpPr bwMode="auto">
          <a:xfrm>
            <a:off x="6675439" y="3467100"/>
            <a:ext cx="1893887" cy="1749425"/>
            <a:chOff x="3245" y="2184"/>
            <a:chExt cx="1193" cy="1102"/>
          </a:xfrm>
        </p:grpSpPr>
        <p:sp>
          <p:nvSpPr>
            <p:cNvPr id="11288" name="Line 63"/>
            <p:cNvSpPr>
              <a:spLocks noChangeShapeType="1"/>
            </p:cNvSpPr>
            <p:nvPr/>
          </p:nvSpPr>
          <p:spPr bwMode="auto">
            <a:xfrm>
              <a:off x="3373" y="2237"/>
              <a:ext cx="1037" cy="1"/>
            </a:xfrm>
            <a:prstGeom prst="line">
              <a:avLst/>
            </a:prstGeom>
            <a:noFill/>
            <a:ln w="14288">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64"/>
            <p:cNvSpPr>
              <a:spLocks noChangeShapeType="1"/>
            </p:cNvSpPr>
            <p:nvPr/>
          </p:nvSpPr>
          <p:spPr bwMode="auto">
            <a:xfrm flipV="1">
              <a:off x="4410" y="2237"/>
              <a:ext cx="1" cy="889"/>
            </a:xfrm>
            <a:prstGeom prst="line">
              <a:avLst/>
            </a:prstGeom>
            <a:noFill/>
            <a:ln w="14288">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Oval 65"/>
            <p:cNvSpPr>
              <a:spLocks noChangeArrowheads="1"/>
            </p:cNvSpPr>
            <p:nvPr/>
          </p:nvSpPr>
          <p:spPr bwMode="auto">
            <a:xfrm>
              <a:off x="4382" y="2200"/>
              <a:ext cx="56" cy="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291" name="Rectangle 66"/>
            <p:cNvSpPr>
              <a:spLocks noChangeArrowheads="1"/>
            </p:cNvSpPr>
            <p:nvPr/>
          </p:nvSpPr>
          <p:spPr bwMode="auto">
            <a:xfrm>
              <a:off x="4381" y="317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i="1">
                  <a:solidFill>
                    <a:srgbClr val="000000"/>
                  </a:solidFill>
                  <a:latin typeface="Arial" panose="020B0604020202020204" pitchFamily="34" charset="0"/>
                </a:rPr>
                <a:t>L</a:t>
              </a:r>
              <a:endParaRPr lang="en-US" altLang="en-US" sz="2400">
                <a:latin typeface="Times New Roman" panose="02020603050405020304" pitchFamily="18" charset="0"/>
              </a:endParaRPr>
            </a:p>
          </p:txBody>
        </p:sp>
        <p:sp>
          <p:nvSpPr>
            <p:cNvPr id="11292" name="Rectangle 67"/>
            <p:cNvSpPr>
              <a:spLocks noChangeArrowheads="1"/>
            </p:cNvSpPr>
            <p:nvPr/>
          </p:nvSpPr>
          <p:spPr bwMode="auto">
            <a:xfrm>
              <a:off x="3245" y="2184"/>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i="1">
                  <a:solidFill>
                    <a:srgbClr val="000000"/>
                  </a:solidFill>
                  <a:latin typeface="Arial" panose="020B0604020202020204" pitchFamily="34" charset="0"/>
                </a:rPr>
                <a:t>W</a:t>
              </a:r>
              <a:endParaRPr lang="en-US" altLang="en-US"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upRigh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THE DEMAND FOR LABOR</a:t>
            </a:r>
            <a:endParaRPr lang="en-US" altLang="en-US" smtClean="0">
              <a:latin typeface="Tahoma" panose="020B0604030504040204" pitchFamily="34" charset="0"/>
            </a:endParaRPr>
          </a:p>
        </p:txBody>
      </p:sp>
      <p:sp>
        <p:nvSpPr>
          <p:cNvPr id="12291" name="Rectangle 3"/>
          <p:cNvSpPr>
            <a:spLocks noGrp="1" noChangeArrowheads="1"/>
          </p:cNvSpPr>
          <p:nvPr>
            <p:ph idx="1"/>
          </p:nvPr>
        </p:nvSpPr>
        <p:spPr/>
        <p:txBody>
          <a:bodyPr/>
          <a:lstStyle/>
          <a:p>
            <a:r>
              <a:rPr lang="en-US" altLang="en-US" smtClean="0"/>
              <a:t>Most labor services, rather than being final goods ready to be enjoyed by consumers, are inputs into the production of other goods.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en-US" altLang="en-US" sz="3200"/>
              <a:t>The Production Function and the Marginal Product of Labor</a:t>
            </a:r>
            <a:endParaRPr lang="en-US" altLang="en-US" sz="3200">
              <a:latin typeface="Tahoma" panose="020B0604030504040204" pitchFamily="34" charset="0"/>
            </a:endParaRPr>
          </a:p>
        </p:txBody>
      </p:sp>
      <p:sp>
        <p:nvSpPr>
          <p:cNvPr id="13315" name="Rectangle 3"/>
          <p:cNvSpPr>
            <a:spLocks noGrp="1" noChangeArrowheads="1"/>
          </p:cNvSpPr>
          <p:nvPr>
            <p:ph idx="1"/>
          </p:nvPr>
        </p:nvSpPr>
        <p:spPr/>
        <p:txBody>
          <a:bodyPr/>
          <a:lstStyle/>
          <a:p>
            <a:pPr>
              <a:buClr>
                <a:srgbClr val="000000"/>
              </a:buClr>
            </a:pPr>
            <a:r>
              <a:rPr lang="en-US" altLang="en-US" smtClean="0"/>
              <a:t>The </a:t>
            </a:r>
            <a:r>
              <a:rPr lang="en-US" altLang="en-US" i="1" smtClean="0">
                <a:solidFill>
                  <a:srgbClr val="25A9A6"/>
                </a:solidFill>
              </a:rPr>
              <a:t>production function </a:t>
            </a:r>
            <a:r>
              <a:rPr lang="en-US" altLang="en-US" smtClean="0"/>
              <a:t>describes the relationship between the quantity of inputs used and the quantity of output produced.</a:t>
            </a:r>
          </a:p>
          <a:p>
            <a:pPr lvl="1">
              <a:buClr>
                <a:srgbClr val="000000"/>
              </a:buClr>
            </a:pPr>
            <a:r>
              <a:rPr lang="en-US" altLang="en-US" smtClean="0"/>
              <a:t>See Chapter 13 for a recap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442</TotalTime>
  <Words>2397</Words>
  <Application>Microsoft Office PowerPoint</Application>
  <PresentationFormat>Widescreen</PresentationFormat>
  <Paragraphs>349</Paragraphs>
  <Slides>51</Slides>
  <Notes>4</Notes>
  <HiddenSlides>10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Times New Roman</vt:lpstr>
      <vt:lpstr>Arial</vt:lpstr>
      <vt:lpstr>Calibri</vt:lpstr>
      <vt:lpstr>Tahoma</vt:lpstr>
      <vt:lpstr>Symbol</vt:lpstr>
      <vt:lpstr>Office Theme</vt:lpstr>
      <vt:lpstr>Adobe Photoshop Image</vt:lpstr>
      <vt:lpstr>PowerPoint Presentation</vt:lpstr>
      <vt:lpstr>Chapter 18: The Markets for the Factors of Production</vt:lpstr>
      <vt:lpstr>The Markets for the Factors of Production</vt:lpstr>
      <vt:lpstr>The Markets for the Factors of Production</vt:lpstr>
      <vt:lpstr>THE DEMAND FOR LABOR</vt:lpstr>
      <vt:lpstr>The competitive profit-maximizing firm</vt:lpstr>
      <vt:lpstr>Figure 1 The Versatility of Supply and Demand</vt:lpstr>
      <vt:lpstr>THE DEMAND FOR LABOR</vt:lpstr>
      <vt:lpstr>The Production Function and the Marginal Product of Labor</vt:lpstr>
      <vt:lpstr>Table 1 How the Competitive Firm Decides How Much Labor to Hire</vt:lpstr>
      <vt:lpstr>Figure 2 The Production Function</vt:lpstr>
      <vt:lpstr>The Production Function and the Marginal Product of Labor</vt:lpstr>
      <vt:lpstr>Diminishing Marginal Product of Labor</vt:lpstr>
      <vt:lpstr>The Production Function and the Marginal Product of Labor</vt:lpstr>
      <vt:lpstr>Figure 2 The Production Function</vt:lpstr>
      <vt:lpstr>The Value of the Marginal Product and the Demand for Labor</vt:lpstr>
      <vt:lpstr>The Value of the Marginal Product and the Demand for Labor</vt:lpstr>
      <vt:lpstr>The Value of the Marginal Product and the Demand for Labor</vt:lpstr>
      <vt:lpstr>Figure 3 The Value of the Marginal Product of Labor</vt:lpstr>
      <vt:lpstr>The Value of the Marginal Product and the Demand for Labor</vt:lpstr>
      <vt:lpstr>Figure 3 The Value of the Marginal Product of Labor</vt:lpstr>
      <vt:lpstr>Figure 3 The Value of the Marginal Product of Labor</vt:lpstr>
      <vt:lpstr>What Causes the Labor Demand Curve to Shift?</vt:lpstr>
      <vt:lpstr>FYI—Input Demand and  Output Supply</vt:lpstr>
      <vt:lpstr>THE SUPPLY OF LABOR</vt:lpstr>
      <vt:lpstr>Figure 4 Equilibrium in a Labor Market</vt:lpstr>
      <vt:lpstr>Supply Curve = Marginal Cost Curve</vt:lpstr>
      <vt:lpstr>Figure 4 Equilibrium in a Labor Market</vt:lpstr>
      <vt:lpstr>A backward-bending labor supply?</vt:lpstr>
      <vt:lpstr>What Causes the Labor Supply Curve to Shift?</vt:lpstr>
      <vt:lpstr>EQUILIBRIUM IN THE LABOR MARKET</vt:lpstr>
      <vt:lpstr>Figure 4 Equilibrium in a Labor Market</vt:lpstr>
      <vt:lpstr>EQUILIBRIUM IN THE LABOR MARKET</vt:lpstr>
      <vt:lpstr>Figure 5 A Shift in Labor Supply</vt:lpstr>
      <vt:lpstr>Shifts in Labor Supply</vt:lpstr>
      <vt:lpstr>Figure 6 A Shift in Labor Demand</vt:lpstr>
      <vt:lpstr>Shifts in Labor Demand</vt:lpstr>
      <vt:lpstr>Table 2  Productivity and Wage Growth in the United States</vt:lpstr>
      <vt:lpstr>OTHER FACTORS OF PRODUCTION: LAND AND CAPITAL</vt:lpstr>
      <vt:lpstr>OTHER FACTORS OF PRODUCTION: LAND AND CAPITAL</vt:lpstr>
      <vt:lpstr>Equilibrium in the Markets for Land and Capital</vt:lpstr>
      <vt:lpstr>Figure 7 The Markets for Land and Capital</vt:lpstr>
      <vt:lpstr>Linkages among the Factors of Production</vt:lpstr>
      <vt:lpstr>Linkages among the Factors of Production</vt:lpstr>
      <vt:lpstr>Linkages among the Factors of Production</vt:lpstr>
      <vt:lpstr>The Black Death (1347-1350)</vt:lpstr>
      <vt:lpstr>Any Questions?</vt:lpstr>
      <vt:lpstr>Summary</vt:lpstr>
      <vt:lpstr>Summary</vt:lpstr>
      <vt:lpstr>Summary</vt:lpstr>
      <vt:lpstr>Summary</vt:lpstr>
    </vt:vector>
  </TitlesOfParts>
  <Company>OffCenter Concepts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dc:title>
  <dc:creator>Sheryl Nelson</dc:creator>
  <cp:lastModifiedBy>Udayan Roy</cp:lastModifiedBy>
  <cp:revision>48</cp:revision>
  <dcterms:created xsi:type="dcterms:W3CDTF">2003-02-01T20:29:59Z</dcterms:created>
  <dcterms:modified xsi:type="dcterms:W3CDTF">2019-08-25T19:48:22Z</dcterms:modified>
</cp:coreProperties>
</file>