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7" r:id="rId1"/>
  </p:sldMasterIdLst>
  <p:notesMasterIdLst>
    <p:notesMasterId r:id="rId50"/>
  </p:notesMasterIdLst>
  <p:sldIdLst>
    <p:sldId id="256" r:id="rId2"/>
    <p:sldId id="257" r:id="rId3"/>
    <p:sldId id="258" r:id="rId4"/>
    <p:sldId id="292" r:id="rId5"/>
    <p:sldId id="293" r:id="rId6"/>
    <p:sldId id="294" r:id="rId7"/>
    <p:sldId id="259" r:id="rId8"/>
    <p:sldId id="260" r:id="rId9"/>
    <p:sldId id="261" r:id="rId10"/>
    <p:sldId id="262" r:id="rId11"/>
    <p:sldId id="298" r:id="rId12"/>
    <p:sldId id="264" r:id="rId13"/>
    <p:sldId id="265" r:id="rId14"/>
    <p:sldId id="295" r:id="rId15"/>
    <p:sldId id="301" r:id="rId16"/>
    <p:sldId id="266" r:id="rId17"/>
    <p:sldId id="296" r:id="rId18"/>
    <p:sldId id="267" r:id="rId19"/>
    <p:sldId id="268" r:id="rId20"/>
    <p:sldId id="269" r:id="rId21"/>
    <p:sldId id="289" r:id="rId22"/>
    <p:sldId id="270" r:id="rId23"/>
    <p:sldId id="271" r:id="rId24"/>
    <p:sldId id="272" r:id="rId25"/>
    <p:sldId id="273" r:id="rId26"/>
    <p:sldId id="274" r:id="rId27"/>
    <p:sldId id="275" r:id="rId28"/>
    <p:sldId id="299" r:id="rId29"/>
    <p:sldId id="303" r:id="rId30"/>
    <p:sldId id="304" r:id="rId31"/>
    <p:sldId id="277" r:id="rId32"/>
    <p:sldId id="278" r:id="rId33"/>
    <p:sldId id="279" r:id="rId34"/>
    <p:sldId id="280" r:id="rId35"/>
    <p:sldId id="281" r:id="rId36"/>
    <p:sldId id="282" r:id="rId37"/>
    <p:sldId id="297" r:id="rId38"/>
    <p:sldId id="305" r:id="rId39"/>
    <p:sldId id="306" r:id="rId40"/>
    <p:sldId id="307" r:id="rId41"/>
    <p:sldId id="308" r:id="rId42"/>
    <p:sldId id="302" r:id="rId43"/>
    <p:sldId id="300" r:id="rId44"/>
    <p:sldId id="284" r:id="rId45"/>
    <p:sldId id="285" r:id="rId46"/>
    <p:sldId id="286" r:id="rId47"/>
    <p:sldId id="287" r:id="rId48"/>
    <p:sldId id="288"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57" autoAdjust="0"/>
  </p:normalViewPr>
  <p:slideViewPr>
    <p:cSldViewPr>
      <p:cViewPr varScale="1">
        <p:scale>
          <a:sx n="62" d="100"/>
          <a:sy n="62" d="100"/>
        </p:scale>
        <p:origin x="804" y="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A71D8CD5-DCCB-426D-9F94-C27B33744870}" type="datetimeFigureOut">
              <a:rPr lang="en-US"/>
              <a:pPr>
                <a:defRPr/>
              </a:pPr>
              <a:t>8/25/2019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333E86C-19B3-45E6-AFFE-AC5F3308EB1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table needs to be updated. It is part of a Case Study on “The increasing value of skills”.</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F4824C-E97C-405F-BED4-B7FBA3C1264D}" type="slidenum">
              <a:rPr lang="en-US" altLang="en-US"/>
              <a:pPr eaLnBrk="1" hangingPunct="1"/>
              <a:t>11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fifth edition has an In The News item on the loss of manufacturing jobs in the US.</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E7731B9-8B14-402E-BF87-85AB9F8A3F55}" type="slidenum">
              <a:rPr lang="en-US" altLang="en-US"/>
              <a:pPr eaLnBrk="1" hangingPunct="1"/>
              <a:t>12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sixth edition has an In The News item on “The human capital of terrorists”.</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B79945C-5579-43D2-A994-A8E6BDB24464}" type="slidenum">
              <a:rPr lang="en-US" altLang="en-US"/>
              <a:pPr eaLnBrk="1" hangingPunct="1"/>
              <a:t>17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9E6C47-93F7-477D-B3CF-568975151A56}" type="slidenum">
              <a:rPr lang="en-US" altLang="en-US"/>
              <a:pPr eaLnBrk="1" hangingPunct="1"/>
              <a:t>28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sixth edition has a Case Study on discrimination against black-sounding names. It also has an In The News article on the career choices of men and women.</a:t>
            </a: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AF8612-295B-4D67-B61B-F19F2598F314}" type="slidenum">
              <a:rPr lang="en-US" altLang="en-US"/>
              <a:pPr eaLnBrk="1" hangingPunct="1"/>
              <a:t>31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CHAPTER 19 EARNINGS AND DISCRIMINATION</a:t>
            </a:r>
            <a:endParaRPr lang="en-US"/>
          </a:p>
        </p:txBody>
      </p:sp>
      <p:sp>
        <p:nvSpPr>
          <p:cNvPr id="6" name="Slide Number Placeholder 5"/>
          <p:cNvSpPr>
            <a:spLocks noGrp="1"/>
          </p:cNvSpPr>
          <p:nvPr>
            <p:ph type="sldNum" sz="quarter" idx="12"/>
          </p:nvPr>
        </p:nvSpPr>
        <p:spPr/>
        <p:txBody>
          <a:bodyPr/>
          <a:lstStyle/>
          <a:p>
            <a:fld id="{67722D24-574A-49D9-96CB-E3677A7640B2}" type="slidenum">
              <a:rPr lang="en-US" altLang="en-US" smtClean="0"/>
              <a:pPr/>
              <a:t>‹#›</a:t>
            </a:fld>
            <a:endParaRPr lang="en-US" altLang="en-US"/>
          </a:p>
        </p:txBody>
      </p:sp>
    </p:spTree>
    <p:extLst>
      <p:ext uri="{BB962C8B-B14F-4D97-AF65-F5344CB8AC3E}">
        <p14:creationId xmlns:p14="http://schemas.microsoft.com/office/powerpoint/2010/main" val="680144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CHAPTER 19 EARNINGS AND DISCRIMINATION</a:t>
            </a:r>
            <a:endParaRPr lang="en-US"/>
          </a:p>
        </p:txBody>
      </p:sp>
      <p:sp>
        <p:nvSpPr>
          <p:cNvPr id="6" name="Slide Number Placeholder 5"/>
          <p:cNvSpPr>
            <a:spLocks noGrp="1"/>
          </p:cNvSpPr>
          <p:nvPr>
            <p:ph type="sldNum" sz="quarter" idx="12"/>
          </p:nvPr>
        </p:nvSpPr>
        <p:spPr/>
        <p:txBody>
          <a:bodyPr/>
          <a:lstStyle/>
          <a:p>
            <a:fld id="{B8AE2243-4072-408E-A7EC-295C6913654E}" type="slidenum">
              <a:rPr lang="en-US" altLang="en-US" smtClean="0"/>
              <a:pPr/>
              <a:t>‹#›</a:t>
            </a:fld>
            <a:endParaRPr lang="en-US" altLang="en-US"/>
          </a:p>
        </p:txBody>
      </p:sp>
    </p:spTree>
    <p:extLst>
      <p:ext uri="{BB962C8B-B14F-4D97-AF65-F5344CB8AC3E}">
        <p14:creationId xmlns:p14="http://schemas.microsoft.com/office/powerpoint/2010/main" val="47132866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CHAPTER 19 EARNINGS AND DISCRIMINATION</a:t>
            </a:r>
            <a:endParaRPr lang="en-US"/>
          </a:p>
        </p:txBody>
      </p:sp>
      <p:sp>
        <p:nvSpPr>
          <p:cNvPr id="6" name="Slide Number Placeholder 5"/>
          <p:cNvSpPr>
            <a:spLocks noGrp="1"/>
          </p:cNvSpPr>
          <p:nvPr>
            <p:ph type="sldNum" sz="quarter" idx="12"/>
          </p:nvPr>
        </p:nvSpPr>
        <p:spPr/>
        <p:txBody>
          <a:bodyPr/>
          <a:lstStyle/>
          <a:p>
            <a:fld id="{61F58D29-71CC-4FB1-85B0-97B4D931888B}" type="slidenum">
              <a:rPr lang="en-US" altLang="en-US" smtClean="0"/>
              <a:pPr/>
              <a:t>‹#›</a:t>
            </a:fld>
            <a:endParaRPr lang="en-US" altLang="en-US"/>
          </a:p>
        </p:txBody>
      </p:sp>
    </p:spTree>
    <p:extLst>
      <p:ext uri="{BB962C8B-B14F-4D97-AF65-F5344CB8AC3E}">
        <p14:creationId xmlns:p14="http://schemas.microsoft.com/office/powerpoint/2010/main" val="21197021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CHAPTER 19 EARNINGS AND DISCRIMINATION</a:t>
            </a:r>
            <a:endParaRPr lang="en-US"/>
          </a:p>
        </p:txBody>
      </p:sp>
      <p:sp>
        <p:nvSpPr>
          <p:cNvPr id="6" name="Slide Number Placeholder 5"/>
          <p:cNvSpPr>
            <a:spLocks noGrp="1"/>
          </p:cNvSpPr>
          <p:nvPr>
            <p:ph type="sldNum" sz="quarter" idx="12"/>
          </p:nvPr>
        </p:nvSpPr>
        <p:spPr/>
        <p:txBody>
          <a:bodyPr/>
          <a:lstStyle/>
          <a:p>
            <a:fld id="{F659BEAB-21E7-4162-BFFC-C0F72B6AB577}" type="slidenum">
              <a:rPr lang="en-US" altLang="en-US" smtClean="0"/>
              <a:pPr/>
              <a:t>‹#›</a:t>
            </a:fld>
            <a:endParaRPr lang="en-US" altLang="en-US"/>
          </a:p>
        </p:txBody>
      </p:sp>
    </p:spTree>
    <p:extLst>
      <p:ext uri="{BB962C8B-B14F-4D97-AF65-F5344CB8AC3E}">
        <p14:creationId xmlns:p14="http://schemas.microsoft.com/office/powerpoint/2010/main" val="34787670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CHAPTER 19 EARNINGS AND DISCRIMINATION</a:t>
            </a:r>
            <a:endParaRPr lang="en-US"/>
          </a:p>
        </p:txBody>
      </p:sp>
      <p:sp>
        <p:nvSpPr>
          <p:cNvPr id="6" name="Slide Number Placeholder 5"/>
          <p:cNvSpPr>
            <a:spLocks noGrp="1"/>
          </p:cNvSpPr>
          <p:nvPr>
            <p:ph type="sldNum" sz="quarter" idx="12"/>
          </p:nvPr>
        </p:nvSpPr>
        <p:spPr/>
        <p:txBody>
          <a:bodyPr/>
          <a:lstStyle/>
          <a:p>
            <a:fld id="{7E07569E-4242-47AD-AE78-7A45ECC043B6}" type="slidenum">
              <a:rPr lang="en-US" altLang="en-US" smtClean="0"/>
              <a:pPr/>
              <a:t>‹#›</a:t>
            </a:fld>
            <a:endParaRPr lang="en-US" altLang="en-US"/>
          </a:p>
        </p:txBody>
      </p:sp>
    </p:spTree>
    <p:extLst>
      <p:ext uri="{BB962C8B-B14F-4D97-AF65-F5344CB8AC3E}">
        <p14:creationId xmlns:p14="http://schemas.microsoft.com/office/powerpoint/2010/main" val="3117539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CHAPTER 19 EARNINGS AND DISCRIMINATION</a:t>
            </a:r>
            <a:endParaRPr lang="en-US"/>
          </a:p>
        </p:txBody>
      </p:sp>
      <p:sp>
        <p:nvSpPr>
          <p:cNvPr id="7" name="Slide Number Placeholder 6"/>
          <p:cNvSpPr>
            <a:spLocks noGrp="1"/>
          </p:cNvSpPr>
          <p:nvPr>
            <p:ph type="sldNum" sz="quarter" idx="12"/>
          </p:nvPr>
        </p:nvSpPr>
        <p:spPr/>
        <p:txBody>
          <a:bodyPr/>
          <a:lstStyle/>
          <a:p>
            <a:fld id="{085B03C9-7855-47C9-A066-2ACA02215838}" type="slidenum">
              <a:rPr lang="en-US" altLang="en-US" smtClean="0"/>
              <a:pPr/>
              <a:t>‹#›</a:t>
            </a:fld>
            <a:endParaRPr lang="en-US" altLang="en-US"/>
          </a:p>
        </p:txBody>
      </p:sp>
    </p:spTree>
    <p:extLst>
      <p:ext uri="{BB962C8B-B14F-4D97-AF65-F5344CB8AC3E}">
        <p14:creationId xmlns:p14="http://schemas.microsoft.com/office/powerpoint/2010/main" val="12678528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CHAPTER 19 EARNINGS AND DISCRIMINATION</a:t>
            </a:r>
            <a:endParaRPr lang="en-US"/>
          </a:p>
        </p:txBody>
      </p:sp>
      <p:sp>
        <p:nvSpPr>
          <p:cNvPr id="9" name="Slide Number Placeholder 8"/>
          <p:cNvSpPr>
            <a:spLocks noGrp="1"/>
          </p:cNvSpPr>
          <p:nvPr>
            <p:ph type="sldNum" sz="quarter" idx="12"/>
          </p:nvPr>
        </p:nvSpPr>
        <p:spPr/>
        <p:txBody>
          <a:bodyPr/>
          <a:lstStyle/>
          <a:p>
            <a:fld id="{76AF9CB5-95DD-4E7E-9CA8-7BD98EA26975}" type="slidenum">
              <a:rPr lang="en-US" altLang="en-US" smtClean="0"/>
              <a:pPr/>
              <a:t>‹#›</a:t>
            </a:fld>
            <a:endParaRPr lang="en-US" altLang="en-US"/>
          </a:p>
        </p:txBody>
      </p:sp>
    </p:spTree>
    <p:extLst>
      <p:ext uri="{BB962C8B-B14F-4D97-AF65-F5344CB8AC3E}">
        <p14:creationId xmlns:p14="http://schemas.microsoft.com/office/powerpoint/2010/main" val="18338710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CHAPTER 19 EARNINGS AND DISCRIMINATION</a:t>
            </a:r>
            <a:endParaRPr lang="en-US"/>
          </a:p>
        </p:txBody>
      </p:sp>
      <p:sp>
        <p:nvSpPr>
          <p:cNvPr id="5" name="Slide Number Placeholder 4"/>
          <p:cNvSpPr>
            <a:spLocks noGrp="1"/>
          </p:cNvSpPr>
          <p:nvPr>
            <p:ph type="sldNum" sz="quarter" idx="12"/>
          </p:nvPr>
        </p:nvSpPr>
        <p:spPr/>
        <p:txBody>
          <a:bodyPr/>
          <a:lstStyle/>
          <a:p>
            <a:fld id="{B005A242-6D41-4AE6-99EE-DDC88014DA43}" type="slidenum">
              <a:rPr lang="en-US" altLang="en-US" smtClean="0"/>
              <a:pPr/>
              <a:t>‹#›</a:t>
            </a:fld>
            <a:endParaRPr lang="en-US" altLang="en-US"/>
          </a:p>
        </p:txBody>
      </p:sp>
    </p:spTree>
    <p:extLst>
      <p:ext uri="{BB962C8B-B14F-4D97-AF65-F5344CB8AC3E}">
        <p14:creationId xmlns:p14="http://schemas.microsoft.com/office/powerpoint/2010/main" val="3409899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CHAPTER 19 EARNINGS AND DISCRIMINATION</a:t>
            </a:r>
            <a:endParaRPr lang="en-US"/>
          </a:p>
        </p:txBody>
      </p:sp>
      <p:sp>
        <p:nvSpPr>
          <p:cNvPr id="4" name="Slide Number Placeholder 3"/>
          <p:cNvSpPr>
            <a:spLocks noGrp="1"/>
          </p:cNvSpPr>
          <p:nvPr>
            <p:ph type="sldNum" sz="quarter" idx="12"/>
          </p:nvPr>
        </p:nvSpPr>
        <p:spPr/>
        <p:txBody>
          <a:bodyPr/>
          <a:lstStyle/>
          <a:p>
            <a:fld id="{CB7464B0-9A32-4478-A9E6-B42794490F98}" type="slidenum">
              <a:rPr lang="en-US" altLang="en-US" smtClean="0"/>
              <a:pPr/>
              <a:t>‹#›</a:t>
            </a:fld>
            <a:endParaRPr lang="en-US" altLang="en-US"/>
          </a:p>
        </p:txBody>
      </p:sp>
    </p:spTree>
    <p:extLst>
      <p:ext uri="{BB962C8B-B14F-4D97-AF65-F5344CB8AC3E}">
        <p14:creationId xmlns:p14="http://schemas.microsoft.com/office/powerpoint/2010/main" val="555975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CHAPTER 19 EARNINGS AND DISCRIMINATION</a:t>
            </a:r>
            <a:endParaRPr lang="en-US"/>
          </a:p>
        </p:txBody>
      </p:sp>
      <p:sp>
        <p:nvSpPr>
          <p:cNvPr id="7" name="Slide Number Placeholder 6"/>
          <p:cNvSpPr>
            <a:spLocks noGrp="1"/>
          </p:cNvSpPr>
          <p:nvPr>
            <p:ph type="sldNum" sz="quarter" idx="12"/>
          </p:nvPr>
        </p:nvSpPr>
        <p:spPr/>
        <p:txBody>
          <a:bodyPr/>
          <a:lstStyle/>
          <a:p>
            <a:fld id="{05EAB433-4F50-4583-8CA5-A5B38ADDA9B0}" type="slidenum">
              <a:rPr lang="en-US" altLang="en-US" smtClean="0"/>
              <a:pPr/>
              <a:t>‹#›</a:t>
            </a:fld>
            <a:endParaRPr lang="en-US" altLang="en-US"/>
          </a:p>
        </p:txBody>
      </p:sp>
    </p:spTree>
    <p:extLst>
      <p:ext uri="{BB962C8B-B14F-4D97-AF65-F5344CB8AC3E}">
        <p14:creationId xmlns:p14="http://schemas.microsoft.com/office/powerpoint/2010/main" val="198367930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CHAPTER 19 EARNINGS AND DISCRIMINATION</a:t>
            </a:r>
            <a:endParaRPr lang="en-US"/>
          </a:p>
        </p:txBody>
      </p:sp>
      <p:sp>
        <p:nvSpPr>
          <p:cNvPr id="7" name="Slide Number Placeholder 6"/>
          <p:cNvSpPr>
            <a:spLocks noGrp="1"/>
          </p:cNvSpPr>
          <p:nvPr>
            <p:ph type="sldNum" sz="quarter" idx="12"/>
          </p:nvPr>
        </p:nvSpPr>
        <p:spPr/>
        <p:txBody>
          <a:bodyPr/>
          <a:lstStyle/>
          <a:p>
            <a:fld id="{A70123CC-4C00-4FAE-85C2-1CC91DB768D6}" type="slidenum">
              <a:rPr lang="en-US" altLang="en-US" smtClean="0"/>
              <a:pPr/>
              <a:t>‹#›</a:t>
            </a:fld>
            <a:endParaRPr lang="en-US" altLang="en-US"/>
          </a:p>
        </p:txBody>
      </p:sp>
    </p:spTree>
    <p:extLst>
      <p:ext uri="{BB962C8B-B14F-4D97-AF65-F5344CB8AC3E}">
        <p14:creationId xmlns:p14="http://schemas.microsoft.com/office/powerpoint/2010/main" val="22802175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CHAPTER 19 EARNINGS AND DISCRIMINATION</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0CDD88-829B-4DE7-B074-7D02D38F57A1}" type="slidenum">
              <a:rPr lang="en-US" altLang="en-US" smtClean="0"/>
              <a:pPr/>
              <a:t>‹#›</a:t>
            </a:fld>
            <a:endParaRPr lang="en-US" altLang="en-US"/>
          </a:p>
        </p:txBody>
      </p:sp>
    </p:spTree>
    <p:extLst>
      <p:ext uri="{BB962C8B-B14F-4D97-AF65-F5344CB8AC3E}">
        <p14:creationId xmlns:p14="http://schemas.microsoft.com/office/powerpoint/2010/main" val="88079827"/>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up)">
                                      <p:cBhvr>
                                        <p:cTn id="18" dur="500"/>
                                        <p:tgtEl>
                                          <p:spTgt spid="3">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up)">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autoUpdateAnimBg="0"/>
    </p:bld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web.liu.edu/~uroy/index.html" TargetMode="External"/><Relationship Id="rId2" Type="http://schemas.openxmlformats.org/officeDocument/2006/relationships/hyperlink" Target="http://myweb.liu.edu/~uroy/eco10/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rkets_factors_production.ppt"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p:txBody>
          <a:bodyPr>
            <a:normAutofit/>
          </a:bodyPr>
          <a:lstStyle/>
          <a:p>
            <a:r>
              <a:rPr lang="en-US" altLang="en-US" dirty="0" smtClean="0"/>
              <a:t>Chapter 19: </a:t>
            </a:r>
            <a:r>
              <a:rPr lang="en-US" altLang="en-US" dirty="0"/>
              <a:t>Earnings and </a:t>
            </a:r>
            <a:r>
              <a:rPr lang="en-US" altLang="en-US" dirty="0" smtClean="0"/>
              <a:t>Discrimination</a:t>
            </a:r>
            <a:endParaRPr lang="en-US" altLang="en-US" dirty="0" smtClean="0"/>
          </a:p>
        </p:txBody>
      </p:sp>
      <p:sp>
        <p:nvSpPr>
          <p:cNvPr id="13315" name="Rectangle 5"/>
          <p:cNvSpPr>
            <a:spLocks noGrp="1" noChangeArrowheads="1"/>
          </p:cNvSpPr>
          <p:nvPr>
            <p:ph type="subTitle" idx="1"/>
          </p:nvPr>
        </p:nvSpPr>
        <p:spPr/>
        <p:txBody>
          <a:bodyPr/>
          <a:lstStyle/>
          <a:p>
            <a:pPr eaLnBrk="1" hangingPunct="1"/>
            <a:r>
              <a:rPr lang="en-US" altLang="en-US" dirty="0" smtClean="0">
                <a:hlinkClick r:id="rId2"/>
              </a:rPr>
              <a:t>Introduction to Microeconomics</a:t>
            </a:r>
            <a:endParaRPr lang="en-US" altLang="en-US" dirty="0" smtClean="0"/>
          </a:p>
          <a:p>
            <a:pPr eaLnBrk="1" hangingPunct="1"/>
            <a:r>
              <a:rPr lang="en-US" altLang="en-US" dirty="0" smtClean="0">
                <a:hlinkClick r:id="rId3"/>
              </a:rPr>
              <a:t>Udayan Roy</a:t>
            </a:r>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algn="l" eaLnBrk="1" hangingPunct="1"/>
            <a:r>
              <a:rPr lang="en-US" altLang="en-US" sz="3600"/>
              <a:t>Human Capital</a:t>
            </a:r>
            <a:endParaRPr lang="en-US" altLang="en-US" sz="3600">
              <a:latin typeface="Tahoma" panose="020B0604030504040204" pitchFamily="34" charset="0"/>
            </a:endParaRPr>
          </a:p>
        </p:txBody>
      </p:sp>
      <p:sp>
        <p:nvSpPr>
          <p:cNvPr id="22532" name="Rectangle 3"/>
          <p:cNvSpPr>
            <a:spLocks noGrp="1" noChangeArrowheads="1"/>
          </p:cNvSpPr>
          <p:nvPr>
            <p:ph idx="1"/>
          </p:nvPr>
        </p:nvSpPr>
        <p:spPr/>
        <p:txBody>
          <a:bodyPr/>
          <a:lstStyle/>
          <a:p>
            <a:pPr eaLnBrk="1" hangingPunct="1"/>
            <a:r>
              <a:rPr lang="en-US" altLang="en-US" smtClean="0"/>
              <a:t>Education represents an expenditure of resources to raise future productivity.</a:t>
            </a:r>
          </a:p>
          <a:p>
            <a:pPr eaLnBrk="1" hangingPunct="1"/>
            <a:r>
              <a:rPr lang="en-US" altLang="en-US" smtClean="0"/>
              <a:t>For example, the returns to a college degree are huge, and increasing</a:t>
            </a:r>
          </a:p>
          <a:p>
            <a:pPr lvl="1" eaLnBrk="1" hangingPunct="1"/>
            <a:r>
              <a:rPr lang="en-US" altLang="en-US" smtClean="0"/>
              <a:t>See next slide</a:t>
            </a:r>
          </a:p>
        </p:txBody>
      </p:sp>
      <p:sp>
        <p:nvSpPr>
          <p:cNvPr id="225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4" y="1179514"/>
            <a:ext cx="8664575" cy="430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3556" name="Rectangle 2"/>
          <p:cNvSpPr>
            <a:spLocks noGrp="1" noChangeArrowheads="1"/>
          </p:cNvSpPr>
          <p:nvPr>
            <p:ph type="title"/>
          </p:nvPr>
        </p:nvSpPr>
        <p:spPr>
          <a:xfrm>
            <a:off x="1752601" y="228600"/>
            <a:ext cx="8461375" cy="1143000"/>
          </a:xfrm>
        </p:spPr>
        <p:txBody>
          <a:bodyPr/>
          <a:lstStyle/>
          <a:p>
            <a:pPr eaLnBrk="1" hangingPunct="1"/>
            <a:r>
              <a:rPr lang="en-US" altLang="en-US" sz="3600"/>
              <a:t>Table 1  Average Annual Earnings by Educational Attainment</a:t>
            </a:r>
          </a:p>
        </p:txBody>
      </p:sp>
      <p:sp>
        <p:nvSpPr>
          <p:cNvPr id="2355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
        <p:nvSpPr>
          <p:cNvPr id="23557" name="AutoShape 3"/>
          <p:cNvSpPr>
            <a:spLocks noChangeAspect="1" noChangeArrowheads="1" noTextEdit="1"/>
          </p:cNvSpPr>
          <p:nvPr/>
        </p:nvSpPr>
        <p:spPr bwMode="auto">
          <a:xfrm>
            <a:off x="3638551" y="1323976"/>
            <a:ext cx="4886325" cy="484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23558" name="Picture 6" descr="stud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81000"/>
            <a:ext cx="630238"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835150" y="5535613"/>
            <a:ext cx="8521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latin typeface="Calibri" panose="020F0502020204030204" pitchFamily="34" charset="0"/>
              </a:rPr>
              <a:t>College graduates have always earned more than workers without the benefit of college, but the salary gap has grown even larger over the past few decades.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algn="l" eaLnBrk="1" hangingPunct="1"/>
            <a:r>
              <a:rPr lang="en-US" altLang="en-US" sz="3600"/>
              <a:t>The Increasing College Premium </a:t>
            </a:r>
          </a:p>
        </p:txBody>
      </p:sp>
      <p:sp>
        <p:nvSpPr>
          <p:cNvPr id="24580" name="Rectangle 3"/>
          <p:cNvSpPr>
            <a:spLocks noGrp="1" noChangeArrowheads="1"/>
          </p:cNvSpPr>
          <p:nvPr>
            <p:ph idx="1"/>
          </p:nvPr>
        </p:nvSpPr>
        <p:spPr/>
        <p:txBody>
          <a:bodyPr/>
          <a:lstStyle/>
          <a:p>
            <a:pPr eaLnBrk="1" hangingPunct="1"/>
            <a:r>
              <a:rPr lang="en-US" altLang="en-US" smtClean="0"/>
              <a:t>Why has the gap in earnings between skilled and unskilled workers risen in recent years? Here are two hypotheses:</a:t>
            </a:r>
            <a:endParaRPr lang="en-US" altLang="en-US" smtClean="0">
              <a:latin typeface="Tahoma" panose="020B0604030504040204" pitchFamily="34" charset="0"/>
            </a:endParaRPr>
          </a:p>
          <a:p>
            <a:pPr lvl="1" eaLnBrk="1" hangingPunct="1"/>
            <a:r>
              <a:rPr lang="en-US" altLang="en-US" smtClean="0">
                <a:solidFill>
                  <a:schemeClr val="accent2"/>
                </a:solidFill>
              </a:rPr>
              <a:t>Globalization</a:t>
            </a:r>
            <a:r>
              <a:rPr lang="en-US" altLang="en-US" smtClean="0"/>
              <a:t> provides more opportunities for our skilled labor and reduces the need for our unskilled labor.</a:t>
            </a:r>
          </a:p>
          <a:p>
            <a:pPr lvl="1" eaLnBrk="1" hangingPunct="1"/>
            <a:r>
              <a:rPr lang="en-US" altLang="en-US" smtClean="0">
                <a:solidFill>
                  <a:schemeClr val="accent2"/>
                </a:solidFill>
              </a:rPr>
              <a:t>Technological progress</a:t>
            </a:r>
            <a:r>
              <a:rPr lang="en-US" altLang="en-US" smtClean="0"/>
              <a:t> has increased the need for skilled labor and reduced the need for unskilled labor.</a:t>
            </a:r>
          </a:p>
        </p:txBody>
      </p:sp>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pic>
        <p:nvPicPr>
          <p:cNvPr id="24581" name="Picture 4" descr="globe-eur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2200" y="3276600"/>
            <a:ext cx="630238"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7" descr="http://upload.wikimedia.org/wikipedia/en/thumb/5/51/IPad1stGen.jpg/220px-IPad1stG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88539" y="5105400"/>
            <a:ext cx="7699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algn="l" eaLnBrk="1" hangingPunct="1"/>
            <a:r>
              <a:rPr lang="en-US" altLang="en-US" sz="3600"/>
              <a:t>Ability, Effort, and Chance</a:t>
            </a:r>
            <a:endParaRPr lang="en-US" altLang="en-US" sz="3600">
              <a:latin typeface="Tahoma" panose="020B0604030504040204" pitchFamily="34" charset="0"/>
            </a:endParaRPr>
          </a:p>
        </p:txBody>
      </p:sp>
      <p:sp>
        <p:nvSpPr>
          <p:cNvPr id="25604" name="Rectangle 3"/>
          <p:cNvSpPr>
            <a:spLocks noGrp="1" noChangeArrowheads="1"/>
          </p:cNvSpPr>
          <p:nvPr>
            <p:ph idx="1"/>
          </p:nvPr>
        </p:nvSpPr>
        <p:spPr/>
        <p:txBody>
          <a:bodyPr/>
          <a:lstStyle/>
          <a:p>
            <a:pPr eaLnBrk="1" hangingPunct="1">
              <a:lnSpc>
                <a:spcPct val="90000"/>
              </a:lnSpc>
            </a:pPr>
            <a:r>
              <a:rPr lang="en-US" altLang="en-US" smtClean="0"/>
              <a:t>High natural </a:t>
            </a:r>
            <a:r>
              <a:rPr lang="en-US" altLang="en-US" smtClean="0">
                <a:solidFill>
                  <a:schemeClr val="accent2"/>
                </a:solidFill>
              </a:rPr>
              <a:t>ability</a:t>
            </a:r>
            <a:r>
              <a:rPr lang="en-US" altLang="en-US" smtClean="0"/>
              <a:t> leads to high productivity and a high wage.</a:t>
            </a:r>
          </a:p>
          <a:p>
            <a:pPr eaLnBrk="1" hangingPunct="1">
              <a:lnSpc>
                <a:spcPct val="90000"/>
              </a:lnSpc>
            </a:pPr>
            <a:r>
              <a:rPr lang="en-US" altLang="en-US" smtClean="0"/>
              <a:t>One’s love of leisure and one’s natural ability determine one’s </a:t>
            </a:r>
            <a:r>
              <a:rPr lang="en-US" altLang="en-US" smtClean="0">
                <a:solidFill>
                  <a:schemeClr val="accent2"/>
                </a:solidFill>
              </a:rPr>
              <a:t>effort</a:t>
            </a:r>
            <a:r>
              <a:rPr lang="en-US" altLang="en-US" smtClean="0"/>
              <a:t>. Effort determines productivity and the wage.</a:t>
            </a:r>
          </a:p>
          <a:p>
            <a:pPr eaLnBrk="1" hangingPunct="1">
              <a:lnSpc>
                <a:spcPct val="90000"/>
              </a:lnSpc>
            </a:pPr>
            <a:r>
              <a:rPr lang="en-US" altLang="en-US" smtClean="0"/>
              <a:t>These characteristics of a worker are determined by </a:t>
            </a:r>
            <a:r>
              <a:rPr lang="en-US" altLang="en-US" smtClean="0">
                <a:solidFill>
                  <a:schemeClr val="accent2"/>
                </a:solidFill>
              </a:rPr>
              <a:t>chance</a:t>
            </a:r>
            <a:r>
              <a:rPr lang="en-US" altLang="en-US" smtClean="0"/>
              <a:t>.</a:t>
            </a:r>
          </a:p>
          <a:p>
            <a:pPr eaLnBrk="1" hangingPunct="1">
              <a:lnSpc>
                <a:spcPct val="90000"/>
              </a:lnSpc>
            </a:pPr>
            <a:r>
              <a:rPr lang="en-US" altLang="en-US" smtClean="0"/>
              <a:t>Chance also determines whether one chooses the right career.</a:t>
            </a:r>
          </a:p>
        </p:txBody>
      </p:sp>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US" altLang="en-US" smtClean="0"/>
              <a:t>Case Study: The Benefits of Beauty</a:t>
            </a:r>
          </a:p>
        </p:txBody>
      </p:sp>
      <p:sp>
        <p:nvSpPr>
          <p:cNvPr id="26628" name="Rectangle 3"/>
          <p:cNvSpPr>
            <a:spLocks noGrp="1" noChangeArrowheads="1"/>
          </p:cNvSpPr>
          <p:nvPr>
            <p:ph idx="1"/>
          </p:nvPr>
        </p:nvSpPr>
        <p:spPr/>
        <p:txBody>
          <a:bodyPr/>
          <a:lstStyle/>
          <a:p>
            <a:pPr eaLnBrk="1" hangingPunct="1">
              <a:lnSpc>
                <a:spcPct val="90000"/>
              </a:lnSpc>
            </a:pPr>
            <a:r>
              <a:rPr lang="en-US" altLang="en-US" smtClean="0"/>
              <a:t>A 1994 poll was used to rank a set of pictures of people by beauty</a:t>
            </a:r>
          </a:p>
          <a:p>
            <a:pPr eaLnBrk="1" hangingPunct="1">
              <a:lnSpc>
                <a:spcPct val="90000"/>
              </a:lnSpc>
            </a:pPr>
            <a:r>
              <a:rPr lang="en-US" altLang="en-US" smtClean="0"/>
              <a:t>After controlling for education, job experience, profession, and other standard determinants of wages, it was found that people considered more attractive than average earned 5 to 10 percent more than those considered less attractive than average.</a:t>
            </a:r>
          </a:p>
          <a:p>
            <a:pPr eaLnBrk="1" hangingPunct="1">
              <a:lnSpc>
                <a:spcPct val="90000"/>
              </a:lnSpc>
            </a:pPr>
            <a:r>
              <a:rPr lang="en-US" altLang="en-US" smtClean="0"/>
              <a:t>Why does beauty make a difference?</a:t>
            </a:r>
          </a:p>
        </p:txBody>
      </p:sp>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descr="PICT0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4164" y="22226"/>
            <a:ext cx="9113837"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ext Box 5"/>
          <p:cNvSpPr txBox="1">
            <a:spLocks noChangeArrowheads="1"/>
          </p:cNvSpPr>
          <p:nvPr/>
        </p:nvSpPr>
        <p:spPr bwMode="auto">
          <a:xfrm>
            <a:off x="6705600" y="6400800"/>
            <a:ext cx="2057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a:solidFill>
                  <a:schemeClr val="bg1"/>
                </a:solidFill>
              </a:rPr>
              <a:t>Photo by Udayan Roy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algn="l" eaLnBrk="1" hangingPunct="1"/>
            <a:r>
              <a:rPr lang="en-US" altLang="en-US" sz="3600"/>
              <a:t>An Alternative View of Education: Signaling</a:t>
            </a:r>
            <a:endParaRPr lang="en-US" altLang="en-US" sz="3600">
              <a:latin typeface="Tahoma" panose="020B0604030504040204" pitchFamily="34" charset="0"/>
            </a:endParaRPr>
          </a:p>
        </p:txBody>
      </p:sp>
      <p:sp>
        <p:nvSpPr>
          <p:cNvPr id="28676" name="Rectangle 3"/>
          <p:cNvSpPr>
            <a:spLocks noGrp="1" noChangeArrowheads="1"/>
          </p:cNvSpPr>
          <p:nvPr>
            <p:ph idx="1"/>
          </p:nvPr>
        </p:nvSpPr>
        <p:spPr/>
        <p:txBody>
          <a:bodyPr/>
          <a:lstStyle/>
          <a:p>
            <a:pPr eaLnBrk="1" hangingPunct="1"/>
            <a:r>
              <a:rPr lang="en-US" altLang="en-US" smtClean="0"/>
              <a:t>According to another theory, education does </a:t>
            </a:r>
            <a:r>
              <a:rPr lang="en-US" altLang="en-US" i="1" smtClean="0"/>
              <a:t>not</a:t>
            </a:r>
            <a:r>
              <a:rPr lang="en-US" altLang="en-US" smtClean="0"/>
              <a:t> improve productivity. </a:t>
            </a:r>
          </a:p>
          <a:p>
            <a:pPr eaLnBrk="1" hangingPunct="1"/>
            <a:r>
              <a:rPr lang="en-US" altLang="en-US" smtClean="0"/>
              <a:t>Firms use educational attainment as a way of sorting between high-ability and low-ability workers.</a:t>
            </a:r>
          </a:p>
          <a:p>
            <a:pPr lvl="1" eaLnBrk="1" hangingPunct="1"/>
            <a:r>
              <a:rPr lang="en-US" altLang="en-US" smtClean="0"/>
              <a:t>It is rational for firms to interpret a college degree as a signal of ability. </a:t>
            </a:r>
          </a:p>
          <a:p>
            <a:pPr lvl="1" eaLnBrk="1" hangingPunct="1"/>
            <a:r>
              <a:rPr lang="en-US" altLang="en-US" smtClean="0"/>
              <a:t>As a result, the college-educated earn more even though college is a waste of time.</a:t>
            </a:r>
          </a:p>
        </p:txBody>
      </p:sp>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normAutofit/>
          </a:bodyPr>
          <a:lstStyle/>
          <a:p>
            <a:pPr eaLnBrk="1" hangingPunct="1">
              <a:defRPr/>
            </a:pPr>
            <a:r>
              <a:rPr lang="en-US" dirty="0" smtClean="0">
                <a:solidFill>
                  <a:schemeClr val="tx1"/>
                </a:solidFill>
              </a:rPr>
              <a:t>An Alternative View of Education: Signaling</a:t>
            </a:r>
            <a:endParaRPr lang="en-US" dirty="0" smtClean="0"/>
          </a:p>
        </p:txBody>
      </p:sp>
      <p:sp>
        <p:nvSpPr>
          <p:cNvPr id="29700" name="Rectangle 3"/>
          <p:cNvSpPr>
            <a:spLocks noGrp="1" noChangeArrowheads="1"/>
          </p:cNvSpPr>
          <p:nvPr>
            <p:ph idx="1"/>
          </p:nvPr>
        </p:nvSpPr>
        <p:spPr/>
        <p:txBody>
          <a:bodyPr/>
          <a:lstStyle/>
          <a:p>
            <a:pPr eaLnBrk="1" hangingPunct="1"/>
            <a:r>
              <a:rPr lang="en-US" altLang="en-US" smtClean="0"/>
              <a:t>The human capital approach is probably true for those with professional degrees</a:t>
            </a:r>
          </a:p>
          <a:p>
            <a:pPr eaLnBrk="1" hangingPunct="1"/>
            <a:r>
              <a:rPr lang="en-US" altLang="en-US" smtClean="0"/>
              <a:t>The signaling approach may be true for liberal arts majors</a:t>
            </a:r>
          </a:p>
        </p:txBody>
      </p:sp>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algn="l" eaLnBrk="1" hangingPunct="1"/>
            <a:r>
              <a:rPr lang="en-US" altLang="en-US" sz="3600"/>
              <a:t>The Superstar Phenomenon</a:t>
            </a:r>
            <a:endParaRPr lang="en-US" altLang="en-US" sz="3600">
              <a:latin typeface="Tahoma" panose="020B0604030504040204" pitchFamily="34" charset="0"/>
            </a:endParaRPr>
          </a:p>
        </p:txBody>
      </p:sp>
      <p:sp>
        <p:nvSpPr>
          <p:cNvPr id="30724" name="Rectangle 3"/>
          <p:cNvSpPr>
            <a:spLocks noGrp="1" noChangeArrowheads="1"/>
          </p:cNvSpPr>
          <p:nvPr>
            <p:ph idx="1"/>
          </p:nvPr>
        </p:nvSpPr>
        <p:spPr/>
        <p:txBody>
          <a:bodyPr/>
          <a:lstStyle/>
          <a:p>
            <a:pPr eaLnBrk="1" hangingPunct="1"/>
            <a:r>
              <a:rPr lang="en-US" altLang="en-US" smtClean="0"/>
              <a:t>Superstars arise in markets that exhibit the following characteristics:</a:t>
            </a:r>
          </a:p>
          <a:p>
            <a:pPr lvl="1" eaLnBrk="1" hangingPunct="1"/>
            <a:r>
              <a:rPr lang="en-US" altLang="en-US" smtClean="0"/>
              <a:t>Every customer in the market wants to enjoy the good supplied by the best producer.</a:t>
            </a:r>
          </a:p>
          <a:p>
            <a:pPr lvl="1" eaLnBrk="1" hangingPunct="1"/>
            <a:r>
              <a:rPr lang="en-US" altLang="en-US" smtClean="0"/>
              <a:t>The good is produced with a technology that makes it possible for the best producer to supply every customer at a low cost.</a:t>
            </a:r>
          </a:p>
          <a:p>
            <a:pPr lvl="1" eaLnBrk="1" hangingPunct="1"/>
            <a:r>
              <a:rPr lang="en-US" altLang="en-US" smtClean="0"/>
              <a:t>In such a market wages vary a great deal more than ability does.</a:t>
            </a:r>
          </a:p>
        </p:txBody>
      </p:sp>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algn="l" eaLnBrk="1" hangingPunct="1"/>
            <a:r>
              <a:rPr lang="en-US" altLang="en-US" sz="3600"/>
              <a:t>Above-Equilibrium Wages</a:t>
            </a:r>
          </a:p>
        </p:txBody>
      </p:sp>
      <p:sp>
        <p:nvSpPr>
          <p:cNvPr id="31748" name="Rectangle 3"/>
          <p:cNvSpPr>
            <a:spLocks noGrp="1" noChangeArrowheads="1"/>
          </p:cNvSpPr>
          <p:nvPr>
            <p:ph idx="1"/>
          </p:nvPr>
        </p:nvSpPr>
        <p:spPr/>
        <p:txBody>
          <a:bodyPr/>
          <a:lstStyle/>
          <a:p>
            <a:pPr eaLnBrk="1" hangingPunct="1"/>
            <a:r>
              <a:rPr lang="en-US" altLang="en-US" smtClean="0"/>
              <a:t>The equilibrium theory of wages that you saw in chapter 18 does not always apply (Sorry!)</a:t>
            </a:r>
          </a:p>
          <a:p>
            <a:pPr eaLnBrk="1" hangingPunct="1"/>
            <a:r>
              <a:rPr lang="en-US" altLang="en-US" smtClean="0"/>
              <a:t>In some cases, the wage exceeds the equilibrium wage. Why?</a:t>
            </a:r>
          </a:p>
          <a:p>
            <a:pPr lvl="1" eaLnBrk="1" hangingPunct="1"/>
            <a:r>
              <a:rPr lang="en-US" altLang="en-US" smtClean="0"/>
              <a:t>Minimum-wage laws</a:t>
            </a:r>
          </a:p>
          <a:p>
            <a:pPr lvl="1" eaLnBrk="1" hangingPunct="1"/>
            <a:r>
              <a:rPr lang="en-US" altLang="en-US" smtClean="0"/>
              <a:t>Market power of labor unions</a:t>
            </a:r>
          </a:p>
          <a:p>
            <a:pPr lvl="1" eaLnBrk="1" hangingPunct="1"/>
            <a:r>
              <a:rPr lang="en-US" altLang="en-US" smtClean="0"/>
              <a:t>Efficiency wages</a:t>
            </a:r>
          </a:p>
        </p:txBody>
      </p:sp>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altLang="en-US" smtClean="0"/>
              <a:t>Earnings Variations</a:t>
            </a:r>
          </a:p>
        </p:txBody>
      </p:sp>
      <p:sp>
        <p:nvSpPr>
          <p:cNvPr id="14340" name="Rectangle 3"/>
          <p:cNvSpPr>
            <a:spLocks noGrp="1" noChangeArrowheads="1"/>
          </p:cNvSpPr>
          <p:nvPr>
            <p:ph idx="1"/>
          </p:nvPr>
        </p:nvSpPr>
        <p:spPr/>
        <p:txBody>
          <a:bodyPr/>
          <a:lstStyle/>
          <a:p>
            <a:pPr eaLnBrk="1" hangingPunct="1"/>
            <a:r>
              <a:rPr lang="en-US" altLang="en-US" smtClean="0"/>
              <a:t>Differences in Earnings in the United States Today</a:t>
            </a:r>
            <a:endParaRPr lang="en-US" altLang="en-US" smtClean="0">
              <a:latin typeface="Tahoma" panose="020B0604030504040204" pitchFamily="34" charset="0"/>
            </a:endParaRPr>
          </a:p>
          <a:p>
            <a:pPr lvl="1" eaLnBrk="1" hangingPunct="1"/>
            <a:r>
              <a:rPr lang="en-US" altLang="en-US" smtClean="0"/>
              <a:t>The typical physician earns about $200,000 a year.</a:t>
            </a:r>
          </a:p>
          <a:p>
            <a:pPr lvl="1" eaLnBrk="1" hangingPunct="1"/>
            <a:r>
              <a:rPr lang="en-US" altLang="en-US" smtClean="0"/>
              <a:t>The typical police officer earns about $50,000 a year.</a:t>
            </a:r>
          </a:p>
          <a:p>
            <a:pPr lvl="1" eaLnBrk="1" hangingPunct="1"/>
            <a:r>
              <a:rPr lang="en-US" altLang="en-US" smtClean="0"/>
              <a:t>The typical farmworker earns about $20,000 a year.</a:t>
            </a:r>
          </a:p>
        </p:txBody>
      </p:sp>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Calibri" panose="020F0502020204030204" pitchFamily="34" charset="0"/>
              </a:rPr>
              <a:t>CHAPTER 19 EARNINGS AND DISCRIMINATION</a:t>
            </a: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algn="l" eaLnBrk="1" hangingPunct="1"/>
            <a:r>
              <a:rPr lang="en-US" altLang="en-US" sz="3600"/>
              <a:t>Above-Equilibrium Wages: Unions</a:t>
            </a:r>
          </a:p>
        </p:txBody>
      </p:sp>
      <p:sp>
        <p:nvSpPr>
          <p:cNvPr id="32772" name="Rectangle 3"/>
          <p:cNvSpPr>
            <a:spLocks noGrp="1" noChangeArrowheads="1"/>
          </p:cNvSpPr>
          <p:nvPr>
            <p:ph idx="1"/>
          </p:nvPr>
        </p:nvSpPr>
        <p:spPr/>
        <p:txBody>
          <a:bodyPr/>
          <a:lstStyle/>
          <a:p>
            <a:pPr eaLnBrk="1" hangingPunct="1"/>
            <a:r>
              <a:rPr lang="en-US" altLang="en-US" smtClean="0"/>
              <a:t>A </a:t>
            </a:r>
            <a:r>
              <a:rPr lang="en-US" altLang="en-US" i="1" smtClean="0">
                <a:solidFill>
                  <a:srgbClr val="25A9A6"/>
                </a:solidFill>
              </a:rPr>
              <a:t>union </a:t>
            </a:r>
            <a:r>
              <a:rPr lang="en-US" altLang="en-US" smtClean="0"/>
              <a:t>is a worker association that bargains with employers over wages and working conditions.</a:t>
            </a:r>
          </a:p>
          <a:p>
            <a:pPr eaLnBrk="1" hangingPunct="1"/>
            <a:r>
              <a:rPr lang="en-US" altLang="en-US" smtClean="0"/>
              <a:t>A union’s final weapon is a strike. A </a:t>
            </a:r>
            <a:r>
              <a:rPr lang="en-US" altLang="en-US" i="1" smtClean="0">
                <a:solidFill>
                  <a:srgbClr val="25A9A6"/>
                </a:solidFill>
              </a:rPr>
              <a:t>strike </a:t>
            </a:r>
            <a:r>
              <a:rPr lang="en-US" altLang="en-US" smtClean="0"/>
              <a:t>refers to the organized withdrawal of labor from a firm by a union.</a:t>
            </a:r>
          </a:p>
          <a:p>
            <a:pPr eaLnBrk="1" hangingPunct="1"/>
            <a:r>
              <a:rPr lang="en-US" altLang="en-US" smtClean="0"/>
              <a:t>Union workers earn 10 to 20 percent more than similar non-union workers</a:t>
            </a:r>
          </a:p>
        </p:txBody>
      </p:sp>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algn="l" eaLnBrk="1" hangingPunct="1"/>
            <a:r>
              <a:rPr lang="en-US" altLang="en-US" sz="3200"/>
              <a:t>Above-Equilibrium Wages: Efficiency Wages </a:t>
            </a:r>
          </a:p>
        </p:txBody>
      </p:sp>
      <p:sp>
        <p:nvSpPr>
          <p:cNvPr id="33796" name="Rectangle 3"/>
          <p:cNvSpPr>
            <a:spLocks noGrp="1" noChangeArrowheads="1"/>
          </p:cNvSpPr>
          <p:nvPr>
            <p:ph idx="1"/>
          </p:nvPr>
        </p:nvSpPr>
        <p:spPr/>
        <p:txBody>
          <a:bodyPr/>
          <a:lstStyle/>
          <a:p>
            <a:pPr eaLnBrk="1" hangingPunct="1">
              <a:buClr>
                <a:srgbClr val="000000"/>
              </a:buClr>
            </a:pPr>
            <a:r>
              <a:rPr lang="en-US" altLang="en-US" smtClean="0"/>
              <a:t>The theory of </a:t>
            </a:r>
            <a:r>
              <a:rPr lang="en-US" altLang="en-US" i="1" smtClean="0">
                <a:solidFill>
                  <a:srgbClr val="25A9A6"/>
                </a:solidFill>
              </a:rPr>
              <a:t>efficiency wages </a:t>
            </a:r>
            <a:r>
              <a:rPr lang="en-US" altLang="en-US" smtClean="0"/>
              <a:t>holds that a firm can find it profitable to pay high wages because doing so increases the productivity of its workers.  High wages may:</a:t>
            </a:r>
          </a:p>
          <a:p>
            <a:pPr lvl="1" eaLnBrk="1" hangingPunct="1"/>
            <a:r>
              <a:rPr lang="en-US" altLang="en-US" smtClean="0"/>
              <a:t> reduce worker turnover.</a:t>
            </a:r>
          </a:p>
          <a:p>
            <a:pPr lvl="1" eaLnBrk="1" hangingPunct="1"/>
            <a:r>
              <a:rPr lang="en-US" altLang="en-US" smtClean="0"/>
              <a:t> increase worker effort.</a:t>
            </a:r>
          </a:p>
          <a:p>
            <a:pPr lvl="1" eaLnBrk="1" hangingPunct="1"/>
            <a:r>
              <a:rPr lang="en-US" altLang="en-US" smtClean="0"/>
              <a:t> raise the quality of workers that apply for jobs at the firm.</a:t>
            </a:r>
          </a:p>
        </p:txBody>
      </p:sp>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altLang="en-US" smtClean="0"/>
              <a:t>THE ECONOMICS OF DISCRIMINATION</a:t>
            </a:r>
            <a:endParaRPr lang="en-US" altLang="en-US" smtClean="0">
              <a:latin typeface="Tahoma" panose="020B0604030504040204" pitchFamily="34" charset="0"/>
            </a:endParaRPr>
          </a:p>
        </p:txBody>
      </p:sp>
      <p:sp>
        <p:nvSpPr>
          <p:cNvPr id="34820" name="Rectangle 3"/>
          <p:cNvSpPr>
            <a:spLocks noGrp="1" noChangeArrowheads="1"/>
          </p:cNvSpPr>
          <p:nvPr>
            <p:ph idx="1"/>
          </p:nvPr>
        </p:nvSpPr>
        <p:spPr/>
        <p:txBody>
          <a:bodyPr/>
          <a:lstStyle/>
          <a:p>
            <a:pPr eaLnBrk="1" hangingPunct="1">
              <a:buClr>
                <a:srgbClr val="000000"/>
              </a:buClr>
            </a:pPr>
            <a:r>
              <a:rPr lang="en-US" altLang="en-US" smtClean="0"/>
              <a:t>Wages are also affected by discrimination.</a:t>
            </a:r>
          </a:p>
          <a:p>
            <a:pPr eaLnBrk="1" hangingPunct="1">
              <a:buClr>
                <a:srgbClr val="000000"/>
              </a:buClr>
            </a:pPr>
            <a:r>
              <a:rPr lang="en-US" altLang="en-US" i="1" smtClean="0">
                <a:solidFill>
                  <a:srgbClr val="25A9A6"/>
                </a:solidFill>
              </a:rPr>
              <a:t>Discrimination </a:t>
            </a:r>
            <a:r>
              <a:rPr lang="en-US" altLang="en-US" smtClean="0"/>
              <a:t>occurs when the marketplace offers different opportunities to similar individuals who differ only by race, ethnic group, sex, age, or other personal characteristics.</a:t>
            </a:r>
          </a:p>
        </p:txBody>
      </p:sp>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en-US" smtClean="0"/>
              <a:t>THE ECONOMICS OF DISCRIMINATION</a:t>
            </a:r>
            <a:endParaRPr lang="en-US" altLang="en-US" smtClean="0">
              <a:latin typeface="Tahoma" panose="020B0604030504040204" pitchFamily="34" charset="0"/>
            </a:endParaRPr>
          </a:p>
        </p:txBody>
      </p:sp>
      <p:sp>
        <p:nvSpPr>
          <p:cNvPr id="35844" name="Rectangle 3"/>
          <p:cNvSpPr>
            <a:spLocks noGrp="1" noChangeArrowheads="1"/>
          </p:cNvSpPr>
          <p:nvPr>
            <p:ph idx="1"/>
          </p:nvPr>
        </p:nvSpPr>
        <p:spPr/>
        <p:txBody>
          <a:bodyPr/>
          <a:lstStyle/>
          <a:p>
            <a:pPr eaLnBrk="1" hangingPunct="1"/>
            <a:r>
              <a:rPr lang="en-US" altLang="en-US" smtClean="0"/>
              <a:t>Although discrimination is an emotionally charged topic, economists try to study the topic objectively in order to separate myth from reality.</a:t>
            </a:r>
          </a:p>
        </p:txBody>
      </p:sp>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pPr algn="l" eaLnBrk="1" hangingPunct="1"/>
            <a:r>
              <a:rPr lang="en-US" altLang="en-US" sz="3600"/>
              <a:t>Measuring Labor-Market Discrimination</a:t>
            </a:r>
            <a:endParaRPr lang="en-US" altLang="en-US" sz="3600">
              <a:latin typeface="Tahoma" panose="020B0604030504040204" pitchFamily="34" charset="0"/>
            </a:endParaRPr>
          </a:p>
        </p:txBody>
      </p:sp>
      <p:sp>
        <p:nvSpPr>
          <p:cNvPr id="36868" name="Rectangle 3"/>
          <p:cNvSpPr>
            <a:spLocks noGrp="1" noChangeArrowheads="1"/>
          </p:cNvSpPr>
          <p:nvPr>
            <p:ph idx="1"/>
          </p:nvPr>
        </p:nvSpPr>
        <p:spPr/>
        <p:txBody>
          <a:bodyPr/>
          <a:lstStyle/>
          <a:p>
            <a:pPr eaLnBrk="1" hangingPunct="1"/>
            <a:r>
              <a:rPr lang="en-US" altLang="en-US" smtClean="0"/>
              <a:t>Discrimination is often measured by looking at the average wages of different groups.</a:t>
            </a:r>
          </a:p>
        </p:txBody>
      </p:sp>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algn="l" eaLnBrk="1" hangingPunct="1"/>
            <a:r>
              <a:rPr lang="en-US" altLang="en-US" sz="3600"/>
              <a:t>Measuring Labor-Market Discrimination</a:t>
            </a:r>
            <a:endParaRPr lang="en-US" altLang="en-US" sz="3600">
              <a:latin typeface="Tahoma" panose="020B0604030504040204" pitchFamily="34" charset="0"/>
            </a:endParaRPr>
          </a:p>
        </p:txBody>
      </p:sp>
      <p:sp>
        <p:nvSpPr>
          <p:cNvPr id="37892" name="Rectangle 3"/>
          <p:cNvSpPr>
            <a:spLocks noGrp="1" noChangeArrowheads="1"/>
          </p:cNvSpPr>
          <p:nvPr>
            <p:ph idx="1"/>
          </p:nvPr>
        </p:nvSpPr>
        <p:spPr/>
        <p:txBody>
          <a:bodyPr/>
          <a:lstStyle/>
          <a:p>
            <a:pPr eaLnBrk="1" hangingPunct="1"/>
            <a:r>
              <a:rPr lang="en-US" altLang="en-US" smtClean="0"/>
              <a:t>Even in a labor market free of discrimination, different people have different wages.</a:t>
            </a:r>
          </a:p>
        </p:txBody>
      </p:sp>
      <p:sp>
        <p:nvSpPr>
          <p:cNvPr id="378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pPr algn="l" eaLnBrk="1" hangingPunct="1"/>
            <a:r>
              <a:rPr lang="en-US" altLang="en-US" sz="3600"/>
              <a:t>Measuring Labor-Market Discrimination</a:t>
            </a:r>
            <a:endParaRPr lang="en-US" altLang="en-US" sz="3600">
              <a:latin typeface="Tahoma" panose="020B0604030504040204" pitchFamily="34" charset="0"/>
            </a:endParaRPr>
          </a:p>
        </p:txBody>
      </p:sp>
      <p:sp>
        <p:nvSpPr>
          <p:cNvPr id="38916" name="Rectangle 3"/>
          <p:cNvSpPr>
            <a:spLocks noGrp="1" noChangeArrowheads="1"/>
          </p:cNvSpPr>
          <p:nvPr>
            <p:ph idx="1"/>
          </p:nvPr>
        </p:nvSpPr>
        <p:spPr/>
        <p:txBody>
          <a:bodyPr/>
          <a:lstStyle/>
          <a:p>
            <a:pPr eaLnBrk="1" hangingPunct="1"/>
            <a:r>
              <a:rPr lang="en-US" altLang="en-US" smtClean="0"/>
              <a:t>People differ in the amount of human capital they have and in the kinds of work they are willing and able to do.</a:t>
            </a:r>
          </a:p>
        </p:txBody>
      </p:sp>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pPr algn="l" eaLnBrk="1" hangingPunct="1"/>
            <a:r>
              <a:rPr lang="en-US" altLang="en-US" sz="3600"/>
              <a:t>Measuring Labor-Market Discrimination</a:t>
            </a:r>
            <a:endParaRPr lang="en-US" altLang="en-US" sz="3600">
              <a:latin typeface="Tahoma" panose="020B0604030504040204" pitchFamily="34" charset="0"/>
            </a:endParaRPr>
          </a:p>
        </p:txBody>
      </p:sp>
      <p:sp>
        <p:nvSpPr>
          <p:cNvPr id="39940" name="Rectangle 3"/>
          <p:cNvSpPr>
            <a:spLocks noGrp="1" noChangeArrowheads="1"/>
          </p:cNvSpPr>
          <p:nvPr>
            <p:ph idx="1"/>
          </p:nvPr>
        </p:nvSpPr>
        <p:spPr/>
        <p:txBody>
          <a:bodyPr/>
          <a:lstStyle/>
          <a:p>
            <a:pPr eaLnBrk="1" hangingPunct="1"/>
            <a:r>
              <a:rPr lang="en-US" altLang="en-US" smtClean="0"/>
              <a:t>Simply observing differences in wages among broad groups—white and black, men and women—says little about the prevalence of discrimination.</a:t>
            </a:r>
          </a:p>
        </p:txBody>
      </p:sp>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pPr eaLnBrk="1" hangingPunct="1"/>
            <a:r>
              <a:rPr lang="en-US" altLang="en-US" sz="4000"/>
              <a:t>Table 2  Median Annual Earnings by Race and Sex</a:t>
            </a:r>
          </a:p>
        </p:txBody>
      </p:sp>
      <p:sp>
        <p:nvSpPr>
          <p:cNvPr id="4096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
        <p:nvSpPr>
          <p:cNvPr id="40964" name="AutoShape 3"/>
          <p:cNvSpPr>
            <a:spLocks noChangeAspect="1" noChangeArrowheads="1" noTextEdit="1"/>
          </p:cNvSpPr>
          <p:nvPr/>
        </p:nvSpPr>
        <p:spPr bwMode="auto">
          <a:xfrm>
            <a:off x="1943100" y="1981201"/>
            <a:ext cx="8305800" cy="289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TextBox 6"/>
          <p:cNvSpPr txBox="1">
            <a:spLocks noChangeArrowheads="1"/>
          </p:cNvSpPr>
          <p:nvPr/>
        </p:nvSpPr>
        <p:spPr bwMode="auto">
          <a:xfrm>
            <a:off x="4419600" y="5105400"/>
            <a:ext cx="472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Do these facts prove discrimination?</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6725" y="1482726"/>
            <a:ext cx="87185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nchor="t">
            <a:normAutofit/>
          </a:bodyPr>
          <a:lstStyle/>
          <a:p>
            <a:pPr>
              <a:defRPr/>
            </a:pPr>
            <a:r>
              <a:rPr lang="en-US" dirty="0" smtClean="0"/>
              <a:t>Case Study: Is Emily more employable than </a:t>
            </a:r>
            <a:r>
              <a:rPr lang="en-US" dirty="0" err="1" smtClean="0"/>
              <a:t>Lakisha</a:t>
            </a:r>
            <a:r>
              <a:rPr lang="en-US" dirty="0" smtClean="0"/>
              <a:t>?</a:t>
            </a:r>
          </a:p>
        </p:txBody>
      </p:sp>
      <p:sp>
        <p:nvSpPr>
          <p:cNvPr id="41987" name="Content Placeholder 1"/>
          <p:cNvSpPr>
            <a:spLocks noGrp="1"/>
          </p:cNvSpPr>
          <p:nvPr>
            <p:ph idx="1"/>
          </p:nvPr>
        </p:nvSpPr>
        <p:spPr/>
        <p:txBody>
          <a:bodyPr/>
          <a:lstStyle/>
          <a:p>
            <a:r>
              <a:rPr lang="en-US" altLang="en-US" smtClean="0"/>
              <a:t>Economists Marianne Bertrand &amp; Sendhil Mullainathan</a:t>
            </a:r>
          </a:p>
          <a:p>
            <a:pPr lvl="1"/>
            <a:r>
              <a:rPr lang="en-US" altLang="en-US" smtClean="0"/>
              <a:t>Answered more than 1,300 help-wanted ads run in Boston and Chicago newspapers</a:t>
            </a:r>
          </a:p>
          <a:p>
            <a:pPr lvl="1"/>
            <a:r>
              <a:rPr lang="en-US" altLang="en-US" smtClean="0"/>
              <a:t>Send in nearly 5,000 fake résumés - similar</a:t>
            </a:r>
          </a:p>
          <a:p>
            <a:pPr lvl="2"/>
            <a:r>
              <a:rPr lang="en-US" altLang="en-US" smtClean="0"/>
              <a:t>Half of the résumés had names that were common in the African American community</a:t>
            </a:r>
          </a:p>
          <a:p>
            <a:pPr lvl="2"/>
            <a:r>
              <a:rPr lang="en-US" altLang="en-US" smtClean="0"/>
              <a:t>The other half had names that were more common among the white population</a:t>
            </a:r>
          </a:p>
        </p:txBody>
      </p:sp>
      <p:sp>
        <p:nvSpPr>
          <p:cNvPr id="419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fld id="{7E1FEDC9-1782-4134-824C-3D9F68B2E978}" type="slidenum">
              <a:rPr lang="en-US" altLang="en-US" sz="1200"/>
              <a:pPr algn="l" eaLnBrk="1" hangingPunct="1"/>
              <a:t>29</a:t>
            </a:fld>
            <a:endParaRPr lang="en-US" altLang="en-US" sz="12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r>
              <a:rPr lang="en-US" altLang="en-US" smtClean="0"/>
              <a:t>Earnings and Productivity</a:t>
            </a:r>
          </a:p>
        </p:txBody>
      </p:sp>
      <p:sp>
        <p:nvSpPr>
          <p:cNvPr id="15364" name="Rectangle 3"/>
          <p:cNvSpPr>
            <a:spLocks noGrp="1" noChangeArrowheads="1"/>
          </p:cNvSpPr>
          <p:nvPr>
            <p:ph idx="1"/>
          </p:nvPr>
        </p:nvSpPr>
        <p:spPr/>
        <p:txBody>
          <a:bodyPr/>
          <a:lstStyle/>
          <a:p>
            <a:pPr eaLnBrk="1" hangingPunct="1"/>
            <a:r>
              <a:rPr lang="en-US" altLang="en-US" smtClean="0"/>
              <a:t>Wages are governed by labor supply and labor demand.</a:t>
            </a:r>
          </a:p>
          <a:p>
            <a:pPr eaLnBrk="1" hangingPunct="1"/>
            <a:r>
              <a:rPr lang="en-US" altLang="en-US" smtClean="0"/>
              <a:t>Labor demand reflects the marginal productivity of labor.</a:t>
            </a:r>
          </a:p>
          <a:p>
            <a:pPr eaLnBrk="1" hangingPunct="1"/>
            <a:r>
              <a:rPr lang="en-US" altLang="en-US" smtClean="0"/>
              <a:t>Labor supply reflects the marginal opportunity cost of work.</a:t>
            </a:r>
          </a:p>
        </p:txBody>
      </p:sp>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Calibri" panose="020F0502020204030204" pitchFamily="34" charset="0"/>
              </a:rPr>
              <a:t>CHAPTER 19 EARNINGS AND DISCRIMINATION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2"/>
          <p:cNvSpPr>
            <a:spLocks noGrp="1"/>
          </p:cNvSpPr>
          <p:nvPr>
            <p:ph type="title"/>
          </p:nvPr>
        </p:nvSpPr>
        <p:spPr/>
        <p:txBody>
          <a:bodyPr anchor="t">
            <a:normAutofit/>
          </a:bodyPr>
          <a:lstStyle/>
          <a:p>
            <a:pPr>
              <a:defRPr/>
            </a:pPr>
            <a:r>
              <a:rPr lang="en-US" dirty="0" smtClean="0"/>
              <a:t>Case Study: Is Emily more employable than </a:t>
            </a:r>
            <a:r>
              <a:rPr lang="en-US" dirty="0" err="1" smtClean="0"/>
              <a:t>Lakisha</a:t>
            </a:r>
            <a:r>
              <a:rPr lang="en-US" dirty="0" smtClean="0"/>
              <a:t>?</a:t>
            </a:r>
          </a:p>
        </p:txBody>
      </p:sp>
      <p:sp>
        <p:nvSpPr>
          <p:cNvPr id="43011" name="Content Placeholder 1"/>
          <p:cNvSpPr>
            <a:spLocks noGrp="1"/>
          </p:cNvSpPr>
          <p:nvPr>
            <p:ph idx="1"/>
          </p:nvPr>
        </p:nvSpPr>
        <p:spPr/>
        <p:txBody>
          <a:bodyPr/>
          <a:lstStyle/>
          <a:p>
            <a:r>
              <a:rPr lang="en-US" altLang="en-US" smtClean="0"/>
              <a:t>Results</a:t>
            </a:r>
          </a:p>
          <a:p>
            <a:pPr lvl="1"/>
            <a:r>
              <a:rPr lang="en-US" altLang="en-US" smtClean="0"/>
              <a:t>Job applicants with white names</a:t>
            </a:r>
          </a:p>
          <a:p>
            <a:pPr lvl="2"/>
            <a:r>
              <a:rPr lang="en-US" altLang="en-US" smtClean="0"/>
              <a:t>Received about 50% more calls</a:t>
            </a:r>
          </a:p>
          <a:p>
            <a:pPr lvl="1"/>
            <a:r>
              <a:rPr lang="en-US" altLang="en-US" smtClean="0"/>
              <a:t>Discrimination occurred for all types of employers</a:t>
            </a:r>
          </a:p>
          <a:p>
            <a:pPr lvl="1"/>
            <a:r>
              <a:rPr lang="en-US" altLang="en-US" smtClean="0"/>
              <a:t>Conclusion</a:t>
            </a:r>
          </a:p>
          <a:p>
            <a:pPr lvl="2"/>
            <a:r>
              <a:rPr lang="en-US" altLang="en-US" smtClean="0"/>
              <a:t>“Racial discrimination is still a prominent feature of the labor market”</a:t>
            </a:r>
          </a:p>
        </p:txBody>
      </p:sp>
      <p:sp>
        <p:nvSpPr>
          <p:cNvPr id="430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fld id="{ABBBC59B-BA9A-4CC9-A6B2-042B42FDD7D5}" type="slidenum">
              <a:rPr lang="en-US" altLang="en-US" sz="1200"/>
              <a:pPr algn="l" eaLnBrk="1" hangingPunct="1"/>
              <a:t>30</a:t>
            </a:fld>
            <a:endParaRPr lang="en-US" altLang="en-US" sz="12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lstStyle/>
          <a:p>
            <a:pPr algn="l" eaLnBrk="1" hangingPunct="1"/>
            <a:r>
              <a:rPr lang="en-US" altLang="en-US" sz="3600"/>
              <a:t>Measuring Labor-Market Discrimination</a:t>
            </a:r>
            <a:endParaRPr lang="en-US" altLang="en-US" sz="3600">
              <a:latin typeface="Tahoma" panose="020B0604030504040204" pitchFamily="34" charset="0"/>
            </a:endParaRPr>
          </a:p>
        </p:txBody>
      </p:sp>
      <p:sp>
        <p:nvSpPr>
          <p:cNvPr id="44036" name="Rectangle 3"/>
          <p:cNvSpPr>
            <a:spLocks noGrp="1" noChangeArrowheads="1"/>
          </p:cNvSpPr>
          <p:nvPr>
            <p:ph idx="1"/>
          </p:nvPr>
        </p:nvSpPr>
        <p:spPr/>
        <p:txBody>
          <a:bodyPr/>
          <a:lstStyle/>
          <a:p>
            <a:pPr eaLnBrk="1" hangingPunct="1"/>
            <a:r>
              <a:rPr lang="en-US" altLang="en-US" smtClean="0"/>
              <a:t>Because the differences in average wages among groups in part reflect differences in human capital and job characteristics, they do not by themselves say anything about how much discrimination there is in the labor market.</a:t>
            </a:r>
          </a:p>
        </p:txBody>
      </p:sp>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lstStyle/>
          <a:p>
            <a:pPr algn="l" eaLnBrk="1" hangingPunct="1"/>
            <a:r>
              <a:rPr lang="en-US" altLang="en-US" sz="3600"/>
              <a:t>Discrimination by Employers</a:t>
            </a:r>
            <a:endParaRPr lang="en-US" altLang="en-US" sz="3600">
              <a:latin typeface="Tahoma" panose="020B0604030504040204" pitchFamily="34" charset="0"/>
            </a:endParaRPr>
          </a:p>
        </p:txBody>
      </p:sp>
      <p:sp>
        <p:nvSpPr>
          <p:cNvPr id="45060" name="Rectangle 3"/>
          <p:cNvSpPr>
            <a:spLocks noGrp="1" noChangeArrowheads="1"/>
          </p:cNvSpPr>
          <p:nvPr>
            <p:ph idx="1"/>
          </p:nvPr>
        </p:nvSpPr>
        <p:spPr/>
        <p:txBody>
          <a:bodyPr/>
          <a:lstStyle/>
          <a:p>
            <a:pPr eaLnBrk="1" hangingPunct="1"/>
            <a:r>
              <a:rPr lang="en-US" altLang="en-US" smtClean="0"/>
              <a:t>The fact that discrimination is hard to measure does not mean that it does not happen.</a:t>
            </a:r>
          </a:p>
          <a:p>
            <a:pPr eaLnBrk="1" hangingPunct="1"/>
            <a:r>
              <a:rPr lang="en-US" altLang="en-US" smtClean="0"/>
              <a:t>Firms may discriminate in their hiring. However, </a:t>
            </a:r>
          </a:p>
          <a:p>
            <a:pPr eaLnBrk="1" hangingPunct="1"/>
            <a:r>
              <a:rPr lang="en-US" altLang="en-US" smtClean="0"/>
              <a:t>Firms that do </a:t>
            </a:r>
            <a:r>
              <a:rPr lang="en-US" altLang="en-US" i="1" smtClean="0"/>
              <a:t>not</a:t>
            </a:r>
            <a:r>
              <a:rPr lang="en-US" altLang="en-US" smtClean="0"/>
              <a:t> discriminate will have </a:t>
            </a:r>
            <a:r>
              <a:rPr lang="en-US" altLang="en-US" i="1" smtClean="0"/>
              <a:t>lower</a:t>
            </a:r>
            <a:r>
              <a:rPr lang="en-US" altLang="en-US" smtClean="0"/>
              <a:t> labor costs when they hire the employees who have been discriminated against.</a:t>
            </a:r>
          </a:p>
        </p:txBody>
      </p:sp>
      <p:sp>
        <p:nvSpPr>
          <p:cNvPr id="450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pPr algn="l" eaLnBrk="1" hangingPunct="1"/>
            <a:r>
              <a:rPr lang="en-US" altLang="en-US" sz="3600"/>
              <a:t>Discrimination by Employers</a:t>
            </a:r>
            <a:endParaRPr lang="en-US" altLang="en-US" sz="3600">
              <a:latin typeface="Tahoma" panose="020B0604030504040204" pitchFamily="34" charset="0"/>
            </a:endParaRPr>
          </a:p>
        </p:txBody>
      </p:sp>
      <p:sp>
        <p:nvSpPr>
          <p:cNvPr id="46084" name="Rectangle 3"/>
          <p:cNvSpPr>
            <a:spLocks noGrp="1" noChangeArrowheads="1"/>
          </p:cNvSpPr>
          <p:nvPr>
            <p:ph idx="1"/>
          </p:nvPr>
        </p:nvSpPr>
        <p:spPr/>
        <p:txBody>
          <a:bodyPr/>
          <a:lstStyle/>
          <a:p>
            <a:pPr eaLnBrk="1" hangingPunct="1"/>
            <a:r>
              <a:rPr lang="en-US" altLang="en-US" smtClean="0"/>
              <a:t>Nondiscriminatory firms will tend to out-compete and replace firms that discriminate.</a:t>
            </a:r>
          </a:p>
        </p:txBody>
      </p:sp>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p:txBody>
          <a:bodyPr/>
          <a:lstStyle/>
          <a:p>
            <a:pPr algn="l" eaLnBrk="1" hangingPunct="1"/>
            <a:r>
              <a:rPr lang="en-US" altLang="en-US" sz="3600"/>
              <a:t>Discrimination by Employers</a:t>
            </a:r>
            <a:endParaRPr lang="en-US" altLang="en-US" sz="3600">
              <a:latin typeface="Tahoma" panose="020B0604030504040204" pitchFamily="34" charset="0"/>
            </a:endParaRPr>
          </a:p>
        </p:txBody>
      </p:sp>
      <p:sp>
        <p:nvSpPr>
          <p:cNvPr id="47108" name="Rectangle 3"/>
          <p:cNvSpPr>
            <a:spLocks noGrp="1" noChangeArrowheads="1"/>
          </p:cNvSpPr>
          <p:nvPr>
            <p:ph idx="1"/>
          </p:nvPr>
        </p:nvSpPr>
        <p:spPr/>
        <p:txBody>
          <a:bodyPr/>
          <a:lstStyle/>
          <a:p>
            <a:pPr eaLnBrk="1" hangingPunct="1"/>
            <a:r>
              <a:rPr lang="en-US" altLang="en-US" smtClean="0"/>
              <a:t>Competitive markets tend to limit the impact of discrimination on wages.</a:t>
            </a:r>
          </a:p>
          <a:p>
            <a:pPr eaLnBrk="1" hangingPunct="1"/>
            <a:r>
              <a:rPr lang="en-US" altLang="en-US" smtClean="0"/>
              <a:t>Firms that do not discriminate will be more profitable than those firms that do discriminate.</a:t>
            </a:r>
          </a:p>
        </p:txBody>
      </p:sp>
      <p:sp>
        <p:nvSpPr>
          <p:cNvPr id="471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a:lstStyle/>
          <a:p>
            <a:pPr algn="l" eaLnBrk="1" hangingPunct="1"/>
            <a:r>
              <a:rPr lang="en-US" altLang="en-US" sz="3600"/>
              <a:t>Discrimination by Customers and Governments</a:t>
            </a:r>
            <a:endParaRPr lang="en-US" altLang="en-US" sz="3600">
              <a:latin typeface="Tahoma" panose="020B0604030504040204" pitchFamily="34" charset="0"/>
            </a:endParaRPr>
          </a:p>
        </p:txBody>
      </p:sp>
      <p:sp>
        <p:nvSpPr>
          <p:cNvPr id="48132" name="Rectangle 3"/>
          <p:cNvSpPr>
            <a:spLocks noGrp="1" noChangeArrowheads="1"/>
          </p:cNvSpPr>
          <p:nvPr>
            <p:ph idx="1"/>
          </p:nvPr>
        </p:nvSpPr>
        <p:spPr/>
        <p:txBody>
          <a:bodyPr/>
          <a:lstStyle/>
          <a:p>
            <a:pPr eaLnBrk="1" hangingPunct="1"/>
            <a:r>
              <a:rPr lang="en-US" altLang="en-US" smtClean="0"/>
              <a:t>Although the profit motive is a strong force acting to eliminate discriminatory wage differentials, there are limits to its corrective abilities.</a:t>
            </a:r>
          </a:p>
          <a:p>
            <a:pPr lvl="1" eaLnBrk="1" hangingPunct="1"/>
            <a:r>
              <a:rPr lang="en-US" altLang="en-US" smtClean="0"/>
              <a:t>Customer preferences</a:t>
            </a:r>
          </a:p>
          <a:p>
            <a:pPr lvl="1" eaLnBrk="1" hangingPunct="1"/>
            <a:r>
              <a:rPr lang="en-US" altLang="en-US" smtClean="0"/>
              <a:t>Government policies</a:t>
            </a:r>
          </a:p>
        </p:txBody>
      </p:sp>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p:txBody>
          <a:bodyPr/>
          <a:lstStyle/>
          <a:p>
            <a:pPr algn="l" eaLnBrk="1" hangingPunct="1"/>
            <a:r>
              <a:rPr lang="en-US" altLang="en-US" sz="3600"/>
              <a:t>Discrimination by Customers</a:t>
            </a:r>
            <a:endParaRPr lang="en-US" altLang="en-US" sz="3600">
              <a:latin typeface="Tahoma" panose="020B0604030504040204" pitchFamily="34" charset="0"/>
            </a:endParaRPr>
          </a:p>
        </p:txBody>
      </p:sp>
      <p:sp>
        <p:nvSpPr>
          <p:cNvPr id="49156" name="Rectangle 3"/>
          <p:cNvSpPr>
            <a:spLocks noGrp="1" noChangeArrowheads="1"/>
          </p:cNvSpPr>
          <p:nvPr>
            <p:ph idx="1"/>
          </p:nvPr>
        </p:nvSpPr>
        <p:spPr>
          <a:xfrm>
            <a:off x="838200" y="1825625"/>
            <a:ext cx="8943975" cy="4351338"/>
          </a:xfrm>
        </p:spPr>
        <p:txBody>
          <a:bodyPr/>
          <a:lstStyle/>
          <a:p>
            <a:pPr eaLnBrk="1" hangingPunct="1">
              <a:lnSpc>
                <a:spcPct val="90000"/>
              </a:lnSpc>
            </a:pPr>
            <a:r>
              <a:rPr lang="en-US" altLang="en-US" dirty="0" smtClean="0"/>
              <a:t>If customers have discriminatory preferences, firms may discriminate for profitability reasons.  </a:t>
            </a:r>
          </a:p>
          <a:p>
            <a:pPr eaLnBrk="1" hangingPunct="1">
              <a:lnSpc>
                <a:spcPct val="90000"/>
              </a:lnSpc>
            </a:pPr>
            <a:r>
              <a:rPr lang="en-US" altLang="en-US" dirty="0" smtClean="0"/>
              <a:t>This will happen when customers are willing to pay to maintain the discriminatory practice.</a:t>
            </a:r>
          </a:p>
        </p:txBody>
      </p:sp>
      <p:sp>
        <p:nvSpPr>
          <p:cNvPr id="491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pic>
        <p:nvPicPr>
          <p:cNvPr id="49157" name="Picture 4" descr="waitr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2175" y="1828801"/>
            <a:ext cx="2333625"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normAutofit/>
          </a:bodyPr>
          <a:lstStyle/>
          <a:p>
            <a:pPr eaLnBrk="1" hangingPunct="1">
              <a:defRPr/>
            </a:pPr>
            <a:r>
              <a:rPr lang="en-US" dirty="0" smtClean="0"/>
              <a:t>Case Study: Discrimination in Sports</a:t>
            </a:r>
          </a:p>
        </p:txBody>
      </p:sp>
      <p:sp>
        <p:nvSpPr>
          <p:cNvPr id="50180" name="Rectangle 3"/>
          <p:cNvSpPr>
            <a:spLocks noGrp="1" noChangeArrowheads="1"/>
          </p:cNvSpPr>
          <p:nvPr>
            <p:ph idx="1"/>
          </p:nvPr>
        </p:nvSpPr>
        <p:spPr/>
        <p:txBody>
          <a:bodyPr/>
          <a:lstStyle/>
          <a:p>
            <a:pPr eaLnBrk="1" hangingPunct="1">
              <a:lnSpc>
                <a:spcPct val="90000"/>
              </a:lnSpc>
            </a:pPr>
            <a:r>
              <a:rPr lang="en-US" altLang="en-US" sz="2800"/>
              <a:t>According to a 1988 study, black basketball players earned 20 percent less than white players of comparable ability.</a:t>
            </a:r>
          </a:p>
          <a:p>
            <a:pPr eaLnBrk="1" hangingPunct="1">
              <a:lnSpc>
                <a:spcPct val="90000"/>
              </a:lnSpc>
            </a:pPr>
            <a:r>
              <a:rPr lang="en-US" altLang="en-US" sz="2800"/>
              <a:t>A possible explanation is discrimination by fans.</a:t>
            </a:r>
          </a:p>
          <a:p>
            <a:pPr eaLnBrk="1" hangingPunct="1">
              <a:lnSpc>
                <a:spcPct val="90000"/>
              </a:lnSpc>
            </a:pPr>
            <a:r>
              <a:rPr lang="en-US" altLang="en-US" sz="2800"/>
              <a:t>Late 1960s data showed that black baseball players earned less than white players of similar ability</a:t>
            </a:r>
          </a:p>
          <a:p>
            <a:pPr eaLnBrk="1" hangingPunct="1">
              <a:lnSpc>
                <a:spcPct val="90000"/>
              </a:lnSpc>
            </a:pPr>
            <a:r>
              <a:rPr lang="en-US" altLang="en-US" sz="2800"/>
              <a:t>A 1990 study found that baseball cards for black hitters (pitchers) sold for 10 percent (13 percent) less than cards for comparable white hitters (pitchers)</a:t>
            </a:r>
          </a:p>
        </p:txBody>
      </p:sp>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2"/>
          <p:cNvSpPr>
            <a:spLocks noGrp="1"/>
          </p:cNvSpPr>
          <p:nvPr>
            <p:ph type="title"/>
          </p:nvPr>
        </p:nvSpPr>
        <p:spPr/>
        <p:txBody>
          <a:bodyPr anchor="t">
            <a:normAutofit/>
          </a:bodyPr>
          <a:lstStyle/>
          <a:p>
            <a:pPr>
              <a:defRPr/>
            </a:pPr>
            <a:r>
              <a:rPr lang="en-US" dirty="0" smtClean="0"/>
              <a:t>Case Study: Segregated streetcars and the profit motive</a:t>
            </a:r>
          </a:p>
        </p:txBody>
      </p:sp>
      <p:sp>
        <p:nvSpPr>
          <p:cNvPr id="51203" name="Content Placeholder 1"/>
          <p:cNvSpPr>
            <a:spLocks noGrp="1"/>
          </p:cNvSpPr>
          <p:nvPr>
            <p:ph idx="1"/>
          </p:nvPr>
        </p:nvSpPr>
        <p:spPr/>
        <p:txBody>
          <a:bodyPr/>
          <a:lstStyle/>
          <a:p>
            <a:r>
              <a:rPr lang="en-US" altLang="en-US" smtClean="0"/>
              <a:t>Early 20th century</a:t>
            </a:r>
          </a:p>
          <a:p>
            <a:pPr lvl="1"/>
            <a:r>
              <a:rPr lang="en-US" altLang="en-US" smtClean="0"/>
              <a:t>Streetcars in many southern cities were segregated by race</a:t>
            </a:r>
          </a:p>
          <a:p>
            <a:pPr lvl="2"/>
            <a:r>
              <a:rPr lang="en-US" altLang="en-US" smtClean="0"/>
              <a:t>White passengers sat in the front of the streetcars</a:t>
            </a:r>
          </a:p>
          <a:p>
            <a:pPr lvl="2"/>
            <a:r>
              <a:rPr lang="en-US" altLang="en-US" smtClean="0"/>
              <a:t>Black passengers sat in the back</a:t>
            </a:r>
          </a:p>
        </p:txBody>
      </p:sp>
      <p:sp>
        <p:nvSpPr>
          <p:cNvPr id="512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FCF091D-AEB3-4322-AE16-69C5620A5CAE}" type="slidenum">
              <a:rPr lang="en-US" altLang="en-US" sz="1200"/>
              <a:pPr eaLnBrk="1" hangingPunct="1"/>
              <a:t>38</a:t>
            </a:fld>
            <a:endParaRPr lang="en-US" altLang="en-US" sz="12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2"/>
          <p:cNvSpPr>
            <a:spLocks noGrp="1"/>
          </p:cNvSpPr>
          <p:nvPr>
            <p:ph type="title"/>
          </p:nvPr>
        </p:nvSpPr>
        <p:spPr/>
        <p:txBody>
          <a:bodyPr anchor="t">
            <a:normAutofit/>
          </a:bodyPr>
          <a:lstStyle/>
          <a:p>
            <a:pPr>
              <a:defRPr/>
            </a:pPr>
            <a:r>
              <a:rPr lang="en-US" dirty="0" smtClean="0"/>
              <a:t>Case Study: Segregated streetcars and the profit motive</a:t>
            </a:r>
          </a:p>
        </p:txBody>
      </p:sp>
      <p:sp>
        <p:nvSpPr>
          <p:cNvPr id="52227" name="Content Placeholder 1"/>
          <p:cNvSpPr>
            <a:spLocks noGrp="1"/>
          </p:cNvSpPr>
          <p:nvPr>
            <p:ph idx="1"/>
          </p:nvPr>
        </p:nvSpPr>
        <p:spPr/>
        <p:txBody>
          <a:bodyPr/>
          <a:lstStyle/>
          <a:p>
            <a:r>
              <a:rPr lang="en-US" altLang="en-US" smtClean="0"/>
              <a:t>Why?</a:t>
            </a:r>
          </a:p>
          <a:p>
            <a:pPr lvl="1"/>
            <a:r>
              <a:rPr lang="en-US" altLang="en-US" smtClean="0"/>
              <a:t>Laws required such segregation</a:t>
            </a:r>
          </a:p>
          <a:p>
            <a:pPr lvl="1"/>
            <a:r>
              <a:rPr lang="en-US" altLang="en-US" smtClean="0"/>
              <a:t>Before these laws were passed, racial discrimination in seating was rare</a:t>
            </a:r>
          </a:p>
          <a:p>
            <a:pPr lvl="1"/>
            <a:r>
              <a:rPr lang="en-US" altLang="en-US" smtClean="0"/>
              <a:t>It was far more common to segregate smokers and nonsmokers</a:t>
            </a:r>
          </a:p>
        </p:txBody>
      </p:sp>
      <p:sp>
        <p:nvSpPr>
          <p:cNvPr id="522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9C5A184-4F88-40A2-BDB7-33CB6A1974B6}" type="slidenum">
              <a:rPr lang="en-US" altLang="en-US" sz="1200"/>
              <a:pPr eaLnBrk="1" hangingPunct="1"/>
              <a:t>39</a:t>
            </a:fld>
            <a:endParaRPr lang="en-US" altLang="en-US" sz="12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altLang="en-US" smtClean="0"/>
              <a:t>Earnings</a:t>
            </a:r>
          </a:p>
        </p:txBody>
      </p:sp>
      <p:sp>
        <p:nvSpPr>
          <p:cNvPr id="16388" name="Rectangle 3"/>
          <p:cNvSpPr>
            <a:spLocks noGrp="1" noChangeArrowheads="1"/>
          </p:cNvSpPr>
          <p:nvPr>
            <p:ph idx="1"/>
          </p:nvPr>
        </p:nvSpPr>
        <p:spPr/>
        <p:txBody>
          <a:bodyPr/>
          <a:lstStyle/>
          <a:p>
            <a:pPr eaLnBrk="1" hangingPunct="1"/>
            <a:r>
              <a:rPr lang="en-US" altLang="en-US" smtClean="0"/>
              <a:t>In equilibrium, each worker is paid a wage equal to the </a:t>
            </a:r>
            <a:r>
              <a:rPr lang="en-US" altLang="en-US" i="1" smtClean="0"/>
              <a:t>value</a:t>
            </a:r>
            <a:r>
              <a:rPr lang="en-US" altLang="en-US" smtClean="0"/>
              <a:t> of his or her </a:t>
            </a:r>
            <a:r>
              <a:rPr lang="en-US" altLang="en-US" i="1" smtClean="0"/>
              <a:t>marginal</a:t>
            </a:r>
            <a:r>
              <a:rPr lang="en-US" altLang="en-US" smtClean="0"/>
              <a:t> </a:t>
            </a:r>
            <a:r>
              <a:rPr lang="en-US" altLang="en-US" i="1" smtClean="0"/>
              <a:t>product</a:t>
            </a:r>
            <a:r>
              <a:rPr lang="en-US" altLang="en-US" smtClean="0"/>
              <a:t> </a:t>
            </a:r>
          </a:p>
          <a:p>
            <a:pPr lvl="1" eaLnBrk="1" hangingPunct="1"/>
            <a:r>
              <a:rPr lang="en-US" altLang="en-US" smtClean="0"/>
              <a:t>MPL is the worker’s contribution to the economy’s production of goods and services.</a:t>
            </a:r>
          </a:p>
          <a:p>
            <a:pPr lvl="1" eaLnBrk="1" hangingPunct="1"/>
            <a:r>
              <a:rPr lang="en-US" altLang="en-US" smtClean="0"/>
              <a:t>VMPL = MPL </a:t>
            </a:r>
            <a:r>
              <a:rPr lang="en-US" altLang="en-US" smtClean="0">
                <a:sym typeface="Symbol" panose="05050102010706020507" pitchFamily="18" charset="2"/>
              </a:rPr>
              <a:t> price of end product</a:t>
            </a:r>
            <a:endParaRPr lang="en-US" altLang="en-US" smtClean="0"/>
          </a:p>
          <a:p>
            <a:pPr eaLnBrk="1" hangingPunct="1"/>
            <a:r>
              <a:rPr lang="en-US" altLang="en-US" smtClean="0"/>
              <a:t>This wage is also equal to the marginal cost of working.</a:t>
            </a:r>
          </a:p>
          <a:p>
            <a:pPr eaLnBrk="1" hangingPunct="1"/>
            <a:r>
              <a:rPr lang="en-US" altLang="en-US" smtClean="0"/>
              <a:t>We saw all this in </a:t>
            </a:r>
            <a:r>
              <a:rPr lang="en-US" altLang="en-US" smtClean="0">
                <a:hlinkClick r:id="rId2" action="ppaction://hlinkpres?slideindex=1&amp;slidetitle="/>
              </a:rPr>
              <a:t>Chapter 18</a:t>
            </a:r>
            <a:r>
              <a:rPr lang="en-US" altLang="en-US" smtClean="0"/>
              <a:t>.</a:t>
            </a:r>
          </a:p>
        </p:txBody>
      </p:sp>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Calibri" panose="020F0502020204030204" pitchFamily="34" charset="0"/>
              </a:rPr>
              <a:t>CHAPTER 19 EARNINGS AND DISCRIMINATION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2"/>
          <p:cNvSpPr>
            <a:spLocks noGrp="1"/>
          </p:cNvSpPr>
          <p:nvPr>
            <p:ph type="title"/>
          </p:nvPr>
        </p:nvSpPr>
        <p:spPr/>
        <p:txBody>
          <a:bodyPr anchor="t">
            <a:normAutofit/>
          </a:bodyPr>
          <a:lstStyle/>
          <a:p>
            <a:pPr>
              <a:defRPr/>
            </a:pPr>
            <a:r>
              <a:rPr lang="en-US" dirty="0" smtClean="0"/>
              <a:t>Case Study: Segregated streetcars and the profit motive</a:t>
            </a:r>
          </a:p>
        </p:txBody>
      </p:sp>
      <p:sp>
        <p:nvSpPr>
          <p:cNvPr id="53251" name="Content Placeholder 1"/>
          <p:cNvSpPr>
            <a:spLocks noGrp="1"/>
          </p:cNvSpPr>
          <p:nvPr>
            <p:ph idx="1"/>
          </p:nvPr>
        </p:nvSpPr>
        <p:spPr/>
        <p:txBody>
          <a:bodyPr/>
          <a:lstStyle/>
          <a:p>
            <a:r>
              <a:rPr lang="en-US" altLang="en-US" smtClean="0"/>
              <a:t>Firms that ran the streetcars</a:t>
            </a:r>
          </a:p>
          <a:p>
            <a:pPr lvl="1"/>
            <a:r>
              <a:rPr lang="en-US" altLang="en-US" smtClean="0"/>
              <a:t>Often opposed the laws requiring racial segregation</a:t>
            </a:r>
          </a:p>
          <a:p>
            <a:pPr lvl="1"/>
            <a:r>
              <a:rPr lang="en-US" altLang="en-US" smtClean="0"/>
              <a:t>Separate seating for different races</a:t>
            </a:r>
          </a:p>
          <a:p>
            <a:pPr lvl="2"/>
            <a:r>
              <a:rPr lang="en-US" altLang="en-US" smtClean="0"/>
              <a:t>Raised firms’ costs</a:t>
            </a:r>
          </a:p>
          <a:p>
            <a:pPr lvl="2"/>
            <a:r>
              <a:rPr lang="en-US" altLang="en-US" smtClean="0"/>
              <a:t>Reduced firms’ profit</a:t>
            </a:r>
          </a:p>
        </p:txBody>
      </p:sp>
      <p:sp>
        <p:nvSpPr>
          <p:cNvPr id="532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C02899-8371-4A6E-97B3-4BA6CB97CFA4}" type="slidenum">
              <a:rPr lang="en-US" altLang="en-US" sz="1200"/>
              <a:pPr eaLnBrk="1" hangingPunct="1"/>
              <a:t>40</a:t>
            </a:fld>
            <a:endParaRPr lang="en-US" altLang="en-US" sz="12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2"/>
          <p:cNvSpPr>
            <a:spLocks noGrp="1"/>
          </p:cNvSpPr>
          <p:nvPr>
            <p:ph type="title"/>
          </p:nvPr>
        </p:nvSpPr>
        <p:spPr/>
        <p:txBody>
          <a:bodyPr anchor="t">
            <a:normAutofit/>
          </a:bodyPr>
          <a:lstStyle/>
          <a:p>
            <a:pPr>
              <a:defRPr/>
            </a:pPr>
            <a:r>
              <a:rPr lang="en-US" dirty="0" smtClean="0"/>
              <a:t>Case Study: Segregated streetcars and the profit motive</a:t>
            </a:r>
          </a:p>
        </p:txBody>
      </p:sp>
      <p:sp>
        <p:nvSpPr>
          <p:cNvPr id="54275" name="Content Placeholder 1"/>
          <p:cNvSpPr>
            <a:spLocks noGrp="1"/>
          </p:cNvSpPr>
          <p:nvPr>
            <p:ph idx="1"/>
          </p:nvPr>
        </p:nvSpPr>
        <p:spPr/>
        <p:txBody>
          <a:bodyPr/>
          <a:lstStyle/>
          <a:p>
            <a:r>
              <a:rPr lang="en-US" altLang="en-US" smtClean="0"/>
              <a:t>General lesson</a:t>
            </a:r>
          </a:p>
          <a:p>
            <a:pPr lvl="1"/>
            <a:r>
              <a:rPr lang="en-US" altLang="en-US" smtClean="0"/>
              <a:t>Business owners are more interested in making profit than in discriminating against a particular group</a:t>
            </a:r>
          </a:p>
          <a:p>
            <a:pPr lvl="1"/>
            <a:r>
              <a:rPr lang="en-US" altLang="en-US" smtClean="0"/>
              <a:t>When firms engage in discriminatory practices</a:t>
            </a:r>
          </a:p>
          <a:p>
            <a:pPr lvl="2"/>
            <a:r>
              <a:rPr lang="en-US" altLang="en-US" smtClean="0"/>
              <a:t>Ultimate source of the discrimination often lies not with the firms themselves but elsewhere</a:t>
            </a:r>
          </a:p>
        </p:txBody>
      </p:sp>
      <p:sp>
        <p:nvSpPr>
          <p:cNvPr id="542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6EDADF-38B2-4440-A86E-85A7B827E7AC}" type="slidenum">
              <a:rPr lang="en-US" altLang="en-US" sz="1200"/>
              <a:pPr eaLnBrk="1" hangingPunct="1"/>
              <a:t>41</a:t>
            </a:fld>
            <a:endParaRPr lang="en-US" altLang="en-US" sz="12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Discrimination by Customers and Governments</a:t>
            </a:r>
            <a:endParaRPr lang="en-US" dirty="0"/>
          </a:p>
        </p:txBody>
      </p:sp>
      <p:sp>
        <p:nvSpPr>
          <p:cNvPr id="55299" name="Content Placeholder 2"/>
          <p:cNvSpPr>
            <a:spLocks noGrp="1"/>
          </p:cNvSpPr>
          <p:nvPr>
            <p:ph idx="1"/>
          </p:nvPr>
        </p:nvSpPr>
        <p:spPr/>
        <p:txBody>
          <a:bodyPr/>
          <a:lstStyle/>
          <a:p>
            <a:r>
              <a:rPr lang="en-US" altLang="en-US" smtClean="0"/>
              <a:t>Competitive markets contain a natural remedy for employer discrimination</a:t>
            </a:r>
          </a:p>
          <a:p>
            <a:r>
              <a:rPr lang="en-US" altLang="en-US" smtClean="0"/>
              <a:t>The entry into the market of firms that care only about profit tends to eliminate discriminatory wage differentials</a:t>
            </a:r>
          </a:p>
          <a:p>
            <a:r>
              <a:rPr lang="en-US" altLang="en-US" smtClean="0"/>
              <a:t>These wage differentials persist in competitive markets only when customers are willing to pay to maintain the discriminatory practice or when the government mandates it</a:t>
            </a:r>
          </a:p>
        </p:txBody>
      </p:sp>
      <p:sp>
        <p:nvSpPr>
          <p:cNvPr id="553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Calibri" panose="020F0502020204030204" pitchFamily="34" charset="0"/>
              </a:rPr>
              <a:t>CHAPTER 19 EARNINGS AND DISCRIMINATION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3"/>
          <p:cNvSpPr>
            <a:spLocks noGrp="1" noChangeArrowheads="1"/>
          </p:cNvSpPr>
          <p:nvPr>
            <p:ph type="title"/>
          </p:nvPr>
        </p:nvSpPr>
        <p:spPr>
          <a:xfrm>
            <a:off x="1981201" y="282576"/>
            <a:ext cx="8080375" cy="1071563"/>
          </a:xfrm>
        </p:spPr>
        <p:txBody>
          <a:bodyPr/>
          <a:lstStyle/>
          <a:p>
            <a:pPr eaLnBrk="1" hangingPunct="1"/>
            <a:r>
              <a:rPr lang="en-US" altLang="en-US" smtClean="0"/>
              <a:t>Any Questions?</a:t>
            </a:r>
          </a:p>
        </p:txBody>
      </p:sp>
      <p:sp>
        <p:nvSpPr>
          <p:cNvPr id="56325" name="Rectangle 4"/>
          <p:cNvSpPr>
            <a:spLocks noGrp="1" noChangeArrowheads="1"/>
          </p:cNvSpPr>
          <p:nvPr>
            <p:ph idx="1"/>
          </p:nvPr>
        </p:nvSpPr>
        <p:spPr/>
        <p:txBody>
          <a:bodyPr/>
          <a:lstStyle/>
          <a:p>
            <a:pPr eaLnBrk="1" hangingPunct="1"/>
            <a:endParaRPr lang="en-US" altLang="en-US" smtClean="0"/>
          </a:p>
        </p:txBody>
      </p:sp>
      <p:sp>
        <p:nvSpPr>
          <p:cNvPr id="563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pic>
        <p:nvPicPr>
          <p:cNvPr id="56323" name="Picture 2" descr="Ask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0589" y="1057275"/>
            <a:ext cx="2790825"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p:txBody>
          <a:bodyPr/>
          <a:lstStyle/>
          <a:p>
            <a:pPr eaLnBrk="1" hangingPunct="1"/>
            <a:r>
              <a:rPr lang="en-US" altLang="en-US" smtClean="0"/>
              <a:t>Summary</a:t>
            </a:r>
            <a:endParaRPr lang="en-US" altLang="en-US" smtClean="0">
              <a:latin typeface="Tahoma" panose="020B0604030504040204" pitchFamily="34" charset="0"/>
            </a:endParaRPr>
          </a:p>
        </p:txBody>
      </p:sp>
      <p:sp>
        <p:nvSpPr>
          <p:cNvPr id="57348" name="Rectangle 3"/>
          <p:cNvSpPr>
            <a:spLocks noGrp="1" noChangeArrowheads="1"/>
          </p:cNvSpPr>
          <p:nvPr>
            <p:ph idx="1"/>
          </p:nvPr>
        </p:nvSpPr>
        <p:spPr/>
        <p:txBody>
          <a:bodyPr/>
          <a:lstStyle/>
          <a:p>
            <a:pPr eaLnBrk="1" hangingPunct="1"/>
            <a:r>
              <a:rPr lang="en-US" altLang="en-US" smtClean="0"/>
              <a:t>Workers earn different wages for many reasons.</a:t>
            </a:r>
          </a:p>
          <a:p>
            <a:pPr eaLnBrk="1" hangingPunct="1"/>
            <a:r>
              <a:rPr lang="en-US" altLang="en-US" smtClean="0"/>
              <a:t>To some extent, wage differentials compensate workers for job attributes.</a:t>
            </a:r>
          </a:p>
          <a:p>
            <a:pPr eaLnBrk="1" hangingPunct="1"/>
            <a:r>
              <a:rPr lang="en-US" altLang="en-US" smtClean="0"/>
              <a:t>Workers with more human capital get paid more than workers with less human capital.</a:t>
            </a:r>
          </a:p>
        </p:txBody>
      </p:sp>
      <p:sp>
        <p:nvSpPr>
          <p:cNvPr id="573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CHAPTER 19 EARNINGS AND DISCRIMINATION</a:t>
            </a:r>
          </a:p>
        </p:txBody>
      </p:sp>
      <p:sp>
        <p:nvSpPr>
          <p:cNvPr id="57349" name="Line 4"/>
          <p:cNvSpPr>
            <a:spLocks noChangeShapeType="1"/>
          </p:cNvSpPr>
          <p:nvPr/>
        </p:nvSpPr>
        <p:spPr bwMode="auto">
          <a:xfrm>
            <a:off x="1997075" y="1108075"/>
            <a:ext cx="8293100" cy="0"/>
          </a:xfrm>
          <a:prstGeom prst="line">
            <a:avLst/>
          </a:prstGeom>
          <a:noFill/>
          <a:ln w="12700">
            <a:solidFill>
              <a:srgbClr val="FFFF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p:txBody>
          <a:bodyPr/>
          <a:lstStyle/>
          <a:p>
            <a:pPr eaLnBrk="1" hangingPunct="1"/>
            <a:r>
              <a:rPr lang="en-US" altLang="en-US" smtClean="0"/>
              <a:t>Summary</a:t>
            </a:r>
            <a:endParaRPr lang="en-US" altLang="en-US" smtClean="0">
              <a:latin typeface="Tahoma" panose="020B0604030504040204" pitchFamily="34" charset="0"/>
            </a:endParaRPr>
          </a:p>
        </p:txBody>
      </p:sp>
      <p:sp>
        <p:nvSpPr>
          <p:cNvPr id="58372" name="Rectangle 3"/>
          <p:cNvSpPr>
            <a:spLocks noGrp="1" noChangeArrowheads="1"/>
          </p:cNvSpPr>
          <p:nvPr>
            <p:ph idx="1"/>
          </p:nvPr>
        </p:nvSpPr>
        <p:spPr/>
        <p:txBody>
          <a:bodyPr/>
          <a:lstStyle/>
          <a:p>
            <a:pPr eaLnBrk="1" hangingPunct="1"/>
            <a:r>
              <a:rPr lang="en-US" altLang="en-US" smtClean="0"/>
              <a:t>The return to accumulating human capital is high and has increased over the past decade.</a:t>
            </a:r>
          </a:p>
          <a:p>
            <a:pPr eaLnBrk="1" hangingPunct="1"/>
            <a:r>
              <a:rPr lang="en-US" altLang="en-US" smtClean="0"/>
              <a:t>There is much variation in earnings that cannot be explained by things economists can measure.</a:t>
            </a:r>
          </a:p>
        </p:txBody>
      </p:sp>
      <p:sp>
        <p:nvSpPr>
          <p:cNvPr id="583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CHAPTER 19 EARNINGS AND DISCRIMINATION</a:t>
            </a:r>
          </a:p>
        </p:txBody>
      </p:sp>
      <p:sp>
        <p:nvSpPr>
          <p:cNvPr id="58373" name="Line 4"/>
          <p:cNvSpPr>
            <a:spLocks noChangeShapeType="1"/>
          </p:cNvSpPr>
          <p:nvPr/>
        </p:nvSpPr>
        <p:spPr bwMode="auto">
          <a:xfrm>
            <a:off x="1997075" y="1108075"/>
            <a:ext cx="8293100" cy="0"/>
          </a:xfrm>
          <a:prstGeom prst="line">
            <a:avLst/>
          </a:prstGeom>
          <a:noFill/>
          <a:ln w="12700">
            <a:solidFill>
              <a:srgbClr val="FFFF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p:txBody>
          <a:bodyPr/>
          <a:lstStyle/>
          <a:p>
            <a:pPr eaLnBrk="1" hangingPunct="1"/>
            <a:r>
              <a:rPr lang="en-US" altLang="en-US" smtClean="0"/>
              <a:t>Summary</a:t>
            </a:r>
            <a:endParaRPr lang="en-US" altLang="en-US" smtClean="0">
              <a:latin typeface="Tahoma" panose="020B0604030504040204" pitchFamily="34" charset="0"/>
            </a:endParaRPr>
          </a:p>
        </p:txBody>
      </p:sp>
      <p:sp>
        <p:nvSpPr>
          <p:cNvPr id="59396" name="Rectangle 3"/>
          <p:cNvSpPr>
            <a:spLocks noGrp="1" noChangeArrowheads="1"/>
          </p:cNvSpPr>
          <p:nvPr>
            <p:ph idx="1"/>
          </p:nvPr>
        </p:nvSpPr>
        <p:spPr/>
        <p:txBody>
          <a:bodyPr/>
          <a:lstStyle/>
          <a:p>
            <a:pPr eaLnBrk="1" hangingPunct="1"/>
            <a:r>
              <a:rPr lang="en-US" altLang="en-US" smtClean="0"/>
              <a:t>The unexplained variation in earnings is largely attributable to natural ability, effort, and chance.</a:t>
            </a:r>
          </a:p>
          <a:p>
            <a:pPr eaLnBrk="1" hangingPunct="1"/>
            <a:r>
              <a:rPr lang="en-US" altLang="en-US" smtClean="0"/>
              <a:t>Some economists have suggested that more-educated workers earn higher wages because workers with high natural ability use education as a way to signal their high ability to employers.</a:t>
            </a:r>
          </a:p>
        </p:txBody>
      </p:sp>
      <p:sp>
        <p:nvSpPr>
          <p:cNvPr id="593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CHAPTER 19 EARNINGS AND DISCRIMINATION</a:t>
            </a:r>
          </a:p>
        </p:txBody>
      </p:sp>
      <p:sp>
        <p:nvSpPr>
          <p:cNvPr id="59397" name="Line 4"/>
          <p:cNvSpPr>
            <a:spLocks noChangeShapeType="1"/>
          </p:cNvSpPr>
          <p:nvPr/>
        </p:nvSpPr>
        <p:spPr bwMode="auto">
          <a:xfrm>
            <a:off x="1997075" y="1108075"/>
            <a:ext cx="8293100" cy="0"/>
          </a:xfrm>
          <a:prstGeom prst="line">
            <a:avLst/>
          </a:prstGeom>
          <a:noFill/>
          <a:ln w="12700">
            <a:solidFill>
              <a:srgbClr val="FFFF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p:txBody>
          <a:bodyPr/>
          <a:lstStyle/>
          <a:p>
            <a:pPr eaLnBrk="1" hangingPunct="1"/>
            <a:r>
              <a:rPr lang="en-US" altLang="en-US" smtClean="0"/>
              <a:t>Summary</a:t>
            </a:r>
            <a:endParaRPr lang="en-US" altLang="en-US" smtClean="0">
              <a:latin typeface="Tahoma" panose="020B0604030504040204" pitchFamily="34" charset="0"/>
            </a:endParaRPr>
          </a:p>
        </p:txBody>
      </p:sp>
      <p:sp>
        <p:nvSpPr>
          <p:cNvPr id="60420" name="Rectangle 3"/>
          <p:cNvSpPr>
            <a:spLocks noGrp="1" noChangeArrowheads="1"/>
          </p:cNvSpPr>
          <p:nvPr>
            <p:ph idx="1"/>
          </p:nvPr>
        </p:nvSpPr>
        <p:spPr/>
        <p:txBody>
          <a:bodyPr/>
          <a:lstStyle/>
          <a:p>
            <a:pPr eaLnBrk="1" hangingPunct="1"/>
            <a:r>
              <a:rPr lang="en-US" altLang="en-US" smtClean="0"/>
              <a:t>Wages are sometimes pushed above the equilibrium level because of minimum-wage laws, unions, and efficiency wages.</a:t>
            </a:r>
          </a:p>
          <a:p>
            <a:pPr eaLnBrk="1" hangingPunct="1"/>
            <a:r>
              <a:rPr lang="en-US" altLang="en-US" smtClean="0"/>
              <a:t>Some differences in earnings are attributable to discrimination on the basis of race, sex, or other factors.</a:t>
            </a:r>
          </a:p>
          <a:p>
            <a:pPr eaLnBrk="1" hangingPunct="1"/>
            <a:r>
              <a:rPr lang="en-US" altLang="en-US" smtClean="0"/>
              <a:t>When measuring the amount of discrimination, one must correct for differences in human capital and job characteristics.</a:t>
            </a:r>
          </a:p>
        </p:txBody>
      </p:sp>
      <p:sp>
        <p:nvSpPr>
          <p:cNvPr id="604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CHAPTER 19 EARNINGS AND DISCRIMINATION</a:t>
            </a:r>
          </a:p>
        </p:txBody>
      </p:sp>
      <p:sp>
        <p:nvSpPr>
          <p:cNvPr id="60421" name="Line 4"/>
          <p:cNvSpPr>
            <a:spLocks noChangeShapeType="1"/>
          </p:cNvSpPr>
          <p:nvPr/>
        </p:nvSpPr>
        <p:spPr bwMode="auto">
          <a:xfrm>
            <a:off x="1997075" y="1108075"/>
            <a:ext cx="8293100" cy="0"/>
          </a:xfrm>
          <a:prstGeom prst="line">
            <a:avLst/>
          </a:prstGeom>
          <a:noFill/>
          <a:ln w="12700">
            <a:solidFill>
              <a:srgbClr val="FFFF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lstStyle/>
          <a:p>
            <a:pPr eaLnBrk="1" hangingPunct="1"/>
            <a:r>
              <a:rPr lang="en-US" altLang="en-US" smtClean="0"/>
              <a:t>Summary</a:t>
            </a:r>
            <a:endParaRPr lang="en-US" altLang="en-US" smtClean="0">
              <a:latin typeface="Tahoma" panose="020B0604030504040204" pitchFamily="34" charset="0"/>
            </a:endParaRPr>
          </a:p>
        </p:txBody>
      </p:sp>
      <p:sp>
        <p:nvSpPr>
          <p:cNvPr id="61444" name="Rectangle 3"/>
          <p:cNvSpPr>
            <a:spLocks noGrp="1" noChangeArrowheads="1"/>
          </p:cNvSpPr>
          <p:nvPr>
            <p:ph idx="1"/>
          </p:nvPr>
        </p:nvSpPr>
        <p:spPr/>
        <p:txBody>
          <a:bodyPr/>
          <a:lstStyle/>
          <a:p>
            <a:pPr eaLnBrk="1" hangingPunct="1"/>
            <a:r>
              <a:rPr lang="en-US" altLang="en-US" smtClean="0"/>
              <a:t>Competitive markets tend to limit the impact of discrimination on wages.</a:t>
            </a:r>
          </a:p>
          <a:p>
            <a:pPr eaLnBrk="1" hangingPunct="1"/>
            <a:r>
              <a:rPr lang="en-US" altLang="en-US" smtClean="0"/>
              <a:t>Discrimination can persist in competitive markets if customers are</a:t>
            </a:r>
          </a:p>
          <a:p>
            <a:pPr lvl="1" eaLnBrk="1" hangingPunct="1"/>
            <a:r>
              <a:rPr lang="en-US" altLang="en-US" smtClean="0"/>
              <a:t>willing to pay more to discriminatory firms,</a:t>
            </a:r>
          </a:p>
          <a:p>
            <a:pPr lvl="1" eaLnBrk="1" hangingPunct="1"/>
            <a:r>
              <a:rPr lang="en-US" altLang="en-US" smtClean="0"/>
              <a:t>or if the government passes laws requiring firms to discriminate.</a:t>
            </a:r>
          </a:p>
        </p:txBody>
      </p:sp>
      <p:sp>
        <p:nvSpPr>
          <p:cNvPr id="614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CHAPTER 19 EARNINGS AND DISCRIMINATION</a:t>
            </a:r>
          </a:p>
        </p:txBody>
      </p:sp>
      <p:sp>
        <p:nvSpPr>
          <p:cNvPr id="61445" name="Line 4"/>
          <p:cNvSpPr>
            <a:spLocks noChangeShapeType="1"/>
          </p:cNvSpPr>
          <p:nvPr/>
        </p:nvSpPr>
        <p:spPr bwMode="auto">
          <a:xfrm>
            <a:off x="1997075" y="1108075"/>
            <a:ext cx="8293100" cy="0"/>
          </a:xfrm>
          <a:prstGeom prst="line">
            <a:avLst/>
          </a:prstGeom>
          <a:noFill/>
          <a:ln w="12700">
            <a:solidFill>
              <a:srgbClr val="FFFF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2133600" y="50800"/>
            <a:ext cx="8229600" cy="685800"/>
          </a:xfrm>
        </p:spPr>
        <p:txBody>
          <a:bodyPr/>
          <a:lstStyle/>
          <a:p>
            <a:pPr algn="l" eaLnBrk="1" hangingPunct="1">
              <a:lnSpc>
                <a:spcPct val="80000"/>
              </a:lnSpc>
            </a:pPr>
            <a:r>
              <a:rPr lang="en-US" altLang="en-US" sz="2800" b="1"/>
              <a:t>Ch. 18 Figure 4 Equilibrium in a Labor Market</a:t>
            </a:r>
          </a:p>
        </p:txBody>
      </p:sp>
      <p:sp>
        <p:nvSpPr>
          <p:cNvPr id="1741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mtClean="0">
                <a:latin typeface="Calibri" panose="020F0502020204030204" pitchFamily="34" charset="0"/>
              </a:rPr>
              <a:t>CHAPTER 19 EARNINGS AND DISCRIMINATION</a:t>
            </a:r>
          </a:p>
        </p:txBody>
      </p:sp>
      <p:sp>
        <p:nvSpPr>
          <p:cNvPr id="17412" name="Freeform 3"/>
          <p:cNvSpPr>
            <a:spLocks/>
          </p:cNvSpPr>
          <p:nvPr/>
        </p:nvSpPr>
        <p:spPr bwMode="auto">
          <a:xfrm>
            <a:off x="2951164" y="1300163"/>
            <a:ext cx="6713537" cy="4532312"/>
          </a:xfrm>
          <a:custGeom>
            <a:avLst/>
            <a:gdLst>
              <a:gd name="T0" fmla="*/ 0 w 4229"/>
              <a:gd name="T1" fmla="*/ 0 h 2855"/>
              <a:gd name="T2" fmla="*/ 0 w 4229"/>
              <a:gd name="T3" fmla="*/ 2147483647 h 2855"/>
              <a:gd name="T4" fmla="*/ 2147483647 w 4229"/>
              <a:gd name="T5" fmla="*/ 2147483647 h 2855"/>
              <a:gd name="T6" fmla="*/ 0 60000 65536"/>
              <a:gd name="T7" fmla="*/ 0 60000 65536"/>
              <a:gd name="T8" fmla="*/ 0 60000 65536"/>
              <a:gd name="T9" fmla="*/ 0 w 4229"/>
              <a:gd name="T10" fmla="*/ 0 h 2855"/>
              <a:gd name="T11" fmla="*/ 4229 w 4229"/>
              <a:gd name="T12" fmla="*/ 2855 h 2855"/>
            </a:gdLst>
            <a:ahLst/>
            <a:cxnLst>
              <a:cxn ang="T6">
                <a:pos x="T0" y="T1"/>
              </a:cxn>
              <a:cxn ang="T7">
                <a:pos x="T2" y="T3"/>
              </a:cxn>
              <a:cxn ang="T8">
                <a:pos x="T4" y="T5"/>
              </a:cxn>
            </a:cxnLst>
            <a:rect l="T9" t="T10" r="T11" b="T12"/>
            <a:pathLst>
              <a:path w="4229" h="2855">
                <a:moveTo>
                  <a:pt x="0" y="0"/>
                </a:moveTo>
                <a:lnTo>
                  <a:pt x="0" y="2855"/>
                </a:lnTo>
                <a:lnTo>
                  <a:pt x="4229" y="2855"/>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13" name="Rectangle 4"/>
          <p:cNvSpPr>
            <a:spLocks noChangeArrowheads="1"/>
          </p:cNvSpPr>
          <p:nvPr/>
        </p:nvSpPr>
        <p:spPr bwMode="auto">
          <a:xfrm>
            <a:off x="2324100" y="1263651"/>
            <a:ext cx="5389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a:solidFill>
                  <a:srgbClr val="000000"/>
                </a:solidFill>
              </a:rPr>
              <a:t>Wage</a:t>
            </a:r>
            <a:endParaRPr lang="en-US" altLang="en-US" sz="2400">
              <a:latin typeface="Times New Roman" panose="02020603050405020304" pitchFamily="18" charset="0"/>
            </a:endParaRPr>
          </a:p>
        </p:txBody>
      </p:sp>
      <p:sp>
        <p:nvSpPr>
          <p:cNvPr id="17414" name="Rectangle 5"/>
          <p:cNvSpPr>
            <a:spLocks noChangeArrowheads="1"/>
          </p:cNvSpPr>
          <p:nvPr/>
        </p:nvSpPr>
        <p:spPr bwMode="auto">
          <a:xfrm>
            <a:off x="2058989" y="1522414"/>
            <a:ext cx="81111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a:solidFill>
                  <a:srgbClr val="000000"/>
                </a:solidFill>
              </a:rPr>
              <a:t>(price of</a:t>
            </a:r>
            <a:endParaRPr lang="en-US" altLang="en-US" sz="2400">
              <a:latin typeface="Times New Roman" panose="02020603050405020304" pitchFamily="18" charset="0"/>
            </a:endParaRPr>
          </a:p>
        </p:txBody>
      </p:sp>
      <p:sp>
        <p:nvSpPr>
          <p:cNvPr id="17415" name="Rectangle 6"/>
          <p:cNvSpPr>
            <a:spLocks noChangeArrowheads="1"/>
          </p:cNvSpPr>
          <p:nvPr/>
        </p:nvSpPr>
        <p:spPr bwMode="auto">
          <a:xfrm>
            <a:off x="2298701" y="1782764"/>
            <a:ext cx="5706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a:solidFill>
                  <a:srgbClr val="000000"/>
                </a:solidFill>
              </a:rPr>
              <a:t>labor)</a:t>
            </a:r>
            <a:endParaRPr lang="en-US" altLang="en-US" sz="2400">
              <a:latin typeface="Times New Roman" panose="02020603050405020304" pitchFamily="18" charset="0"/>
            </a:endParaRPr>
          </a:p>
        </p:txBody>
      </p:sp>
      <p:sp>
        <p:nvSpPr>
          <p:cNvPr id="17416" name="Rectangle 7"/>
          <p:cNvSpPr>
            <a:spLocks noChangeArrowheads="1"/>
          </p:cNvSpPr>
          <p:nvPr/>
        </p:nvSpPr>
        <p:spPr bwMode="auto">
          <a:xfrm>
            <a:off x="2759075" y="5861051"/>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rPr>
              <a:t>0</a:t>
            </a:r>
            <a:endParaRPr lang="en-US" altLang="en-US" sz="2400">
              <a:latin typeface="Times New Roman" panose="02020603050405020304" pitchFamily="18" charset="0"/>
            </a:endParaRPr>
          </a:p>
        </p:txBody>
      </p:sp>
      <p:sp>
        <p:nvSpPr>
          <p:cNvPr id="17417" name="Rectangle 8"/>
          <p:cNvSpPr>
            <a:spLocks noChangeArrowheads="1"/>
          </p:cNvSpPr>
          <p:nvPr/>
        </p:nvSpPr>
        <p:spPr bwMode="auto">
          <a:xfrm>
            <a:off x="8575676" y="5854701"/>
            <a:ext cx="108523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a:solidFill>
                  <a:srgbClr val="000000"/>
                </a:solidFill>
              </a:rPr>
              <a:t>Quantity of</a:t>
            </a:r>
            <a:endParaRPr lang="en-US" altLang="en-US" sz="2400">
              <a:latin typeface="Times New Roman" panose="02020603050405020304" pitchFamily="18" charset="0"/>
            </a:endParaRPr>
          </a:p>
        </p:txBody>
      </p:sp>
      <p:sp>
        <p:nvSpPr>
          <p:cNvPr id="17418" name="Rectangle 9"/>
          <p:cNvSpPr>
            <a:spLocks noChangeArrowheads="1"/>
          </p:cNvSpPr>
          <p:nvPr/>
        </p:nvSpPr>
        <p:spPr bwMode="auto">
          <a:xfrm>
            <a:off x="9094789" y="6113464"/>
            <a:ext cx="56906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a:solidFill>
                  <a:srgbClr val="000000"/>
                </a:solidFill>
              </a:rPr>
              <a:t>Labor</a:t>
            </a:r>
            <a:endParaRPr lang="en-US" altLang="en-US" sz="2400">
              <a:latin typeface="Times New Roman" panose="02020603050405020304" pitchFamily="18" charset="0"/>
            </a:endParaRPr>
          </a:p>
        </p:txBody>
      </p:sp>
      <p:grpSp>
        <p:nvGrpSpPr>
          <p:cNvPr id="2" name="Group 16"/>
          <p:cNvGrpSpPr>
            <a:grpSpLocks/>
          </p:cNvGrpSpPr>
          <p:nvPr/>
        </p:nvGrpSpPr>
        <p:grpSpPr bwMode="auto">
          <a:xfrm>
            <a:off x="1851025" y="3398839"/>
            <a:ext cx="4548188" cy="2967038"/>
            <a:chOff x="206" y="2141"/>
            <a:chExt cx="2865" cy="1869"/>
          </a:xfrm>
        </p:grpSpPr>
        <p:sp>
          <p:nvSpPr>
            <p:cNvPr id="17430" name="Oval 17"/>
            <p:cNvSpPr>
              <a:spLocks noChangeArrowheads="1"/>
            </p:cNvSpPr>
            <p:nvPr/>
          </p:nvSpPr>
          <p:spPr bwMode="auto">
            <a:xfrm>
              <a:off x="2591" y="2218"/>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7431" name="Group 18"/>
            <p:cNvGrpSpPr>
              <a:grpSpLocks/>
            </p:cNvGrpSpPr>
            <p:nvPr/>
          </p:nvGrpSpPr>
          <p:grpSpPr bwMode="auto">
            <a:xfrm>
              <a:off x="206" y="2141"/>
              <a:ext cx="2865" cy="1869"/>
              <a:chOff x="206" y="2141"/>
              <a:chExt cx="2865" cy="1869"/>
            </a:xfrm>
          </p:grpSpPr>
          <p:grpSp>
            <p:nvGrpSpPr>
              <p:cNvPr id="17432" name="Group 19"/>
              <p:cNvGrpSpPr>
                <a:grpSpLocks/>
              </p:cNvGrpSpPr>
              <p:nvPr/>
            </p:nvGrpSpPr>
            <p:grpSpPr bwMode="auto">
              <a:xfrm>
                <a:off x="206" y="2141"/>
                <a:ext cx="2426" cy="1533"/>
                <a:chOff x="206" y="2141"/>
                <a:chExt cx="2426" cy="1533"/>
              </a:xfrm>
            </p:grpSpPr>
            <p:sp>
              <p:nvSpPr>
                <p:cNvPr id="17436" name="Freeform 20"/>
                <p:cNvSpPr>
                  <a:spLocks/>
                </p:cNvSpPr>
                <p:nvPr/>
              </p:nvSpPr>
              <p:spPr bwMode="auto">
                <a:xfrm>
                  <a:off x="911" y="2259"/>
                  <a:ext cx="1721" cy="1415"/>
                </a:xfrm>
                <a:custGeom>
                  <a:avLst/>
                  <a:gdLst>
                    <a:gd name="T0" fmla="*/ 0 w 1721"/>
                    <a:gd name="T1" fmla="*/ 0 h 1415"/>
                    <a:gd name="T2" fmla="*/ 1721 w 1721"/>
                    <a:gd name="T3" fmla="*/ 0 h 1415"/>
                    <a:gd name="T4" fmla="*/ 1721 w 1721"/>
                    <a:gd name="T5" fmla="*/ 1415 h 1415"/>
                    <a:gd name="T6" fmla="*/ 0 60000 65536"/>
                    <a:gd name="T7" fmla="*/ 0 60000 65536"/>
                    <a:gd name="T8" fmla="*/ 0 60000 65536"/>
                    <a:gd name="T9" fmla="*/ 0 w 1721"/>
                    <a:gd name="T10" fmla="*/ 0 h 1415"/>
                    <a:gd name="T11" fmla="*/ 1721 w 1721"/>
                    <a:gd name="T12" fmla="*/ 1415 h 1415"/>
                  </a:gdLst>
                  <a:ahLst/>
                  <a:cxnLst>
                    <a:cxn ang="T6">
                      <a:pos x="T0" y="T1"/>
                    </a:cxn>
                    <a:cxn ang="T7">
                      <a:pos x="T2" y="T3"/>
                    </a:cxn>
                    <a:cxn ang="T8">
                      <a:pos x="T4" y="T5"/>
                    </a:cxn>
                  </a:cxnLst>
                  <a:rect l="T9" t="T10" r="T11" b="T12"/>
                  <a:pathLst>
                    <a:path w="1721" h="1415">
                      <a:moveTo>
                        <a:pt x="0" y="0"/>
                      </a:moveTo>
                      <a:lnTo>
                        <a:pt x="1721" y="0"/>
                      </a:lnTo>
                      <a:lnTo>
                        <a:pt x="1721" y="1415"/>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37" name="Rectangle 21"/>
                <p:cNvSpPr>
                  <a:spLocks noChangeArrowheads="1"/>
                </p:cNvSpPr>
                <p:nvPr/>
              </p:nvSpPr>
              <p:spPr bwMode="auto">
                <a:xfrm>
                  <a:off x="206" y="2141"/>
                  <a:ext cx="63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rPr>
                    <a:t>Equilibrium</a:t>
                  </a:r>
                  <a:endParaRPr lang="en-US" altLang="en-US" sz="2400">
                    <a:latin typeface="Times New Roman" panose="02020603050405020304" pitchFamily="18" charset="0"/>
                  </a:endParaRPr>
                </a:p>
              </p:txBody>
            </p:sp>
            <p:sp>
              <p:nvSpPr>
                <p:cNvPr id="17438" name="Rectangle 22"/>
                <p:cNvSpPr>
                  <a:spLocks noChangeArrowheads="1"/>
                </p:cNvSpPr>
                <p:nvPr/>
              </p:nvSpPr>
              <p:spPr bwMode="auto">
                <a:xfrm>
                  <a:off x="345" y="2305"/>
                  <a:ext cx="38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rPr>
                    <a:t>wage, </a:t>
                  </a:r>
                  <a:endParaRPr lang="en-US" altLang="en-US" sz="2400">
                    <a:latin typeface="Times New Roman" panose="02020603050405020304" pitchFamily="18" charset="0"/>
                  </a:endParaRPr>
                </a:p>
              </p:txBody>
            </p:sp>
            <p:sp>
              <p:nvSpPr>
                <p:cNvPr id="17439" name="Rectangle 23"/>
                <p:cNvSpPr>
                  <a:spLocks noChangeArrowheads="1"/>
                </p:cNvSpPr>
                <p:nvPr/>
              </p:nvSpPr>
              <p:spPr bwMode="auto">
                <a:xfrm>
                  <a:off x="729" y="2305"/>
                  <a:ext cx="12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i="1">
                      <a:solidFill>
                        <a:srgbClr val="000000"/>
                      </a:solidFill>
                    </a:rPr>
                    <a:t>W</a:t>
                  </a:r>
                  <a:endParaRPr lang="en-US" altLang="en-US" sz="2400">
                    <a:latin typeface="Times New Roman" panose="02020603050405020304" pitchFamily="18" charset="0"/>
                  </a:endParaRPr>
                </a:p>
              </p:txBody>
            </p:sp>
          </p:grpSp>
          <p:sp>
            <p:nvSpPr>
              <p:cNvPr id="17433" name="Rectangle 24"/>
              <p:cNvSpPr>
                <a:spLocks noChangeArrowheads="1"/>
              </p:cNvSpPr>
              <p:nvPr/>
            </p:nvSpPr>
            <p:spPr bwMode="auto">
              <a:xfrm>
                <a:off x="2320" y="3692"/>
                <a:ext cx="63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rPr>
                  <a:t>Equilibrium</a:t>
                </a:r>
                <a:endParaRPr lang="en-US" altLang="en-US" sz="2400">
                  <a:latin typeface="Times New Roman" panose="02020603050405020304" pitchFamily="18" charset="0"/>
                </a:endParaRPr>
              </a:p>
            </p:txBody>
          </p:sp>
          <p:sp>
            <p:nvSpPr>
              <p:cNvPr id="17434" name="Rectangle 25"/>
              <p:cNvSpPr>
                <a:spLocks noChangeArrowheads="1"/>
              </p:cNvSpPr>
              <p:nvPr/>
            </p:nvSpPr>
            <p:spPr bwMode="auto">
              <a:xfrm>
                <a:off x="2214" y="3855"/>
                <a:ext cx="77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rPr>
                  <a:t>employment, </a:t>
                </a:r>
                <a:endParaRPr lang="en-US" altLang="en-US" sz="2400">
                  <a:latin typeface="Times New Roman" panose="02020603050405020304" pitchFamily="18" charset="0"/>
                </a:endParaRPr>
              </a:p>
            </p:txBody>
          </p:sp>
          <p:sp>
            <p:nvSpPr>
              <p:cNvPr id="17435" name="Rectangle 26"/>
              <p:cNvSpPr>
                <a:spLocks noChangeArrowheads="1"/>
              </p:cNvSpPr>
              <p:nvPr/>
            </p:nvSpPr>
            <p:spPr bwMode="auto">
              <a:xfrm>
                <a:off x="2999" y="3855"/>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i="1">
                    <a:solidFill>
                      <a:srgbClr val="000000"/>
                    </a:solidFill>
                  </a:rPr>
                  <a:t>L</a:t>
                </a:r>
                <a:endParaRPr lang="en-US" altLang="en-US" sz="2400">
                  <a:latin typeface="Times New Roman" panose="02020603050405020304" pitchFamily="18" charset="0"/>
                </a:endParaRPr>
              </a:p>
            </p:txBody>
          </p:sp>
        </p:grpSp>
      </p:grpSp>
      <p:grpSp>
        <p:nvGrpSpPr>
          <p:cNvPr id="17420" name="Group 28"/>
          <p:cNvGrpSpPr>
            <a:grpSpLocks/>
          </p:cNvGrpSpPr>
          <p:nvPr/>
        </p:nvGrpSpPr>
        <p:grpSpPr bwMode="auto">
          <a:xfrm>
            <a:off x="3459164" y="2062164"/>
            <a:ext cx="7208837" cy="3455987"/>
            <a:chOff x="1219" y="1299"/>
            <a:chExt cx="4541" cy="2177"/>
          </a:xfrm>
        </p:grpSpPr>
        <p:grpSp>
          <p:nvGrpSpPr>
            <p:cNvPr id="17426" name="Group 13"/>
            <p:cNvGrpSpPr>
              <a:grpSpLocks/>
            </p:cNvGrpSpPr>
            <p:nvPr/>
          </p:nvGrpSpPr>
          <p:grpSpPr bwMode="auto">
            <a:xfrm>
              <a:off x="1219" y="1299"/>
              <a:ext cx="3368" cy="1991"/>
              <a:chOff x="1219" y="1299"/>
              <a:chExt cx="3368" cy="1991"/>
            </a:xfrm>
          </p:grpSpPr>
          <p:sp>
            <p:nvSpPr>
              <p:cNvPr id="17428" name="Line 14"/>
              <p:cNvSpPr>
                <a:spLocks noChangeShapeType="1"/>
              </p:cNvSpPr>
              <p:nvPr/>
            </p:nvSpPr>
            <p:spPr bwMode="auto">
              <a:xfrm>
                <a:off x="1219" y="1299"/>
                <a:ext cx="2827" cy="1920"/>
              </a:xfrm>
              <a:prstGeom prst="line">
                <a:avLst/>
              </a:prstGeom>
              <a:noFill/>
              <a:ln w="5873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9" name="Rectangle 15"/>
              <p:cNvSpPr>
                <a:spLocks noChangeArrowheads="1"/>
              </p:cNvSpPr>
              <p:nvPr/>
            </p:nvSpPr>
            <p:spPr bwMode="auto">
              <a:xfrm>
                <a:off x="4099" y="3135"/>
                <a:ext cx="48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rPr>
                  <a:t>Demand</a:t>
                </a:r>
                <a:endParaRPr lang="en-US" altLang="en-US" sz="2400">
                  <a:latin typeface="Times New Roman" panose="02020603050405020304" pitchFamily="18" charset="0"/>
                </a:endParaRPr>
              </a:p>
            </p:txBody>
          </p:sp>
        </p:grpSp>
        <p:sp>
          <p:nvSpPr>
            <p:cNvPr id="17427" name="Text Box 27"/>
            <p:cNvSpPr txBox="1">
              <a:spLocks noChangeArrowheads="1"/>
            </p:cNvSpPr>
            <p:nvPr/>
          </p:nvSpPr>
          <p:spPr bwMode="auto">
            <a:xfrm>
              <a:off x="3264" y="3264"/>
              <a:ext cx="249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a:t>(Value of the Marginal Product of Labor)</a:t>
              </a:r>
            </a:p>
          </p:txBody>
        </p:sp>
      </p:grpSp>
      <p:grpSp>
        <p:nvGrpSpPr>
          <p:cNvPr id="17421" name="Group 30"/>
          <p:cNvGrpSpPr>
            <a:grpSpLocks/>
          </p:cNvGrpSpPr>
          <p:nvPr/>
        </p:nvGrpSpPr>
        <p:grpSpPr bwMode="auto">
          <a:xfrm>
            <a:off x="3459164" y="1906589"/>
            <a:ext cx="6599237" cy="3203575"/>
            <a:chOff x="1219" y="1201"/>
            <a:chExt cx="4157" cy="2018"/>
          </a:xfrm>
        </p:grpSpPr>
        <p:grpSp>
          <p:nvGrpSpPr>
            <p:cNvPr id="17422" name="Group 10"/>
            <p:cNvGrpSpPr>
              <a:grpSpLocks/>
            </p:cNvGrpSpPr>
            <p:nvPr/>
          </p:nvGrpSpPr>
          <p:grpSpPr bwMode="auto">
            <a:xfrm>
              <a:off x="1219" y="1201"/>
              <a:ext cx="3265" cy="2018"/>
              <a:chOff x="1219" y="1201"/>
              <a:chExt cx="3265" cy="2018"/>
            </a:xfrm>
          </p:grpSpPr>
          <p:sp>
            <p:nvSpPr>
              <p:cNvPr id="17424" name="Line 11"/>
              <p:cNvSpPr>
                <a:spLocks noChangeShapeType="1"/>
              </p:cNvSpPr>
              <p:nvPr/>
            </p:nvSpPr>
            <p:spPr bwMode="auto">
              <a:xfrm flipH="1">
                <a:off x="1219" y="1299"/>
                <a:ext cx="2827" cy="1920"/>
              </a:xfrm>
              <a:prstGeom prst="line">
                <a:avLst/>
              </a:prstGeom>
              <a:noFill/>
              <a:ln w="58738">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5" name="Rectangle 12"/>
              <p:cNvSpPr>
                <a:spLocks noChangeArrowheads="1"/>
              </p:cNvSpPr>
              <p:nvPr/>
            </p:nvSpPr>
            <p:spPr bwMode="auto">
              <a:xfrm>
                <a:off x="4090" y="1201"/>
                <a:ext cx="39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solidFill>
                      <a:srgbClr val="000000"/>
                    </a:solidFill>
                  </a:rPr>
                  <a:t>Supply</a:t>
                </a:r>
                <a:endParaRPr lang="en-US" altLang="en-US" sz="2400">
                  <a:latin typeface="Times New Roman" panose="02020603050405020304" pitchFamily="18" charset="0"/>
                </a:endParaRPr>
              </a:p>
            </p:txBody>
          </p:sp>
        </p:grpSp>
        <p:sp>
          <p:nvSpPr>
            <p:cNvPr id="17423" name="Text Box 29"/>
            <p:cNvSpPr txBox="1">
              <a:spLocks noChangeArrowheads="1"/>
            </p:cNvSpPr>
            <p:nvPr/>
          </p:nvSpPr>
          <p:spPr bwMode="auto">
            <a:xfrm>
              <a:off x="3936" y="1344"/>
              <a:ext cx="144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600"/>
                <a:t>(Marginal Opportunity Cost of Labor)</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up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altLang="en-US" smtClean="0"/>
              <a:t>Earnings Variations</a:t>
            </a:r>
          </a:p>
        </p:txBody>
      </p:sp>
      <p:sp>
        <p:nvSpPr>
          <p:cNvPr id="18436" name="Rectangle 3"/>
          <p:cNvSpPr>
            <a:spLocks noGrp="1" noChangeArrowheads="1"/>
          </p:cNvSpPr>
          <p:nvPr>
            <p:ph idx="1"/>
          </p:nvPr>
        </p:nvSpPr>
        <p:spPr/>
        <p:txBody>
          <a:bodyPr/>
          <a:lstStyle/>
          <a:p>
            <a:pPr eaLnBrk="1" hangingPunct="1"/>
            <a:r>
              <a:rPr lang="en-US" altLang="en-US" smtClean="0"/>
              <a:t>But all this still does not explain why earnings vary </a:t>
            </a:r>
          </a:p>
          <a:p>
            <a:pPr lvl="1" eaLnBrk="1" hangingPunct="1"/>
            <a:r>
              <a:rPr lang="en-US" altLang="en-US" smtClean="0"/>
              <a:t>from profession to profession and </a:t>
            </a:r>
          </a:p>
          <a:p>
            <a:pPr lvl="1" eaLnBrk="1" hangingPunct="1"/>
            <a:r>
              <a:rPr lang="en-US" altLang="en-US" smtClean="0"/>
              <a:t>from person to person.</a:t>
            </a:r>
          </a:p>
        </p:txBody>
      </p:sp>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altLang="en-US" smtClean="0"/>
              <a:t>SOME DETERMINANTS OF EQUILIBRIUM WAGES</a:t>
            </a:r>
            <a:endParaRPr lang="en-US" altLang="en-US" smtClean="0">
              <a:latin typeface="Tahoma" panose="020B0604030504040204" pitchFamily="34" charset="0"/>
            </a:endParaRPr>
          </a:p>
        </p:txBody>
      </p:sp>
      <p:sp>
        <p:nvSpPr>
          <p:cNvPr id="19460" name="Rectangle 3"/>
          <p:cNvSpPr>
            <a:spLocks noGrp="1" noChangeArrowheads="1"/>
          </p:cNvSpPr>
          <p:nvPr>
            <p:ph idx="1"/>
          </p:nvPr>
        </p:nvSpPr>
        <p:spPr/>
        <p:txBody>
          <a:bodyPr/>
          <a:lstStyle/>
          <a:p>
            <a:pPr eaLnBrk="1" hangingPunct="1"/>
            <a:r>
              <a:rPr lang="en-US" altLang="en-US" smtClean="0"/>
              <a:t>Compensating differentials</a:t>
            </a:r>
          </a:p>
          <a:p>
            <a:pPr eaLnBrk="1" hangingPunct="1"/>
            <a:r>
              <a:rPr lang="en-US" altLang="en-US" smtClean="0"/>
              <a:t>Human capital</a:t>
            </a:r>
          </a:p>
          <a:p>
            <a:pPr eaLnBrk="1" hangingPunct="1"/>
            <a:r>
              <a:rPr lang="en-US" altLang="en-US" smtClean="0"/>
              <a:t>Ability, effort, and chance</a:t>
            </a:r>
          </a:p>
          <a:p>
            <a:pPr eaLnBrk="1" hangingPunct="1"/>
            <a:r>
              <a:rPr lang="en-US" altLang="en-US" smtClean="0"/>
              <a:t>Signaling</a:t>
            </a:r>
          </a:p>
          <a:p>
            <a:pPr eaLnBrk="1" hangingPunct="1"/>
            <a:r>
              <a:rPr lang="en-US" altLang="en-US" smtClean="0"/>
              <a:t>The superstar phenomenon</a:t>
            </a:r>
          </a:p>
        </p:txBody>
      </p:sp>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algn="l" eaLnBrk="1" hangingPunct="1"/>
            <a:r>
              <a:rPr lang="en-US" altLang="en-US" sz="3600"/>
              <a:t>Compensating Differentials</a:t>
            </a:r>
            <a:endParaRPr lang="en-US" altLang="en-US" sz="3600">
              <a:latin typeface="Tahoma" panose="020B0604030504040204" pitchFamily="34" charset="0"/>
            </a:endParaRPr>
          </a:p>
        </p:txBody>
      </p:sp>
      <p:sp>
        <p:nvSpPr>
          <p:cNvPr id="20484" name="Rectangle 3"/>
          <p:cNvSpPr>
            <a:spLocks noGrp="1" noChangeArrowheads="1"/>
          </p:cNvSpPr>
          <p:nvPr>
            <p:ph idx="1"/>
          </p:nvPr>
        </p:nvSpPr>
        <p:spPr/>
        <p:txBody>
          <a:bodyPr/>
          <a:lstStyle/>
          <a:p>
            <a:pPr eaLnBrk="1" hangingPunct="1">
              <a:lnSpc>
                <a:spcPct val="90000"/>
              </a:lnSpc>
              <a:buClr>
                <a:srgbClr val="000000"/>
              </a:buClr>
            </a:pPr>
            <a:r>
              <a:rPr lang="en-US" altLang="en-US" i="1" smtClean="0">
                <a:solidFill>
                  <a:srgbClr val="25A9A6"/>
                </a:solidFill>
              </a:rPr>
              <a:t>Compensating differential </a:t>
            </a:r>
            <a:r>
              <a:rPr lang="en-US" altLang="en-US" smtClean="0"/>
              <a:t>refers to a difference in wages that offset the different </a:t>
            </a:r>
            <a:r>
              <a:rPr lang="en-US" altLang="en-US" i="1" smtClean="0"/>
              <a:t>non-monetary</a:t>
            </a:r>
            <a:r>
              <a:rPr lang="en-US" altLang="en-US" smtClean="0"/>
              <a:t> characteristics</a:t>
            </a:r>
            <a:r>
              <a:rPr lang="en-US" altLang="en-US" i="1" smtClean="0"/>
              <a:t> </a:t>
            </a:r>
            <a:r>
              <a:rPr lang="en-US" altLang="en-US" smtClean="0"/>
              <a:t>of different jobs.</a:t>
            </a:r>
          </a:p>
          <a:p>
            <a:pPr lvl="1" eaLnBrk="1" hangingPunct="1">
              <a:lnSpc>
                <a:spcPct val="90000"/>
              </a:lnSpc>
            </a:pPr>
            <a:r>
              <a:rPr lang="en-US" altLang="en-US" smtClean="0"/>
              <a:t>Coal miners are paid more than others with similar levels of education.</a:t>
            </a:r>
          </a:p>
          <a:p>
            <a:pPr lvl="1" eaLnBrk="1" hangingPunct="1">
              <a:lnSpc>
                <a:spcPct val="90000"/>
              </a:lnSpc>
            </a:pPr>
            <a:r>
              <a:rPr lang="en-US" altLang="en-US" smtClean="0"/>
              <a:t>Night-shift workers are paid more than day-shift workers.</a:t>
            </a:r>
          </a:p>
          <a:p>
            <a:pPr lvl="1" eaLnBrk="1" hangingPunct="1">
              <a:lnSpc>
                <a:spcPct val="90000"/>
              </a:lnSpc>
            </a:pPr>
            <a:r>
              <a:rPr lang="en-US" altLang="en-US" smtClean="0"/>
              <a:t>Professors are paid less than lawyers and doctors.</a:t>
            </a:r>
          </a:p>
        </p:txBody>
      </p:sp>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algn="l" eaLnBrk="1" hangingPunct="1"/>
            <a:r>
              <a:rPr lang="en-US" altLang="en-US" sz="3600"/>
              <a:t>Human Capital</a:t>
            </a:r>
            <a:endParaRPr lang="en-US" altLang="en-US" sz="3600">
              <a:latin typeface="Tahoma" panose="020B0604030504040204" pitchFamily="34" charset="0"/>
            </a:endParaRPr>
          </a:p>
        </p:txBody>
      </p:sp>
      <p:sp>
        <p:nvSpPr>
          <p:cNvPr id="21508" name="Rectangle 3"/>
          <p:cNvSpPr>
            <a:spLocks noGrp="1" noChangeArrowheads="1"/>
          </p:cNvSpPr>
          <p:nvPr>
            <p:ph idx="1"/>
          </p:nvPr>
        </p:nvSpPr>
        <p:spPr/>
        <p:txBody>
          <a:bodyPr/>
          <a:lstStyle/>
          <a:p>
            <a:pPr eaLnBrk="1" hangingPunct="1">
              <a:buClr>
                <a:srgbClr val="000000"/>
              </a:buClr>
            </a:pPr>
            <a:r>
              <a:rPr lang="en-US" altLang="en-US" i="1" smtClean="0">
                <a:solidFill>
                  <a:srgbClr val="25A9A6"/>
                </a:solidFill>
              </a:rPr>
              <a:t>Human capital </a:t>
            </a:r>
            <a:r>
              <a:rPr lang="en-US" altLang="en-US" smtClean="0"/>
              <a:t>is the accumulation of investments in people. It includes</a:t>
            </a:r>
          </a:p>
          <a:p>
            <a:pPr lvl="1" eaLnBrk="1" hangingPunct="1">
              <a:buClr>
                <a:srgbClr val="000000"/>
              </a:buClr>
            </a:pPr>
            <a:r>
              <a:rPr lang="en-US" altLang="en-US" smtClean="0"/>
              <a:t>education, and </a:t>
            </a:r>
          </a:p>
          <a:p>
            <a:pPr lvl="1" eaLnBrk="1" hangingPunct="1">
              <a:buClr>
                <a:srgbClr val="000000"/>
              </a:buClr>
            </a:pPr>
            <a:r>
              <a:rPr lang="en-US" altLang="en-US" smtClean="0"/>
              <a:t>on-the-job training.  </a:t>
            </a:r>
          </a:p>
          <a:p>
            <a:pPr eaLnBrk="1" hangingPunct="1"/>
            <a:r>
              <a:rPr lang="en-US" altLang="en-US" smtClean="0"/>
              <a:t>Higher human capital leads to </a:t>
            </a:r>
          </a:p>
          <a:p>
            <a:pPr lvl="1" eaLnBrk="1" hangingPunct="1"/>
            <a:r>
              <a:rPr lang="en-US" altLang="en-US" smtClean="0"/>
              <a:t>higher productivity and, therefore, </a:t>
            </a:r>
          </a:p>
          <a:p>
            <a:pPr lvl="1" eaLnBrk="1" hangingPunct="1"/>
            <a:r>
              <a:rPr lang="en-US" altLang="en-US" smtClean="0"/>
              <a:t>a higher wage.</a:t>
            </a:r>
          </a:p>
        </p:txBody>
      </p:sp>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CHAPTER 19 EARNINGS AND DISCRIMINATION</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352</TotalTime>
  <Words>2177</Words>
  <Application>Microsoft Office PowerPoint</Application>
  <PresentationFormat>Widescreen</PresentationFormat>
  <Paragraphs>256</Paragraphs>
  <Slides>48</Slides>
  <Notes>5</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Tahoma</vt:lpstr>
      <vt:lpstr>Symbol</vt:lpstr>
      <vt:lpstr>Times New Roman</vt:lpstr>
      <vt:lpstr>Office Theme</vt:lpstr>
      <vt:lpstr>Chapter 19: Earnings and Discrimination</vt:lpstr>
      <vt:lpstr>Earnings Variations</vt:lpstr>
      <vt:lpstr>Earnings and Productivity</vt:lpstr>
      <vt:lpstr>Earnings</vt:lpstr>
      <vt:lpstr>Ch. 18 Figure 4 Equilibrium in a Labor Market</vt:lpstr>
      <vt:lpstr>Earnings Variations</vt:lpstr>
      <vt:lpstr>SOME DETERMINANTS OF EQUILIBRIUM WAGES</vt:lpstr>
      <vt:lpstr>Compensating Differentials</vt:lpstr>
      <vt:lpstr>Human Capital</vt:lpstr>
      <vt:lpstr>Human Capital</vt:lpstr>
      <vt:lpstr>Table 1  Average Annual Earnings by Educational Attainment</vt:lpstr>
      <vt:lpstr>The Increasing College Premium </vt:lpstr>
      <vt:lpstr>Ability, Effort, and Chance</vt:lpstr>
      <vt:lpstr>Case Study: The Benefits of Beauty</vt:lpstr>
      <vt:lpstr>PowerPoint Presentation</vt:lpstr>
      <vt:lpstr>An Alternative View of Education: Signaling</vt:lpstr>
      <vt:lpstr>An Alternative View of Education: Signaling</vt:lpstr>
      <vt:lpstr>The Superstar Phenomenon</vt:lpstr>
      <vt:lpstr>Above-Equilibrium Wages</vt:lpstr>
      <vt:lpstr>Above-Equilibrium Wages: Unions</vt:lpstr>
      <vt:lpstr>Above-Equilibrium Wages: Efficiency Wages </vt:lpstr>
      <vt:lpstr>THE ECONOMICS OF DISCRIMINATION</vt:lpstr>
      <vt:lpstr>THE ECONOMICS OF DISCRIMINATION</vt:lpstr>
      <vt:lpstr>Measuring Labor-Market Discrimination</vt:lpstr>
      <vt:lpstr>Measuring Labor-Market Discrimination</vt:lpstr>
      <vt:lpstr>Measuring Labor-Market Discrimination</vt:lpstr>
      <vt:lpstr>Measuring Labor-Market Discrimination</vt:lpstr>
      <vt:lpstr>Table 2  Median Annual Earnings by Race and Sex</vt:lpstr>
      <vt:lpstr>Case Study: Is Emily more employable than Lakisha?</vt:lpstr>
      <vt:lpstr>Case Study: Is Emily more employable than Lakisha?</vt:lpstr>
      <vt:lpstr>Measuring Labor-Market Discrimination</vt:lpstr>
      <vt:lpstr>Discrimination by Employers</vt:lpstr>
      <vt:lpstr>Discrimination by Employers</vt:lpstr>
      <vt:lpstr>Discrimination by Employers</vt:lpstr>
      <vt:lpstr>Discrimination by Customers and Governments</vt:lpstr>
      <vt:lpstr>Discrimination by Customers</vt:lpstr>
      <vt:lpstr>Case Study: Discrimination in Sports</vt:lpstr>
      <vt:lpstr>Case Study: Segregated streetcars and the profit motive</vt:lpstr>
      <vt:lpstr>Case Study: Segregated streetcars and the profit motive</vt:lpstr>
      <vt:lpstr>Case Study: Segregated streetcars and the profit motive</vt:lpstr>
      <vt:lpstr>Case Study: Segregated streetcars and the profit motive</vt:lpstr>
      <vt:lpstr>Discrimination by Customers and Governments</vt:lpstr>
      <vt:lpstr>Any Questions?</vt:lpstr>
      <vt:lpstr>Summary</vt:lpstr>
      <vt:lpstr>Summary</vt:lpstr>
      <vt:lpstr>Summary</vt:lpstr>
      <vt:lpstr>Summary</vt:lpstr>
      <vt:lpstr>Summary</vt:lpstr>
    </vt:vector>
  </TitlesOfParts>
  <Company>Long Island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 Earnings and Discrimination</dc:title>
  <dc:creator>Udayan Roy</dc:creator>
  <cp:lastModifiedBy>Udayan Roy</cp:lastModifiedBy>
  <cp:revision>36</cp:revision>
  <dcterms:created xsi:type="dcterms:W3CDTF">2003-02-01T21:24:51Z</dcterms:created>
  <dcterms:modified xsi:type="dcterms:W3CDTF">2019-08-25T19:52:20Z</dcterms:modified>
</cp:coreProperties>
</file>