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  <p:sldMasterId id="2147483655" r:id="rId3"/>
    <p:sldMasterId id="2147483674" r:id="rId4"/>
    <p:sldMasterId id="2147483705" r:id="rId5"/>
    <p:sldMasterId id="2147483676" r:id="rId6"/>
  </p:sldMasterIdLst>
  <p:notesMasterIdLst>
    <p:notesMasterId r:id="rId29"/>
  </p:notesMasterIdLst>
  <p:sldIdLst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000099"/>
    <a:srgbClr val="0000B8"/>
    <a:srgbClr val="000070"/>
    <a:srgbClr val="F8EDEC"/>
    <a:srgbClr val="006400"/>
    <a:srgbClr val="9E0000"/>
    <a:srgbClr val="004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66" autoAdjust="0"/>
    <p:restoredTop sz="94667" autoAdjust="0"/>
  </p:normalViewPr>
  <p:slideViewPr>
    <p:cSldViewPr snapToGrid="0">
      <p:cViewPr varScale="1">
        <p:scale>
          <a:sx n="69" d="100"/>
          <a:sy n="69" d="100"/>
        </p:scale>
        <p:origin x="408" y="4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presProps" Target="presProps.xml"/><Relationship Id="rId8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F1FBA3C-8872-47F0-994F-4CA1B33D41BA}" type="datetimeFigureOut">
              <a:rPr lang="en-US"/>
              <a:pPr>
                <a:defRPr/>
              </a:pPr>
              <a:t>8/25/2019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4D43B450-79FA-4330-8CEE-1FDA1DBC3C6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14600"/>
            <a:ext cx="12192000" cy="2514600"/>
          </a:xfrm>
          <a:prstGeom prst="rect">
            <a:avLst/>
          </a:prstGeom>
        </p:spPr>
        <p:txBody>
          <a:bodyPr/>
          <a:lstStyle>
            <a:lvl1pPr algn="ctr">
              <a:defRPr sz="4000" b="0" baseline="0">
                <a:solidFill>
                  <a:srgbClr val="A61902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63200" y="685800"/>
            <a:ext cx="1828800" cy="1066800"/>
          </a:xfrm>
          <a:prstGeom prst="rect">
            <a:avLst/>
          </a:prstGeom>
          <a:noFill/>
          <a:ln w="3175">
            <a:solidFill>
              <a:srgbClr val="006400"/>
            </a:solidFill>
            <a:prstDash val="sysDot"/>
          </a:ln>
        </p:spPr>
        <p:txBody>
          <a:bodyPr/>
          <a:lstStyle>
            <a:lvl1pPr marL="0" indent="0" algn="ctr">
              <a:buNone/>
              <a:defRPr sz="6000" i="0">
                <a:solidFill>
                  <a:srgbClr val="0064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286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11684000" cy="762000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007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990600"/>
            <a:ext cx="11379200" cy="5410200"/>
          </a:xfrm>
          <a:prstGeom prst="rect">
            <a:avLst/>
          </a:prstGeom>
        </p:spPr>
        <p:txBody>
          <a:bodyPr/>
          <a:lstStyle>
            <a:lvl1pPr>
              <a:defRPr sz="34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379200" y="6416676"/>
            <a:ext cx="812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Calibri" panose="020F0502020204030204" pitchFamily="34" charset="0"/>
              </a:defRPr>
            </a:lvl1pPr>
          </a:lstStyle>
          <a:p>
            <a:fld id="{382AB6EB-DC00-41C2-AC1C-979B9B264A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3223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14600"/>
            <a:ext cx="12192000" cy="2514600"/>
          </a:xfrm>
          <a:prstGeom prst="rect">
            <a:avLst/>
          </a:prstGeom>
        </p:spPr>
        <p:txBody>
          <a:bodyPr/>
          <a:lstStyle>
            <a:lvl1pPr algn="ctr">
              <a:defRPr sz="4000" b="0" baseline="0">
                <a:solidFill>
                  <a:srgbClr val="A61902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63200" y="685800"/>
            <a:ext cx="1828800" cy="1066800"/>
          </a:xfrm>
          <a:prstGeom prst="rect">
            <a:avLst/>
          </a:prstGeom>
          <a:noFill/>
          <a:ln w="3175">
            <a:solidFill>
              <a:srgbClr val="006400"/>
            </a:solidFill>
            <a:prstDash val="sysDot"/>
          </a:ln>
        </p:spPr>
        <p:txBody>
          <a:bodyPr/>
          <a:lstStyle>
            <a:lvl1pPr marL="0" indent="0" algn="ctr">
              <a:buNone/>
              <a:defRPr sz="6000" i="0">
                <a:solidFill>
                  <a:srgbClr val="0064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726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685800"/>
            <a:ext cx="11785600" cy="5334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7E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828800" y="0"/>
            <a:ext cx="1016000" cy="533400"/>
          </a:xfrm>
          <a:prstGeom prst="rect">
            <a:avLst/>
          </a:prstGeom>
          <a:ln w="3175">
            <a:solidFill>
              <a:srgbClr val="0000B8"/>
            </a:solidFill>
            <a:prstDash val="sysDot"/>
          </a:ln>
        </p:spPr>
        <p:txBody>
          <a:bodyPr/>
          <a:lstStyle>
            <a:lvl1pPr algn="ctr">
              <a:buNone/>
              <a:defRPr sz="2800">
                <a:solidFill>
                  <a:srgbClr val="0000B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  <a:lvl3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3pPr>
            <a:lvl4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4pPr>
            <a:lvl5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11379200" y="6416676"/>
            <a:ext cx="812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Calibri" panose="020F0502020204030204" pitchFamily="34" charset="0"/>
              </a:defRPr>
            </a:lvl1pPr>
          </a:lstStyle>
          <a:p>
            <a:fld id="{6817B740-19D5-4501-8141-53358E24BD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7024587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685800"/>
            <a:ext cx="11785600" cy="5334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7E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828800" y="0"/>
            <a:ext cx="1016000" cy="533400"/>
          </a:xfrm>
          <a:prstGeom prst="rect">
            <a:avLst/>
          </a:prstGeom>
          <a:ln w="3175">
            <a:solidFill>
              <a:srgbClr val="800080"/>
            </a:solidFill>
            <a:prstDash val="sysDot"/>
          </a:ln>
        </p:spPr>
        <p:txBody>
          <a:bodyPr/>
          <a:lstStyle>
            <a:lvl1pPr algn="ctr">
              <a:buNone/>
              <a:defRPr sz="2800">
                <a:solidFill>
                  <a:srgbClr val="80008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  <a:lvl3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3pPr>
            <a:lvl4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4pPr>
            <a:lvl5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11379200" y="6416676"/>
            <a:ext cx="812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Calibri" panose="020F0502020204030204" pitchFamily="34" charset="0"/>
              </a:defRPr>
            </a:lvl1pPr>
          </a:lstStyle>
          <a:p>
            <a:fld id="{14319D7E-B39E-4211-B440-711281D67C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0630795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06400" y="1066800"/>
            <a:ext cx="11379200" cy="5410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27200" y="0"/>
            <a:ext cx="8636000" cy="1066800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9E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11379200" y="6400801"/>
            <a:ext cx="812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Calibri" panose="020F0502020204030204" pitchFamily="34" charset="0"/>
              </a:defRPr>
            </a:lvl1pPr>
          </a:lstStyle>
          <a:p>
            <a:fld id="{A20F5AA3-8D4F-4AE3-A27C-67BD6CE43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8741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06400" y="914400"/>
            <a:ext cx="11379200" cy="5562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06400" y="381000"/>
            <a:ext cx="11480800" cy="533400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00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11379200" y="6416676"/>
            <a:ext cx="812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Calibri" panose="020F0502020204030204" pitchFamily="34" charset="0"/>
              </a:defRPr>
            </a:lvl1pPr>
          </a:lstStyle>
          <a:p>
            <a:fld id="{5BC7C0CA-238B-4C17-9834-FB949B7566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96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0261600" y="161925"/>
            <a:ext cx="13837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64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Chapter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279400" y="0"/>
            <a:ext cx="10005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00B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Table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279401" y="0"/>
            <a:ext cx="11063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80008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Figure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4572000" y="0"/>
            <a:ext cx="18373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APPENDIX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524000" y="2590800"/>
            <a:ext cx="9144000" cy="2438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Frontiers of Microeconomics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noFill/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22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Asymmetric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solidFill>
                  <a:srgbClr val="C00000"/>
                </a:solidFill>
              </a:rPr>
              <a:t>Asymmetric information and public policy</a:t>
            </a:r>
          </a:p>
          <a:p>
            <a:r>
              <a:rPr lang="en-US" altLang="en-US" smtClean="0"/>
              <a:t>Asymmetric information</a:t>
            </a:r>
          </a:p>
          <a:p>
            <a:pPr lvl="2"/>
            <a:r>
              <a:rPr lang="en-US" altLang="en-US" smtClean="0"/>
              <a:t>Market may fail to put resources to their best use</a:t>
            </a:r>
          </a:p>
          <a:p>
            <a:pPr lvl="2"/>
            <a:r>
              <a:rPr lang="en-US" altLang="en-US" smtClean="0"/>
              <a:t>May call for government action in some cases</a:t>
            </a:r>
          </a:p>
          <a:p>
            <a:r>
              <a:rPr lang="en-US" altLang="en-US" smtClean="0"/>
              <a:t>Complications for government intervention</a:t>
            </a:r>
          </a:p>
          <a:p>
            <a:pPr lvl="2"/>
            <a:r>
              <a:rPr lang="en-US" altLang="en-US" smtClean="0"/>
              <a:t>Private market - deal with information asymmetries</a:t>
            </a:r>
          </a:p>
          <a:p>
            <a:pPr lvl="3"/>
            <a:r>
              <a:rPr lang="en-US" altLang="en-US" smtClean="0"/>
              <a:t>Signaling and screening</a:t>
            </a:r>
          </a:p>
          <a:p>
            <a:pPr lvl="2"/>
            <a:r>
              <a:rPr lang="en-US" altLang="en-US" smtClean="0"/>
              <a:t>Government - rarely has more information than the private parties</a:t>
            </a:r>
          </a:p>
          <a:p>
            <a:pPr lvl="2"/>
            <a:r>
              <a:rPr lang="en-US" altLang="en-US" smtClean="0"/>
              <a:t>Government - imperfect institution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C83E5B5-1147-485F-A0AA-1D3F4696DCF0}" type="slidenum">
              <a:rPr lang="en-US" altLang="en-US">
                <a:latin typeface="Calibri" panose="020F0502020204030204" pitchFamily="34" charset="0"/>
              </a:rPr>
              <a:pPr eaLnBrk="1" hangingPunct="1"/>
              <a:t>10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Political Economy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Political economy</a:t>
            </a:r>
          </a:p>
          <a:p>
            <a:pPr lvl="1"/>
            <a:r>
              <a:rPr lang="en-US" altLang="en-US" smtClean="0"/>
              <a:t>Study of government</a:t>
            </a:r>
          </a:p>
          <a:p>
            <a:pPr lvl="1"/>
            <a:r>
              <a:rPr lang="en-US" altLang="en-US" smtClean="0"/>
              <a:t>Using the analytic methods of economics</a:t>
            </a:r>
          </a:p>
          <a:p>
            <a:r>
              <a:rPr lang="en-US" altLang="en-US" smtClean="0">
                <a:solidFill>
                  <a:srgbClr val="C00000"/>
                </a:solidFill>
              </a:rPr>
              <a:t>The Condorcet voting paradox</a:t>
            </a:r>
          </a:p>
          <a:p>
            <a:pPr lvl="1"/>
            <a:r>
              <a:rPr lang="en-US" altLang="en-US" smtClean="0"/>
              <a:t>Failure of majority rule to produce transitive preferences for society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A66BCB9-E92A-4DFD-B36D-8AE06EAFCA7B}" type="slidenum">
              <a:rPr lang="en-US" altLang="en-US">
                <a:latin typeface="Calibri" panose="020F0502020204030204" pitchFamily="34" charset="0"/>
              </a:rPr>
              <a:pPr eaLnBrk="1" hangingPunct="1"/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The Condorcet paradox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3"/>
          </p:nvPr>
        </p:nvSpPr>
        <p:spPr bwMode="auto">
          <a:noFill/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5FE2719-C553-4062-A892-F87913C97964}" type="slidenum">
              <a:rPr lang="en-US" altLang="en-US">
                <a:latin typeface="Calibri" panose="020F0502020204030204" pitchFamily="34" charset="0"/>
              </a:rPr>
              <a:pPr eaLnBrk="1" hangingPunct="1"/>
              <a:t>12</a:t>
            </a:fld>
            <a:endParaRPr lang="en-US" altLang="en-US">
              <a:latin typeface="Calibri" panose="020F050202020403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943101" y="1444625"/>
          <a:ext cx="7858125" cy="284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36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3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39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39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7" marR="914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99"/>
                          </a:solidFill>
                        </a:rPr>
                        <a:t>Voter type</a:t>
                      </a:r>
                      <a:endParaRPr lang="en-US" dirty="0">
                        <a:solidFill>
                          <a:srgbClr val="000099"/>
                        </a:solidFill>
                      </a:endParaRPr>
                    </a:p>
                  </a:txBody>
                  <a:tcPr marL="91447" marR="914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7" marR="914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99"/>
                          </a:solidFill>
                        </a:rPr>
                        <a:t>Type 1</a:t>
                      </a:r>
                      <a:endParaRPr lang="en-US" dirty="0">
                        <a:solidFill>
                          <a:srgbClr val="000099"/>
                        </a:solidFill>
                      </a:endParaRPr>
                    </a:p>
                  </a:txBody>
                  <a:tcPr marL="91447" marR="914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99"/>
                          </a:solidFill>
                        </a:rPr>
                        <a:t>Type 2</a:t>
                      </a:r>
                      <a:endParaRPr lang="en-US" dirty="0">
                        <a:solidFill>
                          <a:srgbClr val="000099"/>
                        </a:solidFill>
                      </a:endParaRPr>
                    </a:p>
                  </a:txBody>
                  <a:tcPr marL="91447" marR="914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99"/>
                          </a:solidFill>
                        </a:rPr>
                        <a:t>Type 3</a:t>
                      </a:r>
                      <a:endParaRPr lang="en-US" dirty="0">
                        <a:solidFill>
                          <a:srgbClr val="000099"/>
                        </a:solidFill>
                      </a:endParaRPr>
                    </a:p>
                  </a:txBody>
                  <a:tcPr marL="91447" marR="914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Percent of Electorate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First choice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Second choice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Third choice</a:t>
                      </a:r>
                      <a:endParaRPr lang="en-US" dirty="0"/>
                    </a:p>
                  </a:txBody>
                  <a:tcPr marL="91447" marR="914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</a:p>
                    <a:p>
                      <a:pPr algn="ctr"/>
                      <a:r>
                        <a:rPr lang="en-US" dirty="0" smtClean="0"/>
                        <a:t>A</a:t>
                      </a:r>
                    </a:p>
                    <a:p>
                      <a:pPr algn="ctr"/>
                      <a:r>
                        <a:rPr lang="en-US" dirty="0" smtClean="0"/>
                        <a:t>B</a:t>
                      </a:r>
                    </a:p>
                    <a:p>
                      <a:pPr algn="ctr"/>
                      <a:r>
                        <a:rPr lang="en-US" dirty="0" smtClean="0"/>
                        <a:t>C </a:t>
                      </a:r>
                      <a:endParaRPr lang="en-US" dirty="0"/>
                    </a:p>
                  </a:txBody>
                  <a:tcPr marL="91447" marR="914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</a:p>
                    <a:p>
                      <a:pPr algn="ctr"/>
                      <a:r>
                        <a:rPr lang="en-US" dirty="0" smtClean="0"/>
                        <a:t>B</a:t>
                      </a:r>
                    </a:p>
                    <a:p>
                      <a:pPr algn="ctr"/>
                      <a:r>
                        <a:rPr lang="en-US" dirty="0" smtClean="0"/>
                        <a:t>C</a:t>
                      </a:r>
                    </a:p>
                    <a:p>
                      <a:pPr algn="ctr"/>
                      <a:r>
                        <a:rPr lang="en-US" dirty="0" smtClean="0"/>
                        <a:t>A </a:t>
                      </a:r>
                      <a:endParaRPr lang="en-US" dirty="0"/>
                    </a:p>
                  </a:txBody>
                  <a:tcPr marL="91447" marR="914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</a:p>
                    <a:p>
                      <a:pPr algn="ctr"/>
                      <a:r>
                        <a:rPr lang="en-US" dirty="0" smtClean="0"/>
                        <a:t>C</a:t>
                      </a:r>
                    </a:p>
                    <a:p>
                      <a:pPr algn="ctr"/>
                      <a:r>
                        <a:rPr lang="en-US" dirty="0" smtClean="0"/>
                        <a:t>A</a:t>
                      </a:r>
                    </a:p>
                    <a:p>
                      <a:pPr algn="ctr"/>
                      <a:r>
                        <a:rPr lang="en-US" dirty="0" smtClean="0"/>
                        <a:t>B </a:t>
                      </a:r>
                      <a:endParaRPr lang="en-US" dirty="0"/>
                    </a:p>
                  </a:txBody>
                  <a:tcPr marL="91447" marR="914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endParaRPr lang="en-US" sz="1800" kern="1200" baseline="0" dirty="0" smtClean="0">
                        <a:solidFill>
                          <a:srgbClr val="80008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baseline="0" dirty="0" smtClean="0">
                          <a:solidFill>
                            <a:srgbClr val="800080"/>
                          </a:solidFill>
                          <a:latin typeface="+mn-lt"/>
                          <a:ea typeface="+mn-ea"/>
                          <a:cs typeface="+mn-cs"/>
                        </a:rPr>
                        <a:t>If voters have these preferences over outcomes A, B, and C, then in pairwise majority voting, A beats B, B beats C, and C beats A. </a:t>
                      </a:r>
                      <a:endParaRPr lang="en-US" dirty="0">
                        <a:solidFill>
                          <a:srgbClr val="800080"/>
                        </a:solidFill>
                      </a:endParaRPr>
                    </a:p>
                  </a:txBody>
                  <a:tcPr marL="91447" marR="914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Political Economy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solidFill>
                  <a:srgbClr val="C00000"/>
                </a:solidFill>
              </a:rPr>
              <a:t>Arrow’s impossibility theorem </a:t>
            </a:r>
          </a:p>
          <a:p>
            <a:pPr lvl="1"/>
            <a:r>
              <a:rPr lang="en-US" altLang="en-US" smtClean="0"/>
              <a:t>Properties for voting system:</a:t>
            </a:r>
          </a:p>
          <a:p>
            <a:pPr lvl="2"/>
            <a:r>
              <a:rPr lang="en-US" altLang="en-US" smtClean="0"/>
              <a:t>Unanimity</a:t>
            </a:r>
          </a:p>
          <a:p>
            <a:pPr lvl="3"/>
            <a:r>
              <a:rPr lang="en-US" altLang="en-US" smtClean="0"/>
              <a:t>If everyone prefers A to B, then A should beat B</a:t>
            </a:r>
          </a:p>
          <a:p>
            <a:pPr lvl="2"/>
            <a:r>
              <a:rPr lang="en-US" altLang="en-US" smtClean="0"/>
              <a:t>Transitivity</a:t>
            </a:r>
          </a:p>
          <a:p>
            <a:pPr lvl="3"/>
            <a:r>
              <a:rPr lang="en-US" altLang="en-US" smtClean="0"/>
              <a:t>If A beats B, and B beats C, then A should beat C</a:t>
            </a:r>
          </a:p>
          <a:p>
            <a:pPr lvl="2"/>
            <a:r>
              <a:rPr lang="en-US" altLang="en-US" smtClean="0"/>
              <a:t>Independence of irrelevant alternatives</a:t>
            </a:r>
          </a:p>
          <a:p>
            <a:pPr lvl="3"/>
            <a:r>
              <a:rPr lang="en-US" altLang="en-US" smtClean="0"/>
              <a:t>Ranking between any two outcomes A &amp; B </a:t>
            </a:r>
          </a:p>
          <a:p>
            <a:pPr lvl="4"/>
            <a:r>
              <a:rPr lang="en-US" altLang="en-US" smtClean="0"/>
              <a:t>Should not depend on whether outcome C is also available</a:t>
            </a:r>
          </a:p>
          <a:p>
            <a:pPr lvl="2"/>
            <a:r>
              <a:rPr lang="en-US" altLang="en-US" smtClean="0"/>
              <a:t>No dictators</a:t>
            </a:r>
          </a:p>
          <a:p>
            <a:pPr lvl="3"/>
            <a:r>
              <a:rPr lang="en-US" altLang="en-US" smtClean="0"/>
              <a:t>There is no person who always gets his way</a:t>
            </a:r>
          </a:p>
          <a:p>
            <a:pPr lvl="4"/>
            <a:r>
              <a:rPr lang="en-US" altLang="en-US" smtClean="0"/>
              <a:t>Regardless of  everyone else’s preferences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E465185-7213-4ADB-8D6B-38FC42FE4E43}" type="slidenum">
              <a:rPr lang="en-US" altLang="en-US">
                <a:latin typeface="Calibri" panose="020F0502020204030204" pitchFamily="34" charset="0"/>
              </a:rPr>
              <a:pPr eaLnBrk="1" hangingPunct="1"/>
              <a:t>13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Political Economy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solidFill>
                  <a:srgbClr val="C00000"/>
                </a:solidFill>
              </a:rPr>
              <a:t>Arrow’s impossibility theorem </a:t>
            </a:r>
          </a:p>
          <a:p>
            <a:pPr lvl="1"/>
            <a:r>
              <a:rPr lang="en-US" altLang="en-US" smtClean="0"/>
              <a:t>Mathematical result</a:t>
            </a:r>
          </a:p>
          <a:p>
            <a:pPr lvl="1"/>
            <a:r>
              <a:rPr lang="en-US" altLang="en-US" smtClean="0"/>
              <a:t>Under certain assumed conditions</a:t>
            </a:r>
          </a:p>
          <a:p>
            <a:pPr lvl="1"/>
            <a:r>
              <a:rPr lang="en-US" altLang="en-US" smtClean="0"/>
              <a:t>There is no scheme for aggregating individual preferences</a:t>
            </a:r>
          </a:p>
          <a:p>
            <a:pPr lvl="2"/>
            <a:r>
              <a:rPr lang="en-US" altLang="en-US" smtClean="0"/>
              <a:t>Into a valid set of social preferences</a:t>
            </a:r>
          </a:p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2A4B397-1106-4F08-9451-A00BB53BBC7E}" type="slidenum">
              <a:rPr lang="en-US" altLang="en-US">
                <a:latin typeface="Calibri" panose="020F0502020204030204" pitchFamily="34" charset="0"/>
              </a:rPr>
              <a:pPr eaLnBrk="1" hangingPunct="1"/>
              <a:t>14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Political Economy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solidFill>
                  <a:srgbClr val="C00000"/>
                </a:solidFill>
              </a:rPr>
              <a:t>The median voter is king</a:t>
            </a:r>
          </a:p>
          <a:p>
            <a:r>
              <a:rPr lang="en-US" altLang="en-US" smtClean="0"/>
              <a:t>Voting – by majority rule</a:t>
            </a:r>
          </a:p>
          <a:p>
            <a:r>
              <a:rPr lang="en-US" altLang="en-US" smtClean="0"/>
              <a:t>Median voter theorem</a:t>
            </a:r>
          </a:p>
          <a:p>
            <a:pPr lvl="1"/>
            <a:r>
              <a:rPr lang="en-US" altLang="en-US" smtClean="0"/>
              <a:t>Mathematical result</a:t>
            </a:r>
          </a:p>
          <a:p>
            <a:pPr lvl="1"/>
            <a:r>
              <a:rPr lang="en-US" altLang="en-US" smtClean="0"/>
              <a:t>If voters are choosing a point along a line</a:t>
            </a:r>
          </a:p>
          <a:p>
            <a:pPr lvl="1"/>
            <a:r>
              <a:rPr lang="en-US" altLang="en-US" smtClean="0"/>
              <a:t>And each voter wants the point closest to his most preferred point</a:t>
            </a:r>
          </a:p>
          <a:p>
            <a:pPr lvl="1"/>
            <a:r>
              <a:rPr lang="en-US" altLang="en-US" smtClean="0"/>
              <a:t>Then majority rule will pick the most preferred point of the median voter</a:t>
            </a:r>
          </a:p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04D9DD5-7FDB-427C-B31F-3C41F655DD79}" type="slidenum">
              <a:rPr lang="en-US" altLang="en-US">
                <a:latin typeface="Calibri" panose="020F0502020204030204" pitchFamily="34" charset="0"/>
              </a:rPr>
              <a:pPr eaLnBrk="1" hangingPunct="1"/>
              <a:t>15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The median voter theorem: an example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13"/>
          </p:nvPr>
        </p:nvSpPr>
        <p:spPr bwMode="auto">
          <a:noFill/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72237E4-4B31-4DB7-ADF8-7197F03D1758}" type="slidenum">
              <a:rPr lang="en-US" altLang="en-US">
                <a:latin typeface="Calibri" panose="020F0502020204030204" pitchFamily="34" charset="0"/>
              </a:rPr>
              <a:pPr eaLnBrk="1" hangingPunct="1"/>
              <a:t>16</a:t>
            </a:fld>
            <a:endParaRPr lang="en-US" altLang="en-US">
              <a:latin typeface="Calibri" panose="020F0502020204030204" pitchFamily="34" charset="0"/>
            </a:endParaRPr>
          </a:p>
        </p:txBody>
      </p:sp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2214" y="1219200"/>
            <a:ext cx="7196137" cy="450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677989" y="5865814"/>
            <a:ext cx="86693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800080"/>
                </a:solidFill>
              </a:rPr>
              <a:t>This bar chart shows how 100 voters’ most preferred budgets are distributed over five options, ranging from zero to $20 billion. If society makes its choice by majority rule, the median voter (who here prefers $10 billion) determines the outcome.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Political Economy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Implications of the median voter theorem</a:t>
            </a:r>
          </a:p>
          <a:p>
            <a:pPr lvl="1"/>
            <a:r>
              <a:rPr lang="en-US" altLang="en-US" smtClean="0"/>
              <a:t>Parties in a two-party system</a:t>
            </a:r>
          </a:p>
          <a:p>
            <a:pPr lvl="2"/>
            <a:r>
              <a:rPr lang="en-US" altLang="en-US" smtClean="0"/>
              <a:t>Move toward the median voter</a:t>
            </a:r>
          </a:p>
          <a:p>
            <a:pPr lvl="1"/>
            <a:r>
              <a:rPr lang="en-US" altLang="en-US" smtClean="0"/>
              <a:t>Minority views are not given much weight</a:t>
            </a:r>
          </a:p>
          <a:p>
            <a:r>
              <a:rPr lang="en-US" altLang="en-US" smtClean="0"/>
              <a:t>Majority rule</a:t>
            </a:r>
          </a:p>
          <a:p>
            <a:pPr lvl="1"/>
            <a:r>
              <a:rPr lang="en-US" altLang="en-US" smtClean="0"/>
              <a:t>Looks only to the person in the exact middle of the distribution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D951FB6-D335-4791-9D67-1CE20D7C6A46}" type="slidenum">
              <a:rPr lang="en-US" altLang="en-US">
                <a:latin typeface="Calibri" panose="020F0502020204030204" pitchFamily="34" charset="0"/>
              </a:rPr>
              <a:pPr eaLnBrk="1" hangingPunct="1"/>
              <a:t>17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Political Economy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solidFill>
                  <a:srgbClr val="C00000"/>
                </a:solidFill>
              </a:rPr>
              <a:t>Politicians are people too</a:t>
            </a:r>
          </a:p>
          <a:p>
            <a:pPr lvl="1"/>
            <a:r>
              <a:rPr lang="en-US" altLang="en-US" smtClean="0"/>
              <a:t>Have objectives</a:t>
            </a:r>
          </a:p>
          <a:p>
            <a:pPr lvl="1"/>
            <a:r>
              <a:rPr lang="en-US" altLang="en-US" smtClean="0"/>
              <a:t>Nice to assume (not realistic)</a:t>
            </a:r>
          </a:p>
          <a:p>
            <a:pPr lvl="2"/>
            <a:r>
              <a:rPr lang="en-US" altLang="en-US" smtClean="0"/>
              <a:t>Looking out for the well-being of society as a whole</a:t>
            </a:r>
          </a:p>
          <a:p>
            <a:pPr lvl="2"/>
            <a:r>
              <a:rPr lang="en-US" altLang="en-US" smtClean="0"/>
              <a:t>Aiming for an optimal combination of efficiency and equality.</a:t>
            </a:r>
          </a:p>
          <a:p>
            <a:pPr lvl="1"/>
            <a:r>
              <a:rPr lang="en-US" altLang="en-US" smtClean="0"/>
              <a:t>Self-interest – powerful motive</a:t>
            </a:r>
          </a:p>
          <a:p>
            <a:pPr lvl="2"/>
            <a:r>
              <a:rPr lang="en-US" altLang="en-US" smtClean="0"/>
              <a:t>Desire for reelection</a:t>
            </a:r>
          </a:p>
          <a:p>
            <a:pPr lvl="2"/>
            <a:r>
              <a:rPr lang="en-US" altLang="en-US" smtClean="0"/>
              <a:t>Greed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3271959-8174-4A63-8C3F-9A0826449597}" type="slidenum">
              <a:rPr lang="en-US" altLang="en-US">
                <a:latin typeface="Calibri" panose="020F0502020204030204" pitchFamily="34" charset="0"/>
              </a:rPr>
              <a:pPr eaLnBrk="1" hangingPunct="1"/>
              <a:t>18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Behavioral Economics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Behavioral economics</a:t>
            </a:r>
          </a:p>
          <a:p>
            <a:pPr lvl="1"/>
            <a:r>
              <a:rPr lang="en-US" altLang="en-US" smtClean="0"/>
              <a:t>Subfield of economics</a:t>
            </a:r>
          </a:p>
          <a:p>
            <a:pPr lvl="1"/>
            <a:r>
              <a:rPr lang="en-US" altLang="en-US" smtClean="0"/>
              <a:t>Integrates the insights of psychology</a:t>
            </a:r>
          </a:p>
          <a:p>
            <a:r>
              <a:rPr lang="en-US" altLang="en-US" smtClean="0">
                <a:solidFill>
                  <a:srgbClr val="C00000"/>
                </a:solidFill>
              </a:rPr>
              <a:t>People aren’t always rational</a:t>
            </a:r>
          </a:p>
          <a:p>
            <a:r>
              <a:rPr lang="en-US" altLang="en-US" smtClean="0"/>
              <a:t>Imperfections of human reasoning</a:t>
            </a:r>
          </a:p>
          <a:p>
            <a:pPr lvl="1"/>
            <a:r>
              <a:rPr lang="en-US" altLang="en-US" smtClean="0"/>
              <a:t>Forgetful, impulsive, confused, emotional, and shortsighted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7D3CD4D-4404-4021-B934-6079B20DC374}" type="slidenum">
              <a:rPr lang="en-US" altLang="en-US">
                <a:latin typeface="Calibri" panose="020F0502020204030204" pitchFamily="34" charset="0"/>
              </a:rPr>
              <a:pPr eaLnBrk="1" hangingPunct="1"/>
              <a:t>19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Asymmetric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Information asymmetry</a:t>
            </a:r>
          </a:p>
          <a:p>
            <a:pPr lvl="1"/>
            <a:r>
              <a:rPr lang="en-US" altLang="en-US" smtClean="0"/>
              <a:t>“I know something you don’t know”</a:t>
            </a:r>
          </a:p>
          <a:p>
            <a:pPr lvl="1"/>
            <a:r>
              <a:rPr lang="en-US" altLang="en-US" smtClean="0"/>
              <a:t>A difference in access to relevant knowledge </a:t>
            </a:r>
          </a:p>
          <a:p>
            <a:pPr lvl="1"/>
            <a:r>
              <a:rPr lang="en-US" altLang="en-US" smtClean="0"/>
              <a:t>Hidden action</a:t>
            </a:r>
          </a:p>
          <a:p>
            <a:pPr lvl="1"/>
            <a:r>
              <a:rPr lang="en-US" altLang="en-US" smtClean="0"/>
              <a:t>Hidden characteristic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A80A97F-C5CA-438C-9EE7-B1941B91F75C}" type="slidenum">
              <a:rPr lang="en-US" altLang="en-US"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Behavioral Economics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solidFill>
                  <a:srgbClr val="C00000"/>
                </a:solidFill>
              </a:rPr>
              <a:t>People aren’t always rational</a:t>
            </a:r>
          </a:p>
          <a:p>
            <a:pPr lvl="1"/>
            <a:r>
              <a:rPr lang="en-US" altLang="en-US" smtClean="0"/>
              <a:t>Not rational maximizers</a:t>
            </a:r>
          </a:p>
          <a:p>
            <a:pPr lvl="2"/>
            <a:r>
              <a:rPr lang="en-US" altLang="en-US" smtClean="0"/>
              <a:t>Always choosing the best course of action</a:t>
            </a:r>
          </a:p>
          <a:p>
            <a:pPr lvl="1"/>
            <a:r>
              <a:rPr lang="en-US" altLang="en-US" smtClean="0"/>
              <a:t>Satisficers</a:t>
            </a:r>
          </a:p>
          <a:p>
            <a:pPr lvl="2"/>
            <a:r>
              <a:rPr lang="en-US" altLang="en-US" smtClean="0"/>
              <a:t>Make decisions that are merely good enough</a:t>
            </a:r>
          </a:p>
          <a:p>
            <a:r>
              <a:rPr lang="en-US" altLang="en-US" smtClean="0"/>
              <a:t>Systematic mistakes that people make</a:t>
            </a:r>
          </a:p>
          <a:p>
            <a:pPr lvl="2"/>
            <a:r>
              <a:rPr lang="en-US" altLang="en-US" smtClean="0"/>
              <a:t>Overconfidence</a:t>
            </a:r>
          </a:p>
          <a:p>
            <a:pPr lvl="2"/>
            <a:r>
              <a:rPr lang="en-US" altLang="en-US" smtClean="0"/>
              <a:t>Give too much weight to a small number of vivid observations</a:t>
            </a:r>
          </a:p>
          <a:p>
            <a:pPr lvl="2"/>
            <a:r>
              <a:rPr lang="en-US" altLang="en-US" smtClean="0"/>
              <a:t>Reluctant to change their minds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5803476-1A96-402F-B6B8-D82A124C6ABA}" type="slidenum">
              <a:rPr lang="en-US" altLang="en-US">
                <a:latin typeface="Calibri" panose="020F0502020204030204" pitchFamily="34" charset="0"/>
              </a:rPr>
              <a:pPr eaLnBrk="1" hangingPunct="1"/>
              <a:t>20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Behavioral Economics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solidFill>
                  <a:srgbClr val="C00000"/>
                </a:solidFill>
              </a:rPr>
              <a:t>People aren’t always rational</a:t>
            </a:r>
          </a:p>
          <a:p>
            <a:r>
              <a:rPr lang="en-US" altLang="en-US" smtClean="0"/>
              <a:t>Economics - built on the rationality assumption</a:t>
            </a:r>
          </a:p>
          <a:p>
            <a:pPr lvl="1"/>
            <a:r>
              <a:rPr lang="en-US" altLang="en-US" smtClean="0"/>
              <a:t>Yields reasonably accurate models of behavior</a:t>
            </a:r>
          </a:p>
          <a:p>
            <a:pPr lvl="1"/>
            <a:r>
              <a:rPr lang="en-US" altLang="en-US" smtClean="0"/>
              <a:t>Economists are themselves not rational maximizers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DCFE8BD-9F34-4226-B365-0595CDDE435F}" type="slidenum">
              <a:rPr lang="en-US" altLang="en-US">
                <a:latin typeface="Calibri" panose="020F0502020204030204" pitchFamily="34" charset="0"/>
              </a:rPr>
              <a:pPr eaLnBrk="1" hangingPunct="1"/>
              <a:t>21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Behavioral Economics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solidFill>
                  <a:srgbClr val="C00000"/>
                </a:solidFill>
              </a:rPr>
              <a:t>People care about fairness</a:t>
            </a:r>
          </a:p>
          <a:p>
            <a:r>
              <a:rPr lang="en-US" altLang="en-US" smtClean="0"/>
              <a:t>Game: split $100 between two players</a:t>
            </a:r>
          </a:p>
          <a:p>
            <a:pPr lvl="1"/>
            <a:r>
              <a:rPr lang="en-US" altLang="en-US" smtClean="0"/>
              <a:t>Only one player decides the shares</a:t>
            </a:r>
          </a:p>
          <a:p>
            <a:pPr lvl="2"/>
            <a:r>
              <a:rPr lang="en-US" altLang="en-US" smtClean="0"/>
              <a:t>99-1 – acceptable and rational</a:t>
            </a:r>
          </a:p>
          <a:p>
            <a:pPr lvl="2"/>
            <a:r>
              <a:rPr lang="en-US" altLang="en-US" smtClean="0"/>
              <a:t>60-40 – fair</a:t>
            </a:r>
          </a:p>
          <a:p>
            <a:r>
              <a:rPr lang="en-US" altLang="en-US" smtClean="0">
                <a:solidFill>
                  <a:srgbClr val="C00000"/>
                </a:solidFill>
              </a:rPr>
              <a:t>People are inconsistent over time</a:t>
            </a:r>
          </a:p>
          <a:p>
            <a:pPr lvl="2"/>
            <a:r>
              <a:rPr lang="en-US" altLang="en-US" smtClean="0"/>
              <a:t>People make plans for themselves</a:t>
            </a:r>
          </a:p>
          <a:p>
            <a:pPr lvl="3"/>
            <a:r>
              <a:rPr lang="en-US" altLang="en-US" smtClean="0"/>
              <a:t>But then they fail to follow through</a:t>
            </a:r>
          </a:p>
          <a:p>
            <a:pPr lvl="2"/>
            <a:r>
              <a:rPr lang="en-US" altLang="en-US" smtClean="0"/>
              <a:t>People should try to find ways to commit their future selves to following through on their plans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6810D72-D8CA-49DB-BD5C-6DC649D43FE0}" type="slidenum">
              <a:rPr lang="en-US" altLang="en-US">
                <a:latin typeface="Calibri" panose="020F0502020204030204" pitchFamily="34" charset="0"/>
              </a:rPr>
              <a:pPr eaLnBrk="1" hangingPunct="1"/>
              <a:t>22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Asymmetric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3300">
                <a:solidFill>
                  <a:srgbClr val="C00000"/>
                </a:solidFill>
              </a:rPr>
              <a:t>Hidden actions: principals, agents, moral hazard</a:t>
            </a:r>
          </a:p>
          <a:p>
            <a:r>
              <a:rPr lang="en-US" altLang="en-US" smtClean="0"/>
              <a:t>Moral hazard</a:t>
            </a:r>
          </a:p>
          <a:p>
            <a:pPr lvl="2"/>
            <a:r>
              <a:rPr lang="en-US" altLang="en-US" smtClean="0"/>
              <a:t>Person who is imperfectly monitored</a:t>
            </a:r>
          </a:p>
          <a:p>
            <a:pPr lvl="2"/>
            <a:r>
              <a:rPr lang="en-US" altLang="en-US" smtClean="0"/>
              <a:t>Tendency to engage in dishonest or otherwise undesirable behavior</a:t>
            </a:r>
          </a:p>
          <a:p>
            <a:r>
              <a:rPr lang="en-US" altLang="en-US" smtClean="0"/>
              <a:t>Agent</a:t>
            </a:r>
          </a:p>
          <a:p>
            <a:pPr lvl="2"/>
            <a:r>
              <a:rPr lang="en-US" altLang="en-US" smtClean="0"/>
              <a:t>Person who is performing an act for another person (the principal)</a:t>
            </a:r>
          </a:p>
          <a:p>
            <a:r>
              <a:rPr lang="en-US" altLang="en-US" smtClean="0"/>
              <a:t>Principal</a:t>
            </a:r>
          </a:p>
          <a:p>
            <a:pPr lvl="2"/>
            <a:r>
              <a:rPr lang="en-US" altLang="en-US" smtClean="0"/>
              <a:t>Person for whom another person (the agent) is performing some act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16FFF5F-0E03-4021-8877-FDD4D1DDBDF8}" type="slidenum">
              <a:rPr lang="en-US" altLang="en-US"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Asymmetric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3300">
                <a:solidFill>
                  <a:srgbClr val="C00000"/>
                </a:solidFill>
              </a:rPr>
              <a:t>Hidden actions: principals, agents, moral hazard</a:t>
            </a:r>
          </a:p>
          <a:p>
            <a:r>
              <a:rPr lang="en-US" altLang="en-US" smtClean="0"/>
              <a:t>Employment relationship</a:t>
            </a:r>
          </a:p>
          <a:p>
            <a:pPr lvl="1"/>
            <a:r>
              <a:rPr lang="en-US" altLang="en-US" smtClean="0"/>
              <a:t>Moral hazard</a:t>
            </a:r>
          </a:p>
          <a:p>
            <a:pPr lvl="1"/>
            <a:r>
              <a:rPr lang="en-US" altLang="en-US" smtClean="0"/>
              <a:t>Employer – the principal</a:t>
            </a:r>
          </a:p>
          <a:p>
            <a:pPr lvl="1"/>
            <a:r>
              <a:rPr lang="en-US" altLang="en-US" smtClean="0"/>
              <a:t>Worker – the agent </a:t>
            </a:r>
          </a:p>
          <a:p>
            <a:r>
              <a:rPr lang="en-US" altLang="en-US" smtClean="0"/>
              <a:t>Responses to moral hazard problem</a:t>
            </a:r>
          </a:p>
          <a:p>
            <a:pPr lvl="1"/>
            <a:r>
              <a:rPr lang="en-US" altLang="en-US" smtClean="0"/>
              <a:t>Better monitoring</a:t>
            </a:r>
          </a:p>
          <a:p>
            <a:pPr lvl="1"/>
            <a:r>
              <a:rPr lang="en-US" altLang="en-US" smtClean="0"/>
              <a:t>Higher wages</a:t>
            </a:r>
          </a:p>
          <a:p>
            <a:pPr lvl="1"/>
            <a:r>
              <a:rPr lang="en-US" altLang="en-US" smtClean="0"/>
              <a:t>Delayed payment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42AEDCE-F455-4460-AADB-79C787BFE240}" type="slidenum">
              <a:rPr lang="en-US" altLang="en-US">
                <a:latin typeface="Calibri" panose="020F0502020204030204" pitchFamily="34" charset="0"/>
              </a:rPr>
              <a:pPr eaLnBrk="1" hangingPunct="1"/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Asymmetric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solidFill>
                  <a:srgbClr val="C00000"/>
                </a:solidFill>
              </a:rPr>
              <a:t>Hidden characteristics: adverse selection &amp; the lemons problem</a:t>
            </a:r>
          </a:p>
          <a:p>
            <a:r>
              <a:rPr lang="en-US" altLang="en-US" smtClean="0"/>
              <a:t>Adverse selection</a:t>
            </a:r>
          </a:p>
          <a:p>
            <a:pPr lvl="1"/>
            <a:r>
              <a:rPr lang="en-US" altLang="en-US" smtClean="0"/>
              <a:t>Mix of unobserved attributes</a:t>
            </a:r>
          </a:p>
          <a:p>
            <a:pPr lvl="1"/>
            <a:r>
              <a:rPr lang="en-US" altLang="en-US" smtClean="0"/>
              <a:t>Tendency to become undesirable from the standpoint of an uninformed party</a:t>
            </a:r>
          </a:p>
          <a:p>
            <a:r>
              <a:rPr lang="en-US" altLang="en-US" smtClean="0"/>
              <a:t>Market for used cars</a:t>
            </a:r>
          </a:p>
          <a:p>
            <a:pPr lvl="1"/>
            <a:r>
              <a:rPr lang="en-US" altLang="en-US" smtClean="0"/>
              <a:t>Sellers – know the defects of cars better</a:t>
            </a:r>
          </a:p>
          <a:p>
            <a:pPr lvl="1"/>
            <a:r>
              <a:rPr lang="en-US" altLang="en-US" smtClean="0"/>
              <a:t>Than prospective buyers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2851DC7-0043-42D4-9E66-7BAFE3E76402}" type="slidenum">
              <a:rPr lang="en-US" altLang="en-US">
                <a:latin typeface="Calibri" panose="020F0502020204030204" pitchFamily="34" charset="0"/>
              </a:rPr>
              <a:pPr eaLnBrk="1" hangingPunct="1"/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Asymmetric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solidFill>
                  <a:srgbClr val="C00000"/>
                </a:solidFill>
              </a:rPr>
              <a:t>Hidden characteristics: adverse selection &amp; the lemons problem</a:t>
            </a:r>
          </a:p>
          <a:p>
            <a:r>
              <a:rPr lang="en-US" altLang="en-US" smtClean="0"/>
              <a:t>Labor market</a:t>
            </a:r>
          </a:p>
          <a:p>
            <a:pPr lvl="1"/>
            <a:r>
              <a:rPr lang="en-US" altLang="en-US" smtClean="0"/>
              <a:t>Workers – know their abilities better </a:t>
            </a:r>
          </a:p>
          <a:p>
            <a:pPr lvl="1"/>
            <a:r>
              <a:rPr lang="en-US" altLang="en-US" smtClean="0"/>
              <a:t>Than firms</a:t>
            </a:r>
          </a:p>
          <a:p>
            <a:r>
              <a:rPr lang="en-US" altLang="en-US" smtClean="0"/>
              <a:t>Markets for insurance</a:t>
            </a:r>
          </a:p>
          <a:p>
            <a:pPr lvl="1"/>
            <a:r>
              <a:rPr lang="en-US" altLang="en-US" smtClean="0"/>
              <a:t>People buying insurance – know more</a:t>
            </a:r>
          </a:p>
          <a:p>
            <a:pPr lvl="1"/>
            <a:r>
              <a:rPr lang="en-US" altLang="en-US" smtClean="0"/>
              <a:t>Than insurance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91DBBD2-FC0F-4E1B-8F72-0A2E498EE761}" type="slidenum">
              <a:rPr lang="en-US" altLang="en-US">
                <a:latin typeface="Calibri" panose="020F0502020204030204" pitchFamily="34" charset="0"/>
              </a:rPr>
              <a:pPr eaLnBrk="1" hangingPunct="1"/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Asymmetric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solidFill>
                  <a:srgbClr val="C00000"/>
                </a:solidFill>
              </a:rPr>
              <a:t>Signaling to convey private information</a:t>
            </a:r>
          </a:p>
          <a:p>
            <a:r>
              <a:rPr lang="en-US" altLang="en-US" smtClean="0"/>
              <a:t>Signaling </a:t>
            </a:r>
          </a:p>
          <a:p>
            <a:pPr lvl="1"/>
            <a:r>
              <a:rPr lang="en-US" altLang="en-US" smtClean="0"/>
              <a:t>Action taken by an informed party</a:t>
            </a:r>
          </a:p>
          <a:p>
            <a:pPr lvl="1"/>
            <a:r>
              <a:rPr lang="en-US" altLang="en-US" smtClean="0"/>
              <a:t>To reveal private information to an uninformed party</a:t>
            </a:r>
          </a:p>
          <a:p>
            <a:pPr lvl="2"/>
            <a:r>
              <a:rPr lang="en-US" altLang="en-US" smtClean="0"/>
              <a:t>Firms – advertising</a:t>
            </a:r>
          </a:p>
          <a:p>
            <a:pPr lvl="2"/>
            <a:r>
              <a:rPr lang="en-US" altLang="en-US" smtClean="0"/>
              <a:t>Students – college degree</a:t>
            </a:r>
          </a:p>
          <a:p>
            <a:r>
              <a:rPr lang="en-US" altLang="en-US" smtClean="0"/>
              <a:t>Effective signaling</a:t>
            </a:r>
          </a:p>
          <a:p>
            <a:pPr lvl="2"/>
            <a:r>
              <a:rPr lang="en-US" altLang="en-US" smtClean="0"/>
              <a:t>Costly</a:t>
            </a:r>
          </a:p>
          <a:p>
            <a:pPr lvl="2"/>
            <a:r>
              <a:rPr lang="en-US" altLang="en-US" smtClean="0"/>
              <a:t>More beneficial - higher-quality product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D4716CB-6D01-4FFF-9586-0AFAE474865A}" type="slidenum">
              <a:rPr lang="en-US" altLang="en-US">
                <a:latin typeface="Calibri" panose="020F0502020204030204" pitchFamily="34" charset="0"/>
              </a:rPr>
              <a:pPr eaLnBrk="1" hangingPunct="1"/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Gift giving</a:t>
            </a:r>
          </a:p>
          <a:p>
            <a:pPr lvl="1"/>
            <a:r>
              <a:rPr lang="en-US" altLang="en-US" smtClean="0"/>
              <a:t>Reflects asymmetric information and signaling</a:t>
            </a:r>
          </a:p>
          <a:p>
            <a:r>
              <a:rPr lang="en-US" altLang="en-US" smtClean="0"/>
              <a:t>Choosing a good gift</a:t>
            </a:r>
          </a:p>
          <a:p>
            <a:pPr lvl="1"/>
            <a:r>
              <a:rPr lang="en-US" altLang="en-US" smtClean="0"/>
              <a:t>Signal of love</a:t>
            </a:r>
          </a:p>
          <a:p>
            <a:pPr lvl="1"/>
            <a:r>
              <a:rPr lang="en-US" altLang="en-US" smtClean="0"/>
              <a:t>Costly - it takes time</a:t>
            </a:r>
          </a:p>
          <a:p>
            <a:pPr lvl="1"/>
            <a:r>
              <a:rPr lang="en-US" altLang="en-US" smtClean="0"/>
              <a:t>Cost depends on private information</a:t>
            </a:r>
          </a:p>
          <a:p>
            <a:r>
              <a:rPr lang="en-US" altLang="en-US" smtClean="0"/>
              <a:t>Giving cash as gift</a:t>
            </a:r>
          </a:p>
          <a:p>
            <a:pPr lvl="1"/>
            <a:r>
              <a:rPr lang="en-US" altLang="en-US" smtClean="0"/>
              <a:t>Signal: May offend</a:t>
            </a:r>
          </a:p>
        </p:txBody>
      </p:sp>
      <p:sp>
        <p:nvSpPr>
          <p:cNvPr id="19459" name="Tit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Gifts as signals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E9F9D42-605F-41B2-8D9D-DE363FC6AD67}" type="slidenum">
              <a:rPr lang="en-US" altLang="en-US">
                <a:latin typeface="Calibri" panose="020F0502020204030204" pitchFamily="34" charset="0"/>
              </a:rPr>
              <a:pPr eaLnBrk="1" hangingPunct="1"/>
              <a:t>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Asymmetric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solidFill>
                  <a:srgbClr val="C00000"/>
                </a:solidFill>
              </a:rPr>
              <a:t>Screening to induce information revelation </a:t>
            </a:r>
          </a:p>
          <a:p>
            <a:r>
              <a:rPr lang="en-US" altLang="en-US" smtClean="0"/>
              <a:t>Screening</a:t>
            </a:r>
          </a:p>
          <a:p>
            <a:pPr lvl="1"/>
            <a:r>
              <a:rPr lang="en-US" altLang="en-US" smtClean="0"/>
              <a:t>Action taken by an uninformed party</a:t>
            </a:r>
          </a:p>
          <a:p>
            <a:pPr lvl="1"/>
            <a:r>
              <a:rPr lang="en-US" altLang="en-US" smtClean="0"/>
              <a:t>To induce an informed party to reveal information</a:t>
            </a:r>
          </a:p>
          <a:p>
            <a:r>
              <a:rPr lang="en-US" altLang="en-US" smtClean="0"/>
              <a:t>Seller of car insurance</a:t>
            </a:r>
          </a:p>
          <a:p>
            <a:pPr lvl="1"/>
            <a:r>
              <a:rPr lang="en-US" altLang="en-US" smtClean="0"/>
              <a:t>Low premium to safe drivers</a:t>
            </a:r>
          </a:p>
          <a:p>
            <a:pPr lvl="1"/>
            <a:r>
              <a:rPr lang="en-US" altLang="en-US" smtClean="0"/>
              <a:t>High premium to risky drivers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6527C8E-BA7B-4E74-BA37-0EF0A6186E0A}" type="slidenum">
              <a:rPr lang="en-US" altLang="en-US">
                <a:latin typeface="Calibri" panose="020F0502020204030204" pitchFamily="34" charset="0"/>
              </a:rPr>
              <a:pPr eaLnBrk="1" hangingPunct="1"/>
              <a:t>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hapter 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hapter cont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ab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Figu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ase stud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Appendi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6982</TotalTime>
  <Words>925</Words>
  <Application>Microsoft Office PowerPoint</Application>
  <PresentationFormat>Widescreen</PresentationFormat>
  <Paragraphs>209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Arial</vt:lpstr>
      <vt:lpstr>Calibri</vt:lpstr>
      <vt:lpstr>Arial Unicode MS</vt:lpstr>
      <vt:lpstr>Times New Roman</vt:lpstr>
      <vt:lpstr>Chapter title</vt:lpstr>
      <vt:lpstr>Chapter content</vt:lpstr>
      <vt:lpstr>Table</vt:lpstr>
      <vt:lpstr>Figure</vt:lpstr>
      <vt:lpstr>Case study</vt:lpstr>
      <vt:lpstr>Appendix</vt:lpstr>
      <vt:lpstr>Frontiers of Microeconomics</vt:lpstr>
      <vt:lpstr>Asymmetric Information</vt:lpstr>
      <vt:lpstr>Asymmetric Information</vt:lpstr>
      <vt:lpstr>Asymmetric Information</vt:lpstr>
      <vt:lpstr>Asymmetric Information</vt:lpstr>
      <vt:lpstr>Asymmetric Information</vt:lpstr>
      <vt:lpstr>Asymmetric Information</vt:lpstr>
      <vt:lpstr>Gifts as signals</vt:lpstr>
      <vt:lpstr>Asymmetric Information</vt:lpstr>
      <vt:lpstr>Asymmetric Information</vt:lpstr>
      <vt:lpstr>Political Economy</vt:lpstr>
      <vt:lpstr>The Condorcet paradox</vt:lpstr>
      <vt:lpstr>Political Economy</vt:lpstr>
      <vt:lpstr>Political Economy</vt:lpstr>
      <vt:lpstr>Political Economy</vt:lpstr>
      <vt:lpstr>The median voter theorem: an example</vt:lpstr>
      <vt:lpstr>Political Economy</vt:lpstr>
      <vt:lpstr>Political Economy</vt:lpstr>
      <vt:lpstr>Behavioral Economics</vt:lpstr>
      <vt:lpstr>Behavioral Economics</vt:lpstr>
      <vt:lpstr>Behavioral Economics</vt:lpstr>
      <vt:lpstr>Behavioral Economics</vt:lpstr>
    </vt:vector>
  </TitlesOfParts>
  <Company>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Network Administrator</dc:creator>
  <cp:lastModifiedBy>Udayan Roy</cp:lastModifiedBy>
  <cp:revision>569</cp:revision>
  <dcterms:created xsi:type="dcterms:W3CDTF">2008-07-04T09:17:33Z</dcterms:created>
  <dcterms:modified xsi:type="dcterms:W3CDTF">2019-08-25T20:01:50Z</dcterms:modified>
</cp:coreProperties>
</file>