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00" r:id="rId3"/>
    <p:sldId id="283" r:id="rId4"/>
    <p:sldId id="299" r:id="rId5"/>
    <p:sldId id="275" r:id="rId6"/>
    <p:sldId id="276" r:id="rId7"/>
    <p:sldId id="277" r:id="rId8"/>
    <p:sldId id="295" r:id="rId9"/>
    <p:sldId id="305" r:id="rId10"/>
    <p:sldId id="304" r:id="rId11"/>
    <p:sldId id="266" r:id="rId12"/>
    <p:sldId id="296" r:id="rId13"/>
    <p:sldId id="297" r:id="rId14"/>
    <p:sldId id="282" r:id="rId15"/>
    <p:sldId id="301" r:id="rId16"/>
    <p:sldId id="306" r:id="rId17"/>
    <p:sldId id="307" r:id="rId18"/>
    <p:sldId id="308" r:id="rId19"/>
    <p:sldId id="309" r:id="rId20"/>
    <p:sldId id="310" r:id="rId21"/>
    <p:sldId id="311" r:id="rId22"/>
    <p:sldId id="312" r:id="rId23"/>
    <p:sldId id="315" r:id="rId24"/>
    <p:sldId id="313" r:id="rId25"/>
    <p:sldId id="316" r:id="rId26"/>
    <p:sldId id="314" r:id="rId27"/>
    <p:sldId id="317" r:id="rId28"/>
    <p:sldId id="321" r:id="rId29"/>
    <p:sldId id="320" r:id="rId30"/>
    <p:sldId id="318"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5" autoAdjust="0"/>
  </p:normalViewPr>
  <p:slideViewPr>
    <p:cSldViewPr>
      <p:cViewPr varScale="1">
        <p:scale>
          <a:sx n="61" d="100"/>
          <a:sy n="61" d="100"/>
        </p:scale>
        <p:origin x="860" y="4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21DE0-91B2-4FC9-AB33-6648F75163A7}" type="datetimeFigureOut">
              <a:rPr lang="en-US" smtClean="0"/>
              <a:pPr/>
              <a:t>10/19/2020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3DFDD-AB87-440F-B5A0-DF464975705D}" type="slidenum">
              <a:rPr lang="en-US" smtClean="0"/>
              <a:pPr/>
              <a:t>‹#›</a:t>
            </a:fld>
            <a:endParaRPr lang="en-US"/>
          </a:p>
        </p:txBody>
      </p:sp>
    </p:spTree>
    <p:extLst>
      <p:ext uri="{BB962C8B-B14F-4D97-AF65-F5344CB8AC3E}">
        <p14:creationId xmlns:p14="http://schemas.microsoft.com/office/powerpoint/2010/main" val="288224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DCA3DFDD-AB87-440F-B5A0-DF464975705D}" type="slidenum">
              <a:rPr lang="en-US" smtClean="0"/>
              <a:pPr/>
              <a:t>1</a:t>
            </a:fld>
            <a:endParaRPr lang="en-US"/>
          </a:p>
        </p:txBody>
      </p:sp>
    </p:spTree>
    <p:extLst>
      <p:ext uri="{BB962C8B-B14F-4D97-AF65-F5344CB8AC3E}">
        <p14:creationId xmlns:p14="http://schemas.microsoft.com/office/powerpoint/2010/main" val="387549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A3DFDD-AB87-440F-B5A0-DF464975705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A3DFDD-AB87-440F-B5A0-DF464975705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A3DFDD-AB87-440F-B5A0-DF464975705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 “Behavioral Economics” by </a:t>
            </a:r>
            <a:r>
              <a:rPr lang="en-US" dirty="0" err="1" smtClean="0"/>
              <a:t>Sendhil</a:t>
            </a:r>
            <a:r>
              <a:rPr lang="en-US" dirty="0" smtClean="0"/>
              <a:t> </a:t>
            </a:r>
            <a:r>
              <a:rPr lang="en-US" dirty="0" err="1" smtClean="0"/>
              <a:t>Mullainathan</a:t>
            </a:r>
            <a:r>
              <a:rPr lang="en-US" dirty="0" smtClean="0"/>
              <a:t> and Richard </a:t>
            </a:r>
            <a:r>
              <a:rPr lang="en-US" dirty="0" err="1" smtClean="0"/>
              <a:t>Thaler</a:t>
            </a:r>
            <a:r>
              <a:rPr lang="en-US" dirty="0" smtClean="0"/>
              <a:t>, NBER Working Paper 7948, </a:t>
            </a:r>
            <a:r>
              <a:rPr lang="en-US" sz="1200" b="0" i="0" u="none" strike="noStrike" kern="1200" baseline="0" dirty="0" smtClean="0">
                <a:solidFill>
                  <a:schemeClr val="tx1"/>
                </a:solidFill>
                <a:latin typeface="+mn-lt"/>
                <a:ea typeface="+mn-ea"/>
                <a:cs typeface="+mn-cs"/>
              </a:rPr>
              <a:t>http://www.nber.org/papers/w7948. </a:t>
            </a:r>
            <a:endParaRPr lang="en-US" dirty="0"/>
          </a:p>
        </p:txBody>
      </p:sp>
      <p:sp>
        <p:nvSpPr>
          <p:cNvPr id="4" name="Slide Number Placeholder 3"/>
          <p:cNvSpPr>
            <a:spLocks noGrp="1"/>
          </p:cNvSpPr>
          <p:nvPr>
            <p:ph type="sldNum" sz="quarter" idx="10"/>
          </p:nvPr>
        </p:nvSpPr>
        <p:spPr/>
        <p:txBody>
          <a:bodyPr/>
          <a:lstStyle/>
          <a:p>
            <a:fld id="{DCA3DFDD-AB87-440F-B5A0-DF464975705D}" type="slidenum">
              <a:rPr lang="en-US" smtClean="0"/>
              <a:pPr/>
              <a:t>23</a:t>
            </a:fld>
            <a:endParaRPr lang="en-US"/>
          </a:p>
        </p:txBody>
      </p:sp>
    </p:spTree>
    <p:extLst>
      <p:ext uri="{BB962C8B-B14F-4D97-AF65-F5344CB8AC3E}">
        <p14:creationId xmlns:p14="http://schemas.microsoft.com/office/powerpoint/2010/main" val="323395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348545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21946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209537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95578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4292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48476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32772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23551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136644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39712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E162F-5FDC-4CE8-9C0F-8B6143316AAA}"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DA7F5-CDA8-47C0-AB68-4575BEBC6E09}" type="slidenum">
              <a:rPr lang="en-US" smtClean="0"/>
              <a:pPr/>
              <a:t>‹#›</a:t>
            </a:fld>
            <a:endParaRPr lang="en-US"/>
          </a:p>
        </p:txBody>
      </p:sp>
    </p:spTree>
    <p:extLst>
      <p:ext uri="{BB962C8B-B14F-4D97-AF65-F5344CB8AC3E}">
        <p14:creationId xmlns:p14="http://schemas.microsoft.com/office/powerpoint/2010/main" val="179788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E162F-5FDC-4CE8-9C0F-8B6143316AAA}" type="datetimeFigureOut">
              <a:rPr lang="en-US" smtClean="0"/>
              <a:pPr/>
              <a:t>10/19/2020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A7F5-CDA8-47C0-AB68-4575BEBC6E09}" type="slidenum">
              <a:rPr lang="en-US" smtClean="0"/>
              <a:pPr/>
              <a:t>‹#›</a:t>
            </a:fld>
            <a:endParaRPr lang="en-US"/>
          </a:p>
        </p:txBody>
      </p:sp>
    </p:spTree>
    <p:extLst>
      <p:ext uri="{BB962C8B-B14F-4D97-AF65-F5344CB8AC3E}">
        <p14:creationId xmlns:p14="http://schemas.microsoft.com/office/powerpoint/2010/main" val="343817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youtube.com/watch?v=Fa-mIosWOK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james\Local Settings\Temporary Internet Files\Content.IE5\V5YXW7S1\MPj04386730000[1].jpg"/>
          <p:cNvPicPr>
            <a:picLocks noChangeAspect="1" noChangeArrowheads="1"/>
          </p:cNvPicPr>
          <p:nvPr/>
        </p:nvPicPr>
        <p:blipFill>
          <a:blip r:embed="rId3" cstate="print"/>
          <a:srcRect b="8750"/>
          <a:stretch>
            <a:fillRect/>
          </a:stretch>
        </p:blipFill>
        <p:spPr bwMode="auto">
          <a:xfrm>
            <a:off x="1524000" y="1295400"/>
            <a:ext cx="9144000" cy="5562600"/>
          </a:xfrm>
          <a:prstGeom prst="rect">
            <a:avLst/>
          </a:prstGeom>
          <a:noFill/>
        </p:spPr>
      </p:pic>
      <p:sp>
        <p:nvSpPr>
          <p:cNvPr id="2" name="Title 1"/>
          <p:cNvSpPr>
            <a:spLocks noGrp="1"/>
          </p:cNvSpPr>
          <p:nvPr>
            <p:ph type="ctrTitle"/>
          </p:nvPr>
        </p:nvSpPr>
        <p:spPr>
          <a:xfrm>
            <a:off x="1524000" y="152400"/>
            <a:ext cx="9144000" cy="1066800"/>
          </a:xfrm>
        </p:spPr>
        <p:txBody>
          <a:bodyPr>
            <a:normAutofit fontScale="90000"/>
          </a:bodyPr>
          <a:lstStyle/>
          <a:p>
            <a:r>
              <a:rPr lang="en-US" dirty="0" smtClean="0"/>
              <a:t>The standard economic model of </a:t>
            </a:r>
            <a:r>
              <a:rPr lang="en-US" dirty="0" smtClean="0"/>
              <a:t>economic behavior … </a:t>
            </a:r>
            <a:r>
              <a:rPr lang="en-US" dirty="0" smtClean="0"/>
              <a:t>and its weaknesses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a:p>
            <a:pPr marL="514350" indent="-514350">
              <a:buFont typeface="+mj-lt"/>
              <a:buAutoNum type="arabicPeriod"/>
            </a:pPr>
            <a:r>
              <a:rPr lang="en-US" dirty="0" smtClean="0"/>
              <a:t>People have known preferences. </a:t>
            </a:r>
          </a:p>
          <a:p>
            <a:pPr marL="514350" indent="-514350">
              <a:buFont typeface="+mj-lt"/>
              <a:buAutoNum type="arabicPeriod"/>
            </a:pPr>
            <a:r>
              <a:rPr lang="en-US" dirty="0" smtClean="0"/>
              <a:t>People choose the best option available.</a:t>
            </a:r>
          </a:p>
        </p:txBody>
      </p:sp>
      <p:sp>
        <p:nvSpPr>
          <p:cNvPr id="10"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r>
              <a:rPr lang="en-US" sz="3200" dirty="0">
                <a:solidFill>
                  <a:srgbClr val="00B0F0"/>
                </a:solidFill>
              </a:rPr>
              <a:t>Full Internal Knowledge</a:t>
            </a:r>
          </a:p>
          <a:p>
            <a:pPr marL="514350" indent="-514350">
              <a:spcBef>
                <a:spcPct val="20000"/>
              </a:spcBef>
              <a:defRPr/>
            </a:pPr>
            <a:endParaRPr lang="en-US" sz="1600" dirty="0">
              <a:solidFill>
                <a:srgbClr val="00B0F0"/>
              </a:solidFill>
            </a:endParaRPr>
          </a:p>
          <a:p>
            <a:pPr marL="514350" indent="-514350">
              <a:spcBef>
                <a:spcPct val="20000"/>
              </a:spcBef>
              <a:defRPr/>
            </a:pPr>
            <a:r>
              <a:rPr lang="en-US" sz="3200" dirty="0">
                <a:solidFill>
                  <a:srgbClr val="00B0F0"/>
                </a:solidFill>
              </a:rPr>
              <a:t>Rational Choices</a:t>
            </a:r>
          </a:p>
        </p:txBody>
      </p:sp>
      <p:sp>
        <p:nvSpPr>
          <p:cNvPr id="5" name="TextBox 4"/>
          <p:cNvSpPr txBox="1"/>
          <p:nvPr/>
        </p:nvSpPr>
        <p:spPr>
          <a:xfrm>
            <a:off x="6248400" y="4419601"/>
            <a:ext cx="4038600" cy="2062103"/>
          </a:xfrm>
          <a:prstGeom prst="rect">
            <a:avLst/>
          </a:prstGeom>
          <a:noFill/>
        </p:spPr>
        <p:txBody>
          <a:bodyPr wrap="square" rtlCol="0">
            <a:spAutoFit/>
          </a:bodyPr>
          <a:lstStyle/>
          <a:p>
            <a:r>
              <a:rPr lang="en-US" sz="3200" dirty="0">
                <a:solidFill>
                  <a:srgbClr val="C00000"/>
                </a:solidFill>
              </a:rPr>
              <a:t>A human being will always pick the highest ranked choice that is available</a:t>
            </a:r>
          </a:p>
        </p:txBody>
      </p:sp>
    </p:spTree>
    <p:extLst>
      <p:ext uri="{BB962C8B-B14F-4D97-AF65-F5344CB8AC3E}">
        <p14:creationId xmlns:p14="http://schemas.microsoft.com/office/powerpoint/2010/main" val="330563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the standard model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From these three assumptions, </a:t>
            </a:r>
          </a:p>
          <a:p>
            <a:pPr marL="914400" lvl="1" indent="-514350">
              <a:buFont typeface="+mj-lt"/>
              <a:buAutoNum type="alphaLcParenR"/>
            </a:pPr>
            <a:r>
              <a:rPr lang="en-US" dirty="0" smtClean="0"/>
              <a:t>a logically consistent theory of economic behavior can be built, </a:t>
            </a:r>
          </a:p>
          <a:p>
            <a:pPr marL="914400" lvl="1" indent="-514350">
              <a:buFont typeface="+mj-lt"/>
              <a:buAutoNum type="alphaLcParenR"/>
            </a:pPr>
            <a:r>
              <a:rPr lang="en-US" dirty="0" smtClean="0"/>
              <a:t>that theory can be used to make predictions about </a:t>
            </a:r>
            <a:r>
              <a:rPr lang="en-US" dirty="0"/>
              <a:t>economic </a:t>
            </a:r>
            <a:r>
              <a:rPr lang="en-US" dirty="0" smtClean="0"/>
              <a:t>behavior, and</a:t>
            </a:r>
          </a:p>
          <a:p>
            <a:pPr marL="914400" lvl="1" indent="-514350">
              <a:buFont typeface="+mj-lt"/>
              <a:buAutoNum type="alphaLcParenR"/>
            </a:pPr>
            <a:r>
              <a:rPr lang="en-US" dirty="0" smtClean="0"/>
              <a:t>those predictions can be compared with reality</a:t>
            </a:r>
          </a:p>
          <a:p>
            <a:pPr marL="514350" indent="-514350">
              <a:buFont typeface="+mj-lt"/>
              <a:buAutoNum type="arabicPeriod"/>
            </a:pPr>
            <a:r>
              <a:rPr lang="en-US" dirty="0" smtClean="0"/>
              <a:t>These models often correspond to actual behavior</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the standard model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From these three assumptions, </a:t>
            </a:r>
          </a:p>
          <a:p>
            <a:pPr marL="914400" lvl="1" indent="-514350">
              <a:buFont typeface="+mj-lt"/>
              <a:buAutoNum type="alphaLcParenR"/>
            </a:pPr>
            <a:r>
              <a:rPr lang="en-US" dirty="0" smtClean="0"/>
              <a:t>a logically consistent theory of consumer behavior can be built, </a:t>
            </a:r>
          </a:p>
          <a:p>
            <a:pPr marL="914400" lvl="1" indent="-514350">
              <a:buFont typeface="+mj-lt"/>
              <a:buAutoNum type="alphaLcParenR"/>
            </a:pPr>
            <a:r>
              <a:rPr lang="en-US" dirty="0" smtClean="0"/>
              <a:t>that theory can be used to make predictions about consumer behavior, and</a:t>
            </a:r>
          </a:p>
          <a:p>
            <a:pPr marL="914400" lvl="1" indent="-514350">
              <a:buFont typeface="+mj-lt"/>
              <a:buAutoNum type="alphaLcParenR"/>
            </a:pPr>
            <a:r>
              <a:rPr lang="en-US" dirty="0" smtClean="0"/>
              <a:t>those predictions can be compared with reality</a:t>
            </a:r>
          </a:p>
          <a:p>
            <a:pPr marL="514350" indent="-514350">
              <a:buFont typeface="+mj-lt"/>
              <a:buAutoNum type="arabicPeriod"/>
            </a:pPr>
            <a:r>
              <a:rPr lang="en-US" dirty="0" smtClean="0"/>
              <a:t>These models often correspond to actual behavior</a:t>
            </a:r>
          </a:p>
          <a:p>
            <a:pPr>
              <a:buNone/>
            </a:pPr>
            <a:endParaRPr lang="en-US" dirty="0"/>
          </a:p>
        </p:txBody>
      </p:sp>
      <p:sp>
        <p:nvSpPr>
          <p:cNvPr id="4" name="Oval 3"/>
          <p:cNvSpPr/>
          <p:nvPr/>
        </p:nvSpPr>
        <p:spPr>
          <a:xfrm>
            <a:off x="3505200" y="41910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10800000">
            <a:off x="4343402" y="4953000"/>
            <a:ext cx="1683327" cy="1371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the standard model</a:t>
            </a:r>
            <a:endParaRPr lang="en-US" dirty="0"/>
          </a:p>
        </p:txBody>
      </p:sp>
      <p:sp>
        <p:nvSpPr>
          <p:cNvPr id="3" name="Content Placeholder 2"/>
          <p:cNvSpPr>
            <a:spLocks noGrp="1"/>
          </p:cNvSpPr>
          <p:nvPr>
            <p:ph idx="1"/>
          </p:nvPr>
        </p:nvSpPr>
        <p:spPr/>
        <p:txBody>
          <a:bodyPr>
            <a:normAutofit/>
          </a:bodyPr>
          <a:lstStyle/>
          <a:p>
            <a:r>
              <a:rPr lang="en-US" dirty="0" smtClean="0"/>
              <a:t>From these three assumptions, </a:t>
            </a:r>
          </a:p>
          <a:p>
            <a:pPr marL="857250" lvl="1" indent="-457200"/>
            <a:r>
              <a:rPr lang="en-US" dirty="0" smtClean="0"/>
              <a:t>a logically consistent theory of consumer behavior can be built, </a:t>
            </a:r>
          </a:p>
          <a:p>
            <a:pPr marL="857250" lvl="1" indent="-457200"/>
            <a:r>
              <a:rPr lang="en-US" dirty="0" smtClean="0"/>
              <a:t>that theory can be used to make predictions about consumer behavior, and</a:t>
            </a:r>
          </a:p>
          <a:p>
            <a:pPr marL="857250" lvl="1" indent="-457200"/>
            <a:r>
              <a:rPr lang="en-US" dirty="0" smtClean="0"/>
              <a:t>those predictions can be compared with reality</a:t>
            </a:r>
          </a:p>
          <a:p>
            <a:r>
              <a:rPr lang="en-US" dirty="0" smtClean="0"/>
              <a:t>These models often correspond to actual behavior</a:t>
            </a:r>
          </a:p>
          <a:p>
            <a:pPr>
              <a:buNone/>
            </a:pPr>
            <a:endParaRPr lang="en-US" dirty="0"/>
          </a:p>
        </p:txBody>
      </p:sp>
      <p:pic>
        <p:nvPicPr>
          <p:cNvPr id="6" name="Picture 2" descr="C:\Documents and Settings\rjames\Local Settings\Temporary Internet Files\Content.IE5\S247EI49\MPj04025940000[1].jpg"/>
          <p:cNvPicPr>
            <a:picLocks noChangeAspect="1" noChangeArrowheads="1"/>
          </p:cNvPicPr>
          <p:nvPr/>
        </p:nvPicPr>
        <p:blipFill>
          <a:blip r:embed="rId2" cstate="print"/>
          <a:srcRect/>
          <a:stretch>
            <a:fillRect/>
          </a:stretch>
        </p:blipFill>
        <p:spPr bwMode="auto">
          <a:xfrm>
            <a:off x="6076950" y="5181600"/>
            <a:ext cx="2000250" cy="1600200"/>
          </a:xfrm>
          <a:prstGeom prst="rect">
            <a:avLst/>
          </a:prstGeom>
          <a:noFill/>
        </p:spPr>
      </p:pic>
      <p:sp>
        <p:nvSpPr>
          <p:cNvPr id="8" name="TextBox 7"/>
          <p:cNvSpPr txBox="1"/>
          <p:nvPr/>
        </p:nvSpPr>
        <p:spPr>
          <a:xfrm>
            <a:off x="8458200" y="5334001"/>
            <a:ext cx="3124200" cy="1384995"/>
          </a:xfrm>
          <a:prstGeom prst="rect">
            <a:avLst/>
          </a:prstGeom>
          <a:noFill/>
        </p:spPr>
        <p:txBody>
          <a:bodyPr wrap="square" rtlCol="0">
            <a:spAutoFit/>
          </a:bodyPr>
          <a:lstStyle/>
          <a:p>
            <a:pPr marL="0" lvl="8"/>
            <a:r>
              <a:rPr lang="en-US" sz="2800" i="1" dirty="0" err="1">
                <a:latin typeface="Informal Roman" pitchFamily="66" charset="0"/>
              </a:rPr>
              <a:t>Pssst</a:t>
            </a:r>
            <a:r>
              <a:rPr lang="en-US" sz="2800" i="1" dirty="0">
                <a:latin typeface="Informal Roman" pitchFamily="66" charset="0"/>
              </a:rPr>
              <a:t>. Sometimes the basic assumptions are false!</a:t>
            </a:r>
            <a:endParaRPr lang="en-US" sz="2800" dirty="0"/>
          </a:p>
        </p:txBody>
      </p:sp>
      <p:sp>
        <p:nvSpPr>
          <p:cNvPr id="7" name="Oval 6"/>
          <p:cNvSpPr/>
          <p:nvPr/>
        </p:nvSpPr>
        <p:spPr>
          <a:xfrm>
            <a:off x="3352800" y="41910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a:off x="4191002" y="4953000"/>
            <a:ext cx="1683327" cy="1371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4582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a:p>
            <a:pPr marL="514350" indent="-514350">
              <a:buFont typeface="+mj-lt"/>
              <a:buAutoNum type="arabicPeriod"/>
            </a:pPr>
            <a:r>
              <a:rPr lang="en-US" dirty="0" smtClean="0"/>
              <a:t>People have known preferences. </a:t>
            </a:r>
          </a:p>
          <a:p>
            <a:pPr marL="514350" indent="-514350">
              <a:buFont typeface="+mj-lt"/>
              <a:buAutoNum type="arabicPeriod"/>
            </a:pPr>
            <a:r>
              <a:rPr lang="en-US" dirty="0" smtClean="0"/>
              <a:t>People choose the best option available.</a:t>
            </a:r>
          </a:p>
        </p:txBody>
      </p:sp>
      <p:sp>
        <p:nvSpPr>
          <p:cNvPr id="4"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r>
              <a:rPr lang="en-US" sz="3200" dirty="0">
                <a:solidFill>
                  <a:srgbClr val="00B0F0"/>
                </a:solidFill>
              </a:rPr>
              <a:t>Full Internal Knowledge</a:t>
            </a:r>
          </a:p>
          <a:p>
            <a:pPr marL="514350" indent="-514350">
              <a:spcBef>
                <a:spcPct val="20000"/>
              </a:spcBef>
              <a:defRPr/>
            </a:pPr>
            <a:endParaRPr lang="en-US" sz="3200" dirty="0">
              <a:solidFill>
                <a:srgbClr val="00B0F0"/>
              </a:solidFill>
            </a:endParaRPr>
          </a:p>
          <a:p>
            <a:pPr marL="514350" indent="-514350">
              <a:spcBef>
                <a:spcPct val="20000"/>
              </a:spcBef>
              <a:defRPr/>
            </a:pPr>
            <a:r>
              <a:rPr lang="en-US" sz="3200" dirty="0">
                <a:solidFill>
                  <a:srgbClr val="00B0F0"/>
                </a:solidFill>
              </a:rPr>
              <a:t>Rational Choices</a:t>
            </a:r>
          </a:p>
        </p:txBody>
      </p:sp>
      <p:sp>
        <p:nvSpPr>
          <p:cNvPr id="6" name="Oval 5"/>
          <p:cNvSpPr/>
          <p:nvPr/>
        </p:nvSpPr>
        <p:spPr>
          <a:xfrm>
            <a:off x="1600200" y="3581400"/>
            <a:ext cx="8229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Inconvenient Truth</a:t>
            </a:r>
            <a:endParaRPr lang="en-US" dirty="0"/>
          </a:p>
        </p:txBody>
      </p:sp>
      <p:sp>
        <p:nvSpPr>
          <p:cNvPr id="3" name="Content Placeholder 2"/>
          <p:cNvSpPr>
            <a:spLocks noGrp="1"/>
          </p:cNvSpPr>
          <p:nvPr>
            <p:ph idx="1"/>
          </p:nvPr>
        </p:nvSpPr>
        <p:spPr/>
        <p:txBody>
          <a:bodyPr/>
          <a:lstStyle/>
          <a:p>
            <a:r>
              <a:rPr lang="en-US" dirty="0" smtClean="0"/>
              <a:t>Clear and voluminous evidence from psychology has shown that the rationality assumptions of standard economics are wrong!</a:t>
            </a:r>
          </a:p>
          <a:p>
            <a:r>
              <a:rPr lang="en-US" dirty="0" smtClean="0"/>
              <a:t>Evidence from psychology has shown that</a:t>
            </a:r>
          </a:p>
          <a:p>
            <a:pPr lvl="1"/>
            <a:r>
              <a:rPr lang="en-US" dirty="0" smtClean="0"/>
              <a:t>that we often are irrational, and also</a:t>
            </a:r>
          </a:p>
          <a:p>
            <a:pPr lvl="1"/>
            <a:r>
              <a:rPr lang="en-US" dirty="0" smtClean="0"/>
              <a:t>that we are </a:t>
            </a:r>
            <a:r>
              <a:rPr lang="en-US" i="1" dirty="0" smtClean="0"/>
              <a:t>predictably</a:t>
            </a:r>
            <a:r>
              <a:rPr lang="en-US" dirty="0" smtClean="0"/>
              <a:t> irrational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09746">
            <a:off x="8610600" y="4343400"/>
            <a:ext cx="1465834" cy="2209800"/>
          </a:xfrm>
          <a:prstGeom prst="rect">
            <a:avLst/>
          </a:prstGeom>
        </p:spPr>
      </p:pic>
    </p:spTree>
    <p:extLst>
      <p:ext uri="{BB962C8B-B14F-4D97-AF65-F5344CB8AC3E}">
        <p14:creationId xmlns:p14="http://schemas.microsoft.com/office/powerpoint/2010/main" val="4095690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Predictably Irrational</a:t>
            </a:r>
            <a:endParaRPr lang="en-US" dirty="0"/>
          </a:p>
        </p:txBody>
      </p:sp>
      <p:sp>
        <p:nvSpPr>
          <p:cNvPr id="3" name="Content Placeholder 2"/>
          <p:cNvSpPr>
            <a:spLocks noGrp="1"/>
          </p:cNvSpPr>
          <p:nvPr>
            <p:ph idx="1"/>
          </p:nvPr>
        </p:nvSpPr>
        <p:spPr/>
        <p:txBody>
          <a:bodyPr>
            <a:normAutofit lnSpcReduction="10000"/>
          </a:bodyPr>
          <a:lstStyle/>
          <a:p>
            <a:r>
              <a:rPr lang="en-US" dirty="0" smtClean="0"/>
              <a:t>If irrational people were irrational in </a:t>
            </a:r>
            <a:r>
              <a:rPr lang="en-US" i="1" dirty="0" smtClean="0"/>
              <a:t>random</a:t>
            </a:r>
            <a:r>
              <a:rPr lang="en-US" dirty="0" smtClean="0"/>
              <a:t> ways, they would cancel each other out, leaving the overall outcome determined by the behavior of rational people</a:t>
            </a:r>
          </a:p>
          <a:p>
            <a:r>
              <a:rPr lang="en-US" dirty="0" smtClean="0"/>
              <a:t>In that case, economic theories that ignored irrational behavior would work just fine</a:t>
            </a:r>
          </a:p>
          <a:p>
            <a:r>
              <a:rPr lang="en-US" dirty="0" smtClean="0"/>
              <a:t>But psychology has shown that we are irrational in similar and predictable ways</a:t>
            </a:r>
          </a:p>
          <a:p>
            <a:r>
              <a:rPr lang="en-US" dirty="0" smtClean="0"/>
              <a:t>Therefore, irrationality does not cancel out and therefore cannot be ignored</a:t>
            </a:r>
            <a:endParaRPr lang="en-US" dirty="0"/>
          </a:p>
        </p:txBody>
      </p:sp>
    </p:spTree>
    <p:extLst>
      <p:ext uri="{BB962C8B-B14F-4D97-AF65-F5344CB8AC3E}">
        <p14:creationId xmlns:p14="http://schemas.microsoft.com/office/powerpoint/2010/main" val="807040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Predictably Irrational</a:t>
            </a:r>
            <a:endParaRPr lang="en-US" dirty="0"/>
          </a:p>
        </p:txBody>
      </p:sp>
      <p:sp>
        <p:nvSpPr>
          <p:cNvPr id="3" name="Content Placeholder 2"/>
          <p:cNvSpPr>
            <a:spLocks noGrp="1"/>
          </p:cNvSpPr>
          <p:nvPr>
            <p:ph idx="1"/>
          </p:nvPr>
        </p:nvSpPr>
        <p:spPr/>
        <p:txBody>
          <a:bodyPr/>
          <a:lstStyle/>
          <a:p>
            <a:r>
              <a:rPr lang="en-US" dirty="0" smtClean="0"/>
              <a:t>Moreover, the fact that we are </a:t>
            </a:r>
            <a:r>
              <a:rPr lang="en-US" i="1" dirty="0" smtClean="0"/>
              <a:t>predictably</a:t>
            </a:r>
            <a:r>
              <a:rPr lang="en-US" dirty="0" smtClean="0"/>
              <a:t> irrational means that our predictably irrational behavior can be relatively easily inserted into economic theories to make economic predictions more accurate</a:t>
            </a:r>
            <a:endParaRPr lang="en-US" dirty="0"/>
          </a:p>
        </p:txBody>
      </p:sp>
    </p:spTree>
    <p:extLst>
      <p:ext uri="{BB962C8B-B14F-4D97-AF65-F5344CB8AC3E}">
        <p14:creationId xmlns:p14="http://schemas.microsoft.com/office/powerpoint/2010/main" val="405470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Rationality</a:t>
            </a:r>
            <a:endParaRPr lang="en-US" dirty="0"/>
          </a:p>
        </p:txBody>
      </p:sp>
      <p:sp>
        <p:nvSpPr>
          <p:cNvPr id="3" name="Content Placeholder 2"/>
          <p:cNvSpPr>
            <a:spLocks noGrp="1"/>
          </p:cNvSpPr>
          <p:nvPr>
            <p:ph idx="1"/>
          </p:nvPr>
        </p:nvSpPr>
        <p:spPr/>
        <p:txBody>
          <a:bodyPr/>
          <a:lstStyle/>
          <a:p>
            <a:r>
              <a:rPr lang="en-US" dirty="0" smtClean="0"/>
              <a:t>We will see evidence that people often are unable </a:t>
            </a:r>
            <a:r>
              <a:rPr lang="en-US" dirty="0"/>
              <a:t>to figure out the </a:t>
            </a:r>
            <a:r>
              <a:rPr lang="en-US" i="1" dirty="0"/>
              <a:t>best</a:t>
            </a:r>
            <a:r>
              <a:rPr lang="en-US" dirty="0"/>
              <a:t> available option </a:t>
            </a:r>
            <a:r>
              <a:rPr lang="en-US" dirty="0" smtClean="0"/>
              <a:t>even when they know their available options and their preferences</a:t>
            </a:r>
            <a:r>
              <a:rPr lang="en-US" dirty="0"/>
              <a:t>.</a:t>
            </a:r>
          </a:p>
        </p:txBody>
      </p:sp>
    </p:spTree>
    <p:extLst>
      <p:ext uri="{BB962C8B-B14F-4D97-AF65-F5344CB8AC3E}">
        <p14:creationId xmlns:p14="http://schemas.microsoft.com/office/powerpoint/2010/main" val="226079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Willpower</a:t>
            </a:r>
            <a:endParaRPr lang="en-US" dirty="0"/>
          </a:p>
        </p:txBody>
      </p:sp>
      <p:sp>
        <p:nvSpPr>
          <p:cNvPr id="3" name="Content Placeholder 2"/>
          <p:cNvSpPr>
            <a:spLocks noGrp="1"/>
          </p:cNvSpPr>
          <p:nvPr>
            <p:ph idx="1"/>
          </p:nvPr>
        </p:nvSpPr>
        <p:spPr/>
        <p:txBody>
          <a:bodyPr/>
          <a:lstStyle/>
          <a:p>
            <a:r>
              <a:rPr lang="en-US" dirty="0" smtClean="0"/>
              <a:t>And even when we can figure out what’s best for us, evidence shows that we often succumb to temptations and end up making bad choices anyway.</a:t>
            </a:r>
            <a:endParaRPr lang="en-US" dirty="0"/>
          </a:p>
        </p:txBody>
      </p:sp>
    </p:spTree>
    <p:extLst>
      <p:ext uri="{BB962C8B-B14F-4D97-AF65-F5344CB8AC3E}">
        <p14:creationId xmlns:p14="http://schemas.microsoft.com/office/powerpoint/2010/main" val="408935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a:t>
            </a:r>
            <a:r>
              <a:rPr lang="en-US" dirty="0" smtClean="0"/>
              <a:t>Economics</a:t>
            </a:r>
            <a:endParaRPr lang="en-US" dirty="0"/>
          </a:p>
        </p:txBody>
      </p:sp>
      <p:sp>
        <p:nvSpPr>
          <p:cNvPr id="3" name="Content Placeholder 2"/>
          <p:cNvSpPr>
            <a:spLocks noGrp="1"/>
          </p:cNvSpPr>
          <p:nvPr>
            <p:ph idx="1"/>
          </p:nvPr>
        </p:nvSpPr>
        <p:spPr/>
        <p:txBody>
          <a:bodyPr/>
          <a:lstStyle/>
          <a:p>
            <a:r>
              <a:rPr lang="en-US" dirty="0"/>
              <a:t>Standard Economics + Psychology = Behavioral Economics</a:t>
            </a:r>
          </a:p>
        </p:txBody>
      </p:sp>
    </p:spTree>
    <p:extLst>
      <p:ext uri="{BB962C8B-B14F-4D97-AF65-F5344CB8AC3E}">
        <p14:creationId xmlns:p14="http://schemas.microsoft.com/office/powerpoint/2010/main" val="1781912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Self-Interest</a:t>
            </a:r>
            <a:endParaRPr lang="en-US" dirty="0"/>
          </a:p>
        </p:txBody>
      </p:sp>
      <p:sp>
        <p:nvSpPr>
          <p:cNvPr id="3" name="Content Placeholder 2"/>
          <p:cNvSpPr>
            <a:spLocks noGrp="1"/>
          </p:cNvSpPr>
          <p:nvPr>
            <p:ph idx="1"/>
          </p:nvPr>
        </p:nvSpPr>
        <p:spPr/>
        <p:txBody>
          <a:bodyPr/>
          <a:lstStyle/>
          <a:p>
            <a:r>
              <a:rPr lang="en-US" dirty="0" smtClean="0"/>
              <a:t>Although economic theory does not always assume self-interested behavior, as a practical matter, most applications of economic theory assume that people act according to self-interest</a:t>
            </a:r>
          </a:p>
          <a:p>
            <a:r>
              <a:rPr lang="en-US" dirty="0" smtClean="0"/>
              <a:t>Unfortunately for economics—and fortunately for the human race—there’s plenty of reliable evidence of </a:t>
            </a:r>
            <a:r>
              <a:rPr lang="en-US" i="1" dirty="0" smtClean="0"/>
              <a:t>predictably</a:t>
            </a:r>
            <a:r>
              <a:rPr lang="en-US" dirty="0" smtClean="0"/>
              <a:t> </a:t>
            </a:r>
            <a:r>
              <a:rPr lang="en-US" i="1" dirty="0" smtClean="0"/>
              <a:t>unselfish</a:t>
            </a:r>
            <a:r>
              <a:rPr lang="en-US" dirty="0" smtClean="0"/>
              <a:t> behavior </a:t>
            </a:r>
            <a:endParaRPr lang="en-US" dirty="0"/>
          </a:p>
        </p:txBody>
      </p:sp>
    </p:spTree>
    <p:extLst>
      <p:ext uri="{BB962C8B-B14F-4D97-AF65-F5344CB8AC3E}">
        <p14:creationId xmlns:p14="http://schemas.microsoft.com/office/powerpoint/2010/main" val="23112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Neo-Classical Backlash</a:t>
            </a:r>
            <a:endParaRPr lang="en-US" dirty="0"/>
          </a:p>
        </p:txBody>
      </p:sp>
      <p:sp>
        <p:nvSpPr>
          <p:cNvPr id="3" name="Content Placeholder 2"/>
          <p:cNvSpPr>
            <a:spLocks noGrp="1"/>
          </p:cNvSpPr>
          <p:nvPr>
            <p:ph idx="1"/>
          </p:nvPr>
        </p:nvSpPr>
        <p:spPr/>
        <p:txBody>
          <a:bodyPr/>
          <a:lstStyle/>
          <a:p>
            <a:r>
              <a:rPr lang="en-US" dirty="0" smtClean="0"/>
              <a:t>Die-hard believers in the standard economic model often accept the evidence from psychology and yet doubt the need to abandon the assumption of rational behavior</a:t>
            </a:r>
          </a:p>
          <a:p>
            <a:r>
              <a:rPr lang="en-US" dirty="0" smtClean="0"/>
              <a:t>They make three arguments:</a:t>
            </a:r>
          </a:p>
          <a:p>
            <a:pPr marL="971550" lvl="1" indent="-514350">
              <a:buFont typeface="+mj-lt"/>
              <a:buAutoNum type="arabicPeriod"/>
            </a:pPr>
            <a:r>
              <a:rPr lang="en-US" dirty="0" smtClean="0"/>
              <a:t>Competitive market trade (arbitrage)</a:t>
            </a:r>
          </a:p>
          <a:p>
            <a:pPr marL="971550" lvl="1" indent="-514350">
              <a:buFont typeface="+mj-lt"/>
              <a:buAutoNum type="arabicPeriod"/>
            </a:pPr>
            <a:r>
              <a:rPr lang="en-US" dirty="0" smtClean="0"/>
              <a:t>Darwinian evolution</a:t>
            </a:r>
          </a:p>
          <a:p>
            <a:pPr marL="971550" lvl="1" indent="-514350">
              <a:buFont typeface="+mj-lt"/>
              <a:buAutoNum type="arabicPeriod"/>
            </a:pPr>
            <a:r>
              <a:rPr lang="en-US" dirty="0" smtClean="0"/>
              <a:t>Learning </a:t>
            </a:r>
            <a:endParaRPr lang="en-US" dirty="0"/>
          </a:p>
        </p:txBody>
      </p:sp>
    </p:spTree>
    <p:extLst>
      <p:ext uri="{BB962C8B-B14F-4D97-AF65-F5344CB8AC3E}">
        <p14:creationId xmlns:p14="http://schemas.microsoft.com/office/powerpoint/2010/main" val="2799232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Market competition makes us rational (pro)</a:t>
            </a:r>
            <a:endParaRPr lang="en-US" dirty="0"/>
          </a:p>
        </p:txBody>
      </p:sp>
      <p:sp>
        <p:nvSpPr>
          <p:cNvPr id="3" name="Content Placeholder 2"/>
          <p:cNvSpPr>
            <a:spLocks noGrp="1"/>
          </p:cNvSpPr>
          <p:nvPr>
            <p:ph idx="1"/>
          </p:nvPr>
        </p:nvSpPr>
        <p:spPr/>
        <p:txBody>
          <a:bodyPr/>
          <a:lstStyle/>
          <a:p>
            <a:r>
              <a:rPr lang="en-US" dirty="0" smtClean="0"/>
              <a:t>A competitive market in auto insurance will charge very high rates to someone who wishes to drive a fast but unsafe motorbike</a:t>
            </a:r>
          </a:p>
          <a:p>
            <a:r>
              <a:rPr lang="en-US" dirty="0" smtClean="0"/>
              <a:t>This, one might argue, will protect people from taking stupid risks</a:t>
            </a:r>
          </a:p>
        </p:txBody>
      </p:sp>
    </p:spTree>
    <p:extLst>
      <p:ext uri="{BB962C8B-B14F-4D97-AF65-F5344CB8AC3E}">
        <p14:creationId xmlns:p14="http://schemas.microsoft.com/office/powerpoint/2010/main" val="3333682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Market competition makes us rational (con)</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But it is also true that the free market does not punish all bad choices</a:t>
            </a:r>
          </a:p>
          <a:p>
            <a:r>
              <a:rPr lang="en-US" dirty="0" smtClean="0">
                <a:solidFill>
                  <a:srgbClr val="FF0000"/>
                </a:solidFill>
              </a:rPr>
              <a:t>Although financial </a:t>
            </a:r>
            <a:r>
              <a:rPr lang="en-US" dirty="0">
                <a:solidFill>
                  <a:srgbClr val="FF0000"/>
                </a:solidFill>
              </a:rPr>
              <a:t>markets are relatively sophisticated </a:t>
            </a:r>
            <a:r>
              <a:rPr lang="en-US" dirty="0" smtClean="0">
                <a:solidFill>
                  <a:srgbClr val="FF0000"/>
                </a:solidFill>
              </a:rPr>
              <a:t>markets, there are abundant examples of sophisticated professionals who, instead of punishing foolish behavior by unsophisticated individuals, end up encouraging the bad behavior, at least for some time, because it is in their interest to do so</a:t>
            </a:r>
            <a:endParaRPr lang="en-US" dirty="0">
              <a:solidFill>
                <a:srgbClr val="FF0000"/>
              </a:solidFill>
            </a:endParaRPr>
          </a:p>
        </p:txBody>
      </p:sp>
    </p:spTree>
    <p:extLst>
      <p:ext uri="{BB962C8B-B14F-4D97-AF65-F5344CB8AC3E}">
        <p14:creationId xmlns:p14="http://schemas.microsoft.com/office/powerpoint/2010/main" val="2195826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Darwinian evolution makes us rational (pro)</a:t>
            </a:r>
            <a:endParaRPr lang="en-US" dirty="0"/>
          </a:p>
        </p:txBody>
      </p:sp>
      <p:sp>
        <p:nvSpPr>
          <p:cNvPr id="3" name="Content Placeholder 2"/>
          <p:cNvSpPr>
            <a:spLocks noGrp="1"/>
          </p:cNvSpPr>
          <p:nvPr>
            <p:ph idx="1"/>
          </p:nvPr>
        </p:nvSpPr>
        <p:spPr/>
        <p:txBody>
          <a:bodyPr>
            <a:normAutofit/>
          </a:bodyPr>
          <a:lstStyle/>
          <a:p>
            <a:r>
              <a:rPr lang="en-US" dirty="0" smtClean="0"/>
              <a:t>Those who make dumb mistakes will be unattractive to potential mates and will find it hard to reproduce and propagate their genes. </a:t>
            </a:r>
          </a:p>
          <a:p>
            <a:r>
              <a:rPr lang="en-US" dirty="0" smtClean="0"/>
              <a:t>In this way, evolution will ensure that only rational people will survive ultimately</a:t>
            </a:r>
          </a:p>
        </p:txBody>
      </p:sp>
    </p:spTree>
    <p:extLst>
      <p:ext uri="{BB962C8B-B14F-4D97-AF65-F5344CB8AC3E}">
        <p14:creationId xmlns:p14="http://schemas.microsoft.com/office/powerpoint/2010/main" val="20901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Darwinian evolution makes us rational (con)</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The counterargument is that evolution tends to take forever</a:t>
            </a:r>
          </a:p>
          <a:p>
            <a:r>
              <a:rPr lang="en-US" dirty="0" smtClean="0">
                <a:solidFill>
                  <a:srgbClr val="FF0000"/>
                </a:solidFill>
              </a:rPr>
              <a:t>Besides, a behavioral trait that is an evolutionary disadvantage in one context may be an advantage in other contexts. </a:t>
            </a:r>
          </a:p>
          <a:p>
            <a:pPr lvl="1"/>
            <a:r>
              <a:rPr lang="en-US" dirty="0" smtClean="0">
                <a:solidFill>
                  <a:srgbClr val="FF0000"/>
                </a:solidFill>
              </a:rPr>
              <a:t>Example: overconfidence</a:t>
            </a:r>
          </a:p>
          <a:p>
            <a:endParaRPr lang="en-US" dirty="0" smtClean="0"/>
          </a:p>
        </p:txBody>
      </p:sp>
    </p:spTree>
    <p:extLst>
      <p:ext uri="{BB962C8B-B14F-4D97-AF65-F5344CB8AC3E}">
        <p14:creationId xmlns:p14="http://schemas.microsoft.com/office/powerpoint/2010/main" val="506270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Learning makes us rational (pro)</a:t>
            </a:r>
            <a:endParaRPr lang="en-US" dirty="0"/>
          </a:p>
        </p:txBody>
      </p:sp>
      <p:sp>
        <p:nvSpPr>
          <p:cNvPr id="3" name="Content Placeholder 2"/>
          <p:cNvSpPr>
            <a:spLocks noGrp="1"/>
          </p:cNvSpPr>
          <p:nvPr>
            <p:ph idx="1"/>
          </p:nvPr>
        </p:nvSpPr>
        <p:spPr/>
        <p:txBody>
          <a:bodyPr/>
          <a:lstStyle/>
          <a:p>
            <a:r>
              <a:rPr lang="en-US" dirty="0" smtClean="0"/>
              <a:t>Even if people are predictably irrational, they can learn from their -- and other people’s -- mistakes</a:t>
            </a:r>
          </a:p>
          <a:p>
            <a:r>
              <a:rPr lang="en-US" dirty="0" smtClean="0"/>
              <a:t>Therefore, over time, we will learn to be rational</a:t>
            </a:r>
          </a:p>
          <a:p>
            <a:endParaRPr lang="en-US" dirty="0"/>
          </a:p>
        </p:txBody>
      </p:sp>
    </p:spTree>
    <p:extLst>
      <p:ext uri="{BB962C8B-B14F-4D97-AF65-F5344CB8AC3E}">
        <p14:creationId xmlns:p14="http://schemas.microsoft.com/office/powerpoint/2010/main" val="2859904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Learning makes us rational (con)</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Those who make stupid mistakes may also be too stupid to learn from their mistakes or too stupid to invest in education</a:t>
            </a:r>
          </a:p>
          <a:p>
            <a:r>
              <a:rPr lang="en-US" dirty="0" smtClean="0">
                <a:solidFill>
                  <a:srgbClr val="FF0000"/>
                </a:solidFill>
              </a:rPr>
              <a:t>Moreover, many of the most important decisions we make are made once or just a  few times in a lifetime</a:t>
            </a:r>
          </a:p>
          <a:p>
            <a:r>
              <a:rPr lang="en-US" dirty="0" smtClean="0">
                <a:solidFill>
                  <a:srgbClr val="FF0000"/>
                </a:solidFill>
              </a:rPr>
              <a:t>As a result, there are few opportunities to learn from our mistakes</a:t>
            </a:r>
          </a:p>
          <a:p>
            <a:r>
              <a:rPr lang="en-US" dirty="0" smtClean="0">
                <a:solidFill>
                  <a:srgbClr val="FF0000"/>
                </a:solidFill>
              </a:rPr>
              <a:t>Finally, if there are many potential bad choices and one good choice, it might take a lot of costly experimentation to figure out the right choice</a:t>
            </a:r>
            <a:endParaRPr lang="en-US" dirty="0">
              <a:solidFill>
                <a:srgbClr val="FF0000"/>
              </a:solidFill>
            </a:endParaRPr>
          </a:p>
        </p:txBody>
      </p:sp>
    </p:spTree>
    <p:extLst>
      <p:ext uri="{BB962C8B-B14F-4D97-AF65-F5344CB8AC3E}">
        <p14:creationId xmlns:p14="http://schemas.microsoft.com/office/powerpoint/2010/main" val="2676708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t>
            </a:r>
            <a:r>
              <a:rPr lang="en-US" i="1" dirty="0" smtClean="0"/>
              <a:t>are</a:t>
            </a:r>
            <a:r>
              <a:rPr lang="en-US" dirty="0" smtClean="0"/>
              <a:t> predictably irrational</a:t>
            </a:r>
            <a:endParaRPr lang="en-US" dirty="0"/>
          </a:p>
        </p:txBody>
      </p:sp>
      <p:sp>
        <p:nvSpPr>
          <p:cNvPr id="3" name="Content Placeholder 2"/>
          <p:cNvSpPr>
            <a:spLocks noGrp="1"/>
          </p:cNvSpPr>
          <p:nvPr>
            <p:ph idx="1"/>
          </p:nvPr>
        </p:nvSpPr>
        <p:spPr/>
        <p:txBody>
          <a:bodyPr/>
          <a:lstStyle/>
          <a:p>
            <a:r>
              <a:rPr lang="en-US" dirty="0" smtClean="0"/>
              <a:t>Having considered several counter-arguments, it now seems safe to conclude that the standard economic model can be improved by behavioral economics </a:t>
            </a:r>
            <a:endParaRPr lang="en-US" dirty="0"/>
          </a:p>
        </p:txBody>
      </p:sp>
    </p:spTree>
    <p:extLst>
      <p:ext uri="{BB962C8B-B14F-4D97-AF65-F5344CB8AC3E}">
        <p14:creationId xmlns:p14="http://schemas.microsoft.com/office/powerpoint/2010/main" val="1069118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What is behavioral economics?</a:t>
            </a:r>
            <a:endParaRPr lang="en-US" dirty="0"/>
          </a:p>
        </p:txBody>
      </p:sp>
      <p:sp>
        <p:nvSpPr>
          <p:cNvPr id="3" name="Content Placeholder 2"/>
          <p:cNvSpPr>
            <a:spLocks noGrp="1"/>
          </p:cNvSpPr>
          <p:nvPr>
            <p:ph idx="1"/>
          </p:nvPr>
        </p:nvSpPr>
        <p:spPr/>
        <p:txBody>
          <a:bodyPr/>
          <a:lstStyle/>
          <a:p>
            <a:r>
              <a:rPr lang="en-US" dirty="0">
                <a:hlinkClick r:id="rId2"/>
              </a:rPr>
              <a:t>http://www.youtube.com/watch?v=Fa-mIosWOK8</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5826">
            <a:off x="7148534" y="2580642"/>
            <a:ext cx="2560750" cy="3860427"/>
          </a:xfrm>
          <a:prstGeom prst="rect">
            <a:avLst/>
          </a:prstGeom>
        </p:spPr>
      </p:pic>
    </p:spTree>
    <p:extLst>
      <p:ext uri="{BB962C8B-B14F-4D97-AF65-F5344CB8AC3E}">
        <p14:creationId xmlns:p14="http://schemas.microsoft.com/office/powerpoint/2010/main" val="283525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standard economic model?</a:t>
            </a:r>
            <a:endParaRPr lang="en-US" dirty="0"/>
          </a:p>
        </p:txBody>
      </p:sp>
      <p:sp>
        <p:nvSpPr>
          <p:cNvPr id="3" name="Content Placeholder 2"/>
          <p:cNvSpPr>
            <a:spLocks noGrp="1"/>
          </p:cNvSpPr>
          <p:nvPr>
            <p:ph idx="1"/>
          </p:nvPr>
        </p:nvSpPr>
        <p:spPr>
          <a:xfrm>
            <a:off x="609600" y="1600201"/>
            <a:ext cx="8787110" cy="4525963"/>
          </a:xfrm>
        </p:spPr>
        <p:txBody>
          <a:bodyPr>
            <a:normAutofit/>
          </a:bodyPr>
          <a:lstStyle/>
          <a:p>
            <a:r>
              <a:rPr lang="en-US" sz="3600" dirty="0"/>
              <a:t>The standard, or neo-classical, economic model is the way most economists think about consumer welfare and consumer choice.</a:t>
            </a:r>
          </a:p>
          <a:p>
            <a:r>
              <a:rPr lang="en-US" sz="3600" dirty="0"/>
              <a:t>It is what you will learn in any introductory microeconomics course.</a:t>
            </a:r>
          </a:p>
        </p:txBody>
      </p:sp>
      <p:pic>
        <p:nvPicPr>
          <p:cNvPr id="2050" name="Picture 2" descr="C:\Documents and Settings\rjames\Local Settings\Temporary Internet Files\Content.IE5\Z5SMUPW3\MPj04007350000[1].jpg"/>
          <p:cNvPicPr>
            <a:picLocks noChangeAspect="1" noChangeArrowheads="1"/>
          </p:cNvPicPr>
          <p:nvPr/>
        </p:nvPicPr>
        <p:blipFill>
          <a:blip r:embed="rId2" cstate="print"/>
          <a:srcRect/>
          <a:stretch>
            <a:fillRect/>
          </a:stretch>
        </p:blipFill>
        <p:spPr bwMode="auto">
          <a:xfrm>
            <a:off x="9396710" y="1676400"/>
            <a:ext cx="2642890" cy="3962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Standard economic theories assume that people are rational, strong-willed, and self-interested</a:t>
            </a:r>
          </a:p>
          <a:p>
            <a:r>
              <a:rPr lang="en-US" dirty="0" smtClean="0"/>
              <a:t>Evidence from psychology shows that they are not</a:t>
            </a:r>
          </a:p>
          <a:p>
            <a:r>
              <a:rPr lang="en-US" dirty="0" smtClean="0"/>
              <a:t>That evidence also shows that our irrationality has predictable features</a:t>
            </a:r>
          </a:p>
        </p:txBody>
      </p:sp>
    </p:spTree>
    <p:extLst>
      <p:ext uri="{BB962C8B-B14F-4D97-AF65-F5344CB8AC3E}">
        <p14:creationId xmlns:p14="http://schemas.microsoft.com/office/powerpoint/2010/main" val="3032952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Behavioral economics makes economic predictions more accurate by using the evidence on our predictable irrational behavior</a:t>
            </a:r>
          </a:p>
          <a:p>
            <a:r>
              <a:rPr lang="en-US" dirty="0" smtClean="0"/>
              <a:t>Although market competition, Darwinian evolution, and learning may be expected to reduce irrational behavior over time, these processes may not work well and may take too long to work</a:t>
            </a:r>
            <a:endParaRPr lang="en-US" dirty="0"/>
          </a:p>
        </p:txBody>
      </p:sp>
    </p:spTree>
    <p:extLst>
      <p:ext uri="{BB962C8B-B14F-4D97-AF65-F5344CB8AC3E}">
        <p14:creationId xmlns:p14="http://schemas.microsoft.com/office/powerpoint/2010/main" val="357288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Rationality in the Standard Economic Model</a:t>
            </a:r>
            <a:endParaRPr lang="en-US" dirty="0"/>
          </a:p>
        </p:txBody>
      </p:sp>
      <p:sp>
        <p:nvSpPr>
          <p:cNvPr id="3" name="Content Placeholder 2"/>
          <p:cNvSpPr>
            <a:spLocks noGrp="1"/>
          </p:cNvSpPr>
          <p:nvPr>
            <p:ph idx="1"/>
          </p:nvPr>
        </p:nvSpPr>
        <p:spPr/>
        <p:txBody>
          <a:bodyPr/>
          <a:lstStyle/>
          <a:p>
            <a:r>
              <a:rPr lang="en-US" dirty="0"/>
              <a:t>Standard economics relies heavily on the assumption that people are </a:t>
            </a:r>
            <a:r>
              <a:rPr lang="en-US" b="1" dirty="0"/>
              <a:t>rational</a:t>
            </a:r>
          </a:p>
          <a:p>
            <a:r>
              <a:rPr lang="en-US" dirty="0"/>
              <a:t>Standard economics assumes that people</a:t>
            </a:r>
          </a:p>
          <a:p>
            <a:pPr lvl="1"/>
            <a:r>
              <a:rPr lang="en-US" dirty="0"/>
              <a:t>are fully aware of all the options they have</a:t>
            </a:r>
          </a:p>
          <a:p>
            <a:pPr lvl="1"/>
            <a:r>
              <a:rPr lang="en-US" dirty="0"/>
              <a:t>can -- always and consistently -- rank their options in accordance with their preferences, and</a:t>
            </a:r>
          </a:p>
          <a:p>
            <a:pPr lvl="1"/>
            <a:r>
              <a:rPr lang="en-US" dirty="0"/>
              <a:t>always choose the option they like best</a:t>
            </a:r>
          </a:p>
          <a:p>
            <a:endParaRPr lang="en-US" dirty="0"/>
          </a:p>
        </p:txBody>
      </p:sp>
    </p:spTree>
    <p:extLst>
      <p:ext uri="{BB962C8B-B14F-4D97-AF65-F5344CB8AC3E}">
        <p14:creationId xmlns:p14="http://schemas.microsoft.com/office/powerpoint/2010/main" val="261918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p:txBody>
      </p:sp>
      <p:sp>
        <p:nvSpPr>
          <p:cNvPr id="4"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endParaRPr lang="en-US" sz="3200" dirty="0">
              <a:solidFill>
                <a:srgbClr val="00B0F0"/>
              </a:solidFill>
            </a:endParaRPr>
          </a:p>
        </p:txBody>
      </p:sp>
      <p:pic>
        <p:nvPicPr>
          <p:cNvPr id="7" name="Picture 3" descr="C:\Documents and Settings\rjames\Local Settings\Temporary Internet Files\Content.IE5\V5YXW7S1\MPj04222200000[1].jpg"/>
          <p:cNvPicPr>
            <a:picLocks noChangeAspect="1" noChangeArrowheads="1"/>
          </p:cNvPicPr>
          <p:nvPr/>
        </p:nvPicPr>
        <p:blipFill>
          <a:blip r:embed="rId2" cstate="print"/>
          <a:srcRect/>
          <a:stretch>
            <a:fillRect/>
          </a:stretch>
        </p:blipFill>
        <p:spPr bwMode="auto">
          <a:xfrm>
            <a:off x="2902150" y="3886200"/>
            <a:ext cx="3041451" cy="2971800"/>
          </a:xfrm>
          <a:prstGeom prst="rect">
            <a:avLst/>
          </a:prstGeom>
          <a:noFill/>
        </p:spPr>
      </p:pic>
      <p:pic>
        <p:nvPicPr>
          <p:cNvPr id="8" name="Picture 5" descr="C:\Documents and Settings\rjames\Local Settings\Temporary Internet Files\Content.IE5\S247EI49\MPj04365190000[1].jpg"/>
          <p:cNvPicPr>
            <a:picLocks noChangeAspect="1" noChangeArrowheads="1"/>
          </p:cNvPicPr>
          <p:nvPr/>
        </p:nvPicPr>
        <p:blipFill>
          <a:blip r:embed="rId3" cstate="print"/>
          <a:srcRect/>
          <a:stretch>
            <a:fillRect/>
          </a:stretch>
        </p:blipFill>
        <p:spPr bwMode="auto">
          <a:xfrm>
            <a:off x="5911860" y="3886200"/>
            <a:ext cx="4451340" cy="2971800"/>
          </a:xfrm>
          <a:prstGeom prst="rect">
            <a:avLst/>
          </a:prstGeom>
          <a:noFill/>
        </p:spPr>
      </p:pic>
      <p:sp>
        <p:nvSpPr>
          <p:cNvPr id="9" name="Oval 8"/>
          <p:cNvSpPr/>
          <p:nvPr/>
        </p:nvSpPr>
        <p:spPr>
          <a:xfrm>
            <a:off x="6096000" y="1676400"/>
            <a:ext cx="4267200" cy="914400"/>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a:p>
            <a:pPr marL="514350" indent="-514350">
              <a:buFont typeface="+mj-lt"/>
              <a:buAutoNum type="arabicPeriod"/>
            </a:pPr>
            <a:r>
              <a:rPr lang="en-US" dirty="0" smtClean="0"/>
              <a:t>People have known preferences. </a:t>
            </a:r>
          </a:p>
        </p:txBody>
      </p:sp>
      <p:sp>
        <p:nvSpPr>
          <p:cNvPr id="4"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r>
              <a:rPr lang="en-US" sz="3200" dirty="0">
                <a:solidFill>
                  <a:srgbClr val="00B0F0"/>
                </a:solidFill>
              </a:rPr>
              <a:t>Full Internal Knowledge</a:t>
            </a:r>
          </a:p>
        </p:txBody>
      </p:sp>
      <p:pic>
        <p:nvPicPr>
          <p:cNvPr id="7" name="Picture 2" descr="C:\Documents and Settings\rjames\Local Settings\Temporary Internet Files\Content.IE5\FXOB8CSN\MPj01828340000[1].jpg"/>
          <p:cNvPicPr>
            <a:picLocks noChangeAspect="1" noChangeArrowheads="1"/>
          </p:cNvPicPr>
          <p:nvPr/>
        </p:nvPicPr>
        <p:blipFill>
          <a:blip r:embed="rId2" cstate="print"/>
          <a:srcRect/>
          <a:stretch>
            <a:fillRect/>
          </a:stretch>
        </p:blipFill>
        <p:spPr bwMode="auto">
          <a:xfrm>
            <a:off x="8305800" y="3657600"/>
            <a:ext cx="2133600" cy="3200400"/>
          </a:xfrm>
          <a:prstGeom prst="rect">
            <a:avLst/>
          </a:prstGeom>
          <a:noFill/>
        </p:spPr>
      </p:pic>
      <p:sp>
        <p:nvSpPr>
          <p:cNvPr id="6" name="Oval 5"/>
          <p:cNvSpPr/>
          <p:nvPr/>
        </p:nvSpPr>
        <p:spPr>
          <a:xfrm>
            <a:off x="6019800" y="2667000"/>
            <a:ext cx="4267200" cy="914400"/>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a:p>
            <a:pPr marL="514350" indent="-514350">
              <a:buFont typeface="+mj-lt"/>
              <a:buAutoNum type="arabicPeriod"/>
            </a:pPr>
            <a:r>
              <a:rPr lang="en-US" dirty="0" smtClean="0"/>
              <a:t>People have known preferences. </a:t>
            </a:r>
          </a:p>
          <a:p>
            <a:pPr marL="514350" indent="-514350">
              <a:buFont typeface="+mj-lt"/>
              <a:buAutoNum type="arabicPeriod"/>
            </a:pPr>
            <a:r>
              <a:rPr lang="en-US" dirty="0" smtClean="0"/>
              <a:t>People choose the best option available.</a:t>
            </a:r>
          </a:p>
        </p:txBody>
      </p:sp>
      <p:sp>
        <p:nvSpPr>
          <p:cNvPr id="10"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r>
              <a:rPr lang="en-US" sz="3200" dirty="0">
                <a:solidFill>
                  <a:srgbClr val="00B0F0"/>
                </a:solidFill>
              </a:rPr>
              <a:t>Full Internal Knowledge</a:t>
            </a:r>
          </a:p>
          <a:p>
            <a:pPr marL="514350" indent="-514350">
              <a:spcBef>
                <a:spcPct val="20000"/>
              </a:spcBef>
              <a:defRPr/>
            </a:pPr>
            <a:endParaRPr lang="en-US" sz="1600" dirty="0">
              <a:solidFill>
                <a:srgbClr val="00B0F0"/>
              </a:solidFill>
            </a:endParaRPr>
          </a:p>
          <a:p>
            <a:pPr marL="514350" indent="-514350">
              <a:spcBef>
                <a:spcPct val="20000"/>
              </a:spcBef>
              <a:defRPr/>
            </a:pPr>
            <a:r>
              <a:rPr lang="en-US" sz="3200" dirty="0">
                <a:solidFill>
                  <a:srgbClr val="00B0F0"/>
                </a:solidFill>
              </a:rPr>
              <a:t>Rational Choices</a:t>
            </a:r>
          </a:p>
        </p:txBody>
      </p:sp>
      <p:pic>
        <p:nvPicPr>
          <p:cNvPr id="11" name="Picture 6" descr="C:\Documents and Settings\rjames\Local Settings\Temporary Internet Files\Content.IE5\Z5SMUPW3\MPj04225340000[1].jpg"/>
          <p:cNvPicPr>
            <a:picLocks noChangeAspect="1" noChangeArrowheads="1"/>
          </p:cNvPicPr>
          <p:nvPr/>
        </p:nvPicPr>
        <p:blipFill>
          <a:blip r:embed="rId2" cstate="print"/>
          <a:srcRect/>
          <a:stretch>
            <a:fillRect/>
          </a:stretch>
        </p:blipFill>
        <p:spPr bwMode="auto">
          <a:xfrm>
            <a:off x="6629400" y="4404266"/>
            <a:ext cx="3048000" cy="2453735"/>
          </a:xfrm>
          <a:prstGeom prst="rect">
            <a:avLst/>
          </a:prstGeom>
          <a:noFill/>
        </p:spPr>
      </p:pic>
      <p:sp>
        <p:nvSpPr>
          <p:cNvPr id="6" name="Oval 5"/>
          <p:cNvSpPr/>
          <p:nvPr/>
        </p:nvSpPr>
        <p:spPr>
          <a:xfrm>
            <a:off x="5943600" y="3657600"/>
            <a:ext cx="4267200" cy="685800"/>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p:txBody>
      </p:sp>
      <p:sp>
        <p:nvSpPr>
          <p:cNvPr id="10"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endParaRPr lang="en-US" sz="1600" dirty="0">
              <a:solidFill>
                <a:srgbClr val="00B0F0"/>
              </a:solidFill>
            </a:endParaRPr>
          </a:p>
        </p:txBody>
      </p:sp>
      <p:sp>
        <p:nvSpPr>
          <p:cNvPr id="5" name="TextBox 4"/>
          <p:cNvSpPr txBox="1"/>
          <p:nvPr/>
        </p:nvSpPr>
        <p:spPr>
          <a:xfrm>
            <a:off x="6248400" y="3242370"/>
            <a:ext cx="4038600" cy="3539430"/>
          </a:xfrm>
          <a:prstGeom prst="rect">
            <a:avLst/>
          </a:prstGeom>
          <a:noFill/>
        </p:spPr>
        <p:txBody>
          <a:bodyPr wrap="square" rtlCol="0">
            <a:spAutoFit/>
          </a:bodyPr>
          <a:lstStyle/>
          <a:p>
            <a:r>
              <a:rPr lang="en-US" sz="3200" dirty="0">
                <a:solidFill>
                  <a:srgbClr val="C00000"/>
                </a:solidFill>
              </a:rPr>
              <a:t>No matter how complex the situation, a human being can always figure out which choices are available and which are unavailable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Assumptions of the Standard Economic Model of Consumer Behavior</a:t>
            </a:r>
            <a:endParaRPr lang="en-US" dirty="0"/>
          </a:p>
        </p:txBody>
      </p:sp>
      <p:sp>
        <p:nvSpPr>
          <p:cNvPr id="3" name="Content Placeholder 2"/>
          <p:cNvSpPr>
            <a:spLocks noGrp="1"/>
          </p:cNvSpPr>
          <p:nvPr>
            <p:ph idx="1"/>
          </p:nvPr>
        </p:nvSpPr>
        <p:spPr>
          <a:xfrm>
            <a:off x="1981200" y="1600201"/>
            <a:ext cx="4114800" cy="4525963"/>
          </a:xfrm>
        </p:spPr>
        <p:txBody>
          <a:bodyPr/>
          <a:lstStyle/>
          <a:p>
            <a:pPr marL="514350" indent="-514350">
              <a:buFont typeface="+mj-lt"/>
              <a:buAutoNum type="arabicPeriod"/>
            </a:pPr>
            <a:r>
              <a:rPr lang="en-US" dirty="0" smtClean="0"/>
              <a:t>People act with full information. </a:t>
            </a:r>
          </a:p>
          <a:p>
            <a:pPr marL="514350" indent="-514350">
              <a:buFont typeface="+mj-lt"/>
              <a:buAutoNum type="arabicPeriod"/>
            </a:pPr>
            <a:r>
              <a:rPr lang="en-US" dirty="0" smtClean="0"/>
              <a:t>People have known preferences. </a:t>
            </a:r>
          </a:p>
        </p:txBody>
      </p:sp>
      <p:sp>
        <p:nvSpPr>
          <p:cNvPr id="10" name="Content Placeholder 2"/>
          <p:cNvSpPr txBox="1">
            <a:spLocks/>
          </p:cNvSpPr>
          <p:nvPr/>
        </p:nvSpPr>
        <p:spPr>
          <a:xfrm>
            <a:off x="6248400" y="1828801"/>
            <a:ext cx="4343400" cy="4449763"/>
          </a:xfrm>
          <a:prstGeom prst="rect">
            <a:avLst/>
          </a:prstGeom>
        </p:spPr>
        <p:txBody>
          <a:bodyPr vert="horz" lIns="91440" tIns="45720" rIns="91440" bIns="45720" rtlCol="0">
            <a:normAutofit/>
          </a:bodyPr>
          <a:lstStyle/>
          <a:p>
            <a:pPr marL="514350" indent="-514350">
              <a:spcBef>
                <a:spcPct val="20000"/>
              </a:spcBef>
              <a:defRPr/>
            </a:pPr>
            <a:r>
              <a:rPr lang="en-US" sz="3200" dirty="0">
                <a:solidFill>
                  <a:srgbClr val="00B0F0"/>
                </a:solidFill>
              </a:rPr>
              <a:t>Full External Knowledge</a:t>
            </a:r>
          </a:p>
          <a:p>
            <a:pPr marL="514350" indent="-514350">
              <a:spcBef>
                <a:spcPct val="20000"/>
              </a:spcBef>
              <a:defRPr/>
            </a:pPr>
            <a:endParaRPr lang="en-US" sz="2400" dirty="0">
              <a:solidFill>
                <a:srgbClr val="00B0F0"/>
              </a:solidFill>
            </a:endParaRPr>
          </a:p>
          <a:p>
            <a:pPr marL="514350" indent="-514350">
              <a:spcBef>
                <a:spcPct val="20000"/>
              </a:spcBef>
              <a:defRPr/>
            </a:pPr>
            <a:r>
              <a:rPr lang="en-US" sz="3200" dirty="0">
                <a:solidFill>
                  <a:srgbClr val="00B0F0"/>
                </a:solidFill>
              </a:rPr>
              <a:t>Full Internal Knowledge</a:t>
            </a:r>
          </a:p>
          <a:p>
            <a:pPr marL="514350" indent="-514350">
              <a:spcBef>
                <a:spcPct val="20000"/>
              </a:spcBef>
              <a:defRPr/>
            </a:pPr>
            <a:endParaRPr lang="en-US" sz="1600" dirty="0">
              <a:solidFill>
                <a:srgbClr val="00B0F0"/>
              </a:solidFill>
            </a:endParaRPr>
          </a:p>
        </p:txBody>
      </p:sp>
      <p:sp>
        <p:nvSpPr>
          <p:cNvPr id="5" name="TextBox 4"/>
          <p:cNvSpPr txBox="1"/>
          <p:nvPr/>
        </p:nvSpPr>
        <p:spPr>
          <a:xfrm>
            <a:off x="6248400" y="3733800"/>
            <a:ext cx="4038600" cy="3046988"/>
          </a:xfrm>
          <a:prstGeom prst="rect">
            <a:avLst/>
          </a:prstGeom>
          <a:noFill/>
        </p:spPr>
        <p:txBody>
          <a:bodyPr wrap="square" rtlCol="0">
            <a:spAutoFit/>
          </a:bodyPr>
          <a:lstStyle/>
          <a:p>
            <a:r>
              <a:rPr lang="en-US" sz="3200" dirty="0">
                <a:solidFill>
                  <a:srgbClr val="C00000"/>
                </a:solidFill>
              </a:rPr>
              <a:t>No matter what set of choices are put before a human being, he or she will know how to rank the choices, from best to worst</a:t>
            </a:r>
          </a:p>
        </p:txBody>
      </p:sp>
    </p:spTree>
    <p:extLst>
      <p:ext uri="{BB962C8B-B14F-4D97-AF65-F5344CB8AC3E}">
        <p14:creationId xmlns:p14="http://schemas.microsoft.com/office/powerpoint/2010/main" val="4106295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1331</Words>
  <Application>Microsoft Office PowerPoint</Application>
  <PresentationFormat>Widescreen</PresentationFormat>
  <Paragraphs>143</Paragraphs>
  <Slides>31</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Informal Roman</vt:lpstr>
      <vt:lpstr>Office Theme</vt:lpstr>
      <vt:lpstr>The standard economic model of economic behavior … and its weaknesses</vt:lpstr>
      <vt:lpstr>Behavioral Economics</vt:lpstr>
      <vt:lpstr>What is the standard economic model?</vt:lpstr>
      <vt:lpstr>Rationality in the Standard Economic Model</vt:lpstr>
      <vt:lpstr>Assumptions of the Standard Economic Model of Consumer Behavior</vt:lpstr>
      <vt:lpstr>Assumptions of the Standard Economic Model of Consumer Behavior</vt:lpstr>
      <vt:lpstr>Assumptions of the Standard Economic Model of Consumer Behavior</vt:lpstr>
      <vt:lpstr>Assumptions of the Standard Economic Model of Consumer Behavior</vt:lpstr>
      <vt:lpstr>Assumptions of the Standard Economic Model of Consumer Behavior</vt:lpstr>
      <vt:lpstr>Assumptions of the Standard Economic Model of Consumer Behavior</vt:lpstr>
      <vt:lpstr>Advantages of the standard model</vt:lpstr>
      <vt:lpstr>Advantages of the standard model</vt:lpstr>
      <vt:lpstr>Advantages of the standard model</vt:lpstr>
      <vt:lpstr>Assumptions of the Standard Economic Model of Consumer Behavior</vt:lpstr>
      <vt:lpstr>The Inconvenient Truth</vt:lpstr>
      <vt:lpstr>Predictably Irrational</vt:lpstr>
      <vt:lpstr>Predictably Irrational</vt:lpstr>
      <vt:lpstr>Bounded Rationality</vt:lpstr>
      <vt:lpstr>Bounded Willpower</vt:lpstr>
      <vt:lpstr>Bounded Self-Interest</vt:lpstr>
      <vt:lpstr>Neo-Classical Backlash</vt:lpstr>
      <vt:lpstr>1. Market competition makes us rational (pro)</vt:lpstr>
      <vt:lpstr>1. Market competition makes us rational (con)</vt:lpstr>
      <vt:lpstr>2. Darwinian evolution makes us rational (pro)</vt:lpstr>
      <vt:lpstr>2. Darwinian evolution makes us rational (con)</vt:lpstr>
      <vt:lpstr>3. Learning makes us rational (pro)</vt:lpstr>
      <vt:lpstr>3. Learning makes us rational (con)</vt:lpstr>
      <vt:lpstr>We are predictably irrational</vt:lpstr>
      <vt:lpstr>Video: What is behavioral economics?</vt:lpstr>
      <vt:lpstr>Summary</vt:lpstr>
      <vt:lpstr>Summary</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standard economic model of consumer behavior (and some problems with it)</dc:title>
  <dc:creator/>
  <cp:keywords>Behavioral economics curriculum, judgment and decision-making</cp:keywords>
  <cp:lastModifiedBy>Udayan Roy</cp:lastModifiedBy>
  <cp:revision>98</cp:revision>
  <dcterms:created xsi:type="dcterms:W3CDTF">2009-05-25T20:02:18Z</dcterms:created>
  <dcterms:modified xsi:type="dcterms:W3CDTF">2020-10-19T21:38:59Z</dcterms:modified>
</cp:coreProperties>
</file>