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53" r:id="rId3"/>
    <p:sldId id="351" r:id="rId4"/>
    <p:sldId id="354" r:id="rId5"/>
    <p:sldId id="355" r:id="rId6"/>
    <p:sldId id="281" r:id="rId7"/>
    <p:sldId id="279" r:id="rId8"/>
    <p:sldId id="280" r:id="rId9"/>
    <p:sldId id="294" r:id="rId10"/>
    <p:sldId id="272" r:id="rId11"/>
    <p:sldId id="348" r:id="rId12"/>
    <p:sldId id="275" r:id="rId13"/>
    <p:sldId id="282" r:id="rId14"/>
    <p:sldId id="276" r:id="rId15"/>
    <p:sldId id="388" r:id="rId16"/>
    <p:sldId id="387" r:id="rId17"/>
    <p:sldId id="389" r:id="rId18"/>
    <p:sldId id="390" r:id="rId19"/>
    <p:sldId id="291" r:id="rId20"/>
    <p:sldId id="383" r:id="rId21"/>
    <p:sldId id="289" r:id="rId22"/>
    <p:sldId id="384" r:id="rId23"/>
    <p:sldId id="358" r:id="rId24"/>
    <p:sldId id="357" r:id="rId25"/>
    <p:sldId id="284" r:id="rId26"/>
    <p:sldId id="359" r:id="rId27"/>
    <p:sldId id="360" r:id="rId28"/>
    <p:sldId id="382" r:id="rId29"/>
    <p:sldId id="364" r:id="rId30"/>
    <p:sldId id="369" r:id="rId31"/>
    <p:sldId id="368" r:id="rId32"/>
    <p:sldId id="283" r:id="rId33"/>
    <p:sldId id="366" r:id="rId34"/>
    <p:sldId id="372" r:id="rId35"/>
    <p:sldId id="373" r:id="rId36"/>
    <p:sldId id="376" r:id="rId37"/>
    <p:sldId id="371" r:id="rId38"/>
    <p:sldId id="377" r:id="rId39"/>
    <p:sldId id="375" r:id="rId40"/>
    <p:sldId id="370" r:id="rId41"/>
    <p:sldId id="381" r:id="rId42"/>
    <p:sldId id="378" r:id="rId43"/>
    <p:sldId id="379" r:id="rId44"/>
    <p:sldId id="380" r:id="rId45"/>
    <p:sldId id="367" r:id="rId46"/>
    <p:sldId id="318" r:id="rId47"/>
    <p:sldId id="385" r:id="rId48"/>
    <p:sldId id="386" r:id="rId49"/>
    <p:sldId id="392" r:id="rId50"/>
    <p:sldId id="39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93"/>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9693" autoAdjust="0"/>
  </p:normalViewPr>
  <p:slideViewPr>
    <p:cSldViewPr>
      <p:cViewPr varScale="1">
        <p:scale>
          <a:sx n="62" d="100"/>
          <a:sy n="62" d="100"/>
        </p:scale>
        <p:origin x="688" y="3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rjames\My%20Documents\1Classes\HACE%201110\120_Methods%20-%20Paradox%20of%20choice\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Sheet1!$B$8</c:f>
              <c:strCache>
                <c:ptCount val="1"/>
                <c:pt idx="0">
                  <c:v>Low Features</c:v>
                </c:pt>
              </c:strCache>
            </c:strRef>
          </c:tx>
          <c:spPr>
            <a:ln w="57150"/>
          </c:spPr>
          <c:marker>
            <c:spPr>
              <a:ln w="57150"/>
            </c:spPr>
          </c:marker>
          <c:cat>
            <c:strRef>
              <c:f>Sheet1!$C$7:$D$7</c:f>
              <c:strCache>
                <c:ptCount val="1"/>
                <c:pt idx="0">
                  <c:v>Expected satisfaction</c:v>
                </c:pt>
              </c:strCache>
            </c:strRef>
          </c:cat>
          <c:val>
            <c:numRef>
              <c:f>Sheet1!$C$8:$D$8</c:f>
              <c:numCache>
                <c:formatCode>General</c:formatCode>
                <c:ptCount val="2"/>
                <c:pt idx="0">
                  <c:v>3.4</c:v>
                </c:pt>
              </c:numCache>
            </c:numRef>
          </c:val>
          <c:smooth val="0"/>
          <c:extLst>
            <c:ext xmlns:c16="http://schemas.microsoft.com/office/drawing/2014/chart" uri="{C3380CC4-5D6E-409C-BE32-E72D297353CC}">
              <c16:uniqueId val="{00000000-7E03-4AA8-AE6A-E573F25EC14F}"/>
            </c:ext>
          </c:extLst>
        </c:ser>
        <c:ser>
          <c:idx val="1"/>
          <c:order val="1"/>
          <c:tx>
            <c:strRef>
              <c:f>Sheet1!$B$9</c:f>
              <c:strCache>
                <c:ptCount val="1"/>
                <c:pt idx="0">
                  <c:v>High Features</c:v>
                </c:pt>
              </c:strCache>
            </c:strRef>
          </c:tx>
          <c:spPr>
            <a:ln w="57150"/>
          </c:spPr>
          <c:marker>
            <c:spPr>
              <a:ln w="57150"/>
            </c:spPr>
          </c:marker>
          <c:cat>
            <c:strRef>
              <c:f>Sheet1!$C$7:$D$7</c:f>
              <c:strCache>
                <c:ptCount val="1"/>
                <c:pt idx="0">
                  <c:v>Expected satisfaction</c:v>
                </c:pt>
              </c:strCache>
            </c:strRef>
          </c:cat>
          <c:val>
            <c:numRef>
              <c:f>Sheet1!$C$9:$D$9</c:f>
              <c:numCache>
                <c:formatCode>General</c:formatCode>
                <c:ptCount val="2"/>
                <c:pt idx="0">
                  <c:v>5.6</c:v>
                </c:pt>
              </c:numCache>
            </c:numRef>
          </c:val>
          <c:smooth val="0"/>
          <c:extLst>
            <c:ext xmlns:c16="http://schemas.microsoft.com/office/drawing/2014/chart" uri="{C3380CC4-5D6E-409C-BE32-E72D297353CC}">
              <c16:uniqueId val="{00000001-7E03-4AA8-AE6A-E573F25EC14F}"/>
            </c:ext>
          </c:extLst>
        </c:ser>
        <c:dLbls>
          <c:showLegendKey val="0"/>
          <c:showVal val="0"/>
          <c:showCatName val="0"/>
          <c:showSerName val="0"/>
          <c:showPercent val="0"/>
          <c:showBubbleSize val="0"/>
        </c:dLbls>
        <c:marker val="1"/>
        <c:smooth val="0"/>
        <c:axId val="94639616"/>
        <c:axId val="94641536"/>
      </c:lineChart>
      <c:catAx>
        <c:axId val="94639616"/>
        <c:scaling>
          <c:orientation val="minMax"/>
        </c:scaling>
        <c:delete val="0"/>
        <c:axPos val="b"/>
        <c:numFmt formatCode="General" sourceLinked="0"/>
        <c:majorTickMark val="out"/>
        <c:minorTickMark val="none"/>
        <c:tickLblPos val="nextTo"/>
        <c:txPr>
          <a:bodyPr/>
          <a:lstStyle/>
          <a:p>
            <a:pPr>
              <a:defRPr sz="2400"/>
            </a:pPr>
            <a:endParaRPr lang="en-US"/>
          </a:p>
        </c:txPr>
        <c:crossAx val="94641536"/>
        <c:crosses val="autoZero"/>
        <c:auto val="1"/>
        <c:lblAlgn val="ctr"/>
        <c:lblOffset val="100"/>
        <c:noMultiLvlLbl val="0"/>
      </c:catAx>
      <c:valAx>
        <c:axId val="94641536"/>
        <c:scaling>
          <c:orientation val="minMax"/>
          <c:min val="3"/>
        </c:scaling>
        <c:delete val="0"/>
        <c:axPos val="l"/>
        <c:majorGridlines/>
        <c:numFmt formatCode="General" sourceLinked="1"/>
        <c:majorTickMark val="out"/>
        <c:minorTickMark val="none"/>
        <c:tickLblPos val="nextTo"/>
        <c:txPr>
          <a:bodyPr/>
          <a:lstStyle/>
          <a:p>
            <a:pPr>
              <a:defRPr sz="2400"/>
            </a:pPr>
            <a:endParaRPr lang="en-US"/>
          </a:p>
        </c:txPr>
        <c:crossAx val="94639616"/>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Sheet1!$B$3</c:f>
              <c:strCache>
                <c:ptCount val="1"/>
                <c:pt idx="0">
                  <c:v>Low Features</c:v>
                </c:pt>
              </c:strCache>
            </c:strRef>
          </c:tx>
          <c:spPr>
            <a:ln w="57150"/>
          </c:spPr>
          <c:marker>
            <c:spPr>
              <a:ln w="57150"/>
            </c:spPr>
          </c:marker>
          <c:cat>
            <c:strRef>
              <c:f>Sheet1!$C$2:$D$2</c:f>
              <c:strCache>
                <c:ptCount val="2"/>
                <c:pt idx="0">
                  <c:v>Expected satisfaction</c:v>
                </c:pt>
                <c:pt idx="1">
                  <c:v>Actual satisfaction</c:v>
                </c:pt>
              </c:strCache>
            </c:strRef>
          </c:cat>
          <c:val>
            <c:numRef>
              <c:f>Sheet1!$C$3:$D$3</c:f>
              <c:numCache>
                <c:formatCode>General</c:formatCode>
                <c:ptCount val="2"/>
                <c:pt idx="0">
                  <c:v>3.4</c:v>
                </c:pt>
                <c:pt idx="1">
                  <c:v>5.2</c:v>
                </c:pt>
              </c:numCache>
            </c:numRef>
          </c:val>
          <c:smooth val="0"/>
          <c:extLst>
            <c:ext xmlns:c16="http://schemas.microsoft.com/office/drawing/2014/chart" uri="{C3380CC4-5D6E-409C-BE32-E72D297353CC}">
              <c16:uniqueId val="{00000000-AA79-4991-A7E4-35172D5147D8}"/>
            </c:ext>
          </c:extLst>
        </c:ser>
        <c:ser>
          <c:idx val="1"/>
          <c:order val="1"/>
          <c:tx>
            <c:strRef>
              <c:f>Sheet1!$B$4</c:f>
              <c:strCache>
                <c:ptCount val="1"/>
                <c:pt idx="0">
                  <c:v>High Features</c:v>
                </c:pt>
              </c:strCache>
            </c:strRef>
          </c:tx>
          <c:spPr>
            <a:ln w="57150"/>
          </c:spPr>
          <c:marker>
            <c:spPr>
              <a:ln w="57150"/>
            </c:spPr>
          </c:marker>
          <c:cat>
            <c:strRef>
              <c:f>Sheet1!$C$2:$D$2</c:f>
              <c:strCache>
                <c:ptCount val="2"/>
                <c:pt idx="0">
                  <c:v>Expected satisfaction</c:v>
                </c:pt>
                <c:pt idx="1">
                  <c:v>Actual satisfaction</c:v>
                </c:pt>
              </c:strCache>
            </c:strRef>
          </c:cat>
          <c:val>
            <c:numRef>
              <c:f>Sheet1!$C$4:$D$4</c:f>
              <c:numCache>
                <c:formatCode>General</c:formatCode>
                <c:ptCount val="2"/>
                <c:pt idx="0">
                  <c:v>5.6</c:v>
                </c:pt>
                <c:pt idx="1">
                  <c:v>4.9000000000000004</c:v>
                </c:pt>
              </c:numCache>
            </c:numRef>
          </c:val>
          <c:smooth val="0"/>
          <c:extLst>
            <c:ext xmlns:c16="http://schemas.microsoft.com/office/drawing/2014/chart" uri="{C3380CC4-5D6E-409C-BE32-E72D297353CC}">
              <c16:uniqueId val="{00000001-AA79-4991-A7E4-35172D5147D8}"/>
            </c:ext>
          </c:extLst>
        </c:ser>
        <c:dLbls>
          <c:showLegendKey val="0"/>
          <c:showVal val="0"/>
          <c:showCatName val="0"/>
          <c:showSerName val="0"/>
          <c:showPercent val="0"/>
          <c:showBubbleSize val="0"/>
        </c:dLbls>
        <c:marker val="1"/>
        <c:smooth val="0"/>
        <c:axId val="95077120"/>
        <c:axId val="95079040"/>
      </c:lineChart>
      <c:catAx>
        <c:axId val="95077120"/>
        <c:scaling>
          <c:orientation val="minMax"/>
        </c:scaling>
        <c:delete val="0"/>
        <c:axPos val="b"/>
        <c:numFmt formatCode="General" sourceLinked="0"/>
        <c:majorTickMark val="out"/>
        <c:minorTickMark val="none"/>
        <c:tickLblPos val="nextTo"/>
        <c:txPr>
          <a:bodyPr/>
          <a:lstStyle/>
          <a:p>
            <a:pPr>
              <a:defRPr sz="2400"/>
            </a:pPr>
            <a:endParaRPr lang="en-US"/>
          </a:p>
        </c:txPr>
        <c:crossAx val="95079040"/>
        <c:crosses val="autoZero"/>
        <c:auto val="1"/>
        <c:lblAlgn val="ctr"/>
        <c:lblOffset val="100"/>
        <c:noMultiLvlLbl val="0"/>
      </c:catAx>
      <c:valAx>
        <c:axId val="95079040"/>
        <c:scaling>
          <c:orientation val="minMax"/>
          <c:min val="3"/>
        </c:scaling>
        <c:delete val="0"/>
        <c:axPos val="l"/>
        <c:majorGridlines/>
        <c:numFmt formatCode="General" sourceLinked="1"/>
        <c:majorTickMark val="out"/>
        <c:minorTickMark val="none"/>
        <c:tickLblPos val="nextTo"/>
        <c:txPr>
          <a:bodyPr/>
          <a:lstStyle/>
          <a:p>
            <a:pPr>
              <a:defRPr sz="2400"/>
            </a:pPr>
            <a:endParaRPr lang="en-US"/>
          </a:p>
        </c:txPr>
        <c:crossAx val="95077120"/>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Sheet2!$D$5</c:f>
              <c:strCache>
                <c:ptCount val="1"/>
                <c:pt idx="0">
                  <c:v>Satisfaction</c:v>
                </c:pt>
              </c:strCache>
            </c:strRef>
          </c:tx>
          <c:invertIfNegative val="0"/>
          <c:dLbls>
            <c:spPr>
              <a:noFill/>
              <a:ln>
                <a:noFill/>
              </a:ln>
              <a:effectLst/>
            </c:spPr>
            <c:txPr>
              <a:bodyPr/>
              <a:lstStyle/>
              <a:p>
                <a:pPr>
                  <a:defRPr sz="2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Sheet2!$C$6:$C$7</c:f>
              <c:strCache>
                <c:ptCount val="2"/>
                <c:pt idx="0">
                  <c:v>No Choice</c:v>
                </c:pt>
                <c:pt idx="1">
                  <c:v>Choice</c:v>
                </c:pt>
              </c:strCache>
            </c:strRef>
          </c:cat>
          <c:val>
            <c:numRef>
              <c:f>Sheet2!$D$6:$D$7</c:f>
              <c:numCache>
                <c:formatCode>General</c:formatCode>
                <c:ptCount val="2"/>
                <c:pt idx="0">
                  <c:v>3.23</c:v>
                </c:pt>
                <c:pt idx="1">
                  <c:v>2.44</c:v>
                </c:pt>
              </c:numCache>
            </c:numRef>
          </c:val>
          <c:extLst>
            <c:ext xmlns:c16="http://schemas.microsoft.com/office/drawing/2014/chart" uri="{C3380CC4-5D6E-409C-BE32-E72D297353CC}">
              <c16:uniqueId val="{00000000-B769-46BC-ACD5-E601F2109E29}"/>
            </c:ext>
          </c:extLst>
        </c:ser>
        <c:dLbls>
          <c:showLegendKey val="0"/>
          <c:showVal val="0"/>
          <c:showCatName val="0"/>
          <c:showSerName val="0"/>
          <c:showPercent val="0"/>
          <c:showBubbleSize val="0"/>
        </c:dLbls>
        <c:gapWidth val="75"/>
        <c:overlap val="40"/>
        <c:axId val="94990336"/>
        <c:axId val="94991872"/>
      </c:barChart>
      <c:catAx>
        <c:axId val="94990336"/>
        <c:scaling>
          <c:orientation val="minMax"/>
        </c:scaling>
        <c:delete val="0"/>
        <c:axPos val="b"/>
        <c:numFmt formatCode="General" sourceLinked="0"/>
        <c:majorTickMark val="none"/>
        <c:minorTickMark val="none"/>
        <c:tickLblPos val="nextTo"/>
        <c:txPr>
          <a:bodyPr/>
          <a:lstStyle/>
          <a:p>
            <a:pPr>
              <a:defRPr sz="2400"/>
            </a:pPr>
            <a:endParaRPr lang="en-US"/>
          </a:p>
        </c:txPr>
        <c:crossAx val="94991872"/>
        <c:crosses val="autoZero"/>
        <c:auto val="1"/>
        <c:lblAlgn val="ctr"/>
        <c:lblOffset val="100"/>
        <c:noMultiLvlLbl val="0"/>
      </c:catAx>
      <c:valAx>
        <c:axId val="94991872"/>
        <c:scaling>
          <c:orientation val="minMax"/>
          <c:min val="2"/>
        </c:scaling>
        <c:delete val="0"/>
        <c:axPos val="l"/>
        <c:majorGridlines/>
        <c:title>
          <c:tx>
            <c:rich>
              <a:bodyPr rot="-5400000" vert="horz"/>
              <a:lstStyle/>
              <a:p>
                <a:pPr>
                  <a:defRPr sz="2400"/>
                </a:pPr>
                <a:r>
                  <a:rPr lang="en-US" sz="2400"/>
                  <a:t>Satisfaction with Yogurt</a:t>
                </a:r>
              </a:p>
            </c:rich>
          </c:tx>
          <c:layout/>
          <c:overlay val="0"/>
        </c:title>
        <c:numFmt formatCode="General" sourceLinked="1"/>
        <c:majorTickMark val="none"/>
        <c:minorTickMark val="none"/>
        <c:tickLblPos val="nextTo"/>
        <c:txPr>
          <a:bodyPr/>
          <a:lstStyle/>
          <a:p>
            <a:pPr>
              <a:defRPr sz="2400"/>
            </a:pPr>
            <a:endParaRPr lang="en-US"/>
          </a:p>
        </c:txPr>
        <c:crossAx val="9499033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E426EAB-FB40-44A4-AAB6-9B0DB33A816E}" type="datetimeFigureOut">
              <a:rPr lang="en-US" smtClean="0"/>
              <a:pPr/>
              <a:t>10/25/2020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26B1693-4FC3-4919-98A4-F21C5A1CCBE8}" type="slidenum">
              <a:rPr lang="en-US" smtClean="0"/>
              <a:pPr/>
              <a:t>‹#›</a:t>
            </a:fld>
            <a:endParaRPr lang="en-US"/>
          </a:p>
        </p:txBody>
      </p:sp>
    </p:spTree>
    <p:extLst>
      <p:ext uri="{BB962C8B-B14F-4D97-AF65-F5344CB8AC3E}">
        <p14:creationId xmlns:p14="http://schemas.microsoft.com/office/powerpoint/2010/main" val="377230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A4B5BACE-D621-4391-ABC9-F32C5632CC7F}" type="datetimeFigureOut">
              <a:rPr lang="en-US" smtClean="0"/>
              <a:pPr/>
              <a:t>10/25/2020</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31ADA8BC-94D0-4D4C-A116-8FAF6D02DD23}" type="slidenum">
              <a:rPr lang="en-US" smtClean="0"/>
              <a:pPr/>
              <a:t>‹#›</a:t>
            </a:fld>
            <a:endParaRPr lang="en-US"/>
          </a:p>
        </p:txBody>
      </p:sp>
    </p:spTree>
    <p:extLst>
      <p:ext uri="{BB962C8B-B14F-4D97-AF65-F5344CB8AC3E}">
        <p14:creationId xmlns:p14="http://schemas.microsoft.com/office/powerpoint/2010/main" val="349723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smtClean="0"/>
              <a:t>This discussion can be paired with an idea in mental accounting theory that says that in-kind</a:t>
            </a:r>
            <a:r>
              <a:rPr lang="en-US" baseline="0" dirty="0" smtClean="0"/>
              <a:t> gifts may be better than cash gifts. The argument is that people make up mental accounts and do not wish to buy luxury items that would put an account in the red, even though the item’s benefit may exceed its cost. In such a case, an in-kind gift gives people what they need but would never buy. (I wonder if the same idea can explain the paradox of choice.)</a:t>
            </a:r>
            <a:endParaRPr lang="en-US" dirty="0"/>
          </a:p>
        </p:txBody>
      </p:sp>
      <p:sp>
        <p:nvSpPr>
          <p:cNvPr id="4" name="Slide Number Placeholder 3"/>
          <p:cNvSpPr>
            <a:spLocks noGrp="1"/>
          </p:cNvSpPr>
          <p:nvPr>
            <p:ph type="sldNum" sz="quarter" idx="10"/>
          </p:nvPr>
        </p:nvSpPr>
        <p:spPr/>
        <p:txBody>
          <a:bodyPr/>
          <a:lstStyle/>
          <a:p>
            <a:fld id="{31ADA8BC-94D0-4D4C-A116-8FAF6D02DD23}" type="slidenum">
              <a:rPr lang="en-US" smtClean="0"/>
              <a:pPr/>
              <a:t>1</a:t>
            </a:fld>
            <a:endParaRPr lang="en-US"/>
          </a:p>
        </p:txBody>
      </p:sp>
    </p:spTree>
    <p:extLst>
      <p:ext uri="{BB962C8B-B14F-4D97-AF65-F5344CB8AC3E}">
        <p14:creationId xmlns:p14="http://schemas.microsoft.com/office/powerpoint/2010/main" val="341387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1C65D-E34A-42CD-8734-0E36ECBCD4D7}" type="slidenum">
              <a:rPr lang="en-US"/>
              <a:pPr/>
              <a:t>3</a:t>
            </a:fld>
            <a:endParaRPr lang="en-US"/>
          </a:p>
        </p:txBody>
      </p:sp>
      <p:sp>
        <p:nvSpPr>
          <p:cNvPr id="8194" name="Rectangle 2"/>
          <p:cNvSpPr>
            <a:spLocks noGrp="1" noRot="1" noChangeAspect="1" noChangeArrowheads="1" noTextEdit="1"/>
          </p:cNvSpPr>
          <p:nvPr>
            <p:ph type="sldImg"/>
          </p:nvPr>
        </p:nvSpPr>
        <p:spPr>
          <a:xfrm>
            <a:off x="406400" y="698500"/>
            <a:ext cx="6197600" cy="3486150"/>
          </a:xfrm>
          <a:ln/>
        </p:spPr>
      </p:sp>
      <p:sp>
        <p:nvSpPr>
          <p:cNvPr id="8195" name="Rectangle 3"/>
          <p:cNvSpPr>
            <a:spLocks noGrp="1" noChangeArrowheads="1"/>
          </p:cNvSpPr>
          <p:nvPr>
            <p:ph type="body" idx="1"/>
          </p:nvPr>
        </p:nvSpPr>
        <p:spPr/>
        <p:txBody>
          <a:bodyPr/>
          <a:lstStyle/>
          <a:p>
            <a:r>
              <a:rPr lang="en-US"/>
              <a:t>http://www.flickr.com/photos/unaesthetic/22725413/#comment72157600327196839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1C65D-E34A-42CD-8734-0E36ECBCD4D7}" type="slidenum">
              <a:rPr lang="en-US"/>
              <a:pPr/>
              <a:t>5</a:t>
            </a:fld>
            <a:endParaRPr lang="en-US"/>
          </a:p>
        </p:txBody>
      </p:sp>
      <p:sp>
        <p:nvSpPr>
          <p:cNvPr id="8194" name="Rectangle 2"/>
          <p:cNvSpPr>
            <a:spLocks noGrp="1" noRot="1" noChangeAspect="1" noChangeArrowheads="1" noTextEdit="1"/>
          </p:cNvSpPr>
          <p:nvPr>
            <p:ph type="sldImg"/>
          </p:nvPr>
        </p:nvSpPr>
        <p:spPr>
          <a:xfrm>
            <a:off x="406400" y="698500"/>
            <a:ext cx="6197600" cy="3486150"/>
          </a:xfrm>
          <a:ln/>
        </p:spPr>
      </p:sp>
      <p:sp>
        <p:nvSpPr>
          <p:cNvPr id="8195" name="Rectangle 3"/>
          <p:cNvSpPr>
            <a:spLocks noGrp="1" noChangeArrowheads="1"/>
          </p:cNvSpPr>
          <p:nvPr>
            <p:ph type="body" idx="1"/>
          </p:nvPr>
        </p:nvSpPr>
        <p:spPr/>
        <p:txBody>
          <a:bodyPr/>
          <a:lstStyle/>
          <a:p>
            <a:r>
              <a:rPr lang="en-US"/>
              <a:t>http://www.flickr.com/photos/unaesthetic/22725413/#comment72157600327196839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DA8BC-94D0-4D4C-A116-8FAF6D02DD23}" type="slidenum">
              <a:rPr lang="en-US" smtClean="0"/>
              <a:pPr/>
              <a:t>19</a:t>
            </a:fld>
            <a:endParaRPr lang="en-US"/>
          </a:p>
        </p:txBody>
      </p:sp>
    </p:spTree>
    <p:extLst>
      <p:ext uri="{BB962C8B-B14F-4D97-AF65-F5344CB8AC3E}">
        <p14:creationId xmlns:p14="http://schemas.microsoft.com/office/powerpoint/2010/main" val="23007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F8E4A-3BD1-4446-9A98-F5627C7A41DF}"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BF6AE-CEC7-4EB7-AA76-14FB5ABFBD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F8E4A-3BD1-4446-9A98-F5627C7A41DF}" type="datetimeFigureOut">
              <a:rPr lang="en-US" smtClean="0"/>
              <a:pPr/>
              <a:t>10/25/2020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BF6AE-CEC7-4EB7-AA76-14FB5ABFBD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VO6XEQIsCo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VO6XEQIsCo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youtu.be/aQlhrrqTQm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supermarket seizure by unaesthetic."/>
          <p:cNvPicPr>
            <a:picLocks noChangeAspect="1" noChangeArrowheads="1"/>
          </p:cNvPicPr>
          <p:nvPr/>
        </p:nvPicPr>
        <p:blipFill>
          <a:blip r:embed="rId3" cstate="print"/>
          <a:srcRect/>
          <a:stretch>
            <a:fillRect/>
          </a:stretch>
        </p:blipFill>
        <p:spPr bwMode="auto">
          <a:xfrm>
            <a:off x="1524000" y="-63500"/>
            <a:ext cx="9144000" cy="6921500"/>
          </a:xfrm>
          <a:prstGeom prst="rect">
            <a:avLst/>
          </a:prstGeom>
          <a:noFill/>
        </p:spPr>
      </p:pic>
      <p:sp>
        <p:nvSpPr>
          <p:cNvPr id="2" name="Title 1"/>
          <p:cNvSpPr>
            <a:spLocks noGrp="1"/>
          </p:cNvSpPr>
          <p:nvPr>
            <p:ph type="ctrTitle"/>
          </p:nvPr>
        </p:nvSpPr>
        <p:spPr>
          <a:xfrm>
            <a:off x="1524000" y="2130426"/>
            <a:ext cx="9144000" cy="1470025"/>
          </a:xfrm>
        </p:spPr>
        <p:txBody>
          <a:bodyPr>
            <a:noAutofit/>
          </a:bodyPr>
          <a:lstStyle/>
          <a:p>
            <a:r>
              <a:rPr lang="en-US" sz="6600" b="1" dirty="0">
                <a:solidFill>
                  <a:schemeClr val="bg1"/>
                </a:solidFill>
                <a:effectLst>
                  <a:glow rad="228600">
                    <a:schemeClr val="tx1">
                      <a:alpha val="40000"/>
                    </a:schemeClr>
                  </a:glow>
                </a:effectLst>
              </a:rPr>
              <a:t>The paradox of choice:</a:t>
            </a:r>
            <a:r>
              <a:rPr lang="en-US" sz="6600" b="1" i="1" dirty="0">
                <a:solidFill>
                  <a:schemeClr val="bg1"/>
                </a:solidFill>
                <a:effectLst>
                  <a:glow rad="228600">
                    <a:schemeClr val="tx1">
                      <a:alpha val="40000"/>
                    </a:schemeClr>
                  </a:glow>
                </a:effectLst>
              </a:rPr>
              <a:t/>
            </a:r>
            <a:br>
              <a:rPr lang="en-US" sz="6600" b="1" i="1" dirty="0">
                <a:solidFill>
                  <a:schemeClr val="bg1"/>
                </a:solidFill>
                <a:effectLst>
                  <a:glow rad="228600">
                    <a:schemeClr val="tx1">
                      <a:alpha val="40000"/>
                    </a:schemeClr>
                  </a:glow>
                </a:effectLst>
              </a:rPr>
            </a:br>
            <a:r>
              <a:rPr lang="en-US" sz="6600" b="1" dirty="0">
                <a:solidFill>
                  <a:schemeClr val="bg1"/>
                </a:solidFill>
                <a:effectLst>
                  <a:glow rad="228600">
                    <a:schemeClr val="tx1">
                      <a:alpha val="40000"/>
                    </a:schemeClr>
                  </a:glow>
                </a:effectLst>
              </a:rPr>
              <a:t>Too many good options?</a:t>
            </a:r>
            <a:endParaRPr lang="en-US" sz="6600" b="1" i="1" dirty="0">
              <a:solidFill>
                <a:schemeClr val="bg1"/>
              </a:solidFill>
              <a:effectLst>
                <a:glow rad="228600">
                  <a:schemeClr val="tx1">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Diminishing marginal utility and choice variety in standard economics</a:t>
            </a:r>
            <a:endParaRPr lang="en-US" dirty="0"/>
          </a:p>
        </p:txBody>
      </p:sp>
      <p:sp>
        <p:nvSpPr>
          <p:cNvPr id="3" name="Content Placeholder 2"/>
          <p:cNvSpPr>
            <a:spLocks noGrp="1"/>
          </p:cNvSpPr>
          <p:nvPr>
            <p:ph idx="1"/>
          </p:nvPr>
        </p:nvSpPr>
        <p:spPr>
          <a:xfrm>
            <a:off x="609600" y="1905000"/>
            <a:ext cx="10972800" cy="1371600"/>
          </a:xfrm>
        </p:spPr>
        <p:txBody>
          <a:bodyPr>
            <a:normAutofit fontScale="85000" lnSpcReduction="20000"/>
          </a:bodyPr>
          <a:lstStyle/>
          <a:p>
            <a:pPr marL="0" indent="0">
              <a:buNone/>
            </a:pPr>
            <a:r>
              <a:rPr lang="en-US" sz="2800" dirty="0" smtClean="0"/>
              <a:t>We’ve just seen that the addition of choices is thought to be clearly superior when existing choices remain </a:t>
            </a:r>
            <a:r>
              <a:rPr lang="en-US" sz="2800" dirty="0" smtClean="0"/>
              <a:t>available. </a:t>
            </a:r>
          </a:p>
          <a:p>
            <a:pPr marL="0" indent="0">
              <a:buNone/>
            </a:pPr>
            <a:r>
              <a:rPr lang="en-US" sz="2800" dirty="0" smtClean="0"/>
              <a:t>Another reason why the availability of more choices </a:t>
            </a:r>
            <a:r>
              <a:rPr lang="en-US" sz="2800" dirty="0"/>
              <a:t>is desirable </a:t>
            </a:r>
            <a:r>
              <a:rPr lang="en-US" sz="2800" dirty="0" smtClean="0"/>
              <a:t>is </a:t>
            </a:r>
            <a:r>
              <a:rPr lang="en-US" sz="2800" i="1" dirty="0" smtClean="0"/>
              <a:t>diminishing </a:t>
            </a:r>
            <a:r>
              <a:rPr lang="en-US" sz="2800" i="1" dirty="0"/>
              <a:t>marginal </a:t>
            </a:r>
            <a:r>
              <a:rPr lang="en-US" sz="2800" i="1" dirty="0" smtClean="0"/>
              <a:t>utility</a:t>
            </a:r>
            <a:r>
              <a:rPr lang="en-US" sz="2800" dirty="0" smtClean="0"/>
              <a:t>.</a:t>
            </a:r>
            <a:endParaRPr lang="en-US" sz="2800" dirty="0"/>
          </a:p>
        </p:txBody>
      </p:sp>
      <p:graphicFrame>
        <p:nvGraphicFramePr>
          <p:cNvPr id="4" name="Table 3"/>
          <p:cNvGraphicFramePr>
            <a:graphicFrameLocks noGrp="1"/>
          </p:cNvGraphicFramePr>
          <p:nvPr/>
        </p:nvGraphicFramePr>
        <p:xfrm>
          <a:off x="1752600" y="3291840"/>
          <a:ext cx="4267200" cy="356616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a:txBody>
                    <a:bodyPr/>
                    <a:lstStyle/>
                    <a:p>
                      <a:pPr algn="ctr"/>
                      <a:r>
                        <a:rPr lang="en-US" sz="2400" dirty="0" smtClean="0"/>
                        <a:t>Hot</a:t>
                      </a:r>
                      <a:r>
                        <a:rPr lang="en-US" sz="2400" baseline="0" dirty="0" smtClean="0"/>
                        <a:t> Dogs</a:t>
                      </a:r>
                      <a:r>
                        <a:rPr lang="en-US" sz="2400" dirty="0" smtClean="0"/>
                        <a:t> Consumed</a:t>
                      </a:r>
                      <a:endParaRPr lang="en-US" sz="2400" dirty="0"/>
                    </a:p>
                  </a:txBody>
                  <a:tcPr/>
                </a:tc>
                <a:tc>
                  <a:txBody>
                    <a:bodyPr/>
                    <a:lstStyle/>
                    <a:p>
                      <a:pPr algn="ctr"/>
                      <a:r>
                        <a:rPr lang="en-US" sz="2400" dirty="0" smtClean="0"/>
                        <a:t>Utility</a:t>
                      </a:r>
                      <a:r>
                        <a:rPr lang="en-US" sz="2400" baseline="0" dirty="0" smtClean="0"/>
                        <a:t> from Each Hot Dog</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smtClean="0"/>
                        <a:t>1</a:t>
                      </a:r>
                      <a:endParaRPr lang="en-US" sz="2400" dirty="0"/>
                    </a:p>
                  </a:txBody>
                  <a:tcPr/>
                </a:tc>
                <a:tc>
                  <a:txBody>
                    <a:bodyPr/>
                    <a:lstStyle/>
                    <a:p>
                      <a:pPr algn="ctr"/>
                      <a:r>
                        <a:rPr lang="en-US" sz="2400" dirty="0" smtClean="0"/>
                        <a:t>+10</a:t>
                      </a:r>
                      <a:endParaRPr lang="en-US" sz="2400" dirty="0"/>
                    </a:p>
                  </a:txBody>
                  <a:tcPr/>
                </a:tc>
                <a:extLst>
                  <a:ext uri="{0D108BD9-81ED-4DB2-BD59-A6C34878D82A}">
                    <a16:rowId xmlns:a16="http://schemas.microsoft.com/office/drawing/2014/main" val="10001"/>
                  </a:ext>
                </a:extLst>
              </a:tr>
              <a:tr h="370840">
                <a:tc>
                  <a:txBody>
                    <a:bodyPr/>
                    <a:lstStyle/>
                    <a:p>
                      <a:pPr algn="ctr"/>
                      <a:r>
                        <a:rPr lang="en-US" sz="2400" dirty="0" smtClean="0"/>
                        <a:t>2</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2"/>
                  </a:ext>
                </a:extLst>
              </a:tr>
              <a:tr h="370840">
                <a:tc>
                  <a:txBody>
                    <a:bodyPr/>
                    <a:lstStyle/>
                    <a:p>
                      <a:pPr algn="ctr"/>
                      <a:r>
                        <a:rPr lang="en-US" sz="2400" dirty="0" smtClean="0"/>
                        <a:t>3</a:t>
                      </a:r>
                      <a:endParaRPr lang="en-US" sz="2400" dirty="0"/>
                    </a:p>
                  </a:txBody>
                  <a:tcPr/>
                </a:tc>
                <a:tc>
                  <a:txBody>
                    <a:bodyPr/>
                    <a:lstStyle/>
                    <a:p>
                      <a:pPr algn="ctr"/>
                      <a:r>
                        <a:rPr lang="en-US" sz="2400" dirty="0" smtClean="0"/>
                        <a:t>0</a:t>
                      </a:r>
                      <a:endParaRPr lang="en-US" sz="2400" dirty="0"/>
                    </a:p>
                  </a:txBody>
                  <a:tcPr/>
                </a:tc>
                <a:extLst>
                  <a:ext uri="{0D108BD9-81ED-4DB2-BD59-A6C34878D82A}">
                    <a16:rowId xmlns:a16="http://schemas.microsoft.com/office/drawing/2014/main" val="10003"/>
                  </a:ext>
                </a:extLst>
              </a:tr>
              <a:tr h="370840">
                <a:tc>
                  <a:txBody>
                    <a:bodyPr/>
                    <a:lstStyle/>
                    <a:p>
                      <a:pPr algn="ctr"/>
                      <a:r>
                        <a:rPr lang="en-US" sz="2400" dirty="0" smtClean="0"/>
                        <a:t>4</a:t>
                      </a:r>
                      <a:endParaRPr lang="en-US" sz="2400" dirty="0"/>
                    </a:p>
                  </a:txBody>
                  <a:tcPr/>
                </a:tc>
                <a:tc>
                  <a:txBody>
                    <a:bodyPr/>
                    <a:lstStyle/>
                    <a:p>
                      <a:pPr algn="ctr"/>
                      <a:r>
                        <a:rPr lang="en-US" sz="2400" dirty="0" smtClean="0"/>
                        <a:t>-1</a:t>
                      </a:r>
                      <a:endParaRPr lang="en-US" sz="2400" dirty="0"/>
                    </a:p>
                  </a:txBody>
                  <a:tcPr/>
                </a:tc>
                <a:extLst>
                  <a:ext uri="{0D108BD9-81ED-4DB2-BD59-A6C34878D82A}">
                    <a16:rowId xmlns:a16="http://schemas.microsoft.com/office/drawing/2014/main" val="10004"/>
                  </a:ext>
                </a:extLst>
              </a:tr>
              <a:tr h="370840">
                <a:tc>
                  <a:txBody>
                    <a:bodyPr/>
                    <a:lstStyle/>
                    <a:p>
                      <a:pPr algn="ctr"/>
                      <a:r>
                        <a:rPr lang="en-US" sz="2400" dirty="0" smtClean="0"/>
                        <a:t>5</a:t>
                      </a:r>
                      <a:endParaRPr lang="en-US" sz="2400" dirty="0"/>
                    </a:p>
                  </a:txBody>
                  <a:tcPr/>
                </a:tc>
                <a:tc>
                  <a:txBody>
                    <a:bodyPr/>
                    <a:lstStyle/>
                    <a:p>
                      <a:pPr algn="ctr"/>
                      <a:r>
                        <a:rPr lang="en-US" sz="2400" dirty="0" smtClean="0"/>
                        <a:t>-4</a:t>
                      </a:r>
                      <a:endParaRPr lang="en-US" sz="2400" dirty="0"/>
                    </a:p>
                  </a:txBody>
                  <a:tcPr/>
                </a:tc>
                <a:extLst>
                  <a:ext uri="{0D108BD9-81ED-4DB2-BD59-A6C34878D82A}">
                    <a16:rowId xmlns:a16="http://schemas.microsoft.com/office/drawing/2014/main" val="10005"/>
                  </a:ext>
                </a:extLst>
              </a:tr>
              <a:tr h="370840">
                <a:tc>
                  <a:txBody>
                    <a:bodyPr/>
                    <a:lstStyle/>
                    <a:p>
                      <a:pPr algn="ctr"/>
                      <a:r>
                        <a:rPr lang="en-US" sz="2400" dirty="0" smtClean="0"/>
                        <a:t>6</a:t>
                      </a:r>
                      <a:endParaRPr lang="en-US" sz="2400" dirty="0"/>
                    </a:p>
                  </a:txBody>
                  <a:tcPr/>
                </a:tc>
                <a:tc>
                  <a:txBody>
                    <a:bodyPr/>
                    <a:lstStyle/>
                    <a:p>
                      <a:pPr algn="ctr"/>
                      <a:r>
                        <a:rPr lang="en-US" sz="2400" dirty="0" smtClean="0"/>
                        <a:t>-10</a:t>
                      </a:r>
                      <a:endParaRPr lang="en-US" sz="2400" dirty="0"/>
                    </a:p>
                  </a:txBody>
                  <a:tcPr/>
                </a:tc>
                <a:extLst>
                  <a:ext uri="{0D108BD9-81ED-4DB2-BD59-A6C34878D82A}">
                    <a16:rowId xmlns:a16="http://schemas.microsoft.com/office/drawing/2014/main" val="10006"/>
                  </a:ext>
                </a:extLst>
              </a:tr>
            </a:tbl>
          </a:graphicData>
        </a:graphic>
      </p:graphicFrame>
      <p:pic>
        <p:nvPicPr>
          <p:cNvPr id="36865" name="Picture 1" descr="C:\Documents and Settings\Miechele\Local Settings\Temporary Internet Files\Content.IE5\BLUJW21W\MPj04222840000[1].jpg"/>
          <p:cNvPicPr>
            <a:picLocks noChangeAspect="1" noChangeArrowheads="1"/>
          </p:cNvPicPr>
          <p:nvPr/>
        </p:nvPicPr>
        <p:blipFill>
          <a:blip r:embed="rId2" cstate="email"/>
          <a:srcRect/>
          <a:stretch>
            <a:fillRect/>
          </a:stretch>
        </p:blipFill>
        <p:spPr bwMode="auto">
          <a:xfrm>
            <a:off x="6019800" y="3276600"/>
            <a:ext cx="3581400" cy="3581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7911328XSmall.jpg"/>
          <p:cNvPicPr>
            <a:picLocks noChangeAspect="1"/>
          </p:cNvPicPr>
          <p:nvPr/>
        </p:nvPicPr>
        <p:blipFill>
          <a:blip r:embed="rId2" cstate="print"/>
          <a:srcRect/>
          <a:stretch>
            <a:fillRect/>
          </a:stretch>
        </p:blipFill>
        <p:spPr>
          <a:xfrm>
            <a:off x="1524000" y="234584"/>
            <a:ext cx="7829186" cy="6623416"/>
          </a:xfrm>
          <a:prstGeom prst="rect">
            <a:avLst/>
          </a:prstGeom>
        </p:spPr>
      </p:pic>
      <p:sp>
        <p:nvSpPr>
          <p:cNvPr id="3" name="Content Placeholder 2"/>
          <p:cNvSpPr>
            <a:spLocks noGrp="1"/>
          </p:cNvSpPr>
          <p:nvPr>
            <p:ph idx="1"/>
          </p:nvPr>
        </p:nvSpPr>
        <p:spPr>
          <a:xfrm>
            <a:off x="1524000" y="1"/>
            <a:ext cx="3276600" cy="2362199"/>
          </a:xfrm>
        </p:spPr>
        <p:txBody>
          <a:bodyPr>
            <a:noAutofit/>
          </a:bodyPr>
          <a:lstStyle/>
          <a:p>
            <a:pPr marL="0" indent="0">
              <a:lnSpc>
                <a:spcPct val="80000"/>
              </a:lnSpc>
              <a:buNone/>
            </a:pPr>
            <a:r>
              <a:rPr lang="en-US" dirty="0" smtClean="0"/>
              <a:t>Greater availability of tempting options leads to greater consumption. </a:t>
            </a:r>
            <a:endParaRPr lang="en-US" dirty="0"/>
          </a:p>
        </p:txBody>
      </p:sp>
      <p:sp>
        <p:nvSpPr>
          <p:cNvPr id="5" name="TextBox 4"/>
          <p:cNvSpPr txBox="1"/>
          <p:nvPr/>
        </p:nvSpPr>
        <p:spPr>
          <a:xfrm>
            <a:off x="8001000" y="1"/>
            <a:ext cx="2667000" cy="2062103"/>
          </a:xfrm>
          <a:prstGeom prst="rect">
            <a:avLst/>
          </a:prstGeom>
          <a:noFill/>
        </p:spPr>
        <p:txBody>
          <a:bodyPr wrap="square" rtlCol="0">
            <a:spAutoFit/>
          </a:bodyPr>
          <a:lstStyle/>
          <a:p>
            <a:pPr>
              <a:lnSpc>
                <a:spcPct val="80000"/>
              </a:lnSpc>
            </a:pPr>
            <a:r>
              <a:rPr lang="en-US" sz="3200" dirty="0"/>
              <a:t>But otherwise, more options are always a good thing, right?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Hyperchoice</a:t>
            </a:r>
            <a:r>
              <a:rPr lang="en-US" dirty="0" smtClean="0"/>
              <a:t> and the choice paradox</a:t>
            </a:r>
            <a:endParaRPr lang="en-US" dirty="0"/>
          </a:p>
        </p:txBody>
      </p:sp>
      <p:sp>
        <p:nvSpPr>
          <p:cNvPr id="3" name="Content Placeholder 2"/>
          <p:cNvSpPr>
            <a:spLocks noGrp="1"/>
          </p:cNvSpPr>
          <p:nvPr>
            <p:ph idx="1"/>
          </p:nvPr>
        </p:nvSpPr>
        <p:spPr/>
        <p:txBody>
          <a:bodyPr/>
          <a:lstStyle/>
          <a:p>
            <a:pPr marL="0" indent="0">
              <a:buNone/>
            </a:pPr>
            <a:r>
              <a:rPr lang="en-US" dirty="0" smtClean="0"/>
              <a:t>We think more choice is better, but there can be problems with excessive choice:</a:t>
            </a:r>
          </a:p>
          <a:p>
            <a:pPr marL="0" indent="0">
              <a:buNone/>
            </a:pPr>
            <a:endParaRPr lang="en-US" dirty="0" smtClean="0"/>
          </a:p>
          <a:p>
            <a:pPr marL="514350" indent="-514350">
              <a:buFont typeface="+mj-lt"/>
              <a:buAutoNum type="arabicPeriod"/>
            </a:pPr>
            <a:r>
              <a:rPr lang="en-US" dirty="0" smtClean="0"/>
              <a:t>Decisions become less likely (paralysis)</a:t>
            </a:r>
          </a:p>
          <a:p>
            <a:pPr marL="514350" indent="-514350">
              <a:buFont typeface="+mj-lt"/>
              <a:buAutoNum type="arabicPeriod"/>
            </a:pPr>
            <a:r>
              <a:rPr lang="en-US" dirty="0" smtClean="0"/>
              <a:t>Choice satisfaction drops</a:t>
            </a:r>
          </a:p>
          <a:p>
            <a:pPr marL="514350" indent="-514350">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94000"/>
          </a:schemeClr>
        </a:solidFill>
        <a:effectLst/>
      </p:bgPr>
    </p:bg>
    <p:spTree>
      <p:nvGrpSpPr>
        <p:cNvPr id="1" name=""/>
        <p:cNvGrpSpPr/>
        <p:nvPr/>
      </p:nvGrpSpPr>
      <p:grpSpPr>
        <a:xfrm>
          <a:off x="0" y="0"/>
          <a:ext cx="0" cy="0"/>
          <a:chOff x="0" y="0"/>
          <a:chExt cx="0" cy="0"/>
        </a:xfrm>
      </p:grpSpPr>
      <p:pic>
        <p:nvPicPr>
          <p:cNvPr id="29699" name="Picture 3" descr="C:\Documents and Settings\rjames\Local Settings\Temporary Internet Files\Content.IE5\J83YB858\MPj04140340000[1].jpg"/>
          <p:cNvPicPr>
            <a:picLocks noChangeAspect="1" noChangeArrowheads="1"/>
          </p:cNvPicPr>
          <p:nvPr/>
        </p:nvPicPr>
        <p:blipFill>
          <a:blip r:embed="rId2" cstate="email"/>
          <a:srcRect/>
          <a:stretch>
            <a:fillRect/>
          </a:stretch>
        </p:blipFill>
        <p:spPr bwMode="auto">
          <a:xfrm>
            <a:off x="6522720" y="0"/>
            <a:ext cx="4145280" cy="6858000"/>
          </a:xfrm>
          <a:prstGeom prst="rect">
            <a:avLst/>
          </a:prstGeom>
          <a:noFill/>
        </p:spPr>
      </p:pic>
      <p:sp>
        <p:nvSpPr>
          <p:cNvPr id="2" name="Title 1"/>
          <p:cNvSpPr>
            <a:spLocks noGrp="1"/>
          </p:cNvSpPr>
          <p:nvPr>
            <p:ph type="title"/>
          </p:nvPr>
        </p:nvSpPr>
        <p:spPr>
          <a:xfrm>
            <a:off x="1524000" y="304800"/>
            <a:ext cx="5105400" cy="3810000"/>
          </a:xfrm>
        </p:spPr>
        <p:txBody>
          <a:bodyPr>
            <a:normAutofit fontScale="90000"/>
          </a:bodyPr>
          <a:lstStyle/>
          <a:p>
            <a:r>
              <a:rPr lang="en-US" sz="7200" dirty="0">
                <a:solidFill>
                  <a:schemeClr val="bg1"/>
                </a:solidFill>
              </a:rPr>
              <a:t>Too many choices can lead to paralysis</a:t>
            </a:r>
          </a:p>
        </p:txBody>
      </p:sp>
      <p:sp>
        <p:nvSpPr>
          <p:cNvPr id="3" name="Content Placeholder 2"/>
          <p:cNvSpPr>
            <a:spLocks noGrp="1"/>
          </p:cNvSpPr>
          <p:nvPr>
            <p:ph idx="1"/>
          </p:nvPr>
        </p:nvSpPr>
        <p:spPr>
          <a:xfrm>
            <a:off x="1600200" y="4800600"/>
            <a:ext cx="4876800" cy="1981200"/>
          </a:xfrm>
        </p:spPr>
        <p:txBody>
          <a:bodyPr>
            <a:normAutofit fontScale="32500" lnSpcReduction="20000"/>
          </a:bodyPr>
          <a:lstStyle/>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endParaRPr lang="en-US" sz="2400" dirty="0">
              <a:hlinkClick r:id="rId3"/>
            </a:endParaRPr>
          </a:p>
          <a:p>
            <a:pPr>
              <a:buNone/>
            </a:pPr>
            <a:r>
              <a:rPr lang="en-US" sz="7400" dirty="0">
                <a:solidFill>
                  <a:schemeClr val="bg1"/>
                </a:solidFill>
                <a:hlinkClick r:id="rId3"/>
              </a:rPr>
              <a:t>http://www.youtube.com/watch?v=VO6XEQIsCoM</a:t>
            </a:r>
            <a:endParaRPr lang="en-US" sz="7400" dirty="0">
              <a:solidFill>
                <a:schemeClr val="bg1"/>
              </a:solidFill>
            </a:endParaRPr>
          </a:p>
          <a:p>
            <a:pPr>
              <a:buNone/>
            </a:pPr>
            <a:r>
              <a:rPr lang="en-US" sz="2600" dirty="0">
                <a:solidFill>
                  <a:schemeClr val="bg1"/>
                </a:solidFill>
              </a:rPr>
              <a:t>0:25-9:57</a:t>
            </a:r>
            <a:endParaRPr 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britsuperstore.com/acatalog/wilkins_mini_jams.jpg"/>
          <p:cNvPicPr>
            <a:picLocks noChangeAspect="1" noChangeArrowheads="1"/>
          </p:cNvPicPr>
          <p:nvPr/>
        </p:nvPicPr>
        <p:blipFill>
          <a:blip r:embed="rId2" cstate="email"/>
          <a:srcRect/>
          <a:stretch>
            <a:fillRect/>
          </a:stretch>
        </p:blipFill>
        <p:spPr bwMode="auto">
          <a:xfrm>
            <a:off x="5715001" y="4724400"/>
            <a:ext cx="1762125" cy="1466850"/>
          </a:xfrm>
          <a:prstGeom prst="rect">
            <a:avLst/>
          </a:prstGeom>
          <a:noFill/>
        </p:spPr>
      </p:pic>
      <p:pic>
        <p:nvPicPr>
          <p:cNvPr id="1028" name="Picture 4" descr="http://www.britsuperstore.com/acatalog/wilkins_mini_jams.jpg"/>
          <p:cNvPicPr>
            <a:picLocks noChangeAspect="1" noChangeArrowheads="1"/>
          </p:cNvPicPr>
          <p:nvPr/>
        </p:nvPicPr>
        <p:blipFill>
          <a:blip r:embed="rId2" cstate="email"/>
          <a:srcRect/>
          <a:stretch>
            <a:fillRect/>
          </a:stretch>
        </p:blipFill>
        <p:spPr bwMode="auto">
          <a:xfrm>
            <a:off x="6629401" y="3276600"/>
            <a:ext cx="1762125" cy="1466850"/>
          </a:xfrm>
          <a:prstGeom prst="rect">
            <a:avLst/>
          </a:prstGeom>
          <a:noFill/>
        </p:spPr>
      </p:pic>
      <p:sp>
        <p:nvSpPr>
          <p:cNvPr id="2" name="Title 1"/>
          <p:cNvSpPr>
            <a:spLocks noGrp="1"/>
          </p:cNvSpPr>
          <p:nvPr>
            <p:ph type="title"/>
          </p:nvPr>
        </p:nvSpPr>
        <p:spPr/>
        <p:txBody>
          <a:bodyPr/>
          <a:lstStyle/>
          <a:p>
            <a:r>
              <a:rPr lang="en-US" dirty="0" smtClean="0"/>
              <a:t>The Jam Experiment</a:t>
            </a:r>
            <a:endParaRPr lang="en-US" dirty="0"/>
          </a:p>
        </p:txBody>
      </p:sp>
      <p:sp>
        <p:nvSpPr>
          <p:cNvPr id="3" name="Content Placeholder 2"/>
          <p:cNvSpPr>
            <a:spLocks noGrp="1"/>
          </p:cNvSpPr>
          <p:nvPr>
            <p:ph idx="1"/>
          </p:nvPr>
        </p:nvSpPr>
        <p:spPr>
          <a:xfrm>
            <a:off x="1981200" y="1600201"/>
            <a:ext cx="4267200" cy="4525963"/>
          </a:xfrm>
        </p:spPr>
        <p:txBody>
          <a:bodyPr>
            <a:normAutofit/>
          </a:bodyPr>
          <a:lstStyle/>
          <a:p>
            <a:pPr marL="0" indent="0">
              <a:buNone/>
            </a:pPr>
            <a:r>
              <a:rPr lang="en-US" dirty="0" smtClean="0"/>
              <a:t>Tasting booth for unusual jams in an upscale grocery story.  </a:t>
            </a:r>
          </a:p>
          <a:p>
            <a:pPr lvl="1">
              <a:buNone/>
            </a:pPr>
            <a:r>
              <a:rPr lang="en-US" dirty="0" smtClean="0"/>
              <a:t>A: offered 6 jams</a:t>
            </a:r>
          </a:p>
          <a:p>
            <a:pPr lvl="1">
              <a:buNone/>
            </a:pPr>
            <a:r>
              <a:rPr lang="en-US" dirty="0" smtClean="0"/>
              <a:t>B: offered 24 jams</a:t>
            </a:r>
          </a:p>
          <a:p>
            <a:pPr marL="0" indent="0">
              <a:buNone/>
            </a:pPr>
            <a:r>
              <a:rPr lang="en-US" dirty="0" smtClean="0"/>
              <a:t>What percentage of tasters later purchased one of the jams?</a:t>
            </a:r>
          </a:p>
          <a:p>
            <a:pPr marL="0" indent="0">
              <a:buNone/>
            </a:pPr>
            <a:endParaRPr lang="en-US" dirty="0" smtClean="0"/>
          </a:p>
          <a:p>
            <a:pPr>
              <a:buNone/>
            </a:pPr>
            <a:endParaRPr lang="en-US" dirty="0"/>
          </a:p>
        </p:txBody>
      </p:sp>
      <p:pic>
        <p:nvPicPr>
          <p:cNvPr id="1026" name="Picture 2" descr="http://www.britsuperstore.com/acatalog/Wilkin_&amp;_Sons_Fruit_Spread_300g.jpg"/>
          <p:cNvPicPr>
            <a:picLocks noChangeAspect="1" noChangeArrowheads="1"/>
          </p:cNvPicPr>
          <p:nvPr/>
        </p:nvPicPr>
        <p:blipFill>
          <a:blip r:embed="rId3" cstate="email"/>
          <a:srcRect/>
          <a:stretch>
            <a:fillRect/>
          </a:stretch>
        </p:blipFill>
        <p:spPr bwMode="auto">
          <a:xfrm>
            <a:off x="7404042" y="1219201"/>
            <a:ext cx="3263959" cy="1609725"/>
          </a:xfrm>
          <a:prstGeom prst="rect">
            <a:avLst/>
          </a:prstGeom>
          <a:noFill/>
        </p:spPr>
      </p:pic>
      <p:sp>
        <p:nvSpPr>
          <p:cNvPr id="5" name="TextBox 4"/>
          <p:cNvSpPr txBox="1"/>
          <p:nvPr/>
        </p:nvSpPr>
        <p:spPr>
          <a:xfrm>
            <a:off x="7010400" y="1524000"/>
            <a:ext cx="533400" cy="707886"/>
          </a:xfrm>
          <a:prstGeom prst="rect">
            <a:avLst/>
          </a:prstGeom>
          <a:noFill/>
        </p:spPr>
        <p:txBody>
          <a:bodyPr wrap="square" rtlCol="0">
            <a:spAutoFit/>
          </a:bodyPr>
          <a:lstStyle/>
          <a:p>
            <a:r>
              <a:rPr lang="en-US" sz="4000" dirty="0"/>
              <a:t>A</a:t>
            </a:r>
          </a:p>
        </p:txBody>
      </p:sp>
      <p:sp>
        <p:nvSpPr>
          <p:cNvPr id="6" name="TextBox 5"/>
          <p:cNvSpPr txBox="1"/>
          <p:nvPr/>
        </p:nvSpPr>
        <p:spPr>
          <a:xfrm>
            <a:off x="6324600" y="3276600"/>
            <a:ext cx="533400" cy="707886"/>
          </a:xfrm>
          <a:prstGeom prst="rect">
            <a:avLst/>
          </a:prstGeom>
          <a:noFill/>
        </p:spPr>
        <p:txBody>
          <a:bodyPr wrap="square" rtlCol="0">
            <a:spAutoFit/>
          </a:bodyPr>
          <a:lstStyle/>
          <a:p>
            <a:r>
              <a:rPr lang="en-US" sz="4000" dirty="0"/>
              <a:t>B</a:t>
            </a:r>
          </a:p>
        </p:txBody>
      </p:sp>
      <p:pic>
        <p:nvPicPr>
          <p:cNvPr id="8" name="Picture 4" descr="http://www.britsuperstore.com/acatalog/wilkins_mini_jams.jpg"/>
          <p:cNvPicPr>
            <a:picLocks noChangeAspect="1" noChangeArrowheads="1"/>
          </p:cNvPicPr>
          <p:nvPr/>
        </p:nvPicPr>
        <p:blipFill>
          <a:blip r:embed="rId2" cstate="email"/>
          <a:srcRect/>
          <a:stretch>
            <a:fillRect/>
          </a:stretch>
        </p:blipFill>
        <p:spPr bwMode="auto">
          <a:xfrm>
            <a:off x="8458201" y="3276600"/>
            <a:ext cx="1762125" cy="1466850"/>
          </a:xfrm>
          <a:prstGeom prst="rect">
            <a:avLst/>
          </a:prstGeom>
          <a:noFill/>
        </p:spPr>
      </p:pic>
      <p:pic>
        <p:nvPicPr>
          <p:cNvPr id="10" name="Picture 4" descr="http://www.britsuperstore.com/acatalog/wilkins_mini_jams.jpg"/>
          <p:cNvPicPr>
            <a:picLocks noChangeAspect="1" noChangeArrowheads="1"/>
          </p:cNvPicPr>
          <p:nvPr/>
        </p:nvPicPr>
        <p:blipFill>
          <a:blip r:embed="rId2" cstate="email"/>
          <a:srcRect/>
          <a:stretch>
            <a:fillRect/>
          </a:stretch>
        </p:blipFill>
        <p:spPr bwMode="auto">
          <a:xfrm>
            <a:off x="7467601" y="4724400"/>
            <a:ext cx="1762125" cy="1466850"/>
          </a:xfrm>
          <a:prstGeom prst="rect">
            <a:avLst/>
          </a:prstGeom>
          <a:noFill/>
        </p:spPr>
      </p:pic>
      <p:pic>
        <p:nvPicPr>
          <p:cNvPr id="11" name="Picture 4" descr="http://www.britsuperstore.com/acatalog/wilkins_mini_jams.jpg"/>
          <p:cNvPicPr>
            <a:picLocks noChangeAspect="1" noChangeArrowheads="1"/>
          </p:cNvPicPr>
          <p:nvPr/>
        </p:nvPicPr>
        <p:blipFill>
          <a:blip r:embed="rId2" cstate="email"/>
          <a:srcRect r="17838"/>
          <a:stretch>
            <a:fillRect/>
          </a:stretch>
        </p:blipFill>
        <p:spPr bwMode="auto">
          <a:xfrm>
            <a:off x="9220200" y="4724400"/>
            <a:ext cx="1447800" cy="1466850"/>
          </a:xfrm>
          <a:prstGeom prst="rect">
            <a:avLst/>
          </a:prstGeom>
          <a:noFill/>
        </p:spPr>
      </p:pic>
      <p:sp>
        <p:nvSpPr>
          <p:cNvPr id="13" name="TextBox 12"/>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Jam Experiment</a:t>
            </a:r>
          </a:p>
        </p:txBody>
      </p:sp>
      <p:sp>
        <p:nvSpPr>
          <p:cNvPr id="3" name="Content Placeholder 2"/>
          <p:cNvSpPr>
            <a:spLocks noGrp="1"/>
          </p:cNvSpPr>
          <p:nvPr>
            <p:ph idx="1"/>
          </p:nvPr>
        </p:nvSpPr>
        <p:spPr/>
        <p:txBody>
          <a:bodyPr>
            <a:normAutofit fontScale="92500" lnSpcReduction="20000"/>
          </a:bodyPr>
          <a:lstStyle/>
          <a:p>
            <a:r>
              <a:rPr lang="en-US" dirty="0"/>
              <a:t>“On two consecutive Saturdays, neither of which fell on a long holiday weekend, a tasting booth was set up inside the grocery store. </a:t>
            </a:r>
            <a:endParaRPr lang="en-US" dirty="0" smtClean="0"/>
          </a:p>
          <a:p>
            <a:r>
              <a:rPr lang="en-US" dirty="0" smtClean="0"/>
              <a:t>Over </a:t>
            </a:r>
            <a:r>
              <a:rPr lang="en-US" dirty="0"/>
              <a:t>the course of these two 5-hr experimental periods, the behavior of approximately 754 shoppers was observed. </a:t>
            </a:r>
            <a:endParaRPr lang="en-US" dirty="0" smtClean="0"/>
          </a:p>
          <a:p>
            <a:r>
              <a:rPr lang="en-US" dirty="0" smtClean="0"/>
              <a:t>Among </a:t>
            </a:r>
            <a:r>
              <a:rPr lang="en-US" dirty="0"/>
              <a:t>the 386 customers present in the store during the hours when the extensive-choice booth was displayed, only 242 </a:t>
            </a:r>
            <a:r>
              <a:rPr lang="en-US" dirty="0" smtClean="0"/>
              <a:t>(63%) actually </a:t>
            </a:r>
            <a:r>
              <a:rPr lang="en-US" dirty="0"/>
              <a:t>encountered the display. </a:t>
            </a:r>
            <a:endParaRPr lang="en-US" dirty="0" smtClean="0"/>
          </a:p>
          <a:p>
            <a:r>
              <a:rPr lang="en-US" dirty="0" smtClean="0"/>
              <a:t>Among </a:t>
            </a:r>
            <a:r>
              <a:rPr lang="en-US" dirty="0"/>
              <a:t>the 368 customers present in the store during the hours when the limited-choice booth was displayed, only 260 </a:t>
            </a:r>
            <a:r>
              <a:rPr lang="en-US" dirty="0" smtClean="0"/>
              <a:t>(71%) actually </a:t>
            </a:r>
            <a:r>
              <a:rPr lang="en-US" dirty="0"/>
              <a:t>encountered the display.”</a:t>
            </a:r>
          </a:p>
          <a:p>
            <a:endParaRPr lang="en-US" dirty="0"/>
          </a:p>
        </p:txBody>
      </p:sp>
    </p:spTree>
    <p:extLst>
      <p:ext uri="{BB962C8B-B14F-4D97-AF65-F5344CB8AC3E}">
        <p14:creationId xmlns:p14="http://schemas.microsoft.com/office/powerpoint/2010/main" val="407376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Jam Experiment</a:t>
            </a:r>
          </a:p>
        </p:txBody>
      </p:sp>
      <p:sp>
        <p:nvSpPr>
          <p:cNvPr id="3" name="Content Placeholder 2"/>
          <p:cNvSpPr>
            <a:spLocks noGrp="1"/>
          </p:cNvSpPr>
          <p:nvPr>
            <p:ph idx="1"/>
          </p:nvPr>
        </p:nvSpPr>
        <p:spPr/>
        <p:txBody>
          <a:bodyPr>
            <a:normAutofit lnSpcReduction="10000"/>
          </a:bodyPr>
          <a:lstStyle/>
          <a:p>
            <a:r>
              <a:rPr lang="en-US" dirty="0" smtClean="0"/>
              <a:t>“Of </a:t>
            </a:r>
            <a:r>
              <a:rPr lang="en-US" dirty="0"/>
              <a:t>the 242 customers who passed the </a:t>
            </a:r>
            <a:r>
              <a:rPr lang="en-US" dirty="0" smtClean="0"/>
              <a:t>extensive-selection display </a:t>
            </a:r>
            <a:r>
              <a:rPr lang="en-US" dirty="0"/>
              <a:t>of jams, 60% (145) actually stopped at the booth.</a:t>
            </a:r>
          </a:p>
          <a:p>
            <a:r>
              <a:rPr lang="en-US" dirty="0"/>
              <a:t>In contrast, of the 260 customers who passed the </a:t>
            </a:r>
            <a:r>
              <a:rPr lang="en-US" dirty="0" smtClean="0"/>
              <a:t>limited-selection display </a:t>
            </a:r>
            <a:r>
              <a:rPr lang="en-US" dirty="0"/>
              <a:t>of jams, only 40% (104) stopped. </a:t>
            </a:r>
            <a:endParaRPr lang="en-US" dirty="0" smtClean="0"/>
          </a:p>
          <a:p>
            <a:r>
              <a:rPr lang="en-US" dirty="0" smtClean="0"/>
              <a:t>Thus</a:t>
            </a:r>
            <a:r>
              <a:rPr lang="en-US" dirty="0"/>
              <a:t>, consumers </a:t>
            </a:r>
            <a:r>
              <a:rPr lang="en-US" dirty="0" smtClean="0"/>
              <a:t>who encountered </a:t>
            </a:r>
            <a:r>
              <a:rPr lang="en-US" dirty="0"/>
              <a:t>the extensive-choice condition were more attracted </a:t>
            </a:r>
            <a:r>
              <a:rPr lang="en-US" dirty="0" smtClean="0"/>
              <a:t>to the </a:t>
            </a:r>
            <a:r>
              <a:rPr lang="en-US" dirty="0"/>
              <a:t>booth than consumers exposed to the limited-choice condition</a:t>
            </a:r>
            <a:r>
              <a:rPr lang="en-US" dirty="0" smtClean="0"/>
              <a:t>, suggesting </a:t>
            </a:r>
            <a:r>
              <a:rPr lang="en-US" dirty="0"/>
              <a:t>that the variety provided in the extensive-choice </a:t>
            </a:r>
            <a:r>
              <a:rPr lang="en-US" dirty="0" smtClean="0"/>
              <a:t>condition was </a:t>
            </a:r>
            <a:r>
              <a:rPr lang="en-US" dirty="0"/>
              <a:t>initially more </a:t>
            </a:r>
            <a:r>
              <a:rPr lang="en-US" dirty="0" smtClean="0"/>
              <a:t>attractive”</a:t>
            </a:r>
            <a:endParaRPr lang="en-US" dirty="0"/>
          </a:p>
        </p:txBody>
      </p:sp>
    </p:spTree>
    <p:extLst>
      <p:ext uri="{BB962C8B-B14F-4D97-AF65-F5344CB8AC3E}">
        <p14:creationId xmlns:p14="http://schemas.microsoft.com/office/powerpoint/2010/main" val="237737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Jam Experiment</a:t>
            </a:r>
          </a:p>
        </p:txBody>
      </p:sp>
      <p:sp>
        <p:nvSpPr>
          <p:cNvPr id="3" name="Content Placeholder 2"/>
          <p:cNvSpPr>
            <a:spLocks noGrp="1"/>
          </p:cNvSpPr>
          <p:nvPr>
            <p:ph idx="1"/>
          </p:nvPr>
        </p:nvSpPr>
        <p:spPr/>
        <p:txBody>
          <a:bodyPr/>
          <a:lstStyle/>
          <a:p>
            <a:r>
              <a:rPr lang="en-US" dirty="0" smtClean="0"/>
              <a:t>“</a:t>
            </a:r>
            <a:r>
              <a:rPr lang="en-US" dirty="0"/>
              <a:t>One might imagine that consumers who encountered 24 </a:t>
            </a:r>
            <a:r>
              <a:rPr lang="en-US" dirty="0" smtClean="0"/>
              <a:t>different jams </a:t>
            </a:r>
            <a:r>
              <a:rPr lang="en-US" dirty="0"/>
              <a:t>would sample more flavors than would those who </a:t>
            </a:r>
            <a:r>
              <a:rPr lang="en-US" dirty="0" smtClean="0"/>
              <a:t>encountered 6 </a:t>
            </a:r>
            <a:r>
              <a:rPr lang="en-US" dirty="0"/>
              <a:t>different varieties. </a:t>
            </a:r>
            <a:endParaRPr lang="en-US" dirty="0" smtClean="0"/>
          </a:p>
          <a:p>
            <a:r>
              <a:rPr lang="en-US" dirty="0" smtClean="0"/>
              <a:t>In </a:t>
            </a:r>
            <a:r>
              <a:rPr lang="en-US" dirty="0"/>
              <a:t>fact, however, there were </a:t>
            </a:r>
            <a:r>
              <a:rPr lang="en-US" dirty="0" smtClean="0"/>
              <a:t>no significant differences.”</a:t>
            </a:r>
            <a:endParaRPr lang="en-US" dirty="0"/>
          </a:p>
        </p:txBody>
      </p:sp>
    </p:spTree>
    <p:extLst>
      <p:ext uri="{BB962C8B-B14F-4D97-AF65-F5344CB8AC3E}">
        <p14:creationId xmlns:p14="http://schemas.microsoft.com/office/powerpoint/2010/main" val="115165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Jam Experiment</a:t>
            </a:r>
          </a:p>
        </p:txBody>
      </p:sp>
      <p:sp>
        <p:nvSpPr>
          <p:cNvPr id="3" name="Content Placeholder 2"/>
          <p:cNvSpPr>
            <a:spLocks noGrp="1"/>
          </p:cNvSpPr>
          <p:nvPr>
            <p:ph idx="1"/>
          </p:nvPr>
        </p:nvSpPr>
        <p:spPr/>
        <p:txBody>
          <a:bodyPr>
            <a:normAutofit/>
          </a:bodyPr>
          <a:lstStyle/>
          <a:p>
            <a:r>
              <a:rPr lang="en-US" dirty="0" smtClean="0"/>
              <a:t>“Nearly 30</a:t>
            </a:r>
            <a:r>
              <a:rPr lang="en-US" dirty="0"/>
              <a:t>% (31) of the consumers in the limited-choice condition </a:t>
            </a:r>
            <a:r>
              <a:rPr lang="en-US" dirty="0" smtClean="0"/>
              <a:t>subsequently purchased a jar</a:t>
            </a:r>
          </a:p>
          <a:p>
            <a:r>
              <a:rPr lang="en-US" dirty="0" smtClean="0"/>
              <a:t>In </a:t>
            </a:r>
            <a:r>
              <a:rPr lang="en-US" dirty="0"/>
              <a:t>contrast, only 3</a:t>
            </a:r>
            <a:r>
              <a:rPr lang="en-US" dirty="0" smtClean="0"/>
              <a:t>% (</a:t>
            </a:r>
            <a:r>
              <a:rPr lang="en-US" dirty="0"/>
              <a:t>4) of the consumers in the extensive-choice condition did </a:t>
            </a:r>
            <a:r>
              <a:rPr lang="en-US" dirty="0" smtClean="0"/>
              <a:t>so</a:t>
            </a:r>
          </a:p>
          <a:p>
            <a:r>
              <a:rPr lang="en-US" dirty="0"/>
              <a:t>Thus, consumers initially </a:t>
            </a:r>
            <a:r>
              <a:rPr lang="en-US" dirty="0" smtClean="0"/>
              <a:t>exposed to </a:t>
            </a:r>
            <a:r>
              <a:rPr lang="en-US" dirty="0"/>
              <a:t>limited choices proved considerably more likely to purchase </a:t>
            </a:r>
            <a:r>
              <a:rPr lang="en-US" dirty="0" smtClean="0"/>
              <a:t>the product </a:t>
            </a:r>
            <a:r>
              <a:rPr lang="en-US" dirty="0"/>
              <a:t>than consumers who had initially encountered a </a:t>
            </a:r>
            <a:r>
              <a:rPr lang="en-US" dirty="0" smtClean="0"/>
              <a:t>much larger </a:t>
            </a:r>
            <a:r>
              <a:rPr lang="en-US" dirty="0"/>
              <a:t>set of options</a:t>
            </a:r>
            <a:r>
              <a:rPr lang="en-US" dirty="0" smtClean="0"/>
              <a:t>.”</a:t>
            </a:r>
            <a:endParaRPr lang="en-US" dirty="0"/>
          </a:p>
        </p:txBody>
      </p:sp>
    </p:spTree>
    <p:extLst>
      <p:ext uri="{BB962C8B-B14F-4D97-AF65-F5344CB8AC3E}">
        <p14:creationId xmlns:p14="http://schemas.microsoft.com/office/powerpoint/2010/main" val="162284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britsuperstore.com/acatalog/wilkins_mini_jams.jpg"/>
          <p:cNvPicPr>
            <a:picLocks noChangeAspect="1" noChangeArrowheads="1"/>
          </p:cNvPicPr>
          <p:nvPr/>
        </p:nvPicPr>
        <p:blipFill>
          <a:blip r:embed="rId3" cstate="email"/>
          <a:srcRect/>
          <a:stretch>
            <a:fillRect/>
          </a:stretch>
        </p:blipFill>
        <p:spPr bwMode="auto">
          <a:xfrm>
            <a:off x="5715001" y="4724400"/>
            <a:ext cx="1762125" cy="1466850"/>
          </a:xfrm>
          <a:prstGeom prst="rect">
            <a:avLst/>
          </a:prstGeom>
          <a:noFill/>
        </p:spPr>
      </p:pic>
      <p:pic>
        <p:nvPicPr>
          <p:cNvPr id="1028" name="Picture 4" descr="http://www.britsuperstore.com/acatalog/wilkins_mini_jams.jpg"/>
          <p:cNvPicPr>
            <a:picLocks noChangeAspect="1" noChangeArrowheads="1"/>
          </p:cNvPicPr>
          <p:nvPr/>
        </p:nvPicPr>
        <p:blipFill>
          <a:blip r:embed="rId3" cstate="email"/>
          <a:srcRect/>
          <a:stretch>
            <a:fillRect/>
          </a:stretch>
        </p:blipFill>
        <p:spPr bwMode="auto">
          <a:xfrm>
            <a:off x="6629401" y="3276600"/>
            <a:ext cx="1762125" cy="1466850"/>
          </a:xfrm>
          <a:prstGeom prst="rect">
            <a:avLst/>
          </a:prstGeom>
          <a:noFill/>
        </p:spPr>
      </p:pic>
      <p:sp>
        <p:nvSpPr>
          <p:cNvPr id="2" name="Title 1"/>
          <p:cNvSpPr>
            <a:spLocks noGrp="1"/>
          </p:cNvSpPr>
          <p:nvPr>
            <p:ph type="title"/>
          </p:nvPr>
        </p:nvSpPr>
        <p:spPr/>
        <p:txBody>
          <a:bodyPr/>
          <a:lstStyle/>
          <a:p>
            <a:r>
              <a:rPr lang="en-US" dirty="0" smtClean="0"/>
              <a:t>Decision paralysis</a:t>
            </a:r>
            <a:endParaRPr lang="en-US" dirty="0"/>
          </a:p>
        </p:txBody>
      </p:sp>
      <p:sp>
        <p:nvSpPr>
          <p:cNvPr id="3" name="Content Placeholder 2"/>
          <p:cNvSpPr>
            <a:spLocks noGrp="1"/>
          </p:cNvSpPr>
          <p:nvPr>
            <p:ph idx="1"/>
          </p:nvPr>
        </p:nvSpPr>
        <p:spPr>
          <a:xfrm>
            <a:off x="1981200" y="1600201"/>
            <a:ext cx="4267200" cy="4525963"/>
          </a:xfrm>
        </p:spPr>
        <p:txBody>
          <a:bodyPr>
            <a:normAutofit/>
          </a:bodyPr>
          <a:lstStyle/>
          <a:p>
            <a:pPr marL="0" indent="0">
              <a:buNone/>
            </a:pPr>
            <a:r>
              <a:rPr lang="en-US" dirty="0" smtClean="0"/>
              <a:t>Tasting booth for unusual jams in an upscale grocery story.  </a:t>
            </a:r>
          </a:p>
          <a:p>
            <a:pPr lvl="1">
              <a:buNone/>
            </a:pPr>
            <a:r>
              <a:rPr lang="en-US" dirty="0" smtClean="0"/>
              <a:t>A: offered 6 jams</a:t>
            </a:r>
          </a:p>
          <a:p>
            <a:pPr lvl="1">
              <a:buNone/>
            </a:pPr>
            <a:r>
              <a:rPr lang="en-US" dirty="0" smtClean="0"/>
              <a:t>B: offered 24 jams</a:t>
            </a:r>
          </a:p>
          <a:p>
            <a:pPr marL="0" indent="0">
              <a:buNone/>
            </a:pPr>
            <a:r>
              <a:rPr lang="en-US" dirty="0" smtClean="0"/>
              <a:t>What percentage of tasters later purchased one of the jams?</a:t>
            </a:r>
          </a:p>
          <a:p>
            <a:pPr marL="0" indent="0">
              <a:buNone/>
            </a:pPr>
            <a:endParaRPr lang="en-US" dirty="0" smtClean="0"/>
          </a:p>
          <a:p>
            <a:pPr>
              <a:buNone/>
            </a:pPr>
            <a:endParaRPr lang="en-US" dirty="0"/>
          </a:p>
        </p:txBody>
      </p:sp>
      <p:pic>
        <p:nvPicPr>
          <p:cNvPr id="1026" name="Picture 2" descr="http://www.britsuperstore.com/acatalog/Wilkin_&amp;_Sons_Fruit_Spread_300g.jpg"/>
          <p:cNvPicPr>
            <a:picLocks noChangeAspect="1" noChangeArrowheads="1"/>
          </p:cNvPicPr>
          <p:nvPr/>
        </p:nvPicPr>
        <p:blipFill>
          <a:blip r:embed="rId4" cstate="email"/>
          <a:srcRect/>
          <a:stretch>
            <a:fillRect/>
          </a:stretch>
        </p:blipFill>
        <p:spPr bwMode="auto">
          <a:xfrm>
            <a:off x="7404042" y="1219201"/>
            <a:ext cx="3263959" cy="1609725"/>
          </a:xfrm>
          <a:prstGeom prst="rect">
            <a:avLst/>
          </a:prstGeom>
          <a:noFill/>
        </p:spPr>
      </p:pic>
      <p:sp>
        <p:nvSpPr>
          <p:cNvPr id="5" name="TextBox 4"/>
          <p:cNvSpPr txBox="1"/>
          <p:nvPr/>
        </p:nvSpPr>
        <p:spPr>
          <a:xfrm>
            <a:off x="7010400" y="1524000"/>
            <a:ext cx="533400" cy="707886"/>
          </a:xfrm>
          <a:prstGeom prst="rect">
            <a:avLst/>
          </a:prstGeom>
          <a:noFill/>
        </p:spPr>
        <p:txBody>
          <a:bodyPr wrap="square" rtlCol="0">
            <a:spAutoFit/>
          </a:bodyPr>
          <a:lstStyle/>
          <a:p>
            <a:r>
              <a:rPr lang="en-US" sz="4000" dirty="0"/>
              <a:t>A</a:t>
            </a:r>
          </a:p>
        </p:txBody>
      </p:sp>
      <p:sp>
        <p:nvSpPr>
          <p:cNvPr id="6" name="TextBox 5"/>
          <p:cNvSpPr txBox="1"/>
          <p:nvPr/>
        </p:nvSpPr>
        <p:spPr>
          <a:xfrm>
            <a:off x="6324600" y="3276600"/>
            <a:ext cx="533400" cy="707886"/>
          </a:xfrm>
          <a:prstGeom prst="rect">
            <a:avLst/>
          </a:prstGeom>
          <a:noFill/>
        </p:spPr>
        <p:txBody>
          <a:bodyPr wrap="square" rtlCol="0">
            <a:spAutoFit/>
          </a:bodyPr>
          <a:lstStyle/>
          <a:p>
            <a:r>
              <a:rPr lang="en-US" sz="4000" dirty="0"/>
              <a:t>B</a:t>
            </a:r>
          </a:p>
        </p:txBody>
      </p:sp>
      <p:pic>
        <p:nvPicPr>
          <p:cNvPr id="8" name="Picture 4" descr="http://www.britsuperstore.com/acatalog/wilkins_mini_jams.jpg"/>
          <p:cNvPicPr>
            <a:picLocks noChangeAspect="1" noChangeArrowheads="1"/>
          </p:cNvPicPr>
          <p:nvPr/>
        </p:nvPicPr>
        <p:blipFill>
          <a:blip r:embed="rId3" cstate="email"/>
          <a:srcRect/>
          <a:stretch>
            <a:fillRect/>
          </a:stretch>
        </p:blipFill>
        <p:spPr bwMode="auto">
          <a:xfrm>
            <a:off x="8458201" y="3276600"/>
            <a:ext cx="1762125" cy="1466850"/>
          </a:xfrm>
          <a:prstGeom prst="rect">
            <a:avLst/>
          </a:prstGeom>
          <a:noFill/>
        </p:spPr>
      </p:pic>
      <p:pic>
        <p:nvPicPr>
          <p:cNvPr id="10" name="Picture 4" descr="http://www.britsuperstore.com/acatalog/wilkins_mini_jams.jpg"/>
          <p:cNvPicPr>
            <a:picLocks noChangeAspect="1" noChangeArrowheads="1"/>
          </p:cNvPicPr>
          <p:nvPr/>
        </p:nvPicPr>
        <p:blipFill>
          <a:blip r:embed="rId3" cstate="email"/>
          <a:srcRect/>
          <a:stretch>
            <a:fillRect/>
          </a:stretch>
        </p:blipFill>
        <p:spPr bwMode="auto">
          <a:xfrm>
            <a:off x="7467601" y="4724400"/>
            <a:ext cx="1762125" cy="1466850"/>
          </a:xfrm>
          <a:prstGeom prst="rect">
            <a:avLst/>
          </a:prstGeom>
          <a:noFill/>
        </p:spPr>
      </p:pic>
      <p:pic>
        <p:nvPicPr>
          <p:cNvPr id="11" name="Picture 4" descr="http://www.britsuperstore.com/acatalog/wilkins_mini_jams.jpg"/>
          <p:cNvPicPr>
            <a:picLocks noChangeAspect="1" noChangeArrowheads="1"/>
          </p:cNvPicPr>
          <p:nvPr/>
        </p:nvPicPr>
        <p:blipFill>
          <a:blip r:embed="rId3" cstate="email"/>
          <a:srcRect/>
          <a:stretch>
            <a:fillRect/>
          </a:stretch>
        </p:blipFill>
        <p:spPr bwMode="auto">
          <a:xfrm>
            <a:off x="9220201" y="4724400"/>
            <a:ext cx="1762125" cy="1466850"/>
          </a:xfrm>
          <a:prstGeom prst="rect">
            <a:avLst/>
          </a:prstGeom>
          <a:noFill/>
        </p:spPr>
      </p:pic>
      <p:sp>
        <p:nvSpPr>
          <p:cNvPr id="13" name="TextBox 12"/>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sp>
        <p:nvSpPr>
          <p:cNvPr id="14" name="TextBox 13"/>
          <p:cNvSpPr txBox="1"/>
          <p:nvPr/>
        </p:nvSpPr>
        <p:spPr>
          <a:xfrm>
            <a:off x="8458200" y="1371601"/>
            <a:ext cx="1524000" cy="1015663"/>
          </a:xfrm>
          <a:prstGeom prst="rect">
            <a:avLst/>
          </a:prstGeom>
          <a:solidFill>
            <a:srgbClr val="C00000"/>
          </a:solidFill>
        </p:spPr>
        <p:txBody>
          <a:bodyPr wrap="square" rtlCol="0">
            <a:spAutoFit/>
          </a:bodyPr>
          <a:lstStyle/>
          <a:p>
            <a:r>
              <a:rPr lang="en-US" sz="6000" dirty="0">
                <a:solidFill>
                  <a:schemeClr val="bg1"/>
                </a:solidFill>
              </a:rPr>
              <a:t>30%</a:t>
            </a:r>
          </a:p>
        </p:txBody>
      </p:sp>
      <p:sp>
        <p:nvSpPr>
          <p:cNvPr id="15" name="TextBox 14"/>
          <p:cNvSpPr txBox="1"/>
          <p:nvPr/>
        </p:nvSpPr>
        <p:spPr>
          <a:xfrm>
            <a:off x="7696200" y="4191001"/>
            <a:ext cx="1524000" cy="1015663"/>
          </a:xfrm>
          <a:prstGeom prst="rect">
            <a:avLst/>
          </a:prstGeom>
          <a:solidFill>
            <a:srgbClr val="C00000"/>
          </a:solidFill>
        </p:spPr>
        <p:txBody>
          <a:bodyPr wrap="square" rtlCol="0">
            <a:spAutoFit/>
          </a:bodyPr>
          <a:lstStyle/>
          <a:p>
            <a:r>
              <a:rPr lang="en-US" sz="6000" dirty="0">
                <a:solidFill>
                  <a:schemeClr val="bg1"/>
                </a:solidFill>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Pj04305210000[1]"/>
          <p:cNvPicPr>
            <a:picLocks noChangeAspect="1" noChangeArrowheads="1"/>
          </p:cNvPicPr>
          <p:nvPr/>
        </p:nvPicPr>
        <p:blipFill>
          <a:blip r:embed="rId2" cstate="email"/>
          <a:srcRect/>
          <a:stretch>
            <a:fillRect/>
          </a:stretch>
        </p:blipFill>
        <p:spPr bwMode="auto">
          <a:xfrm>
            <a:off x="1524000" y="0"/>
            <a:ext cx="9144000" cy="6858000"/>
          </a:xfrm>
          <a:prstGeom prst="rect">
            <a:avLst/>
          </a:prstGeom>
          <a:noFill/>
        </p:spPr>
      </p:pic>
      <p:sp>
        <p:nvSpPr>
          <p:cNvPr id="11267" name="Text Box 3"/>
          <p:cNvSpPr txBox="1">
            <a:spLocks noChangeArrowheads="1"/>
          </p:cNvSpPr>
          <p:nvPr/>
        </p:nvSpPr>
        <p:spPr bwMode="auto">
          <a:xfrm>
            <a:off x="3124200" y="762001"/>
            <a:ext cx="6096000" cy="108952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Standard Economics:</a:t>
            </a:r>
          </a:p>
          <a:p>
            <a:pPr algn="ctr">
              <a:lnSpc>
                <a:spcPct val="90000"/>
              </a:lnSpc>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too few choices is bad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britsuperstore.com/acatalog/wilkins_mini_jams.jpg"/>
          <p:cNvPicPr>
            <a:picLocks noChangeAspect="1" noChangeArrowheads="1"/>
          </p:cNvPicPr>
          <p:nvPr/>
        </p:nvPicPr>
        <p:blipFill>
          <a:blip r:embed="rId2" cstate="email"/>
          <a:srcRect/>
          <a:stretch>
            <a:fillRect/>
          </a:stretch>
        </p:blipFill>
        <p:spPr bwMode="auto">
          <a:xfrm>
            <a:off x="5715001" y="4724400"/>
            <a:ext cx="1762125" cy="1466850"/>
          </a:xfrm>
          <a:prstGeom prst="rect">
            <a:avLst/>
          </a:prstGeom>
          <a:noFill/>
        </p:spPr>
      </p:pic>
      <p:pic>
        <p:nvPicPr>
          <p:cNvPr id="1028" name="Picture 4" descr="http://www.britsuperstore.com/acatalog/wilkins_mini_jams.jpg"/>
          <p:cNvPicPr>
            <a:picLocks noChangeAspect="1" noChangeArrowheads="1"/>
          </p:cNvPicPr>
          <p:nvPr/>
        </p:nvPicPr>
        <p:blipFill>
          <a:blip r:embed="rId2" cstate="email"/>
          <a:srcRect/>
          <a:stretch>
            <a:fillRect/>
          </a:stretch>
        </p:blipFill>
        <p:spPr bwMode="auto">
          <a:xfrm>
            <a:off x="6629401" y="3276600"/>
            <a:ext cx="1762125" cy="1466850"/>
          </a:xfrm>
          <a:prstGeom prst="rect">
            <a:avLst/>
          </a:prstGeom>
          <a:noFill/>
        </p:spPr>
      </p:pic>
      <p:sp>
        <p:nvSpPr>
          <p:cNvPr id="2" name="Title 1"/>
          <p:cNvSpPr>
            <a:spLocks noGrp="1"/>
          </p:cNvSpPr>
          <p:nvPr>
            <p:ph type="title"/>
          </p:nvPr>
        </p:nvSpPr>
        <p:spPr/>
        <p:txBody>
          <a:bodyPr/>
          <a:lstStyle/>
          <a:p>
            <a:r>
              <a:rPr lang="en-US" dirty="0" smtClean="0"/>
              <a:t>Decision paralysis</a:t>
            </a:r>
            <a:endParaRPr lang="en-US" dirty="0"/>
          </a:p>
        </p:txBody>
      </p:sp>
      <p:sp>
        <p:nvSpPr>
          <p:cNvPr id="3" name="Content Placeholder 2"/>
          <p:cNvSpPr>
            <a:spLocks noGrp="1"/>
          </p:cNvSpPr>
          <p:nvPr>
            <p:ph idx="1"/>
          </p:nvPr>
        </p:nvSpPr>
        <p:spPr>
          <a:xfrm>
            <a:off x="1828800" y="1600201"/>
            <a:ext cx="4267200" cy="4525963"/>
          </a:xfrm>
        </p:spPr>
        <p:txBody>
          <a:bodyPr>
            <a:normAutofit/>
          </a:bodyPr>
          <a:lstStyle/>
          <a:p>
            <a:pPr marL="0" indent="0">
              <a:buNone/>
            </a:pPr>
            <a:r>
              <a:rPr lang="en-US" dirty="0" smtClean="0"/>
              <a:t>What percentage of shoppers stopped at the display?</a:t>
            </a:r>
          </a:p>
          <a:p>
            <a:pPr marL="0" indent="0">
              <a:buNone/>
            </a:pPr>
            <a:r>
              <a:rPr lang="en-US" dirty="0" smtClean="0"/>
              <a:t>Shoppers were more attracted to greater variety, but were less likely to actually make a decision.</a:t>
            </a:r>
          </a:p>
          <a:p>
            <a:pPr marL="0" indent="0">
              <a:buNone/>
            </a:pPr>
            <a:endParaRPr lang="en-US" dirty="0" smtClean="0"/>
          </a:p>
          <a:p>
            <a:pPr>
              <a:buNone/>
            </a:pPr>
            <a:endParaRPr lang="en-US" dirty="0"/>
          </a:p>
        </p:txBody>
      </p:sp>
      <p:pic>
        <p:nvPicPr>
          <p:cNvPr id="1026" name="Picture 2" descr="http://www.britsuperstore.com/acatalog/Wilkin_&amp;_Sons_Fruit_Spread_300g.jpg"/>
          <p:cNvPicPr>
            <a:picLocks noChangeAspect="1" noChangeArrowheads="1"/>
          </p:cNvPicPr>
          <p:nvPr/>
        </p:nvPicPr>
        <p:blipFill>
          <a:blip r:embed="rId3" cstate="email"/>
          <a:srcRect/>
          <a:stretch>
            <a:fillRect/>
          </a:stretch>
        </p:blipFill>
        <p:spPr bwMode="auto">
          <a:xfrm>
            <a:off x="7404042" y="1219201"/>
            <a:ext cx="3263959" cy="1609725"/>
          </a:xfrm>
          <a:prstGeom prst="rect">
            <a:avLst/>
          </a:prstGeom>
          <a:noFill/>
        </p:spPr>
      </p:pic>
      <p:sp>
        <p:nvSpPr>
          <p:cNvPr id="5" name="TextBox 4"/>
          <p:cNvSpPr txBox="1"/>
          <p:nvPr/>
        </p:nvSpPr>
        <p:spPr>
          <a:xfrm>
            <a:off x="7010400" y="1524000"/>
            <a:ext cx="533400" cy="707886"/>
          </a:xfrm>
          <a:prstGeom prst="rect">
            <a:avLst/>
          </a:prstGeom>
          <a:noFill/>
        </p:spPr>
        <p:txBody>
          <a:bodyPr wrap="square" rtlCol="0">
            <a:spAutoFit/>
          </a:bodyPr>
          <a:lstStyle/>
          <a:p>
            <a:r>
              <a:rPr lang="en-US" sz="4000" dirty="0"/>
              <a:t>A</a:t>
            </a:r>
          </a:p>
        </p:txBody>
      </p:sp>
      <p:sp>
        <p:nvSpPr>
          <p:cNvPr id="6" name="TextBox 5"/>
          <p:cNvSpPr txBox="1"/>
          <p:nvPr/>
        </p:nvSpPr>
        <p:spPr>
          <a:xfrm>
            <a:off x="6324600" y="3276600"/>
            <a:ext cx="533400" cy="707886"/>
          </a:xfrm>
          <a:prstGeom prst="rect">
            <a:avLst/>
          </a:prstGeom>
          <a:noFill/>
        </p:spPr>
        <p:txBody>
          <a:bodyPr wrap="square" rtlCol="0">
            <a:spAutoFit/>
          </a:bodyPr>
          <a:lstStyle/>
          <a:p>
            <a:r>
              <a:rPr lang="en-US" sz="4000" dirty="0"/>
              <a:t>B</a:t>
            </a:r>
          </a:p>
        </p:txBody>
      </p:sp>
      <p:pic>
        <p:nvPicPr>
          <p:cNvPr id="8" name="Picture 4" descr="http://www.britsuperstore.com/acatalog/wilkins_mini_jams.jpg"/>
          <p:cNvPicPr>
            <a:picLocks noChangeAspect="1" noChangeArrowheads="1"/>
          </p:cNvPicPr>
          <p:nvPr/>
        </p:nvPicPr>
        <p:blipFill>
          <a:blip r:embed="rId2" cstate="email"/>
          <a:srcRect/>
          <a:stretch>
            <a:fillRect/>
          </a:stretch>
        </p:blipFill>
        <p:spPr bwMode="auto">
          <a:xfrm>
            <a:off x="8458201" y="3276600"/>
            <a:ext cx="1762125" cy="1466850"/>
          </a:xfrm>
          <a:prstGeom prst="rect">
            <a:avLst/>
          </a:prstGeom>
          <a:noFill/>
        </p:spPr>
      </p:pic>
      <p:pic>
        <p:nvPicPr>
          <p:cNvPr id="10" name="Picture 4" descr="http://www.britsuperstore.com/acatalog/wilkins_mini_jams.jpg"/>
          <p:cNvPicPr>
            <a:picLocks noChangeAspect="1" noChangeArrowheads="1"/>
          </p:cNvPicPr>
          <p:nvPr/>
        </p:nvPicPr>
        <p:blipFill>
          <a:blip r:embed="rId2" cstate="email"/>
          <a:srcRect/>
          <a:stretch>
            <a:fillRect/>
          </a:stretch>
        </p:blipFill>
        <p:spPr bwMode="auto">
          <a:xfrm>
            <a:off x="7467601" y="4724400"/>
            <a:ext cx="1762125" cy="1466850"/>
          </a:xfrm>
          <a:prstGeom prst="rect">
            <a:avLst/>
          </a:prstGeom>
          <a:noFill/>
        </p:spPr>
      </p:pic>
      <p:pic>
        <p:nvPicPr>
          <p:cNvPr id="11" name="Picture 4" descr="http://www.britsuperstore.com/acatalog/wilkins_mini_jams.jpg"/>
          <p:cNvPicPr>
            <a:picLocks noChangeAspect="1" noChangeArrowheads="1"/>
          </p:cNvPicPr>
          <p:nvPr/>
        </p:nvPicPr>
        <p:blipFill>
          <a:blip r:embed="rId2" cstate="email"/>
          <a:srcRect r="17838"/>
          <a:stretch>
            <a:fillRect/>
          </a:stretch>
        </p:blipFill>
        <p:spPr bwMode="auto">
          <a:xfrm>
            <a:off x="9220200" y="4724400"/>
            <a:ext cx="1447800" cy="1466850"/>
          </a:xfrm>
          <a:prstGeom prst="rect">
            <a:avLst/>
          </a:prstGeom>
          <a:noFill/>
        </p:spPr>
      </p:pic>
      <p:sp>
        <p:nvSpPr>
          <p:cNvPr id="13" name="TextBox 12"/>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sp>
        <p:nvSpPr>
          <p:cNvPr id="14" name="TextBox 13"/>
          <p:cNvSpPr txBox="1"/>
          <p:nvPr/>
        </p:nvSpPr>
        <p:spPr>
          <a:xfrm>
            <a:off x="8458200" y="1371601"/>
            <a:ext cx="1524000" cy="1015663"/>
          </a:xfrm>
          <a:prstGeom prst="rect">
            <a:avLst/>
          </a:prstGeom>
          <a:solidFill>
            <a:srgbClr val="C00000"/>
          </a:solidFill>
        </p:spPr>
        <p:txBody>
          <a:bodyPr wrap="square" rtlCol="0">
            <a:spAutoFit/>
          </a:bodyPr>
          <a:lstStyle/>
          <a:p>
            <a:r>
              <a:rPr lang="en-US" sz="6000" dirty="0">
                <a:solidFill>
                  <a:schemeClr val="bg1"/>
                </a:solidFill>
              </a:rPr>
              <a:t>40%</a:t>
            </a:r>
          </a:p>
        </p:txBody>
      </p:sp>
      <p:sp>
        <p:nvSpPr>
          <p:cNvPr id="15" name="TextBox 14"/>
          <p:cNvSpPr txBox="1"/>
          <p:nvPr/>
        </p:nvSpPr>
        <p:spPr>
          <a:xfrm>
            <a:off x="7696200" y="4191001"/>
            <a:ext cx="1524000" cy="1015663"/>
          </a:xfrm>
          <a:prstGeom prst="rect">
            <a:avLst/>
          </a:prstGeom>
          <a:solidFill>
            <a:srgbClr val="C00000"/>
          </a:solidFill>
        </p:spPr>
        <p:txBody>
          <a:bodyPr wrap="square" rtlCol="0">
            <a:spAutoFit/>
          </a:bodyPr>
          <a:lstStyle/>
          <a:p>
            <a:r>
              <a:rPr lang="en-US" sz="6000" dirty="0">
                <a:solidFill>
                  <a:schemeClr val="bg1"/>
                </a:solidFill>
              </a:rPr>
              <a:t>60%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rjames\Local Settings\Temporary Internet Files\Content.IE5\6XMKIBYH\MPj04384960000[1].jpg"/>
          <p:cNvPicPr>
            <a:picLocks noChangeAspect="1" noChangeArrowheads="1"/>
          </p:cNvPicPr>
          <p:nvPr/>
        </p:nvPicPr>
        <p:blipFill>
          <a:blip r:embed="rId2" cstate="print"/>
          <a:srcRect t="9181"/>
          <a:stretch>
            <a:fillRect/>
          </a:stretch>
        </p:blipFill>
        <p:spPr bwMode="auto">
          <a:xfrm>
            <a:off x="1524001" y="0"/>
            <a:ext cx="9144001" cy="6232290"/>
          </a:xfrm>
          <a:prstGeom prst="rect">
            <a:avLst/>
          </a:prstGeom>
          <a:noFill/>
        </p:spPr>
      </p:pic>
      <p:sp>
        <p:nvSpPr>
          <p:cNvPr id="3" name="Content Placeholder 2"/>
          <p:cNvSpPr>
            <a:spLocks noGrp="1"/>
          </p:cNvSpPr>
          <p:nvPr>
            <p:ph idx="1"/>
          </p:nvPr>
        </p:nvSpPr>
        <p:spPr>
          <a:xfrm>
            <a:off x="1524000" y="1"/>
            <a:ext cx="4572000" cy="1828800"/>
          </a:xfrm>
        </p:spPr>
        <p:txBody>
          <a:bodyPr>
            <a:normAutofit fontScale="85000" lnSpcReduction="20000"/>
          </a:bodyPr>
          <a:lstStyle/>
          <a:p>
            <a:pPr marL="0" indent="0">
              <a:buNone/>
            </a:pPr>
            <a:r>
              <a:rPr lang="en-US" dirty="0" smtClean="0"/>
              <a:t>An extra credit writing assignment in a class at Stanford: some sections had 6 topic options.  Others had 30 topic options.</a:t>
            </a:r>
          </a:p>
        </p:txBody>
      </p:sp>
      <p:sp>
        <p:nvSpPr>
          <p:cNvPr id="4" name="TextBox 3"/>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sp>
        <p:nvSpPr>
          <p:cNvPr id="25" name="TextBox 24"/>
          <p:cNvSpPr txBox="1"/>
          <p:nvPr/>
        </p:nvSpPr>
        <p:spPr>
          <a:xfrm>
            <a:off x="8229600" y="1"/>
            <a:ext cx="2438400" cy="1384995"/>
          </a:xfrm>
          <a:prstGeom prst="rect">
            <a:avLst/>
          </a:prstGeom>
          <a:noFill/>
        </p:spPr>
        <p:txBody>
          <a:bodyPr wrap="square" rtlCol="0">
            <a:spAutoFit/>
          </a:bodyPr>
          <a:lstStyle/>
          <a:p>
            <a:pPr algn="ctr"/>
            <a:r>
              <a:rPr lang="en-US" sz="2800" dirty="0"/>
              <a:t>Which sections were most likely to</a:t>
            </a:r>
          </a:p>
        </p:txBody>
      </p:sp>
      <p:sp>
        <p:nvSpPr>
          <p:cNvPr id="7" name="TextBox 6"/>
          <p:cNvSpPr txBox="1"/>
          <p:nvPr/>
        </p:nvSpPr>
        <p:spPr>
          <a:xfrm>
            <a:off x="8915400" y="1255694"/>
            <a:ext cx="1752600" cy="954107"/>
          </a:xfrm>
          <a:prstGeom prst="rect">
            <a:avLst/>
          </a:prstGeom>
          <a:noFill/>
        </p:spPr>
        <p:txBody>
          <a:bodyPr wrap="square" rtlCol="0">
            <a:spAutoFit/>
          </a:bodyPr>
          <a:lstStyle/>
          <a:p>
            <a:r>
              <a:rPr lang="en-US" sz="2800" dirty="0"/>
              <a:t>complete the essay?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james\Local Settings\Temporary Internet Files\Content.IE5\J83YB858\MPj04422970000[1].jpg"/>
          <p:cNvPicPr>
            <a:picLocks noChangeAspect="1" noChangeArrowheads="1"/>
          </p:cNvPicPr>
          <p:nvPr/>
        </p:nvPicPr>
        <p:blipFill>
          <a:blip r:embed="rId2" cstate="print"/>
          <a:srcRect/>
          <a:stretch>
            <a:fillRect/>
          </a:stretch>
        </p:blipFill>
        <p:spPr bwMode="auto">
          <a:xfrm>
            <a:off x="1524000" y="177800"/>
            <a:ext cx="9144000" cy="6096000"/>
          </a:xfrm>
          <a:prstGeom prst="rect">
            <a:avLst/>
          </a:prstGeom>
          <a:noFill/>
        </p:spPr>
      </p:pic>
      <p:sp>
        <p:nvSpPr>
          <p:cNvPr id="3" name="Content Placeholder 2"/>
          <p:cNvSpPr>
            <a:spLocks noGrp="1"/>
          </p:cNvSpPr>
          <p:nvPr>
            <p:ph idx="1"/>
          </p:nvPr>
        </p:nvSpPr>
        <p:spPr>
          <a:xfrm>
            <a:off x="1524000" y="1"/>
            <a:ext cx="8991600" cy="1447800"/>
          </a:xfrm>
        </p:spPr>
        <p:txBody>
          <a:bodyPr>
            <a:normAutofit/>
          </a:bodyPr>
          <a:lstStyle/>
          <a:p>
            <a:pPr>
              <a:buNone/>
            </a:pPr>
            <a:r>
              <a:rPr lang="en-US" dirty="0" smtClean="0"/>
              <a:t>   </a:t>
            </a:r>
            <a:r>
              <a:rPr lang="en-US" u="sng" dirty="0" smtClean="0"/>
              <a:t>6 topics available</a:t>
            </a:r>
            <a:r>
              <a:rPr lang="en-US" dirty="0" smtClean="0"/>
              <a:t>			</a:t>
            </a:r>
            <a:r>
              <a:rPr lang="en-US" u="sng" dirty="0" smtClean="0"/>
              <a:t>30 topics available</a:t>
            </a:r>
          </a:p>
          <a:p>
            <a:pPr>
              <a:buNone/>
            </a:pPr>
            <a:r>
              <a:rPr lang="en-US" sz="4000" b="1" dirty="0"/>
              <a:t>74% completed			60% completed</a:t>
            </a:r>
          </a:p>
        </p:txBody>
      </p:sp>
      <p:sp>
        <p:nvSpPr>
          <p:cNvPr id="4" name="TextBox 3"/>
          <p:cNvSpPr txBox="1"/>
          <p:nvPr/>
        </p:nvSpPr>
        <p:spPr>
          <a:xfrm>
            <a:off x="1524000" y="6248401"/>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sp>
        <p:nvSpPr>
          <p:cNvPr id="2" name="TextBox 1"/>
          <p:cNvSpPr txBox="1"/>
          <p:nvPr/>
        </p:nvSpPr>
        <p:spPr>
          <a:xfrm>
            <a:off x="7772400" y="3962400"/>
            <a:ext cx="2895600" cy="1938992"/>
          </a:xfrm>
          <a:prstGeom prst="rect">
            <a:avLst/>
          </a:prstGeom>
          <a:solidFill>
            <a:srgbClr val="92D050"/>
          </a:solidFill>
        </p:spPr>
        <p:txBody>
          <a:bodyPr wrap="square" rtlCol="0">
            <a:spAutoFit/>
          </a:bodyPr>
          <a:lstStyle/>
          <a:p>
            <a:r>
              <a:rPr lang="en-US" sz="2400" dirty="0"/>
              <a:t>And grades—for both content and form—were significantly higher for the few-choices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 descr="C:\Documents and Settings\rjames\Local Settings\Temporary Internet Files\Content.IE5\NA5J5WLH\MPj04092550000[1].jpg"/>
          <p:cNvPicPr>
            <a:picLocks noChangeAspect="1" noChangeArrowheads="1"/>
          </p:cNvPicPr>
          <p:nvPr/>
        </p:nvPicPr>
        <p:blipFill>
          <a:blip r:embed="rId2" cstate="email"/>
          <a:srcRect l="74444"/>
          <a:stretch>
            <a:fillRect/>
          </a:stretch>
        </p:blipFill>
        <p:spPr bwMode="auto">
          <a:xfrm flipH="1">
            <a:off x="8382000" y="0"/>
            <a:ext cx="2286000" cy="6858000"/>
          </a:xfrm>
          <a:prstGeom prst="rect">
            <a:avLst/>
          </a:prstGeom>
          <a:noFill/>
        </p:spPr>
      </p:pic>
      <p:pic>
        <p:nvPicPr>
          <p:cNvPr id="22529" name="Picture 1" descr="C:\Documents and Settings\rjames\Local Settings\Temporary Internet Files\Content.IE5\NA5J5WLH\MPj04092550000[1].jpg"/>
          <p:cNvPicPr>
            <a:picLocks noChangeAspect="1" noChangeArrowheads="1"/>
          </p:cNvPicPr>
          <p:nvPr/>
        </p:nvPicPr>
        <p:blipFill>
          <a:blip r:embed="rId2" cstate="email"/>
          <a:srcRect/>
          <a:stretch>
            <a:fillRect/>
          </a:stretch>
        </p:blipFill>
        <p:spPr bwMode="auto">
          <a:xfrm>
            <a:off x="1524000" y="0"/>
            <a:ext cx="6858000" cy="6858000"/>
          </a:xfrm>
          <a:prstGeom prst="rect">
            <a:avLst/>
          </a:prstGeom>
          <a:noFill/>
        </p:spPr>
      </p:pic>
      <p:sp>
        <p:nvSpPr>
          <p:cNvPr id="3" name="Content Placeholder 2"/>
          <p:cNvSpPr>
            <a:spLocks noGrp="1"/>
          </p:cNvSpPr>
          <p:nvPr>
            <p:ph idx="1"/>
          </p:nvPr>
        </p:nvSpPr>
        <p:spPr>
          <a:xfrm>
            <a:off x="1524000" y="1"/>
            <a:ext cx="9144000" cy="1752600"/>
          </a:xfrm>
        </p:spPr>
        <p:txBody>
          <a:bodyPr/>
          <a:lstStyle/>
          <a:p>
            <a:pPr>
              <a:buNone/>
            </a:pPr>
            <a:r>
              <a:rPr lang="en-US" dirty="0" smtClean="0">
                <a:solidFill>
                  <a:schemeClr val="bg1"/>
                </a:solidFill>
              </a:rPr>
              <a:t>800,000 eligible employees at 657 companies</a:t>
            </a:r>
          </a:p>
          <a:p>
            <a:pPr>
              <a:buNone/>
            </a:pPr>
            <a:r>
              <a:rPr lang="en-US" dirty="0" smtClean="0">
                <a:solidFill>
                  <a:schemeClr val="bg1"/>
                </a:solidFill>
              </a:rPr>
              <a:t>401(k) plans ranged from 2 to 60 investment options</a:t>
            </a:r>
          </a:p>
        </p:txBody>
      </p:sp>
      <p:sp>
        <p:nvSpPr>
          <p:cNvPr id="8" name="TextBox 7"/>
          <p:cNvSpPr txBox="1"/>
          <p:nvPr/>
        </p:nvSpPr>
        <p:spPr>
          <a:xfrm>
            <a:off x="1524000" y="4876800"/>
            <a:ext cx="9144000" cy="1865126"/>
          </a:xfrm>
          <a:prstGeom prst="rect">
            <a:avLst/>
          </a:prstGeom>
          <a:noFill/>
        </p:spPr>
        <p:txBody>
          <a:bodyPr wrap="square" rtlCol="0">
            <a:spAutoFit/>
          </a:bodyPr>
          <a:lstStyle/>
          <a:p>
            <a:pPr>
              <a:lnSpc>
                <a:spcPct val="90000"/>
              </a:lnSpc>
            </a:pPr>
            <a:r>
              <a:rPr lang="en-US" sz="3200" dirty="0"/>
              <a:t>As choices increased what happened to the likelihood of investing?</a:t>
            </a:r>
          </a:p>
          <a:p>
            <a:pPr>
              <a:lnSpc>
                <a:spcPct val="90000"/>
              </a:lnSpc>
            </a:pPr>
            <a:endParaRPr lang="en-US" sz="3200" dirty="0"/>
          </a:p>
          <a:p>
            <a:pPr marL="514350" indent="-514350">
              <a:lnSpc>
                <a:spcPct val="90000"/>
              </a:lnSpc>
              <a:buAutoNum type="alphaLcParenR"/>
            </a:pPr>
            <a:r>
              <a:rPr lang="en-US" sz="3200" dirty="0"/>
              <a:t>Decreased	b)  Increased  	c)  Stayed the same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629162" y="0"/>
            <a:ext cx="8886438" cy="6185502"/>
          </a:xfrm>
          <a:prstGeom prst="rect">
            <a:avLst/>
          </a:prstGeom>
          <a:noFill/>
          <a:ln w="9525">
            <a:noFill/>
            <a:miter lim="800000"/>
            <a:headEnd/>
            <a:tailEnd/>
          </a:ln>
        </p:spPr>
      </p:pic>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S. </a:t>
            </a:r>
            <a:r>
              <a:rPr lang="en-US" dirty="0" err="1">
                <a:solidFill>
                  <a:schemeClr val="bg1"/>
                </a:solidFill>
              </a:rPr>
              <a:t>Botti</a:t>
            </a:r>
            <a:r>
              <a:rPr lang="en-US" dirty="0">
                <a:solidFill>
                  <a:schemeClr val="bg1"/>
                </a:solidFill>
              </a:rPr>
              <a:t> (Cornell) &amp; S. S. </a:t>
            </a:r>
            <a:r>
              <a:rPr lang="en-US" dirty="0" err="1">
                <a:solidFill>
                  <a:schemeClr val="bg1"/>
                </a:solidFill>
              </a:rPr>
              <a:t>Iyengar</a:t>
            </a:r>
            <a:r>
              <a:rPr lang="en-US" dirty="0">
                <a:solidFill>
                  <a:schemeClr val="bg1"/>
                </a:solidFill>
              </a:rPr>
              <a:t> (Columbia), 2006, The dark side of choice: When choice impairs social welfare. </a:t>
            </a:r>
            <a:r>
              <a:rPr lang="en-US" i="1" dirty="0">
                <a:solidFill>
                  <a:schemeClr val="bg1"/>
                </a:solidFill>
              </a:rPr>
              <a:t>Journal of Public Policy and Marketing, 25</a:t>
            </a:r>
            <a:r>
              <a:rPr lang="en-US" dirty="0">
                <a:solidFill>
                  <a:schemeClr val="bg1"/>
                </a:solidFill>
              </a:rPr>
              <a:t>(1), 24-38.</a:t>
            </a:r>
          </a:p>
        </p:txBody>
      </p:sp>
      <p:cxnSp>
        <p:nvCxnSpPr>
          <p:cNvPr id="7" name="Straight Arrow Connector 6"/>
          <p:cNvCxnSpPr/>
          <p:nvPr/>
        </p:nvCxnSpPr>
        <p:spPr>
          <a:xfrm rot="10800000" flipV="1">
            <a:off x="2971800" y="1447800"/>
            <a:ext cx="11430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9639300" y="3543300"/>
            <a:ext cx="457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Left Brace 12"/>
          <p:cNvSpPr/>
          <p:nvPr/>
        </p:nvSpPr>
        <p:spPr>
          <a:xfrm flipH="1">
            <a:off x="10210800" y="1524000"/>
            <a:ext cx="381000" cy="1981200"/>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C:\Documents and Settings\rjames\Local Settings\Temporary Internet Files\Content.IE5\307WFT0U\MPj04331600000[1].jpg"/>
          <p:cNvPicPr>
            <a:picLocks noChangeAspect="1" noChangeArrowheads="1"/>
          </p:cNvPicPr>
          <p:nvPr/>
        </p:nvPicPr>
        <p:blipFill>
          <a:blip r:embed="rId2" cstate="email"/>
          <a:srcRect/>
          <a:stretch>
            <a:fillRect/>
          </a:stretch>
        </p:blipFill>
        <p:spPr bwMode="auto">
          <a:xfrm>
            <a:off x="2971800" y="304800"/>
            <a:ext cx="6400800" cy="6400800"/>
          </a:xfrm>
          <a:prstGeom prst="rect">
            <a:avLst/>
          </a:prstGeom>
          <a:noFill/>
        </p:spPr>
      </p:pic>
      <p:sp>
        <p:nvSpPr>
          <p:cNvPr id="2" name="Title 1"/>
          <p:cNvSpPr>
            <a:spLocks noGrp="1"/>
          </p:cNvSpPr>
          <p:nvPr>
            <p:ph type="title"/>
          </p:nvPr>
        </p:nvSpPr>
        <p:spPr>
          <a:xfrm>
            <a:off x="1981200" y="0"/>
            <a:ext cx="8229600" cy="1143000"/>
          </a:xfrm>
        </p:spPr>
        <p:txBody>
          <a:bodyPr/>
          <a:lstStyle/>
          <a:p>
            <a:r>
              <a:rPr lang="en-US" dirty="0" smtClean="0"/>
              <a:t>Choice paradox and satisfaction</a:t>
            </a:r>
            <a:endParaRPr lang="en-US" dirty="0"/>
          </a:p>
        </p:txBody>
      </p:sp>
      <p:sp>
        <p:nvSpPr>
          <p:cNvPr id="3" name="Content Placeholder 2"/>
          <p:cNvSpPr>
            <a:spLocks noGrp="1"/>
          </p:cNvSpPr>
          <p:nvPr>
            <p:ph idx="1"/>
          </p:nvPr>
        </p:nvSpPr>
        <p:spPr>
          <a:xfrm>
            <a:off x="1828800" y="3581400"/>
            <a:ext cx="8229600" cy="3276600"/>
          </a:xfrm>
        </p:spPr>
        <p:txBody>
          <a:bodyPr>
            <a:normAutofit fontScale="92500" lnSpcReduction="20000"/>
          </a:bodyPr>
          <a:lstStyle/>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endParaRPr lang="en-US" sz="2000" dirty="0">
              <a:hlinkClick r:id="rId3"/>
            </a:endParaRPr>
          </a:p>
          <a:p>
            <a:pPr>
              <a:buNone/>
            </a:pPr>
            <a:r>
              <a:rPr lang="en-US" sz="2000" dirty="0">
                <a:hlinkClick r:id="rId3"/>
              </a:rPr>
              <a:t>http://www.youtube.com/watch?v=VO6XEQIsCoM</a:t>
            </a:r>
            <a:endParaRPr lang="en-US" sz="2000" dirty="0"/>
          </a:p>
          <a:p>
            <a:pPr>
              <a:buNone/>
            </a:pPr>
            <a:r>
              <a:rPr lang="en-US" sz="2400" dirty="0"/>
              <a:t>Barry Schwartz. 9:57-17:20</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rjames\Local Settings\Temporary Internet Files\Content.IE5\WYB4Q01C\MPj04425000000[1].jpg"/>
          <p:cNvPicPr>
            <a:picLocks noChangeAspect="1" noChangeArrowheads="1"/>
          </p:cNvPicPr>
          <p:nvPr/>
        </p:nvPicPr>
        <p:blipFill>
          <a:blip r:embed="rId2" cstate="print"/>
          <a:srcRect/>
          <a:stretch>
            <a:fillRect/>
          </a:stretch>
        </p:blipFill>
        <p:spPr bwMode="auto">
          <a:xfrm>
            <a:off x="1447800" y="0"/>
            <a:ext cx="9220200" cy="6858000"/>
          </a:xfrm>
          <a:prstGeom prst="rect">
            <a:avLst/>
          </a:prstGeom>
          <a:noFill/>
        </p:spPr>
      </p:pic>
      <p:sp>
        <p:nvSpPr>
          <p:cNvPr id="2" name="Title 1"/>
          <p:cNvSpPr>
            <a:spLocks noGrp="1"/>
          </p:cNvSpPr>
          <p:nvPr>
            <p:ph type="title"/>
          </p:nvPr>
        </p:nvSpPr>
        <p:spPr>
          <a:xfrm>
            <a:off x="1447800" y="533400"/>
            <a:ext cx="3505200" cy="1143000"/>
          </a:xfrm>
        </p:spPr>
        <p:txBody>
          <a:bodyPr>
            <a:normAutofit fontScale="90000"/>
          </a:bodyPr>
          <a:lstStyle/>
          <a:p>
            <a:pPr>
              <a:lnSpc>
                <a:spcPct val="80000"/>
              </a:lnSpc>
            </a:pPr>
            <a:r>
              <a:rPr lang="en-US" dirty="0" smtClean="0"/>
              <a:t>An experiment with two digital video player versions</a:t>
            </a:r>
            <a:endParaRPr lang="en-US" dirty="0"/>
          </a:p>
        </p:txBody>
      </p:sp>
      <p:sp>
        <p:nvSpPr>
          <p:cNvPr id="3" name="Content Placeholder 2"/>
          <p:cNvSpPr>
            <a:spLocks noGrp="1"/>
          </p:cNvSpPr>
          <p:nvPr>
            <p:ph idx="1"/>
          </p:nvPr>
        </p:nvSpPr>
        <p:spPr>
          <a:xfrm>
            <a:off x="1447800" y="2209800"/>
            <a:ext cx="3124200" cy="4648200"/>
          </a:xfrm>
        </p:spPr>
        <p:txBody>
          <a:bodyPr>
            <a:normAutofit fontScale="92500" lnSpcReduction="20000"/>
          </a:bodyPr>
          <a:lstStyle/>
          <a:p>
            <a:pPr marL="0" indent="0">
              <a:buNone/>
            </a:pPr>
            <a:r>
              <a:rPr lang="en-US" dirty="0" smtClean="0"/>
              <a:t>Before use, which had higher rating of “How satisfied would you be if you subscribed to the digital player?”</a:t>
            </a:r>
          </a:p>
          <a:p>
            <a:pPr marL="514350" indent="-514350">
              <a:buAutoNum type="alphaLcParenR"/>
            </a:pPr>
            <a:r>
              <a:rPr lang="en-US" dirty="0" smtClean="0"/>
              <a:t>Few features (7)</a:t>
            </a:r>
          </a:p>
          <a:p>
            <a:pPr marL="514350" indent="-514350">
              <a:buAutoNum type="alphaLcParenR"/>
            </a:pPr>
            <a:r>
              <a:rPr lang="en-US" dirty="0" smtClean="0"/>
              <a:t>Many features (21)</a:t>
            </a:r>
          </a:p>
          <a:p>
            <a:pPr marL="514350" indent="-514350">
              <a:buAutoNum type="alphaLcParenR"/>
            </a:pPr>
            <a:r>
              <a:rPr lang="en-US" dirty="0" smtClean="0"/>
              <a:t>No difference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0" y="914400"/>
          <a:ext cx="9144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73226"/>
            <a:ext cx="9144000" cy="584775"/>
          </a:xfrm>
          <a:prstGeom prst="rect">
            <a:avLst/>
          </a:prstGeom>
          <a:solidFill>
            <a:srgbClr val="C00000"/>
          </a:solidFill>
          <a:ln>
            <a:noFill/>
          </a:ln>
        </p:spPr>
        <p:txBody>
          <a:bodyPr wrap="square" rtlCol="0">
            <a:spAutoFit/>
          </a:bodyPr>
          <a:lstStyle/>
          <a:p>
            <a:r>
              <a:rPr lang="en-US" sz="1600" dirty="0">
                <a:solidFill>
                  <a:schemeClr val="bg1"/>
                </a:solidFill>
              </a:rPr>
              <a:t>D. Thompson (U. Maryland), R. Hamilton (U. Maryland), R. Rust (U. Maryland), 2005, Feature fatigue: When product capabilities become too much of a good thing. </a:t>
            </a:r>
            <a:r>
              <a:rPr lang="en-US" sz="1600" i="1" dirty="0">
                <a:solidFill>
                  <a:schemeClr val="bg1"/>
                </a:solidFill>
              </a:rPr>
              <a:t>Journal of Marketing Research, 42</a:t>
            </a:r>
            <a:r>
              <a:rPr lang="en-US" sz="1600" dirty="0">
                <a:solidFill>
                  <a:schemeClr val="bg1"/>
                </a:solidFill>
              </a:rPr>
              <a:t>, 432-442.</a:t>
            </a:r>
          </a:p>
        </p:txBody>
      </p:sp>
      <p:sp>
        <p:nvSpPr>
          <p:cNvPr id="6" name="TextBox 5"/>
          <p:cNvSpPr txBox="1"/>
          <p:nvPr/>
        </p:nvSpPr>
        <p:spPr>
          <a:xfrm>
            <a:off x="2286000" y="685801"/>
            <a:ext cx="8001000" cy="461665"/>
          </a:xfrm>
          <a:prstGeom prst="rect">
            <a:avLst/>
          </a:prstGeom>
          <a:noFill/>
        </p:spPr>
        <p:txBody>
          <a:bodyPr wrap="square" rtlCol="0">
            <a:spAutoFit/>
          </a:bodyPr>
          <a:lstStyle/>
          <a:p>
            <a:r>
              <a:rPr lang="en-US" sz="2400" dirty="0"/>
              <a:t>An Experiment with Digital Video Players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Documents and Settings\rjames\Local Settings\Temporary Internet Files\Content.IE5\WYB4Q01C\MPj04425000000[1].jpg"/>
          <p:cNvPicPr>
            <a:picLocks noChangeAspect="1" noChangeArrowheads="1"/>
          </p:cNvPicPr>
          <p:nvPr/>
        </p:nvPicPr>
        <p:blipFill>
          <a:blip r:embed="rId2" cstate="print"/>
          <a:srcRect/>
          <a:stretch>
            <a:fillRect/>
          </a:stretch>
        </p:blipFill>
        <p:spPr bwMode="auto">
          <a:xfrm>
            <a:off x="1447800" y="0"/>
            <a:ext cx="9220200" cy="6858000"/>
          </a:xfrm>
          <a:prstGeom prst="rect">
            <a:avLst/>
          </a:prstGeom>
          <a:noFill/>
        </p:spPr>
      </p:pic>
      <p:sp>
        <p:nvSpPr>
          <p:cNvPr id="2" name="Title 1"/>
          <p:cNvSpPr>
            <a:spLocks noGrp="1"/>
          </p:cNvSpPr>
          <p:nvPr>
            <p:ph type="title"/>
          </p:nvPr>
        </p:nvSpPr>
        <p:spPr>
          <a:xfrm>
            <a:off x="1447800" y="533400"/>
            <a:ext cx="3505200" cy="1143000"/>
          </a:xfrm>
        </p:spPr>
        <p:txBody>
          <a:bodyPr>
            <a:normAutofit fontScale="90000"/>
          </a:bodyPr>
          <a:lstStyle/>
          <a:p>
            <a:pPr>
              <a:lnSpc>
                <a:spcPct val="80000"/>
              </a:lnSpc>
            </a:pPr>
            <a:r>
              <a:rPr lang="en-US" dirty="0" smtClean="0"/>
              <a:t>An experiment with two digital video player versions</a:t>
            </a:r>
            <a:endParaRPr lang="en-US" dirty="0"/>
          </a:p>
        </p:txBody>
      </p:sp>
      <p:sp>
        <p:nvSpPr>
          <p:cNvPr id="3" name="Content Placeholder 2"/>
          <p:cNvSpPr>
            <a:spLocks noGrp="1"/>
          </p:cNvSpPr>
          <p:nvPr>
            <p:ph idx="1"/>
          </p:nvPr>
        </p:nvSpPr>
        <p:spPr>
          <a:xfrm>
            <a:off x="1447800" y="2209800"/>
            <a:ext cx="3124200" cy="4648200"/>
          </a:xfrm>
        </p:spPr>
        <p:txBody>
          <a:bodyPr>
            <a:normAutofit fontScale="92500" lnSpcReduction="20000"/>
          </a:bodyPr>
          <a:lstStyle/>
          <a:p>
            <a:pPr marL="0" indent="0">
              <a:buNone/>
            </a:pPr>
            <a:r>
              <a:rPr lang="en-US" dirty="0" smtClean="0"/>
              <a:t>After use, which had higher rating of “How satisfied were you with the digital player you used?”</a:t>
            </a:r>
          </a:p>
          <a:p>
            <a:pPr marL="514350" indent="-514350">
              <a:buAutoNum type="alphaLcParenR"/>
            </a:pPr>
            <a:r>
              <a:rPr lang="en-US" dirty="0" smtClean="0"/>
              <a:t>Few features (7)</a:t>
            </a:r>
          </a:p>
          <a:p>
            <a:pPr marL="514350" indent="-514350">
              <a:buAutoNum type="alphaLcParenR"/>
            </a:pPr>
            <a:r>
              <a:rPr lang="en-US" dirty="0" smtClean="0"/>
              <a:t>Many features (21)</a:t>
            </a:r>
          </a:p>
          <a:p>
            <a:pPr marL="514350" indent="-514350">
              <a:buAutoNum type="alphaLcParenR"/>
            </a:pPr>
            <a:r>
              <a:rPr lang="en-US" dirty="0" smtClean="0"/>
              <a:t>No difference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9906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73226"/>
            <a:ext cx="9144000" cy="584775"/>
          </a:xfrm>
          <a:prstGeom prst="rect">
            <a:avLst/>
          </a:prstGeom>
          <a:solidFill>
            <a:srgbClr val="C00000"/>
          </a:solidFill>
          <a:ln>
            <a:noFill/>
          </a:ln>
        </p:spPr>
        <p:txBody>
          <a:bodyPr wrap="square" rtlCol="0">
            <a:spAutoFit/>
          </a:bodyPr>
          <a:lstStyle/>
          <a:p>
            <a:r>
              <a:rPr lang="en-US" sz="1600" dirty="0">
                <a:solidFill>
                  <a:schemeClr val="bg1"/>
                </a:solidFill>
              </a:rPr>
              <a:t>D. Thompson (U. Maryland), R. Hamilton (U. Maryland), R. Rust (U. Maryland), 2005, Feature fatigue: When product capabilities become too much of a good thing. </a:t>
            </a:r>
            <a:r>
              <a:rPr lang="en-US" sz="1600" i="1" dirty="0">
                <a:solidFill>
                  <a:schemeClr val="bg1"/>
                </a:solidFill>
              </a:rPr>
              <a:t>Journal of Marketing Research, 42</a:t>
            </a:r>
            <a:r>
              <a:rPr lang="en-US" sz="1600" dirty="0">
                <a:solidFill>
                  <a:schemeClr val="bg1"/>
                </a:solidFill>
              </a:rPr>
              <a:t>, 432-442.</a:t>
            </a:r>
          </a:p>
        </p:txBody>
      </p:sp>
      <p:sp>
        <p:nvSpPr>
          <p:cNvPr id="6" name="TextBox 5"/>
          <p:cNvSpPr txBox="1"/>
          <p:nvPr/>
        </p:nvSpPr>
        <p:spPr>
          <a:xfrm>
            <a:off x="2286000" y="685801"/>
            <a:ext cx="8001000" cy="461665"/>
          </a:xfrm>
          <a:prstGeom prst="rect">
            <a:avLst/>
          </a:prstGeom>
          <a:noFill/>
        </p:spPr>
        <p:txBody>
          <a:bodyPr wrap="square" rtlCol="0">
            <a:spAutoFit/>
          </a:bodyPr>
          <a:lstStyle/>
          <a:p>
            <a:r>
              <a:rPr lang="en-US" sz="2400" dirty="0"/>
              <a:t>An Experiment with Digital Video Players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upermarket seizure by unaesthetic."/>
          <p:cNvPicPr>
            <a:picLocks noChangeAspect="1" noChangeArrowheads="1"/>
          </p:cNvPicPr>
          <p:nvPr/>
        </p:nvPicPr>
        <p:blipFill>
          <a:blip r:embed="rId3" cstate="print"/>
          <a:srcRect/>
          <a:stretch>
            <a:fillRect/>
          </a:stretch>
        </p:blipFill>
        <p:spPr bwMode="auto">
          <a:xfrm>
            <a:off x="1524000" y="-63500"/>
            <a:ext cx="9144000" cy="6921500"/>
          </a:xfrm>
          <a:prstGeom prst="rect">
            <a:avLst/>
          </a:prstGeom>
          <a:noFill/>
        </p:spPr>
      </p:pic>
      <p:sp>
        <p:nvSpPr>
          <p:cNvPr id="5" name="Text Box 6"/>
          <p:cNvSpPr txBox="1">
            <a:spLocks noChangeArrowheads="1"/>
          </p:cNvSpPr>
          <p:nvPr/>
        </p:nvSpPr>
        <p:spPr bwMode="auto">
          <a:xfrm>
            <a:off x="3657600" y="2286001"/>
            <a:ext cx="4876800" cy="1323439"/>
          </a:xfrm>
          <a:prstGeom prst="rect">
            <a:avLst/>
          </a:prstGeom>
          <a:noFill/>
          <a:ln w="9525">
            <a:noFill/>
            <a:miter lim="800000"/>
            <a:headEnd/>
            <a:tailEnd/>
          </a:ln>
          <a:effectLst/>
        </p:spPr>
        <p:txBody>
          <a:bodyPr wrap="square">
            <a:spAutoFit/>
          </a:bodyPr>
          <a:lstStyle/>
          <a:p>
            <a:pPr algn="ctr"/>
            <a:r>
              <a:rPr lang="en-US" sz="4000" b="1" dirty="0">
                <a:solidFill>
                  <a:schemeClr val="bg1"/>
                </a:solidFill>
                <a:effectLst>
                  <a:glow rad="228600">
                    <a:schemeClr val="tx1">
                      <a:alpha val="40000"/>
                    </a:schemeClr>
                  </a:glow>
                </a:effectLst>
              </a:rPr>
              <a:t>Standard economics:</a:t>
            </a:r>
          </a:p>
          <a:p>
            <a:pPr algn="ctr"/>
            <a:r>
              <a:rPr lang="en-US" sz="4000" b="1" dirty="0">
                <a:solidFill>
                  <a:schemeClr val="bg1"/>
                </a:solidFill>
                <a:effectLst>
                  <a:glow rad="228600">
                    <a:schemeClr val="tx1">
                      <a:alpha val="40000"/>
                    </a:schemeClr>
                  </a:glow>
                </a:effectLst>
              </a:rPr>
              <a:t>lots of choice is good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rjames\Local Settings\Temporary Internet Files\Content.IE5\LXK1S8RD\MPj04307880000[1].jpg"/>
          <p:cNvPicPr>
            <a:picLocks noChangeAspect="1" noChangeArrowheads="1"/>
          </p:cNvPicPr>
          <p:nvPr/>
        </p:nvPicPr>
        <p:blipFill>
          <a:blip r:embed="rId2" cstate="email"/>
          <a:srcRect/>
          <a:stretch>
            <a:fillRect/>
          </a:stretch>
        </p:blipFill>
        <p:spPr bwMode="auto">
          <a:xfrm>
            <a:off x="7086600" y="76200"/>
            <a:ext cx="5029200" cy="6662226"/>
          </a:xfrm>
          <a:prstGeom prst="rect">
            <a:avLst/>
          </a:prstGeom>
          <a:noFill/>
        </p:spPr>
      </p:pic>
      <p:sp>
        <p:nvSpPr>
          <p:cNvPr id="2" name="Title 1"/>
          <p:cNvSpPr>
            <a:spLocks noGrp="1"/>
          </p:cNvSpPr>
          <p:nvPr>
            <p:ph type="title"/>
          </p:nvPr>
        </p:nvSpPr>
        <p:spPr>
          <a:xfrm>
            <a:off x="609600" y="274638"/>
            <a:ext cx="6477000" cy="1143000"/>
          </a:xfrm>
        </p:spPr>
        <p:txBody>
          <a:bodyPr>
            <a:normAutofit fontScale="90000"/>
          </a:bodyPr>
          <a:lstStyle/>
          <a:p>
            <a:pPr>
              <a:lnSpc>
                <a:spcPct val="80000"/>
              </a:lnSpc>
            </a:pPr>
            <a:r>
              <a:rPr lang="en-US" dirty="0" smtClean="0"/>
              <a:t>Do more television options make you better off?</a:t>
            </a:r>
            <a:endParaRPr lang="en-US" dirty="0"/>
          </a:p>
        </p:txBody>
      </p:sp>
      <p:sp>
        <p:nvSpPr>
          <p:cNvPr id="3" name="Content Placeholder 2"/>
          <p:cNvSpPr>
            <a:spLocks noGrp="1"/>
          </p:cNvSpPr>
          <p:nvPr>
            <p:ph idx="1"/>
          </p:nvPr>
        </p:nvSpPr>
        <p:spPr>
          <a:xfrm>
            <a:off x="609600" y="1600201"/>
            <a:ext cx="6477000" cy="4525963"/>
          </a:xfrm>
        </p:spPr>
        <p:txBody>
          <a:bodyPr>
            <a:normAutofit/>
          </a:bodyPr>
          <a:lstStyle/>
          <a:p>
            <a:r>
              <a:rPr lang="en-US" dirty="0" smtClean="0"/>
              <a:t>72,012 respondents from 24 nations with varying numbers of available television stations</a:t>
            </a:r>
          </a:p>
          <a:p>
            <a:r>
              <a:rPr lang="en-US" dirty="0" smtClean="0"/>
              <a:t>Comparing among those with similarly high or low levels of television watching compared with group norms</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0" y="0"/>
            <a:ext cx="9165820" cy="6248400"/>
          </a:xfrm>
          <a:prstGeom prst="rect">
            <a:avLst/>
          </a:prstGeom>
          <a:noFill/>
          <a:ln w="9525">
            <a:noFill/>
            <a:miter lim="800000"/>
            <a:headEnd/>
            <a:tailEnd/>
          </a:ln>
        </p:spPr>
      </p:pic>
      <p:sp>
        <p:nvSpPr>
          <p:cNvPr id="8" name="TextBox 7"/>
          <p:cNvSpPr txBox="1"/>
          <p:nvPr/>
        </p:nvSpPr>
        <p:spPr>
          <a:xfrm>
            <a:off x="1524000" y="6324601"/>
            <a:ext cx="9144000" cy="584775"/>
          </a:xfrm>
          <a:prstGeom prst="rect">
            <a:avLst/>
          </a:prstGeom>
          <a:solidFill>
            <a:srgbClr val="C00000"/>
          </a:solidFill>
        </p:spPr>
        <p:txBody>
          <a:bodyPr wrap="square" rtlCol="0">
            <a:spAutoFit/>
          </a:bodyPr>
          <a:lstStyle/>
          <a:p>
            <a:r>
              <a:rPr lang="en-US" sz="1600" dirty="0">
                <a:solidFill>
                  <a:schemeClr val="bg1"/>
                </a:solidFill>
              </a:rPr>
              <a:t>C. </a:t>
            </a:r>
            <a:r>
              <a:rPr lang="en-US" sz="1600" dirty="0" err="1">
                <a:solidFill>
                  <a:schemeClr val="bg1"/>
                </a:solidFill>
              </a:rPr>
              <a:t>Benesch</a:t>
            </a:r>
            <a:r>
              <a:rPr lang="en-US" sz="1600" dirty="0">
                <a:solidFill>
                  <a:schemeClr val="bg1"/>
                </a:solidFill>
              </a:rPr>
              <a:t>(U. of Zurich), B. Frey (U. Zurich), &amp; A. </a:t>
            </a:r>
            <a:r>
              <a:rPr lang="en-US" sz="1600" dirty="0" err="1">
                <a:solidFill>
                  <a:schemeClr val="bg1"/>
                </a:solidFill>
              </a:rPr>
              <a:t>Stutzer</a:t>
            </a:r>
            <a:r>
              <a:rPr lang="en-US" sz="1600" dirty="0">
                <a:solidFill>
                  <a:schemeClr val="bg1"/>
                </a:solidFill>
              </a:rPr>
              <a:t> (U. Basel), 2006, TV Channels, Self Control and Happiness, </a:t>
            </a:r>
            <a:r>
              <a:rPr lang="en-US" sz="1600" i="1" dirty="0">
                <a:solidFill>
                  <a:schemeClr val="bg1"/>
                </a:solidFill>
              </a:rPr>
              <a:t>Working Paper - Institute for Empirical Research in Economics, University of Zurich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paradox and satisfaction</a:t>
            </a:r>
            <a:endParaRPr lang="en-US" dirty="0"/>
          </a:p>
        </p:txBody>
      </p:sp>
      <p:sp>
        <p:nvSpPr>
          <p:cNvPr id="3" name="Content Placeholder 2"/>
          <p:cNvSpPr>
            <a:spLocks noGrp="1"/>
          </p:cNvSpPr>
          <p:nvPr>
            <p:ph idx="1"/>
          </p:nvPr>
        </p:nvSpPr>
        <p:spPr/>
        <p:txBody>
          <a:bodyPr>
            <a:normAutofit/>
          </a:bodyPr>
          <a:lstStyle/>
          <a:p>
            <a:r>
              <a:rPr lang="en-US" dirty="0" smtClean="0"/>
              <a:t>No choice can be bad.</a:t>
            </a:r>
          </a:p>
          <a:p>
            <a:endParaRPr lang="en-US" dirty="0" smtClean="0"/>
          </a:p>
          <a:p>
            <a:r>
              <a:rPr lang="en-US" dirty="0" smtClean="0"/>
              <a:t>Excessive choice can also be bad.</a:t>
            </a:r>
          </a:p>
          <a:p>
            <a:endParaRPr lang="en-US" dirty="0" smtClean="0"/>
          </a:p>
          <a:p>
            <a:r>
              <a:rPr lang="en-US" dirty="0" smtClean="0"/>
              <a:t>Limited choice may be best.</a:t>
            </a:r>
            <a:endParaRPr lang="en-US" dirty="0"/>
          </a:p>
        </p:txBody>
      </p:sp>
      <p:cxnSp>
        <p:nvCxnSpPr>
          <p:cNvPr id="5" name="Straight Connector 4"/>
          <p:cNvCxnSpPr/>
          <p:nvPr/>
        </p:nvCxnSpPr>
        <p:spPr>
          <a:xfrm rot="5400000">
            <a:off x="4648200" y="4038600"/>
            <a:ext cx="44196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6858000" y="6248400"/>
            <a:ext cx="5029200"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6858000" y="3200401"/>
            <a:ext cx="5067300" cy="2658533"/>
          </a:xfrm>
          <a:custGeom>
            <a:avLst/>
            <a:gdLst>
              <a:gd name="connsiteX0" fmla="*/ 0 w 5067300"/>
              <a:gd name="connsiteY0" fmla="*/ 1642533 h 2658533"/>
              <a:gd name="connsiteX1" fmla="*/ 1270000 w 5067300"/>
              <a:gd name="connsiteY1" fmla="*/ 118533 h 2658533"/>
              <a:gd name="connsiteX2" fmla="*/ 4610100 w 5067300"/>
              <a:gd name="connsiteY2" fmla="*/ 2353733 h 2658533"/>
              <a:gd name="connsiteX3" fmla="*/ 5067300 w 5067300"/>
              <a:gd name="connsiteY3" fmla="*/ 2658533 h 2658533"/>
            </a:gdLst>
            <a:ahLst/>
            <a:cxnLst>
              <a:cxn ang="0">
                <a:pos x="connsiteX0" y="connsiteY0"/>
              </a:cxn>
              <a:cxn ang="0">
                <a:pos x="connsiteX1" y="connsiteY1"/>
              </a:cxn>
              <a:cxn ang="0">
                <a:pos x="connsiteX2" y="connsiteY2"/>
              </a:cxn>
              <a:cxn ang="0">
                <a:pos x="connsiteX3" y="connsiteY3"/>
              </a:cxn>
            </a:cxnLst>
            <a:rect l="l" t="t" r="r" b="b"/>
            <a:pathLst>
              <a:path w="5067300" h="2658533">
                <a:moveTo>
                  <a:pt x="0" y="1642533"/>
                </a:moveTo>
                <a:cubicBezTo>
                  <a:pt x="250825" y="821266"/>
                  <a:pt x="501650" y="0"/>
                  <a:pt x="1270000" y="118533"/>
                </a:cubicBezTo>
                <a:cubicBezTo>
                  <a:pt x="2038350" y="237066"/>
                  <a:pt x="4610100" y="2353733"/>
                  <a:pt x="4610100" y="2353733"/>
                </a:cubicBezTo>
                <a:lnTo>
                  <a:pt x="5067300" y="2658533"/>
                </a:lnTo>
              </a:path>
            </a:pathLst>
          </a:cu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38100">
                <a:solidFill>
                  <a:schemeClr val="tx1"/>
                </a:solidFill>
              </a:ln>
            </a:endParaRPr>
          </a:p>
        </p:txBody>
      </p:sp>
      <p:sp>
        <p:nvSpPr>
          <p:cNvPr id="14" name="TextBox 13"/>
          <p:cNvSpPr txBox="1"/>
          <p:nvPr/>
        </p:nvSpPr>
        <p:spPr>
          <a:xfrm>
            <a:off x="9601200" y="6248401"/>
            <a:ext cx="2514600" cy="461665"/>
          </a:xfrm>
          <a:prstGeom prst="rect">
            <a:avLst/>
          </a:prstGeom>
          <a:noFill/>
        </p:spPr>
        <p:txBody>
          <a:bodyPr wrap="square" rtlCol="0">
            <a:spAutoFit/>
          </a:bodyPr>
          <a:lstStyle/>
          <a:p>
            <a:r>
              <a:rPr lang="en-US" sz="2400" dirty="0"/>
              <a:t>Number of choices</a:t>
            </a:r>
          </a:p>
        </p:txBody>
      </p:sp>
      <p:sp>
        <p:nvSpPr>
          <p:cNvPr id="9" name="TextBox 8"/>
          <p:cNvSpPr txBox="1"/>
          <p:nvPr/>
        </p:nvSpPr>
        <p:spPr>
          <a:xfrm>
            <a:off x="9601200" y="3733800"/>
            <a:ext cx="1295400" cy="369332"/>
          </a:xfrm>
          <a:prstGeom prst="rect">
            <a:avLst/>
          </a:prstGeom>
          <a:noFill/>
        </p:spPr>
        <p:txBody>
          <a:bodyPr wrap="square" rtlCol="0">
            <a:spAutoFit/>
          </a:bodyPr>
          <a:lstStyle/>
          <a:p>
            <a:r>
              <a:rPr lang="en-US" dirty="0"/>
              <a:t>satisfaction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201528" cy="1143000"/>
          </a:xfrm>
        </p:spPr>
        <p:txBody>
          <a:bodyPr/>
          <a:lstStyle/>
          <a:p>
            <a:endParaRPr lang="en-US" dirty="0"/>
          </a:p>
        </p:txBody>
      </p:sp>
      <p:sp>
        <p:nvSpPr>
          <p:cNvPr id="3" name="Content Placeholder 2"/>
          <p:cNvSpPr>
            <a:spLocks noGrp="1"/>
          </p:cNvSpPr>
          <p:nvPr>
            <p:ph idx="1"/>
          </p:nvPr>
        </p:nvSpPr>
        <p:spPr>
          <a:xfrm>
            <a:off x="609600" y="1600201"/>
            <a:ext cx="6201528" cy="4525963"/>
          </a:xfrm>
        </p:spPr>
        <p:txBody>
          <a:bodyPr>
            <a:normAutofit/>
          </a:bodyPr>
          <a:lstStyle/>
          <a:p>
            <a:pPr marL="0" indent="0">
              <a:buNone/>
            </a:pPr>
            <a:r>
              <a:rPr lang="en-US" dirty="0" smtClean="0"/>
              <a:t>Participants choosing from a selection of 30 chocolates instead of 6 chocolates were “more dissatisfied and regretful of the choices they made.”</a:t>
            </a:r>
            <a:endParaRPr lang="en-US" dirty="0"/>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Iyengar</a:t>
            </a:r>
            <a:r>
              <a:rPr lang="en-US" dirty="0">
                <a:solidFill>
                  <a:schemeClr val="bg1"/>
                </a:solidFill>
              </a:rPr>
              <a:t>, S. (Columbia) &amp; </a:t>
            </a:r>
            <a:r>
              <a:rPr lang="en-US" dirty="0" err="1">
                <a:solidFill>
                  <a:schemeClr val="bg1"/>
                </a:solidFill>
              </a:rPr>
              <a:t>Lepper</a:t>
            </a:r>
            <a:r>
              <a:rPr lang="en-US" dirty="0">
                <a:solidFill>
                  <a:schemeClr val="bg1"/>
                </a:solidFill>
              </a:rPr>
              <a:t>, M. (Stanford), 2000, When choice is </a:t>
            </a:r>
            <a:r>
              <a:rPr lang="en-US" dirty="0" err="1">
                <a:solidFill>
                  <a:schemeClr val="bg1"/>
                </a:solidFill>
              </a:rPr>
              <a:t>demotivating</a:t>
            </a:r>
            <a:r>
              <a:rPr lang="en-US" dirty="0">
                <a:solidFill>
                  <a:schemeClr val="bg1"/>
                </a:solidFill>
              </a:rPr>
              <a:t>: Can one desire too much of a good thing? </a:t>
            </a:r>
            <a:r>
              <a:rPr lang="en-US" i="1" dirty="0">
                <a:solidFill>
                  <a:schemeClr val="bg1"/>
                </a:solidFill>
              </a:rPr>
              <a:t>Journal of Personality and Social Psychology, 79, </a:t>
            </a:r>
            <a:r>
              <a:rPr lang="en-US" dirty="0">
                <a:solidFill>
                  <a:schemeClr val="bg1"/>
                </a:solidFill>
              </a:rPr>
              <a:t>995-1006</a:t>
            </a:r>
          </a:p>
        </p:txBody>
      </p:sp>
      <p:pic>
        <p:nvPicPr>
          <p:cNvPr id="6149" name="Picture 5" descr="C:\Documents and Settings\rjames\Local Settings\Temporary Internet Files\Content.IE5\U70OU36V\MPj04409570000[1].jpg"/>
          <p:cNvPicPr>
            <a:picLocks noChangeAspect="1" noChangeArrowheads="1"/>
          </p:cNvPicPr>
          <p:nvPr/>
        </p:nvPicPr>
        <p:blipFill>
          <a:blip r:embed="rId2" cstate="print"/>
          <a:srcRect/>
          <a:stretch>
            <a:fillRect/>
          </a:stretch>
        </p:blipFill>
        <p:spPr bwMode="auto">
          <a:xfrm flipH="1">
            <a:off x="6811128" y="152400"/>
            <a:ext cx="5304672" cy="6096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Documents and Settings\rjames\Local Settings\Temporary Internet Files\Content.IE5\LXK1S8RD\MPj04410050000[1].jpg"/>
          <p:cNvPicPr>
            <a:picLocks noChangeAspect="1" noChangeArrowheads="1"/>
          </p:cNvPicPr>
          <p:nvPr/>
        </p:nvPicPr>
        <p:blipFill>
          <a:blip r:embed="rId2" cstate="print"/>
          <a:srcRect/>
          <a:stretch>
            <a:fillRect/>
          </a:stretch>
        </p:blipFill>
        <p:spPr bwMode="auto">
          <a:xfrm>
            <a:off x="4724400" y="46038"/>
            <a:ext cx="7391400" cy="6735762"/>
          </a:xfrm>
          <a:prstGeom prst="rect">
            <a:avLst/>
          </a:prstGeom>
          <a:noFill/>
        </p:spPr>
      </p:pic>
      <p:sp>
        <p:nvSpPr>
          <p:cNvPr id="2" name="Title 1"/>
          <p:cNvSpPr>
            <a:spLocks noGrp="1"/>
          </p:cNvSpPr>
          <p:nvPr>
            <p:ph type="title"/>
          </p:nvPr>
        </p:nvSpPr>
        <p:spPr>
          <a:xfrm>
            <a:off x="609600" y="274638"/>
            <a:ext cx="5943600" cy="1143000"/>
          </a:xfrm>
        </p:spPr>
        <p:txBody>
          <a:bodyPr/>
          <a:lstStyle/>
          <a:p>
            <a:endParaRPr lang="en-US" dirty="0"/>
          </a:p>
        </p:txBody>
      </p:sp>
      <p:sp>
        <p:nvSpPr>
          <p:cNvPr id="3" name="Content Placeholder 2"/>
          <p:cNvSpPr>
            <a:spLocks noGrp="1"/>
          </p:cNvSpPr>
          <p:nvPr>
            <p:ph idx="1"/>
          </p:nvPr>
        </p:nvSpPr>
        <p:spPr>
          <a:xfrm>
            <a:off x="609600" y="1600201"/>
            <a:ext cx="5943600" cy="4525963"/>
          </a:xfrm>
        </p:spPr>
        <p:txBody>
          <a:bodyPr>
            <a:normAutofit/>
          </a:bodyPr>
          <a:lstStyle/>
          <a:p>
            <a:pPr marL="0" indent="0">
              <a:buNone/>
            </a:pPr>
            <a:r>
              <a:rPr lang="en-US" dirty="0" smtClean="0"/>
              <a:t>Participants were given a picture representing a set of gift boxes with a certain number of alternatives. </a:t>
            </a:r>
          </a:p>
          <a:p>
            <a:pPr marL="0" indent="0">
              <a:buNone/>
            </a:pPr>
            <a:r>
              <a:rPr lang="en-US" dirty="0" smtClean="0"/>
              <a:t>They were asked to choose the gift box they would buy to pack a present for a friend.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rjames\Local Settings\Temporary Internet Files\Content.IE5\6XMKIBYH\MPj04410060000[1].jpg"/>
          <p:cNvPicPr>
            <a:picLocks noChangeAspect="1" noChangeArrowheads="1"/>
          </p:cNvPicPr>
          <p:nvPr/>
        </p:nvPicPr>
        <p:blipFill>
          <a:blip r:embed="rId2" cstate="email"/>
          <a:srcRect/>
          <a:stretch>
            <a:fillRect/>
          </a:stretch>
        </p:blipFill>
        <p:spPr bwMode="auto">
          <a:xfrm flipH="1">
            <a:off x="6096000" y="-4288"/>
            <a:ext cx="4572000" cy="6862288"/>
          </a:xfrm>
          <a:prstGeom prst="rect">
            <a:avLst/>
          </a:prstGeom>
          <a:noFill/>
        </p:spPr>
      </p:pic>
      <p:pic>
        <p:nvPicPr>
          <p:cNvPr id="5" name="Picture 5" descr="C:\Documents and Settings\rjames\Local Settings\Temporary Internet Files\Content.IE5\LXK1S8RD\MPj04410050000[1].jpg"/>
          <p:cNvPicPr>
            <a:picLocks noChangeAspect="1" noChangeArrowheads="1"/>
          </p:cNvPicPr>
          <p:nvPr/>
        </p:nvPicPr>
        <p:blipFill>
          <a:blip r:embed="rId3" cstate="print"/>
          <a:srcRect/>
          <a:stretch>
            <a:fillRect/>
          </a:stretch>
        </p:blipFill>
        <p:spPr bwMode="auto">
          <a:xfrm>
            <a:off x="1524000" y="0"/>
            <a:ext cx="4572000" cy="6858000"/>
          </a:xfrm>
          <a:prstGeom prst="rect">
            <a:avLst/>
          </a:prstGeom>
          <a:noFill/>
        </p:spPr>
      </p:pic>
      <p:sp>
        <p:nvSpPr>
          <p:cNvPr id="3" name="Content Placeholder 2"/>
          <p:cNvSpPr>
            <a:spLocks noGrp="1"/>
          </p:cNvSpPr>
          <p:nvPr>
            <p:ph idx="1"/>
          </p:nvPr>
        </p:nvSpPr>
        <p:spPr>
          <a:xfrm>
            <a:off x="1752600" y="152400"/>
            <a:ext cx="4876800" cy="6172200"/>
          </a:xfrm>
        </p:spPr>
        <p:txBody>
          <a:bodyPr>
            <a:normAutofit lnSpcReduction="10000"/>
          </a:bodyPr>
          <a:lstStyle/>
          <a:p>
            <a:pPr marL="0" indent="0">
              <a:buNone/>
            </a:pPr>
            <a:r>
              <a:rPr lang="en-US" dirty="0" smtClean="0"/>
              <a:t>Different people were tested with different numbers of gift box options.  </a:t>
            </a:r>
          </a:p>
          <a:p>
            <a:pPr marL="0" indent="0">
              <a:buNone/>
            </a:pPr>
            <a:r>
              <a:rPr lang="en-US" dirty="0" smtClean="0"/>
              <a:t>According to standard economic theory, which group should be the happiest with their selected option?</a:t>
            </a:r>
          </a:p>
          <a:p>
            <a:pPr marL="514350" indent="-514350">
              <a:buAutoNum type="alphaLcParenR"/>
            </a:pPr>
            <a:r>
              <a:rPr lang="en-US" dirty="0" smtClean="0"/>
              <a:t>5 options</a:t>
            </a:r>
          </a:p>
          <a:p>
            <a:pPr marL="514350" indent="-514350">
              <a:buAutoNum type="alphaLcParenR"/>
            </a:pPr>
            <a:r>
              <a:rPr lang="en-US" dirty="0" smtClean="0"/>
              <a:t>10 options</a:t>
            </a:r>
          </a:p>
          <a:p>
            <a:pPr marL="514350" indent="-514350">
              <a:buAutoNum type="alphaLcParenR"/>
            </a:pPr>
            <a:r>
              <a:rPr lang="en-US" dirty="0" smtClean="0"/>
              <a:t>15 options</a:t>
            </a:r>
          </a:p>
          <a:p>
            <a:pPr marL="514350" indent="-514350">
              <a:buAutoNum type="alphaLcParenR"/>
            </a:pPr>
            <a:r>
              <a:rPr lang="en-US" dirty="0" smtClean="0"/>
              <a:t>30 options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rjames\Local Settings\Temporary Internet Files\Content.IE5\6XMKIBYH\MPj04410060000[1].jpg"/>
          <p:cNvPicPr>
            <a:picLocks noChangeAspect="1" noChangeArrowheads="1"/>
          </p:cNvPicPr>
          <p:nvPr/>
        </p:nvPicPr>
        <p:blipFill>
          <a:blip r:embed="rId2" cstate="email"/>
          <a:srcRect/>
          <a:stretch>
            <a:fillRect/>
          </a:stretch>
        </p:blipFill>
        <p:spPr bwMode="auto">
          <a:xfrm flipH="1">
            <a:off x="6096000" y="-4288"/>
            <a:ext cx="4572000" cy="6862288"/>
          </a:xfrm>
          <a:prstGeom prst="rect">
            <a:avLst/>
          </a:prstGeom>
          <a:noFill/>
        </p:spPr>
      </p:pic>
      <p:pic>
        <p:nvPicPr>
          <p:cNvPr id="5" name="Picture 5" descr="C:\Documents and Settings\rjames\Local Settings\Temporary Internet Files\Content.IE5\LXK1S8RD\MPj04410050000[1].jpg"/>
          <p:cNvPicPr>
            <a:picLocks noChangeAspect="1" noChangeArrowheads="1"/>
          </p:cNvPicPr>
          <p:nvPr/>
        </p:nvPicPr>
        <p:blipFill>
          <a:blip r:embed="rId3" cstate="print"/>
          <a:srcRect/>
          <a:stretch>
            <a:fillRect/>
          </a:stretch>
        </p:blipFill>
        <p:spPr bwMode="auto">
          <a:xfrm>
            <a:off x="1524000" y="0"/>
            <a:ext cx="4572000" cy="6858000"/>
          </a:xfrm>
          <a:prstGeom prst="rect">
            <a:avLst/>
          </a:prstGeom>
          <a:noFill/>
        </p:spPr>
      </p:pic>
      <p:sp>
        <p:nvSpPr>
          <p:cNvPr id="3" name="Content Placeholder 2"/>
          <p:cNvSpPr>
            <a:spLocks noGrp="1"/>
          </p:cNvSpPr>
          <p:nvPr>
            <p:ph idx="1"/>
          </p:nvPr>
        </p:nvSpPr>
        <p:spPr>
          <a:xfrm>
            <a:off x="1752600" y="152401"/>
            <a:ext cx="4876800" cy="4525963"/>
          </a:xfrm>
        </p:spPr>
        <p:txBody>
          <a:bodyPr>
            <a:noAutofit/>
          </a:bodyPr>
          <a:lstStyle/>
          <a:p>
            <a:pPr marL="0" indent="0">
              <a:buNone/>
            </a:pPr>
            <a:r>
              <a:rPr lang="en-US" dirty="0" smtClean="0"/>
              <a:t>Different people were tested with different numbers of gift box options.  </a:t>
            </a:r>
          </a:p>
          <a:p>
            <a:pPr marL="0" indent="0">
              <a:buNone/>
            </a:pPr>
            <a:r>
              <a:rPr lang="en-US" dirty="0" smtClean="0"/>
              <a:t>When asked afterwards, which group actually reported the highest satisfaction with their choice?</a:t>
            </a:r>
          </a:p>
          <a:p>
            <a:pPr marL="514350" indent="-514350">
              <a:buAutoNum type="alphaLcParenR"/>
            </a:pPr>
            <a:r>
              <a:rPr lang="en-US" dirty="0" smtClean="0"/>
              <a:t>5 options</a:t>
            </a:r>
          </a:p>
          <a:p>
            <a:pPr marL="514350" indent="-514350">
              <a:buAutoNum type="alphaLcParenR"/>
            </a:pPr>
            <a:r>
              <a:rPr lang="en-US" dirty="0" smtClean="0"/>
              <a:t>10 options</a:t>
            </a:r>
          </a:p>
          <a:p>
            <a:pPr marL="514350" indent="-514350">
              <a:buAutoNum type="alphaLcParenR"/>
            </a:pPr>
            <a:r>
              <a:rPr lang="en-US" dirty="0" smtClean="0"/>
              <a:t>15 options</a:t>
            </a:r>
          </a:p>
          <a:p>
            <a:pPr marL="514350" indent="-514350">
              <a:buAutoNum type="alphaLcParenR"/>
            </a:pPr>
            <a:r>
              <a:rPr lang="en-US" dirty="0" smtClean="0"/>
              <a:t>30 options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81200" y="0"/>
            <a:ext cx="8229600" cy="6352674"/>
          </a:xfrm>
          <a:prstGeom prst="rect">
            <a:avLst/>
          </a:prstGeom>
          <a:noFill/>
          <a:ln w="9525">
            <a:noFill/>
            <a:miter lim="800000"/>
            <a:headEnd/>
            <a:tailEnd/>
          </a:ln>
        </p:spPr>
      </p:pic>
      <p:sp>
        <p:nvSpPr>
          <p:cNvPr id="5" name="TextBox 4"/>
          <p:cNvSpPr txBox="1"/>
          <p:nvPr/>
        </p:nvSpPr>
        <p:spPr>
          <a:xfrm>
            <a:off x="1524000" y="6324601"/>
            <a:ext cx="9144000" cy="584775"/>
          </a:xfrm>
          <a:prstGeom prst="rect">
            <a:avLst/>
          </a:prstGeom>
          <a:solidFill>
            <a:srgbClr val="C00000"/>
          </a:solidFill>
        </p:spPr>
        <p:txBody>
          <a:bodyPr wrap="square" rtlCol="0">
            <a:spAutoFit/>
          </a:bodyPr>
          <a:lstStyle/>
          <a:p>
            <a:r>
              <a:rPr lang="en-US" sz="1600" dirty="0">
                <a:solidFill>
                  <a:schemeClr val="bg1"/>
                </a:solidFill>
              </a:rPr>
              <a:t>E. </a:t>
            </a:r>
            <a:r>
              <a:rPr lang="en-US" sz="1600" dirty="0" err="1">
                <a:solidFill>
                  <a:schemeClr val="bg1"/>
                </a:solidFill>
              </a:rPr>
              <a:t>Reutskaja</a:t>
            </a:r>
            <a:r>
              <a:rPr lang="en-US" sz="1600" dirty="0">
                <a:solidFill>
                  <a:schemeClr val="bg1"/>
                </a:solidFill>
              </a:rPr>
              <a:t> (IESE) &amp; R. Hogarth (</a:t>
            </a:r>
            <a:r>
              <a:rPr lang="en-US" sz="1600" dirty="0" err="1">
                <a:solidFill>
                  <a:schemeClr val="bg1"/>
                </a:solidFill>
              </a:rPr>
              <a:t>Universitat</a:t>
            </a:r>
            <a:r>
              <a:rPr lang="en-US" sz="1600" dirty="0">
                <a:solidFill>
                  <a:schemeClr val="bg1"/>
                </a:solidFill>
              </a:rPr>
              <a:t> </a:t>
            </a:r>
            <a:r>
              <a:rPr lang="en-US" sz="1600" dirty="0" err="1">
                <a:solidFill>
                  <a:schemeClr val="bg1"/>
                </a:solidFill>
              </a:rPr>
              <a:t>Pompeu</a:t>
            </a:r>
            <a:r>
              <a:rPr lang="en-US" sz="1600" dirty="0">
                <a:solidFill>
                  <a:schemeClr val="bg1"/>
                </a:solidFill>
              </a:rPr>
              <a:t> </a:t>
            </a:r>
            <a:r>
              <a:rPr lang="en-US" sz="1600" dirty="0" err="1">
                <a:solidFill>
                  <a:schemeClr val="bg1"/>
                </a:solidFill>
              </a:rPr>
              <a:t>Fabra</a:t>
            </a:r>
            <a:r>
              <a:rPr lang="en-US" sz="1600" dirty="0">
                <a:solidFill>
                  <a:schemeClr val="bg1"/>
                </a:solidFill>
              </a:rPr>
              <a:t>-Barcelona), 2009, Satisfaction in Choice as a Function of the Number of Alternatives: When “Goods Satiate. </a:t>
            </a:r>
            <a:r>
              <a:rPr lang="en-US" sz="1600" i="1" dirty="0">
                <a:solidFill>
                  <a:schemeClr val="bg1"/>
                </a:solidFill>
              </a:rPr>
              <a:t>Psychology and Marketing, 26</a:t>
            </a:r>
            <a:r>
              <a:rPr lang="en-US" sz="1600" dirty="0">
                <a:solidFill>
                  <a:schemeClr val="bg1"/>
                </a:solidFill>
              </a:rPr>
              <a:t>(3), 197-203.</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rjames\Local Settings\Temporary Internet Files\Content.IE5\6XMKIBYH\MPj04410060000[1].jpg"/>
          <p:cNvPicPr>
            <a:picLocks noChangeAspect="1" noChangeArrowheads="1"/>
          </p:cNvPicPr>
          <p:nvPr/>
        </p:nvPicPr>
        <p:blipFill>
          <a:blip r:embed="rId2" cstate="email"/>
          <a:srcRect/>
          <a:stretch>
            <a:fillRect/>
          </a:stretch>
        </p:blipFill>
        <p:spPr bwMode="auto">
          <a:xfrm flipH="1">
            <a:off x="6096000" y="-4288"/>
            <a:ext cx="4572000" cy="6862288"/>
          </a:xfrm>
          <a:prstGeom prst="rect">
            <a:avLst/>
          </a:prstGeom>
          <a:noFill/>
        </p:spPr>
      </p:pic>
      <p:pic>
        <p:nvPicPr>
          <p:cNvPr id="5" name="Picture 5" descr="C:\Documents and Settings\rjames\Local Settings\Temporary Internet Files\Content.IE5\LXK1S8RD\MPj04410050000[1].jpg"/>
          <p:cNvPicPr>
            <a:picLocks noChangeAspect="1" noChangeArrowheads="1"/>
          </p:cNvPicPr>
          <p:nvPr/>
        </p:nvPicPr>
        <p:blipFill>
          <a:blip r:embed="rId3" cstate="print"/>
          <a:srcRect/>
          <a:stretch>
            <a:fillRect/>
          </a:stretch>
        </p:blipFill>
        <p:spPr bwMode="auto">
          <a:xfrm>
            <a:off x="1524000" y="0"/>
            <a:ext cx="4572000" cy="6858000"/>
          </a:xfrm>
          <a:prstGeom prst="rect">
            <a:avLst/>
          </a:prstGeom>
          <a:noFill/>
        </p:spPr>
      </p:pic>
      <p:sp>
        <p:nvSpPr>
          <p:cNvPr id="3" name="Content Placeholder 2"/>
          <p:cNvSpPr>
            <a:spLocks noGrp="1"/>
          </p:cNvSpPr>
          <p:nvPr>
            <p:ph idx="1"/>
          </p:nvPr>
        </p:nvSpPr>
        <p:spPr>
          <a:xfrm>
            <a:off x="1752600" y="152401"/>
            <a:ext cx="4876800" cy="4525963"/>
          </a:xfrm>
        </p:spPr>
        <p:txBody>
          <a:bodyPr>
            <a:normAutofit/>
          </a:bodyPr>
          <a:lstStyle/>
          <a:p>
            <a:pPr marL="0" indent="0">
              <a:buNone/>
            </a:pPr>
            <a:r>
              <a:rPr lang="en-US" dirty="0" smtClean="0"/>
              <a:t>When asked afterwards, which group most enjoyed the process of selecting the box?</a:t>
            </a:r>
          </a:p>
          <a:p>
            <a:pPr marL="514350" indent="-514350">
              <a:buAutoNum type="alphaLcParenR"/>
            </a:pPr>
            <a:r>
              <a:rPr lang="en-US" dirty="0" smtClean="0"/>
              <a:t>5 options</a:t>
            </a:r>
          </a:p>
          <a:p>
            <a:pPr marL="514350" indent="-514350">
              <a:buAutoNum type="alphaLcParenR"/>
            </a:pPr>
            <a:r>
              <a:rPr lang="en-US" dirty="0" smtClean="0"/>
              <a:t>10 options</a:t>
            </a:r>
          </a:p>
          <a:p>
            <a:pPr marL="514350" indent="-514350">
              <a:buAutoNum type="alphaLcParenR"/>
            </a:pPr>
            <a:r>
              <a:rPr lang="en-US" dirty="0" smtClean="0"/>
              <a:t>15 options</a:t>
            </a:r>
          </a:p>
          <a:p>
            <a:pPr marL="514350" indent="-514350">
              <a:buAutoNum type="alphaLcParenR"/>
            </a:pPr>
            <a:r>
              <a:rPr lang="en-US" dirty="0" smtClean="0"/>
              <a:t>30 options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4000" y="0"/>
            <a:ext cx="8839201" cy="6287254"/>
          </a:xfrm>
          <a:prstGeom prst="rect">
            <a:avLst/>
          </a:prstGeom>
          <a:noFill/>
          <a:ln w="9525">
            <a:noFill/>
            <a:miter lim="800000"/>
            <a:headEnd/>
            <a:tailEnd/>
          </a:ln>
        </p:spPr>
      </p:pic>
      <p:sp>
        <p:nvSpPr>
          <p:cNvPr id="5" name="TextBox 4"/>
          <p:cNvSpPr txBox="1"/>
          <p:nvPr/>
        </p:nvSpPr>
        <p:spPr>
          <a:xfrm>
            <a:off x="1524000" y="6324601"/>
            <a:ext cx="9144000" cy="584775"/>
          </a:xfrm>
          <a:prstGeom prst="rect">
            <a:avLst/>
          </a:prstGeom>
          <a:solidFill>
            <a:srgbClr val="C00000"/>
          </a:solidFill>
        </p:spPr>
        <p:txBody>
          <a:bodyPr wrap="square" rtlCol="0">
            <a:spAutoFit/>
          </a:bodyPr>
          <a:lstStyle/>
          <a:p>
            <a:r>
              <a:rPr lang="en-US" sz="1600" dirty="0">
                <a:solidFill>
                  <a:schemeClr val="bg1"/>
                </a:solidFill>
              </a:rPr>
              <a:t>E. </a:t>
            </a:r>
            <a:r>
              <a:rPr lang="en-US" sz="1600" dirty="0" err="1">
                <a:solidFill>
                  <a:schemeClr val="bg1"/>
                </a:solidFill>
              </a:rPr>
              <a:t>Reutskaja</a:t>
            </a:r>
            <a:r>
              <a:rPr lang="en-US" sz="1600" dirty="0">
                <a:solidFill>
                  <a:schemeClr val="bg1"/>
                </a:solidFill>
              </a:rPr>
              <a:t> (IESE) &amp; R. Hogarth (</a:t>
            </a:r>
            <a:r>
              <a:rPr lang="en-US" sz="1600" dirty="0" err="1">
                <a:solidFill>
                  <a:schemeClr val="bg1"/>
                </a:solidFill>
              </a:rPr>
              <a:t>Universitat</a:t>
            </a:r>
            <a:r>
              <a:rPr lang="en-US" sz="1600" dirty="0">
                <a:solidFill>
                  <a:schemeClr val="bg1"/>
                </a:solidFill>
              </a:rPr>
              <a:t> </a:t>
            </a:r>
            <a:r>
              <a:rPr lang="en-US" sz="1600" dirty="0" err="1">
                <a:solidFill>
                  <a:schemeClr val="bg1"/>
                </a:solidFill>
              </a:rPr>
              <a:t>Pompeu</a:t>
            </a:r>
            <a:r>
              <a:rPr lang="en-US" sz="1600" dirty="0">
                <a:solidFill>
                  <a:schemeClr val="bg1"/>
                </a:solidFill>
              </a:rPr>
              <a:t> </a:t>
            </a:r>
            <a:r>
              <a:rPr lang="en-US" sz="1600" dirty="0" err="1">
                <a:solidFill>
                  <a:schemeClr val="bg1"/>
                </a:solidFill>
              </a:rPr>
              <a:t>Fabra</a:t>
            </a:r>
            <a:r>
              <a:rPr lang="en-US" sz="1600" dirty="0">
                <a:solidFill>
                  <a:schemeClr val="bg1"/>
                </a:solidFill>
              </a:rPr>
              <a:t>-Barcelona), 2009, Satisfaction in Choice as a Function of the Number of Alternatives: When “Goods Satiate. </a:t>
            </a:r>
            <a:r>
              <a:rPr lang="en-US" sz="1600" i="1" dirty="0">
                <a:solidFill>
                  <a:schemeClr val="bg1"/>
                </a:solidFill>
              </a:rPr>
              <a:t>Psychology and Marketing, 26</a:t>
            </a:r>
            <a:r>
              <a:rPr lang="en-US" sz="1600" dirty="0">
                <a:solidFill>
                  <a:schemeClr val="bg1"/>
                </a:solidFill>
              </a:rPr>
              <a:t>(3), 197-203.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Pj04305210000[1]"/>
          <p:cNvPicPr>
            <a:picLocks noChangeAspect="1" noChangeArrowheads="1"/>
          </p:cNvPicPr>
          <p:nvPr/>
        </p:nvPicPr>
        <p:blipFill>
          <a:blip r:embed="rId2" cstate="email"/>
          <a:srcRect/>
          <a:stretch>
            <a:fillRect/>
          </a:stretch>
        </p:blipFill>
        <p:spPr bwMode="auto">
          <a:xfrm>
            <a:off x="1524000" y="0"/>
            <a:ext cx="9144000" cy="6858000"/>
          </a:xfrm>
          <a:prstGeom prst="rect">
            <a:avLst/>
          </a:prstGeom>
          <a:noFill/>
        </p:spPr>
      </p:pic>
      <p:sp>
        <p:nvSpPr>
          <p:cNvPr id="11267" name="Text Box 3"/>
          <p:cNvSpPr txBox="1">
            <a:spLocks noChangeArrowheads="1"/>
          </p:cNvSpPr>
          <p:nvPr/>
        </p:nvSpPr>
        <p:spPr bwMode="auto">
          <a:xfrm>
            <a:off x="3124200" y="762001"/>
            <a:ext cx="6096000" cy="1089529"/>
          </a:xfrm>
          <a:prstGeom prst="rect">
            <a:avLst/>
          </a:prstGeom>
          <a:noFill/>
          <a:ln w="9525">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Experimental findings:</a:t>
            </a:r>
          </a:p>
          <a:p>
            <a:pPr algn="ctr">
              <a:lnSpc>
                <a:spcPct val="90000"/>
              </a:lnSpc>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Simplicity can be good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apart the choice paradox</a:t>
            </a:r>
            <a:endParaRPr lang="en-US" dirty="0"/>
          </a:p>
        </p:txBody>
      </p:sp>
      <p:pic>
        <p:nvPicPr>
          <p:cNvPr id="2050" name="Picture 2"/>
          <p:cNvPicPr>
            <a:picLocks noChangeAspect="1" noChangeArrowheads="1"/>
          </p:cNvPicPr>
          <p:nvPr/>
        </p:nvPicPr>
        <p:blipFill>
          <a:blip r:embed="rId2" cstate="print"/>
          <a:srcRect r="759"/>
          <a:stretch>
            <a:fillRect/>
          </a:stretch>
        </p:blipFill>
        <p:spPr bwMode="auto">
          <a:xfrm>
            <a:off x="1524000" y="1981200"/>
            <a:ext cx="9144000" cy="4000500"/>
          </a:xfrm>
          <a:prstGeom prst="rect">
            <a:avLst/>
          </a:prstGeom>
          <a:noFill/>
          <a:ln w="9525">
            <a:noFill/>
            <a:miter lim="800000"/>
            <a:headEnd/>
            <a:tailEnd/>
          </a:ln>
        </p:spPr>
      </p:pic>
      <p:sp>
        <p:nvSpPr>
          <p:cNvPr id="5" name="TextBox 4"/>
          <p:cNvSpPr txBox="1"/>
          <p:nvPr/>
        </p:nvSpPr>
        <p:spPr>
          <a:xfrm>
            <a:off x="1524000" y="6324601"/>
            <a:ext cx="9144000" cy="584775"/>
          </a:xfrm>
          <a:prstGeom prst="rect">
            <a:avLst/>
          </a:prstGeom>
          <a:solidFill>
            <a:srgbClr val="C00000"/>
          </a:solidFill>
        </p:spPr>
        <p:txBody>
          <a:bodyPr wrap="square" rtlCol="0">
            <a:spAutoFit/>
          </a:bodyPr>
          <a:lstStyle/>
          <a:p>
            <a:r>
              <a:rPr lang="en-US" sz="1600" dirty="0">
                <a:solidFill>
                  <a:schemeClr val="bg1"/>
                </a:solidFill>
              </a:rPr>
              <a:t>E. </a:t>
            </a:r>
            <a:r>
              <a:rPr lang="en-US" sz="1600" dirty="0" err="1">
                <a:solidFill>
                  <a:schemeClr val="bg1"/>
                </a:solidFill>
              </a:rPr>
              <a:t>Reutskaja</a:t>
            </a:r>
            <a:r>
              <a:rPr lang="en-US" sz="1600" dirty="0">
                <a:solidFill>
                  <a:schemeClr val="bg1"/>
                </a:solidFill>
              </a:rPr>
              <a:t> (IESE) &amp; R. Hogarth (</a:t>
            </a:r>
            <a:r>
              <a:rPr lang="en-US" sz="1600" dirty="0" err="1">
                <a:solidFill>
                  <a:schemeClr val="bg1"/>
                </a:solidFill>
              </a:rPr>
              <a:t>Universitat</a:t>
            </a:r>
            <a:r>
              <a:rPr lang="en-US" sz="1600" dirty="0">
                <a:solidFill>
                  <a:schemeClr val="bg1"/>
                </a:solidFill>
              </a:rPr>
              <a:t> </a:t>
            </a:r>
            <a:r>
              <a:rPr lang="en-US" sz="1600" dirty="0" err="1">
                <a:solidFill>
                  <a:schemeClr val="bg1"/>
                </a:solidFill>
              </a:rPr>
              <a:t>Pompeu</a:t>
            </a:r>
            <a:r>
              <a:rPr lang="en-US" sz="1600" dirty="0">
                <a:solidFill>
                  <a:schemeClr val="bg1"/>
                </a:solidFill>
              </a:rPr>
              <a:t> </a:t>
            </a:r>
            <a:r>
              <a:rPr lang="en-US" sz="1600" dirty="0" err="1">
                <a:solidFill>
                  <a:schemeClr val="bg1"/>
                </a:solidFill>
              </a:rPr>
              <a:t>Fabra</a:t>
            </a:r>
            <a:r>
              <a:rPr lang="en-US" sz="1600" dirty="0">
                <a:solidFill>
                  <a:schemeClr val="bg1"/>
                </a:solidFill>
              </a:rPr>
              <a:t>-Barcelona), 2009, Satisfaction in Choice as a Function of the Number of Alternatives: When “Goods Satiate. </a:t>
            </a:r>
            <a:r>
              <a:rPr lang="en-US" sz="1600" i="1" dirty="0">
                <a:solidFill>
                  <a:schemeClr val="bg1"/>
                </a:solidFill>
              </a:rPr>
              <a:t>Psychology and Marketing, 26</a:t>
            </a:r>
            <a:r>
              <a:rPr lang="en-US" sz="1600" dirty="0">
                <a:solidFill>
                  <a:schemeClr val="bg1"/>
                </a:solidFill>
              </a:rPr>
              <a:t>(3), 197-203.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9588029XSmall.jpg"/>
          <p:cNvPicPr>
            <a:picLocks noChangeAspect="1"/>
          </p:cNvPicPr>
          <p:nvPr/>
        </p:nvPicPr>
        <p:blipFill>
          <a:blip r:embed="rId2" cstate="print"/>
          <a:srcRect/>
          <a:stretch>
            <a:fillRect/>
          </a:stretch>
        </p:blipFill>
        <p:spPr>
          <a:xfrm flipH="1">
            <a:off x="1524000" y="0"/>
            <a:ext cx="9144000" cy="838200"/>
          </a:xfrm>
          <a:prstGeom prst="rect">
            <a:avLst/>
          </a:prstGeom>
        </p:spPr>
      </p:pic>
      <p:pic>
        <p:nvPicPr>
          <p:cNvPr id="6" name="Picture 5" descr="iStock_000009588029XSmall.jpg"/>
          <p:cNvPicPr>
            <a:picLocks noChangeAspect="1"/>
          </p:cNvPicPr>
          <p:nvPr/>
        </p:nvPicPr>
        <p:blipFill>
          <a:blip r:embed="rId3" cstate="print"/>
          <a:stretch>
            <a:fillRect/>
          </a:stretch>
        </p:blipFill>
        <p:spPr>
          <a:xfrm flipH="1">
            <a:off x="1523999" y="790688"/>
            <a:ext cx="9144000" cy="6067313"/>
          </a:xfrm>
          <a:prstGeom prst="rect">
            <a:avLst/>
          </a:prstGeom>
        </p:spPr>
      </p:pic>
      <p:sp>
        <p:nvSpPr>
          <p:cNvPr id="2" name="Title 1"/>
          <p:cNvSpPr>
            <a:spLocks noGrp="1"/>
          </p:cNvSpPr>
          <p:nvPr>
            <p:ph type="title"/>
          </p:nvPr>
        </p:nvSpPr>
        <p:spPr>
          <a:xfrm>
            <a:off x="1524000" y="533400"/>
            <a:ext cx="2514600" cy="1143000"/>
          </a:xfrm>
        </p:spPr>
        <p:txBody>
          <a:bodyPr>
            <a:noAutofit/>
          </a:bodyPr>
          <a:lstStyle/>
          <a:p>
            <a:pPr>
              <a:lnSpc>
                <a:spcPct val="80000"/>
              </a:lnSpc>
            </a:pPr>
            <a:r>
              <a:rPr lang="en-US" sz="2800" dirty="0">
                <a:solidFill>
                  <a:schemeClr val="bg1"/>
                </a:solidFill>
                <a:effectLst>
                  <a:glow rad="228600">
                    <a:srgbClr val="33CC33"/>
                  </a:glow>
                </a:effectLst>
              </a:rPr>
              <a:t>When all options are negative, even limited choice can be undesirable</a:t>
            </a:r>
          </a:p>
        </p:txBody>
      </p:sp>
      <p:sp>
        <p:nvSpPr>
          <p:cNvPr id="3" name="Content Placeholder 2"/>
          <p:cNvSpPr>
            <a:spLocks noGrp="1"/>
          </p:cNvSpPr>
          <p:nvPr>
            <p:ph idx="1"/>
          </p:nvPr>
        </p:nvSpPr>
        <p:spPr>
          <a:xfrm>
            <a:off x="6934200" y="0"/>
            <a:ext cx="3733800" cy="2209800"/>
          </a:xfrm>
        </p:spPr>
        <p:txBody>
          <a:bodyPr>
            <a:normAutofit fontScale="85000" lnSpcReduction="20000"/>
          </a:bodyPr>
          <a:lstStyle/>
          <a:p>
            <a:r>
              <a:rPr lang="en-US" dirty="0" smtClean="0">
                <a:solidFill>
                  <a:schemeClr val="bg1"/>
                </a:solidFill>
                <a:effectLst>
                  <a:glow rad="228600">
                    <a:srgbClr val="33CC33"/>
                  </a:glow>
                </a:effectLst>
              </a:rPr>
              <a:t>Increases time spent contemplating negative results</a:t>
            </a:r>
          </a:p>
          <a:p>
            <a:r>
              <a:rPr lang="en-US" dirty="0" smtClean="0">
                <a:solidFill>
                  <a:schemeClr val="bg1"/>
                </a:solidFill>
                <a:effectLst>
                  <a:glow rad="228600">
                    <a:srgbClr val="33CC33"/>
                  </a:glow>
                </a:effectLst>
              </a:rPr>
              <a:t>Attaches personal responsibility to the negative outcome</a:t>
            </a:r>
            <a:endParaRPr lang="en-US" dirty="0">
              <a:solidFill>
                <a:schemeClr val="bg1"/>
              </a:solidFill>
              <a:effectLst>
                <a:glow rad="228600">
                  <a:srgbClr val="33CC33"/>
                </a:glo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rjames\Local Settings\Temporary Internet Files\Content.IE5\LXK1S8RD\MPj04334140000[1].jpg"/>
          <p:cNvPicPr>
            <a:picLocks noChangeAspect="1" noChangeArrowheads="1"/>
          </p:cNvPicPr>
          <p:nvPr/>
        </p:nvPicPr>
        <p:blipFill>
          <a:blip r:embed="rId2" cstate="email"/>
          <a:srcRect/>
          <a:stretch>
            <a:fillRect/>
          </a:stretch>
        </p:blipFill>
        <p:spPr bwMode="auto">
          <a:xfrm>
            <a:off x="1524000" y="896426"/>
            <a:ext cx="9144000" cy="5428174"/>
          </a:xfrm>
          <a:prstGeom prst="rect">
            <a:avLst/>
          </a:prstGeom>
          <a:noFill/>
        </p:spPr>
      </p:pic>
      <p:sp>
        <p:nvSpPr>
          <p:cNvPr id="3" name="Content Placeholder 2"/>
          <p:cNvSpPr>
            <a:spLocks noGrp="1"/>
          </p:cNvSpPr>
          <p:nvPr>
            <p:ph idx="1"/>
          </p:nvPr>
        </p:nvSpPr>
        <p:spPr>
          <a:xfrm>
            <a:off x="1524000" y="1"/>
            <a:ext cx="9144000" cy="1371600"/>
          </a:xfrm>
        </p:spPr>
        <p:txBody>
          <a:bodyPr/>
          <a:lstStyle/>
          <a:p>
            <a:pPr marL="0" indent="0" algn="ctr">
              <a:lnSpc>
                <a:spcPct val="80000"/>
              </a:lnSpc>
              <a:spcBef>
                <a:spcPts val="0"/>
              </a:spcBef>
              <a:buNone/>
            </a:pPr>
            <a:r>
              <a:rPr lang="en-US" sz="2800" dirty="0"/>
              <a:t>An experiment with unpleasant yogurt flavors: </a:t>
            </a:r>
          </a:p>
          <a:p>
            <a:pPr marL="0" indent="0" algn="ctr">
              <a:lnSpc>
                <a:spcPct val="80000"/>
              </a:lnSpc>
              <a:spcBef>
                <a:spcPts val="0"/>
              </a:spcBef>
              <a:buNone/>
            </a:pPr>
            <a:r>
              <a:rPr lang="en-US" sz="2800" dirty="0"/>
              <a:t>sage, chili powder, tarragon, or celery seeds</a:t>
            </a:r>
          </a:p>
          <a:p>
            <a:pPr>
              <a:buNone/>
            </a:pPr>
            <a:endParaRPr lang="en-US" dirty="0" smtClean="0"/>
          </a:p>
        </p:txBody>
      </p:sp>
      <p:sp>
        <p:nvSpPr>
          <p:cNvPr id="8" name="TextBox 7"/>
          <p:cNvSpPr txBox="1"/>
          <p:nvPr/>
        </p:nvSpPr>
        <p:spPr>
          <a:xfrm>
            <a:off x="1524000" y="6396336"/>
            <a:ext cx="9144000" cy="461665"/>
          </a:xfrm>
          <a:prstGeom prst="rect">
            <a:avLst/>
          </a:prstGeom>
          <a:noFill/>
        </p:spPr>
        <p:txBody>
          <a:bodyPr wrap="square" rtlCol="0">
            <a:spAutoFit/>
          </a:bodyPr>
          <a:lstStyle/>
          <a:p>
            <a:pPr algn="ctr"/>
            <a:r>
              <a:rPr lang="en-US" sz="2400" dirty="0"/>
              <a:t>Either asked to pick one or told they would be given one randomly.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5493107XSmall.jpg"/>
          <p:cNvPicPr>
            <a:picLocks noChangeAspect="1"/>
          </p:cNvPicPr>
          <p:nvPr/>
        </p:nvPicPr>
        <p:blipFill>
          <a:blip r:embed="rId2" cstate="print"/>
          <a:srcRect/>
          <a:stretch>
            <a:fillRect/>
          </a:stretch>
        </p:blipFill>
        <p:spPr>
          <a:xfrm>
            <a:off x="4724400" y="229130"/>
            <a:ext cx="5943600" cy="5943070"/>
          </a:xfrm>
          <a:prstGeom prst="rect">
            <a:avLst/>
          </a:prstGeom>
        </p:spPr>
      </p:pic>
      <p:sp>
        <p:nvSpPr>
          <p:cNvPr id="3" name="Content Placeholder 2"/>
          <p:cNvSpPr>
            <a:spLocks noGrp="1"/>
          </p:cNvSpPr>
          <p:nvPr>
            <p:ph idx="1"/>
          </p:nvPr>
        </p:nvSpPr>
        <p:spPr>
          <a:xfrm>
            <a:off x="1524000" y="1"/>
            <a:ext cx="4724400" cy="6126163"/>
          </a:xfrm>
        </p:spPr>
        <p:txBody>
          <a:bodyPr>
            <a:normAutofit/>
          </a:bodyPr>
          <a:lstStyle/>
          <a:p>
            <a:pPr marL="0" indent="0">
              <a:spcBef>
                <a:spcPts val="0"/>
              </a:spcBef>
              <a:buNone/>
            </a:pPr>
            <a:endParaRPr lang="en-US" sz="2800" dirty="0"/>
          </a:p>
          <a:p>
            <a:pPr marL="0" indent="0">
              <a:spcBef>
                <a:spcPts val="0"/>
              </a:spcBef>
              <a:buNone/>
            </a:pPr>
            <a:r>
              <a:rPr lang="en-US" sz="2800" dirty="0"/>
              <a:t>Did you like the fact that you were given a choice? </a:t>
            </a:r>
          </a:p>
          <a:p>
            <a:pPr marL="0" indent="0">
              <a:spcBef>
                <a:spcPts val="0"/>
              </a:spcBef>
              <a:buNone/>
            </a:pPr>
            <a:r>
              <a:rPr lang="en-US" sz="2800" dirty="0"/>
              <a:t>	5.50 agreement</a:t>
            </a:r>
          </a:p>
          <a:p>
            <a:pPr marL="0" indent="0">
              <a:spcBef>
                <a:spcPts val="0"/>
              </a:spcBef>
              <a:buNone/>
            </a:pPr>
            <a:r>
              <a:rPr lang="en-US" sz="2800" dirty="0"/>
              <a:t>Did you like the fact that you did not have to choose? </a:t>
            </a:r>
          </a:p>
          <a:p>
            <a:pPr marL="0" indent="0">
              <a:spcBef>
                <a:spcPts val="0"/>
              </a:spcBef>
              <a:buNone/>
            </a:pPr>
            <a:r>
              <a:rPr lang="en-US" sz="2800" dirty="0"/>
              <a:t>	4.41 agreement</a:t>
            </a:r>
          </a:p>
          <a:p>
            <a:pPr>
              <a:spcBef>
                <a:spcPts val="0"/>
              </a:spcBef>
              <a:buNone/>
            </a:pPr>
            <a:endParaRPr lang="en-US" sz="2800" dirty="0"/>
          </a:p>
          <a:p>
            <a:pPr marL="0" indent="0">
              <a:spcBef>
                <a:spcPts val="0"/>
              </a:spcBef>
              <a:buNone/>
            </a:pPr>
            <a:r>
              <a:rPr lang="en-US" sz="2800" dirty="0"/>
              <a:t>But, did choice result in greater satisfaction?</a:t>
            </a:r>
          </a:p>
          <a:p>
            <a:pPr marL="514350" indent="-514350">
              <a:spcBef>
                <a:spcPts val="0"/>
              </a:spcBef>
              <a:buAutoNum type="alphaLcParenR"/>
            </a:pPr>
            <a:r>
              <a:rPr lang="en-US" sz="2800" dirty="0"/>
              <a:t>Yes</a:t>
            </a:r>
          </a:p>
          <a:p>
            <a:pPr marL="514350" indent="-514350">
              <a:spcBef>
                <a:spcPts val="0"/>
              </a:spcBef>
              <a:buAutoNum type="alphaLcParenR"/>
            </a:pPr>
            <a:r>
              <a:rPr lang="en-US" sz="2800" dirty="0"/>
              <a:t>No</a:t>
            </a:r>
          </a:p>
          <a:p>
            <a:pPr marL="514350" indent="-514350">
              <a:spcBef>
                <a:spcPts val="0"/>
              </a:spcBef>
              <a:buAutoNum type="alphaLcParenR"/>
            </a:pPr>
            <a:r>
              <a:rPr lang="en-US" sz="2800" dirty="0"/>
              <a:t>Made no difference</a:t>
            </a:r>
          </a:p>
          <a:p>
            <a:pPr>
              <a:buNone/>
            </a:pPr>
            <a:endParaRPr lang="en-US" dirty="0" smtClean="0"/>
          </a:p>
        </p:txBody>
      </p:sp>
      <p:sp>
        <p:nvSpPr>
          <p:cNvPr id="4" name="TextBox 3"/>
          <p:cNvSpPr txBox="1"/>
          <p:nvPr/>
        </p:nvSpPr>
        <p:spPr>
          <a:xfrm>
            <a:off x="1524000" y="6237574"/>
            <a:ext cx="9144000" cy="620426"/>
          </a:xfrm>
          <a:prstGeom prst="rect">
            <a:avLst/>
          </a:prstGeom>
          <a:solidFill>
            <a:srgbClr val="C00000"/>
          </a:solidFill>
        </p:spPr>
        <p:txBody>
          <a:bodyPr wrap="square" rtlCol="0">
            <a:spAutoFit/>
          </a:bodyPr>
          <a:lstStyle/>
          <a:p>
            <a:pPr>
              <a:lnSpc>
                <a:spcPct val="70000"/>
              </a:lnSpc>
            </a:pPr>
            <a:r>
              <a:rPr lang="en-US" sz="1600" dirty="0">
                <a:solidFill>
                  <a:schemeClr val="bg1"/>
                </a:solidFill>
              </a:rPr>
              <a:t>S. </a:t>
            </a:r>
            <a:r>
              <a:rPr lang="en-US" sz="1600" dirty="0" err="1">
                <a:solidFill>
                  <a:schemeClr val="bg1"/>
                </a:solidFill>
              </a:rPr>
              <a:t>Botti</a:t>
            </a:r>
            <a:r>
              <a:rPr lang="en-US" sz="1600" dirty="0">
                <a:solidFill>
                  <a:schemeClr val="bg1"/>
                </a:solidFill>
              </a:rPr>
              <a:t> (U. Chicago) &amp; S. </a:t>
            </a:r>
            <a:r>
              <a:rPr lang="en-US" sz="1600" dirty="0" err="1">
                <a:solidFill>
                  <a:schemeClr val="bg1"/>
                </a:solidFill>
              </a:rPr>
              <a:t>Iyengar</a:t>
            </a:r>
            <a:r>
              <a:rPr lang="en-US" sz="1600" dirty="0">
                <a:solidFill>
                  <a:schemeClr val="bg1"/>
                </a:solidFill>
              </a:rPr>
              <a:t> (Columbia U.), 2004, The psychological pleasure and pain of choosing: When people prefer choosing at the cost of subsequent outcome satisfaction.  </a:t>
            </a:r>
            <a:r>
              <a:rPr lang="en-US" sz="1600" i="1" dirty="0">
                <a:solidFill>
                  <a:schemeClr val="bg1"/>
                </a:solidFill>
              </a:rPr>
              <a:t>Journal of Personality and Social Psychology, 87</a:t>
            </a:r>
            <a:r>
              <a:rPr lang="en-US" sz="1600" dirty="0">
                <a:solidFill>
                  <a:schemeClr val="bg1"/>
                </a:solidFill>
              </a:rPr>
              <a:t>(3), 312-326.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486400"/>
            <a:ext cx="9144000" cy="258762"/>
          </a:xfrm>
        </p:spPr>
        <p:txBody>
          <a:bodyPr>
            <a:noAutofit/>
          </a:bodyPr>
          <a:lstStyle/>
          <a:p>
            <a:r>
              <a:rPr lang="en-US" sz="2400" dirty="0"/>
              <a:t>Not too many options  here (only 4), but all options were negative</a:t>
            </a:r>
          </a:p>
        </p:txBody>
      </p:sp>
      <p:graphicFrame>
        <p:nvGraphicFramePr>
          <p:cNvPr id="4" name="Content Placeholder 3"/>
          <p:cNvGraphicFramePr>
            <a:graphicFrameLocks noGrp="1"/>
          </p:cNvGraphicFramePr>
          <p:nvPr>
            <p:ph idx="1"/>
          </p:nvPr>
        </p:nvGraphicFramePr>
        <p:xfrm>
          <a:off x="1524000" y="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524000" y="6237574"/>
            <a:ext cx="9144000" cy="620426"/>
          </a:xfrm>
          <a:prstGeom prst="rect">
            <a:avLst/>
          </a:prstGeom>
          <a:solidFill>
            <a:srgbClr val="C00000"/>
          </a:solidFill>
        </p:spPr>
        <p:txBody>
          <a:bodyPr wrap="square" rtlCol="0">
            <a:spAutoFit/>
          </a:bodyPr>
          <a:lstStyle/>
          <a:p>
            <a:pPr>
              <a:lnSpc>
                <a:spcPct val="70000"/>
              </a:lnSpc>
            </a:pPr>
            <a:r>
              <a:rPr lang="en-US" sz="1600" dirty="0">
                <a:solidFill>
                  <a:schemeClr val="bg1"/>
                </a:solidFill>
              </a:rPr>
              <a:t>S. </a:t>
            </a:r>
            <a:r>
              <a:rPr lang="en-US" sz="1600" dirty="0" err="1">
                <a:solidFill>
                  <a:schemeClr val="bg1"/>
                </a:solidFill>
              </a:rPr>
              <a:t>Botti</a:t>
            </a:r>
            <a:r>
              <a:rPr lang="en-US" sz="1600" dirty="0">
                <a:solidFill>
                  <a:schemeClr val="bg1"/>
                </a:solidFill>
              </a:rPr>
              <a:t> (U. Chicago) &amp; S. </a:t>
            </a:r>
            <a:r>
              <a:rPr lang="en-US" sz="1600" dirty="0" err="1">
                <a:solidFill>
                  <a:schemeClr val="bg1"/>
                </a:solidFill>
              </a:rPr>
              <a:t>Iyengar</a:t>
            </a:r>
            <a:r>
              <a:rPr lang="en-US" sz="1600" dirty="0">
                <a:solidFill>
                  <a:schemeClr val="bg1"/>
                </a:solidFill>
              </a:rPr>
              <a:t> (Columbia U.), 2004, The psychological pleasure and pain of choosing: When people prefer choosing at the cost of subsequent outcome satisfaction.  </a:t>
            </a:r>
            <a:r>
              <a:rPr lang="en-US" sz="1600" i="1" dirty="0">
                <a:solidFill>
                  <a:schemeClr val="bg1"/>
                </a:solidFill>
              </a:rPr>
              <a:t>Journal of Personality and Social Psychology, 87</a:t>
            </a:r>
            <a:r>
              <a:rPr lang="en-US" sz="1600" dirty="0">
                <a:solidFill>
                  <a:schemeClr val="bg1"/>
                </a:solidFill>
              </a:rPr>
              <a:t>(3), 312-326.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3900936XSmall.jpg"/>
          <p:cNvPicPr>
            <a:picLocks noChangeAspect="1"/>
          </p:cNvPicPr>
          <p:nvPr/>
        </p:nvPicPr>
        <p:blipFill>
          <a:blip r:embed="rId2" cstate="print"/>
          <a:srcRect/>
          <a:stretch>
            <a:fillRect/>
          </a:stretch>
        </p:blipFill>
        <p:spPr>
          <a:xfrm>
            <a:off x="6096000" y="0"/>
            <a:ext cx="4572000" cy="6269268"/>
          </a:xfrm>
          <a:prstGeom prst="rect">
            <a:avLst/>
          </a:prstGeom>
        </p:spPr>
      </p:pic>
      <p:sp>
        <p:nvSpPr>
          <p:cNvPr id="3" name="Content Placeholder 2"/>
          <p:cNvSpPr>
            <a:spLocks noGrp="1"/>
          </p:cNvSpPr>
          <p:nvPr>
            <p:ph idx="1"/>
          </p:nvPr>
        </p:nvSpPr>
        <p:spPr>
          <a:xfrm>
            <a:off x="1524000" y="0"/>
            <a:ext cx="4572000" cy="6096000"/>
          </a:xfrm>
        </p:spPr>
        <p:txBody>
          <a:bodyPr>
            <a:normAutofit/>
          </a:bodyPr>
          <a:lstStyle/>
          <a:p>
            <a:pPr marL="0" indent="0">
              <a:buNone/>
            </a:pPr>
            <a:r>
              <a:rPr lang="en-US" dirty="0" smtClean="0"/>
              <a:t>“Although increased choice is perceived as desirable, in some circumstances, the provision of choice either inhibits decision makers’ likelihood to make a choice or detrimentally affects their experienced well-being after the choice is made.”</a:t>
            </a:r>
            <a:endParaRPr lang="en-US" dirty="0"/>
          </a:p>
        </p:txBody>
      </p:sp>
      <p:sp>
        <p:nvSpPr>
          <p:cNvPr id="5" name="TextBox 4"/>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S. </a:t>
            </a:r>
            <a:r>
              <a:rPr lang="en-US" dirty="0" err="1">
                <a:solidFill>
                  <a:schemeClr val="bg1"/>
                </a:solidFill>
              </a:rPr>
              <a:t>Botti</a:t>
            </a:r>
            <a:r>
              <a:rPr lang="en-US" dirty="0">
                <a:solidFill>
                  <a:schemeClr val="bg1"/>
                </a:solidFill>
              </a:rPr>
              <a:t> (Cornell) &amp; S. </a:t>
            </a:r>
            <a:r>
              <a:rPr lang="en-US" dirty="0" err="1">
                <a:solidFill>
                  <a:schemeClr val="bg1"/>
                </a:solidFill>
              </a:rPr>
              <a:t>Iyengar</a:t>
            </a:r>
            <a:r>
              <a:rPr lang="en-US" dirty="0">
                <a:solidFill>
                  <a:schemeClr val="bg1"/>
                </a:solidFill>
              </a:rPr>
              <a:t> (Columbia), 2006, The dark side of choice: When choice impairs social welfare. </a:t>
            </a:r>
            <a:r>
              <a:rPr lang="en-US" i="1" dirty="0">
                <a:solidFill>
                  <a:schemeClr val="bg1"/>
                </a:solidFill>
              </a:rPr>
              <a:t>Journal of Public Policy and Marketing, 25</a:t>
            </a:r>
            <a:r>
              <a:rPr lang="en-US" dirty="0">
                <a:solidFill>
                  <a:schemeClr val="bg1"/>
                </a:solidFill>
              </a:rPr>
              <a:t>(1), 24-38.</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t>Simplicity v. Variety</a:t>
            </a:r>
            <a:endParaRPr lang="en-US" dirty="0"/>
          </a:p>
        </p:txBody>
      </p:sp>
      <p:sp>
        <p:nvSpPr>
          <p:cNvPr id="3" name="Content Placeholder 2"/>
          <p:cNvSpPr>
            <a:spLocks noGrp="1"/>
          </p:cNvSpPr>
          <p:nvPr>
            <p:ph idx="1"/>
          </p:nvPr>
        </p:nvSpPr>
        <p:spPr>
          <a:xfrm>
            <a:off x="1524000" y="4343400"/>
            <a:ext cx="9144000" cy="2514600"/>
          </a:xfrm>
        </p:spPr>
        <p:txBody>
          <a:bodyPr>
            <a:normAutofit/>
          </a:bodyPr>
          <a:lstStyle/>
          <a:p>
            <a:pPr>
              <a:buNone/>
            </a:pPr>
            <a:r>
              <a:rPr lang="en-US" dirty="0" smtClean="0"/>
              <a:t>Sometimes too many options…</a:t>
            </a:r>
          </a:p>
          <a:p>
            <a:pPr marL="630238"/>
            <a:r>
              <a:rPr lang="en-US" dirty="0" smtClean="0"/>
              <a:t>can make decisions difficult.</a:t>
            </a:r>
          </a:p>
          <a:p>
            <a:pPr marL="630238"/>
            <a:r>
              <a:rPr lang="en-US" dirty="0" smtClean="0"/>
              <a:t>may lead to doing nothing.</a:t>
            </a:r>
          </a:p>
          <a:p>
            <a:pPr marL="630238"/>
            <a:r>
              <a:rPr lang="en-US" dirty="0" smtClean="0"/>
              <a:t>are more likely to cause regret.</a:t>
            </a:r>
          </a:p>
        </p:txBody>
      </p:sp>
      <p:pic>
        <p:nvPicPr>
          <p:cNvPr id="4" name="Picture 2" descr="MPj04305210000[1]"/>
          <p:cNvPicPr>
            <a:picLocks noChangeAspect="1" noChangeArrowheads="1"/>
          </p:cNvPicPr>
          <p:nvPr/>
        </p:nvPicPr>
        <p:blipFill>
          <a:blip r:embed="rId2" cstate="email"/>
          <a:srcRect/>
          <a:stretch>
            <a:fillRect/>
          </a:stretch>
        </p:blipFill>
        <p:spPr bwMode="auto">
          <a:xfrm>
            <a:off x="1524000" y="1066800"/>
            <a:ext cx="4673600" cy="2743200"/>
          </a:xfrm>
          <a:prstGeom prst="rect">
            <a:avLst/>
          </a:prstGeom>
          <a:noFill/>
        </p:spPr>
      </p:pic>
      <p:pic>
        <p:nvPicPr>
          <p:cNvPr id="5" name="Picture 5" descr="supermarket seizure by unaesthetic."/>
          <p:cNvPicPr>
            <a:picLocks noChangeAspect="1" noChangeArrowheads="1"/>
          </p:cNvPicPr>
          <p:nvPr/>
        </p:nvPicPr>
        <p:blipFill>
          <a:blip r:embed="rId3" cstate="print"/>
          <a:srcRect/>
          <a:stretch>
            <a:fillRect/>
          </a:stretch>
        </p:blipFill>
        <p:spPr bwMode="auto">
          <a:xfrm>
            <a:off x="6172200" y="1066800"/>
            <a:ext cx="4495800" cy="27432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5943600" y="0"/>
            <a:ext cx="4724400" cy="68580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8" name="Rectangle 7"/>
          <p:cNvSpPr/>
          <p:nvPr/>
        </p:nvSpPr>
        <p:spPr>
          <a:xfrm>
            <a:off x="1524000" y="0"/>
            <a:ext cx="44196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1" name="Picture 3" descr="C:\Documents and Settings\rjames\Local Settings\Temporary Internet Files\Content.IE5\307WFT0U\MPj03029430000[1].jpg"/>
          <p:cNvPicPr>
            <a:picLocks noChangeAspect="1" noChangeArrowheads="1"/>
          </p:cNvPicPr>
          <p:nvPr/>
        </p:nvPicPr>
        <p:blipFill>
          <a:blip r:embed="rId2" cstate="print"/>
          <a:srcRect l="332" t="-133"/>
          <a:stretch>
            <a:fillRect/>
          </a:stretch>
        </p:blipFill>
        <p:spPr bwMode="auto">
          <a:xfrm>
            <a:off x="1524000" y="304800"/>
            <a:ext cx="9144000" cy="6553200"/>
          </a:xfrm>
          <a:prstGeom prst="rect">
            <a:avLst/>
          </a:prstGeom>
          <a:noFill/>
        </p:spPr>
      </p:pic>
      <p:sp>
        <p:nvSpPr>
          <p:cNvPr id="3" name="Content Placeholder 2"/>
          <p:cNvSpPr>
            <a:spLocks noGrp="1"/>
          </p:cNvSpPr>
          <p:nvPr>
            <p:ph idx="1"/>
          </p:nvPr>
        </p:nvSpPr>
        <p:spPr>
          <a:xfrm>
            <a:off x="1524000" y="0"/>
            <a:ext cx="4495800" cy="2895600"/>
          </a:xfrm>
        </p:spPr>
        <p:txBody>
          <a:bodyPr>
            <a:normAutofit fontScale="85000" lnSpcReduction="20000"/>
          </a:bodyPr>
          <a:lstStyle/>
          <a:p>
            <a:pPr algn="ctr">
              <a:lnSpc>
                <a:spcPct val="90000"/>
              </a:lnSpc>
              <a:spcBef>
                <a:spcPts val="720"/>
              </a:spcBef>
              <a:buNone/>
            </a:pPr>
            <a:r>
              <a:rPr lang="en-US" sz="3000" b="1" dirty="0"/>
              <a:t>Diversification Bias</a:t>
            </a:r>
          </a:p>
          <a:p>
            <a:pPr marL="282575" indent="-282575">
              <a:lnSpc>
                <a:spcPct val="90000"/>
              </a:lnSpc>
              <a:spcBef>
                <a:spcPts val="600"/>
              </a:spcBef>
            </a:pPr>
            <a:r>
              <a:rPr lang="en-US" sz="3000" dirty="0"/>
              <a:t>We hate losing options, even when they are bad ones.  </a:t>
            </a:r>
          </a:p>
          <a:p>
            <a:pPr marL="282575" indent="-282575">
              <a:lnSpc>
                <a:spcPct val="90000"/>
              </a:lnSpc>
              <a:spcBef>
                <a:spcPts val="600"/>
              </a:spcBef>
            </a:pPr>
            <a:r>
              <a:rPr lang="en-US" sz="3000" dirty="0"/>
              <a:t>We love diversification, even when it is pointless and costly.</a:t>
            </a:r>
          </a:p>
          <a:p>
            <a:pPr marL="282575" indent="-282575">
              <a:lnSpc>
                <a:spcPct val="90000"/>
              </a:lnSpc>
              <a:spcBef>
                <a:spcPts val="600"/>
              </a:spcBef>
            </a:pPr>
            <a:r>
              <a:rPr lang="en-US" sz="3000" dirty="0"/>
              <a:t>We avoid focusing, even when there is only one correct choice.</a:t>
            </a:r>
          </a:p>
          <a:p>
            <a:pPr>
              <a:lnSpc>
                <a:spcPct val="90000"/>
              </a:lnSpc>
              <a:spcBef>
                <a:spcPts val="720"/>
              </a:spcBef>
            </a:pPr>
            <a:endParaRPr lang="en-US" dirty="0"/>
          </a:p>
        </p:txBody>
      </p:sp>
      <p:sp>
        <p:nvSpPr>
          <p:cNvPr id="5" name="Content Placeholder 2"/>
          <p:cNvSpPr txBox="1">
            <a:spLocks/>
          </p:cNvSpPr>
          <p:nvPr/>
        </p:nvSpPr>
        <p:spPr>
          <a:xfrm>
            <a:off x="5867400" y="2"/>
            <a:ext cx="4800600" cy="1904999"/>
          </a:xfrm>
          <a:prstGeom prst="rect">
            <a:avLst/>
          </a:prstGeom>
        </p:spPr>
        <p:txBody>
          <a:bodyPr vert="horz" lIns="91440" tIns="45720" rIns="91440" bIns="45720" rtlCol="0">
            <a:normAutofit fontScale="77500" lnSpcReduction="20000"/>
          </a:bodyPr>
          <a:lstStyle/>
          <a:p>
            <a:pPr algn="ctr">
              <a:spcBef>
                <a:spcPct val="20000"/>
              </a:spcBef>
              <a:defRPr/>
            </a:pPr>
            <a:r>
              <a:rPr lang="en-US" sz="3100" dirty="0">
                <a:solidFill>
                  <a:schemeClr val="bg1"/>
                </a:solidFill>
              </a:rPr>
              <a:t>Paradox of Choice: Too many options </a:t>
            </a:r>
          </a:p>
          <a:p>
            <a:pPr marL="517525" indent="-342900">
              <a:spcBef>
                <a:spcPct val="20000"/>
              </a:spcBef>
              <a:buFont typeface="Arial" pitchFamily="34" charset="0"/>
              <a:buChar char="•"/>
              <a:defRPr/>
            </a:pPr>
            <a:r>
              <a:rPr lang="en-US" sz="3400" dirty="0"/>
              <a:t>can make decisions difficult.</a:t>
            </a:r>
          </a:p>
          <a:p>
            <a:pPr marL="517525" indent="-342900">
              <a:spcBef>
                <a:spcPct val="20000"/>
              </a:spcBef>
              <a:buFont typeface="Arial" pitchFamily="34" charset="0"/>
              <a:buChar char="•"/>
              <a:defRPr/>
            </a:pPr>
            <a:r>
              <a:rPr lang="en-US" sz="3400" dirty="0"/>
              <a:t>may lead to doing nothing.</a:t>
            </a:r>
          </a:p>
          <a:p>
            <a:pPr marL="517525" indent="-342900">
              <a:spcBef>
                <a:spcPct val="20000"/>
              </a:spcBef>
              <a:buFont typeface="Arial" pitchFamily="34" charset="0"/>
              <a:buChar char="•"/>
              <a:defRPr/>
            </a:pPr>
            <a:r>
              <a:rPr lang="en-US" sz="3400" dirty="0"/>
              <a:t>are more likely to cause regret.</a:t>
            </a:r>
          </a:p>
          <a:p>
            <a:pPr marL="342900" indent="-342900">
              <a:spcBef>
                <a:spcPct val="20000"/>
              </a:spcBef>
              <a:buFont typeface="Arial" pitchFamily="34" charset="0"/>
              <a:buChar char="•"/>
              <a:defRPr/>
            </a:pP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524000" y="0"/>
            <a:ext cx="4572000" cy="5791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6096000" y="0"/>
            <a:ext cx="4572000" cy="57912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3" name="Content Placeholder 2"/>
          <p:cNvSpPr>
            <a:spLocks noGrp="1"/>
          </p:cNvSpPr>
          <p:nvPr>
            <p:ph idx="1"/>
          </p:nvPr>
        </p:nvSpPr>
        <p:spPr>
          <a:xfrm>
            <a:off x="1524000" y="1"/>
            <a:ext cx="4495800" cy="4525963"/>
          </a:xfrm>
        </p:spPr>
        <p:txBody>
          <a:bodyPr>
            <a:normAutofit fontScale="92500" lnSpcReduction="10000"/>
          </a:bodyPr>
          <a:lstStyle/>
          <a:p>
            <a:pPr algn="ctr">
              <a:buNone/>
            </a:pPr>
            <a:r>
              <a:rPr lang="en-US" b="1" dirty="0" smtClean="0"/>
              <a:t>Diversification Bias</a:t>
            </a:r>
          </a:p>
          <a:p>
            <a:pPr marL="282575" indent="-282575"/>
            <a:r>
              <a:rPr lang="en-US" dirty="0" smtClean="0"/>
              <a:t>We hate losing options, even when they are bad ones.  </a:t>
            </a:r>
          </a:p>
          <a:p>
            <a:pPr marL="282575" indent="-282575"/>
            <a:r>
              <a:rPr lang="en-US" dirty="0" smtClean="0"/>
              <a:t>We love diversification, even when it is pointless and costly.</a:t>
            </a:r>
          </a:p>
          <a:p>
            <a:pPr marL="282575" indent="-282575"/>
            <a:r>
              <a:rPr lang="en-US" dirty="0" smtClean="0"/>
              <a:t>We avoid focusing, even when there is only one correct choice.</a:t>
            </a:r>
          </a:p>
          <a:p>
            <a:endParaRPr lang="en-US" dirty="0"/>
          </a:p>
        </p:txBody>
      </p:sp>
      <p:sp>
        <p:nvSpPr>
          <p:cNvPr id="5" name="Content Placeholder 2"/>
          <p:cNvSpPr txBox="1">
            <a:spLocks/>
          </p:cNvSpPr>
          <p:nvPr/>
        </p:nvSpPr>
        <p:spPr>
          <a:xfrm>
            <a:off x="6172200" y="2"/>
            <a:ext cx="4495800" cy="3809999"/>
          </a:xfrm>
          <a:prstGeom prst="rect">
            <a:avLst/>
          </a:prstGeom>
        </p:spPr>
        <p:txBody>
          <a:bodyPr vert="horz" lIns="91440" tIns="45720" rIns="91440" bIns="45720" rtlCol="0">
            <a:normAutofit fontScale="92500" lnSpcReduction="10000"/>
          </a:bodyPr>
          <a:lstStyle/>
          <a:p>
            <a:pPr algn="ctr">
              <a:spcBef>
                <a:spcPct val="20000"/>
              </a:spcBef>
              <a:defRPr/>
            </a:pPr>
            <a:r>
              <a:rPr lang="en-US" sz="3200" b="1" dirty="0">
                <a:solidFill>
                  <a:schemeClr val="bg1"/>
                </a:solidFill>
              </a:rPr>
              <a:t>The Paradox of Choice </a:t>
            </a:r>
          </a:p>
          <a:p>
            <a:pPr>
              <a:spcBef>
                <a:spcPct val="20000"/>
              </a:spcBef>
              <a:defRPr/>
            </a:pPr>
            <a:r>
              <a:rPr lang="en-US" sz="3200" dirty="0">
                <a:solidFill>
                  <a:schemeClr val="bg1"/>
                </a:solidFill>
              </a:rPr>
              <a:t>Too many options</a:t>
            </a:r>
          </a:p>
          <a:p>
            <a:pPr marL="342900" indent="-342900">
              <a:spcBef>
                <a:spcPct val="20000"/>
              </a:spcBef>
              <a:buFont typeface="Arial" pitchFamily="34" charset="0"/>
              <a:buChar char="•"/>
              <a:defRPr/>
            </a:pPr>
            <a:r>
              <a:rPr lang="en-US" sz="3200" dirty="0">
                <a:solidFill>
                  <a:schemeClr val="bg1"/>
                </a:solidFill>
              </a:rPr>
              <a:t>can make decisions difficult.</a:t>
            </a:r>
          </a:p>
          <a:p>
            <a:pPr marL="342900" indent="-342900">
              <a:spcBef>
                <a:spcPct val="20000"/>
              </a:spcBef>
              <a:buFont typeface="Arial" pitchFamily="34" charset="0"/>
              <a:buChar char="•"/>
              <a:defRPr/>
            </a:pPr>
            <a:r>
              <a:rPr lang="en-US" sz="3200" dirty="0">
                <a:solidFill>
                  <a:schemeClr val="bg1"/>
                </a:solidFill>
              </a:rPr>
              <a:t>may lead to doing nothing.</a:t>
            </a:r>
          </a:p>
          <a:p>
            <a:pPr marL="342900" indent="-342900">
              <a:spcBef>
                <a:spcPct val="20000"/>
              </a:spcBef>
              <a:buFont typeface="Arial" pitchFamily="34" charset="0"/>
              <a:buChar char="•"/>
              <a:defRPr/>
            </a:pPr>
            <a:r>
              <a:rPr lang="en-US" sz="3200" dirty="0">
                <a:solidFill>
                  <a:schemeClr val="bg1"/>
                </a:solidFill>
              </a:rPr>
              <a:t>are more likely to cause regret.</a:t>
            </a:r>
          </a:p>
          <a:p>
            <a:pPr marL="342900" indent="-342900">
              <a:spcBef>
                <a:spcPct val="20000"/>
              </a:spcBef>
              <a:buFont typeface="Arial" pitchFamily="34" charset="0"/>
              <a:buChar char="•"/>
              <a:defRPr/>
            </a:pPr>
            <a:endParaRPr lang="en-US" sz="3200" dirty="0"/>
          </a:p>
        </p:txBody>
      </p:sp>
      <p:sp>
        <p:nvSpPr>
          <p:cNvPr id="6" name="TextBox 5"/>
          <p:cNvSpPr txBox="1"/>
          <p:nvPr/>
        </p:nvSpPr>
        <p:spPr>
          <a:xfrm>
            <a:off x="1524000" y="5795428"/>
            <a:ext cx="9144000" cy="1138773"/>
          </a:xfrm>
          <a:prstGeom prst="rect">
            <a:avLst/>
          </a:prstGeom>
          <a:solidFill>
            <a:schemeClr val="tx1"/>
          </a:solidFill>
        </p:spPr>
        <p:txBody>
          <a:bodyPr wrap="square" rtlCol="0">
            <a:spAutoFit/>
          </a:bodyPr>
          <a:lstStyle/>
          <a:p>
            <a:pPr algn="ctr"/>
            <a:r>
              <a:rPr lang="en-US" sz="2800" dirty="0">
                <a:solidFill>
                  <a:schemeClr val="bg1"/>
                </a:solidFill>
              </a:rPr>
              <a:t>Controlling your decision environment </a:t>
            </a:r>
          </a:p>
          <a:p>
            <a:pPr algn="ctr"/>
            <a:r>
              <a:rPr lang="en-US" sz="2800" dirty="0">
                <a:solidFill>
                  <a:schemeClr val="bg1"/>
                </a:solidFill>
              </a:rPr>
              <a:t>often means eliminating options</a:t>
            </a:r>
          </a:p>
          <a:p>
            <a:endParaRPr lang="en-US" sz="1200" dirty="0"/>
          </a:p>
        </p:txBody>
      </p:sp>
      <p:pic>
        <p:nvPicPr>
          <p:cNvPr id="2051" name="Picture 3" descr="C:\Documents and Settings\rjames\Local Settings\Temporary Internet Files\Content.IE5\307WFT0U\MPj03029430000[1].jpg"/>
          <p:cNvPicPr>
            <a:picLocks noChangeAspect="1" noChangeArrowheads="1"/>
          </p:cNvPicPr>
          <p:nvPr/>
        </p:nvPicPr>
        <p:blipFill>
          <a:blip r:embed="rId2" cstate="print"/>
          <a:srcRect t="11628"/>
          <a:stretch>
            <a:fillRect/>
          </a:stretch>
        </p:blipFill>
        <p:spPr bwMode="auto">
          <a:xfrm>
            <a:off x="1524000" y="0"/>
            <a:ext cx="9186728" cy="5791200"/>
          </a:xfrm>
          <a:prstGeom prst="rect">
            <a:avLst/>
          </a:prstGeom>
          <a:noFill/>
        </p:spPr>
      </p:pic>
      <p:sp>
        <p:nvSpPr>
          <p:cNvPr id="9" name="TextBox 8"/>
          <p:cNvSpPr txBox="1"/>
          <p:nvPr/>
        </p:nvSpPr>
        <p:spPr>
          <a:xfrm>
            <a:off x="2286000" y="0"/>
            <a:ext cx="7772400" cy="523220"/>
          </a:xfrm>
          <a:prstGeom prst="rect">
            <a:avLst/>
          </a:prstGeom>
          <a:noFill/>
        </p:spPr>
        <p:txBody>
          <a:bodyPr wrap="square" rtlCol="0">
            <a:spAutoFit/>
          </a:bodyPr>
          <a:lstStyle/>
          <a:p>
            <a:pPr algn="ctr"/>
            <a:r>
              <a:rPr lang="en-US" sz="2800" b="1" dirty="0"/>
              <a:t>The struggle is important because…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Cash as a birthday gift?</a:t>
            </a:r>
          </a:p>
        </p:txBody>
      </p:sp>
      <p:sp>
        <p:nvSpPr>
          <p:cNvPr id="3" name="Content Placeholder 2"/>
          <p:cNvSpPr>
            <a:spLocks noGrp="1"/>
          </p:cNvSpPr>
          <p:nvPr>
            <p:ph idx="1"/>
          </p:nvPr>
        </p:nvSpPr>
        <p:spPr>
          <a:xfrm>
            <a:off x="609600" y="1600201"/>
            <a:ext cx="6743700" cy="4525963"/>
          </a:xfrm>
        </p:spPr>
        <p:txBody>
          <a:bodyPr>
            <a:normAutofit fontScale="92500" lnSpcReduction="10000"/>
          </a:bodyPr>
          <a:lstStyle/>
          <a:p>
            <a:pPr>
              <a:defRPr/>
            </a:pPr>
            <a:r>
              <a:rPr lang="en-US" dirty="0" smtClean="0"/>
              <a:t>Seinfeld episode: </a:t>
            </a:r>
            <a:r>
              <a:rPr lang="en-US" dirty="0" smtClean="0">
                <a:hlinkClick r:id="rId2"/>
              </a:rPr>
              <a:t>Jerry gives Elaine $182 as a gift on her birthday</a:t>
            </a:r>
            <a:r>
              <a:rPr lang="en-US" dirty="0" smtClean="0"/>
              <a:t>!</a:t>
            </a:r>
          </a:p>
          <a:p>
            <a:pPr>
              <a:defRPr/>
            </a:pPr>
            <a:r>
              <a:rPr lang="en-US" dirty="0" smtClean="0"/>
              <a:t>It seems rational </a:t>
            </a:r>
            <a:r>
              <a:rPr lang="en-US" dirty="0" smtClean="0"/>
              <a:t>because it expands the </a:t>
            </a:r>
            <a:r>
              <a:rPr lang="en-US" smtClean="0"/>
              <a:t>recipient’s choices …</a:t>
            </a:r>
            <a:endParaRPr lang="en-US" dirty="0" smtClean="0"/>
          </a:p>
          <a:p>
            <a:pPr>
              <a:defRPr/>
            </a:pPr>
            <a:r>
              <a:rPr lang="en-US" dirty="0" smtClean="0"/>
              <a:t>… but </a:t>
            </a:r>
            <a:r>
              <a:rPr lang="en-US" dirty="0" smtClean="0"/>
              <a:t>a cash gift replaces </a:t>
            </a:r>
            <a:r>
              <a:rPr lang="en-US" dirty="0" smtClean="0"/>
              <a:t>social norms by market norms and ruins the feelings usually evoked by a typical non-cash birthday gift</a:t>
            </a:r>
          </a:p>
          <a:p>
            <a:pPr>
              <a:defRPr/>
            </a:pPr>
            <a:r>
              <a:rPr lang="en-US" dirty="0" smtClean="0"/>
              <a:t>Moreover, the expansion of choice may not be helpful</a:t>
            </a:r>
            <a:endParaRPr lang="en-US" dirty="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1662114"/>
            <a:ext cx="47625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82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supermarket seizure by unaesthetic."/>
          <p:cNvPicPr>
            <a:picLocks noChangeAspect="1" noChangeArrowheads="1"/>
          </p:cNvPicPr>
          <p:nvPr/>
        </p:nvPicPr>
        <p:blipFill>
          <a:blip r:embed="rId3" cstate="print"/>
          <a:srcRect/>
          <a:stretch>
            <a:fillRect/>
          </a:stretch>
        </p:blipFill>
        <p:spPr bwMode="auto">
          <a:xfrm>
            <a:off x="1524000" y="-63500"/>
            <a:ext cx="9144000" cy="6921500"/>
          </a:xfrm>
          <a:prstGeom prst="rect">
            <a:avLst/>
          </a:prstGeom>
          <a:noFill/>
        </p:spPr>
      </p:pic>
      <p:sp>
        <p:nvSpPr>
          <p:cNvPr id="5" name="Text Box 6"/>
          <p:cNvSpPr txBox="1">
            <a:spLocks noChangeArrowheads="1"/>
          </p:cNvSpPr>
          <p:nvPr/>
        </p:nvSpPr>
        <p:spPr bwMode="auto">
          <a:xfrm>
            <a:off x="3276600" y="2286001"/>
            <a:ext cx="5638800" cy="1323439"/>
          </a:xfrm>
          <a:prstGeom prst="rect">
            <a:avLst/>
          </a:prstGeom>
          <a:noFill/>
          <a:ln w="9525">
            <a:noFill/>
            <a:miter lim="800000"/>
            <a:headEnd/>
            <a:tailEnd/>
          </a:ln>
          <a:effectLst/>
        </p:spPr>
        <p:txBody>
          <a:bodyPr wrap="square">
            <a:spAutoFit/>
          </a:bodyPr>
          <a:lstStyle/>
          <a:p>
            <a:pPr algn="ctr"/>
            <a:r>
              <a:rPr lang="en-US" sz="4000" b="1" dirty="0">
                <a:solidFill>
                  <a:schemeClr val="bg1"/>
                </a:solidFill>
                <a:effectLst>
                  <a:glow rad="228600">
                    <a:schemeClr val="tx1">
                      <a:alpha val="40000"/>
                    </a:schemeClr>
                  </a:glow>
                </a:effectLst>
              </a:rPr>
              <a:t>Experimental findings:</a:t>
            </a:r>
          </a:p>
          <a:p>
            <a:pPr algn="ctr"/>
            <a:r>
              <a:rPr lang="en-US" sz="4000" b="1" dirty="0">
                <a:solidFill>
                  <a:schemeClr val="bg1"/>
                </a:solidFill>
                <a:effectLst>
                  <a:glow rad="228600">
                    <a:schemeClr val="tx1">
                      <a:alpha val="40000"/>
                    </a:schemeClr>
                  </a:glow>
                </a:effectLst>
              </a:rPr>
              <a:t>Hyper-choice can be bad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Cash as a birthday gift?</a:t>
            </a:r>
          </a:p>
        </p:txBody>
      </p:sp>
      <p:sp>
        <p:nvSpPr>
          <p:cNvPr id="3" name="Content Placeholder 2"/>
          <p:cNvSpPr>
            <a:spLocks noGrp="1"/>
          </p:cNvSpPr>
          <p:nvPr>
            <p:ph idx="1"/>
          </p:nvPr>
        </p:nvSpPr>
        <p:spPr>
          <a:xfrm>
            <a:off x="609600" y="1600201"/>
            <a:ext cx="6743700" cy="4525963"/>
          </a:xfrm>
        </p:spPr>
        <p:txBody>
          <a:bodyPr>
            <a:normAutofit/>
          </a:bodyPr>
          <a:lstStyle/>
          <a:p>
            <a:pPr>
              <a:defRPr/>
            </a:pPr>
            <a:r>
              <a:rPr lang="en-US" dirty="0" smtClean="0"/>
              <a:t>The theory of </a:t>
            </a:r>
            <a:r>
              <a:rPr lang="en-US" i="1" dirty="0" smtClean="0"/>
              <a:t>mental accounting </a:t>
            </a:r>
            <a:r>
              <a:rPr lang="en-US" dirty="0" smtClean="0"/>
              <a:t>provides yet another reason why an in-kind gift may be superior to a cash gift</a:t>
            </a:r>
            <a:endParaRPr lang="en-US"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1662114"/>
            <a:ext cx="47625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66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Choice variety in standard economics</a:t>
            </a:r>
            <a:endParaRPr lang="en-US" dirty="0"/>
          </a:p>
        </p:txBody>
      </p:sp>
      <p:sp>
        <p:nvSpPr>
          <p:cNvPr id="3" name="Content Placeholder 2"/>
          <p:cNvSpPr>
            <a:spLocks noGrp="1"/>
          </p:cNvSpPr>
          <p:nvPr>
            <p:ph idx="1"/>
          </p:nvPr>
        </p:nvSpPr>
        <p:spPr>
          <a:xfrm>
            <a:off x="1676400" y="2895601"/>
            <a:ext cx="2895600" cy="1096963"/>
          </a:xfrm>
        </p:spPr>
        <p:txBody>
          <a:bodyPr>
            <a:normAutofit/>
          </a:bodyPr>
          <a:lstStyle/>
          <a:p>
            <a:pPr marL="0" indent="0">
              <a:buNone/>
            </a:pPr>
            <a:r>
              <a:rPr lang="en-US" sz="6000" dirty="0"/>
              <a:t>Good</a:t>
            </a:r>
          </a:p>
        </p:txBody>
      </p:sp>
      <p:pic>
        <p:nvPicPr>
          <p:cNvPr id="33794" name="Picture 2" descr="http://www.consumeraffairs.com/news04/2005/images/sudafed.jpg"/>
          <p:cNvPicPr>
            <a:picLocks noChangeAspect="1" noChangeArrowheads="1"/>
          </p:cNvPicPr>
          <p:nvPr/>
        </p:nvPicPr>
        <p:blipFill>
          <a:blip r:embed="rId2" cstate="print"/>
          <a:srcRect/>
          <a:stretch>
            <a:fillRect/>
          </a:stretch>
        </p:blipFill>
        <p:spPr bwMode="auto">
          <a:xfrm>
            <a:off x="6324600" y="2514600"/>
            <a:ext cx="2449286" cy="1905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Choice variety in standard economics</a:t>
            </a:r>
            <a:endParaRPr lang="en-US" dirty="0"/>
          </a:p>
        </p:txBody>
      </p:sp>
      <p:sp>
        <p:nvSpPr>
          <p:cNvPr id="3" name="Content Placeholder 2"/>
          <p:cNvSpPr>
            <a:spLocks noGrp="1"/>
          </p:cNvSpPr>
          <p:nvPr>
            <p:ph idx="1"/>
          </p:nvPr>
        </p:nvSpPr>
        <p:spPr>
          <a:xfrm>
            <a:off x="1676400" y="2895601"/>
            <a:ext cx="2895600" cy="1096963"/>
          </a:xfrm>
        </p:spPr>
        <p:txBody>
          <a:bodyPr>
            <a:normAutofit/>
          </a:bodyPr>
          <a:lstStyle/>
          <a:p>
            <a:pPr marL="0" indent="0">
              <a:buNone/>
            </a:pPr>
            <a:r>
              <a:rPr lang="en-US" sz="6000" dirty="0"/>
              <a:t>Better</a:t>
            </a:r>
          </a:p>
        </p:txBody>
      </p:sp>
      <p:pic>
        <p:nvPicPr>
          <p:cNvPr id="35842" name="Picture 2" descr="http://www.healthcaresouth.com/images/sudafed2.gif"/>
          <p:cNvPicPr>
            <a:picLocks noChangeAspect="1" noChangeArrowheads="1"/>
          </p:cNvPicPr>
          <p:nvPr/>
        </p:nvPicPr>
        <p:blipFill>
          <a:blip r:embed="rId2" cstate="print"/>
          <a:srcRect/>
          <a:stretch>
            <a:fillRect/>
          </a:stretch>
        </p:blipFill>
        <p:spPr bwMode="auto">
          <a:xfrm>
            <a:off x="5410200" y="2667000"/>
            <a:ext cx="4224130" cy="259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a.abcnews.com/images/Health/nm_Medicine_Aisle_080908_mn.jpg"/>
          <p:cNvPicPr>
            <a:picLocks noChangeAspect="1" noChangeArrowheads="1"/>
          </p:cNvPicPr>
          <p:nvPr/>
        </p:nvPicPr>
        <p:blipFill>
          <a:blip r:embed="rId2" cstate="print"/>
          <a:srcRect/>
          <a:stretch>
            <a:fillRect/>
          </a:stretch>
        </p:blipFill>
        <p:spPr bwMode="auto">
          <a:xfrm>
            <a:off x="1498600" y="0"/>
            <a:ext cx="9169400" cy="6858000"/>
          </a:xfrm>
          <a:prstGeom prst="rect">
            <a:avLst/>
          </a:prstGeom>
          <a:noFill/>
        </p:spPr>
      </p:pic>
      <p:sp>
        <p:nvSpPr>
          <p:cNvPr id="3" name="Content Placeholder 2"/>
          <p:cNvSpPr>
            <a:spLocks noGrp="1"/>
          </p:cNvSpPr>
          <p:nvPr>
            <p:ph idx="1"/>
          </p:nvPr>
        </p:nvSpPr>
        <p:spPr>
          <a:xfrm>
            <a:off x="1676400" y="2895601"/>
            <a:ext cx="2895600" cy="1096963"/>
          </a:xfrm>
        </p:spPr>
        <p:txBody>
          <a:bodyPr>
            <a:noAutofit/>
          </a:bodyPr>
          <a:lstStyle/>
          <a:p>
            <a:pPr marL="0" indent="0">
              <a:buNone/>
            </a:pPr>
            <a:r>
              <a:rPr lang="en-US" sz="6600" b="1" dirty="0">
                <a:solidFill>
                  <a:schemeClr val="bg1"/>
                </a:solidFill>
                <a:effectLst>
                  <a:glow rad="228600">
                    <a:schemeClr val="tx1">
                      <a:alpha val="40000"/>
                    </a:schemeClr>
                  </a:glow>
                </a:effectLst>
              </a:rPr>
              <a:t>Best!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7315200" y="5867400"/>
            <a:ext cx="1066800" cy="990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86200" y="5867400"/>
            <a:ext cx="1066800" cy="990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838200"/>
            <a:ext cx="8229600" cy="1143000"/>
          </a:xfrm>
        </p:spPr>
        <p:txBody>
          <a:bodyPr>
            <a:normAutofit fontScale="90000"/>
          </a:bodyPr>
          <a:lstStyle/>
          <a:p>
            <a:r>
              <a:rPr lang="en-US" dirty="0" smtClean="0"/>
              <a:t>In standard economics, more choice is always better because I can simply ignore the less desirable choices</a:t>
            </a:r>
            <a:endParaRPr lang="en-US" dirty="0"/>
          </a:p>
        </p:txBody>
      </p:sp>
      <p:pic>
        <p:nvPicPr>
          <p:cNvPr id="4" name="Picture 2" descr="http://www.consumeraffairs.com/news04/2005/images/sudafed.jpg"/>
          <p:cNvPicPr>
            <a:picLocks noGrp="1" noChangeAspect="1" noChangeArrowheads="1"/>
          </p:cNvPicPr>
          <p:nvPr>
            <p:ph idx="1"/>
          </p:nvPr>
        </p:nvPicPr>
        <p:blipFill>
          <a:blip r:embed="rId2" cstate="email"/>
          <a:srcRect/>
          <a:stretch>
            <a:fillRect/>
          </a:stretch>
        </p:blipFill>
        <p:spPr bwMode="auto">
          <a:xfrm>
            <a:off x="1524000" y="3124200"/>
            <a:ext cx="734786" cy="571500"/>
          </a:xfrm>
          <a:prstGeom prst="rect">
            <a:avLst/>
          </a:prstGeom>
          <a:noFill/>
        </p:spPr>
      </p:pic>
      <p:pic>
        <p:nvPicPr>
          <p:cNvPr id="6" name="Picture 2" descr="http://www.healthcaresouth.com/images/sudafed2.gif"/>
          <p:cNvPicPr>
            <a:picLocks noChangeAspect="1" noChangeArrowheads="1"/>
          </p:cNvPicPr>
          <p:nvPr/>
        </p:nvPicPr>
        <p:blipFill>
          <a:blip r:embed="rId3" cstate="print"/>
          <a:srcRect/>
          <a:stretch>
            <a:fillRect/>
          </a:stretch>
        </p:blipFill>
        <p:spPr bwMode="auto">
          <a:xfrm>
            <a:off x="3200401" y="2895600"/>
            <a:ext cx="1997765" cy="1225296"/>
          </a:xfrm>
          <a:prstGeom prst="rect">
            <a:avLst/>
          </a:prstGeom>
          <a:noFill/>
        </p:spPr>
      </p:pic>
      <p:pic>
        <p:nvPicPr>
          <p:cNvPr id="7" name="Picture 2" descr="http://a.abcnews.com/images/Health/nm_Medicine_Aisle_080908_mn.jpg"/>
          <p:cNvPicPr>
            <a:picLocks noChangeAspect="1" noChangeArrowheads="1"/>
          </p:cNvPicPr>
          <p:nvPr/>
        </p:nvPicPr>
        <p:blipFill>
          <a:blip r:embed="rId4" cstate="print"/>
          <a:srcRect/>
          <a:stretch>
            <a:fillRect/>
          </a:stretch>
        </p:blipFill>
        <p:spPr bwMode="auto">
          <a:xfrm>
            <a:off x="6146800" y="2362200"/>
            <a:ext cx="4521200" cy="3390900"/>
          </a:xfrm>
          <a:prstGeom prst="rect">
            <a:avLst/>
          </a:prstGeom>
          <a:noFill/>
        </p:spPr>
      </p:pic>
      <p:sp>
        <p:nvSpPr>
          <p:cNvPr id="8" name="TextBox 7"/>
          <p:cNvSpPr txBox="1"/>
          <p:nvPr/>
        </p:nvSpPr>
        <p:spPr>
          <a:xfrm>
            <a:off x="2286000" y="2667000"/>
            <a:ext cx="533400" cy="1569660"/>
          </a:xfrm>
          <a:prstGeom prst="rect">
            <a:avLst/>
          </a:prstGeom>
          <a:noFill/>
        </p:spPr>
        <p:txBody>
          <a:bodyPr wrap="square" rtlCol="0">
            <a:spAutoFit/>
          </a:bodyPr>
          <a:lstStyle/>
          <a:p>
            <a:r>
              <a:rPr lang="en-US" sz="9600" b="1" dirty="0"/>
              <a:t>&lt;</a:t>
            </a:r>
            <a:endParaRPr lang="en-US" sz="5400" b="1" dirty="0"/>
          </a:p>
        </p:txBody>
      </p:sp>
      <p:sp>
        <p:nvSpPr>
          <p:cNvPr id="9" name="TextBox 8"/>
          <p:cNvSpPr txBox="1"/>
          <p:nvPr/>
        </p:nvSpPr>
        <p:spPr>
          <a:xfrm>
            <a:off x="5257800" y="2743200"/>
            <a:ext cx="533400" cy="1569660"/>
          </a:xfrm>
          <a:prstGeom prst="rect">
            <a:avLst/>
          </a:prstGeom>
          <a:noFill/>
        </p:spPr>
        <p:txBody>
          <a:bodyPr wrap="square" rtlCol="0">
            <a:spAutoFit/>
          </a:bodyPr>
          <a:lstStyle/>
          <a:p>
            <a:r>
              <a:rPr lang="en-US" sz="9600" b="1" dirty="0"/>
              <a:t>&lt;</a:t>
            </a:r>
            <a:endParaRPr lang="en-US" sz="5400" b="1" dirty="0"/>
          </a:p>
        </p:txBody>
      </p:sp>
      <p:sp>
        <p:nvSpPr>
          <p:cNvPr id="10" name="Oval 9"/>
          <p:cNvSpPr/>
          <p:nvPr/>
        </p:nvSpPr>
        <p:spPr>
          <a:xfrm>
            <a:off x="1676400" y="5867400"/>
            <a:ext cx="1066800" cy="990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2860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Freeform 14"/>
          <p:cNvSpPr/>
          <p:nvPr/>
        </p:nvSpPr>
        <p:spPr>
          <a:xfrm>
            <a:off x="4114800" y="6477000"/>
            <a:ext cx="609600" cy="152400"/>
          </a:xfrm>
          <a:custGeom>
            <a:avLst/>
            <a:gdLst>
              <a:gd name="connsiteX0" fmla="*/ 0 w 876300"/>
              <a:gd name="connsiteY0" fmla="*/ 0 h 139700"/>
              <a:gd name="connsiteX1" fmla="*/ 469900 w 876300"/>
              <a:gd name="connsiteY1" fmla="*/ 139700 h 139700"/>
              <a:gd name="connsiteX2" fmla="*/ 876300 w 876300"/>
              <a:gd name="connsiteY2" fmla="*/ 0 h 139700"/>
            </a:gdLst>
            <a:ahLst/>
            <a:cxnLst>
              <a:cxn ang="0">
                <a:pos x="connsiteX0" y="connsiteY0"/>
              </a:cxn>
              <a:cxn ang="0">
                <a:pos x="connsiteX1" y="connsiteY1"/>
              </a:cxn>
              <a:cxn ang="0">
                <a:pos x="connsiteX2" y="connsiteY2"/>
              </a:cxn>
            </a:cxnLst>
            <a:rect l="l" t="t" r="r" b="b"/>
            <a:pathLst>
              <a:path w="876300" h="139700">
                <a:moveTo>
                  <a:pt x="0" y="0"/>
                </a:moveTo>
                <a:cubicBezTo>
                  <a:pt x="161925" y="69850"/>
                  <a:pt x="323850" y="139700"/>
                  <a:pt x="469900" y="139700"/>
                </a:cubicBezTo>
                <a:cubicBezTo>
                  <a:pt x="615950" y="139700"/>
                  <a:pt x="746125" y="69850"/>
                  <a:pt x="87630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543800" y="6400800"/>
            <a:ext cx="609600" cy="304800"/>
          </a:xfrm>
          <a:custGeom>
            <a:avLst/>
            <a:gdLst>
              <a:gd name="connsiteX0" fmla="*/ 0 w 876300"/>
              <a:gd name="connsiteY0" fmla="*/ 0 h 139700"/>
              <a:gd name="connsiteX1" fmla="*/ 469900 w 876300"/>
              <a:gd name="connsiteY1" fmla="*/ 139700 h 139700"/>
              <a:gd name="connsiteX2" fmla="*/ 876300 w 876300"/>
              <a:gd name="connsiteY2" fmla="*/ 0 h 139700"/>
            </a:gdLst>
            <a:ahLst/>
            <a:cxnLst>
              <a:cxn ang="0">
                <a:pos x="connsiteX0" y="connsiteY0"/>
              </a:cxn>
              <a:cxn ang="0">
                <a:pos x="connsiteX1" y="connsiteY1"/>
              </a:cxn>
              <a:cxn ang="0">
                <a:pos x="connsiteX2" y="connsiteY2"/>
              </a:cxn>
            </a:cxnLst>
            <a:rect l="l" t="t" r="r" b="b"/>
            <a:pathLst>
              <a:path w="876300" h="139700">
                <a:moveTo>
                  <a:pt x="0" y="0"/>
                </a:moveTo>
                <a:cubicBezTo>
                  <a:pt x="161925" y="69850"/>
                  <a:pt x="323850" y="139700"/>
                  <a:pt x="469900" y="139700"/>
                </a:cubicBezTo>
                <a:cubicBezTo>
                  <a:pt x="615950" y="139700"/>
                  <a:pt x="746125" y="69850"/>
                  <a:pt x="87630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905000" y="6553200"/>
            <a:ext cx="609600" cy="76200"/>
          </a:xfrm>
          <a:custGeom>
            <a:avLst/>
            <a:gdLst>
              <a:gd name="connsiteX0" fmla="*/ 0 w 876300"/>
              <a:gd name="connsiteY0" fmla="*/ 0 h 139700"/>
              <a:gd name="connsiteX1" fmla="*/ 469900 w 876300"/>
              <a:gd name="connsiteY1" fmla="*/ 139700 h 139700"/>
              <a:gd name="connsiteX2" fmla="*/ 876300 w 876300"/>
              <a:gd name="connsiteY2" fmla="*/ 0 h 139700"/>
            </a:gdLst>
            <a:ahLst/>
            <a:cxnLst>
              <a:cxn ang="0">
                <a:pos x="connsiteX0" y="connsiteY0"/>
              </a:cxn>
              <a:cxn ang="0">
                <a:pos x="connsiteX1" y="connsiteY1"/>
              </a:cxn>
              <a:cxn ang="0">
                <a:pos x="connsiteX2" y="connsiteY2"/>
              </a:cxn>
            </a:cxnLst>
            <a:rect l="l" t="t" r="r" b="b"/>
            <a:pathLst>
              <a:path w="876300" h="139700">
                <a:moveTo>
                  <a:pt x="0" y="0"/>
                </a:moveTo>
                <a:cubicBezTo>
                  <a:pt x="161925" y="69850"/>
                  <a:pt x="323850" y="139700"/>
                  <a:pt x="469900" y="139700"/>
                </a:cubicBezTo>
                <a:cubicBezTo>
                  <a:pt x="615950" y="139700"/>
                  <a:pt x="746125" y="69850"/>
                  <a:pt x="876300"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76962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0010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42672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4495800" y="6096000"/>
            <a:ext cx="76200" cy="15240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2855</TotalTime>
  <Words>2273</Words>
  <Application>Microsoft Office PowerPoint</Application>
  <PresentationFormat>Widescreen</PresentationFormat>
  <Paragraphs>232</Paragraphs>
  <Slides>50</Slides>
  <Notes>4</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The paradox of choice: Too many good options?</vt:lpstr>
      <vt:lpstr>PowerPoint Presentation</vt:lpstr>
      <vt:lpstr>PowerPoint Presentation</vt:lpstr>
      <vt:lpstr>PowerPoint Presentation</vt:lpstr>
      <vt:lpstr>PowerPoint Presentation</vt:lpstr>
      <vt:lpstr>Choice variety in standard economics</vt:lpstr>
      <vt:lpstr>Choice variety in standard economics</vt:lpstr>
      <vt:lpstr>PowerPoint Presentation</vt:lpstr>
      <vt:lpstr>In standard economics, more choice is always better because I can simply ignore the less desirable choices</vt:lpstr>
      <vt:lpstr>Diminishing marginal utility and choice variety in standard economics</vt:lpstr>
      <vt:lpstr>PowerPoint Presentation</vt:lpstr>
      <vt:lpstr>Hyperchoice and the choice paradox</vt:lpstr>
      <vt:lpstr>Too many choices can lead to paralysis</vt:lpstr>
      <vt:lpstr>The Jam Experiment</vt:lpstr>
      <vt:lpstr>The Jam Experiment</vt:lpstr>
      <vt:lpstr>The Jam Experiment</vt:lpstr>
      <vt:lpstr>The Jam Experiment</vt:lpstr>
      <vt:lpstr>The Jam Experiment</vt:lpstr>
      <vt:lpstr>Decision paralysis</vt:lpstr>
      <vt:lpstr>Decision paralysis</vt:lpstr>
      <vt:lpstr>PowerPoint Presentation</vt:lpstr>
      <vt:lpstr>PowerPoint Presentation</vt:lpstr>
      <vt:lpstr>PowerPoint Presentation</vt:lpstr>
      <vt:lpstr>PowerPoint Presentation</vt:lpstr>
      <vt:lpstr>Choice paradox and satisfaction</vt:lpstr>
      <vt:lpstr>An experiment with two digital video player versions</vt:lpstr>
      <vt:lpstr>PowerPoint Presentation</vt:lpstr>
      <vt:lpstr>An experiment with two digital video player versions</vt:lpstr>
      <vt:lpstr>PowerPoint Presentation</vt:lpstr>
      <vt:lpstr>Do more television options make you better off?</vt:lpstr>
      <vt:lpstr>PowerPoint Presentation</vt:lpstr>
      <vt:lpstr>Choice paradox and satisfaction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Breaking apart the choice paradox</vt:lpstr>
      <vt:lpstr>When all options are negative, even limited choice can be undesirable</vt:lpstr>
      <vt:lpstr>PowerPoint Presentation</vt:lpstr>
      <vt:lpstr>PowerPoint Presentation</vt:lpstr>
      <vt:lpstr>Not too many options  here (only 4), but all options were negative</vt:lpstr>
      <vt:lpstr>PowerPoint Presentation</vt:lpstr>
      <vt:lpstr>Simplicity v. Variety</vt:lpstr>
      <vt:lpstr>PowerPoint Presentation</vt:lpstr>
      <vt:lpstr>PowerPoint Presentation</vt:lpstr>
      <vt:lpstr>Cash as a birthday gift?</vt:lpstr>
      <vt:lpstr>Cash as a birthday gift?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Paradox of Choice</dc:title>
  <dc:creator/>
  <cp:keywords>Behavioral economics curriculum, judgment and decision-making</cp:keywords>
  <cp:lastModifiedBy>Udayan Roy</cp:lastModifiedBy>
  <cp:revision>332</cp:revision>
  <dcterms:created xsi:type="dcterms:W3CDTF">2009-07-07T20:15:18Z</dcterms:created>
  <dcterms:modified xsi:type="dcterms:W3CDTF">2020-10-25T22:28:35Z</dcterms:modified>
</cp:coreProperties>
</file>