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312" r:id="rId2"/>
    <p:sldId id="343" r:id="rId3"/>
    <p:sldId id="344" r:id="rId4"/>
    <p:sldId id="349" r:id="rId5"/>
    <p:sldId id="373" r:id="rId6"/>
    <p:sldId id="374" r:id="rId7"/>
    <p:sldId id="350" r:id="rId8"/>
    <p:sldId id="368" r:id="rId9"/>
    <p:sldId id="369" r:id="rId10"/>
    <p:sldId id="352" r:id="rId11"/>
    <p:sldId id="353" r:id="rId12"/>
    <p:sldId id="367" r:id="rId13"/>
    <p:sldId id="355" r:id="rId14"/>
    <p:sldId id="356" r:id="rId15"/>
    <p:sldId id="357" r:id="rId16"/>
    <p:sldId id="360" r:id="rId17"/>
    <p:sldId id="361" r:id="rId18"/>
    <p:sldId id="362" r:id="rId19"/>
    <p:sldId id="363" r:id="rId20"/>
    <p:sldId id="364" r:id="rId21"/>
    <p:sldId id="371" r:id="rId22"/>
    <p:sldId id="372" r:id="rId23"/>
    <p:sldId id="370" r:id="rId24"/>
    <p:sldId id="366"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FF3300"/>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51" autoAdjust="0"/>
    <p:restoredTop sz="90235" autoAdjust="0"/>
  </p:normalViewPr>
  <p:slideViewPr>
    <p:cSldViewPr>
      <p:cViewPr varScale="1">
        <p:scale>
          <a:sx n="62" d="100"/>
          <a:sy n="62" d="100"/>
        </p:scale>
        <p:origin x="804" y="44"/>
      </p:cViewPr>
      <p:guideLst>
        <p:guide orient="horz" pos="2160"/>
        <p:guide pos="3840"/>
      </p:guideLst>
    </p:cSldViewPr>
  </p:slideViewPr>
  <p:notesTextViewPr>
    <p:cViewPr>
      <p:scale>
        <a:sx n="100" d="100"/>
        <a:sy n="100" d="100"/>
      </p:scale>
      <p:origin x="0" y="0"/>
    </p:cViewPr>
  </p:notesTextViewPr>
  <p:sorterViewPr>
    <p:cViewPr varScale="1">
      <p:scale>
        <a:sx n="1" d="1"/>
        <a:sy n="1" d="1"/>
      </p:scale>
      <p:origin x="0" y="-132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C880168-7D08-44E7-902A-8E4B3675765A}" type="datetimeFigureOut">
              <a:rPr lang="en-US" smtClean="0"/>
              <a:pPr/>
              <a:t>1/6/2021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F8FB9BF-0662-40A7-B9D8-1765E3CDDAB8}" type="slidenum">
              <a:rPr lang="en-US" smtClean="0"/>
              <a:pPr/>
              <a:t>‹#›</a:t>
            </a:fld>
            <a:endParaRPr lang="en-US"/>
          </a:p>
        </p:txBody>
      </p:sp>
    </p:spTree>
    <p:extLst>
      <p:ext uri="{BB962C8B-B14F-4D97-AF65-F5344CB8AC3E}">
        <p14:creationId xmlns:p14="http://schemas.microsoft.com/office/powerpoint/2010/main" val="9988792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Students should be given</a:t>
            </a:r>
            <a:r>
              <a:rPr lang="en-US" baseline="0" dirty="0" smtClean="0"/>
              <a:t> a preview of prospect theory and the role of loss aversion in it.</a:t>
            </a:r>
            <a:endParaRPr lang="en-US" dirty="0" smtClean="0"/>
          </a:p>
          <a:p>
            <a:r>
              <a:rPr lang="en-US" dirty="0" smtClean="0"/>
              <a:t>What does the</a:t>
            </a:r>
            <a:r>
              <a:rPr lang="en-US" baseline="0" dirty="0" smtClean="0"/>
              <a:t> subject matter of this presentation have to do with economics? How can people protect themselves from the weaknesses discussed here? How can or should rational actors and policy makers make use of the ideas discussed here?</a:t>
            </a:r>
            <a:endParaRPr lang="en-US" dirty="0"/>
          </a:p>
        </p:txBody>
      </p:sp>
      <p:sp>
        <p:nvSpPr>
          <p:cNvPr id="4" name="Slide Number Placeholder 3"/>
          <p:cNvSpPr>
            <a:spLocks noGrp="1"/>
          </p:cNvSpPr>
          <p:nvPr>
            <p:ph type="sldNum" sz="quarter" idx="10"/>
          </p:nvPr>
        </p:nvSpPr>
        <p:spPr/>
        <p:txBody>
          <a:bodyPr/>
          <a:lstStyle/>
          <a:p>
            <a:fld id="{7F8FB9BF-0662-40A7-B9D8-1765E3CDDAB8}" type="slidenum">
              <a:rPr lang="en-US" smtClean="0"/>
              <a:pPr/>
              <a:t>1</a:t>
            </a:fld>
            <a:endParaRPr lang="en-US"/>
          </a:p>
        </p:txBody>
      </p:sp>
    </p:spTree>
    <p:extLst>
      <p:ext uri="{BB962C8B-B14F-4D97-AF65-F5344CB8AC3E}">
        <p14:creationId xmlns:p14="http://schemas.microsoft.com/office/powerpoint/2010/main" val="2209926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Here the term “reference point” should be introduced, and its role in prospect theory should be indicated.</a:t>
            </a:r>
            <a:endParaRPr lang="en-US" dirty="0"/>
          </a:p>
        </p:txBody>
      </p:sp>
      <p:sp>
        <p:nvSpPr>
          <p:cNvPr id="4" name="Slide Number Placeholder 3"/>
          <p:cNvSpPr>
            <a:spLocks noGrp="1"/>
          </p:cNvSpPr>
          <p:nvPr>
            <p:ph type="sldNum" sz="quarter" idx="10"/>
          </p:nvPr>
        </p:nvSpPr>
        <p:spPr/>
        <p:txBody>
          <a:bodyPr/>
          <a:lstStyle/>
          <a:p>
            <a:fld id="{7F8FB9BF-0662-40A7-B9D8-1765E3CDDAB8}" type="slidenum">
              <a:rPr lang="en-US" smtClean="0"/>
              <a:pPr/>
              <a:t>10</a:t>
            </a:fld>
            <a:endParaRPr lang="en-US"/>
          </a:p>
        </p:txBody>
      </p:sp>
    </p:spTree>
    <p:extLst>
      <p:ext uri="{BB962C8B-B14F-4D97-AF65-F5344CB8AC3E}">
        <p14:creationId xmlns:p14="http://schemas.microsoft.com/office/powerpoint/2010/main" val="14342544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smtClean="0"/>
              <a:t>So, this should be taught as a lesson in the interaction of loss aversion and framing? </a:t>
            </a:r>
            <a:endParaRPr lang="en-US" dirty="0"/>
          </a:p>
        </p:txBody>
      </p:sp>
      <p:sp>
        <p:nvSpPr>
          <p:cNvPr id="4" name="Slide Number Placeholder 3"/>
          <p:cNvSpPr>
            <a:spLocks noGrp="1"/>
          </p:cNvSpPr>
          <p:nvPr>
            <p:ph type="sldNum" sz="quarter" idx="10"/>
          </p:nvPr>
        </p:nvSpPr>
        <p:spPr/>
        <p:txBody>
          <a:bodyPr/>
          <a:lstStyle/>
          <a:p>
            <a:fld id="{7F8FB9BF-0662-40A7-B9D8-1765E3CDDAB8}" type="slidenum">
              <a:rPr lang="en-US" smtClean="0"/>
              <a:pPr/>
              <a:t>15</a:t>
            </a:fld>
            <a:endParaRPr lang="en-US"/>
          </a:p>
        </p:txBody>
      </p:sp>
    </p:spTree>
    <p:extLst>
      <p:ext uri="{BB962C8B-B14F-4D97-AF65-F5344CB8AC3E}">
        <p14:creationId xmlns:p14="http://schemas.microsoft.com/office/powerpoint/2010/main" val="26310000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David Genesove and Christopher Mayer (2001), “Loss aversion and seller behavior: evidence from the housing market,” </a:t>
            </a:r>
            <a:r>
              <a:rPr lang="en-US" altLang="en-US" i="1" smtClean="0"/>
              <a:t>Quarterly Journal of Economics</a:t>
            </a:r>
            <a:r>
              <a:rPr lang="en-US" altLang="en-US" smtClean="0"/>
              <a:t>, 116, 4, pp. 1233-1260.</a:t>
            </a:r>
          </a:p>
        </p:txBody>
      </p:sp>
      <p:sp>
        <p:nvSpPr>
          <p:cNvPr id="44036"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E238F6C2-A670-47AE-B976-D02679636A0B}" type="slidenum">
              <a:rPr lang="en-US" altLang="en-US"/>
              <a:pPr eaLnBrk="1" hangingPunct="1"/>
              <a:t>22</a:t>
            </a:fld>
            <a:endParaRPr lang="en-US" altLang="en-US"/>
          </a:p>
        </p:txBody>
      </p:sp>
    </p:spTree>
    <p:extLst>
      <p:ext uri="{BB962C8B-B14F-4D97-AF65-F5344CB8AC3E}">
        <p14:creationId xmlns:p14="http://schemas.microsoft.com/office/powerpoint/2010/main" val="40980997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The New Yorker</a:t>
            </a:r>
            <a:r>
              <a:rPr lang="en-US" smtClean="0"/>
              <a:t>, September 17, 2012.</a:t>
            </a:r>
            <a:endParaRPr lang="en-US"/>
          </a:p>
        </p:txBody>
      </p:sp>
      <p:sp>
        <p:nvSpPr>
          <p:cNvPr id="4" name="Slide Number Placeholder 3"/>
          <p:cNvSpPr>
            <a:spLocks noGrp="1"/>
          </p:cNvSpPr>
          <p:nvPr>
            <p:ph type="sldNum" sz="quarter" idx="10"/>
          </p:nvPr>
        </p:nvSpPr>
        <p:spPr/>
        <p:txBody>
          <a:bodyPr/>
          <a:lstStyle/>
          <a:p>
            <a:fld id="{7F8FB9BF-0662-40A7-B9D8-1765E3CDDAB8}" type="slidenum">
              <a:rPr lang="en-US" smtClean="0"/>
              <a:pPr/>
              <a:t>24</a:t>
            </a:fld>
            <a:endParaRPr lang="en-US"/>
          </a:p>
        </p:txBody>
      </p:sp>
    </p:spTree>
    <p:extLst>
      <p:ext uri="{BB962C8B-B14F-4D97-AF65-F5344CB8AC3E}">
        <p14:creationId xmlns:p14="http://schemas.microsoft.com/office/powerpoint/2010/main" val="34872631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6291C2D-1029-4D12-A661-55A6BFE85EB2}" type="datetimeFigureOut">
              <a:rPr lang="en-US" smtClean="0"/>
              <a:pPr/>
              <a:t>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15DC36-EE10-41F6-A5D2-703C3F0C3CCE}"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6291C2D-1029-4D12-A661-55A6BFE85EB2}" type="datetimeFigureOut">
              <a:rPr lang="en-US" smtClean="0"/>
              <a:pPr/>
              <a:t>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15DC36-EE10-41F6-A5D2-703C3F0C3CC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6291C2D-1029-4D12-A661-55A6BFE85EB2}" type="datetimeFigureOut">
              <a:rPr lang="en-US" smtClean="0"/>
              <a:pPr/>
              <a:t>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15DC36-EE10-41F6-A5D2-703C3F0C3CC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6291C2D-1029-4D12-A661-55A6BFE85EB2}" type="datetimeFigureOut">
              <a:rPr lang="en-US" smtClean="0"/>
              <a:pPr/>
              <a:t>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15DC36-EE10-41F6-A5D2-703C3F0C3CC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6291C2D-1029-4D12-A661-55A6BFE85EB2}" type="datetimeFigureOut">
              <a:rPr lang="en-US" smtClean="0"/>
              <a:pPr/>
              <a:t>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15DC36-EE10-41F6-A5D2-703C3F0C3CC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6291C2D-1029-4D12-A661-55A6BFE85EB2}" type="datetimeFigureOut">
              <a:rPr lang="en-US" smtClean="0"/>
              <a:pPr/>
              <a:t>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15DC36-EE10-41F6-A5D2-703C3F0C3CC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6291C2D-1029-4D12-A661-55A6BFE85EB2}" type="datetimeFigureOut">
              <a:rPr lang="en-US" smtClean="0"/>
              <a:pPr/>
              <a:t>1/6/2021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E15DC36-EE10-41F6-A5D2-703C3F0C3CC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6291C2D-1029-4D12-A661-55A6BFE85EB2}" type="datetimeFigureOut">
              <a:rPr lang="en-US" smtClean="0"/>
              <a:pPr/>
              <a:t>1/6/2021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E15DC36-EE10-41F6-A5D2-703C3F0C3CC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291C2D-1029-4D12-A661-55A6BFE85EB2}" type="datetimeFigureOut">
              <a:rPr lang="en-US" smtClean="0"/>
              <a:pPr/>
              <a:t>1/6/2021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E15DC36-EE10-41F6-A5D2-703C3F0C3CC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6291C2D-1029-4D12-A661-55A6BFE85EB2}" type="datetimeFigureOut">
              <a:rPr lang="en-US" smtClean="0"/>
              <a:pPr/>
              <a:t>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15DC36-EE10-41F6-A5D2-703C3F0C3CC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6291C2D-1029-4D12-A661-55A6BFE85EB2}" type="datetimeFigureOut">
              <a:rPr lang="en-US" smtClean="0"/>
              <a:pPr/>
              <a:t>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15DC36-EE10-41F6-A5D2-703C3F0C3CC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291C2D-1029-4D12-A661-55A6BFE85EB2}" type="datetimeFigureOut">
              <a:rPr lang="en-US" smtClean="0"/>
              <a:pPr/>
              <a:t>1/6/2021</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15DC36-EE10-41F6-A5D2-703C3F0C3CC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www.youtube.com/watch?v=VorB7X5L8ZY&amp;feature=related"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381000"/>
            <a:ext cx="4114800" cy="3429000"/>
          </a:xfrm>
        </p:spPr>
        <p:txBody>
          <a:bodyPr>
            <a:normAutofit/>
          </a:bodyPr>
          <a:lstStyle/>
          <a:p>
            <a:r>
              <a:rPr lang="en-US" sz="5400" dirty="0"/>
              <a:t>Loss Aversion </a:t>
            </a:r>
            <a:br>
              <a:rPr lang="en-US" sz="5400" dirty="0"/>
            </a:br>
            <a:r>
              <a:rPr lang="en-US" sz="5400" dirty="0"/>
              <a:t>and the </a:t>
            </a:r>
            <a:br>
              <a:rPr lang="en-US" sz="5400" dirty="0"/>
            </a:br>
            <a:r>
              <a:rPr lang="en-US" sz="5400" dirty="0"/>
              <a:t>Endowment </a:t>
            </a:r>
            <a:br>
              <a:rPr lang="en-US" sz="5400" dirty="0"/>
            </a:br>
            <a:r>
              <a:rPr lang="en-US" sz="5400" dirty="0"/>
              <a:t>Effect</a:t>
            </a:r>
          </a:p>
        </p:txBody>
      </p:sp>
      <p:pic>
        <p:nvPicPr>
          <p:cNvPr id="6" name="Picture 5" descr="iStock_000007049915XSmall.jpg"/>
          <p:cNvPicPr>
            <a:picLocks noChangeAspect="1"/>
          </p:cNvPicPr>
          <p:nvPr/>
        </p:nvPicPr>
        <p:blipFill>
          <a:blip r:embed="rId3" cstate="print"/>
          <a:srcRect b="8984"/>
          <a:stretch>
            <a:fillRect/>
          </a:stretch>
        </p:blipFill>
        <p:spPr>
          <a:xfrm>
            <a:off x="5638800" y="0"/>
            <a:ext cx="5029200" cy="685800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9" name="Picture 1" descr="C:\Documents and Settings\rjames\Local Settings\Temporary Internet Files\Content.IE5\6XMKIBYH\MPj04118020000[1].jpg"/>
          <p:cNvPicPr>
            <a:picLocks noChangeAspect="1" noChangeArrowheads="1"/>
          </p:cNvPicPr>
          <p:nvPr/>
        </p:nvPicPr>
        <p:blipFill>
          <a:blip r:embed="rId3" cstate="print"/>
          <a:srcRect/>
          <a:stretch>
            <a:fillRect/>
          </a:stretch>
        </p:blipFill>
        <p:spPr bwMode="auto">
          <a:xfrm>
            <a:off x="1524000" y="0"/>
            <a:ext cx="6858000" cy="6858000"/>
          </a:xfrm>
          <a:prstGeom prst="rect">
            <a:avLst/>
          </a:prstGeom>
          <a:noFill/>
        </p:spPr>
      </p:pic>
      <p:sp>
        <p:nvSpPr>
          <p:cNvPr id="2" name="Title 1"/>
          <p:cNvSpPr>
            <a:spLocks noGrp="1"/>
          </p:cNvSpPr>
          <p:nvPr>
            <p:ph type="title"/>
          </p:nvPr>
        </p:nvSpPr>
        <p:spPr>
          <a:xfrm>
            <a:off x="1524000" y="0"/>
            <a:ext cx="9144000" cy="762000"/>
          </a:xfrm>
        </p:spPr>
        <p:txBody>
          <a:bodyPr>
            <a:normAutofit/>
          </a:bodyPr>
          <a:lstStyle/>
          <a:p>
            <a:pPr algn="r"/>
            <a:r>
              <a:rPr lang="en-US" b="1" dirty="0" smtClean="0"/>
              <a:t>Loss aversion and framing</a:t>
            </a:r>
            <a:endParaRPr lang="en-US" b="1" dirty="0"/>
          </a:p>
        </p:txBody>
      </p:sp>
      <p:sp>
        <p:nvSpPr>
          <p:cNvPr id="3" name="Content Placeholder 2"/>
          <p:cNvSpPr>
            <a:spLocks noGrp="1"/>
          </p:cNvSpPr>
          <p:nvPr>
            <p:ph idx="1"/>
          </p:nvPr>
        </p:nvSpPr>
        <p:spPr>
          <a:xfrm>
            <a:off x="5867400" y="914401"/>
            <a:ext cx="4495800" cy="4525963"/>
          </a:xfrm>
        </p:spPr>
        <p:txBody>
          <a:bodyPr>
            <a:noAutofit/>
          </a:bodyPr>
          <a:lstStyle/>
          <a:p>
            <a:pPr marL="511175" indent="-511175">
              <a:buNone/>
            </a:pPr>
            <a:r>
              <a:rPr lang="en-US" sz="4000" dirty="0"/>
              <a:t>If the same choice is     framed as a loss, 	rather than as a 	  gain, different 	   decisions will 	      be made.</a:t>
            </a:r>
          </a:p>
        </p:txBody>
      </p:sp>
    </p:spTree>
    <p:extLst>
      <p:ext uri="{BB962C8B-B14F-4D97-AF65-F5344CB8AC3E}">
        <p14:creationId xmlns:p14="http://schemas.microsoft.com/office/powerpoint/2010/main" val="176118753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iStock_000002055254XSmall.jpg"/>
          <p:cNvPicPr>
            <a:picLocks noChangeAspect="1"/>
          </p:cNvPicPr>
          <p:nvPr/>
        </p:nvPicPr>
        <p:blipFill>
          <a:blip r:embed="rId2" cstate="print"/>
          <a:stretch>
            <a:fillRect/>
          </a:stretch>
        </p:blipFill>
        <p:spPr>
          <a:xfrm flipH="1">
            <a:off x="7613696" y="76199"/>
            <a:ext cx="4502104" cy="6705601"/>
          </a:xfrm>
          <a:prstGeom prst="rect">
            <a:avLst/>
          </a:prstGeom>
        </p:spPr>
      </p:pic>
      <p:sp>
        <p:nvSpPr>
          <p:cNvPr id="2" name="Title 1"/>
          <p:cNvSpPr>
            <a:spLocks noGrp="1"/>
          </p:cNvSpPr>
          <p:nvPr>
            <p:ph type="title"/>
          </p:nvPr>
        </p:nvSpPr>
        <p:spPr>
          <a:xfrm>
            <a:off x="609600" y="274638"/>
            <a:ext cx="7004096" cy="1143000"/>
          </a:xfrm>
        </p:spPr>
        <p:txBody>
          <a:bodyPr/>
          <a:lstStyle/>
          <a:p>
            <a:r>
              <a:rPr lang="en-US" dirty="0" smtClean="0"/>
              <a:t>Loss Aversion: Framing</a:t>
            </a:r>
            <a:endParaRPr lang="en-US" dirty="0"/>
          </a:p>
        </p:txBody>
      </p:sp>
      <p:sp>
        <p:nvSpPr>
          <p:cNvPr id="3" name="Content Placeholder 2"/>
          <p:cNvSpPr>
            <a:spLocks noGrp="1"/>
          </p:cNvSpPr>
          <p:nvPr>
            <p:ph idx="1"/>
          </p:nvPr>
        </p:nvSpPr>
        <p:spPr>
          <a:xfrm>
            <a:off x="609600" y="1600201"/>
            <a:ext cx="7004096" cy="4525963"/>
          </a:xfrm>
        </p:spPr>
        <p:txBody>
          <a:bodyPr>
            <a:normAutofit fontScale="85000" lnSpcReduction="20000"/>
          </a:bodyPr>
          <a:lstStyle/>
          <a:p>
            <a:pPr marL="347472" indent="-347472">
              <a:lnSpc>
                <a:spcPct val="120000"/>
              </a:lnSpc>
              <a:spcBef>
                <a:spcPts val="768"/>
              </a:spcBef>
            </a:pPr>
            <a:r>
              <a:rPr lang="en-US" sz="3600" dirty="0"/>
              <a:t>Imagine that the US is preparing for the outbreak of an unusual disease, which is expected to kill 600 people.  </a:t>
            </a:r>
          </a:p>
          <a:p>
            <a:pPr marL="347472" indent="-347472">
              <a:lnSpc>
                <a:spcPct val="120000"/>
              </a:lnSpc>
              <a:spcBef>
                <a:spcPts val="768"/>
              </a:spcBef>
            </a:pPr>
            <a:r>
              <a:rPr lang="en-US" sz="3600" dirty="0"/>
              <a:t>Choose a </a:t>
            </a:r>
            <a:r>
              <a:rPr lang="en-US" sz="3600" dirty="0" smtClean="0"/>
              <a:t>program—either </a:t>
            </a:r>
            <a:r>
              <a:rPr lang="en-US" sz="3600" i="1" dirty="0" smtClean="0"/>
              <a:t>A</a:t>
            </a:r>
            <a:r>
              <a:rPr lang="en-US" sz="3600" dirty="0" smtClean="0"/>
              <a:t> or </a:t>
            </a:r>
            <a:r>
              <a:rPr lang="en-US" sz="3600" i="1" dirty="0" smtClean="0"/>
              <a:t>B</a:t>
            </a:r>
            <a:r>
              <a:rPr lang="en-US" sz="3600" dirty="0" smtClean="0"/>
              <a:t>—to address </a:t>
            </a:r>
            <a:r>
              <a:rPr lang="en-US" sz="3600" dirty="0"/>
              <a:t>the problem</a:t>
            </a:r>
            <a:r>
              <a:rPr lang="en-US" sz="3600" dirty="0" smtClean="0"/>
              <a:t>.</a:t>
            </a:r>
          </a:p>
          <a:p>
            <a:pPr marL="747522" lvl="1" indent="-347472">
              <a:lnSpc>
                <a:spcPct val="120000"/>
              </a:lnSpc>
              <a:spcBef>
                <a:spcPts val="768"/>
              </a:spcBef>
            </a:pPr>
            <a:r>
              <a:rPr lang="en-US" sz="3200" i="1" dirty="0"/>
              <a:t>A</a:t>
            </a:r>
            <a:r>
              <a:rPr lang="en-US" sz="3200" dirty="0"/>
              <a:t>: 200 people will be </a:t>
            </a:r>
            <a:r>
              <a:rPr lang="en-US" sz="3200" dirty="0" smtClean="0"/>
              <a:t>saved</a:t>
            </a:r>
            <a:endParaRPr lang="en-US" sz="3200" dirty="0"/>
          </a:p>
          <a:p>
            <a:pPr marL="747522" lvl="1" indent="-347472">
              <a:lnSpc>
                <a:spcPct val="120000"/>
              </a:lnSpc>
              <a:spcBef>
                <a:spcPts val="768"/>
              </a:spcBef>
            </a:pPr>
            <a:r>
              <a:rPr lang="en-US" sz="3200" i="1" dirty="0"/>
              <a:t>B</a:t>
            </a:r>
            <a:r>
              <a:rPr lang="en-US" sz="3200" dirty="0"/>
              <a:t>: 1/3 chance that 600 people will be saved. 2/3 chance that no people will be saved</a:t>
            </a:r>
            <a:r>
              <a:rPr lang="en-US" sz="3200" dirty="0" smtClean="0"/>
              <a:t>.</a:t>
            </a:r>
            <a:endParaRPr lang="en-US" sz="3200" dirty="0"/>
          </a:p>
        </p:txBody>
      </p:sp>
    </p:spTree>
    <p:extLst>
      <p:ext uri="{BB962C8B-B14F-4D97-AF65-F5344CB8AC3E}">
        <p14:creationId xmlns:p14="http://schemas.microsoft.com/office/powerpoint/2010/main" val="88970350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iStock_000002055254XSmall.jpg"/>
          <p:cNvPicPr>
            <a:picLocks noChangeAspect="1"/>
          </p:cNvPicPr>
          <p:nvPr/>
        </p:nvPicPr>
        <p:blipFill>
          <a:blip r:embed="rId2" cstate="print"/>
          <a:stretch>
            <a:fillRect/>
          </a:stretch>
        </p:blipFill>
        <p:spPr>
          <a:xfrm flipH="1">
            <a:off x="7613696" y="76199"/>
            <a:ext cx="4502104" cy="6705601"/>
          </a:xfrm>
          <a:prstGeom prst="rect">
            <a:avLst/>
          </a:prstGeom>
        </p:spPr>
      </p:pic>
      <p:sp>
        <p:nvSpPr>
          <p:cNvPr id="2" name="Title 1"/>
          <p:cNvSpPr>
            <a:spLocks noGrp="1"/>
          </p:cNvSpPr>
          <p:nvPr>
            <p:ph type="title"/>
          </p:nvPr>
        </p:nvSpPr>
        <p:spPr>
          <a:xfrm>
            <a:off x="609600" y="274638"/>
            <a:ext cx="7004096" cy="1143000"/>
          </a:xfrm>
        </p:spPr>
        <p:txBody>
          <a:bodyPr/>
          <a:lstStyle/>
          <a:p>
            <a:r>
              <a:rPr lang="en-US" dirty="0" smtClean="0"/>
              <a:t>Loss Aversion: Framing</a:t>
            </a:r>
            <a:endParaRPr lang="en-US" dirty="0"/>
          </a:p>
        </p:txBody>
      </p:sp>
      <p:sp>
        <p:nvSpPr>
          <p:cNvPr id="3" name="Content Placeholder 2"/>
          <p:cNvSpPr>
            <a:spLocks noGrp="1"/>
          </p:cNvSpPr>
          <p:nvPr>
            <p:ph idx="1"/>
          </p:nvPr>
        </p:nvSpPr>
        <p:spPr>
          <a:xfrm>
            <a:off x="609600" y="1600201"/>
            <a:ext cx="7004096" cy="4525963"/>
          </a:xfrm>
        </p:spPr>
        <p:txBody>
          <a:bodyPr>
            <a:normAutofit fontScale="85000" lnSpcReduction="20000"/>
          </a:bodyPr>
          <a:lstStyle/>
          <a:p>
            <a:pPr marL="347472" indent="-347472">
              <a:lnSpc>
                <a:spcPct val="120000"/>
              </a:lnSpc>
              <a:spcBef>
                <a:spcPts val="768"/>
              </a:spcBef>
            </a:pPr>
            <a:r>
              <a:rPr lang="en-US" sz="3600" dirty="0"/>
              <a:t>Imagine that the US is preparing for the outbreak of an unusual disease, which is expected to kill 600 people.  </a:t>
            </a:r>
          </a:p>
          <a:p>
            <a:pPr marL="347472" indent="-347472">
              <a:lnSpc>
                <a:spcPct val="120000"/>
              </a:lnSpc>
              <a:spcBef>
                <a:spcPts val="768"/>
              </a:spcBef>
            </a:pPr>
            <a:r>
              <a:rPr lang="en-US" sz="3600" dirty="0"/>
              <a:t>Choose a </a:t>
            </a:r>
            <a:r>
              <a:rPr lang="en-US" sz="3600" dirty="0" smtClean="0"/>
              <a:t>program—either </a:t>
            </a:r>
            <a:r>
              <a:rPr lang="en-US" sz="3600" i="1" dirty="0" smtClean="0"/>
              <a:t>A</a:t>
            </a:r>
            <a:r>
              <a:rPr lang="en-US" sz="3600" dirty="0" smtClean="0"/>
              <a:t> or </a:t>
            </a:r>
            <a:r>
              <a:rPr lang="en-US" sz="3600" i="1" dirty="0" smtClean="0"/>
              <a:t>B</a:t>
            </a:r>
            <a:r>
              <a:rPr lang="en-US" sz="3600" dirty="0" smtClean="0"/>
              <a:t>—to address </a:t>
            </a:r>
            <a:r>
              <a:rPr lang="en-US" sz="3600" dirty="0"/>
              <a:t>the problem</a:t>
            </a:r>
            <a:r>
              <a:rPr lang="en-US" sz="3600" dirty="0" smtClean="0"/>
              <a:t>.</a:t>
            </a:r>
          </a:p>
          <a:p>
            <a:pPr marL="747522" lvl="1" indent="-347472">
              <a:lnSpc>
                <a:spcPct val="120000"/>
              </a:lnSpc>
              <a:spcBef>
                <a:spcPts val="768"/>
              </a:spcBef>
            </a:pPr>
            <a:r>
              <a:rPr lang="en-US" sz="3200" i="1" dirty="0"/>
              <a:t>A</a:t>
            </a:r>
            <a:r>
              <a:rPr lang="en-US" sz="3200" dirty="0"/>
              <a:t>: 200 people will be </a:t>
            </a:r>
            <a:r>
              <a:rPr lang="en-US" sz="3200" dirty="0" smtClean="0"/>
              <a:t>saved</a:t>
            </a:r>
            <a:endParaRPr lang="en-US" sz="3200" dirty="0"/>
          </a:p>
          <a:p>
            <a:pPr marL="747522" lvl="1" indent="-347472">
              <a:lnSpc>
                <a:spcPct val="120000"/>
              </a:lnSpc>
              <a:spcBef>
                <a:spcPts val="768"/>
              </a:spcBef>
            </a:pPr>
            <a:r>
              <a:rPr lang="en-US" sz="3200" i="1" dirty="0"/>
              <a:t>B</a:t>
            </a:r>
            <a:r>
              <a:rPr lang="en-US" sz="3200" dirty="0"/>
              <a:t>: 1/3 chance that 600 people will be saved. 2/3 chance that no people will be saved</a:t>
            </a:r>
            <a:r>
              <a:rPr lang="en-US" sz="3200" dirty="0" smtClean="0"/>
              <a:t>.</a:t>
            </a:r>
            <a:endParaRPr lang="en-US" sz="3200" dirty="0"/>
          </a:p>
        </p:txBody>
      </p:sp>
      <p:sp>
        <p:nvSpPr>
          <p:cNvPr id="5" name="TextBox 4"/>
          <p:cNvSpPr txBox="1"/>
          <p:nvPr/>
        </p:nvSpPr>
        <p:spPr>
          <a:xfrm>
            <a:off x="7315200" y="3954959"/>
            <a:ext cx="1219200" cy="769441"/>
          </a:xfrm>
          <a:prstGeom prst="rect">
            <a:avLst/>
          </a:prstGeom>
          <a:solidFill>
            <a:schemeClr val="accent3">
              <a:lumMod val="20000"/>
              <a:lumOff val="80000"/>
            </a:schemeClr>
          </a:solidFill>
        </p:spPr>
        <p:txBody>
          <a:bodyPr wrap="square" rtlCol="0">
            <a:spAutoFit/>
          </a:bodyPr>
          <a:lstStyle/>
          <a:p>
            <a:r>
              <a:rPr lang="en-US" sz="4400" b="1" dirty="0">
                <a:solidFill>
                  <a:srgbClr val="C00000"/>
                </a:solidFill>
              </a:rPr>
              <a:t>72%</a:t>
            </a:r>
          </a:p>
        </p:txBody>
      </p:sp>
      <p:sp>
        <p:nvSpPr>
          <p:cNvPr id="6" name="TextBox 5"/>
          <p:cNvSpPr txBox="1"/>
          <p:nvPr/>
        </p:nvSpPr>
        <p:spPr>
          <a:xfrm>
            <a:off x="7315200" y="4869359"/>
            <a:ext cx="1219200" cy="769441"/>
          </a:xfrm>
          <a:prstGeom prst="rect">
            <a:avLst/>
          </a:prstGeom>
          <a:solidFill>
            <a:schemeClr val="accent3">
              <a:lumMod val="20000"/>
              <a:lumOff val="80000"/>
            </a:schemeClr>
          </a:solidFill>
        </p:spPr>
        <p:txBody>
          <a:bodyPr wrap="square" rtlCol="0">
            <a:spAutoFit/>
          </a:bodyPr>
          <a:lstStyle/>
          <a:p>
            <a:r>
              <a:rPr lang="en-US" sz="4400" b="1" dirty="0">
                <a:solidFill>
                  <a:srgbClr val="C00000"/>
                </a:solidFill>
              </a:rPr>
              <a:t>28%</a:t>
            </a:r>
          </a:p>
        </p:txBody>
      </p:sp>
    </p:spTree>
    <p:extLst>
      <p:ext uri="{BB962C8B-B14F-4D97-AF65-F5344CB8AC3E}">
        <p14:creationId xmlns:p14="http://schemas.microsoft.com/office/powerpoint/2010/main" val="148589674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7" name="Picture 5" descr="C:\Documents and Settings\rjames\Local Settings\Temporary Internet Files\Content.IE5\6XMKIBYH\MPj02016860000[1].jpg"/>
          <p:cNvPicPr>
            <a:picLocks noChangeAspect="1" noChangeArrowheads="1"/>
          </p:cNvPicPr>
          <p:nvPr/>
        </p:nvPicPr>
        <p:blipFill>
          <a:blip r:embed="rId2" cstate="print">
            <a:lum bright="-20000"/>
          </a:blip>
          <a:srcRect r="11778"/>
          <a:stretch>
            <a:fillRect/>
          </a:stretch>
        </p:blipFill>
        <p:spPr bwMode="auto">
          <a:xfrm>
            <a:off x="1524000" y="0"/>
            <a:ext cx="9144000" cy="6858000"/>
          </a:xfrm>
          <a:prstGeom prst="rect">
            <a:avLst/>
          </a:prstGeom>
          <a:noFill/>
        </p:spPr>
      </p:pic>
      <p:sp>
        <p:nvSpPr>
          <p:cNvPr id="3" name="Content Placeholder 2"/>
          <p:cNvSpPr>
            <a:spLocks noGrp="1"/>
          </p:cNvSpPr>
          <p:nvPr>
            <p:ph idx="1"/>
          </p:nvPr>
        </p:nvSpPr>
        <p:spPr>
          <a:xfrm>
            <a:off x="1524000" y="609600"/>
            <a:ext cx="5486400" cy="6248400"/>
          </a:xfrm>
        </p:spPr>
        <p:txBody>
          <a:bodyPr>
            <a:noAutofit/>
          </a:bodyPr>
          <a:lstStyle/>
          <a:p>
            <a:pPr marL="0" indent="0">
              <a:lnSpc>
                <a:spcPct val="80000"/>
              </a:lnSpc>
              <a:spcBef>
                <a:spcPts val="0"/>
              </a:spcBef>
              <a:buNone/>
            </a:pPr>
            <a:r>
              <a:rPr lang="en-US" sz="3600" b="1" dirty="0">
                <a:solidFill>
                  <a:schemeClr val="bg1"/>
                </a:solidFill>
                <a:effectLst>
                  <a:glow rad="228600">
                    <a:schemeClr val="tx1">
                      <a:alpha val="40000"/>
                    </a:schemeClr>
                  </a:glow>
                </a:effectLst>
              </a:rPr>
              <a:t>Imagine that the US is preparing for the outbreak of an unusual disease which is expected to kill 600 people.  </a:t>
            </a:r>
          </a:p>
          <a:p>
            <a:pPr marL="0" indent="0">
              <a:lnSpc>
                <a:spcPct val="80000"/>
              </a:lnSpc>
              <a:spcBef>
                <a:spcPts val="0"/>
              </a:spcBef>
              <a:buNone/>
            </a:pPr>
            <a:r>
              <a:rPr lang="en-US" sz="3600" b="1" dirty="0">
                <a:solidFill>
                  <a:schemeClr val="bg1"/>
                </a:solidFill>
                <a:effectLst>
                  <a:glow rad="228600">
                    <a:schemeClr val="tx1">
                      <a:alpha val="40000"/>
                    </a:schemeClr>
                  </a:glow>
                </a:effectLst>
              </a:rPr>
              <a:t>Choose a program to address the problem.</a:t>
            </a:r>
          </a:p>
          <a:p>
            <a:pPr marL="0" indent="0">
              <a:lnSpc>
                <a:spcPct val="80000"/>
              </a:lnSpc>
              <a:spcBef>
                <a:spcPts val="0"/>
              </a:spcBef>
              <a:buNone/>
            </a:pPr>
            <a:endParaRPr lang="en-US" sz="3600" b="1" dirty="0">
              <a:solidFill>
                <a:schemeClr val="bg1"/>
              </a:solidFill>
              <a:effectLst>
                <a:glow rad="228600">
                  <a:schemeClr val="accent1">
                    <a:satMod val="175000"/>
                    <a:alpha val="40000"/>
                  </a:schemeClr>
                </a:glow>
              </a:effectLst>
            </a:endParaRPr>
          </a:p>
        </p:txBody>
      </p:sp>
      <p:sp>
        <p:nvSpPr>
          <p:cNvPr id="12" name="Content Placeholder 2"/>
          <p:cNvSpPr txBox="1">
            <a:spLocks/>
          </p:cNvSpPr>
          <p:nvPr/>
        </p:nvSpPr>
        <p:spPr>
          <a:xfrm>
            <a:off x="3810000" y="3886200"/>
            <a:ext cx="6858000" cy="2438400"/>
          </a:xfrm>
          <a:prstGeom prst="rect">
            <a:avLst/>
          </a:prstGeom>
        </p:spPr>
        <p:txBody>
          <a:bodyPr vert="horz" lIns="91440" tIns="45720" rIns="91440" bIns="45720" rtlCol="0">
            <a:noAutofit/>
          </a:bodyPr>
          <a:lstStyle/>
          <a:p>
            <a:pPr>
              <a:lnSpc>
                <a:spcPct val="80000"/>
              </a:lnSpc>
              <a:defRPr/>
            </a:pPr>
            <a:endParaRPr lang="en-US" sz="3600" b="1" dirty="0">
              <a:solidFill>
                <a:schemeClr val="bg1"/>
              </a:solidFill>
              <a:effectLst>
                <a:glow rad="228600">
                  <a:schemeClr val="tx1">
                    <a:alpha val="40000"/>
                  </a:schemeClr>
                </a:glow>
              </a:effectLst>
            </a:endParaRPr>
          </a:p>
          <a:p>
            <a:pPr marL="339725" indent="-339725">
              <a:lnSpc>
                <a:spcPct val="80000"/>
              </a:lnSpc>
              <a:defRPr/>
            </a:pPr>
            <a:r>
              <a:rPr lang="en-US" sz="3600" b="1" dirty="0">
                <a:solidFill>
                  <a:schemeClr val="bg1"/>
                </a:solidFill>
                <a:effectLst>
                  <a:glow rad="228600">
                    <a:schemeClr val="tx1">
                      <a:alpha val="40000"/>
                    </a:schemeClr>
                  </a:glow>
                </a:effectLst>
              </a:rPr>
              <a:t>A: 400 people will die.</a:t>
            </a:r>
          </a:p>
          <a:p>
            <a:pPr marL="339725" indent="-339725">
              <a:lnSpc>
                <a:spcPct val="80000"/>
              </a:lnSpc>
              <a:defRPr/>
            </a:pPr>
            <a:endParaRPr lang="en-US" sz="3600" b="1" dirty="0">
              <a:solidFill>
                <a:schemeClr val="bg1"/>
              </a:solidFill>
              <a:effectLst>
                <a:glow rad="228600">
                  <a:schemeClr val="tx1">
                    <a:alpha val="40000"/>
                  </a:schemeClr>
                </a:glow>
              </a:effectLst>
            </a:endParaRPr>
          </a:p>
          <a:p>
            <a:pPr marL="457200" indent="-457200">
              <a:lnSpc>
                <a:spcPct val="80000"/>
              </a:lnSpc>
              <a:defRPr/>
            </a:pPr>
            <a:r>
              <a:rPr lang="en-US" sz="3600" b="1" dirty="0">
                <a:solidFill>
                  <a:schemeClr val="bg1"/>
                </a:solidFill>
                <a:effectLst>
                  <a:glow rad="228600">
                    <a:schemeClr val="tx1">
                      <a:alpha val="40000"/>
                    </a:schemeClr>
                  </a:glow>
                </a:effectLst>
              </a:rPr>
              <a:t>B: 1/3 chance that nobody will die. 2/3 chance that 600 people will die.</a:t>
            </a:r>
          </a:p>
        </p:txBody>
      </p:sp>
    </p:spTree>
    <p:extLst>
      <p:ext uri="{BB962C8B-B14F-4D97-AF65-F5344CB8AC3E}">
        <p14:creationId xmlns:p14="http://schemas.microsoft.com/office/powerpoint/2010/main" val="160063922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7" name="Picture 5" descr="C:\Documents and Settings\rjames\Local Settings\Temporary Internet Files\Content.IE5\6XMKIBYH\MPj02016860000[1].jpg"/>
          <p:cNvPicPr>
            <a:picLocks noChangeAspect="1" noChangeArrowheads="1"/>
          </p:cNvPicPr>
          <p:nvPr/>
        </p:nvPicPr>
        <p:blipFill>
          <a:blip r:embed="rId2" cstate="print">
            <a:lum bright="-20000"/>
          </a:blip>
          <a:srcRect r="11778"/>
          <a:stretch>
            <a:fillRect/>
          </a:stretch>
        </p:blipFill>
        <p:spPr bwMode="auto">
          <a:xfrm>
            <a:off x="1524000" y="0"/>
            <a:ext cx="9144000" cy="6858000"/>
          </a:xfrm>
          <a:prstGeom prst="rect">
            <a:avLst/>
          </a:prstGeom>
          <a:noFill/>
        </p:spPr>
      </p:pic>
      <p:sp>
        <p:nvSpPr>
          <p:cNvPr id="3" name="Content Placeholder 2"/>
          <p:cNvSpPr>
            <a:spLocks noGrp="1"/>
          </p:cNvSpPr>
          <p:nvPr>
            <p:ph idx="1"/>
          </p:nvPr>
        </p:nvSpPr>
        <p:spPr>
          <a:xfrm>
            <a:off x="1524000" y="609600"/>
            <a:ext cx="5486400" cy="6248400"/>
          </a:xfrm>
        </p:spPr>
        <p:txBody>
          <a:bodyPr>
            <a:noAutofit/>
          </a:bodyPr>
          <a:lstStyle/>
          <a:p>
            <a:pPr marL="0" indent="0">
              <a:lnSpc>
                <a:spcPct val="80000"/>
              </a:lnSpc>
              <a:spcBef>
                <a:spcPts val="0"/>
              </a:spcBef>
              <a:buNone/>
            </a:pPr>
            <a:r>
              <a:rPr lang="en-US" sz="3600" b="1" dirty="0">
                <a:solidFill>
                  <a:schemeClr val="bg1"/>
                </a:solidFill>
                <a:effectLst>
                  <a:glow rad="228600">
                    <a:schemeClr val="tx1">
                      <a:alpha val="40000"/>
                    </a:schemeClr>
                  </a:glow>
                </a:effectLst>
              </a:rPr>
              <a:t>Imagine that the US is preparing for the outbreak of an unusual disease which is expected to kill 600 people.  </a:t>
            </a:r>
          </a:p>
          <a:p>
            <a:pPr marL="0" indent="0">
              <a:lnSpc>
                <a:spcPct val="80000"/>
              </a:lnSpc>
              <a:spcBef>
                <a:spcPts val="0"/>
              </a:spcBef>
              <a:buNone/>
            </a:pPr>
            <a:r>
              <a:rPr lang="en-US" sz="3600" b="1" dirty="0">
                <a:solidFill>
                  <a:schemeClr val="bg1"/>
                </a:solidFill>
                <a:effectLst>
                  <a:glow rad="228600">
                    <a:schemeClr val="tx1">
                      <a:alpha val="40000"/>
                    </a:schemeClr>
                  </a:glow>
                </a:effectLst>
              </a:rPr>
              <a:t>Choose a program to address the problem.</a:t>
            </a:r>
          </a:p>
          <a:p>
            <a:pPr marL="0" indent="0">
              <a:lnSpc>
                <a:spcPct val="80000"/>
              </a:lnSpc>
              <a:spcBef>
                <a:spcPts val="0"/>
              </a:spcBef>
              <a:buNone/>
            </a:pPr>
            <a:endParaRPr lang="en-US" sz="3600" b="1" dirty="0">
              <a:solidFill>
                <a:schemeClr val="bg1"/>
              </a:solidFill>
              <a:effectLst>
                <a:glow rad="228600">
                  <a:schemeClr val="accent1">
                    <a:satMod val="175000"/>
                    <a:alpha val="40000"/>
                  </a:schemeClr>
                </a:glow>
              </a:effectLst>
            </a:endParaRPr>
          </a:p>
        </p:txBody>
      </p:sp>
      <p:sp>
        <p:nvSpPr>
          <p:cNvPr id="12" name="Content Placeholder 2"/>
          <p:cNvSpPr txBox="1">
            <a:spLocks/>
          </p:cNvSpPr>
          <p:nvPr/>
        </p:nvSpPr>
        <p:spPr>
          <a:xfrm>
            <a:off x="3810000" y="3886200"/>
            <a:ext cx="6858000" cy="2438400"/>
          </a:xfrm>
          <a:prstGeom prst="rect">
            <a:avLst/>
          </a:prstGeom>
        </p:spPr>
        <p:txBody>
          <a:bodyPr vert="horz" lIns="91440" tIns="45720" rIns="91440" bIns="45720" rtlCol="0">
            <a:noAutofit/>
          </a:bodyPr>
          <a:lstStyle/>
          <a:p>
            <a:pPr>
              <a:lnSpc>
                <a:spcPct val="80000"/>
              </a:lnSpc>
              <a:defRPr/>
            </a:pPr>
            <a:endParaRPr lang="en-US" sz="3600" b="1" dirty="0">
              <a:solidFill>
                <a:schemeClr val="bg1"/>
              </a:solidFill>
              <a:effectLst>
                <a:glow rad="228600">
                  <a:schemeClr val="tx1">
                    <a:alpha val="40000"/>
                  </a:schemeClr>
                </a:glow>
              </a:effectLst>
            </a:endParaRPr>
          </a:p>
          <a:p>
            <a:pPr marL="339725" indent="-339725">
              <a:lnSpc>
                <a:spcPct val="80000"/>
              </a:lnSpc>
              <a:defRPr/>
            </a:pPr>
            <a:r>
              <a:rPr lang="en-US" sz="3600" b="1" dirty="0">
                <a:solidFill>
                  <a:schemeClr val="bg1"/>
                </a:solidFill>
                <a:effectLst>
                  <a:glow rad="228600">
                    <a:schemeClr val="tx1">
                      <a:alpha val="40000"/>
                    </a:schemeClr>
                  </a:glow>
                </a:effectLst>
              </a:rPr>
              <a:t>A: 400 people will die.</a:t>
            </a:r>
          </a:p>
          <a:p>
            <a:pPr marL="339725" indent="-339725">
              <a:lnSpc>
                <a:spcPct val="80000"/>
              </a:lnSpc>
              <a:defRPr/>
            </a:pPr>
            <a:endParaRPr lang="en-US" sz="3600" b="1" dirty="0">
              <a:solidFill>
                <a:schemeClr val="bg1"/>
              </a:solidFill>
              <a:effectLst>
                <a:glow rad="228600">
                  <a:schemeClr val="tx1">
                    <a:alpha val="40000"/>
                  </a:schemeClr>
                </a:glow>
              </a:effectLst>
            </a:endParaRPr>
          </a:p>
          <a:p>
            <a:pPr marL="457200" indent="-457200">
              <a:lnSpc>
                <a:spcPct val="80000"/>
              </a:lnSpc>
              <a:defRPr/>
            </a:pPr>
            <a:r>
              <a:rPr lang="en-US" sz="3600" b="1" dirty="0">
                <a:solidFill>
                  <a:schemeClr val="bg1"/>
                </a:solidFill>
                <a:effectLst>
                  <a:glow rad="228600">
                    <a:schemeClr val="tx1">
                      <a:alpha val="40000"/>
                    </a:schemeClr>
                  </a:glow>
                </a:effectLst>
              </a:rPr>
              <a:t>B: 1/3 chance that nobody will die. 2/3 chance that 600 people will die.</a:t>
            </a:r>
          </a:p>
        </p:txBody>
      </p:sp>
      <p:sp>
        <p:nvSpPr>
          <p:cNvPr id="6" name="TextBox 5"/>
          <p:cNvSpPr txBox="1"/>
          <p:nvPr/>
        </p:nvSpPr>
        <p:spPr>
          <a:xfrm>
            <a:off x="1752600" y="4114800"/>
            <a:ext cx="1828800" cy="923330"/>
          </a:xfrm>
          <a:prstGeom prst="rect">
            <a:avLst/>
          </a:prstGeom>
          <a:noFill/>
        </p:spPr>
        <p:txBody>
          <a:bodyPr wrap="square" rtlCol="0">
            <a:spAutoFit/>
          </a:bodyPr>
          <a:lstStyle/>
          <a:p>
            <a:r>
              <a:rPr lang="en-US" sz="5400" b="1" dirty="0">
                <a:solidFill>
                  <a:srgbClr val="FFFF00"/>
                </a:solidFill>
              </a:rPr>
              <a:t>22%</a:t>
            </a:r>
          </a:p>
        </p:txBody>
      </p:sp>
      <p:sp>
        <p:nvSpPr>
          <p:cNvPr id="7" name="TextBox 6"/>
          <p:cNvSpPr txBox="1"/>
          <p:nvPr/>
        </p:nvSpPr>
        <p:spPr>
          <a:xfrm>
            <a:off x="1752600" y="5257800"/>
            <a:ext cx="1905000" cy="923330"/>
          </a:xfrm>
          <a:prstGeom prst="rect">
            <a:avLst/>
          </a:prstGeom>
          <a:noFill/>
        </p:spPr>
        <p:txBody>
          <a:bodyPr wrap="square" rtlCol="0">
            <a:spAutoFit/>
          </a:bodyPr>
          <a:lstStyle/>
          <a:p>
            <a:r>
              <a:rPr lang="en-US" sz="5400" b="1" dirty="0">
                <a:solidFill>
                  <a:srgbClr val="FFFF00"/>
                </a:solidFill>
              </a:rPr>
              <a:t>78%</a:t>
            </a:r>
          </a:p>
        </p:txBody>
      </p:sp>
      <p:sp>
        <p:nvSpPr>
          <p:cNvPr id="8" name="TextBox 7"/>
          <p:cNvSpPr txBox="1"/>
          <p:nvPr/>
        </p:nvSpPr>
        <p:spPr>
          <a:xfrm>
            <a:off x="1524000" y="6553201"/>
            <a:ext cx="9144000" cy="307777"/>
          </a:xfrm>
          <a:prstGeom prst="rect">
            <a:avLst/>
          </a:prstGeom>
          <a:solidFill>
            <a:srgbClr val="C00000"/>
          </a:solidFill>
        </p:spPr>
        <p:txBody>
          <a:bodyPr wrap="square" rtlCol="0">
            <a:spAutoFit/>
          </a:bodyPr>
          <a:lstStyle/>
          <a:p>
            <a:r>
              <a:rPr lang="en-US" sz="1400" dirty="0" err="1">
                <a:solidFill>
                  <a:schemeClr val="bg1"/>
                </a:solidFill>
              </a:rPr>
              <a:t>Tversky</a:t>
            </a:r>
            <a:r>
              <a:rPr lang="en-US" sz="1400" dirty="0">
                <a:solidFill>
                  <a:schemeClr val="bg1"/>
                </a:solidFill>
              </a:rPr>
              <a:t>, A. &amp; </a:t>
            </a:r>
            <a:r>
              <a:rPr lang="en-US" sz="1400" dirty="0" err="1">
                <a:solidFill>
                  <a:schemeClr val="bg1"/>
                </a:solidFill>
              </a:rPr>
              <a:t>Kahneman</a:t>
            </a:r>
            <a:r>
              <a:rPr lang="en-US" sz="1400" dirty="0">
                <a:solidFill>
                  <a:schemeClr val="bg1"/>
                </a:solidFill>
              </a:rPr>
              <a:t>, D., 1981, The framing of decisions and the psychology of choice. </a:t>
            </a:r>
            <a:r>
              <a:rPr lang="en-US" sz="1400" i="1" dirty="0">
                <a:solidFill>
                  <a:schemeClr val="bg1"/>
                </a:solidFill>
              </a:rPr>
              <a:t>Science, 211, </a:t>
            </a:r>
            <a:r>
              <a:rPr lang="en-US" sz="1400" dirty="0">
                <a:solidFill>
                  <a:schemeClr val="bg1"/>
                </a:solidFill>
              </a:rPr>
              <a:t>453-458.</a:t>
            </a:r>
          </a:p>
        </p:txBody>
      </p:sp>
    </p:spTree>
    <p:extLst>
      <p:ext uri="{BB962C8B-B14F-4D97-AF65-F5344CB8AC3E}">
        <p14:creationId xmlns:p14="http://schemas.microsoft.com/office/powerpoint/2010/main" val="277602083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1524000" y="2286000"/>
            <a:ext cx="9144000" cy="19812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981200" y="0"/>
            <a:ext cx="8229600" cy="1143000"/>
          </a:xfrm>
        </p:spPr>
        <p:txBody>
          <a:bodyPr/>
          <a:lstStyle/>
          <a:p>
            <a:r>
              <a:rPr lang="en-US" dirty="0" smtClean="0"/>
              <a:t>Only the framing changed</a:t>
            </a:r>
            <a:endParaRPr lang="en-US" dirty="0"/>
          </a:p>
        </p:txBody>
      </p:sp>
      <p:sp>
        <p:nvSpPr>
          <p:cNvPr id="3" name="Content Placeholder 2"/>
          <p:cNvSpPr>
            <a:spLocks noGrp="1"/>
          </p:cNvSpPr>
          <p:nvPr>
            <p:ph idx="1"/>
          </p:nvPr>
        </p:nvSpPr>
        <p:spPr>
          <a:xfrm>
            <a:off x="1981200" y="1219200"/>
            <a:ext cx="3810000" cy="3581400"/>
          </a:xfrm>
        </p:spPr>
        <p:txBody>
          <a:bodyPr>
            <a:noAutofit/>
          </a:bodyPr>
          <a:lstStyle/>
          <a:p>
            <a:pPr marL="0" indent="0">
              <a:lnSpc>
                <a:spcPct val="80000"/>
              </a:lnSpc>
              <a:spcBef>
                <a:spcPts val="0"/>
              </a:spcBef>
              <a:buNone/>
            </a:pPr>
            <a:r>
              <a:rPr lang="en-US" dirty="0" smtClean="0"/>
              <a:t>600 people expected to die…</a:t>
            </a:r>
          </a:p>
          <a:p>
            <a:pPr marL="0" indent="0">
              <a:lnSpc>
                <a:spcPct val="80000"/>
              </a:lnSpc>
              <a:spcBef>
                <a:spcPts val="0"/>
              </a:spcBef>
              <a:buNone/>
            </a:pPr>
            <a:endParaRPr lang="en-US" dirty="0" smtClean="0"/>
          </a:p>
          <a:p>
            <a:pPr marL="0" indent="0">
              <a:lnSpc>
                <a:spcPct val="80000"/>
              </a:lnSpc>
              <a:spcBef>
                <a:spcPts val="0"/>
              </a:spcBef>
              <a:buNone/>
            </a:pPr>
            <a:r>
              <a:rPr lang="en-US" dirty="0" smtClean="0">
                <a:solidFill>
                  <a:schemeClr val="bg1"/>
                </a:solidFill>
              </a:rPr>
              <a:t>1/3 chance that nobody will die. </a:t>
            </a:r>
          </a:p>
          <a:p>
            <a:pPr marL="0" indent="0">
              <a:lnSpc>
                <a:spcPct val="80000"/>
              </a:lnSpc>
              <a:spcBef>
                <a:spcPts val="0"/>
              </a:spcBef>
              <a:buNone/>
            </a:pPr>
            <a:r>
              <a:rPr lang="en-US" dirty="0" smtClean="0">
                <a:solidFill>
                  <a:schemeClr val="bg1"/>
                </a:solidFill>
              </a:rPr>
              <a:t>2/3 chance that 600 people will die.</a:t>
            </a:r>
            <a:endParaRPr lang="en-US" dirty="0">
              <a:solidFill>
                <a:schemeClr val="bg1"/>
              </a:solidFill>
            </a:endParaRPr>
          </a:p>
        </p:txBody>
      </p:sp>
      <p:sp>
        <p:nvSpPr>
          <p:cNvPr id="4" name="Content Placeholder 2"/>
          <p:cNvSpPr txBox="1">
            <a:spLocks/>
          </p:cNvSpPr>
          <p:nvPr/>
        </p:nvSpPr>
        <p:spPr>
          <a:xfrm>
            <a:off x="6172200" y="1219200"/>
            <a:ext cx="3810000" cy="3581400"/>
          </a:xfrm>
          <a:prstGeom prst="rect">
            <a:avLst/>
          </a:prstGeom>
        </p:spPr>
        <p:txBody>
          <a:bodyPr vert="horz" lIns="91440" tIns="45720" rIns="91440" bIns="45720" rtlCol="0">
            <a:noAutofit/>
          </a:bodyPr>
          <a:lstStyle/>
          <a:p>
            <a:pPr lvl="0">
              <a:lnSpc>
                <a:spcPct val="80000"/>
              </a:lnSpc>
            </a:pPr>
            <a:r>
              <a:rPr lang="en-US" sz="3200" dirty="0"/>
              <a:t>600 people expected to die…</a:t>
            </a:r>
          </a:p>
          <a:p>
            <a:pPr lvl="0">
              <a:lnSpc>
                <a:spcPct val="80000"/>
              </a:lnSpc>
            </a:pPr>
            <a:endParaRPr lang="en-US" sz="3200" dirty="0"/>
          </a:p>
          <a:p>
            <a:pPr lvl="0">
              <a:lnSpc>
                <a:spcPct val="80000"/>
              </a:lnSpc>
            </a:pPr>
            <a:r>
              <a:rPr lang="en-US" sz="3200" dirty="0">
                <a:solidFill>
                  <a:schemeClr val="bg1"/>
                </a:solidFill>
              </a:rPr>
              <a:t>1/3 chance that 600 people will be saved. 2/3 chance that no people will be saved.</a:t>
            </a:r>
          </a:p>
        </p:txBody>
      </p:sp>
      <p:sp>
        <p:nvSpPr>
          <p:cNvPr id="5" name="TextBox 4"/>
          <p:cNvSpPr txBox="1"/>
          <p:nvPr/>
        </p:nvSpPr>
        <p:spPr>
          <a:xfrm>
            <a:off x="2819400" y="4267200"/>
            <a:ext cx="1905000" cy="1107996"/>
          </a:xfrm>
          <a:prstGeom prst="rect">
            <a:avLst/>
          </a:prstGeom>
          <a:noFill/>
        </p:spPr>
        <p:txBody>
          <a:bodyPr wrap="square" rtlCol="0">
            <a:spAutoFit/>
          </a:bodyPr>
          <a:lstStyle/>
          <a:p>
            <a:r>
              <a:rPr lang="en-US" sz="6600" b="1" dirty="0">
                <a:solidFill>
                  <a:srgbClr val="C00000"/>
                </a:solidFill>
              </a:rPr>
              <a:t>78%</a:t>
            </a:r>
          </a:p>
        </p:txBody>
      </p:sp>
      <p:sp>
        <p:nvSpPr>
          <p:cNvPr id="6" name="TextBox 5"/>
          <p:cNvSpPr txBox="1"/>
          <p:nvPr/>
        </p:nvSpPr>
        <p:spPr>
          <a:xfrm>
            <a:off x="7162800" y="4267200"/>
            <a:ext cx="1828800" cy="1107996"/>
          </a:xfrm>
          <a:prstGeom prst="rect">
            <a:avLst/>
          </a:prstGeom>
          <a:noFill/>
        </p:spPr>
        <p:txBody>
          <a:bodyPr wrap="square" rtlCol="0">
            <a:spAutoFit/>
          </a:bodyPr>
          <a:lstStyle/>
          <a:p>
            <a:r>
              <a:rPr lang="en-US" sz="6600" b="1" dirty="0">
                <a:solidFill>
                  <a:srgbClr val="C00000"/>
                </a:solidFill>
              </a:rPr>
              <a:t>28%</a:t>
            </a:r>
          </a:p>
        </p:txBody>
      </p:sp>
      <p:sp>
        <p:nvSpPr>
          <p:cNvPr id="8" name="Rectangle 7"/>
          <p:cNvSpPr/>
          <p:nvPr/>
        </p:nvSpPr>
        <p:spPr>
          <a:xfrm>
            <a:off x="1828800" y="2362200"/>
            <a:ext cx="3733800" cy="1828800"/>
          </a:xfrm>
          <a:prstGeom prst="rect">
            <a:avLst/>
          </a:prstGeom>
          <a:noFill/>
          <a:ln w="571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524000" y="5410201"/>
            <a:ext cx="9144000" cy="890115"/>
          </a:xfrm>
          <a:prstGeom prst="rect">
            <a:avLst/>
          </a:prstGeom>
          <a:noFill/>
        </p:spPr>
        <p:txBody>
          <a:bodyPr wrap="square" rtlCol="0">
            <a:spAutoFit/>
          </a:bodyPr>
          <a:lstStyle/>
          <a:p>
            <a:pPr algn="ctr">
              <a:lnSpc>
                <a:spcPct val="80000"/>
              </a:lnSpc>
            </a:pPr>
            <a:r>
              <a:rPr lang="en-US" sz="3200" dirty="0"/>
              <a:t>We will take great risks to avoid a loss.  Reframing the same option as a loss changes the choices.</a:t>
            </a:r>
          </a:p>
        </p:txBody>
      </p:sp>
      <p:sp>
        <p:nvSpPr>
          <p:cNvPr id="10" name="TextBox 9"/>
          <p:cNvSpPr txBox="1"/>
          <p:nvPr/>
        </p:nvSpPr>
        <p:spPr>
          <a:xfrm>
            <a:off x="5562600" y="2743200"/>
            <a:ext cx="1600200" cy="923330"/>
          </a:xfrm>
          <a:prstGeom prst="rect">
            <a:avLst/>
          </a:prstGeom>
          <a:noFill/>
        </p:spPr>
        <p:txBody>
          <a:bodyPr wrap="square" rtlCol="0">
            <a:spAutoFit/>
          </a:bodyPr>
          <a:lstStyle/>
          <a:p>
            <a:r>
              <a:rPr lang="en-US" sz="5400" b="1" dirty="0">
                <a:solidFill>
                  <a:srgbClr val="C00000"/>
                </a:solidFill>
              </a:rPr>
              <a:t>=</a:t>
            </a:r>
          </a:p>
        </p:txBody>
      </p:sp>
      <p:sp>
        <p:nvSpPr>
          <p:cNvPr id="11" name="Rectangle 10"/>
          <p:cNvSpPr/>
          <p:nvPr/>
        </p:nvSpPr>
        <p:spPr>
          <a:xfrm>
            <a:off x="6172200" y="2362200"/>
            <a:ext cx="3733800" cy="1828800"/>
          </a:xfrm>
          <a:prstGeom prst="rect">
            <a:avLst/>
          </a:prstGeom>
          <a:noFill/>
          <a:ln w="571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1524000" y="6553201"/>
            <a:ext cx="9144000" cy="307777"/>
          </a:xfrm>
          <a:prstGeom prst="rect">
            <a:avLst/>
          </a:prstGeom>
          <a:solidFill>
            <a:srgbClr val="C00000"/>
          </a:solidFill>
        </p:spPr>
        <p:txBody>
          <a:bodyPr wrap="square" rtlCol="0">
            <a:spAutoFit/>
          </a:bodyPr>
          <a:lstStyle/>
          <a:p>
            <a:r>
              <a:rPr lang="en-US" sz="1400" dirty="0" err="1">
                <a:solidFill>
                  <a:schemeClr val="bg1"/>
                </a:solidFill>
              </a:rPr>
              <a:t>Tversky</a:t>
            </a:r>
            <a:r>
              <a:rPr lang="en-US" sz="1400" dirty="0">
                <a:solidFill>
                  <a:schemeClr val="bg1"/>
                </a:solidFill>
              </a:rPr>
              <a:t>, A. &amp; </a:t>
            </a:r>
            <a:r>
              <a:rPr lang="en-US" sz="1400" dirty="0" err="1">
                <a:solidFill>
                  <a:schemeClr val="bg1"/>
                </a:solidFill>
              </a:rPr>
              <a:t>Kahneman</a:t>
            </a:r>
            <a:r>
              <a:rPr lang="en-US" sz="1400" dirty="0">
                <a:solidFill>
                  <a:schemeClr val="bg1"/>
                </a:solidFill>
              </a:rPr>
              <a:t>, D., 1981, The framing of decisions and the psychology of choice. </a:t>
            </a:r>
            <a:r>
              <a:rPr lang="en-US" sz="1400" i="1" dirty="0">
                <a:solidFill>
                  <a:schemeClr val="bg1"/>
                </a:solidFill>
              </a:rPr>
              <a:t>Science, 211, </a:t>
            </a:r>
            <a:r>
              <a:rPr lang="en-US" sz="1400" dirty="0">
                <a:solidFill>
                  <a:schemeClr val="bg1"/>
                </a:solidFill>
              </a:rPr>
              <a:t>453-458.</a:t>
            </a:r>
          </a:p>
        </p:txBody>
      </p:sp>
      <p:sp>
        <p:nvSpPr>
          <p:cNvPr id="13" name="TextBox 12"/>
          <p:cNvSpPr txBox="1"/>
          <p:nvPr/>
        </p:nvSpPr>
        <p:spPr>
          <a:xfrm>
            <a:off x="5562600" y="4343400"/>
            <a:ext cx="1600200" cy="923330"/>
          </a:xfrm>
          <a:prstGeom prst="rect">
            <a:avLst/>
          </a:prstGeom>
          <a:noFill/>
        </p:spPr>
        <p:txBody>
          <a:bodyPr wrap="square" rtlCol="0">
            <a:spAutoFit/>
          </a:bodyPr>
          <a:lstStyle/>
          <a:p>
            <a:r>
              <a:rPr lang="en-US" sz="5400" b="1" dirty="0">
                <a:solidFill>
                  <a:srgbClr val="C00000"/>
                </a:solidFill>
                <a:cs typeface="Times New Roman"/>
              </a:rPr>
              <a:t>≠</a:t>
            </a:r>
            <a:endParaRPr lang="en-US" sz="5400" b="1" dirty="0">
              <a:solidFill>
                <a:srgbClr val="C00000"/>
              </a:solidFill>
            </a:endParaRPr>
          </a:p>
        </p:txBody>
      </p:sp>
      <p:sp>
        <p:nvSpPr>
          <p:cNvPr id="7" name="TextBox 6"/>
          <p:cNvSpPr txBox="1"/>
          <p:nvPr/>
        </p:nvSpPr>
        <p:spPr>
          <a:xfrm>
            <a:off x="9296400" y="3815477"/>
            <a:ext cx="2819400" cy="2585323"/>
          </a:xfrm>
          <a:prstGeom prst="rect">
            <a:avLst/>
          </a:prstGeom>
          <a:solidFill>
            <a:srgbClr val="FFFF00"/>
          </a:solidFill>
        </p:spPr>
        <p:txBody>
          <a:bodyPr wrap="square" rtlCol="0">
            <a:spAutoFit/>
          </a:bodyPr>
          <a:lstStyle/>
          <a:p>
            <a:r>
              <a:rPr lang="en-US" dirty="0" smtClean="0"/>
              <a:t>This experiment is discussed further in Chapter 34 (Frames and Reality) of </a:t>
            </a:r>
            <a:r>
              <a:rPr lang="en-US" i="1" dirty="0" smtClean="0"/>
              <a:t>Thinking, Fast and Slow</a:t>
            </a:r>
            <a:r>
              <a:rPr lang="en-US" dirty="0" smtClean="0"/>
              <a:t> by Daniel </a:t>
            </a:r>
            <a:r>
              <a:rPr lang="en-US" dirty="0" err="1" smtClean="0"/>
              <a:t>Kahneman</a:t>
            </a:r>
            <a:r>
              <a:rPr lang="en-US" dirty="0" smtClean="0"/>
              <a:t>. He says that the puzzle presented by this experiment has become known as the “Asian disease problem.”</a:t>
            </a:r>
            <a:endParaRPr lang="en-US" dirty="0"/>
          </a:p>
        </p:txBody>
      </p:sp>
    </p:spTree>
    <p:extLst>
      <p:ext uri="{BB962C8B-B14F-4D97-AF65-F5344CB8AC3E}">
        <p14:creationId xmlns:p14="http://schemas.microsoft.com/office/powerpoint/2010/main" val="2304873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C:\Documents and Settings\rjames\Local Settings\Temporary Internet Files\Content.IE5\U70OU36V\MPj04097630000[1].jpg"/>
          <p:cNvPicPr>
            <a:picLocks noChangeAspect="1" noChangeArrowheads="1"/>
          </p:cNvPicPr>
          <p:nvPr/>
        </p:nvPicPr>
        <p:blipFill>
          <a:blip r:embed="rId2" cstate="print"/>
          <a:srcRect r="35080"/>
          <a:stretch>
            <a:fillRect/>
          </a:stretch>
        </p:blipFill>
        <p:spPr bwMode="auto">
          <a:xfrm>
            <a:off x="5560718" y="60849"/>
            <a:ext cx="6555081" cy="6720951"/>
          </a:xfrm>
          <a:prstGeom prst="rect">
            <a:avLst/>
          </a:prstGeom>
          <a:noFill/>
        </p:spPr>
      </p:pic>
      <p:sp>
        <p:nvSpPr>
          <p:cNvPr id="2" name="Title 1"/>
          <p:cNvSpPr>
            <a:spLocks noGrp="1"/>
          </p:cNvSpPr>
          <p:nvPr>
            <p:ph type="title"/>
          </p:nvPr>
        </p:nvSpPr>
        <p:spPr>
          <a:xfrm>
            <a:off x="609600" y="274638"/>
            <a:ext cx="6781800" cy="1143000"/>
          </a:xfrm>
        </p:spPr>
        <p:txBody>
          <a:bodyPr/>
          <a:lstStyle/>
          <a:p>
            <a:r>
              <a:rPr lang="en-US" dirty="0" smtClean="0"/>
              <a:t>In the Stock Market</a:t>
            </a:r>
            <a:endParaRPr lang="en-US" dirty="0"/>
          </a:p>
        </p:txBody>
      </p:sp>
      <p:sp>
        <p:nvSpPr>
          <p:cNvPr id="3" name="Content Placeholder 2"/>
          <p:cNvSpPr>
            <a:spLocks noGrp="1"/>
          </p:cNvSpPr>
          <p:nvPr>
            <p:ph idx="1"/>
          </p:nvPr>
        </p:nvSpPr>
        <p:spPr>
          <a:xfrm>
            <a:off x="609600" y="1600201"/>
            <a:ext cx="6781800" cy="4525963"/>
          </a:xfrm>
        </p:spPr>
        <p:txBody>
          <a:bodyPr>
            <a:normAutofit/>
          </a:bodyPr>
          <a:lstStyle/>
          <a:p>
            <a:r>
              <a:rPr lang="en-US" dirty="0" smtClean="0"/>
              <a:t>When an investor sells a losing stock, she is committing to the loss.  </a:t>
            </a:r>
          </a:p>
          <a:p>
            <a:r>
              <a:rPr lang="en-US" dirty="0" smtClean="0"/>
              <a:t>Does loss aversion cause investors to hold losing stocks longer than winning stocks?</a:t>
            </a:r>
          </a:p>
        </p:txBody>
      </p:sp>
      <p:sp>
        <p:nvSpPr>
          <p:cNvPr id="4" name="TextBox 3"/>
          <p:cNvSpPr txBox="1"/>
          <p:nvPr/>
        </p:nvSpPr>
        <p:spPr>
          <a:xfrm>
            <a:off x="457200" y="4800600"/>
            <a:ext cx="4495800" cy="1477328"/>
          </a:xfrm>
          <a:prstGeom prst="rect">
            <a:avLst/>
          </a:prstGeom>
          <a:noFill/>
        </p:spPr>
        <p:txBody>
          <a:bodyPr wrap="square" rtlCol="0">
            <a:spAutoFit/>
          </a:bodyPr>
          <a:lstStyle/>
          <a:p>
            <a:r>
              <a:rPr lang="en-US" dirty="0" smtClean="0"/>
              <a:t>The predictable irrationality discussed here is known as the </a:t>
            </a:r>
            <a:r>
              <a:rPr lang="en-US" i="1" dirty="0" smtClean="0"/>
              <a:t>disposition effect</a:t>
            </a:r>
            <a:r>
              <a:rPr lang="en-US" dirty="0" smtClean="0"/>
              <a:t>. It is discussed in Chapter 32 (Keeping Score) of </a:t>
            </a:r>
            <a:r>
              <a:rPr lang="en-US" i="1" dirty="0" smtClean="0"/>
              <a:t>Thinking, Fast and Slow</a:t>
            </a:r>
            <a:r>
              <a:rPr lang="en-US" dirty="0" smtClean="0"/>
              <a:t> by Daniel </a:t>
            </a:r>
            <a:r>
              <a:rPr lang="en-US" dirty="0" err="1" smtClean="0"/>
              <a:t>Kahneman</a:t>
            </a:r>
            <a:r>
              <a:rPr lang="en-US" dirty="0" smtClean="0"/>
              <a:t>, in the section titled “Mental Accounts”.</a:t>
            </a:r>
            <a:endParaRPr lang="en-US" dirty="0"/>
          </a:p>
        </p:txBody>
      </p:sp>
    </p:spTree>
    <p:extLst>
      <p:ext uri="{BB962C8B-B14F-4D97-AF65-F5344CB8AC3E}">
        <p14:creationId xmlns:p14="http://schemas.microsoft.com/office/powerpoint/2010/main" val="4221566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rjames\Local Settings\Temporary Internet Files\Content.IE5\J83YB858\MPj04092530000[1].jpg"/>
          <p:cNvPicPr>
            <a:picLocks noChangeAspect="1" noChangeArrowheads="1"/>
          </p:cNvPicPr>
          <p:nvPr/>
        </p:nvPicPr>
        <p:blipFill>
          <a:blip r:embed="rId2" cstate="print">
            <a:lum bright="-45000"/>
          </a:blip>
          <a:srcRect t="4167" b="20833"/>
          <a:stretch>
            <a:fillRect/>
          </a:stretch>
        </p:blipFill>
        <p:spPr bwMode="auto">
          <a:xfrm>
            <a:off x="1524000" y="0"/>
            <a:ext cx="9144000" cy="6858000"/>
          </a:xfrm>
          <a:prstGeom prst="rect">
            <a:avLst/>
          </a:prstGeom>
          <a:noFill/>
        </p:spPr>
      </p:pic>
      <p:sp>
        <p:nvSpPr>
          <p:cNvPr id="3" name="Content Placeholder 2"/>
          <p:cNvSpPr>
            <a:spLocks noGrp="1"/>
          </p:cNvSpPr>
          <p:nvPr>
            <p:ph idx="1"/>
          </p:nvPr>
        </p:nvSpPr>
        <p:spPr>
          <a:xfrm>
            <a:off x="1524000" y="3429000"/>
            <a:ext cx="9144000" cy="3276600"/>
          </a:xfrm>
        </p:spPr>
        <p:txBody>
          <a:bodyPr>
            <a:noAutofit/>
          </a:bodyPr>
          <a:lstStyle/>
          <a:p>
            <a:pPr marL="0" indent="0">
              <a:buNone/>
            </a:pPr>
            <a:r>
              <a:rPr lang="en-US" sz="3600" dirty="0">
                <a:solidFill>
                  <a:schemeClr val="bg1"/>
                </a:solidFill>
              </a:rPr>
              <a:t>Study: Tracking 10,000 brokerage accounts from 1987-1993 including 162,948 trades.</a:t>
            </a:r>
          </a:p>
          <a:p>
            <a:pPr>
              <a:buNone/>
            </a:pPr>
            <a:r>
              <a:rPr lang="en-US" sz="3600" dirty="0">
                <a:solidFill>
                  <a:schemeClr val="bg1"/>
                </a:solidFill>
              </a:rPr>
              <a:t>In any one year…</a:t>
            </a:r>
          </a:p>
          <a:p>
            <a:pPr>
              <a:buNone/>
            </a:pPr>
            <a:r>
              <a:rPr lang="en-US" sz="3600" dirty="0">
                <a:solidFill>
                  <a:schemeClr val="bg1"/>
                </a:solidFill>
              </a:rPr>
              <a:t>What share of losing stocks were sold?</a:t>
            </a:r>
          </a:p>
          <a:p>
            <a:pPr>
              <a:buNone/>
            </a:pPr>
            <a:r>
              <a:rPr lang="en-US" sz="3600" dirty="0">
                <a:solidFill>
                  <a:schemeClr val="bg1"/>
                </a:solidFill>
              </a:rPr>
              <a:t>What share of gaining stocks were sold?</a:t>
            </a:r>
          </a:p>
        </p:txBody>
      </p:sp>
    </p:spTree>
    <p:extLst>
      <p:ext uri="{BB962C8B-B14F-4D97-AF65-F5344CB8AC3E}">
        <p14:creationId xmlns:p14="http://schemas.microsoft.com/office/powerpoint/2010/main" val="75872925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rjames\Local Settings\Temporary Internet Files\Content.IE5\J83YB858\MPj04092530000[1].jpg"/>
          <p:cNvPicPr>
            <a:picLocks noChangeAspect="1" noChangeArrowheads="1"/>
          </p:cNvPicPr>
          <p:nvPr/>
        </p:nvPicPr>
        <p:blipFill>
          <a:blip r:embed="rId2" cstate="print">
            <a:lum bright="-45000"/>
          </a:blip>
          <a:srcRect t="4167" b="20833"/>
          <a:stretch>
            <a:fillRect/>
          </a:stretch>
        </p:blipFill>
        <p:spPr bwMode="auto">
          <a:xfrm>
            <a:off x="1524000" y="76200"/>
            <a:ext cx="8991600" cy="6743700"/>
          </a:xfrm>
          <a:prstGeom prst="rect">
            <a:avLst/>
          </a:prstGeom>
          <a:noFill/>
        </p:spPr>
      </p:pic>
      <p:sp>
        <p:nvSpPr>
          <p:cNvPr id="3" name="Content Placeholder 2"/>
          <p:cNvSpPr>
            <a:spLocks noGrp="1"/>
          </p:cNvSpPr>
          <p:nvPr>
            <p:ph idx="1"/>
          </p:nvPr>
        </p:nvSpPr>
        <p:spPr>
          <a:xfrm>
            <a:off x="1524000" y="3429000"/>
            <a:ext cx="9144000" cy="3276600"/>
          </a:xfrm>
        </p:spPr>
        <p:txBody>
          <a:bodyPr>
            <a:noAutofit/>
          </a:bodyPr>
          <a:lstStyle/>
          <a:p>
            <a:pPr marL="0" indent="0">
              <a:buNone/>
            </a:pPr>
            <a:r>
              <a:rPr lang="en-US" sz="3600" dirty="0">
                <a:solidFill>
                  <a:schemeClr val="bg1"/>
                </a:solidFill>
              </a:rPr>
              <a:t>Study: Tracking 10,000 brokerage accounts from 1987-1993 including 162,948 trades.</a:t>
            </a:r>
          </a:p>
          <a:p>
            <a:pPr>
              <a:buNone/>
            </a:pPr>
            <a:r>
              <a:rPr lang="en-US" sz="3600" dirty="0">
                <a:solidFill>
                  <a:schemeClr val="bg1"/>
                </a:solidFill>
              </a:rPr>
              <a:t>In any one year…</a:t>
            </a:r>
          </a:p>
          <a:p>
            <a:pPr>
              <a:buNone/>
            </a:pPr>
            <a:r>
              <a:rPr lang="en-US" sz="3600" dirty="0">
                <a:solidFill>
                  <a:schemeClr val="bg1"/>
                </a:solidFill>
              </a:rPr>
              <a:t>What share of losing stocks were sold?</a:t>
            </a:r>
          </a:p>
          <a:p>
            <a:pPr>
              <a:buNone/>
            </a:pPr>
            <a:r>
              <a:rPr lang="en-US" sz="3600" dirty="0">
                <a:solidFill>
                  <a:schemeClr val="bg1"/>
                </a:solidFill>
              </a:rPr>
              <a:t>What share of gaining stocks were sold?</a:t>
            </a:r>
          </a:p>
        </p:txBody>
      </p:sp>
      <p:sp>
        <p:nvSpPr>
          <p:cNvPr id="4" name="TextBox 3"/>
          <p:cNvSpPr txBox="1"/>
          <p:nvPr/>
        </p:nvSpPr>
        <p:spPr>
          <a:xfrm>
            <a:off x="1524000" y="6477000"/>
            <a:ext cx="9144000" cy="338554"/>
          </a:xfrm>
          <a:prstGeom prst="rect">
            <a:avLst/>
          </a:prstGeom>
          <a:solidFill>
            <a:srgbClr val="C00000"/>
          </a:solidFill>
        </p:spPr>
        <p:txBody>
          <a:bodyPr wrap="square" rtlCol="0">
            <a:spAutoFit/>
          </a:bodyPr>
          <a:lstStyle/>
          <a:p>
            <a:r>
              <a:rPr lang="en-US" sz="1600" dirty="0" err="1">
                <a:solidFill>
                  <a:schemeClr val="bg1"/>
                </a:solidFill>
              </a:rPr>
              <a:t>Odean</a:t>
            </a:r>
            <a:r>
              <a:rPr lang="en-US" sz="1600" dirty="0">
                <a:solidFill>
                  <a:schemeClr val="bg1"/>
                </a:solidFill>
              </a:rPr>
              <a:t>, T. (UC-Davis), 1998, Are investors reluctant to realize their losses? </a:t>
            </a:r>
            <a:r>
              <a:rPr lang="en-US" sz="1600" i="1" dirty="0">
                <a:solidFill>
                  <a:schemeClr val="bg1"/>
                </a:solidFill>
              </a:rPr>
              <a:t>Journal of Finance, 53, </a:t>
            </a:r>
            <a:r>
              <a:rPr lang="en-US" sz="1600" dirty="0">
                <a:solidFill>
                  <a:schemeClr val="bg1"/>
                </a:solidFill>
              </a:rPr>
              <a:t>1775-1798.</a:t>
            </a:r>
          </a:p>
        </p:txBody>
      </p:sp>
      <p:sp>
        <p:nvSpPr>
          <p:cNvPr id="5" name="TextBox 4"/>
          <p:cNvSpPr txBox="1"/>
          <p:nvPr/>
        </p:nvSpPr>
        <p:spPr>
          <a:xfrm>
            <a:off x="8991600" y="5798404"/>
            <a:ext cx="1752600" cy="830997"/>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4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14.8%</a:t>
            </a:r>
          </a:p>
        </p:txBody>
      </p:sp>
      <p:sp>
        <p:nvSpPr>
          <p:cNvPr id="6" name="TextBox 5"/>
          <p:cNvSpPr txBox="1"/>
          <p:nvPr/>
        </p:nvSpPr>
        <p:spPr>
          <a:xfrm>
            <a:off x="9296400" y="5112604"/>
            <a:ext cx="1600200" cy="830997"/>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4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9.8%</a:t>
            </a:r>
          </a:p>
        </p:txBody>
      </p:sp>
      <p:sp>
        <p:nvSpPr>
          <p:cNvPr id="7" name="TextBox 6"/>
          <p:cNvSpPr txBox="1"/>
          <p:nvPr/>
        </p:nvSpPr>
        <p:spPr>
          <a:xfrm rot="20680990">
            <a:off x="7367276" y="4370590"/>
            <a:ext cx="3247839" cy="690638"/>
          </a:xfrm>
          <a:prstGeom prst="rect">
            <a:avLst/>
          </a:prstGeom>
          <a:solidFill>
            <a:srgbClr val="C00000"/>
          </a:solidFill>
        </p:spPr>
        <p:txBody>
          <a:bodyPr wrap="square" rtlCol="0">
            <a:spAutoFit/>
          </a:bodyPr>
          <a:lstStyle/>
          <a:p>
            <a:pPr>
              <a:lnSpc>
                <a:spcPct val="80000"/>
              </a:lnSpc>
            </a:pPr>
            <a:r>
              <a:rPr lang="en-US" sz="2400" b="1" dirty="0">
                <a:solidFill>
                  <a:schemeClr val="bg1"/>
                </a:solidFill>
              </a:rPr>
              <a:t>Note the strong opposing tax incentives </a:t>
            </a:r>
          </a:p>
        </p:txBody>
      </p:sp>
    </p:spTree>
    <p:extLst>
      <p:ext uri="{BB962C8B-B14F-4D97-AF65-F5344CB8AC3E}">
        <p14:creationId xmlns:p14="http://schemas.microsoft.com/office/powerpoint/2010/main" val="136022497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6" name="Picture 8" descr="C:\Documents and Settings\rjames\Local Settings\Temporary Internet Files\Content.IE5\U70OU36V\MPj04423750000[1].jpg"/>
          <p:cNvPicPr>
            <a:picLocks noChangeAspect="1" noChangeArrowheads="1"/>
          </p:cNvPicPr>
          <p:nvPr/>
        </p:nvPicPr>
        <p:blipFill>
          <a:blip r:embed="rId2" cstate="print"/>
          <a:srcRect r="5000"/>
          <a:stretch>
            <a:fillRect/>
          </a:stretch>
        </p:blipFill>
        <p:spPr bwMode="auto">
          <a:xfrm>
            <a:off x="6324600" y="0"/>
            <a:ext cx="4343400" cy="6858000"/>
          </a:xfrm>
          <a:prstGeom prst="rect">
            <a:avLst/>
          </a:prstGeom>
          <a:noFill/>
        </p:spPr>
      </p:pic>
      <p:sp>
        <p:nvSpPr>
          <p:cNvPr id="5" name="Content Placeholder 2"/>
          <p:cNvSpPr txBox="1">
            <a:spLocks/>
          </p:cNvSpPr>
          <p:nvPr/>
        </p:nvSpPr>
        <p:spPr>
          <a:xfrm>
            <a:off x="1600200" y="1295400"/>
            <a:ext cx="4876800" cy="5181600"/>
          </a:xfrm>
          <a:prstGeom prst="rect">
            <a:avLst/>
          </a:prstGeom>
        </p:spPr>
        <p:txBody>
          <a:bodyPr vert="horz" lIns="91440" tIns="45720" rIns="91440" bIns="45720" rtlCol="0">
            <a:normAutofit/>
          </a:bodyPr>
          <a:lstStyle/>
          <a:p>
            <a:pPr>
              <a:lnSpc>
                <a:spcPct val="90000"/>
              </a:lnSpc>
              <a:defRPr/>
            </a:pPr>
            <a:r>
              <a:rPr lang="en-US" sz="3200" dirty="0"/>
              <a:t>Would investors have been better off to hold the winners and sell the losers?</a:t>
            </a:r>
          </a:p>
          <a:p>
            <a:pPr>
              <a:lnSpc>
                <a:spcPct val="90000"/>
              </a:lnSpc>
              <a:defRPr/>
            </a:pPr>
            <a:endParaRPr lang="en-US" sz="1600" dirty="0"/>
          </a:p>
          <a:p>
            <a:pPr>
              <a:lnSpc>
                <a:spcPct val="90000"/>
              </a:lnSpc>
              <a:defRPr/>
            </a:pPr>
            <a:r>
              <a:rPr lang="en-US" sz="3200" dirty="0"/>
              <a:t>Average 252-day gain after winners sold</a:t>
            </a:r>
          </a:p>
          <a:p>
            <a:pPr>
              <a:lnSpc>
                <a:spcPct val="90000"/>
              </a:lnSpc>
              <a:defRPr/>
            </a:pPr>
            <a:endParaRPr lang="en-US" sz="3200" dirty="0"/>
          </a:p>
          <a:p>
            <a:pPr>
              <a:lnSpc>
                <a:spcPct val="90000"/>
              </a:lnSpc>
              <a:defRPr/>
            </a:pPr>
            <a:endParaRPr lang="en-US" sz="3200" dirty="0"/>
          </a:p>
          <a:p>
            <a:pPr>
              <a:lnSpc>
                <a:spcPct val="90000"/>
              </a:lnSpc>
              <a:defRPr/>
            </a:pPr>
            <a:r>
              <a:rPr lang="en-US" sz="3200" dirty="0"/>
              <a:t>Average 252-day gain after other stocks sold, but losing stocks held</a:t>
            </a:r>
          </a:p>
        </p:txBody>
      </p:sp>
      <p:pic>
        <p:nvPicPr>
          <p:cNvPr id="2052" name="Picture 4" descr="C:\Documents and Settings\rjames\Local Settings\Temporary Internet Files\Content.IE5\307WFT0U\MPj04225100000[1].jpg"/>
          <p:cNvPicPr>
            <a:picLocks noChangeAspect="1" noChangeArrowheads="1"/>
          </p:cNvPicPr>
          <p:nvPr/>
        </p:nvPicPr>
        <p:blipFill>
          <a:blip r:embed="rId3" cstate="print"/>
          <a:srcRect b="78717"/>
          <a:stretch>
            <a:fillRect/>
          </a:stretch>
        </p:blipFill>
        <p:spPr bwMode="auto">
          <a:xfrm>
            <a:off x="1524000" y="0"/>
            <a:ext cx="9144000" cy="1295400"/>
          </a:xfrm>
          <a:prstGeom prst="rect">
            <a:avLst/>
          </a:prstGeom>
          <a:noFill/>
        </p:spPr>
      </p:pic>
    </p:spTree>
    <p:extLst>
      <p:ext uri="{BB962C8B-B14F-4D97-AF65-F5344CB8AC3E}">
        <p14:creationId xmlns:p14="http://schemas.microsoft.com/office/powerpoint/2010/main" val="17619290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Reading</a:t>
            </a:r>
            <a:endParaRPr lang="en-US" dirty="0"/>
          </a:p>
        </p:txBody>
      </p:sp>
      <p:sp>
        <p:nvSpPr>
          <p:cNvPr id="3" name="Content Placeholder 2"/>
          <p:cNvSpPr>
            <a:spLocks noGrp="1"/>
          </p:cNvSpPr>
          <p:nvPr>
            <p:ph idx="1"/>
          </p:nvPr>
        </p:nvSpPr>
        <p:spPr/>
        <p:txBody>
          <a:bodyPr>
            <a:noAutofit/>
          </a:bodyPr>
          <a:lstStyle/>
          <a:p>
            <a:r>
              <a:rPr lang="en-US" i="1" dirty="0" smtClean="0"/>
              <a:t>Thinking, Fast and Slow </a:t>
            </a:r>
            <a:r>
              <a:rPr lang="en-US" dirty="0" smtClean="0"/>
              <a:t>by Daniel </a:t>
            </a:r>
            <a:r>
              <a:rPr lang="en-US" dirty="0" err="1" smtClean="0"/>
              <a:t>Kahneman</a:t>
            </a:r>
            <a:endParaRPr lang="en-US" dirty="0" smtClean="0"/>
          </a:p>
          <a:p>
            <a:pPr lvl="1"/>
            <a:r>
              <a:rPr lang="en-US" dirty="0" smtClean="0"/>
              <a:t>Chapter 26: </a:t>
            </a:r>
            <a:r>
              <a:rPr lang="en-US" i="1" dirty="0" smtClean="0"/>
              <a:t>Prospect Theory</a:t>
            </a:r>
            <a:r>
              <a:rPr lang="en-US" dirty="0" smtClean="0"/>
              <a:t>, “Loss Aversion”</a:t>
            </a:r>
          </a:p>
          <a:p>
            <a:r>
              <a:rPr lang="en-US" i="1" dirty="0" smtClean="0"/>
              <a:t>Misbehaving</a:t>
            </a:r>
            <a:r>
              <a:rPr lang="en-US" dirty="0" smtClean="0"/>
              <a:t> by Richard </a:t>
            </a:r>
            <a:r>
              <a:rPr lang="en-US" dirty="0" err="1" smtClean="0"/>
              <a:t>Thaler</a:t>
            </a:r>
            <a:endParaRPr lang="en-US" dirty="0" smtClean="0"/>
          </a:p>
          <a:p>
            <a:pPr lvl="1"/>
            <a:r>
              <a:rPr lang="en-US" dirty="0" smtClean="0"/>
              <a:t>Chapter 4: </a:t>
            </a:r>
            <a:r>
              <a:rPr lang="en-US" i="1" dirty="0" smtClean="0"/>
              <a:t>Value Theory</a:t>
            </a:r>
          </a:p>
          <a:p>
            <a:r>
              <a:rPr lang="en-US" i="1" dirty="0" smtClean="0"/>
              <a:t>Nudge</a:t>
            </a:r>
            <a:r>
              <a:rPr lang="en-US" dirty="0" smtClean="0"/>
              <a:t> by </a:t>
            </a:r>
            <a:r>
              <a:rPr lang="en-US" dirty="0"/>
              <a:t>Richard </a:t>
            </a:r>
            <a:r>
              <a:rPr lang="en-US" dirty="0" err="1" smtClean="0"/>
              <a:t>Thaler</a:t>
            </a:r>
            <a:r>
              <a:rPr lang="en-US" dirty="0" smtClean="0"/>
              <a:t> and Cass </a:t>
            </a:r>
            <a:r>
              <a:rPr lang="en-US" dirty="0" err="1" smtClean="0"/>
              <a:t>Sunstein</a:t>
            </a:r>
            <a:endParaRPr lang="en-US" dirty="0" smtClean="0"/>
          </a:p>
          <a:p>
            <a:pPr lvl="1"/>
            <a:r>
              <a:rPr lang="en-US" dirty="0" smtClean="0"/>
              <a:t>Chapter 1: </a:t>
            </a:r>
            <a:r>
              <a:rPr lang="en-US" i="1" dirty="0" smtClean="0"/>
              <a:t>Biases and Blunders</a:t>
            </a:r>
            <a:r>
              <a:rPr lang="en-US" dirty="0" smtClean="0"/>
              <a:t>, “Gains and Losses”</a:t>
            </a:r>
          </a:p>
        </p:txBody>
      </p:sp>
    </p:spTree>
    <p:extLst>
      <p:ext uri="{BB962C8B-B14F-4D97-AF65-F5344CB8AC3E}">
        <p14:creationId xmlns:p14="http://schemas.microsoft.com/office/powerpoint/2010/main" val="394855122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6" name="Picture 8" descr="C:\Documents and Settings\rjames\Local Settings\Temporary Internet Files\Content.IE5\U70OU36V\MPj04423750000[1].jpg"/>
          <p:cNvPicPr>
            <a:picLocks noChangeAspect="1" noChangeArrowheads="1"/>
          </p:cNvPicPr>
          <p:nvPr/>
        </p:nvPicPr>
        <p:blipFill>
          <a:blip r:embed="rId2" cstate="print"/>
          <a:srcRect r="5000"/>
          <a:stretch>
            <a:fillRect/>
          </a:stretch>
        </p:blipFill>
        <p:spPr bwMode="auto">
          <a:xfrm>
            <a:off x="6324600" y="0"/>
            <a:ext cx="4343400" cy="6858000"/>
          </a:xfrm>
          <a:prstGeom prst="rect">
            <a:avLst/>
          </a:prstGeom>
          <a:noFill/>
        </p:spPr>
      </p:pic>
      <p:sp>
        <p:nvSpPr>
          <p:cNvPr id="5" name="Content Placeholder 2"/>
          <p:cNvSpPr txBox="1">
            <a:spLocks/>
          </p:cNvSpPr>
          <p:nvPr/>
        </p:nvSpPr>
        <p:spPr>
          <a:xfrm>
            <a:off x="1600200" y="1295400"/>
            <a:ext cx="4876800" cy="5181600"/>
          </a:xfrm>
          <a:prstGeom prst="rect">
            <a:avLst/>
          </a:prstGeom>
        </p:spPr>
        <p:txBody>
          <a:bodyPr vert="horz" lIns="91440" tIns="45720" rIns="91440" bIns="45720" rtlCol="0">
            <a:normAutofit/>
          </a:bodyPr>
          <a:lstStyle/>
          <a:p>
            <a:pPr>
              <a:lnSpc>
                <a:spcPct val="90000"/>
              </a:lnSpc>
              <a:defRPr/>
            </a:pPr>
            <a:r>
              <a:rPr lang="en-US" sz="3200" dirty="0"/>
              <a:t>Would investors have been better off to hold the winners and sell the losers?</a:t>
            </a:r>
          </a:p>
          <a:p>
            <a:pPr>
              <a:lnSpc>
                <a:spcPct val="90000"/>
              </a:lnSpc>
              <a:defRPr/>
            </a:pPr>
            <a:endParaRPr lang="en-US" sz="1600" dirty="0"/>
          </a:p>
          <a:p>
            <a:pPr>
              <a:lnSpc>
                <a:spcPct val="90000"/>
              </a:lnSpc>
              <a:defRPr/>
            </a:pPr>
            <a:r>
              <a:rPr lang="en-US" sz="3200" dirty="0"/>
              <a:t>Average 252-day gain after winners sold</a:t>
            </a:r>
          </a:p>
          <a:p>
            <a:pPr>
              <a:lnSpc>
                <a:spcPct val="90000"/>
              </a:lnSpc>
              <a:defRPr/>
            </a:pPr>
            <a:endParaRPr lang="en-US" sz="3200" dirty="0"/>
          </a:p>
          <a:p>
            <a:pPr>
              <a:lnSpc>
                <a:spcPct val="90000"/>
              </a:lnSpc>
              <a:defRPr/>
            </a:pPr>
            <a:endParaRPr lang="en-US" sz="3200" dirty="0"/>
          </a:p>
          <a:p>
            <a:pPr>
              <a:lnSpc>
                <a:spcPct val="90000"/>
              </a:lnSpc>
              <a:defRPr/>
            </a:pPr>
            <a:r>
              <a:rPr lang="en-US" sz="3200" dirty="0"/>
              <a:t>Average 252-day gain after other stocks sold, but losing stocks held</a:t>
            </a:r>
          </a:p>
        </p:txBody>
      </p:sp>
      <p:pic>
        <p:nvPicPr>
          <p:cNvPr id="2052" name="Picture 4" descr="C:\Documents and Settings\rjames\Local Settings\Temporary Internet Files\Content.IE5\307WFT0U\MPj04225100000[1].jpg"/>
          <p:cNvPicPr>
            <a:picLocks noChangeAspect="1" noChangeArrowheads="1"/>
          </p:cNvPicPr>
          <p:nvPr/>
        </p:nvPicPr>
        <p:blipFill>
          <a:blip r:embed="rId3" cstate="print"/>
          <a:srcRect b="78717"/>
          <a:stretch>
            <a:fillRect/>
          </a:stretch>
        </p:blipFill>
        <p:spPr bwMode="auto">
          <a:xfrm>
            <a:off x="1524000" y="0"/>
            <a:ext cx="9144000" cy="1295400"/>
          </a:xfrm>
          <a:prstGeom prst="rect">
            <a:avLst/>
          </a:prstGeom>
          <a:noFill/>
        </p:spPr>
      </p:pic>
      <p:sp>
        <p:nvSpPr>
          <p:cNvPr id="10" name="TextBox 9"/>
          <p:cNvSpPr txBox="1"/>
          <p:nvPr/>
        </p:nvSpPr>
        <p:spPr>
          <a:xfrm>
            <a:off x="1752600" y="3820181"/>
            <a:ext cx="5105400" cy="584775"/>
          </a:xfrm>
          <a:prstGeom prst="rect">
            <a:avLst/>
          </a:prstGeom>
          <a:noFill/>
        </p:spPr>
        <p:txBody>
          <a:bodyPr wrap="square" rtlCol="0">
            <a:spAutoFit/>
          </a:bodyPr>
          <a:lstStyle/>
          <a:p>
            <a:r>
              <a:rPr lang="en-US" sz="3200" b="1" dirty="0">
                <a:solidFill>
                  <a:srgbClr val="C00000"/>
                </a:solidFill>
              </a:rPr>
              <a:t>+2.35% (better than market)</a:t>
            </a:r>
          </a:p>
        </p:txBody>
      </p:sp>
      <p:sp>
        <p:nvSpPr>
          <p:cNvPr id="11" name="TextBox 10"/>
          <p:cNvSpPr txBox="1"/>
          <p:nvPr/>
        </p:nvSpPr>
        <p:spPr>
          <a:xfrm>
            <a:off x="1752600" y="5943601"/>
            <a:ext cx="5105400" cy="584775"/>
          </a:xfrm>
          <a:prstGeom prst="rect">
            <a:avLst/>
          </a:prstGeom>
          <a:noFill/>
        </p:spPr>
        <p:txBody>
          <a:bodyPr wrap="square" rtlCol="0">
            <a:spAutoFit/>
          </a:bodyPr>
          <a:lstStyle/>
          <a:p>
            <a:r>
              <a:rPr lang="en-US" sz="3200" b="1" dirty="0">
                <a:solidFill>
                  <a:srgbClr val="C00000"/>
                </a:solidFill>
              </a:rPr>
              <a:t>-1.06% (worse than market)</a:t>
            </a:r>
          </a:p>
        </p:txBody>
      </p:sp>
      <p:sp>
        <p:nvSpPr>
          <p:cNvPr id="12" name="TextBox 11"/>
          <p:cNvSpPr txBox="1"/>
          <p:nvPr/>
        </p:nvSpPr>
        <p:spPr>
          <a:xfrm>
            <a:off x="1489753" y="6477000"/>
            <a:ext cx="9178247" cy="338554"/>
          </a:xfrm>
          <a:prstGeom prst="rect">
            <a:avLst/>
          </a:prstGeom>
          <a:solidFill>
            <a:srgbClr val="C00000"/>
          </a:solidFill>
        </p:spPr>
        <p:txBody>
          <a:bodyPr wrap="square" rtlCol="0">
            <a:spAutoFit/>
          </a:bodyPr>
          <a:lstStyle/>
          <a:p>
            <a:r>
              <a:rPr lang="en-US" sz="1600" dirty="0" err="1">
                <a:solidFill>
                  <a:schemeClr val="bg1"/>
                </a:solidFill>
              </a:rPr>
              <a:t>Odean</a:t>
            </a:r>
            <a:r>
              <a:rPr lang="en-US" sz="1600" dirty="0">
                <a:solidFill>
                  <a:schemeClr val="bg1"/>
                </a:solidFill>
              </a:rPr>
              <a:t>, T. (UC-Davis), 1998, Are investors reluctant to realize their losses? </a:t>
            </a:r>
            <a:r>
              <a:rPr lang="en-US" sz="1600" i="1" dirty="0">
                <a:solidFill>
                  <a:schemeClr val="bg1"/>
                </a:solidFill>
              </a:rPr>
              <a:t>Journal of Finance, 53, </a:t>
            </a:r>
            <a:r>
              <a:rPr lang="en-US" sz="1600" dirty="0">
                <a:solidFill>
                  <a:schemeClr val="bg1"/>
                </a:solidFill>
              </a:rPr>
              <a:t>1775-1798.</a:t>
            </a:r>
          </a:p>
        </p:txBody>
      </p:sp>
    </p:spTree>
    <p:extLst>
      <p:ext uri="{BB962C8B-B14F-4D97-AF65-F5344CB8AC3E}">
        <p14:creationId xmlns:p14="http://schemas.microsoft.com/office/powerpoint/2010/main" val="68227891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pPr eaLnBrk="1" hangingPunct="1"/>
            <a:r>
              <a:rPr lang="en-US" altLang="en-US" smtClean="0"/>
              <a:t>Sunk cost fallacy</a:t>
            </a:r>
          </a:p>
        </p:txBody>
      </p:sp>
      <p:sp>
        <p:nvSpPr>
          <p:cNvPr id="29699" name="Content Placeholder 2"/>
          <p:cNvSpPr>
            <a:spLocks noGrp="1"/>
          </p:cNvSpPr>
          <p:nvPr>
            <p:ph idx="1"/>
          </p:nvPr>
        </p:nvSpPr>
        <p:spPr/>
        <p:txBody>
          <a:bodyPr/>
          <a:lstStyle/>
          <a:p>
            <a:pPr eaLnBrk="1" hangingPunct="1"/>
            <a:r>
              <a:rPr lang="en-US" altLang="en-US" smtClean="0"/>
              <a:t>Once you have made an unrecoverable payment for something, the amount you paid is “sunk”</a:t>
            </a:r>
          </a:p>
          <a:p>
            <a:pPr eaLnBrk="1" hangingPunct="1"/>
            <a:r>
              <a:rPr lang="en-US" altLang="en-US" smtClean="0"/>
              <a:t>Your future behavior should not be influenced by sunk costs</a:t>
            </a:r>
          </a:p>
          <a:p>
            <a:pPr eaLnBrk="1" hangingPunct="1"/>
            <a:r>
              <a:rPr lang="en-US" altLang="en-US" smtClean="0"/>
              <a:t>But typically they do …</a:t>
            </a:r>
          </a:p>
          <a:p>
            <a:pPr eaLnBrk="1" hangingPunct="1"/>
            <a:r>
              <a:rPr lang="en-US" altLang="en-US" smtClean="0"/>
              <a:t>… because we suffer from the sunk cost fallacy</a:t>
            </a:r>
          </a:p>
        </p:txBody>
      </p:sp>
    </p:spTree>
    <p:extLst>
      <p:ext uri="{BB962C8B-B14F-4D97-AF65-F5344CB8AC3E}">
        <p14:creationId xmlns:p14="http://schemas.microsoft.com/office/powerpoint/2010/main" val="276184432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pPr eaLnBrk="1" hangingPunct="1"/>
            <a:r>
              <a:rPr lang="en-US" altLang="en-US" smtClean="0"/>
              <a:t>Sunk cost fallacy</a:t>
            </a:r>
          </a:p>
        </p:txBody>
      </p:sp>
      <p:sp>
        <p:nvSpPr>
          <p:cNvPr id="3" name="Content Placeholder 2"/>
          <p:cNvSpPr>
            <a:spLocks noGrp="1"/>
          </p:cNvSpPr>
          <p:nvPr>
            <p:ph idx="1"/>
          </p:nvPr>
        </p:nvSpPr>
        <p:spPr/>
        <p:txBody>
          <a:bodyPr rtlCol="0">
            <a:normAutofit/>
          </a:bodyPr>
          <a:lstStyle/>
          <a:p>
            <a:pPr eaLnBrk="1" fontAlgn="auto" hangingPunct="1">
              <a:spcAft>
                <a:spcPts val="0"/>
              </a:spcAft>
              <a:defRPr/>
            </a:pPr>
            <a:r>
              <a:rPr lang="en-US" dirty="0" smtClean="0"/>
              <a:t>Researchers have found that the price at which owners listed condominiums in Boston was highly correlated with the buying price.</a:t>
            </a:r>
          </a:p>
          <a:p>
            <a:pPr eaLnBrk="1" fontAlgn="auto" hangingPunct="1">
              <a:spcAft>
                <a:spcPts val="0"/>
              </a:spcAft>
              <a:defRPr/>
            </a:pPr>
            <a:r>
              <a:rPr lang="en-US" dirty="0" smtClean="0"/>
              <a:t>Owners are less willing to sell a stock whose price has fallen than a stock whose price has risen, even though the former makes more sense for tax reasons</a:t>
            </a:r>
          </a:p>
          <a:p>
            <a:pPr lvl="1" eaLnBrk="1" fontAlgn="auto" hangingPunct="1">
              <a:spcAft>
                <a:spcPts val="0"/>
              </a:spcAft>
              <a:defRPr/>
            </a:pPr>
            <a:r>
              <a:rPr lang="en-US" dirty="0" smtClean="0"/>
              <a:t>Professional investors in real estate and stocks have been found to be less likely to make these errors</a:t>
            </a:r>
            <a:endParaRPr lang="en-US" dirty="0"/>
          </a:p>
        </p:txBody>
      </p:sp>
    </p:spTree>
    <p:extLst>
      <p:ext uri="{BB962C8B-B14F-4D97-AF65-F5344CB8AC3E}">
        <p14:creationId xmlns:p14="http://schemas.microsoft.com/office/powerpoint/2010/main" val="334922583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pPr eaLnBrk="1" hangingPunct="1"/>
            <a:r>
              <a:rPr lang="en-US" altLang="en-US" dirty="0" smtClean="0"/>
              <a:t>Loss aversion is everywhere</a:t>
            </a:r>
          </a:p>
        </p:txBody>
      </p:sp>
      <p:sp>
        <p:nvSpPr>
          <p:cNvPr id="28675" name="Content Placeholder 2"/>
          <p:cNvSpPr>
            <a:spLocks noGrp="1"/>
          </p:cNvSpPr>
          <p:nvPr>
            <p:ph idx="1"/>
          </p:nvPr>
        </p:nvSpPr>
        <p:spPr/>
        <p:txBody>
          <a:bodyPr/>
          <a:lstStyle/>
          <a:p>
            <a:pPr eaLnBrk="1" hangingPunct="1"/>
            <a:r>
              <a:rPr lang="en-US" altLang="en-US" dirty="0" smtClean="0"/>
              <a:t>Loss aversion may explain various forms of predictable irrationality: </a:t>
            </a:r>
          </a:p>
          <a:p>
            <a:pPr lvl="1"/>
            <a:r>
              <a:rPr lang="en-US" altLang="en-US" dirty="0" smtClean="0"/>
              <a:t>endowment effect, disposition effect, the sunk cost fallacy, status quo bias, paradox of choice, and diversification bias</a:t>
            </a:r>
          </a:p>
          <a:p>
            <a:pPr eaLnBrk="1" hangingPunct="1"/>
            <a:endParaRPr lang="en-US" altLang="en-US" dirty="0" smtClean="0"/>
          </a:p>
          <a:p>
            <a:pPr eaLnBrk="1" hangingPunct="1"/>
            <a:endParaRPr lang="en-US" altLang="en-US" dirty="0" smtClean="0"/>
          </a:p>
        </p:txBody>
      </p:sp>
    </p:spTree>
    <p:extLst>
      <p:ext uri="{BB962C8B-B14F-4D97-AF65-F5344CB8AC3E}">
        <p14:creationId xmlns:p14="http://schemas.microsoft.com/office/powerpoint/2010/main" val="68845106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2700" y="36872"/>
            <a:ext cx="6896100" cy="66736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573034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Prospect Theory</a:t>
            </a:r>
            <a:endParaRPr lang="en-US" dirty="0"/>
          </a:p>
        </p:txBody>
      </p:sp>
      <p:sp>
        <p:nvSpPr>
          <p:cNvPr id="3" name="Content Placeholder 2"/>
          <p:cNvSpPr>
            <a:spLocks noGrp="1"/>
          </p:cNvSpPr>
          <p:nvPr>
            <p:ph idx="1"/>
          </p:nvPr>
        </p:nvSpPr>
        <p:spPr>
          <a:xfrm>
            <a:off x="609600" y="1600201"/>
            <a:ext cx="5943600" cy="4525963"/>
          </a:xfrm>
        </p:spPr>
        <p:txBody>
          <a:bodyPr>
            <a:normAutofit lnSpcReduction="10000"/>
          </a:bodyPr>
          <a:lstStyle/>
          <a:p>
            <a:r>
              <a:rPr lang="en-US" dirty="0" smtClean="0"/>
              <a:t>This is easily the most famous theoretical contribution to behavioral economics</a:t>
            </a:r>
          </a:p>
          <a:p>
            <a:pPr lvl="1"/>
            <a:r>
              <a:rPr lang="en-US" i="1" dirty="0"/>
              <a:t>Prospect Theory: An Analysis of Decision under </a:t>
            </a:r>
            <a:r>
              <a:rPr lang="en-US" i="1" dirty="0" smtClean="0"/>
              <a:t>Risk</a:t>
            </a:r>
            <a:r>
              <a:rPr lang="en-US" dirty="0" smtClean="0"/>
              <a:t>, by Daniel </a:t>
            </a:r>
            <a:r>
              <a:rPr lang="en-US" dirty="0" err="1" smtClean="0"/>
              <a:t>Kahneman</a:t>
            </a:r>
            <a:r>
              <a:rPr lang="en-US" dirty="0" smtClean="0"/>
              <a:t> and Amos </a:t>
            </a:r>
            <a:r>
              <a:rPr lang="en-US" dirty="0" err="1" smtClean="0"/>
              <a:t>Tversky</a:t>
            </a:r>
            <a:r>
              <a:rPr lang="en-US" dirty="0" smtClean="0"/>
              <a:t>, </a:t>
            </a:r>
            <a:r>
              <a:rPr lang="en-US" i="1" dirty="0" err="1" smtClean="0"/>
              <a:t>Econometrica</a:t>
            </a:r>
            <a:r>
              <a:rPr lang="en-US" dirty="0" smtClean="0"/>
              <a:t>, Vol</a:t>
            </a:r>
            <a:r>
              <a:rPr lang="en-US" dirty="0"/>
              <a:t>. 47, No. 2 (</a:t>
            </a:r>
            <a:r>
              <a:rPr lang="en-US" dirty="0" smtClean="0"/>
              <a:t>March </a:t>
            </a:r>
            <a:r>
              <a:rPr lang="en-US" dirty="0"/>
              <a:t>1979), pp. 263-292</a:t>
            </a:r>
            <a:endParaRPr lang="en-US" dirty="0" smtClean="0"/>
          </a:p>
          <a:p>
            <a:r>
              <a:rPr lang="en-US" dirty="0" smtClean="0"/>
              <a:t>One of the key components of prospect theory is </a:t>
            </a:r>
            <a:r>
              <a:rPr lang="en-US" i="1" dirty="0" smtClean="0"/>
              <a:t>loss aversion</a:t>
            </a:r>
            <a:endParaRPr lang="en-US" i="1" dirty="0"/>
          </a:p>
        </p:txBody>
      </p:sp>
      <p:pic>
        <p:nvPicPr>
          <p:cNvPr id="4" name="Picture 6" descr="Daniel Kahnem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3200" y="1600201"/>
            <a:ext cx="2586038"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descr="Amos Tversk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39238" y="1600201"/>
            <a:ext cx="2996588"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083954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iStock_000008484895XSmall.jpg"/>
          <p:cNvPicPr>
            <a:picLocks noChangeAspect="1"/>
          </p:cNvPicPr>
          <p:nvPr/>
        </p:nvPicPr>
        <p:blipFill>
          <a:blip r:embed="rId2" cstate="print"/>
          <a:srcRect t="96269"/>
          <a:stretch>
            <a:fillRect/>
          </a:stretch>
        </p:blipFill>
        <p:spPr>
          <a:xfrm flipV="1">
            <a:off x="1524001" y="6324600"/>
            <a:ext cx="9168607" cy="533400"/>
          </a:xfrm>
          <a:prstGeom prst="rect">
            <a:avLst/>
          </a:prstGeom>
        </p:spPr>
      </p:pic>
      <p:pic>
        <p:nvPicPr>
          <p:cNvPr id="13" name="Picture 12" descr="iStock_000008484895XSmall.jpg"/>
          <p:cNvPicPr>
            <a:picLocks noChangeAspect="1"/>
          </p:cNvPicPr>
          <p:nvPr/>
        </p:nvPicPr>
        <p:blipFill>
          <a:blip r:embed="rId2" cstate="print"/>
          <a:stretch>
            <a:fillRect/>
          </a:stretch>
        </p:blipFill>
        <p:spPr>
          <a:xfrm>
            <a:off x="1524001" y="1"/>
            <a:ext cx="9168607" cy="6332275"/>
          </a:xfrm>
          <a:prstGeom prst="rect">
            <a:avLst/>
          </a:prstGeom>
        </p:spPr>
      </p:pic>
      <p:sp>
        <p:nvSpPr>
          <p:cNvPr id="3" name="Content Placeholder 2"/>
          <p:cNvSpPr>
            <a:spLocks noGrp="1"/>
          </p:cNvSpPr>
          <p:nvPr>
            <p:ph idx="1"/>
          </p:nvPr>
        </p:nvSpPr>
        <p:spPr>
          <a:xfrm>
            <a:off x="1600200" y="5867400"/>
            <a:ext cx="9067800" cy="838200"/>
          </a:xfrm>
        </p:spPr>
        <p:txBody>
          <a:bodyPr>
            <a:noAutofit/>
          </a:bodyPr>
          <a:lstStyle/>
          <a:p>
            <a:pPr marL="0" indent="0" algn="ctr">
              <a:lnSpc>
                <a:spcPct val="80000"/>
              </a:lnSpc>
              <a:spcBef>
                <a:spcPts val="0"/>
              </a:spcBef>
              <a:buNone/>
            </a:pPr>
            <a:r>
              <a:rPr lang="en-US" sz="4000" b="1" dirty="0">
                <a:solidFill>
                  <a:schemeClr val="bg1"/>
                </a:solidFill>
              </a:rPr>
              <a:t>People are more motivated to avoid a loss than to acquire a similar gain.  </a:t>
            </a:r>
          </a:p>
        </p:txBody>
      </p:sp>
      <p:sp>
        <p:nvSpPr>
          <p:cNvPr id="8" name="Down Arrow 7"/>
          <p:cNvSpPr/>
          <p:nvPr/>
        </p:nvSpPr>
        <p:spPr>
          <a:xfrm>
            <a:off x="3200400" y="1905000"/>
            <a:ext cx="609600" cy="1295400"/>
          </a:xfrm>
          <a:prstGeom prst="downArrow">
            <a:avLst/>
          </a:prstGeom>
          <a:solidFill>
            <a:srgbClr val="FF3300"/>
          </a:solidFill>
          <a:ln>
            <a:noFill/>
          </a:ln>
          <a:scene3d>
            <a:camera prst="orthographicFront"/>
            <a:lightRig rig="glow" dir="tl">
              <a:rot lat="0" lon="0" rev="5400000"/>
            </a:lightRig>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sp3d contourW="12700">
              <a:bevelT w="25400" h="25400"/>
              <a:contourClr>
                <a:schemeClr val="accent6">
                  <a:shade val="73000"/>
                </a:schemeClr>
              </a:contourClr>
            </a:sp3d>
          </a:bodyPr>
          <a:lstStyle/>
          <a:p>
            <a:pPr algn="ctr"/>
            <a:endParaRPr lang="en-US" b="1">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10" name="Down Arrow 9"/>
          <p:cNvSpPr/>
          <p:nvPr/>
        </p:nvSpPr>
        <p:spPr>
          <a:xfrm rot="10800000">
            <a:off x="8171688" y="1981200"/>
            <a:ext cx="609600" cy="1295400"/>
          </a:xfrm>
          <a:prstGeom prst="downArrow">
            <a:avLst/>
          </a:prstGeom>
          <a:solidFill>
            <a:srgbClr val="FF3300"/>
          </a:solidFill>
          <a:ln>
            <a:noFill/>
          </a:ln>
          <a:scene3d>
            <a:camera prst="orthographicFront"/>
            <a:lightRig rig="glow" dir="tl">
              <a:rot lat="0" lon="0" rev="5400000"/>
            </a:lightRig>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sp3d contourW="12700">
              <a:bevelT w="25400" h="25400"/>
              <a:contourClr>
                <a:schemeClr val="accent6">
                  <a:shade val="73000"/>
                </a:schemeClr>
              </a:contourClr>
            </a:sp3d>
          </a:bodyPr>
          <a:lstStyle/>
          <a:p>
            <a:pPr algn="ctr"/>
            <a:endParaRPr lang="en-US" b="1">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Tree>
    <p:extLst>
      <p:ext uri="{BB962C8B-B14F-4D97-AF65-F5344CB8AC3E}">
        <p14:creationId xmlns:p14="http://schemas.microsoft.com/office/powerpoint/2010/main" val="10172683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Gains and Losses Relative to a Reference Point</a:t>
            </a:r>
            <a:endParaRPr lang="en-US" dirty="0"/>
          </a:p>
        </p:txBody>
      </p:sp>
      <p:sp>
        <p:nvSpPr>
          <p:cNvPr id="3" name="Content Placeholder 2"/>
          <p:cNvSpPr>
            <a:spLocks noGrp="1"/>
          </p:cNvSpPr>
          <p:nvPr>
            <p:ph idx="1"/>
          </p:nvPr>
        </p:nvSpPr>
        <p:spPr/>
        <p:txBody>
          <a:bodyPr/>
          <a:lstStyle/>
          <a:p>
            <a:r>
              <a:rPr lang="en-US" dirty="0" smtClean="0"/>
              <a:t>In </a:t>
            </a:r>
            <a:r>
              <a:rPr lang="en-US" i="1" dirty="0" smtClean="0"/>
              <a:t>The Undoing Project</a:t>
            </a:r>
            <a:r>
              <a:rPr lang="en-US" dirty="0" smtClean="0"/>
              <a:t> by Michael Lewis, Daniel </a:t>
            </a:r>
            <a:r>
              <a:rPr lang="en-US" dirty="0" err="1" smtClean="0"/>
              <a:t>Kahneman</a:t>
            </a:r>
            <a:r>
              <a:rPr lang="en-US" dirty="0" smtClean="0"/>
              <a:t> is described as imagining the following </a:t>
            </a:r>
            <a:r>
              <a:rPr lang="en-US" dirty="0"/>
              <a:t>scenario (p. 267):</a:t>
            </a:r>
            <a:endParaRPr lang="en-US" dirty="0" smtClean="0"/>
          </a:p>
          <a:p>
            <a:pPr lvl="1"/>
            <a:r>
              <a:rPr lang="en-US" dirty="0" smtClean="0"/>
              <a:t>Yesterday, Jack had $1 million and Jill had $9 million.</a:t>
            </a:r>
          </a:p>
          <a:p>
            <a:pPr lvl="1"/>
            <a:r>
              <a:rPr lang="en-US" dirty="0" smtClean="0"/>
              <a:t>Today Jack and Jill each have $5 million.</a:t>
            </a:r>
          </a:p>
          <a:p>
            <a:pPr lvl="1"/>
            <a:r>
              <a:rPr lang="en-US" dirty="0" smtClean="0"/>
              <a:t>Assuming they are otherwise identical, are they equally happy?</a:t>
            </a:r>
          </a:p>
          <a:p>
            <a:r>
              <a:rPr lang="en-US" dirty="0" smtClean="0">
                <a:solidFill>
                  <a:srgbClr val="0070C0"/>
                </a:solidFill>
              </a:rPr>
              <a:t>Standard economics would say they are equally happy</a:t>
            </a:r>
          </a:p>
          <a:p>
            <a:r>
              <a:rPr lang="en-US" dirty="0" err="1" smtClean="0">
                <a:solidFill>
                  <a:srgbClr val="0070C0"/>
                </a:solidFill>
              </a:rPr>
              <a:t>Kahneman</a:t>
            </a:r>
            <a:r>
              <a:rPr lang="en-US" dirty="0" smtClean="0">
                <a:solidFill>
                  <a:srgbClr val="0070C0"/>
                </a:solidFill>
              </a:rPr>
              <a:t> concluded that Jill was obviously </a:t>
            </a:r>
            <a:r>
              <a:rPr lang="en-US" i="1" dirty="0" smtClean="0">
                <a:solidFill>
                  <a:srgbClr val="0070C0"/>
                </a:solidFill>
              </a:rPr>
              <a:t>less</a:t>
            </a:r>
            <a:r>
              <a:rPr lang="en-US" dirty="0" smtClean="0">
                <a:solidFill>
                  <a:srgbClr val="0070C0"/>
                </a:solidFill>
              </a:rPr>
              <a:t> happy than Jack</a:t>
            </a:r>
            <a:endParaRPr lang="en-US" dirty="0">
              <a:solidFill>
                <a:srgbClr val="0070C0"/>
              </a:solidFill>
            </a:endParaRPr>
          </a:p>
        </p:txBody>
      </p:sp>
    </p:spTree>
    <p:extLst>
      <p:ext uri="{BB962C8B-B14F-4D97-AF65-F5344CB8AC3E}">
        <p14:creationId xmlns:p14="http://schemas.microsoft.com/office/powerpoint/2010/main" val="8197252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Gains and Losses Relative to a Reference Point</a:t>
            </a:r>
            <a:endParaRPr lang="en-US" dirty="0"/>
          </a:p>
        </p:txBody>
      </p:sp>
      <p:sp>
        <p:nvSpPr>
          <p:cNvPr id="3" name="Content Placeholder 2"/>
          <p:cNvSpPr>
            <a:spLocks noGrp="1"/>
          </p:cNvSpPr>
          <p:nvPr>
            <p:ph idx="1"/>
          </p:nvPr>
        </p:nvSpPr>
        <p:spPr/>
        <p:txBody>
          <a:bodyPr/>
          <a:lstStyle/>
          <a:p>
            <a:r>
              <a:rPr lang="en-US" dirty="0" smtClean="0"/>
              <a:t>In </a:t>
            </a:r>
            <a:r>
              <a:rPr lang="en-US" i="1" dirty="0" smtClean="0"/>
              <a:t>The Undoing Project</a:t>
            </a:r>
            <a:r>
              <a:rPr lang="en-US" dirty="0" smtClean="0"/>
              <a:t> by Michael Lewis, Daniel </a:t>
            </a:r>
            <a:r>
              <a:rPr lang="en-US" dirty="0" err="1" smtClean="0"/>
              <a:t>Kahneman</a:t>
            </a:r>
            <a:r>
              <a:rPr lang="en-US" dirty="0" smtClean="0"/>
              <a:t> is described as imagining the following scenario (p. 267):</a:t>
            </a:r>
          </a:p>
          <a:p>
            <a:pPr lvl="1"/>
            <a:r>
              <a:rPr lang="en-US" dirty="0" smtClean="0"/>
              <a:t>Yesterday, Jack had $1 million and Jill had $9 million.</a:t>
            </a:r>
          </a:p>
          <a:p>
            <a:pPr lvl="1"/>
            <a:r>
              <a:rPr lang="en-US" dirty="0" smtClean="0"/>
              <a:t>Today Jack and Jill each have $5 million.</a:t>
            </a:r>
          </a:p>
          <a:p>
            <a:pPr lvl="1"/>
            <a:r>
              <a:rPr lang="en-US" dirty="0" smtClean="0"/>
              <a:t>Assuming they are otherwise identical, are they equally happy?</a:t>
            </a:r>
          </a:p>
          <a:p>
            <a:r>
              <a:rPr lang="en-US" dirty="0" smtClean="0">
                <a:solidFill>
                  <a:srgbClr val="0070C0"/>
                </a:solidFill>
              </a:rPr>
              <a:t>What matters is whether an outcome is a </a:t>
            </a:r>
            <a:r>
              <a:rPr lang="en-US" i="1" dirty="0" smtClean="0">
                <a:solidFill>
                  <a:srgbClr val="0070C0"/>
                </a:solidFill>
              </a:rPr>
              <a:t>gain</a:t>
            </a:r>
            <a:r>
              <a:rPr lang="en-US" dirty="0" smtClean="0">
                <a:solidFill>
                  <a:srgbClr val="0070C0"/>
                </a:solidFill>
              </a:rPr>
              <a:t> or a </a:t>
            </a:r>
            <a:r>
              <a:rPr lang="en-US" i="1" dirty="0" smtClean="0">
                <a:solidFill>
                  <a:srgbClr val="0070C0"/>
                </a:solidFill>
              </a:rPr>
              <a:t>loss</a:t>
            </a:r>
            <a:r>
              <a:rPr lang="en-US" dirty="0" smtClean="0">
                <a:solidFill>
                  <a:srgbClr val="0070C0"/>
                </a:solidFill>
              </a:rPr>
              <a:t> relative to each person’s </a:t>
            </a:r>
            <a:r>
              <a:rPr lang="en-US" i="1" dirty="0" smtClean="0">
                <a:solidFill>
                  <a:srgbClr val="0070C0"/>
                </a:solidFill>
              </a:rPr>
              <a:t>reference point </a:t>
            </a:r>
            <a:r>
              <a:rPr lang="en-US" dirty="0" smtClean="0">
                <a:solidFill>
                  <a:srgbClr val="0070C0"/>
                </a:solidFill>
              </a:rPr>
              <a:t>(or, in this case, </a:t>
            </a:r>
            <a:r>
              <a:rPr lang="en-US" dirty="0" smtClean="0">
                <a:solidFill>
                  <a:srgbClr val="0070C0"/>
                </a:solidFill>
              </a:rPr>
              <a:t>the status </a:t>
            </a:r>
            <a:r>
              <a:rPr lang="en-US" dirty="0" smtClean="0">
                <a:solidFill>
                  <a:srgbClr val="0070C0"/>
                </a:solidFill>
              </a:rPr>
              <a:t>quo)</a:t>
            </a:r>
          </a:p>
        </p:txBody>
      </p:sp>
    </p:spTree>
    <p:extLst>
      <p:ext uri="{BB962C8B-B14F-4D97-AF65-F5344CB8AC3E}">
        <p14:creationId xmlns:p14="http://schemas.microsoft.com/office/powerpoint/2010/main" val="19653601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Loss Aversion, Measured</a:t>
            </a:r>
            <a:endParaRPr lang="en-US" dirty="0"/>
          </a:p>
        </p:txBody>
      </p:sp>
      <p:sp>
        <p:nvSpPr>
          <p:cNvPr id="3" name="Content Placeholder 2"/>
          <p:cNvSpPr>
            <a:spLocks noGrp="1"/>
          </p:cNvSpPr>
          <p:nvPr>
            <p:ph idx="1"/>
          </p:nvPr>
        </p:nvSpPr>
        <p:spPr/>
        <p:txBody>
          <a:bodyPr/>
          <a:lstStyle/>
          <a:p>
            <a:r>
              <a:rPr lang="en-US" dirty="0" smtClean="0"/>
              <a:t>Daniel </a:t>
            </a:r>
            <a:r>
              <a:rPr lang="en-US" dirty="0" err="1" smtClean="0"/>
              <a:t>Kahneman</a:t>
            </a:r>
            <a:r>
              <a:rPr lang="en-US" dirty="0" smtClean="0"/>
              <a:t> on loss aversion: </a:t>
            </a:r>
            <a:r>
              <a:rPr lang="en-US" dirty="0" smtClean="0">
                <a:hlinkClick r:id="rId2"/>
              </a:rPr>
              <a:t>http</a:t>
            </a:r>
            <a:r>
              <a:rPr lang="en-US" dirty="0">
                <a:hlinkClick r:id="rId2"/>
              </a:rPr>
              <a:t>://</a:t>
            </a:r>
            <a:r>
              <a:rPr lang="en-US" dirty="0" smtClean="0">
                <a:hlinkClick r:id="rId2"/>
              </a:rPr>
              <a:t>www.youtube.com/watch?v=VorB7X5L8ZY&amp;feature=related</a:t>
            </a:r>
            <a:r>
              <a:rPr lang="en-US" dirty="0" smtClean="0"/>
              <a:t> </a:t>
            </a:r>
          </a:p>
          <a:p>
            <a:r>
              <a:rPr lang="en-US" dirty="0" smtClean="0"/>
              <a:t>Experiment after experiment has shown that people will accept a gamble with equal odds of a loss and a gain, as long as the gain is roughly 2.5 times the loss</a:t>
            </a:r>
            <a:endParaRPr lang="en-US" dirty="0"/>
          </a:p>
        </p:txBody>
      </p:sp>
    </p:spTree>
    <p:extLst>
      <p:ext uri="{BB962C8B-B14F-4D97-AF65-F5344CB8AC3E}">
        <p14:creationId xmlns:p14="http://schemas.microsoft.com/office/powerpoint/2010/main" val="36449907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Gains, </a:t>
            </a:r>
            <a:r>
              <a:rPr lang="en-US" dirty="0"/>
              <a:t>Losses</a:t>
            </a:r>
            <a:r>
              <a:rPr lang="en-US" dirty="0" smtClean="0"/>
              <a:t> and the Reference Outcome</a:t>
            </a:r>
            <a:endParaRPr lang="en-US" dirty="0"/>
          </a:p>
        </p:txBody>
      </p:sp>
      <p:sp>
        <p:nvSpPr>
          <p:cNvPr id="3" name="Content Placeholder 2"/>
          <p:cNvSpPr>
            <a:spLocks noGrp="1"/>
          </p:cNvSpPr>
          <p:nvPr>
            <p:ph idx="1"/>
          </p:nvPr>
        </p:nvSpPr>
        <p:spPr/>
        <p:txBody>
          <a:bodyPr>
            <a:normAutofit lnSpcReduction="10000"/>
          </a:bodyPr>
          <a:lstStyle/>
          <a:p>
            <a:r>
              <a:rPr lang="en-US" dirty="0" smtClean="0"/>
              <a:t>People react differently to </a:t>
            </a:r>
            <a:r>
              <a:rPr lang="en-US" i="1" dirty="0" smtClean="0"/>
              <a:t>gains</a:t>
            </a:r>
            <a:r>
              <a:rPr lang="en-US" dirty="0" smtClean="0"/>
              <a:t> and </a:t>
            </a:r>
            <a:r>
              <a:rPr lang="en-US" i="1" dirty="0" smtClean="0"/>
              <a:t>losses.</a:t>
            </a:r>
          </a:p>
          <a:p>
            <a:r>
              <a:rPr lang="en-US" dirty="0" smtClean="0"/>
              <a:t>It is important to people whether an outcome is a gain or a loss.</a:t>
            </a:r>
          </a:p>
          <a:p>
            <a:r>
              <a:rPr lang="en-US" dirty="0" smtClean="0"/>
              <a:t>This means that people </a:t>
            </a:r>
            <a:r>
              <a:rPr lang="en-US" i="1" dirty="0" smtClean="0"/>
              <a:t>classify </a:t>
            </a:r>
            <a:r>
              <a:rPr lang="en-US" dirty="0" smtClean="0"/>
              <a:t>each outcome as either a gain or a loss.</a:t>
            </a:r>
          </a:p>
          <a:p>
            <a:r>
              <a:rPr lang="en-US" dirty="0" smtClean="0"/>
              <a:t>This means that people compare each outcome to a </a:t>
            </a:r>
            <a:r>
              <a:rPr lang="en-US" i="1" dirty="0" smtClean="0"/>
              <a:t>reference outcome</a:t>
            </a:r>
            <a:r>
              <a:rPr lang="en-US" dirty="0" smtClean="0"/>
              <a:t> (or status quo or default).</a:t>
            </a:r>
          </a:p>
          <a:p>
            <a:r>
              <a:rPr lang="en-US" dirty="0" smtClean="0"/>
              <a:t>If an outcome is </a:t>
            </a:r>
            <a:r>
              <a:rPr lang="en-US" i="1" dirty="0" smtClean="0"/>
              <a:t>better</a:t>
            </a:r>
            <a:r>
              <a:rPr lang="en-US" dirty="0" smtClean="0"/>
              <a:t> than the reference outcome it is a </a:t>
            </a:r>
            <a:r>
              <a:rPr lang="en-US" i="1" dirty="0" smtClean="0"/>
              <a:t>gain</a:t>
            </a:r>
            <a:r>
              <a:rPr lang="en-US" dirty="0" smtClean="0"/>
              <a:t>. Otherwise, it is a </a:t>
            </a:r>
            <a:r>
              <a:rPr lang="en-US" i="1" dirty="0" smtClean="0"/>
              <a:t>loss</a:t>
            </a:r>
            <a:r>
              <a:rPr lang="en-US" dirty="0" smtClean="0"/>
              <a:t>.</a:t>
            </a:r>
            <a:endParaRPr lang="en-US" dirty="0"/>
          </a:p>
        </p:txBody>
      </p:sp>
    </p:spTree>
    <p:extLst>
      <p:ext uri="{BB962C8B-B14F-4D97-AF65-F5344CB8AC3E}">
        <p14:creationId xmlns:p14="http://schemas.microsoft.com/office/powerpoint/2010/main" val="8031584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Gains, Losses and the Reference Outcome</a:t>
            </a:r>
          </a:p>
        </p:txBody>
      </p:sp>
      <p:sp>
        <p:nvSpPr>
          <p:cNvPr id="3" name="Content Placeholder 2"/>
          <p:cNvSpPr>
            <a:spLocks noGrp="1"/>
          </p:cNvSpPr>
          <p:nvPr>
            <p:ph idx="1"/>
          </p:nvPr>
        </p:nvSpPr>
        <p:spPr/>
        <p:txBody>
          <a:bodyPr>
            <a:normAutofit fontScale="92500" lnSpcReduction="10000"/>
          </a:bodyPr>
          <a:lstStyle/>
          <a:p>
            <a:r>
              <a:rPr lang="en-US" dirty="0" smtClean="0"/>
              <a:t>We just saw that: </a:t>
            </a:r>
          </a:p>
          <a:p>
            <a:pPr lvl="1"/>
            <a:r>
              <a:rPr lang="en-US" dirty="0" smtClean="0"/>
              <a:t>people react very differently to gains and losses and </a:t>
            </a:r>
          </a:p>
          <a:p>
            <a:pPr lvl="1"/>
            <a:r>
              <a:rPr lang="en-US" dirty="0" smtClean="0"/>
              <a:t>whether an outcome is perceived as a gain or a loss depends on how the outcome compares to a reference outcome</a:t>
            </a:r>
          </a:p>
          <a:p>
            <a:r>
              <a:rPr lang="en-US" dirty="0" smtClean="0"/>
              <a:t>But this also means that whether an outcome </a:t>
            </a:r>
            <a:r>
              <a:rPr lang="en-US" dirty="0"/>
              <a:t>is perceived as a gain or a loss </a:t>
            </a:r>
            <a:r>
              <a:rPr lang="en-US" dirty="0" smtClean="0"/>
              <a:t>depends also on what outcome is considered to be the reference outcome </a:t>
            </a:r>
          </a:p>
          <a:p>
            <a:r>
              <a:rPr lang="en-US" dirty="0" smtClean="0"/>
              <a:t>This opens the door to </a:t>
            </a:r>
            <a:r>
              <a:rPr lang="en-US" i="1" dirty="0" smtClean="0"/>
              <a:t>framing</a:t>
            </a:r>
            <a:r>
              <a:rPr lang="en-US" dirty="0" smtClean="0"/>
              <a:t> </a:t>
            </a:r>
          </a:p>
          <a:p>
            <a:r>
              <a:rPr lang="en-US" dirty="0" smtClean="0"/>
              <a:t>Depending on how the reference outcome is framed, the same outcome could be seen as a gain or as a loss</a:t>
            </a:r>
            <a:endParaRPr lang="en-US" dirty="0"/>
          </a:p>
        </p:txBody>
      </p:sp>
    </p:spTree>
    <p:extLst>
      <p:ext uri="{BB962C8B-B14F-4D97-AF65-F5344CB8AC3E}">
        <p14:creationId xmlns:p14="http://schemas.microsoft.com/office/powerpoint/2010/main" val="97442741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2056</TotalTime>
  <Words>1558</Words>
  <Application>Microsoft Office PowerPoint</Application>
  <PresentationFormat>Widescreen</PresentationFormat>
  <Paragraphs>140</Paragraphs>
  <Slides>24</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Arial</vt:lpstr>
      <vt:lpstr>Calibri</vt:lpstr>
      <vt:lpstr>Times New Roman</vt:lpstr>
      <vt:lpstr>Office Theme</vt:lpstr>
      <vt:lpstr>Loss Aversion  and the  Endowment  Effect</vt:lpstr>
      <vt:lpstr>Reading</vt:lpstr>
      <vt:lpstr>Prospect Theory</vt:lpstr>
      <vt:lpstr>PowerPoint Presentation</vt:lpstr>
      <vt:lpstr>Gains and Losses Relative to a Reference Point</vt:lpstr>
      <vt:lpstr>Gains and Losses Relative to a Reference Point</vt:lpstr>
      <vt:lpstr>Loss Aversion, Measured</vt:lpstr>
      <vt:lpstr>Gains, Losses and the Reference Outcome</vt:lpstr>
      <vt:lpstr>Gains, Losses and the Reference Outcome</vt:lpstr>
      <vt:lpstr>Loss aversion and framing</vt:lpstr>
      <vt:lpstr>Loss Aversion: Framing</vt:lpstr>
      <vt:lpstr>Loss Aversion: Framing</vt:lpstr>
      <vt:lpstr>PowerPoint Presentation</vt:lpstr>
      <vt:lpstr>PowerPoint Presentation</vt:lpstr>
      <vt:lpstr>Only the framing changed</vt:lpstr>
      <vt:lpstr>In the Stock Market</vt:lpstr>
      <vt:lpstr>PowerPoint Presentation</vt:lpstr>
      <vt:lpstr>PowerPoint Presentation</vt:lpstr>
      <vt:lpstr>PowerPoint Presentation</vt:lpstr>
      <vt:lpstr>PowerPoint Presentation</vt:lpstr>
      <vt:lpstr>Sunk cost fallacy</vt:lpstr>
      <vt:lpstr>Sunk cost fallacy</vt:lpstr>
      <vt:lpstr>Loss aversion is everywhere</vt:lpstr>
      <vt:lpstr>PowerPoint Presentation</vt:lpstr>
    </vt:vector>
  </TitlesOfParts>
  <Company>UGA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Loss Aversion &amp; Endowment Effects</dc:title>
  <dc:creator>Udayan Roy</dc:creator>
  <cp:keywords>Behavioral economics</cp:keywords>
  <cp:lastModifiedBy>Udayan Roy</cp:lastModifiedBy>
  <cp:revision>272</cp:revision>
  <dcterms:created xsi:type="dcterms:W3CDTF">2009-07-31T14:29:39Z</dcterms:created>
  <dcterms:modified xsi:type="dcterms:W3CDTF">2021-01-06T16:28:54Z</dcterms:modified>
</cp:coreProperties>
</file>