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02" r:id="rId2"/>
    <p:sldId id="326" r:id="rId3"/>
    <p:sldId id="297" r:id="rId4"/>
    <p:sldId id="327" r:id="rId5"/>
    <p:sldId id="328" r:id="rId6"/>
    <p:sldId id="329" r:id="rId7"/>
    <p:sldId id="330" r:id="rId8"/>
    <p:sldId id="331" r:id="rId9"/>
    <p:sldId id="257" r:id="rId10"/>
    <p:sldId id="303" r:id="rId11"/>
    <p:sldId id="304" r:id="rId12"/>
    <p:sldId id="306" r:id="rId13"/>
    <p:sldId id="305" r:id="rId14"/>
    <p:sldId id="307" r:id="rId15"/>
    <p:sldId id="308" r:id="rId16"/>
    <p:sldId id="269" r:id="rId17"/>
    <p:sldId id="309" r:id="rId18"/>
    <p:sldId id="268" r:id="rId19"/>
    <p:sldId id="270" r:id="rId20"/>
    <p:sldId id="322" r:id="rId21"/>
    <p:sldId id="323" r:id="rId22"/>
    <p:sldId id="278" r:id="rId23"/>
    <p:sldId id="324" r:id="rId24"/>
    <p:sldId id="281" r:id="rId25"/>
    <p:sldId id="325" r:id="rId26"/>
    <p:sldId id="314" r:id="rId27"/>
    <p:sldId id="315" r:id="rId28"/>
    <p:sldId id="316" r:id="rId29"/>
    <p:sldId id="317" r:id="rId30"/>
    <p:sldId id="299" r:id="rId31"/>
    <p:sldId id="276" r:id="rId32"/>
    <p:sldId id="320" r:id="rId33"/>
    <p:sldId id="290" r:id="rId34"/>
    <p:sldId id="318" r:id="rId35"/>
    <p:sldId id="291" r:id="rId36"/>
    <p:sldId id="321" r:id="rId37"/>
    <p:sldId id="332" r:id="rId38"/>
    <p:sldId id="333" r:id="rId39"/>
    <p:sldId id="334" r:id="rId40"/>
    <p:sldId id="335" r:id="rId41"/>
    <p:sldId id="33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5" d="100"/>
          <a:sy n="65" d="100"/>
        </p:scale>
        <p:origin x="700" y="40"/>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137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dPt>
            <c:idx val="0"/>
            <c:bubble3D val="0"/>
            <c:spPr>
              <a:solidFill>
                <a:schemeClr val="tx1"/>
              </a:solidFill>
            </c:spPr>
            <c:extLst>
              <c:ext xmlns:c16="http://schemas.microsoft.com/office/drawing/2014/chart" uri="{C3380CC4-5D6E-409C-BE32-E72D297353CC}">
                <c16:uniqueId val="{00000001-4D63-40A3-9547-99917F0F6644}"/>
              </c:ext>
            </c:extLst>
          </c:dPt>
          <c:dPt>
            <c:idx val="1"/>
            <c:bubble3D val="0"/>
            <c:spPr>
              <a:solidFill>
                <a:srgbClr val="C00000"/>
              </a:solidFill>
            </c:spPr>
            <c:extLst>
              <c:ext xmlns:c16="http://schemas.microsoft.com/office/drawing/2014/chart" uri="{C3380CC4-5D6E-409C-BE32-E72D297353CC}">
                <c16:uniqueId val="{00000003-4D63-40A3-9547-99917F0F6644}"/>
              </c:ext>
            </c:extLst>
          </c:dPt>
          <c:dPt>
            <c:idx val="2"/>
            <c:bubble3D val="0"/>
            <c:spPr>
              <a:solidFill>
                <a:schemeClr val="bg1">
                  <a:lumMod val="75000"/>
                </a:schemeClr>
              </a:solidFill>
            </c:spPr>
            <c:extLst>
              <c:ext xmlns:c16="http://schemas.microsoft.com/office/drawing/2014/chart" uri="{C3380CC4-5D6E-409C-BE32-E72D297353CC}">
                <c16:uniqueId val="{00000005-4D63-40A3-9547-99917F0F6644}"/>
              </c:ext>
            </c:extLst>
          </c:dPt>
          <c:dLbls>
            <c:dLbl>
              <c:idx val="2"/>
              <c:spPr/>
              <c:txPr>
                <a:bodyPr/>
                <a:lstStyle/>
                <a:p>
                  <a:pPr>
                    <a:defRPr sz="2000">
                      <a:solidFill>
                        <a:sysClr val="windowText" lastClr="000000"/>
                      </a:solidFill>
                    </a:defRPr>
                  </a:pPr>
                  <a:endParaRPr lang="en-US"/>
                </a:p>
              </c:txPr>
              <c:showLegendKey val="0"/>
              <c:showVal val="0"/>
              <c:showCatName val="1"/>
              <c:showSerName val="0"/>
              <c:showPercent val="0"/>
              <c:showBubbleSize val="0"/>
              <c:extLst>
                <c:ext xmlns:c16="http://schemas.microsoft.com/office/drawing/2014/chart" uri="{C3380CC4-5D6E-409C-BE32-E72D297353CC}">
                  <c16:uniqueId val="{00000005-4D63-40A3-9547-99917F0F6644}"/>
                </c:ext>
              </c:extLst>
            </c:dLbl>
            <c:spPr>
              <a:noFill/>
              <a:ln>
                <a:noFill/>
              </a:ln>
              <a:effectLst/>
            </c:spPr>
            <c:txPr>
              <a:bodyPr/>
              <a:lstStyle/>
              <a:p>
                <a:pPr>
                  <a:defRPr sz="2000">
                    <a:solidFill>
                      <a:schemeClr val="bg1"/>
                    </a:solidFill>
                  </a:defRPr>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'Sheet1 (2)'!$C$4:$C$6</c:f>
              <c:strCache>
                <c:ptCount val="3"/>
                <c:pt idx="0">
                  <c:v>↑ 30%</c:v>
                </c:pt>
                <c:pt idx="1">
                  <c:v>↓ 20%</c:v>
                </c:pt>
                <c:pt idx="2">
                  <c:v>Even</c:v>
                </c:pt>
              </c:strCache>
            </c:strRef>
          </c:cat>
          <c:val>
            <c:numRef>
              <c:f>'Sheet1 (2)'!$D$4:$D$6</c:f>
              <c:numCache>
                <c:formatCode>0%</c:formatCode>
                <c:ptCount val="3"/>
                <c:pt idx="0">
                  <c:v>0.5</c:v>
                </c:pt>
                <c:pt idx="1">
                  <c:v>0.30000000000000032</c:v>
                </c:pt>
                <c:pt idx="2">
                  <c:v>0.2</c:v>
                </c:pt>
              </c:numCache>
            </c:numRef>
          </c:val>
          <c:extLst>
            <c:ext xmlns:c16="http://schemas.microsoft.com/office/drawing/2014/chart" uri="{C3380CC4-5D6E-409C-BE32-E72D297353CC}">
              <c16:uniqueId val="{00000006-4D63-40A3-9547-99917F0F6644}"/>
            </c:ext>
          </c:extLst>
        </c:ser>
        <c:dLbls>
          <c:showLegendKey val="0"/>
          <c:showVal val="0"/>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dPt>
            <c:idx val="0"/>
            <c:bubble3D val="0"/>
            <c:spPr>
              <a:solidFill>
                <a:schemeClr val="tx1"/>
              </a:solidFill>
            </c:spPr>
            <c:extLst>
              <c:ext xmlns:c16="http://schemas.microsoft.com/office/drawing/2014/chart" uri="{C3380CC4-5D6E-409C-BE32-E72D297353CC}">
                <c16:uniqueId val="{00000001-96F1-4DA0-A11E-2C0C77C59721}"/>
              </c:ext>
            </c:extLst>
          </c:dPt>
          <c:dPt>
            <c:idx val="1"/>
            <c:bubble3D val="0"/>
            <c:spPr>
              <a:solidFill>
                <a:srgbClr val="C00000"/>
              </a:solidFill>
            </c:spPr>
            <c:extLst>
              <c:ext xmlns:c16="http://schemas.microsoft.com/office/drawing/2014/chart" uri="{C3380CC4-5D6E-409C-BE32-E72D297353CC}">
                <c16:uniqueId val="{00000003-96F1-4DA0-A11E-2C0C77C59721}"/>
              </c:ext>
            </c:extLst>
          </c:dPt>
          <c:dPt>
            <c:idx val="2"/>
            <c:bubble3D val="0"/>
            <c:spPr>
              <a:solidFill>
                <a:schemeClr val="bg1">
                  <a:lumMod val="75000"/>
                </a:schemeClr>
              </a:solidFill>
            </c:spPr>
            <c:extLst>
              <c:ext xmlns:c16="http://schemas.microsoft.com/office/drawing/2014/chart" uri="{C3380CC4-5D6E-409C-BE32-E72D297353CC}">
                <c16:uniqueId val="{00000005-96F1-4DA0-A11E-2C0C77C59721}"/>
              </c:ext>
            </c:extLst>
          </c:dPt>
          <c:dLbls>
            <c:dLbl>
              <c:idx val="2"/>
              <c:spPr/>
              <c:txPr>
                <a:bodyPr/>
                <a:lstStyle/>
                <a:p>
                  <a:pPr>
                    <a:defRPr sz="2000">
                      <a:solidFill>
                        <a:sysClr val="windowText" lastClr="000000"/>
                      </a:solidFill>
                    </a:defRPr>
                  </a:pPr>
                  <a:endParaRPr lang="en-US"/>
                </a:p>
              </c:txPr>
              <c:showLegendKey val="0"/>
              <c:showVal val="0"/>
              <c:showCatName val="1"/>
              <c:showSerName val="0"/>
              <c:showPercent val="0"/>
              <c:showBubbleSize val="0"/>
              <c:extLst>
                <c:ext xmlns:c16="http://schemas.microsoft.com/office/drawing/2014/chart" uri="{C3380CC4-5D6E-409C-BE32-E72D297353CC}">
                  <c16:uniqueId val="{00000005-96F1-4DA0-A11E-2C0C77C59721}"/>
                </c:ext>
              </c:extLst>
            </c:dLbl>
            <c:spPr>
              <a:noFill/>
              <a:ln>
                <a:noFill/>
              </a:ln>
              <a:effectLst/>
            </c:spPr>
            <c:txPr>
              <a:bodyPr/>
              <a:lstStyle/>
              <a:p>
                <a:pPr>
                  <a:defRPr sz="2000">
                    <a:solidFill>
                      <a:schemeClr val="bg1"/>
                    </a:solidFill>
                  </a:defRPr>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Sheet1!$C$4:$C$6</c:f>
              <c:strCache>
                <c:ptCount val="3"/>
                <c:pt idx="0">
                  <c:v>↑ 40%</c:v>
                </c:pt>
                <c:pt idx="1">
                  <c:v>↓ 40%</c:v>
                </c:pt>
                <c:pt idx="2">
                  <c:v>Even</c:v>
                </c:pt>
              </c:strCache>
            </c:strRef>
          </c:cat>
          <c:val>
            <c:numRef>
              <c:f>Sheet1!$D$4:$D$6</c:f>
              <c:numCache>
                <c:formatCode>0%</c:formatCode>
                <c:ptCount val="3"/>
                <c:pt idx="0">
                  <c:v>0.4</c:v>
                </c:pt>
                <c:pt idx="1">
                  <c:v>0.30000000000000032</c:v>
                </c:pt>
                <c:pt idx="2">
                  <c:v>0.30000000000000032</c:v>
                </c:pt>
              </c:numCache>
            </c:numRef>
          </c:val>
          <c:extLst>
            <c:ext xmlns:c16="http://schemas.microsoft.com/office/drawing/2014/chart" uri="{C3380CC4-5D6E-409C-BE32-E72D297353CC}">
              <c16:uniqueId val="{00000006-96F1-4DA0-A11E-2C0C77C59721}"/>
            </c:ext>
          </c:extLst>
        </c:ser>
        <c:dLbls>
          <c:showLegendKey val="0"/>
          <c:showVal val="0"/>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dPt>
            <c:idx val="0"/>
            <c:bubble3D val="0"/>
            <c:spPr>
              <a:solidFill>
                <a:schemeClr val="tx1"/>
              </a:solidFill>
            </c:spPr>
            <c:extLst>
              <c:ext xmlns:c16="http://schemas.microsoft.com/office/drawing/2014/chart" uri="{C3380CC4-5D6E-409C-BE32-E72D297353CC}">
                <c16:uniqueId val="{00000001-96DD-4179-B1A7-1BE95F8D13E4}"/>
              </c:ext>
            </c:extLst>
          </c:dPt>
          <c:dPt>
            <c:idx val="1"/>
            <c:bubble3D val="0"/>
            <c:spPr>
              <a:solidFill>
                <a:srgbClr val="C00000"/>
              </a:solidFill>
            </c:spPr>
            <c:extLst>
              <c:ext xmlns:c16="http://schemas.microsoft.com/office/drawing/2014/chart" uri="{C3380CC4-5D6E-409C-BE32-E72D297353CC}">
                <c16:uniqueId val="{00000003-96DD-4179-B1A7-1BE95F8D13E4}"/>
              </c:ext>
            </c:extLst>
          </c:dPt>
          <c:dPt>
            <c:idx val="2"/>
            <c:bubble3D val="0"/>
            <c:spPr>
              <a:solidFill>
                <a:schemeClr val="bg1">
                  <a:lumMod val="75000"/>
                </a:schemeClr>
              </a:solidFill>
            </c:spPr>
            <c:extLst>
              <c:ext xmlns:c16="http://schemas.microsoft.com/office/drawing/2014/chart" uri="{C3380CC4-5D6E-409C-BE32-E72D297353CC}">
                <c16:uniqueId val="{00000005-96DD-4179-B1A7-1BE95F8D13E4}"/>
              </c:ext>
            </c:extLst>
          </c:dPt>
          <c:dLbls>
            <c:dLbl>
              <c:idx val="2"/>
              <c:spPr/>
              <c:txPr>
                <a:bodyPr/>
                <a:lstStyle/>
                <a:p>
                  <a:pPr>
                    <a:defRPr sz="2000">
                      <a:solidFill>
                        <a:sysClr val="windowText" lastClr="000000"/>
                      </a:solidFill>
                    </a:defRPr>
                  </a:pPr>
                  <a:endParaRPr lang="en-US"/>
                </a:p>
              </c:txPr>
              <c:showLegendKey val="0"/>
              <c:showVal val="0"/>
              <c:showCatName val="1"/>
              <c:showSerName val="0"/>
              <c:showPercent val="0"/>
              <c:showBubbleSize val="0"/>
              <c:extLst>
                <c:ext xmlns:c16="http://schemas.microsoft.com/office/drawing/2014/chart" uri="{C3380CC4-5D6E-409C-BE32-E72D297353CC}">
                  <c16:uniqueId val="{00000005-96DD-4179-B1A7-1BE95F8D13E4}"/>
                </c:ext>
              </c:extLst>
            </c:dLbl>
            <c:spPr>
              <a:noFill/>
              <a:ln>
                <a:noFill/>
              </a:ln>
              <a:effectLst/>
            </c:spPr>
            <c:txPr>
              <a:bodyPr/>
              <a:lstStyle/>
              <a:p>
                <a:pPr>
                  <a:defRPr sz="2000">
                    <a:solidFill>
                      <a:schemeClr val="bg1"/>
                    </a:solidFill>
                  </a:defRPr>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'Sheet1 (2)'!$C$4:$C$6</c:f>
              <c:strCache>
                <c:ptCount val="3"/>
                <c:pt idx="0">
                  <c:v>↑ 30%</c:v>
                </c:pt>
                <c:pt idx="1">
                  <c:v>↓ 20%</c:v>
                </c:pt>
                <c:pt idx="2">
                  <c:v>Even</c:v>
                </c:pt>
              </c:strCache>
            </c:strRef>
          </c:cat>
          <c:val>
            <c:numRef>
              <c:f>'Sheet1 (2)'!$D$4:$D$6</c:f>
              <c:numCache>
                <c:formatCode>0%</c:formatCode>
                <c:ptCount val="3"/>
                <c:pt idx="0">
                  <c:v>0.5</c:v>
                </c:pt>
                <c:pt idx="1">
                  <c:v>0.30000000000000032</c:v>
                </c:pt>
                <c:pt idx="2">
                  <c:v>0.2</c:v>
                </c:pt>
              </c:numCache>
            </c:numRef>
          </c:val>
          <c:extLst>
            <c:ext xmlns:c16="http://schemas.microsoft.com/office/drawing/2014/chart" uri="{C3380CC4-5D6E-409C-BE32-E72D297353CC}">
              <c16:uniqueId val="{00000006-96DD-4179-B1A7-1BE95F8D13E4}"/>
            </c:ext>
          </c:extLst>
        </c:ser>
        <c:dLbls>
          <c:showLegendKey val="0"/>
          <c:showVal val="0"/>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dPt>
            <c:idx val="0"/>
            <c:bubble3D val="0"/>
            <c:spPr>
              <a:solidFill>
                <a:schemeClr val="tx1"/>
              </a:solidFill>
            </c:spPr>
            <c:extLst>
              <c:ext xmlns:c16="http://schemas.microsoft.com/office/drawing/2014/chart" uri="{C3380CC4-5D6E-409C-BE32-E72D297353CC}">
                <c16:uniqueId val="{00000001-CE2D-4761-A994-08B2D1C1C94D}"/>
              </c:ext>
            </c:extLst>
          </c:dPt>
          <c:dPt>
            <c:idx val="1"/>
            <c:bubble3D val="0"/>
            <c:spPr>
              <a:solidFill>
                <a:srgbClr val="C00000"/>
              </a:solidFill>
            </c:spPr>
            <c:extLst>
              <c:ext xmlns:c16="http://schemas.microsoft.com/office/drawing/2014/chart" uri="{C3380CC4-5D6E-409C-BE32-E72D297353CC}">
                <c16:uniqueId val="{00000003-CE2D-4761-A994-08B2D1C1C94D}"/>
              </c:ext>
            </c:extLst>
          </c:dPt>
          <c:dPt>
            <c:idx val="2"/>
            <c:bubble3D val="0"/>
            <c:spPr>
              <a:solidFill>
                <a:schemeClr val="bg1">
                  <a:lumMod val="75000"/>
                </a:schemeClr>
              </a:solidFill>
            </c:spPr>
            <c:extLst>
              <c:ext xmlns:c16="http://schemas.microsoft.com/office/drawing/2014/chart" uri="{C3380CC4-5D6E-409C-BE32-E72D297353CC}">
                <c16:uniqueId val="{00000005-CE2D-4761-A994-08B2D1C1C94D}"/>
              </c:ext>
            </c:extLst>
          </c:dPt>
          <c:dLbls>
            <c:dLbl>
              <c:idx val="2"/>
              <c:spPr/>
              <c:txPr>
                <a:bodyPr/>
                <a:lstStyle/>
                <a:p>
                  <a:pPr>
                    <a:defRPr sz="2000">
                      <a:solidFill>
                        <a:sysClr val="windowText" lastClr="000000"/>
                      </a:solidFill>
                    </a:defRPr>
                  </a:pPr>
                  <a:endParaRPr lang="en-US"/>
                </a:p>
              </c:txPr>
              <c:showLegendKey val="0"/>
              <c:showVal val="0"/>
              <c:showCatName val="1"/>
              <c:showSerName val="0"/>
              <c:showPercent val="0"/>
              <c:showBubbleSize val="0"/>
              <c:extLst>
                <c:ext xmlns:c16="http://schemas.microsoft.com/office/drawing/2014/chart" uri="{C3380CC4-5D6E-409C-BE32-E72D297353CC}">
                  <c16:uniqueId val="{00000005-CE2D-4761-A994-08B2D1C1C94D}"/>
                </c:ext>
              </c:extLst>
            </c:dLbl>
            <c:spPr>
              <a:noFill/>
              <a:ln>
                <a:noFill/>
              </a:ln>
              <a:effectLst/>
            </c:spPr>
            <c:txPr>
              <a:bodyPr/>
              <a:lstStyle/>
              <a:p>
                <a:pPr>
                  <a:defRPr sz="2000">
                    <a:solidFill>
                      <a:schemeClr val="bg1"/>
                    </a:solidFill>
                  </a:defRPr>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Sheet1!$C$4:$C$6</c:f>
              <c:strCache>
                <c:ptCount val="3"/>
                <c:pt idx="0">
                  <c:v>↑ 40%</c:v>
                </c:pt>
                <c:pt idx="1">
                  <c:v>↓ 40%</c:v>
                </c:pt>
                <c:pt idx="2">
                  <c:v>Even</c:v>
                </c:pt>
              </c:strCache>
            </c:strRef>
          </c:cat>
          <c:val>
            <c:numRef>
              <c:f>Sheet1!$D$4:$D$6</c:f>
              <c:numCache>
                <c:formatCode>0%</c:formatCode>
                <c:ptCount val="3"/>
                <c:pt idx="0">
                  <c:v>0.4</c:v>
                </c:pt>
                <c:pt idx="1">
                  <c:v>0.30000000000000032</c:v>
                </c:pt>
                <c:pt idx="2">
                  <c:v>0.30000000000000032</c:v>
                </c:pt>
              </c:numCache>
            </c:numRef>
          </c:val>
          <c:extLst>
            <c:ext xmlns:c16="http://schemas.microsoft.com/office/drawing/2014/chart" uri="{C3380CC4-5D6E-409C-BE32-E72D297353CC}">
              <c16:uniqueId val="{00000006-CE2D-4761-A994-08B2D1C1C94D}"/>
            </c:ext>
          </c:extLst>
        </c:ser>
        <c:dLbls>
          <c:showLegendKey val="0"/>
          <c:showVal val="0"/>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dPt>
            <c:idx val="0"/>
            <c:bubble3D val="0"/>
            <c:spPr>
              <a:solidFill>
                <a:schemeClr val="tx1"/>
              </a:solidFill>
            </c:spPr>
            <c:extLst>
              <c:ext xmlns:c16="http://schemas.microsoft.com/office/drawing/2014/chart" uri="{C3380CC4-5D6E-409C-BE32-E72D297353CC}">
                <c16:uniqueId val="{00000001-14D0-40DA-9175-C0842A054794}"/>
              </c:ext>
            </c:extLst>
          </c:dPt>
          <c:dPt>
            <c:idx val="1"/>
            <c:bubble3D val="0"/>
            <c:spPr>
              <a:solidFill>
                <a:srgbClr val="C00000"/>
              </a:solidFill>
            </c:spPr>
            <c:extLst>
              <c:ext xmlns:c16="http://schemas.microsoft.com/office/drawing/2014/chart" uri="{C3380CC4-5D6E-409C-BE32-E72D297353CC}">
                <c16:uniqueId val="{00000003-14D0-40DA-9175-C0842A054794}"/>
              </c:ext>
            </c:extLst>
          </c:dPt>
          <c:dPt>
            <c:idx val="2"/>
            <c:bubble3D val="0"/>
            <c:spPr>
              <a:solidFill>
                <a:schemeClr val="bg1">
                  <a:lumMod val="75000"/>
                </a:schemeClr>
              </a:solidFill>
            </c:spPr>
            <c:extLst>
              <c:ext xmlns:c16="http://schemas.microsoft.com/office/drawing/2014/chart" uri="{C3380CC4-5D6E-409C-BE32-E72D297353CC}">
                <c16:uniqueId val="{00000005-14D0-40DA-9175-C0842A054794}"/>
              </c:ext>
            </c:extLst>
          </c:dPt>
          <c:dLbls>
            <c:dLbl>
              <c:idx val="2"/>
              <c:spPr/>
              <c:txPr>
                <a:bodyPr/>
                <a:lstStyle/>
                <a:p>
                  <a:pPr>
                    <a:defRPr sz="2000">
                      <a:solidFill>
                        <a:sysClr val="windowText" lastClr="000000"/>
                      </a:solidFill>
                    </a:defRPr>
                  </a:pPr>
                  <a:endParaRPr lang="en-US"/>
                </a:p>
              </c:txPr>
              <c:showLegendKey val="0"/>
              <c:showVal val="0"/>
              <c:showCatName val="1"/>
              <c:showSerName val="0"/>
              <c:showPercent val="0"/>
              <c:showBubbleSize val="0"/>
              <c:extLst>
                <c:ext xmlns:c16="http://schemas.microsoft.com/office/drawing/2014/chart" uri="{C3380CC4-5D6E-409C-BE32-E72D297353CC}">
                  <c16:uniqueId val="{00000005-14D0-40DA-9175-C0842A054794}"/>
                </c:ext>
              </c:extLst>
            </c:dLbl>
            <c:spPr>
              <a:noFill/>
              <a:ln>
                <a:noFill/>
              </a:ln>
              <a:effectLst/>
            </c:spPr>
            <c:txPr>
              <a:bodyPr/>
              <a:lstStyle/>
              <a:p>
                <a:pPr>
                  <a:defRPr sz="2000">
                    <a:solidFill>
                      <a:schemeClr val="bg1"/>
                    </a:solidFill>
                  </a:defRPr>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Sheet1!$C$4:$C$6</c:f>
              <c:strCache>
                <c:ptCount val="3"/>
                <c:pt idx="0">
                  <c:v>↑ 40%</c:v>
                </c:pt>
                <c:pt idx="1">
                  <c:v>↓ 40%</c:v>
                </c:pt>
                <c:pt idx="2">
                  <c:v>Even</c:v>
                </c:pt>
              </c:strCache>
            </c:strRef>
          </c:cat>
          <c:val>
            <c:numRef>
              <c:f>Sheet1!$D$4:$D$6</c:f>
              <c:numCache>
                <c:formatCode>0%</c:formatCode>
                <c:ptCount val="3"/>
                <c:pt idx="0">
                  <c:v>0.4</c:v>
                </c:pt>
                <c:pt idx="1">
                  <c:v>0.30000000000000032</c:v>
                </c:pt>
                <c:pt idx="2">
                  <c:v>0.30000000000000032</c:v>
                </c:pt>
              </c:numCache>
            </c:numRef>
          </c:val>
          <c:extLst>
            <c:ext xmlns:c16="http://schemas.microsoft.com/office/drawing/2014/chart" uri="{C3380CC4-5D6E-409C-BE32-E72D297353CC}">
              <c16:uniqueId val="{00000006-14D0-40DA-9175-C0842A054794}"/>
            </c:ext>
          </c:extLst>
        </c:ser>
        <c:dLbls>
          <c:showLegendKey val="0"/>
          <c:showVal val="0"/>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dPt>
            <c:idx val="0"/>
            <c:bubble3D val="0"/>
            <c:spPr>
              <a:solidFill>
                <a:schemeClr val="tx1"/>
              </a:solidFill>
            </c:spPr>
            <c:extLst>
              <c:ext xmlns:c16="http://schemas.microsoft.com/office/drawing/2014/chart" uri="{C3380CC4-5D6E-409C-BE32-E72D297353CC}">
                <c16:uniqueId val="{00000001-D52E-41C7-A2C9-29A88841043F}"/>
              </c:ext>
            </c:extLst>
          </c:dPt>
          <c:dPt>
            <c:idx val="1"/>
            <c:bubble3D val="0"/>
            <c:spPr>
              <a:solidFill>
                <a:srgbClr val="C00000"/>
              </a:solidFill>
            </c:spPr>
            <c:extLst>
              <c:ext xmlns:c16="http://schemas.microsoft.com/office/drawing/2014/chart" uri="{C3380CC4-5D6E-409C-BE32-E72D297353CC}">
                <c16:uniqueId val="{00000003-D52E-41C7-A2C9-29A88841043F}"/>
              </c:ext>
            </c:extLst>
          </c:dPt>
          <c:dPt>
            <c:idx val="2"/>
            <c:bubble3D val="0"/>
            <c:spPr>
              <a:solidFill>
                <a:schemeClr val="bg1">
                  <a:lumMod val="75000"/>
                </a:schemeClr>
              </a:solidFill>
            </c:spPr>
            <c:extLst>
              <c:ext xmlns:c16="http://schemas.microsoft.com/office/drawing/2014/chart" uri="{C3380CC4-5D6E-409C-BE32-E72D297353CC}">
                <c16:uniqueId val="{00000005-D52E-41C7-A2C9-29A88841043F}"/>
              </c:ext>
            </c:extLst>
          </c:dPt>
          <c:dLbls>
            <c:dLbl>
              <c:idx val="2"/>
              <c:spPr/>
              <c:txPr>
                <a:bodyPr/>
                <a:lstStyle/>
                <a:p>
                  <a:pPr>
                    <a:defRPr sz="2000">
                      <a:solidFill>
                        <a:sysClr val="windowText" lastClr="000000"/>
                      </a:solidFill>
                    </a:defRPr>
                  </a:pPr>
                  <a:endParaRPr lang="en-US"/>
                </a:p>
              </c:txPr>
              <c:showLegendKey val="0"/>
              <c:showVal val="0"/>
              <c:showCatName val="1"/>
              <c:showSerName val="0"/>
              <c:showPercent val="0"/>
              <c:showBubbleSize val="0"/>
              <c:extLst>
                <c:ext xmlns:c16="http://schemas.microsoft.com/office/drawing/2014/chart" uri="{C3380CC4-5D6E-409C-BE32-E72D297353CC}">
                  <c16:uniqueId val="{00000005-D52E-41C7-A2C9-29A88841043F}"/>
                </c:ext>
              </c:extLst>
            </c:dLbl>
            <c:spPr>
              <a:noFill/>
              <a:ln>
                <a:noFill/>
              </a:ln>
              <a:effectLst/>
            </c:spPr>
            <c:txPr>
              <a:bodyPr/>
              <a:lstStyle/>
              <a:p>
                <a:pPr>
                  <a:defRPr sz="2000">
                    <a:solidFill>
                      <a:schemeClr val="bg1"/>
                    </a:solidFill>
                  </a:defRPr>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'Sheet1 (2)'!$C$4:$C$6</c:f>
              <c:strCache>
                <c:ptCount val="3"/>
                <c:pt idx="0">
                  <c:v>↑ 30%</c:v>
                </c:pt>
                <c:pt idx="1">
                  <c:v>↓ 20%</c:v>
                </c:pt>
                <c:pt idx="2">
                  <c:v>Even</c:v>
                </c:pt>
              </c:strCache>
            </c:strRef>
          </c:cat>
          <c:val>
            <c:numRef>
              <c:f>'Sheet1 (2)'!$D$4:$D$6</c:f>
              <c:numCache>
                <c:formatCode>0%</c:formatCode>
                <c:ptCount val="3"/>
                <c:pt idx="0">
                  <c:v>0.5</c:v>
                </c:pt>
                <c:pt idx="1">
                  <c:v>0.30000000000000032</c:v>
                </c:pt>
                <c:pt idx="2">
                  <c:v>0.2</c:v>
                </c:pt>
              </c:numCache>
            </c:numRef>
          </c:val>
          <c:extLst>
            <c:ext xmlns:c16="http://schemas.microsoft.com/office/drawing/2014/chart" uri="{C3380CC4-5D6E-409C-BE32-E72D297353CC}">
              <c16:uniqueId val="{00000006-D52E-41C7-A2C9-29A88841043F}"/>
            </c:ext>
          </c:extLst>
        </c:ser>
        <c:dLbls>
          <c:showLegendKey val="0"/>
          <c:showVal val="0"/>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dPt>
            <c:idx val="0"/>
            <c:bubble3D val="0"/>
            <c:spPr>
              <a:solidFill>
                <a:schemeClr val="tx1"/>
              </a:solidFill>
            </c:spPr>
            <c:extLst>
              <c:ext xmlns:c16="http://schemas.microsoft.com/office/drawing/2014/chart" uri="{C3380CC4-5D6E-409C-BE32-E72D297353CC}">
                <c16:uniqueId val="{00000001-FBFF-4C3C-BF05-7423EA7B9C97}"/>
              </c:ext>
            </c:extLst>
          </c:dPt>
          <c:dPt>
            <c:idx val="1"/>
            <c:bubble3D val="0"/>
            <c:spPr>
              <a:solidFill>
                <a:srgbClr val="C00000"/>
              </a:solidFill>
            </c:spPr>
            <c:extLst>
              <c:ext xmlns:c16="http://schemas.microsoft.com/office/drawing/2014/chart" uri="{C3380CC4-5D6E-409C-BE32-E72D297353CC}">
                <c16:uniqueId val="{00000003-FBFF-4C3C-BF05-7423EA7B9C97}"/>
              </c:ext>
            </c:extLst>
          </c:dPt>
          <c:dPt>
            <c:idx val="2"/>
            <c:bubble3D val="0"/>
            <c:spPr>
              <a:solidFill>
                <a:schemeClr val="bg1">
                  <a:lumMod val="75000"/>
                </a:schemeClr>
              </a:solidFill>
            </c:spPr>
            <c:extLst>
              <c:ext xmlns:c16="http://schemas.microsoft.com/office/drawing/2014/chart" uri="{C3380CC4-5D6E-409C-BE32-E72D297353CC}">
                <c16:uniqueId val="{00000005-FBFF-4C3C-BF05-7423EA7B9C97}"/>
              </c:ext>
            </c:extLst>
          </c:dPt>
          <c:dLbls>
            <c:dLbl>
              <c:idx val="2"/>
              <c:spPr/>
              <c:txPr>
                <a:bodyPr/>
                <a:lstStyle/>
                <a:p>
                  <a:pPr>
                    <a:defRPr sz="2000">
                      <a:solidFill>
                        <a:sysClr val="windowText" lastClr="000000"/>
                      </a:solidFill>
                    </a:defRPr>
                  </a:pPr>
                  <a:endParaRPr lang="en-US"/>
                </a:p>
              </c:txPr>
              <c:showLegendKey val="0"/>
              <c:showVal val="0"/>
              <c:showCatName val="1"/>
              <c:showSerName val="0"/>
              <c:showPercent val="0"/>
              <c:showBubbleSize val="0"/>
              <c:extLst>
                <c:ext xmlns:c16="http://schemas.microsoft.com/office/drawing/2014/chart" uri="{C3380CC4-5D6E-409C-BE32-E72D297353CC}">
                  <c16:uniqueId val="{00000005-FBFF-4C3C-BF05-7423EA7B9C97}"/>
                </c:ext>
              </c:extLst>
            </c:dLbl>
            <c:spPr>
              <a:noFill/>
              <a:ln>
                <a:noFill/>
              </a:ln>
              <a:effectLst/>
            </c:spPr>
            <c:txPr>
              <a:bodyPr/>
              <a:lstStyle/>
              <a:p>
                <a:pPr>
                  <a:defRPr sz="2000">
                    <a:solidFill>
                      <a:schemeClr val="bg1"/>
                    </a:solidFill>
                  </a:defRPr>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Sheet1!$C$4:$C$6</c:f>
              <c:strCache>
                <c:ptCount val="3"/>
                <c:pt idx="0">
                  <c:v>↑ 40%</c:v>
                </c:pt>
                <c:pt idx="1">
                  <c:v>↓ 40%</c:v>
                </c:pt>
                <c:pt idx="2">
                  <c:v>Even</c:v>
                </c:pt>
              </c:strCache>
            </c:strRef>
          </c:cat>
          <c:val>
            <c:numRef>
              <c:f>Sheet1!$D$4:$D$6</c:f>
              <c:numCache>
                <c:formatCode>0%</c:formatCode>
                <c:ptCount val="3"/>
                <c:pt idx="0">
                  <c:v>0.4</c:v>
                </c:pt>
                <c:pt idx="1">
                  <c:v>0.30000000000000032</c:v>
                </c:pt>
                <c:pt idx="2">
                  <c:v>0.30000000000000032</c:v>
                </c:pt>
              </c:numCache>
            </c:numRef>
          </c:val>
          <c:extLst>
            <c:ext xmlns:c16="http://schemas.microsoft.com/office/drawing/2014/chart" uri="{C3380CC4-5D6E-409C-BE32-E72D297353CC}">
              <c16:uniqueId val="{00000006-FBFF-4C3C-BF05-7423EA7B9C97}"/>
            </c:ext>
          </c:extLst>
        </c:ser>
        <c:dLbls>
          <c:showLegendKey val="0"/>
          <c:showVal val="0"/>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dPt>
            <c:idx val="0"/>
            <c:bubble3D val="0"/>
            <c:spPr>
              <a:solidFill>
                <a:schemeClr val="tx1"/>
              </a:solidFill>
            </c:spPr>
            <c:extLst>
              <c:ext xmlns:c16="http://schemas.microsoft.com/office/drawing/2014/chart" uri="{C3380CC4-5D6E-409C-BE32-E72D297353CC}">
                <c16:uniqueId val="{00000001-1F83-4458-BBC9-1242AD6D68F8}"/>
              </c:ext>
            </c:extLst>
          </c:dPt>
          <c:dPt>
            <c:idx val="1"/>
            <c:bubble3D val="0"/>
            <c:spPr>
              <a:solidFill>
                <a:srgbClr val="C00000"/>
              </a:solidFill>
            </c:spPr>
            <c:extLst>
              <c:ext xmlns:c16="http://schemas.microsoft.com/office/drawing/2014/chart" uri="{C3380CC4-5D6E-409C-BE32-E72D297353CC}">
                <c16:uniqueId val="{00000003-1F83-4458-BBC9-1242AD6D68F8}"/>
              </c:ext>
            </c:extLst>
          </c:dPt>
          <c:dPt>
            <c:idx val="2"/>
            <c:bubble3D val="0"/>
            <c:spPr>
              <a:solidFill>
                <a:schemeClr val="bg1">
                  <a:lumMod val="75000"/>
                </a:schemeClr>
              </a:solidFill>
            </c:spPr>
            <c:extLst>
              <c:ext xmlns:c16="http://schemas.microsoft.com/office/drawing/2014/chart" uri="{C3380CC4-5D6E-409C-BE32-E72D297353CC}">
                <c16:uniqueId val="{00000005-1F83-4458-BBC9-1242AD6D68F8}"/>
              </c:ext>
            </c:extLst>
          </c:dPt>
          <c:dLbls>
            <c:dLbl>
              <c:idx val="2"/>
              <c:spPr/>
              <c:txPr>
                <a:bodyPr/>
                <a:lstStyle/>
                <a:p>
                  <a:pPr>
                    <a:defRPr sz="2000">
                      <a:solidFill>
                        <a:sysClr val="windowText" lastClr="000000"/>
                      </a:solidFill>
                    </a:defRPr>
                  </a:pPr>
                  <a:endParaRPr lang="en-US"/>
                </a:p>
              </c:txPr>
              <c:showLegendKey val="0"/>
              <c:showVal val="0"/>
              <c:showCatName val="1"/>
              <c:showSerName val="0"/>
              <c:showPercent val="0"/>
              <c:showBubbleSize val="0"/>
              <c:extLst>
                <c:ext xmlns:c16="http://schemas.microsoft.com/office/drawing/2014/chart" uri="{C3380CC4-5D6E-409C-BE32-E72D297353CC}">
                  <c16:uniqueId val="{00000005-1F83-4458-BBC9-1242AD6D68F8}"/>
                </c:ext>
              </c:extLst>
            </c:dLbl>
            <c:spPr>
              <a:noFill/>
              <a:ln>
                <a:noFill/>
              </a:ln>
              <a:effectLst/>
            </c:spPr>
            <c:txPr>
              <a:bodyPr/>
              <a:lstStyle/>
              <a:p>
                <a:pPr>
                  <a:defRPr sz="2000">
                    <a:solidFill>
                      <a:schemeClr val="bg1"/>
                    </a:solidFill>
                  </a:defRPr>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'Sheet1 (2)'!$C$4:$C$6</c:f>
              <c:strCache>
                <c:ptCount val="3"/>
                <c:pt idx="0">
                  <c:v>↑ 30%</c:v>
                </c:pt>
                <c:pt idx="1">
                  <c:v>↓ 20%</c:v>
                </c:pt>
                <c:pt idx="2">
                  <c:v>Even</c:v>
                </c:pt>
              </c:strCache>
            </c:strRef>
          </c:cat>
          <c:val>
            <c:numRef>
              <c:f>'Sheet1 (2)'!$D$4:$D$6</c:f>
              <c:numCache>
                <c:formatCode>0%</c:formatCode>
                <c:ptCount val="3"/>
                <c:pt idx="0">
                  <c:v>0.5</c:v>
                </c:pt>
                <c:pt idx="1">
                  <c:v>0.30000000000000032</c:v>
                </c:pt>
                <c:pt idx="2">
                  <c:v>0.2</c:v>
                </c:pt>
              </c:numCache>
            </c:numRef>
          </c:val>
          <c:extLst>
            <c:ext xmlns:c16="http://schemas.microsoft.com/office/drawing/2014/chart" uri="{C3380CC4-5D6E-409C-BE32-E72D297353CC}">
              <c16:uniqueId val="{00000006-1F83-4458-BBC9-1242AD6D68F8}"/>
            </c:ext>
          </c:extLst>
        </c:ser>
        <c:dLbls>
          <c:showLegendKey val="0"/>
          <c:showVal val="0"/>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dPt>
            <c:idx val="0"/>
            <c:bubble3D val="0"/>
            <c:spPr>
              <a:solidFill>
                <a:schemeClr val="tx1"/>
              </a:solidFill>
            </c:spPr>
            <c:extLst>
              <c:ext xmlns:c16="http://schemas.microsoft.com/office/drawing/2014/chart" uri="{C3380CC4-5D6E-409C-BE32-E72D297353CC}">
                <c16:uniqueId val="{00000001-4AC4-4330-8630-73036B0C1D83}"/>
              </c:ext>
            </c:extLst>
          </c:dPt>
          <c:dPt>
            <c:idx val="1"/>
            <c:bubble3D val="0"/>
            <c:spPr>
              <a:solidFill>
                <a:srgbClr val="C00000"/>
              </a:solidFill>
            </c:spPr>
            <c:extLst>
              <c:ext xmlns:c16="http://schemas.microsoft.com/office/drawing/2014/chart" uri="{C3380CC4-5D6E-409C-BE32-E72D297353CC}">
                <c16:uniqueId val="{00000003-4AC4-4330-8630-73036B0C1D83}"/>
              </c:ext>
            </c:extLst>
          </c:dPt>
          <c:dPt>
            <c:idx val="2"/>
            <c:bubble3D val="0"/>
            <c:spPr>
              <a:solidFill>
                <a:schemeClr val="bg1">
                  <a:lumMod val="75000"/>
                </a:schemeClr>
              </a:solidFill>
            </c:spPr>
            <c:extLst>
              <c:ext xmlns:c16="http://schemas.microsoft.com/office/drawing/2014/chart" uri="{C3380CC4-5D6E-409C-BE32-E72D297353CC}">
                <c16:uniqueId val="{00000005-4AC4-4330-8630-73036B0C1D83}"/>
              </c:ext>
            </c:extLst>
          </c:dPt>
          <c:dLbls>
            <c:dLbl>
              <c:idx val="2"/>
              <c:spPr/>
              <c:txPr>
                <a:bodyPr/>
                <a:lstStyle/>
                <a:p>
                  <a:pPr>
                    <a:defRPr sz="2000">
                      <a:solidFill>
                        <a:sysClr val="windowText" lastClr="000000"/>
                      </a:solidFill>
                    </a:defRPr>
                  </a:pPr>
                  <a:endParaRPr lang="en-US"/>
                </a:p>
              </c:txPr>
              <c:showLegendKey val="0"/>
              <c:showVal val="0"/>
              <c:showCatName val="1"/>
              <c:showSerName val="0"/>
              <c:showPercent val="0"/>
              <c:showBubbleSize val="0"/>
              <c:extLst>
                <c:ext xmlns:c16="http://schemas.microsoft.com/office/drawing/2014/chart" uri="{C3380CC4-5D6E-409C-BE32-E72D297353CC}">
                  <c16:uniqueId val="{00000005-4AC4-4330-8630-73036B0C1D83}"/>
                </c:ext>
              </c:extLst>
            </c:dLbl>
            <c:spPr>
              <a:noFill/>
              <a:ln>
                <a:noFill/>
              </a:ln>
              <a:effectLst/>
            </c:spPr>
            <c:txPr>
              <a:bodyPr/>
              <a:lstStyle/>
              <a:p>
                <a:pPr>
                  <a:defRPr sz="2000">
                    <a:solidFill>
                      <a:schemeClr val="bg1"/>
                    </a:solidFill>
                  </a:defRPr>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Sheet1!$C$4:$C$6</c:f>
              <c:strCache>
                <c:ptCount val="3"/>
                <c:pt idx="0">
                  <c:v>↑ 40%</c:v>
                </c:pt>
                <c:pt idx="1">
                  <c:v>↓ 40%</c:v>
                </c:pt>
                <c:pt idx="2">
                  <c:v>Even</c:v>
                </c:pt>
              </c:strCache>
            </c:strRef>
          </c:cat>
          <c:val>
            <c:numRef>
              <c:f>Sheet1!$D$4:$D$6</c:f>
              <c:numCache>
                <c:formatCode>0%</c:formatCode>
                <c:ptCount val="3"/>
                <c:pt idx="0">
                  <c:v>0.4</c:v>
                </c:pt>
                <c:pt idx="1">
                  <c:v>0.30000000000000032</c:v>
                </c:pt>
                <c:pt idx="2">
                  <c:v>0.30000000000000032</c:v>
                </c:pt>
              </c:numCache>
            </c:numRef>
          </c:val>
          <c:extLst>
            <c:ext xmlns:c16="http://schemas.microsoft.com/office/drawing/2014/chart" uri="{C3380CC4-5D6E-409C-BE32-E72D297353CC}">
              <c16:uniqueId val="{00000006-4AC4-4330-8630-73036B0C1D83}"/>
            </c:ext>
          </c:extLst>
        </c:ser>
        <c:dLbls>
          <c:showLegendKey val="0"/>
          <c:showVal val="0"/>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dPt>
            <c:idx val="0"/>
            <c:bubble3D val="0"/>
            <c:spPr>
              <a:solidFill>
                <a:schemeClr val="tx1"/>
              </a:solidFill>
            </c:spPr>
            <c:extLst>
              <c:ext xmlns:c16="http://schemas.microsoft.com/office/drawing/2014/chart" uri="{C3380CC4-5D6E-409C-BE32-E72D297353CC}">
                <c16:uniqueId val="{00000001-C860-4F51-BBD7-2D5CAFE59A3B}"/>
              </c:ext>
            </c:extLst>
          </c:dPt>
          <c:dPt>
            <c:idx val="1"/>
            <c:bubble3D val="0"/>
            <c:spPr>
              <a:solidFill>
                <a:srgbClr val="C00000"/>
              </a:solidFill>
            </c:spPr>
            <c:extLst>
              <c:ext xmlns:c16="http://schemas.microsoft.com/office/drawing/2014/chart" uri="{C3380CC4-5D6E-409C-BE32-E72D297353CC}">
                <c16:uniqueId val="{00000003-C860-4F51-BBD7-2D5CAFE59A3B}"/>
              </c:ext>
            </c:extLst>
          </c:dPt>
          <c:dPt>
            <c:idx val="2"/>
            <c:bubble3D val="0"/>
            <c:spPr>
              <a:solidFill>
                <a:schemeClr val="bg1">
                  <a:lumMod val="75000"/>
                </a:schemeClr>
              </a:solidFill>
            </c:spPr>
            <c:extLst>
              <c:ext xmlns:c16="http://schemas.microsoft.com/office/drawing/2014/chart" uri="{C3380CC4-5D6E-409C-BE32-E72D297353CC}">
                <c16:uniqueId val="{00000005-C860-4F51-BBD7-2D5CAFE59A3B}"/>
              </c:ext>
            </c:extLst>
          </c:dPt>
          <c:dLbls>
            <c:dLbl>
              <c:idx val="2"/>
              <c:spPr/>
              <c:txPr>
                <a:bodyPr/>
                <a:lstStyle/>
                <a:p>
                  <a:pPr>
                    <a:defRPr sz="2000">
                      <a:solidFill>
                        <a:sysClr val="windowText" lastClr="000000"/>
                      </a:solidFill>
                    </a:defRPr>
                  </a:pPr>
                  <a:endParaRPr lang="en-US"/>
                </a:p>
              </c:txPr>
              <c:showLegendKey val="0"/>
              <c:showVal val="0"/>
              <c:showCatName val="1"/>
              <c:showSerName val="0"/>
              <c:showPercent val="0"/>
              <c:showBubbleSize val="0"/>
              <c:extLst>
                <c:ext xmlns:c16="http://schemas.microsoft.com/office/drawing/2014/chart" uri="{C3380CC4-5D6E-409C-BE32-E72D297353CC}">
                  <c16:uniqueId val="{00000005-C860-4F51-BBD7-2D5CAFE59A3B}"/>
                </c:ext>
              </c:extLst>
            </c:dLbl>
            <c:spPr>
              <a:noFill/>
              <a:ln>
                <a:noFill/>
              </a:ln>
              <a:effectLst/>
            </c:spPr>
            <c:txPr>
              <a:bodyPr/>
              <a:lstStyle/>
              <a:p>
                <a:pPr>
                  <a:defRPr sz="2000">
                    <a:solidFill>
                      <a:schemeClr val="bg1"/>
                    </a:solidFill>
                  </a:defRPr>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'Sheet1 (2)'!$C$4:$C$6</c:f>
              <c:strCache>
                <c:ptCount val="3"/>
                <c:pt idx="0">
                  <c:v>↑ 30%</c:v>
                </c:pt>
                <c:pt idx="1">
                  <c:v>↓ 20%</c:v>
                </c:pt>
                <c:pt idx="2">
                  <c:v>Even</c:v>
                </c:pt>
              </c:strCache>
            </c:strRef>
          </c:cat>
          <c:val>
            <c:numRef>
              <c:f>'Sheet1 (2)'!$D$4:$D$6</c:f>
              <c:numCache>
                <c:formatCode>0%</c:formatCode>
                <c:ptCount val="3"/>
                <c:pt idx="0">
                  <c:v>0.5</c:v>
                </c:pt>
                <c:pt idx="1">
                  <c:v>0.30000000000000032</c:v>
                </c:pt>
                <c:pt idx="2">
                  <c:v>0.2</c:v>
                </c:pt>
              </c:numCache>
            </c:numRef>
          </c:val>
          <c:extLst>
            <c:ext xmlns:c16="http://schemas.microsoft.com/office/drawing/2014/chart" uri="{C3380CC4-5D6E-409C-BE32-E72D297353CC}">
              <c16:uniqueId val="{00000006-C860-4F51-BBD7-2D5CAFE59A3B}"/>
            </c:ext>
          </c:extLst>
        </c:ser>
        <c:dLbls>
          <c:showLegendKey val="0"/>
          <c:showVal val="0"/>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dPt>
            <c:idx val="0"/>
            <c:bubble3D val="0"/>
            <c:spPr>
              <a:solidFill>
                <a:schemeClr val="tx1"/>
              </a:solidFill>
            </c:spPr>
            <c:extLst>
              <c:ext xmlns:c16="http://schemas.microsoft.com/office/drawing/2014/chart" uri="{C3380CC4-5D6E-409C-BE32-E72D297353CC}">
                <c16:uniqueId val="{00000001-0838-4D6D-8DE6-7F25F09E755D}"/>
              </c:ext>
            </c:extLst>
          </c:dPt>
          <c:dPt>
            <c:idx val="1"/>
            <c:bubble3D val="0"/>
            <c:spPr>
              <a:solidFill>
                <a:srgbClr val="C00000"/>
              </a:solidFill>
            </c:spPr>
            <c:extLst>
              <c:ext xmlns:c16="http://schemas.microsoft.com/office/drawing/2014/chart" uri="{C3380CC4-5D6E-409C-BE32-E72D297353CC}">
                <c16:uniqueId val="{00000003-0838-4D6D-8DE6-7F25F09E755D}"/>
              </c:ext>
            </c:extLst>
          </c:dPt>
          <c:dPt>
            <c:idx val="2"/>
            <c:bubble3D val="0"/>
            <c:spPr>
              <a:solidFill>
                <a:schemeClr val="bg1">
                  <a:lumMod val="75000"/>
                </a:schemeClr>
              </a:solidFill>
            </c:spPr>
            <c:extLst>
              <c:ext xmlns:c16="http://schemas.microsoft.com/office/drawing/2014/chart" uri="{C3380CC4-5D6E-409C-BE32-E72D297353CC}">
                <c16:uniqueId val="{00000005-0838-4D6D-8DE6-7F25F09E755D}"/>
              </c:ext>
            </c:extLst>
          </c:dPt>
          <c:dLbls>
            <c:dLbl>
              <c:idx val="2"/>
              <c:spPr/>
              <c:txPr>
                <a:bodyPr/>
                <a:lstStyle/>
                <a:p>
                  <a:pPr>
                    <a:defRPr sz="2000">
                      <a:solidFill>
                        <a:sysClr val="windowText" lastClr="000000"/>
                      </a:solidFill>
                    </a:defRPr>
                  </a:pPr>
                  <a:endParaRPr lang="en-US"/>
                </a:p>
              </c:txPr>
              <c:showLegendKey val="0"/>
              <c:showVal val="0"/>
              <c:showCatName val="1"/>
              <c:showSerName val="0"/>
              <c:showPercent val="0"/>
              <c:showBubbleSize val="0"/>
              <c:extLst>
                <c:ext xmlns:c16="http://schemas.microsoft.com/office/drawing/2014/chart" uri="{C3380CC4-5D6E-409C-BE32-E72D297353CC}">
                  <c16:uniqueId val="{00000005-0838-4D6D-8DE6-7F25F09E755D}"/>
                </c:ext>
              </c:extLst>
            </c:dLbl>
            <c:spPr>
              <a:noFill/>
              <a:ln>
                <a:noFill/>
              </a:ln>
              <a:effectLst/>
            </c:spPr>
            <c:txPr>
              <a:bodyPr/>
              <a:lstStyle/>
              <a:p>
                <a:pPr>
                  <a:defRPr sz="2000">
                    <a:solidFill>
                      <a:schemeClr val="bg1"/>
                    </a:solidFill>
                  </a:defRPr>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Sheet1!$C$4:$C$6</c:f>
              <c:strCache>
                <c:ptCount val="3"/>
                <c:pt idx="0">
                  <c:v>↑ 40%</c:v>
                </c:pt>
                <c:pt idx="1">
                  <c:v>↓ 40%</c:v>
                </c:pt>
                <c:pt idx="2">
                  <c:v>Even</c:v>
                </c:pt>
              </c:strCache>
            </c:strRef>
          </c:cat>
          <c:val>
            <c:numRef>
              <c:f>Sheet1!$D$4:$D$6</c:f>
              <c:numCache>
                <c:formatCode>0%</c:formatCode>
                <c:ptCount val="3"/>
                <c:pt idx="0">
                  <c:v>0.4</c:v>
                </c:pt>
                <c:pt idx="1">
                  <c:v>0.30000000000000032</c:v>
                </c:pt>
                <c:pt idx="2">
                  <c:v>0.30000000000000032</c:v>
                </c:pt>
              </c:numCache>
            </c:numRef>
          </c:val>
          <c:extLst>
            <c:ext xmlns:c16="http://schemas.microsoft.com/office/drawing/2014/chart" uri="{C3380CC4-5D6E-409C-BE32-E72D297353CC}">
              <c16:uniqueId val="{00000006-0838-4D6D-8DE6-7F25F09E755D}"/>
            </c:ext>
          </c:extLst>
        </c:ser>
        <c:dLbls>
          <c:showLegendKey val="0"/>
          <c:showVal val="0"/>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dPt>
            <c:idx val="0"/>
            <c:bubble3D val="0"/>
            <c:spPr>
              <a:solidFill>
                <a:schemeClr val="tx1"/>
              </a:solidFill>
            </c:spPr>
            <c:extLst>
              <c:ext xmlns:c16="http://schemas.microsoft.com/office/drawing/2014/chart" uri="{C3380CC4-5D6E-409C-BE32-E72D297353CC}">
                <c16:uniqueId val="{00000001-699A-4453-ADE1-2E8F6A9C16A4}"/>
              </c:ext>
            </c:extLst>
          </c:dPt>
          <c:dPt>
            <c:idx val="1"/>
            <c:bubble3D val="0"/>
            <c:spPr>
              <a:solidFill>
                <a:srgbClr val="C00000"/>
              </a:solidFill>
            </c:spPr>
            <c:extLst>
              <c:ext xmlns:c16="http://schemas.microsoft.com/office/drawing/2014/chart" uri="{C3380CC4-5D6E-409C-BE32-E72D297353CC}">
                <c16:uniqueId val="{00000003-699A-4453-ADE1-2E8F6A9C16A4}"/>
              </c:ext>
            </c:extLst>
          </c:dPt>
          <c:dPt>
            <c:idx val="2"/>
            <c:bubble3D val="0"/>
            <c:spPr>
              <a:solidFill>
                <a:schemeClr val="bg1">
                  <a:lumMod val="75000"/>
                </a:schemeClr>
              </a:solidFill>
            </c:spPr>
            <c:extLst>
              <c:ext xmlns:c16="http://schemas.microsoft.com/office/drawing/2014/chart" uri="{C3380CC4-5D6E-409C-BE32-E72D297353CC}">
                <c16:uniqueId val="{00000005-699A-4453-ADE1-2E8F6A9C16A4}"/>
              </c:ext>
            </c:extLst>
          </c:dPt>
          <c:dLbls>
            <c:dLbl>
              <c:idx val="2"/>
              <c:spPr/>
              <c:txPr>
                <a:bodyPr/>
                <a:lstStyle/>
                <a:p>
                  <a:pPr>
                    <a:defRPr sz="2000">
                      <a:solidFill>
                        <a:sysClr val="windowText" lastClr="000000"/>
                      </a:solidFill>
                    </a:defRPr>
                  </a:pPr>
                  <a:endParaRPr lang="en-US"/>
                </a:p>
              </c:txPr>
              <c:showLegendKey val="0"/>
              <c:showVal val="0"/>
              <c:showCatName val="1"/>
              <c:showSerName val="0"/>
              <c:showPercent val="0"/>
              <c:showBubbleSize val="0"/>
              <c:extLst>
                <c:ext xmlns:c16="http://schemas.microsoft.com/office/drawing/2014/chart" uri="{C3380CC4-5D6E-409C-BE32-E72D297353CC}">
                  <c16:uniqueId val="{00000005-699A-4453-ADE1-2E8F6A9C16A4}"/>
                </c:ext>
              </c:extLst>
            </c:dLbl>
            <c:spPr>
              <a:noFill/>
              <a:ln>
                <a:noFill/>
              </a:ln>
              <a:effectLst/>
            </c:spPr>
            <c:txPr>
              <a:bodyPr/>
              <a:lstStyle/>
              <a:p>
                <a:pPr>
                  <a:defRPr sz="2000">
                    <a:solidFill>
                      <a:schemeClr val="bg1"/>
                    </a:solidFill>
                  </a:defRPr>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'Sheet1 (2)'!$C$4:$C$6</c:f>
              <c:strCache>
                <c:ptCount val="3"/>
                <c:pt idx="0">
                  <c:v>↑ 30%</c:v>
                </c:pt>
                <c:pt idx="1">
                  <c:v>↓ 20%</c:v>
                </c:pt>
                <c:pt idx="2">
                  <c:v>Even</c:v>
                </c:pt>
              </c:strCache>
            </c:strRef>
          </c:cat>
          <c:val>
            <c:numRef>
              <c:f>'Sheet1 (2)'!$D$4:$D$6</c:f>
              <c:numCache>
                <c:formatCode>0%</c:formatCode>
                <c:ptCount val="3"/>
                <c:pt idx="0">
                  <c:v>0.5</c:v>
                </c:pt>
                <c:pt idx="1">
                  <c:v>0.30000000000000032</c:v>
                </c:pt>
                <c:pt idx="2">
                  <c:v>0.2</c:v>
                </c:pt>
              </c:numCache>
            </c:numRef>
          </c:val>
          <c:extLst>
            <c:ext xmlns:c16="http://schemas.microsoft.com/office/drawing/2014/chart" uri="{C3380CC4-5D6E-409C-BE32-E72D297353CC}">
              <c16:uniqueId val="{00000006-699A-4453-ADE1-2E8F6A9C16A4}"/>
            </c:ext>
          </c:extLst>
        </c:ser>
        <c:dLbls>
          <c:showLegendKey val="0"/>
          <c:showVal val="0"/>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95F389-3717-4596-8120-00576C24FF49}" type="datetimeFigureOut">
              <a:rPr lang="en-US" smtClean="0"/>
              <a:pPr/>
              <a:t>10/7/2020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768E87-41B6-40C5-8895-3C0D890DBA35}" type="slidenum">
              <a:rPr lang="en-US" smtClean="0"/>
              <a:pPr/>
              <a:t>‹#›</a:t>
            </a:fld>
            <a:endParaRPr lang="en-US"/>
          </a:p>
        </p:txBody>
      </p:sp>
    </p:spTree>
    <p:extLst>
      <p:ext uri="{BB962C8B-B14F-4D97-AF65-F5344CB8AC3E}">
        <p14:creationId xmlns:p14="http://schemas.microsoft.com/office/powerpoint/2010/main" val="1259737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000" dirty="0" smtClean="0"/>
              <a:t>Is the status quo bias related to some of the other phenomena in my presentations, or is it something unique?</a:t>
            </a:r>
          </a:p>
          <a:p>
            <a:r>
              <a:rPr lang="en-US" sz="1000" dirty="0" smtClean="0"/>
              <a:t>What does the</a:t>
            </a:r>
            <a:r>
              <a:rPr lang="en-US" sz="1000" baseline="0" dirty="0" smtClean="0"/>
              <a:t> subject matter of this presentation have to do with economics? How can people protect themselves from the weaknesses discussed here? How can or should rational actors and policy makers make use of the ideas discussed here? Here the role of nudges that rely on carefully selecting the default option need to be discussed.</a:t>
            </a:r>
            <a:endParaRPr lang="en-US" sz="1000" dirty="0"/>
          </a:p>
        </p:txBody>
      </p:sp>
      <p:sp>
        <p:nvSpPr>
          <p:cNvPr id="4" name="Slide Number Placeholder 3"/>
          <p:cNvSpPr>
            <a:spLocks noGrp="1"/>
          </p:cNvSpPr>
          <p:nvPr>
            <p:ph type="sldNum" sz="quarter" idx="10"/>
          </p:nvPr>
        </p:nvSpPr>
        <p:spPr/>
        <p:txBody>
          <a:bodyPr/>
          <a:lstStyle/>
          <a:p>
            <a:fld id="{C2768E87-41B6-40C5-8895-3C0D890DBA35}"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http://www.flickr.com/photos/euthman/3375515917/</a:t>
            </a:r>
          </a:p>
          <a:p>
            <a:r>
              <a:rPr lang="en-US" dirty="0" smtClean="0"/>
              <a:t>Picture of Kennedy School of Government at Harvard</a:t>
            </a:r>
            <a:endParaRPr lang="en-US" dirty="0"/>
          </a:p>
        </p:txBody>
      </p:sp>
      <p:sp>
        <p:nvSpPr>
          <p:cNvPr id="4" name="Slide Number Placeholder 3"/>
          <p:cNvSpPr>
            <a:spLocks noGrp="1"/>
          </p:cNvSpPr>
          <p:nvPr>
            <p:ph type="sldNum" sz="quarter" idx="10"/>
          </p:nvPr>
        </p:nvSpPr>
        <p:spPr/>
        <p:txBody>
          <a:bodyPr/>
          <a:lstStyle/>
          <a:p>
            <a:fld id="{C2768E87-41B6-40C5-8895-3C0D890DBA35}"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Looks like the endowment effect, derived from loss aversion.</a:t>
            </a:r>
            <a:endParaRPr lang="en-US" dirty="0"/>
          </a:p>
        </p:txBody>
      </p:sp>
      <p:sp>
        <p:nvSpPr>
          <p:cNvPr id="4" name="Slide Number Placeholder 3"/>
          <p:cNvSpPr>
            <a:spLocks noGrp="1"/>
          </p:cNvSpPr>
          <p:nvPr>
            <p:ph type="sldNum" sz="quarter" idx="10"/>
          </p:nvPr>
        </p:nvSpPr>
        <p:spPr/>
        <p:txBody>
          <a:bodyPr/>
          <a:lstStyle/>
          <a:p>
            <a:fld id="{C2768E87-41B6-40C5-8895-3C0D890DBA35}" type="slidenum">
              <a:rPr lang="en-US" smtClean="0"/>
              <a:pPr/>
              <a:t>12</a:t>
            </a:fld>
            <a:endParaRPr lang="en-US"/>
          </a:p>
        </p:txBody>
      </p:sp>
    </p:spTree>
    <p:extLst>
      <p:ext uri="{BB962C8B-B14F-4D97-AF65-F5344CB8AC3E}">
        <p14:creationId xmlns:p14="http://schemas.microsoft.com/office/powerpoint/2010/main" val="736552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looks a lot like anchoring.</a:t>
            </a:r>
            <a:endParaRPr lang="en-US" dirty="0"/>
          </a:p>
        </p:txBody>
      </p:sp>
      <p:sp>
        <p:nvSpPr>
          <p:cNvPr id="4" name="Slide Number Placeholder 3"/>
          <p:cNvSpPr>
            <a:spLocks noGrp="1"/>
          </p:cNvSpPr>
          <p:nvPr>
            <p:ph type="sldNum" sz="quarter" idx="10"/>
          </p:nvPr>
        </p:nvSpPr>
        <p:spPr/>
        <p:txBody>
          <a:bodyPr/>
          <a:lstStyle/>
          <a:p>
            <a:fld id="{C2768E87-41B6-40C5-8895-3C0D890DBA35}" type="slidenum">
              <a:rPr lang="en-US" smtClean="0"/>
              <a:pPr/>
              <a:t>26</a:t>
            </a:fld>
            <a:endParaRPr lang="en-US"/>
          </a:p>
        </p:txBody>
      </p:sp>
    </p:spTree>
    <p:extLst>
      <p:ext uri="{BB962C8B-B14F-4D97-AF65-F5344CB8AC3E}">
        <p14:creationId xmlns:p14="http://schemas.microsoft.com/office/powerpoint/2010/main" val="170750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O.K., so what can we do to</a:t>
            </a:r>
            <a:r>
              <a:rPr lang="en-US" baseline="0" dirty="0" smtClean="0"/>
              <a:t> deal with the status-quo bias? What are the </a:t>
            </a:r>
            <a:r>
              <a:rPr lang="en-US" baseline="0" smtClean="0"/>
              <a:t>policy implications?</a:t>
            </a:r>
            <a:endParaRPr lang="en-US"/>
          </a:p>
        </p:txBody>
      </p:sp>
      <p:sp>
        <p:nvSpPr>
          <p:cNvPr id="4" name="Slide Number Placeholder 3"/>
          <p:cNvSpPr>
            <a:spLocks noGrp="1"/>
          </p:cNvSpPr>
          <p:nvPr>
            <p:ph type="sldNum" sz="quarter" idx="10"/>
          </p:nvPr>
        </p:nvSpPr>
        <p:spPr/>
        <p:txBody>
          <a:bodyPr/>
          <a:lstStyle/>
          <a:p>
            <a:fld id="{C2768E87-41B6-40C5-8895-3C0D890DBA35}" type="slidenum">
              <a:rPr lang="en-US" smtClean="0"/>
              <a:pPr/>
              <a:t>36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Wait a minute! What is prospect theory? Has it been discussed in the previous lectures? </a:t>
            </a:r>
            <a:endParaRPr lang="en-US" dirty="0"/>
          </a:p>
        </p:txBody>
      </p:sp>
      <p:sp>
        <p:nvSpPr>
          <p:cNvPr id="4" name="Slide Number Placeholder 3"/>
          <p:cNvSpPr>
            <a:spLocks noGrp="1"/>
          </p:cNvSpPr>
          <p:nvPr>
            <p:ph type="sldNum" sz="quarter" idx="10"/>
          </p:nvPr>
        </p:nvSpPr>
        <p:spPr/>
        <p:txBody>
          <a:bodyPr/>
          <a:lstStyle/>
          <a:p>
            <a:fld id="{7F8FB9BF-0662-40A7-B9D8-1765E3CDDAB8}" type="slidenum">
              <a:rPr lang="en-US" smtClean="0"/>
              <a:pPr/>
              <a:t>37</a:t>
            </a:fld>
            <a:endParaRPr lang="en-US"/>
          </a:p>
        </p:txBody>
      </p:sp>
    </p:spTree>
    <p:extLst>
      <p:ext uri="{BB962C8B-B14F-4D97-AF65-F5344CB8AC3E}">
        <p14:creationId xmlns:p14="http://schemas.microsoft.com/office/powerpoint/2010/main" val="3550417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BC9CAE-469C-48DA-B8A9-87F79A250A60}" type="datetimeFigureOut">
              <a:rPr lang="en-US" smtClean="0"/>
              <a:pPr/>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D1AAA-A11E-4558-A96E-54382E922D4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BC9CAE-469C-48DA-B8A9-87F79A250A60}" type="datetimeFigureOut">
              <a:rPr lang="en-US" smtClean="0"/>
              <a:pPr/>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D1AAA-A11E-4558-A96E-54382E922D4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BC9CAE-469C-48DA-B8A9-87F79A250A60}" type="datetimeFigureOut">
              <a:rPr lang="en-US" smtClean="0"/>
              <a:pPr/>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D1AAA-A11E-4558-A96E-54382E922D4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BC9CAE-469C-48DA-B8A9-87F79A250A60}" type="datetimeFigureOut">
              <a:rPr lang="en-US" smtClean="0"/>
              <a:pPr/>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D1AAA-A11E-4558-A96E-54382E922D4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BC9CAE-469C-48DA-B8A9-87F79A250A60}" type="datetimeFigureOut">
              <a:rPr lang="en-US" smtClean="0"/>
              <a:pPr/>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D1AAA-A11E-4558-A96E-54382E922D4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BC9CAE-469C-48DA-B8A9-87F79A250A60}" type="datetimeFigureOut">
              <a:rPr lang="en-US" smtClean="0"/>
              <a:pPr/>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9D1AAA-A11E-4558-A96E-54382E922D4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BC9CAE-469C-48DA-B8A9-87F79A250A60}" type="datetimeFigureOut">
              <a:rPr lang="en-US" smtClean="0"/>
              <a:pPr/>
              <a:t>10/7/2020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9D1AAA-A11E-4558-A96E-54382E922D4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BC9CAE-469C-48DA-B8A9-87F79A250A60}" type="datetimeFigureOut">
              <a:rPr lang="en-US" smtClean="0"/>
              <a:pPr/>
              <a:t>10/7/2020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9D1AAA-A11E-4558-A96E-54382E922D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BC9CAE-469C-48DA-B8A9-87F79A250A60}" type="datetimeFigureOut">
              <a:rPr lang="en-US" smtClean="0"/>
              <a:pPr/>
              <a:t>10/7/2020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9D1AAA-A11E-4558-A96E-54382E922D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BC9CAE-469C-48DA-B8A9-87F79A250A60}" type="datetimeFigureOut">
              <a:rPr lang="en-US" smtClean="0"/>
              <a:pPr/>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9D1AAA-A11E-4558-A96E-54382E922D4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BC9CAE-469C-48DA-B8A9-87F79A250A60}" type="datetimeFigureOut">
              <a:rPr lang="en-US" smtClean="0"/>
              <a:pPr/>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9D1AAA-A11E-4558-A96E-54382E922D4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BC9CAE-469C-48DA-B8A9-87F79A250A60}" type="datetimeFigureOut">
              <a:rPr lang="en-US" smtClean="0"/>
              <a:pPr/>
              <a:t>10/7/2020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9D1AAA-A11E-4558-A96E-54382E922D4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447801"/>
            <a:ext cx="6477000" cy="1470025"/>
          </a:xfrm>
        </p:spPr>
        <p:txBody>
          <a:bodyPr>
            <a:normAutofit fontScale="90000"/>
          </a:bodyPr>
          <a:lstStyle/>
          <a:p>
            <a:pPr algn="l">
              <a:lnSpc>
                <a:spcPct val="80000"/>
              </a:lnSpc>
            </a:pPr>
            <a:r>
              <a:rPr lang="en-US" sz="10700" b="1" dirty="0"/>
              <a:t>Status quo</a:t>
            </a:r>
            <a:br>
              <a:rPr lang="en-US" sz="10700" b="1" dirty="0"/>
            </a:br>
            <a:r>
              <a:rPr lang="en-US" sz="10700" b="1" dirty="0"/>
              <a:t>bias </a:t>
            </a:r>
            <a:r>
              <a:rPr lang="en-US" dirty="0" smtClean="0"/>
              <a:t/>
            </a:r>
            <a:br>
              <a:rPr lang="en-US" dirty="0" smtClean="0"/>
            </a:br>
            <a:endParaRPr lang="en-US" dirty="0"/>
          </a:p>
        </p:txBody>
      </p:sp>
      <p:pic>
        <p:nvPicPr>
          <p:cNvPr id="5" name="Picture 4" descr="iStock_000005944464XSmall.jpg"/>
          <p:cNvPicPr>
            <a:picLocks noChangeAspect="1"/>
          </p:cNvPicPr>
          <p:nvPr/>
        </p:nvPicPr>
        <p:blipFill>
          <a:blip r:embed="rId3" cstate="print"/>
          <a:srcRect t="17225"/>
          <a:stretch>
            <a:fillRect/>
          </a:stretch>
        </p:blipFill>
        <p:spPr>
          <a:xfrm>
            <a:off x="6553200" y="76200"/>
            <a:ext cx="5562600" cy="6705600"/>
          </a:xfrm>
          <a:prstGeom prst="rect">
            <a:avLst/>
          </a:prstGeom>
        </p:spPr>
      </p:pic>
      <p:sp>
        <p:nvSpPr>
          <p:cNvPr id="7" name="TextBox 6"/>
          <p:cNvSpPr txBox="1"/>
          <p:nvPr/>
        </p:nvSpPr>
        <p:spPr>
          <a:xfrm>
            <a:off x="1524000" y="3962401"/>
            <a:ext cx="3886200" cy="1323439"/>
          </a:xfrm>
          <a:prstGeom prst="rect">
            <a:avLst/>
          </a:prstGeom>
          <a:noFill/>
        </p:spPr>
        <p:txBody>
          <a:bodyPr wrap="square" rtlCol="0">
            <a:spAutoFit/>
          </a:bodyPr>
          <a:lstStyle/>
          <a:p>
            <a:r>
              <a:rPr lang="en-US" sz="4000" dirty="0"/>
              <a:t>Avoiding action </a:t>
            </a:r>
            <a:br>
              <a:rPr lang="en-US" sz="4000" dirty="0"/>
            </a:br>
            <a:r>
              <a:rPr lang="en-US" sz="4000" dirty="0"/>
              <a:t>Avoiding change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0"/>
            <a:ext cx="8534400" cy="1524000"/>
          </a:xfrm>
        </p:spPr>
        <p:txBody>
          <a:bodyPr>
            <a:normAutofit lnSpcReduction="10000"/>
          </a:bodyPr>
          <a:lstStyle/>
          <a:p>
            <a:pPr marL="0" indent="0">
              <a:buNone/>
            </a:pPr>
            <a:r>
              <a:rPr lang="en-US" dirty="0" smtClean="0"/>
              <a:t>You recently inherited some money from your great uncle.  Choose one of the following investments for the inheritance.</a:t>
            </a:r>
          </a:p>
        </p:txBody>
      </p:sp>
      <p:sp>
        <p:nvSpPr>
          <p:cNvPr id="4" name="TextBox 3"/>
          <p:cNvSpPr txBox="1"/>
          <p:nvPr/>
        </p:nvSpPr>
        <p:spPr>
          <a:xfrm>
            <a:off x="1524000" y="6273226"/>
            <a:ext cx="9144000" cy="584775"/>
          </a:xfrm>
          <a:prstGeom prst="rect">
            <a:avLst/>
          </a:prstGeom>
          <a:solidFill>
            <a:srgbClr val="C00000"/>
          </a:solidFill>
        </p:spPr>
        <p:txBody>
          <a:bodyPr wrap="square" rtlCol="0">
            <a:spAutoFit/>
          </a:bodyPr>
          <a:lstStyle/>
          <a:p>
            <a:r>
              <a:rPr lang="en-US" sz="1600" dirty="0">
                <a:solidFill>
                  <a:schemeClr val="bg1"/>
                </a:solidFill>
              </a:rPr>
              <a:t>Samuelson, W. (Boston U.) &amp; </a:t>
            </a:r>
            <a:r>
              <a:rPr lang="en-US" sz="1600" dirty="0" err="1">
                <a:solidFill>
                  <a:schemeClr val="bg1"/>
                </a:solidFill>
              </a:rPr>
              <a:t>Zeckhauser</a:t>
            </a:r>
            <a:r>
              <a:rPr lang="en-US" sz="1600" dirty="0">
                <a:solidFill>
                  <a:schemeClr val="bg1"/>
                </a:solidFill>
              </a:rPr>
              <a:t>, R. (Harvard), 1988, Status quo bias in decision making. </a:t>
            </a:r>
            <a:r>
              <a:rPr lang="en-US" sz="1600" i="1" dirty="0">
                <a:solidFill>
                  <a:schemeClr val="bg1"/>
                </a:solidFill>
              </a:rPr>
              <a:t>Journal of Risk and Uncertainty, 1,</a:t>
            </a:r>
            <a:r>
              <a:rPr lang="en-US" sz="1600" dirty="0">
                <a:solidFill>
                  <a:schemeClr val="bg1"/>
                </a:solidFill>
              </a:rPr>
              <a:t> 7-59.</a:t>
            </a:r>
          </a:p>
        </p:txBody>
      </p:sp>
      <p:graphicFrame>
        <p:nvGraphicFramePr>
          <p:cNvPr id="8" name="Chart 7"/>
          <p:cNvGraphicFramePr/>
          <p:nvPr/>
        </p:nvGraphicFramePr>
        <p:xfrm>
          <a:off x="1524000" y="3810000"/>
          <a:ext cx="43434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nvGraphicFramePr>
        <p:xfrm>
          <a:off x="6096000" y="38100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676400" y="1981200"/>
            <a:ext cx="4191000" cy="1077218"/>
          </a:xfrm>
          <a:prstGeom prst="rect">
            <a:avLst/>
          </a:prstGeom>
          <a:noFill/>
        </p:spPr>
        <p:txBody>
          <a:bodyPr wrap="square" rtlCol="0">
            <a:spAutoFit/>
          </a:bodyPr>
          <a:lstStyle/>
          <a:p>
            <a:r>
              <a:rPr lang="en-US" sz="3200" dirty="0"/>
              <a:t>Invest in </a:t>
            </a:r>
            <a:r>
              <a:rPr lang="en-US" sz="3200" b="1" dirty="0"/>
              <a:t>moderate-risk</a:t>
            </a:r>
            <a:r>
              <a:rPr lang="en-US" sz="3200" dirty="0"/>
              <a:t> company A. </a:t>
            </a:r>
          </a:p>
        </p:txBody>
      </p:sp>
      <p:sp>
        <p:nvSpPr>
          <p:cNvPr id="11" name="TextBox 10"/>
          <p:cNvSpPr txBox="1"/>
          <p:nvPr/>
        </p:nvSpPr>
        <p:spPr>
          <a:xfrm>
            <a:off x="6629400" y="1981200"/>
            <a:ext cx="4038600" cy="1077218"/>
          </a:xfrm>
          <a:prstGeom prst="rect">
            <a:avLst/>
          </a:prstGeom>
          <a:noFill/>
        </p:spPr>
        <p:txBody>
          <a:bodyPr wrap="square" rtlCol="0">
            <a:spAutoFit/>
          </a:bodyPr>
          <a:lstStyle/>
          <a:p>
            <a:r>
              <a:rPr lang="en-US" sz="3200" dirty="0"/>
              <a:t>Invest in </a:t>
            </a:r>
            <a:r>
              <a:rPr lang="en-US" sz="3200" b="1" dirty="0"/>
              <a:t>high-risk </a:t>
            </a:r>
            <a:r>
              <a:rPr lang="en-US" sz="3200" dirty="0"/>
              <a:t>company B. </a:t>
            </a:r>
          </a:p>
        </p:txBody>
      </p:sp>
      <p:sp>
        <p:nvSpPr>
          <p:cNvPr id="14" name="TextBox 13"/>
          <p:cNvSpPr txBox="1"/>
          <p:nvPr/>
        </p:nvSpPr>
        <p:spPr>
          <a:xfrm>
            <a:off x="4876800" y="5791200"/>
            <a:ext cx="2362200" cy="369332"/>
          </a:xfrm>
          <a:prstGeom prst="rect">
            <a:avLst/>
          </a:prstGeom>
          <a:noFill/>
        </p:spPr>
        <p:txBody>
          <a:bodyPr wrap="square" rtlCol="0">
            <a:spAutoFit/>
          </a:bodyPr>
          <a:lstStyle/>
          <a:p>
            <a:r>
              <a:rPr lang="en-US" dirty="0"/>
              <a:t>Outcome probabilities</a:t>
            </a:r>
          </a:p>
        </p:txBody>
      </p:sp>
      <p:sp>
        <p:nvSpPr>
          <p:cNvPr id="15" name="TextBox 14"/>
          <p:cNvSpPr txBox="1"/>
          <p:nvPr/>
        </p:nvSpPr>
        <p:spPr>
          <a:xfrm rot="504317">
            <a:off x="4813757" y="3278271"/>
            <a:ext cx="2209800" cy="1384995"/>
          </a:xfrm>
          <a:prstGeom prst="rect">
            <a:avLst/>
          </a:prstGeom>
          <a:solidFill>
            <a:srgbClr val="C00000"/>
          </a:solidFill>
        </p:spPr>
        <p:txBody>
          <a:bodyPr wrap="square" rtlCol="0">
            <a:spAutoFit/>
          </a:bodyPr>
          <a:lstStyle/>
          <a:p>
            <a:r>
              <a:rPr lang="en-US" sz="2800" b="1" dirty="0">
                <a:solidFill>
                  <a:schemeClr val="bg1"/>
                </a:solidFill>
              </a:rPr>
              <a:t>Which choice was the most popular?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0"/>
            <a:ext cx="8534400" cy="1524000"/>
          </a:xfrm>
        </p:spPr>
        <p:txBody>
          <a:bodyPr>
            <a:normAutofit lnSpcReduction="10000"/>
          </a:bodyPr>
          <a:lstStyle/>
          <a:p>
            <a:pPr marL="0" indent="0">
              <a:buNone/>
            </a:pPr>
            <a:r>
              <a:rPr lang="en-US" dirty="0" smtClean="0"/>
              <a:t>You recently inherited some money from your great uncle.  Choose one of the following investments for the inheritance.</a:t>
            </a:r>
          </a:p>
        </p:txBody>
      </p:sp>
      <p:sp>
        <p:nvSpPr>
          <p:cNvPr id="4" name="TextBox 3"/>
          <p:cNvSpPr txBox="1"/>
          <p:nvPr/>
        </p:nvSpPr>
        <p:spPr>
          <a:xfrm>
            <a:off x="1524000" y="6273226"/>
            <a:ext cx="9144000" cy="584775"/>
          </a:xfrm>
          <a:prstGeom prst="rect">
            <a:avLst/>
          </a:prstGeom>
          <a:solidFill>
            <a:srgbClr val="C00000"/>
          </a:solidFill>
        </p:spPr>
        <p:txBody>
          <a:bodyPr wrap="square" rtlCol="0">
            <a:spAutoFit/>
          </a:bodyPr>
          <a:lstStyle/>
          <a:p>
            <a:r>
              <a:rPr lang="en-US" sz="1600" dirty="0">
                <a:solidFill>
                  <a:schemeClr val="bg1"/>
                </a:solidFill>
              </a:rPr>
              <a:t>Samuelson, W. (Boston U.) &amp; </a:t>
            </a:r>
            <a:r>
              <a:rPr lang="en-US" sz="1600" dirty="0" err="1">
                <a:solidFill>
                  <a:schemeClr val="bg1"/>
                </a:solidFill>
              </a:rPr>
              <a:t>Zeckhauser</a:t>
            </a:r>
            <a:r>
              <a:rPr lang="en-US" sz="1600" dirty="0">
                <a:solidFill>
                  <a:schemeClr val="bg1"/>
                </a:solidFill>
              </a:rPr>
              <a:t>, R. (Harvard), 1988, Status quo bias in decision making. </a:t>
            </a:r>
            <a:r>
              <a:rPr lang="en-US" sz="1600" i="1" dirty="0">
                <a:solidFill>
                  <a:schemeClr val="bg1"/>
                </a:solidFill>
              </a:rPr>
              <a:t>Journal of Risk and Uncertainty, 1,</a:t>
            </a:r>
            <a:r>
              <a:rPr lang="en-US" sz="1600" dirty="0">
                <a:solidFill>
                  <a:schemeClr val="bg1"/>
                </a:solidFill>
              </a:rPr>
              <a:t> 7-59.</a:t>
            </a:r>
          </a:p>
        </p:txBody>
      </p:sp>
      <p:graphicFrame>
        <p:nvGraphicFramePr>
          <p:cNvPr id="8" name="Chart 7"/>
          <p:cNvGraphicFramePr/>
          <p:nvPr/>
        </p:nvGraphicFramePr>
        <p:xfrm>
          <a:off x="1524000" y="3810000"/>
          <a:ext cx="43434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nvGraphicFramePr>
        <p:xfrm>
          <a:off x="6096000" y="38100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676400" y="1981200"/>
            <a:ext cx="4191000" cy="1077218"/>
          </a:xfrm>
          <a:prstGeom prst="rect">
            <a:avLst/>
          </a:prstGeom>
          <a:noFill/>
        </p:spPr>
        <p:txBody>
          <a:bodyPr wrap="square" rtlCol="0">
            <a:spAutoFit/>
          </a:bodyPr>
          <a:lstStyle/>
          <a:p>
            <a:r>
              <a:rPr lang="en-US" sz="3200" dirty="0"/>
              <a:t>Invest in </a:t>
            </a:r>
            <a:r>
              <a:rPr lang="en-US" sz="3200" b="1" dirty="0"/>
              <a:t>moderate-risk</a:t>
            </a:r>
            <a:r>
              <a:rPr lang="en-US" sz="3200" dirty="0"/>
              <a:t> company A. </a:t>
            </a:r>
          </a:p>
        </p:txBody>
      </p:sp>
      <p:sp>
        <p:nvSpPr>
          <p:cNvPr id="11" name="TextBox 10"/>
          <p:cNvSpPr txBox="1"/>
          <p:nvPr/>
        </p:nvSpPr>
        <p:spPr>
          <a:xfrm>
            <a:off x="6629400" y="1981200"/>
            <a:ext cx="4038600" cy="1077218"/>
          </a:xfrm>
          <a:prstGeom prst="rect">
            <a:avLst/>
          </a:prstGeom>
          <a:noFill/>
        </p:spPr>
        <p:txBody>
          <a:bodyPr wrap="square" rtlCol="0">
            <a:spAutoFit/>
          </a:bodyPr>
          <a:lstStyle/>
          <a:p>
            <a:r>
              <a:rPr lang="en-US" sz="3200" dirty="0"/>
              <a:t>Invest in </a:t>
            </a:r>
            <a:r>
              <a:rPr lang="en-US" sz="3200" b="1" dirty="0"/>
              <a:t>high-risk </a:t>
            </a:r>
            <a:r>
              <a:rPr lang="en-US" sz="3200" dirty="0"/>
              <a:t>company B. </a:t>
            </a:r>
          </a:p>
        </p:txBody>
      </p:sp>
      <p:sp>
        <p:nvSpPr>
          <p:cNvPr id="12" name="TextBox 11"/>
          <p:cNvSpPr txBox="1"/>
          <p:nvPr/>
        </p:nvSpPr>
        <p:spPr>
          <a:xfrm>
            <a:off x="7848600" y="3048000"/>
            <a:ext cx="1600200" cy="923330"/>
          </a:xfrm>
          <a:prstGeom prst="rect">
            <a:avLst/>
          </a:prstGeom>
          <a:noFill/>
        </p:spPr>
        <p:txBody>
          <a:bodyPr wrap="square" rtlCol="0">
            <a:spAutoFit/>
          </a:bodyPr>
          <a:lstStyle/>
          <a:p>
            <a:r>
              <a:rPr lang="en-US" sz="5400" b="1" dirty="0">
                <a:solidFill>
                  <a:srgbClr val="C00000"/>
                </a:solidFill>
              </a:rPr>
              <a:t>40%</a:t>
            </a:r>
          </a:p>
        </p:txBody>
      </p:sp>
      <p:sp>
        <p:nvSpPr>
          <p:cNvPr id="13" name="TextBox 12"/>
          <p:cNvSpPr txBox="1"/>
          <p:nvPr/>
        </p:nvSpPr>
        <p:spPr>
          <a:xfrm>
            <a:off x="3048000" y="3124200"/>
            <a:ext cx="1447800" cy="923330"/>
          </a:xfrm>
          <a:prstGeom prst="rect">
            <a:avLst/>
          </a:prstGeom>
          <a:noFill/>
        </p:spPr>
        <p:txBody>
          <a:bodyPr wrap="square" rtlCol="0">
            <a:spAutoFit/>
          </a:bodyPr>
          <a:lstStyle/>
          <a:p>
            <a:r>
              <a:rPr lang="en-US" sz="5400" b="1" dirty="0">
                <a:solidFill>
                  <a:srgbClr val="C00000"/>
                </a:solidFill>
              </a:rPr>
              <a:t>60%</a:t>
            </a:r>
          </a:p>
        </p:txBody>
      </p:sp>
      <p:sp>
        <p:nvSpPr>
          <p:cNvPr id="14" name="TextBox 13"/>
          <p:cNvSpPr txBox="1"/>
          <p:nvPr/>
        </p:nvSpPr>
        <p:spPr>
          <a:xfrm>
            <a:off x="4876800" y="5791200"/>
            <a:ext cx="2362200" cy="369332"/>
          </a:xfrm>
          <a:prstGeom prst="rect">
            <a:avLst/>
          </a:prstGeom>
          <a:noFill/>
        </p:spPr>
        <p:txBody>
          <a:bodyPr wrap="square" rtlCol="0">
            <a:spAutoFit/>
          </a:bodyPr>
          <a:lstStyle/>
          <a:p>
            <a:r>
              <a:rPr lang="en-US" dirty="0"/>
              <a:t>Outcome probabilities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0"/>
            <a:ext cx="8991600" cy="1676400"/>
          </a:xfrm>
        </p:spPr>
        <p:txBody>
          <a:bodyPr>
            <a:normAutofit fontScale="92500"/>
          </a:bodyPr>
          <a:lstStyle/>
          <a:p>
            <a:pPr marL="0" indent="0">
              <a:buNone/>
            </a:pPr>
            <a:r>
              <a:rPr lang="en-US" dirty="0" smtClean="0"/>
              <a:t>You recently inherited some money and stocks from your great uncle.  </a:t>
            </a:r>
            <a:r>
              <a:rPr lang="en-US" b="1" dirty="0" smtClean="0"/>
              <a:t>The stocks are in high-risk company B.  </a:t>
            </a:r>
            <a:r>
              <a:rPr lang="en-US" sz="3000" dirty="0"/>
              <a:t>(The tax and broker charges to change are inconsequential.)</a:t>
            </a:r>
          </a:p>
        </p:txBody>
      </p:sp>
      <p:sp>
        <p:nvSpPr>
          <p:cNvPr id="4" name="TextBox 3"/>
          <p:cNvSpPr txBox="1"/>
          <p:nvPr/>
        </p:nvSpPr>
        <p:spPr>
          <a:xfrm>
            <a:off x="1524000" y="6273226"/>
            <a:ext cx="9144000" cy="584775"/>
          </a:xfrm>
          <a:prstGeom prst="rect">
            <a:avLst/>
          </a:prstGeom>
          <a:solidFill>
            <a:srgbClr val="C00000"/>
          </a:solidFill>
        </p:spPr>
        <p:txBody>
          <a:bodyPr wrap="square" rtlCol="0">
            <a:spAutoFit/>
          </a:bodyPr>
          <a:lstStyle/>
          <a:p>
            <a:r>
              <a:rPr lang="en-US" sz="1600" dirty="0">
                <a:solidFill>
                  <a:schemeClr val="bg1"/>
                </a:solidFill>
              </a:rPr>
              <a:t>Samuelson, W. (Boston U.) &amp; </a:t>
            </a:r>
            <a:r>
              <a:rPr lang="en-US" sz="1600" dirty="0" err="1">
                <a:solidFill>
                  <a:schemeClr val="bg1"/>
                </a:solidFill>
              </a:rPr>
              <a:t>Zeckhauser</a:t>
            </a:r>
            <a:r>
              <a:rPr lang="en-US" sz="1600" dirty="0">
                <a:solidFill>
                  <a:schemeClr val="bg1"/>
                </a:solidFill>
              </a:rPr>
              <a:t>, R. (Harvard), 1988, Status quo bias in decision making. </a:t>
            </a:r>
            <a:r>
              <a:rPr lang="en-US" sz="1600" i="1" dirty="0">
                <a:solidFill>
                  <a:schemeClr val="bg1"/>
                </a:solidFill>
              </a:rPr>
              <a:t>Journal of Risk and Uncertainty, 1,</a:t>
            </a:r>
            <a:r>
              <a:rPr lang="en-US" sz="1600" dirty="0">
                <a:solidFill>
                  <a:schemeClr val="bg1"/>
                </a:solidFill>
              </a:rPr>
              <a:t> 7-59.</a:t>
            </a:r>
          </a:p>
        </p:txBody>
      </p:sp>
      <p:graphicFrame>
        <p:nvGraphicFramePr>
          <p:cNvPr id="8" name="Chart 7"/>
          <p:cNvGraphicFramePr/>
          <p:nvPr/>
        </p:nvGraphicFramePr>
        <p:xfrm>
          <a:off x="1524000" y="3810000"/>
          <a:ext cx="43434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6096000" y="381000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1676400" y="1981200"/>
            <a:ext cx="4191000" cy="1077218"/>
          </a:xfrm>
          <a:prstGeom prst="rect">
            <a:avLst/>
          </a:prstGeom>
          <a:noFill/>
        </p:spPr>
        <p:txBody>
          <a:bodyPr wrap="square" rtlCol="0">
            <a:spAutoFit/>
          </a:bodyPr>
          <a:lstStyle/>
          <a:p>
            <a:r>
              <a:rPr lang="en-US" sz="3200" dirty="0"/>
              <a:t>Invest in </a:t>
            </a:r>
            <a:r>
              <a:rPr lang="en-US" sz="3200" b="1" dirty="0"/>
              <a:t>moderate-risk</a:t>
            </a:r>
            <a:r>
              <a:rPr lang="en-US" sz="3200" dirty="0"/>
              <a:t> company A. </a:t>
            </a:r>
          </a:p>
        </p:txBody>
      </p:sp>
      <p:sp>
        <p:nvSpPr>
          <p:cNvPr id="11" name="TextBox 10"/>
          <p:cNvSpPr txBox="1"/>
          <p:nvPr/>
        </p:nvSpPr>
        <p:spPr>
          <a:xfrm>
            <a:off x="6629400" y="1981200"/>
            <a:ext cx="4038600" cy="1077218"/>
          </a:xfrm>
          <a:prstGeom prst="rect">
            <a:avLst/>
          </a:prstGeom>
          <a:noFill/>
        </p:spPr>
        <p:txBody>
          <a:bodyPr wrap="square" rtlCol="0">
            <a:spAutoFit/>
          </a:bodyPr>
          <a:lstStyle/>
          <a:p>
            <a:r>
              <a:rPr lang="en-US" sz="3200" dirty="0"/>
              <a:t>Invest in </a:t>
            </a:r>
            <a:r>
              <a:rPr lang="en-US" sz="3200" b="1" dirty="0"/>
              <a:t>high-risk </a:t>
            </a:r>
            <a:r>
              <a:rPr lang="en-US" sz="3200" dirty="0"/>
              <a:t>company B. </a:t>
            </a:r>
          </a:p>
        </p:txBody>
      </p:sp>
      <p:sp>
        <p:nvSpPr>
          <p:cNvPr id="14" name="TextBox 13"/>
          <p:cNvSpPr txBox="1"/>
          <p:nvPr/>
        </p:nvSpPr>
        <p:spPr>
          <a:xfrm>
            <a:off x="4876800" y="5791200"/>
            <a:ext cx="2362200" cy="369332"/>
          </a:xfrm>
          <a:prstGeom prst="rect">
            <a:avLst/>
          </a:prstGeom>
          <a:noFill/>
        </p:spPr>
        <p:txBody>
          <a:bodyPr wrap="square" rtlCol="0">
            <a:spAutoFit/>
          </a:bodyPr>
          <a:lstStyle/>
          <a:p>
            <a:r>
              <a:rPr lang="en-US" dirty="0"/>
              <a:t>Outcome probabilities</a:t>
            </a:r>
          </a:p>
        </p:txBody>
      </p:sp>
      <p:sp>
        <p:nvSpPr>
          <p:cNvPr id="15" name="TextBox 14"/>
          <p:cNvSpPr txBox="1"/>
          <p:nvPr/>
        </p:nvSpPr>
        <p:spPr>
          <a:xfrm rot="504317">
            <a:off x="4813757" y="3278271"/>
            <a:ext cx="2209800" cy="1384995"/>
          </a:xfrm>
          <a:prstGeom prst="rect">
            <a:avLst/>
          </a:prstGeom>
          <a:solidFill>
            <a:srgbClr val="C00000"/>
          </a:solidFill>
        </p:spPr>
        <p:txBody>
          <a:bodyPr wrap="square" rtlCol="0">
            <a:spAutoFit/>
          </a:bodyPr>
          <a:lstStyle/>
          <a:p>
            <a:r>
              <a:rPr lang="en-US" sz="2800" b="1" dirty="0">
                <a:solidFill>
                  <a:schemeClr val="bg1"/>
                </a:solidFill>
              </a:rPr>
              <a:t>Which choice was the most popular?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0"/>
            <a:ext cx="8991600" cy="1676400"/>
          </a:xfrm>
        </p:spPr>
        <p:txBody>
          <a:bodyPr>
            <a:normAutofit fontScale="92500"/>
          </a:bodyPr>
          <a:lstStyle/>
          <a:p>
            <a:pPr marL="0" indent="0">
              <a:buNone/>
            </a:pPr>
            <a:r>
              <a:rPr lang="en-US" dirty="0" smtClean="0"/>
              <a:t>You recently inherited some money and stocks from your great uncle.  </a:t>
            </a:r>
            <a:r>
              <a:rPr lang="en-US" b="1" dirty="0" smtClean="0"/>
              <a:t>The stocks are in high-risk company B.  The tax and broker charges to change are inconsequential.</a:t>
            </a:r>
          </a:p>
        </p:txBody>
      </p:sp>
      <p:sp>
        <p:nvSpPr>
          <p:cNvPr id="4" name="TextBox 3"/>
          <p:cNvSpPr txBox="1"/>
          <p:nvPr/>
        </p:nvSpPr>
        <p:spPr>
          <a:xfrm>
            <a:off x="1524000" y="6273226"/>
            <a:ext cx="9144000" cy="584775"/>
          </a:xfrm>
          <a:prstGeom prst="rect">
            <a:avLst/>
          </a:prstGeom>
          <a:solidFill>
            <a:srgbClr val="C00000"/>
          </a:solidFill>
        </p:spPr>
        <p:txBody>
          <a:bodyPr wrap="square" rtlCol="0">
            <a:spAutoFit/>
          </a:bodyPr>
          <a:lstStyle/>
          <a:p>
            <a:r>
              <a:rPr lang="en-US" sz="1600" dirty="0">
                <a:solidFill>
                  <a:schemeClr val="bg1"/>
                </a:solidFill>
              </a:rPr>
              <a:t>Samuelson, W. (Boston U.) &amp; </a:t>
            </a:r>
            <a:r>
              <a:rPr lang="en-US" sz="1600" dirty="0" err="1">
                <a:solidFill>
                  <a:schemeClr val="bg1"/>
                </a:solidFill>
              </a:rPr>
              <a:t>Zeckhauser</a:t>
            </a:r>
            <a:r>
              <a:rPr lang="en-US" sz="1600" dirty="0">
                <a:solidFill>
                  <a:schemeClr val="bg1"/>
                </a:solidFill>
              </a:rPr>
              <a:t>, R. (Harvard), 1988, Status quo bias in decision making. </a:t>
            </a:r>
            <a:r>
              <a:rPr lang="en-US" sz="1600" i="1" dirty="0">
                <a:solidFill>
                  <a:schemeClr val="bg1"/>
                </a:solidFill>
              </a:rPr>
              <a:t>Journal of Risk and Uncertainty, 1,</a:t>
            </a:r>
            <a:r>
              <a:rPr lang="en-US" sz="1600" dirty="0">
                <a:solidFill>
                  <a:schemeClr val="bg1"/>
                </a:solidFill>
              </a:rPr>
              <a:t> 7-59.</a:t>
            </a:r>
          </a:p>
        </p:txBody>
      </p:sp>
      <p:graphicFrame>
        <p:nvGraphicFramePr>
          <p:cNvPr id="8" name="Chart 7"/>
          <p:cNvGraphicFramePr/>
          <p:nvPr/>
        </p:nvGraphicFramePr>
        <p:xfrm>
          <a:off x="1524000" y="3810000"/>
          <a:ext cx="43434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nvGraphicFramePr>
        <p:xfrm>
          <a:off x="6096000" y="38100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676400" y="1981200"/>
            <a:ext cx="4191000" cy="1077218"/>
          </a:xfrm>
          <a:prstGeom prst="rect">
            <a:avLst/>
          </a:prstGeom>
          <a:noFill/>
        </p:spPr>
        <p:txBody>
          <a:bodyPr wrap="square" rtlCol="0">
            <a:spAutoFit/>
          </a:bodyPr>
          <a:lstStyle/>
          <a:p>
            <a:r>
              <a:rPr lang="en-US" sz="3200" dirty="0"/>
              <a:t>Invest in </a:t>
            </a:r>
            <a:r>
              <a:rPr lang="en-US" sz="3200" b="1" dirty="0"/>
              <a:t>moderate-risk</a:t>
            </a:r>
            <a:r>
              <a:rPr lang="en-US" sz="3200" dirty="0"/>
              <a:t> company A. </a:t>
            </a:r>
          </a:p>
        </p:txBody>
      </p:sp>
      <p:sp>
        <p:nvSpPr>
          <p:cNvPr id="11" name="TextBox 10"/>
          <p:cNvSpPr txBox="1"/>
          <p:nvPr/>
        </p:nvSpPr>
        <p:spPr>
          <a:xfrm>
            <a:off x="6629400" y="1981200"/>
            <a:ext cx="4038600" cy="1077218"/>
          </a:xfrm>
          <a:prstGeom prst="rect">
            <a:avLst/>
          </a:prstGeom>
          <a:noFill/>
        </p:spPr>
        <p:txBody>
          <a:bodyPr wrap="square" rtlCol="0">
            <a:spAutoFit/>
          </a:bodyPr>
          <a:lstStyle/>
          <a:p>
            <a:r>
              <a:rPr lang="en-US" sz="3200" dirty="0"/>
              <a:t>Invest in </a:t>
            </a:r>
            <a:r>
              <a:rPr lang="en-US" sz="3200" b="1" dirty="0"/>
              <a:t>high-risk </a:t>
            </a:r>
            <a:r>
              <a:rPr lang="en-US" sz="3200" dirty="0"/>
              <a:t>company B. </a:t>
            </a:r>
          </a:p>
        </p:txBody>
      </p:sp>
      <p:sp>
        <p:nvSpPr>
          <p:cNvPr id="12" name="TextBox 11"/>
          <p:cNvSpPr txBox="1"/>
          <p:nvPr/>
        </p:nvSpPr>
        <p:spPr>
          <a:xfrm>
            <a:off x="7848600" y="3048000"/>
            <a:ext cx="1600200" cy="923330"/>
          </a:xfrm>
          <a:prstGeom prst="rect">
            <a:avLst/>
          </a:prstGeom>
          <a:noFill/>
        </p:spPr>
        <p:txBody>
          <a:bodyPr wrap="square" rtlCol="0">
            <a:spAutoFit/>
          </a:bodyPr>
          <a:lstStyle/>
          <a:p>
            <a:r>
              <a:rPr lang="en-US" sz="5400" b="1" dirty="0">
                <a:solidFill>
                  <a:srgbClr val="C00000"/>
                </a:solidFill>
              </a:rPr>
              <a:t>56%</a:t>
            </a:r>
          </a:p>
        </p:txBody>
      </p:sp>
      <p:sp>
        <p:nvSpPr>
          <p:cNvPr id="13" name="TextBox 12"/>
          <p:cNvSpPr txBox="1"/>
          <p:nvPr/>
        </p:nvSpPr>
        <p:spPr>
          <a:xfrm>
            <a:off x="3048000" y="3124200"/>
            <a:ext cx="1447800" cy="923330"/>
          </a:xfrm>
          <a:prstGeom prst="rect">
            <a:avLst/>
          </a:prstGeom>
          <a:noFill/>
        </p:spPr>
        <p:txBody>
          <a:bodyPr wrap="square" rtlCol="0">
            <a:spAutoFit/>
          </a:bodyPr>
          <a:lstStyle/>
          <a:p>
            <a:r>
              <a:rPr lang="en-US" sz="5400" b="1" dirty="0">
                <a:solidFill>
                  <a:srgbClr val="C00000"/>
                </a:solidFill>
              </a:rPr>
              <a:t>44%</a:t>
            </a:r>
          </a:p>
        </p:txBody>
      </p:sp>
      <p:sp>
        <p:nvSpPr>
          <p:cNvPr id="14" name="TextBox 13"/>
          <p:cNvSpPr txBox="1"/>
          <p:nvPr/>
        </p:nvSpPr>
        <p:spPr>
          <a:xfrm>
            <a:off x="4876800" y="5791200"/>
            <a:ext cx="2362200" cy="369332"/>
          </a:xfrm>
          <a:prstGeom prst="rect">
            <a:avLst/>
          </a:prstGeom>
          <a:noFill/>
        </p:spPr>
        <p:txBody>
          <a:bodyPr wrap="square" rtlCol="0">
            <a:spAutoFit/>
          </a:bodyPr>
          <a:lstStyle/>
          <a:p>
            <a:r>
              <a:rPr lang="en-US" dirty="0"/>
              <a:t>Outcome probabilities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0"/>
            <a:ext cx="8839200" cy="1828800"/>
          </a:xfrm>
        </p:spPr>
        <p:txBody>
          <a:bodyPr>
            <a:normAutofit fontScale="92500" lnSpcReduction="10000"/>
          </a:bodyPr>
          <a:lstStyle/>
          <a:p>
            <a:pPr marL="0" indent="0">
              <a:buNone/>
            </a:pPr>
            <a:r>
              <a:rPr lang="en-US" dirty="0" smtClean="0"/>
              <a:t>You recently inherited some money and stocks from your great uncle.  </a:t>
            </a:r>
            <a:r>
              <a:rPr lang="en-US" b="1" dirty="0" smtClean="0"/>
              <a:t>The stocks are in moderate-risk company A.</a:t>
            </a:r>
            <a:r>
              <a:rPr lang="en-US" sz="3000" dirty="0"/>
              <a:t>  (The tax and broker charges to change are inconsequential.)</a:t>
            </a:r>
          </a:p>
        </p:txBody>
      </p:sp>
      <p:sp>
        <p:nvSpPr>
          <p:cNvPr id="4" name="TextBox 3"/>
          <p:cNvSpPr txBox="1"/>
          <p:nvPr/>
        </p:nvSpPr>
        <p:spPr>
          <a:xfrm>
            <a:off x="1524000" y="6273226"/>
            <a:ext cx="9144000" cy="584775"/>
          </a:xfrm>
          <a:prstGeom prst="rect">
            <a:avLst/>
          </a:prstGeom>
          <a:solidFill>
            <a:srgbClr val="C00000"/>
          </a:solidFill>
        </p:spPr>
        <p:txBody>
          <a:bodyPr wrap="square" rtlCol="0">
            <a:spAutoFit/>
          </a:bodyPr>
          <a:lstStyle/>
          <a:p>
            <a:r>
              <a:rPr lang="en-US" sz="1600" dirty="0">
                <a:solidFill>
                  <a:schemeClr val="bg1"/>
                </a:solidFill>
              </a:rPr>
              <a:t>Samuelson, W. (Boston U.) &amp; </a:t>
            </a:r>
            <a:r>
              <a:rPr lang="en-US" sz="1600" dirty="0" err="1">
                <a:solidFill>
                  <a:schemeClr val="bg1"/>
                </a:solidFill>
              </a:rPr>
              <a:t>Zeckhauser</a:t>
            </a:r>
            <a:r>
              <a:rPr lang="en-US" sz="1600" dirty="0">
                <a:solidFill>
                  <a:schemeClr val="bg1"/>
                </a:solidFill>
              </a:rPr>
              <a:t>, R. (Harvard), 1988, Status quo bias in decision making. </a:t>
            </a:r>
            <a:r>
              <a:rPr lang="en-US" sz="1600" i="1" dirty="0">
                <a:solidFill>
                  <a:schemeClr val="bg1"/>
                </a:solidFill>
              </a:rPr>
              <a:t>Journal of Risk and Uncertainty, 1,</a:t>
            </a:r>
            <a:r>
              <a:rPr lang="en-US" sz="1600" dirty="0">
                <a:solidFill>
                  <a:schemeClr val="bg1"/>
                </a:solidFill>
              </a:rPr>
              <a:t> 7-59.</a:t>
            </a:r>
          </a:p>
        </p:txBody>
      </p:sp>
      <p:graphicFrame>
        <p:nvGraphicFramePr>
          <p:cNvPr id="8" name="Chart 7"/>
          <p:cNvGraphicFramePr/>
          <p:nvPr/>
        </p:nvGraphicFramePr>
        <p:xfrm>
          <a:off x="1524000" y="3810000"/>
          <a:ext cx="43434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nvGraphicFramePr>
        <p:xfrm>
          <a:off x="6096000" y="38100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676400" y="1981200"/>
            <a:ext cx="4191000" cy="1077218"/>
          </a:xfrm>
          <a:prstGeom prst="rect">
            <a:avLst/>
          </a:prstGeom>
          <a:noFill/>
        </p:spPr>
        <p:txBody>
          <a:bodyPr wrap="square" rtlCol="0">
            <a:spAutoFit/>
          </a:bodyPr>
          <a:lstStyle/>
          <a:p>
            <a:r>
              <a:rPr lang="en-US" sz="3200" dirty="0"/>
              <a:t>Invest in </a:t>
            </a:r>
            <a:r>
              <a:rPr lang="en-US" sz="3200" b="1" dirty="0"/>
              <a:t>moderate-risk</a:t>
            </a:r>
            <a:r>
              <a:rPr lang="en-US" sz="3200" dirty="0"/>
              <a:t> company A. </a:t>
            </a:r>
          </a:p>
        </p:txBody>
      </p:sp>
      <p:sp>
        <p:nvSpPr>
          <p:cNvPr id="11" name="TextBox 10"/>
          <p:cNvSpPr txBox="1"/>
          <p:nvPr/>
        </p:nvSpPr>
        <p:spPr>
          <a:xfrm>
            <a:off x="6629400" y="1981200"/>
            <a:ext cx="4038600" cy="1077218"/>
          </a:xfrm>
          <a:prstGeom prst="rect">
            <a:avLst/>
          </a:prstGeom>
          <a:noFill/>
        </p:spPr>
        <p:txBody>
          <a:bodyPr wrap="square" rtlCol="0">
            <a:spAutoFit/>
          </a:bodyPr>
          <a:lstStyle/>
          <a:p>
            <a:r>
              <a:rPr lang="en-US" sz="3200" dirty="0"/>
              <a:t>Invest in </a:t>
            </a:r>
            <a:r>
              <a:rPr lang="en-US" sz="3200" b="1" dirty="0"/>
              <a:t>high-risk </a:t>
            </a:r>
            <a:r>
              <a:rPr lang="en-US" sz="3200" dirty="0"/>
              <a:t>company B. </a:t>
            </a:r>
          </a:p>
        </p:txBody>
      </p:sp>
      <p:sp>
        <p:nvSpPr>
          <p:cNvPr id="14" name="TextBox 13"/>
          <p:cNvSpPr txBox="1"/>
          <p:nvPr/>
        </p:nvSpPr>
        <p:spPr>
          <a:xfrm>
            <a:off x="4876800" y="5791200"/>
            <a:ext cx="2362200" cy="369332"/>
          </a:xfrm>
          <a:prstGeom prst="rect">
            <a:avLst/>
          </a:prstGeom>
          <a:noFill/>
        </p:spPr>
        <p:txBody>
          <a:bodyPr wrap="square" rtlCol="0">
            <a:spAutoFit/>
          </a:bodyPr>
          <a:lstStyle/>
          <a:p>
            <a:r>
              <a:rPr lang="en-US" dirty="0"/>
              <a:t>Outcome probabilities</a:t>
            </a:r>
          </a:p>
        </p:txBody>
      </p:sp>
      <p:sp>
        <p:nvSpPr>
          <p:cNvPr id="15" name="TextBox 14"/>
          <p:cNvSpPr txBox="1"/>
          <p:nvPr/>
        </p:nvSpPr>
        <p:spPr>
          <a:xfrm rot="504317">
            <a:off x="4813757" y="3278271"/>
            <a:ext cx="2209800" cy="1384995"/>
          </a:xfrm>
          <a:prstGeom prst="rect">
            <a:avLst/>
          </a:prstGeom>
          <a:solidFill>
            <a:srgbClr val="C00000"/>
          </a:solidFill>
        </p:spPr>
        <p:txBody>
          <a:bodyPr wrap="square" rtlCol="0">
            <a:spAutoFit/>
          </a:bodyPr>
          <a:lstStyle/>
          <a:p>
            <a:r>
              <a:rPr lang="en-US" sz="2800" b="1" dirty="0">
                <a:solidFill>
                  <a:schemeClr val="bg1"/>
                </a:solidFill>
              </a:rPr>
              <a:t>Which choice was the most popular?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6273226"/>
            <a:ext cx="9144000" cy="584775"/>
          </a:xfrm>
          <a:prstGeom prst="rect">
            <a:avLst/>
          </a:prstGeom>
          <a:solidFill>
            <a:srgbClr val="C00000"/>
          </a:solidFill>
        </p:spPr>
        <p:txBody>
          <a:bodyPr wrap="square" rtlCol="0">
            <a:spAutoFit/>
          </a:bodyPr>
          <a:lstStyle/>
          <a:p>
            <a:r>
              <a:rPr lang="en-US" sz="1600" dirty="0">
                <a:solidFill>
                  <a:schemeClr val="bg1"/>
                </a:solidFill>
              </a:rPr>
              <a:t>Samuelson, W. (Boston U.) &amp; </a:t>
            </a:r>
            <a:r>
              <a:rPr lang="en-US" sz="1600" dirty="0" err="1">
                <a:solidFill>
                  <a:schemeClr val="bg1"/>
                </a:solidFill>
              </a:rPr>
              <a:t>Zeckhauser</a:t>
            </a:r>
            <a:r>
              <a:rPr lang="en-US" sz="1600" dirty="0">
                <a:solidFill>
                  <a:schemeClr val="bg1"/>
                </a:solidFill>
              </a:rPr>
              <a:t>, R. (Harvard), 1988, Status quo bias in decision making. </a:t>
            </a:r>
            <a:r>
              <a:rPr lang="en-US" sz="1600" i="1" dirty="0">
                <a:solidFill>
                  <a:schemeClr val="bg1"/>
                </a:solidFill>
              </a:rPr>
              <a:t>Journal of Risk and Uncertainty, 1,</a:t>
            </a:r>
            <a:r>
              <a:rPr lang="en-US" sz="1600" dirty="0">
                <a:solidFill>
                  <a:schemeClr val="bg1"/>
                </a:solidFill>
              </a:rPr>
              <a:t> 7-59.</a:t>
            </a:r>
          </a:p>
        </p:txBody>
      </p:sp>
      <p:graphicFrame>
        <p:nvGraphicFramePr>
          <p:cNvPr id="8" name="Chart 7"/>
          <p:cNvGraphicFramePr/>
          <p:nvPr/>
        </p:nvGraphicFramePr>
        <p:xfrm>
          <a:off x="1524000" y="3810000"/>
          <a:ext cx="43434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nvGraphicFramePr>
        <p:xfrm>
          <a:off x="6096000" y="38100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676400" y="1981200"/>
            <a:ext cx="4191000" cy="1077218"/>
          </a:xfrm>
          <a:prstGeom prst="rect">
            <a:avLst/>
          </a:prstGeom>
          <a:noFill/>
        </p:spPr>
        <p:txBody>
          <a:bodyPr wrap="square" rtlCol="0">
            <a:spAutoFit/>
          </a:bodyPr>
          <a:lstStyle/>
          <a:p>
            <a:r>
              <a:rPr lang="en-US" sz="3200" dirty="0"/>
              <a:t>Invest in </a:t>
            </a:r>
            <a:r>
              <a:rPr lang="en-US" sz="3200" b="1" dirty="0"/>
              <a:t>moderate-risk</a:t>
            </a:r>
            <a:r>
              <a:rPr lang="en-US" sz="3200" dirty="0"/>
              <a:t> company A. </a:t>
            </a:r>
          </a:p>
        </p:txBody>
      </p:sp>
      <p:sp>
        <p:nvSpPr>
          <p:cNvPr id="11" name="TextBox 10"/>
          <p:cNvSpPr txBox="1"/>
          <p:nvPr/>
        </p:nvSpPr>
        <p:spPr>
          <a:xfrm>
            <a:off x="6629400" y="1981200"/>
            <a:ext cx="4038600" cy="1077218"/>
          </a:xfrm>
          <a:prstGeom prst="rect">
            <a:avLst/>
          </a:prstGeom>
          <a:noFill/>
        </p:spPr>
        <p:txBody>
          <a:bodyPr wrap="square" rtlCol="0">
            <a:spAutoFit/>
          </a:bodyPr>
          <a:lstStyle/>
          <a:p>
            <a:r>
              <a:rPr lang="en-US" sz="3200" dirty="0"/>
              <a:t>Invest in </a:t>
            </a:r>
            <a:r>
              <a:rPr lang="en-US" sz="3200" b="1" dirty="0"/>
              <a:t>high-risk </a:t>
            </a:r>
            <a:r>
              <a:rPr lang="en-US" sz="3200" dirty="0"/>
              <a:t>company B. </a:t>
            </a:r>
          </a:p>
        </p:txBody>
      </p:sp>
      <p:sp>
        <p:nvSpPr>
          <p:cNvPr id="12" name="TextBox 11"/>
          <p:cNvSpPr txBox="1"/>
          <p:nvPr/>
        </p:nvSpPr>
        <p:spPr>
          <a:xfrm>
            <a:off x="7848600" y="3048000"/>
            <a:ext cx="1600200" cy="923330"/>
          </a:xfrm>
          <a:prstGeom prst="rect">
            <a:avLst/>
          </a:prstGeom>
          <a:noFill/>
        </p:spPr>
        <p:txBody>
          <a:bodyPr wrap="square" rtlCol="0">
            <a:spAutoFit/>
          </a:bodyPr>
          <a:lstStyle/>
          <a:p>
            <a:r>
              <a:rPr lang="en-US" sz="5400" b="1" dirty="0">
                <a:solidFill>
                  <a:srgbClr val="C00000"/>
                </a:solidFill>
              </a:rPr>
              <a:t>37%</a:t>
            </a:r>
          </a:p>
        </p:txBody>
      </p:sp>
      <p:sp>
        <p:nvSpPr>
          <p:cNvPr id="13" name="TextBox 12"/>
          <p:cNvSpPr txBox="1"/>
          <p:nvPr/>
        </p:nvSpPr>
        <p:spPr>
          <a:xfrm>
            <a:off x="3048000" y="3124200"/>
            <a:ext cx="1447800" cy="923330"/>
          </a:xfrm>
          <a:prstGeom prst="rect">
            <a:avLst/>
          </a:prstGeom>
          <a:noFill/>
        </p:spPr>
        <p:txBody>
          <a:bodyPr wrap="square" rtlCol="0">
            <a:spAutoFit/>
          </a:bodyPr>
          <a:lstStyle/>
          <a:p>
            <a:r>
              <a:rPr lang="en-US" sz="5400" b="1" dirty="0">
                <a:solidFill>
                  <a:srgbClr val="C00000"/>
                </a:solidFill>
              </a:rPr>
              <a:t>63%</a:t>
            </a:r>
          </a:p>
        </p:txBody>
      </p:sp>
      <p:sp>
        <p:nvSpPr>
          <p:cNvPr id="14" name="TextBox 13"/>
          <p:cNvSpPr txBox="1"/>
          <p:nvPr/>
        </p:nvSpPr>
        <p:spPr>
          <a:xfrm>
            <a:off x="4876800" y="5791200"/>
            <a:ext cx="2362200" cy="369332"/>
          </a:xfrm>
          <a:prstGeom prst="rect">
            <a:avLst/>
          </a:prstGeom>
          <a:noFill/>
        </p:spPr>
        <p:txBody>
          <a:bodyPr wrap="square" rtlCol="0">
            <a:spAutoFit/>
          </a:bodyPr>
          <a:lstStyle/>
          <a:p>
            <a:r>
              <a:rPr lang="en-US" dirty="0"/>
              <a:t>Outcome probabilities</a:t>
            </a:r>
          </a:p>
        </p:txBody>
      </p:sp>
      <p:sp>
        <p:nvSpPr>
          <p:cNvPr id="16" name="Content Placeholder 2"/>
          <p:cNvSpPr txBox="1">
            <a:spLocks/>
          </p:cNvSpPr>
          <p:nvPr/>
        </p:nvSpPr>
        <p:spPr>
          <a:xfrm>
            <a:off x="1828800" y="0"/>
            <a:ext cx="8839200" cy="1828800"/>
          </a:xfrm>
          <a:prstGeom prst="rect">
            <a:avLst/>
          </a:prstGeom>
        </p:spPr>
        <p:txBody>
          <a:bodyPr vert="horz" lIns="91440" tIns="45720" rIns="91440" bIns="45720" rtlCol="0">
            <a:normAutofit fontScale="92500" lnSpcReduction="10000"/>
          </a:bodyPr>
          <a:lstStyle/>
          <a:p>
            <a:pPr>
              <a:spcBef>
                <a:spcPct val="20000"/>
              </a:spcBef>
              <a:defRPr/>
            </a:pPr>
            <a:r>
              <a:rPr lang="en-US" sz="3200" dirty="0"/>
              <a:t>You recently inherited some money and stocks from your great uncle.  </a:t>
            </a:r>
            <a:r>
              <a:rPr lang="en-US" sz="3200" b="1" dirty="0"/>
              <a:t>The stocks are in moderate-risk company A.  The tax and broker charges to change are inconsequential.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descr="C:\Documents and Settings\rjames\Local Settings\Temporary Internet Files\Content.IE5\7XXAE5FQ\MPj04014780000[1].jpg"/>
          <p:cNvPicPr>
            <a:picLocks noChangeAspect="1" noChangeArrowheads="1"/>
          </p:cNvPicPr>
          <p:nvPr/>
        </p:nvPicPr>
        <p:blipFill>
          <a:blip r:embed="rId2" cstate="print"/>
          <a:srcRect t="29308" b="48183"/>
          <a:stretch>
            <a:fillRect/>
          </a:stretch>
        </p:blipFill>
        <p:spPr bwMode="auto">
          <a:xfrm>
            <a:off x="1524000" y="-1"/>
            <a:ext cx="9144000" cy="1371601"/>
          </a:xfrm>
          <a:prstGeom prst="rect">
            <a:avLst/>
          </a:prstGeom>
          <a:noFill/>
        </p:spPr>
      </p:pic>
      <p:sp>
        <p:nvSpPr>
          <p:cNvPr id="4" name="TextBox 3"/>
          <p:cNvSpPr txBox="1"/>
          <p:nvPr/>
        </p:nvSpPr>
        <p:spPr>
          <a:xfrm>
            <a:off x="1524000" y="6273226"/>
            <a:ext cx="9144000" cy="584775"/>
          </a:xfrm>
          <a:prstGeom prst="rect">
            <a:avLst/>
          </a:prstGeom>
          <a:solidFill>
            <a:srgbClr val="C00000"/>
          </a:solidFill>
        </p:spPr>
        <p:txBody>
          <a:bodyPr wrap="square" rtlCol="0">
            <a:spAutoFit/>
          </a:bodyPr>
          <a:lstStyle/>
          <a:p>
            <a:r>
              <a:rPr lang="en-US" sz="1600" dirty="0">
                <a:solidFill>
                  <a:schemeClr val="bg1"/>
                </a:solidFill>
              </a:rPr>
              <a:t>Samuelson, W. (Boston U.) &amp; </a:t>
            </a:r>
            <a:r>
              <a:rPr lang="en-US" sz="1600" dirty="0" err="1">
                <a:solidFill>
                  <a:schemeClr val="bg1"/>
                </a:solidFill>
              </a:rPr>
              <a:t>Zeckhauser</a:t>
            </a:r>
            <a:r>
              <a:rPr lang="en-US" sz="1600" dirty="0">
                <a:solidFill>
                  <a:schemeClr val="bg1"/>
                </a:solidFill>
              </a:rPr>
              <a:t>, R. (Harvard), 1988, Status quo bias in decision making. </a:t>
            </a:r>
            <a:r>
              <a:rPr lang="en-US" sz="1600" i="1" dirty="0">
                <a:solidFill>
                  <a:schemeClr val="bg1"/>
                </a:solidFill>
              </a:rPr>
              <a:t>Journal of Risk and Uncertainty, 1,</a:t>
            </a:r>
            <a:r>
              <a:rPr lang="en-US" sz="1600" dirty="0">
                <a:solidFill>
                  <a:schemeClr val="bg1"/>
                </a:solidFill>
              </a:rPr>
              <a:t> 7-59.</a:t>
            </a:r>
          </a:p>
        </p:txBody>
      </p:sp>
      <p:sp>
        <p:nvSpPr>
          <p:cNvPr id="6" name="TextBox 5"/>
          <p:cNvSpPr txBox="1"/>
          <p:nvPr/>
        </p:nvSpPr>
        <p:spPr>
          <a:xfrm rot="504317">
            <a:off x="7556958" y="1449471"/>
            <a:ext cx="2209800" cy="1384995"/>
          </a:xfrm>
          <a:prstGeom prst="rect">
            <a:avLst/>
          </a:prstGeom>
          <a:solidFill>
            <a:srgbClr val="C00000"/>
          </a:solidFill>
        </p:spPr>
        <p:txBody>
          <a:bodyPr wrap="square" rtlCol="0">
            <a:spAutoFit/>
          </a:bodyPr>
          <a:lstStyle/>
          <a:p>
            <a:r>
              <a:rPr lang="en-US" sz="2800" b="1" dirty="0">
                <a:solidFill>
                  <a:schemeClr val="bg1"/>
                </a:solidFill>
              </a:rPr>
              <a:t>Which choice was the most popular?</a:t>
            </a:r>
          </a:p>
        </p:txBody>
      </p:sp>
      <p:sp>
        <p:nvSpPr>
          <p:cNvPr id="16" name="Content Placeholder 2"/>
          <p:cNvSpPr>
            <a:spLocks noGrp="1"/>
          </p:cNvSpPr>
          <p:nvPr>
            <p:ph idx="1"/>
          </p:nvPr>
        </p:nvSpPr>
        <p:spPr>
          <a:xfrm>
            <a:off x="1676400" y="1371600"/>
            <a:ext cx="4572000" cy="4724400"/>
          </a:xfrm>
        </p:spPr>
        <p:txBody>
          <a:bodyPr>
            <a:noAutofit/>
          </a:bodyPr>
          <a:lstStyle/>
          <a:p>
            <a:pPr marL="0" indent="0">
              <a:lnSpc>
                <a:spcPct val="80000"/>
              </a:lnSpc>
              <a:buNone/>
            </a:pPr>
            <a:r>
              <a:rPr lang="en-US" dirty="0" smtClean="0"/>
              <a:t>Choose how the Highway Safety Commission should divide its budget between improving auto safety (seatbelts, bumpers, etc.) and highway safety (guard rails, interchanges, etc.).</a:t>
            </a:r>
          </a:p>
          <a:p>
            <a:pPr marL="514350" indent="-514350">
              <a:lnSpc>
                <a:spcPct val="80000"/>
              </a:lnSpc>
              <a:buAutoNum type="alphaLcParenR"/>
            </a:pPr>
            <a:r>
              <a:rPr lang="en-US" dirty="0" smtClean="0"/>
              <a:t>70% to auto safety and 30% to highway safety</a:t>
            </a:r>
          </a:p>
          <a:p>
            <a:pPr marL="514350" indent="-514350">
              <a:lnSpc>
                <a:spcPct val="80000"/>
              </a:lnSpc>
              <a:buAutoNum type="alphaLcParenR"/>
            </a:pPr>
            <a:r>
              <a:rPr lang="en-US" dirty="0" smtClean="0"/>
              <a:t>30% to auto safety and 70% to highway safety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descr="C:\Documents and Settings\rjames\Local Settings\Temporary Internet Files\Content.IE5\7XXAE5FQ\MPj04014780000[1].jpg"/>
          <p:cNvPicPr>
            <a:picLocks noChangeAspect="1" noChangeArrowheads="1"/>
          </p:cNvPicPr>
          <p:nvPr/>
        </p:nvPicPr>
        <p:blipFill>
          <a:blip r:embed="rId2" cstate="print"/>
          <a:srcRect t="29308" b="48183"/>
          <a:stretch>
            <a:fillRect/>
          </a:stretch>
        </p:blipFill>
        <p:spPr bwMode="auto">
          <a:xfrm>
            <a:off x="1524000" y="-1"/>
            <a:ext cx="9144000" cy="1371601"/>
          </a:xfrm>
          <a:prstGeom prst="rect">
            <a:avLst/>
          </a:prstGeom>
          <a:noFill/>
        </p:spPr>
      </p:pic>
      <p:sp>
        <p:nvSpPr>
          <p:cNvPr id="3" name="Content Placeholder 2"/>
          <p:cNvSpPr>
            <a:spLocks noGrp="1"/>
          </p:cNvSpPr>
          <p:nvPr>
            <p:ph idx="1"/>
          </p:nvPr>
        </p:nvSpPr>
        <p:spPr>
          <a:xfrm>
            <a:off x="1676400" y="1371600"/>
            <a:ext cx="4572000" cy="4724400"/>
          </a:xfrm>
        </p:spPr>
        <p:txBody>
          <a:bodyPr>
            <a:noAutofit/>
          </a:bodyPr>
          <a:lstStyle/>
          <a:p>
            <a:pPr marL="0" indent="0">
              <a:lnSpc>
                <a:spcPct val="80000"/>
              </a:lnSpc>
              <a:buNone/>
            </a:pPr>
            <a:r>
              <a:rPr lang="en-US" dirty="0" smtClean="0"/>
              <a:t>Choose how the Highway Safety Commission should divide its budget between improving auto safety (seatbelts, bumpers, etc.) and highway safety (guard rails, interchanges, etc.).</a:t>
            </a:r>
          </a:p>
          <a:p>
            <a:pPr marL="514350" indent="-514350">
              <a:lnSpc>
                <a:spcPct val="80000"/>
              </a:lnSpc>
              <a:buAutoNum type="alphaLcParenR"/>
            </a:pPr>
            <a:r>
              <a:rPr lang="en-US" dirty="0" smtClean="0"/>
              <a:t>70% to auto safety and 30% to highway safety</a:t>
            </a:r>
          </a:p>
          <a:p>
            <a:pPr marL="514350" indent="-514350">
              <a:lnSpc>
                <a:spcPct val="80000"/>
              </a:lnSpc>
              <a:buAutoNum type="alphaLcParenR"/>
            </a:pPr>
            <a:r>
              <a:rPr lang="en-US" dirty="0" smtClean="0"/>
              <a:t>30% to auto safety and 70% to highway safety </a:t>
            </a:r>
            <a:endParaRPr lang="en-US" dirty="0"/>
          </a:p>
        </p:txBody>
      </p:sp>
      <p:sp>
        <p:nvSpPr>
          <p:cNvPr id="4" name="TextBox 3"/>
          <p:cNvSpPr txBox="1"/>
          <p:nvPr/>
        </p:nvSpPr>
        <p:spPr>
          <a:xfrm>
            <a:off x="1524000" y="6273226"/>
            <a:ext cx="9144000" cy="584775"/>
          </a:xfrm>
          <a:prstGeom prst="rect">
            <a:avLst/>
          </a:prstGeom>
          <a:solidFill>
            <a:srgbClr val="C00000"/>
          </a:solidFill>
        </p:spPr>
        <p:txBody>
          <a:bodyPr wrap="square" rtlCol="0">
            <a:spAutoFit/>
          </a:bodyPr>
          <a:lstStyle/>
          <a:p>
            <a:r>
              <a:rPr lang="en-US" sz="1600" dirty="0">
                <a:solidFill>
                  <a:schemeClr val="bg1"/>
                </a:solidFill>
              </a:rPr>
              <a:t>Samuelson, W. (Boston U.) &amp; </a:t>
            </a:r>
            <a:r>
              <a:rPr lang="en-US" sz="1600" dirty="0" err="1">
                <a:solidFill>
                  <a:schemeClr val="bg1"/>
                </a:solidFill>
              </a:rPr>
              <a:t>Zeckhauser</a:t>
            </a:r>
            <a:r>
              <a:rPr lang="en-US" sz="1600" dirty="0">
                <a:solidFill>
                  <a:schemeClr val="bg1"/>
                </a:solidFill>
              </a:rPr>
              <a:t>, R. (Harvard), 1988, Status quo bias in decision making. </a:t>
            </a:r>
            <a:r>
              <a:rPr lang="en-US" sz="1600" i="1" dirty="0">
                <a:solidFill>
                  <a:schemeClr val="bg1"/>
                </a:solidFill>
              </a:rPr>
              <a:t>Journal of Risk and Uncertainty, 1,</a:t>
            </a:r>
            <a:r>
              <a:rPr lang="en-US" sz="1600" dirty="0">
                <a:solidFill>
                  <a:schemeClr val="bg1"/>
                </a:solidFill>
              </a:rPr>
              <a:t> 7-59.</a:t>
            </a:r>
          </a:p>
        </p:txBody>
      </p:sp>
      <p:sp>
        <p:nvSpPr>
          <p:cNvPr id="7" name="TextBox 6"/>
          <p:cNvSpPr txBox="1"/>
          <p:nvPr/>
        </p:nvSpPr>
        <p:spPr>
          <a:xfrm>
            <a:off x="6705600" y="5257801"/>
            <a:ext cx="1066800" cy="646331"/>
          </a:xfrm>
          <a:prstGeom prst="rect">
            <a:avLst/>
          </a:prstGeom>
          <a:noFill/>
        </p:spPr>
        <p:txBody>
          <a:bodyPr wrap="square" rtlCol="0">
            <a:spAutoFit/>
          </a:bodyPr>
          <a:lstStyle/>
          <a:p>
            <a:r>
              <a:rPr lang="en-US" sz="3600" b="1" dirty="0">
                <a:solidFill>
                  <a:srgbClr val="C00000"/>
                </a:solidFill>
              </a:rPr>
              <a:t>47%</a:t>
            </a:r>
          </a:p>
        </p:txBody>
      </p:sp>
      <p:sp>
        <p:nvSpPr>
          <p:cNvPr id="8" name="TextBox 7"/>
          <p:cNvSpPr txBox="1"/>
          <p:nvPr/>
        </p:nvSpPr>
        <p:spPr>
          <a:xfrm>
            <a:off x="6705600" y="4343401"/>
            <a:ext cx="1066800" cy="646331"/>
          </a:xfrm>
          <a:prstGeom prst="rect">
            <a:avLst/>
          </a:prstGeom>
          <a:noFill/>
        </p:spPr>
        <p:txBody>
          <a:bodyPr wrap="square" rtlCol="0">
            <a:spAutoFit/>
          </a:bodyPr>
          <a:lstStyle/>
          <a:p>
            <a:r>
              <a:rPr lang="en-US" sz="3600" b="1" dirty="0">
                <a:solidFill>
                  <a:srgbClr val="C00000"/>
                </a:solidFill>
              </a:rPr>
              <a:t>53%</a:t>
            </a:r>
          </a:p>
        </p:txBody>
      </p:sp>
      <p:sp>
        <p:nvSpPr>
          <p:cNvPr id="9" name="TextBox 8"/>
          <p:cNvSpPr txBox="1"/>
          <p:nvPr/>
        </p:nvSpPr>
        <p:spPr>
          <a:xfrm>
            <a:off x="8610600" y="4572001"/>
            <a:ext cx="1371600" cy="954107"/>
          </a:xfrm>
          <a:prstGeom prst="rect">
            <a:avLst/>
          </a:prstGeom>
          <a:solidFill>
            <a:schemeClr val="bg1"/>
          </a:solidFill>
        </p:spPr>
        <p:txBody>
          <a:bodyPr wrap="square" rtlCol="0">
            <a:spAutoFit/>
          </a:bodyPr>
          <a:lstStyle/>
          <a:p>
            <a:pPr algn="ctr"/>
            <a:r>
              <a:rPr lang="en-US" sz="2800" b="1" dirty="0">
                <a:solidFill>
                  <a:srgbClr val="C00000"/>
                </a:solidFill>
              </a:rPr>
              <a:t>About even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C:\Documents and Settings\rjames\Local Settings\Temporary Internet Files\Content.IE5\7XXAE5FQ\MPj04014780000[1].jpg"/>
          <p:cNvPicPr>
            <a:picLocks noChangeAspect="1" noChangeArrowheads="1"/>
          </p:cNvPicPr>
          <p:nvPr/>
        </p:nvPicPr>
        <p:blipFill>
          <a:blip r:embed="rId2" cstate="print"/>
          <a:srcRect t="29308" b="48183"/>
          <a:stretch>
            <a:fillRect/>
          </a:stretch>
        </p:blipFill>
        <p:spPr bwMode="auto">
          <a:xfrm>
            <a:off x="1524000" y="-1"/>
            <a:ext cx="9144000" cy="1371601"/>
          </a:xfrm>
          <a:prstGeom prst="rect">
            <a:avLst/>
          </a:prstGeom>
          <a:noFill/>
        </p:spPr>
      </p:pic>
      <p:sp>
        <p:nvSpPr>
          <p:cNvPr id="3" name="Content Placeholder 2"/>
          <p:cNvSpPr>
            <a:spLocks noGrp="1"/>
          </p:cNvSpPr>
          <p:nvPr>
            <p:ph idx="1"/>
          </p:nvPr>
        </p:nvSpPr>
        <p:spPr>
          <a:xfrm>
            <a:off x="1676400" y="1371600"/>
            <a:ext cx="7010400" cy="4876800"/>
          </a:xfrm>
        </p:spPr>
        <p:txBody>
          <a:bodyPr>
            <a:noAutofit/>
          </a:bodyPr>
          <a:lstStyle/>
          <a:p>
            <a:pPr marL="0" indent="0">
              <a:lnSpc>
                <a:spcPct val="80000"/>
              </a:lnSpc>
              <a:spcBef>
                <a:spcPts val="0"/>
              </a:spcBef>
              <a:buNone/>
            </a:pPr>
            <a:r>
              <a:rPr lang="en-US" dirty="0" smtClean="0"/>
              <a:t>Choose how the Highway Safety Commission should divide its budget between improving auto safety (seatbelts, bumpers, etc.) and highway safety (guard rails, interchanges, etc.).  </a:t>
            </a:r>
            <a:r>
              <a:rPr lang="en-US" b="1" dirty="0" smtClean="0"/>
              <a:t>Currently 70% goes to auto safety and 30% to highway safety.</a:t>
            </a:r>
          </a:p>
          <a:p>
            <a:pPr marL="0" indent="0">
              <a:lnSpc>
                <a:spcPct val="80000"/>
              </a:lnSpc>
              <a:spcBef>
                <a:spcPts val="0"/>
              </a:spcBef>
              <a:buNone/>
            </a:pPr>
            <a:endParaRPr lang="en-US" b="1" dirty="0" smtClean="0"/>
          </a:p>
          <a:p>
            <a:pPr marL="514350" indent="-514350">
              <a:lnSpc>
                <a:spcPct val="80000"/>
              </a:lnSpc>
              <a:spcBef>
                <a:spcPts val="0"/>
              </a:spcBef>
              <a:buAutoNum type="alphaLcParenR"/>
            </a:pPr>
            <a:r>
              <a:rPr lang="en-US" dirty="0" smtClean="0"/>
              <a:t>70% to auto safety and 30% to highway safety</a:t>
            </a:r>
          </a:p>
          <a:p>
            <a:pPr marL="514350" indent="-514350">
              <a:lnSpc>
                <a:spcPct val="80000"/>
              </a:lnSpc>
              <a:spcBef>
                <a:spcPts val="0"/>
              </a:spcBef>
              <a:buAutoNum type="alphaLcParenR"/>
            </a:pPr>
            <a:r>
              <a:rPr lang="en-US" dirty="0" smtClean="0"/>
              <a:t>30% to auto safety and 70% to highway safety </a:t>
            </a:r>
            <a:endParaRPr lang="en-US" dirty="0"/>
          </a:p>
        </p:txBody>
      </p:sp>
      <p:sp>
        <p:nvSpPr>
          <p:cNvPr id="4" name="TextBox 3"/>
          <p:cNvSpPr txBox="1"/>
          <p:nvPr/>
        </p:nvSpPr>
        <p:spPr>
          <a:xfrm>
            <a:off x="1524000" y="6273226"/>
            <a:ext cx="9144000" cy="584775"/>
          </a:xfrm>
          <a:prstGeom prst="rect">
            <a:avLst/>
          </a:prstGeom>
          <a:solidFill>
            <a:srgbClr val="C00000"/>
          </a:solidFill>
        </p:spPr>
        <p:txBody>
          <a:bodyPr wrap="square" rtlCol="0">
            <a:spAutoFit/>
          </a:bodyPr>
          <a:lstStyle/>
          <a:p>
            <a:r>
              <a:rPr lang="en-US" sz="1600" dirty="0">
                <a:solidFill>
                  <a:schemeClr val="bg1"/>
                </a:solidFill>
              </a:rPr>
              <a:t>Samuelson, W. (Boston U.) &amp; </a:t>
            </a:r>
            <a:r>
              <a:rPr lang="en-US" sz="1600" dirty="0" err="1">
                <a:solidFill>
                  <a:schemeClr val="bg1"/>
                </a:solidFill>
              </a:rPr>
              <a:t>Zeckhauser</a:t>
            </a:r>
            <a:r>
              <a:rPr lang="en-US" sz="1600" dirty="0">
                <a:solidFill>
                  <a:schemeClr val="bg1"/>
                </a:solidFill>
              </a:rPr>
              <a:t>, R. (Harvard), 1988, Status quo bias in decision making. </a:t>
            </a:r>
            <a:r>
              <a:rPr lang="en-US" sz="1600" i="1" dirty="0">
                <a:solidFill>
                  <a:schemeClr val="bg1"/>
                </a:solidFill>
              </a:rPr>
              <a:t>Journal of Risk and Uncertainty, 1,</a:t>
            </a:r>
            <a:r>
              <a:rPr lang="en-US" sz="1600" dirty="0">
                <a:solidFill>
                  <a:schemeClr val="bg1"/>
                </a:solidFill>
              </a:rPr>
              <a:t> 7-59.</a:t>
            </a:r>
          </a:p>
        </p:txBody>
      </p:sp>
      <p:sp>
        <p:nvSpPr>
          <p:cNvPr id="5" name="TextBox 4"/>
          <p:cNvSpPr txBox="1"/>
          <p:nvPr/>
        </p:nvSpPr>
        <p:spPr>
          <a:xfrm rot="504317">
            <a:off x="8368842" y="1373271"/>
            <a:ext cx="2209800" cy="1384995"/>
          </a:xfrm>
          <a:prstGeom prst="rect">
            <a:avLst/>
          </a:prstGeom>
          <a:solidFill>
            <a:srgbClr val="C00000"/>
          </a:solidFill>
        </p:spPr>
        <p:txBody>
          <a:bodyPr wrap="square" rtlCol="0">
            <a:spAutoFit/>
          </a:bodyPr>
          <a:lstStyle/>
          <a:p>
            <a:r>
              <a:rPr lang="en-US" sz="2800" b="1" dirty="0">
                <a:solidFill>
                  <a:schemeClr val="bg1"/>
                </a:solidFill>
              </a:rPr>
              <a:t>Which choice was the most popular?</a:t>
            </a:r>
          </a:p>
        </p:txBody>
      </p:sp>
      <p:cxnSp>
        <p:nvCxnSpPr>
          <p:cNvPr id="7" name="Straight Arrow Connector 6"/>
          <p:cNvCxnSpPr>
            <a:stCxn id="5" idx="2"/>
          </p:cNvCxnSpPr>
          <p:nvPr/>
        </p:nvCxnSpPr>
        <p:spPr>
          <a:xfrm rot="5400000">
            <a:off x="8385774" y="2594656"/>
            <a:ext cx="830573" cy="114291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1676400" y="1371600"/>
            <a:ext cx="7010400" cy="4876800"/>
          </a:xfrm>
        </p:spPr>
        <p:txBody>
          <a:bodyPr>
            <a:noAutofit/>
          </a:bodyPr>
          <a:lstStyle/>
          <a:p>
            <a:pPr marL="0" indent="0">
              <a:lnSpc>
                <a:spcPct val="80000"/>
              </a:lnSpc>
              <a:spcBef>
                <a:spcPts val="0"/>
              </a:spcBef>
              <a:buNone/>
            </a:pPr>
            <a:r>
              <a:rPr lang="en-US" dirty="0" smtClean="0"/>
              <a:t>Choose how the Highway Safety Commission should divide its budget between improving auto safety (seatbelts, bumpers, etc.) and highway safety (guard rails, interchanges, etc.).  </a:t>
            </a:r>
            <a:r>
              <a:rPr lang="en-US" b="1" dirty="0" smtClean="0"/>
              <a:t>Currently 70% goes to auto safety and 30% to highway safety.</a:t>
            </a:r>
          </a:p>
          <a:p>
            <a:pPr marL="0" indent="0">
              <a:lnSpc>
                <a:spcPct val="80000"/>
              </a:lnSpc>
              <a:spcBef>
                <a:spcPts val="0"/>
              </a:spcBef>
              <a:buNone/>
            </a:pPr>
            <a:endParaRPr lang="en-US" b="1" dirty="0" smtClean="0"/>
          </a:p>
          <a:p>
            <a:pPr marL="514350" indent="-514350">
              <a:lnSpc>
                <a:spcPct val="80000"/>
              </a:lnSpc>
              <a:spcBef>
                <a:spcPts val="0"/>
              </a:spcBef>
              <a:buAutoNum type="alphaLcParenR"/>
            </a:pPr>
            <a:r>
              <a:rPr lang="en-US" dirty="0" smtClean="0"/>
              <a:t>70% to auto safety and 30% to highway safety</a:t>
            </a:r>
          </a:p>
          <a:p>
            <a:pPr marL="514350" indent="-514350">
              <a:lnSpc>
                <a:spcPct val="80000"/>
              </a:lnSpc>
              <a:spcBef>
                <a:spcPts val="0"/>
              </a:spcBef>
              <a:buAutoNum type="alphaLcParenR"/>
            </a:pPr>
            <a:r>
              <a:rPr lang="en-US" dirty="0" smtClean="0"/>
              <a:t>30% to auto safety and 70% to highway safety </a:t>
            </a:r>
            <a:endParaRPr lang="en-US" dirty="0"/>
          </a:p>
        </p:txBody>
      </p:sp>
      <p:pic>
        <p:nvPicPr>
          <p:cNvPr id="11" name="Picture 3" descr="C:\Documents and Settings\rjames\Local Settings\Temporary Internet Files\Content.IE5\7XXAE5FQ\MPj04014780000[1].jpg"/>
          <p:cNvPicPr>
            <a:picLocks noChangeAspect="1" noChangeArrowheads="1"/>
          </p:cNvPicPr>
          <p:nvPr/>
        </p:nvPicPr>
        <p:blipFill>
          <a:blip r:embed="rId2" cstate="print"/>
          <a:srcRect t="29308" b="48183"/>
          <a:stretch>
            <a:fillRect/>
          </a:stretch>
        </p:blipFill>
        <p:spPr bwMode="auto">
          <a:xfrm>
            <a:off x="1524000" y="-1"/>
            <a:ext cx="9144000" cy="1371601"/>
          </a:xfrm>
          <a:prstGeom prst="rect">
            <a:avLst/>
          </a:prstGeom>
          <a:noFill/>
        </p:spPr>
      </p:pic>
      <p:sp>
        <p:nvSpPr>
          <p:cNvPr id="4" name="TextBox 3"/>
          <p:cNvSpPr txBox="1"/>
          <p:nvPr/>
        </p:nvSpPr>
        <p:spPr>
          <a:xfrm>
            <a:off x="1524000" y="6273226"/>
            <a:ext cx="9144000" cy="584775"/>
          </a:xfrm>
          <a:prstGeom prst="rect">
            <a:avLst/>
          </a:prstGeom>
          <a:solidFill>
            <a:srgbClr val="C00000"/>
          </a:solidFill>
        </p:spPr>
        <p:txBody>
          <a:bodyPr wrap="square" rtlCol="0">
            <a:spAutoFit/>
          </a:bodyPr>
          <a:lstStyle/>
          <a:p>
            <a:r>
              <a:rPr lang="en-US" sz="1600" dirty="0">
                <a:solidFill>
                  <a:schemeClr val="bg1"/>
                </a:solidFill>
              </a:rPr>
              <a:t>Samuelson, W. (Boston U.) &amp; </a:t>
            </a:r>
            <a:r>
              <a:rPr lang="en-US" sz="1600" dirty="0" err="1">
                <a:solidFill>
                  <a:schemeClr val="bg1"/>
                </a:solidFill>
              </a:rPr>
              <a:t>Zeckhauser</a:t>
            </a:r>
            <a:r>
              <a:rPr lang="en-US" sz="1600" dirty="0">
                <a:solidFill>
                  <a:schemeClr val="bg1"/>
                </a:solidFill>
              </a:rPr>
              <a:t>, R. (Harvard), 1988, Status quo bias in decision making. </a:t>
            </a:r>
            <a:r>
              <a:rPr lang="en-US" sz="1600" i="1" dirty="0">
                <a:solidFill>
                  <a:schemeClr val="bg1"/>
                </a:solidFill>
              </a:rPr>
              <a:t>Journal of Risk and Uncertainty, 1,</a:t>
            </a:r>
            <a:r>
              <a:rPr lang="en-US" sz="1600" dirty="0">
                <a:solidFill>
                  <a:schemeClr val="bg1"/>
                </a:solidFill>
              </a:rPr>
              <a:t> 7-59.</a:t>
            </a:r>
          </a:p>
        </p:txBody>
      </p:sp>
      <p:sp>
        <p:nvSpPr>
          <p:cNvPr id="6" name="TextBox 5"/>
          <p:cNvSpPr txBox="1"/>
          <p:nvPr/>
        </p:nvSpPr>
        <p:spPr>
          <a:xfrm>
            <a:off x="8077200" y="4495801"/>
            <a:ext cx="1066800" cy="646331"/>
          </a:xfrm>
          <a:prstGeom prst="rect">
            <a:avLst/>
          </a:prstGeom>
          <a:noFill/>
        </p:spPr>
        <p:txBody>
          <a:bodyPr wrap="square" rtlCol="0">
            <a:spAutoFit/>
          </a:bodyPr>
          <a:lstStyle/>
          <a:p>
            <a:r>
              <a:rPr lang="en-US" sz="3600" b="1" dirty="0">
                <a:solidFill>
                  <a:srgbClr val="C00000"/>
                </a:solidFill>
              </a:rPr>
              <a:t>62%</a:t>
            </a:r>
          </a:p>
        </p:txBody>
      </p:sp>
      <p:sp>
        <p:nvSpPr>
          <p:cNvPr id="7" name="TextBox 6"/>
          <p:cNvSpPr txBox="1"/>
          <p:nvPr/>
        </p:nvSpPr>
        <p:spPr>
          <a:xfrm>
            <a:off x="8077200" y="5257801"/>
            <a:ext cx="1066800" cy="646331"/>
          </a:xfrm>
          <a:prstGeom prst="rect">
            <a:avLst/>
          </a:prstGeom>
          <a:noFill/>
        </p:spPr>
        <p:txBody>
          <a:bodyPr wrap="square" rtlCol="0">
            <a:spAutoFit/>
          </a:bodyPr>
          <a:lstStyle/>
          <a:p>
            <a:r>
              <a:rPr lang="en-US" sz="3600" b="1" dirty="0">
                <a:solidFill>
                  <a:srgbClr val="C00000"/>
                </a:solidFill>
              </a:rPr>
              <a:t>38%</a:t>
            </a:r>
          </a:p>
        </p:txBody>
      </p:sp>
      <p:sp>
        <p:nvSpPr>
          <p:cNvPr id="8" name="TextBox 7"/>
          <p:cNvSpPr txBox="1"/>
          <p:nvPr/>
        </p:nvSpPr>
        <p:spPr>
          <a:xfrm>
            <a:off x="9296400" y="4572001"/>
            <a:ext cx="1371600" cy="1384995"/>
          </a:xfrm>
          <a:prstGeom prst="rect">
            <a:avLst/>
          </a:prstGeom>
          <a:solidFill>
            <a:schemeClr val="bg1"/>
          </a:solidFill>
        </p:spPr>
        <p:txBody>
          <a:bodyPr wrap="square" rtlCol="0">
            <a:spAutoFit/>
          </a:bodyPr>
          <a:lstStyle/>
          <a:p>
            <a:pPr algn="ctr"/>
            <a:r>
              <a:rPr lang="en-US" sz="2800" b="1" dirty="0">
                <a:solidFill>
                  <a:srgbClr val="C00000"/>
                </a:solidFill>
              </a:rPr>
              <a:t>Almost 2-1 for cars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Quo Bias: Readings</a:t>
            </a:r>
            <a:endParaRPr lang="en-US" dirty="0"/>
          </a:p>
        </p:txBody>
      </p:sp>
      <p:sp>
        <p:nvSpPr>
          <p:cNvPr id="3" name="Content Placeholder 2"/>
          <p:cNvSpPr>
            <a:spLocks noGrp="1"/>
          </p:cNvSpPr>
          <p:nvPr>
            <p:ph idx="1"/>
          </p:nvPr>
        </p:nvSpPr>
        <p:spPr/>
        <p:txBody>
          <a:bodyPr/>
          <a:lstStyle/>
          <a:p>
            <a:r>
              <a:rPr lang="en-US" i="1" dirty="0" smtClean="0"/>
              <a:t>Thinking, Fast and Slow </a:t>
            </a:r>
            <a:r>
              <a:rPr lang="en-US" dirty="0" smtClean="0"/>
              <a:t>by Daniel </a:t>
            </a:r>
            <a:r>
              <a:rPr lang="en-US" dirty="0" err="1" smtClean="0"/>
              <a:t>Kahneman</a:t>
            </a:r>
            <a:endParaRPr lang="en-US" dirty="0" smtClean="0"/>
          </a:p>
          <a:p>
            <a:pPr lvl="1"/>
            <a:r>
              <a:rPr lang="en-US" dirty="0" smtClean="0"/>
              <a:t>Chapter 28, “Defending the Status Quo”</a:t>
            </a:r>
            <a:endParaRPr lang="en-US" dirty="0"/>
          </a:p>
          <a:p>
            <a:r>
              <a:rPr lang="en-US" i="1" dirty="0" smtClean="0"/>
              <a:t>Nudge</a:t>
            </a:r>
            <a:r>
              <a:rPr lang="en-US" dirty="0" smtClean="0"/>
              <a:t> by Richard </a:t>
            </a:r>
            <a:r>
              <a:rPr lang="en-US" dirty="0" err="1" smtClean="0"/>
              <a:t>Thaler</a:t>
            </a:r>
            <a:r>
              <a:rPr lang="en-US" dirty="0" smtClean="0"/>
              <a:t> and Cass </a:t>
            </a:r>
            <a:r>
              <a:rPr lang="en-US" dirty="0" err="1" smtClean="0"/>
              <a:t>Sunstein</a:t>
            </a:r>
            <a:endParaRPr lang="en-US" dirty="0" smtClean="0"/>
          </a:p>
          <a:p>
            <a:pPr lvl="1"/>
            <a:r>
              <a:rPr lang="en-US" dirty="0" smtClean="0"/>
              <a:t>Chapter 1, “Status Quo Bias”</a:t>
            </a:r>
          </a:p>
          <a:p>
            <a:r>
              <a:rPr lang="en-US" i="1" dirty="0" smtClean="0"/>
              <a:t>Misbehaving</a:t>
            </a:r>
            <a:r>
              <a:rPr lang="en-US" dirty="0" smtClean="0"/>
              <a:t> </a:t>
            </a:r>
            <a:r>
              <a:rPr lang="en-US" dirty="0"/>
              <a:t>by Richard </a:t>
            </a:r>
            <a:r>
              <a:rPr lang="en-US" dirty="0" err="1" smtClean="0"/>
              <a:t>Thaler</a:t>
            </a:r>
            <a:endParaRPr lang="en-US" dirty="0" smtClean="0"/>
          </a:p>
          <a:p>
            <a:pPr lvl="1"/>
            <a:r>
              <a:rPr lang="en-US" dirty="0" smtClean="0"/>
              <a:t>Chapter 16 (“Mugs”), page 154</a:t>
            </a:r>
            <a:endParaRPr lang="en-US" dirty="0"/>
          </a:p>
          <a:p>
            <a:endParaRPr lang="en-US" dirty="0"/>
          </a:p>
        </p:txBody>
      </p:sp>
    </p:spTree>
    <p:extLst>
      <p:ext uri="{BB962C8B-B14F-4D97-AF65-F5344CB8AC3E}">
        <p14:creationId xmlns:p14="http://schemas.microsoft.com/office/powerpoint/2010/main" val="4103456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C:\Documents and Settings\rjames\Local Settings\Temporary Internet Files\Content.IE5\7XXAE5FQ\MPj04014780000[1].jpg"/>
          <p:cNvPicPr>
            <a:picLocks noChangeAspect="1" noChangeArrowheads="1"/>
          </p:cNvPicPr>
          <p:nvPr/>
        </p:nvPicPr>
        <p:blipFill>
          <a:blip r:embed="rId2" cstate="print"/>
          <a:srcRect t="29308" b="48183"/>
          <a:stretch>
            <a:fillRect/>
          </a:stretch>
        </p:blipFill>
        <p:spPr bwMode="auto">
          <a:xfrm>
            <a:off x="1524000" y="-1"/>
            <a:ext cx="9144000" cy="1371601"/>
          </a:xfrm>
          <a:prstGeom prst="rect">
            <a:avLst/>
          </a:prstGeom>
          <a:noFill/>
        </p:spPr>
      </p:pic>
      <p:sp>
        <p:nvSpPr>
          <p:cNvPr id="3" name="Content Placeholder 2"/>
          <p:cNvSpPr>
            <a:spLocks noGrp="1"/>
          </p:cNvSpPr>
          <p:nvPr>
            <p:ph idx="1"/>
          </p:nvPr>
        </p:nvSpPr>
        <p:spPr>
          <a:xfrm>
            <a:off x="1676400" y="1371600"/>
            <a:ext cx="7010400" cy="4876800"/>
          </a:xfrm>
        </p:spPr>
        <p:txBody>
          <a:bodyPr>
            <a:noAutofit/>
          </a:bodyPr>
          <a:lstStyle/>
          <a:p>
            <a:pPr marL="0" indent="0">
              <a:lnSpc>
                <a:spcPct val="80000"/>
              </a:lnSpc>
              <a:spcBef>
                <a:spcPts val="0"/>
              </a:spcBef>
              <a:buNone/>
            </a:pPr>
            <a:r>
              <a:rPr lang="en-US" dirty="0" smtClean="0"/>
              <a:t>Choose how the Highway Safety Commission should divide its budget between improving auto safety (seatbelts, bumpers, etc.) and highway safety (guard rails, interchanges, etc.).  </a:t>
            </a:r>
            <a:r>
              <a:rPr lang="en-US" b="1" dirty="0" smtClean="0"/>
              <a:t>Currently 30% goes to auto safety and 70% to highway safety.</a:t>
            </a:r>
          </a:p>
          <a:p>
            <a:pPr marL="0" indent="0">
              <a:lnSpc>
                <a:spcPct val="80000"/>
              </a:lnSpc>
              <a:spcBef>
                <a:spcPts val="0"/>
              </a:spcBef>
              <a:buNone/>
            </a:pPr>
            <a:endParaRPr lang="en-US" b="1" dirty="0" smtClean="0"/>
          </a:p>
          <a:p>
            <a:pPr marL="514350" indent="-514350">
              <a:lnSpc>
                <a:spcPct val="80000"/>
              </a:lnSpc>
              <a:spcBef>
                <a:spcPts val="0"/>
              </a:spcBef>
              <a:buAutoNum type="alphaLcParenR"/>
            </a:pPr>
            <a:r>
              <a:rPr lang="en-US" dirty="0" smtClean="0"/>
              <a:t>70% to auto safety and 30% to highway safety</a:t>
            </a:r>
          </a:p>
          <a:p>
            <a:pPr marL="514350" indent="-514350">
              <a:lnSpc>
                <a:spcPct val="80000"/>
              </a:lnSpc>
              <a:spcBef>
                <a:spcPts val="0"/>
              </a:spcBef>
              <a:buAutoNum type="alphaLcParenR"/>
            </a:pPr>
            <a:r>
              <a:rPr lang="en-US" dirty="0" smtClean="0"/>
              <a:t>30% to auto safety and 70% to highway safety </a:t>
            </a:r>
            <a:endParaRPr lang="en-US" dirty="0"/>
          </a:p>
        </p:txBody>
      </p:sp>
      <p:sp>
        <p:nvSpPr>
          <p:cNvPr id="4" name="TextBox 3"/>
          <p:cNvSpPr txBox="1"/>
          <p:nvPr/>
        </p:nvSpPr>
        <p:spPr>
          <a:xfrm>
            <a:off x="1524000" y="6273226"/>
            <a:ext cx="9144000" cy="584775"/>
          </a:xfrm>
          <a:prstGeom prst="rect">
            <a:avLst/>
          </a:prstGeom>
          <a:solidFill>
            <a:srgbClr val="C00000"/>
          </a:solidFill>
        </p:spPr>
        <p:txBody>
          <a:bodyPr wrap="square" rtlCol="0">
            <a:spAutoFit/>
          </a:bodyPr>
          <a:lstStyle/>
          <a:p>
            <a:r>
              <a:rPr lang="en-US" sz="1600" dirty="0">
                <a:solidFill>
                  <a:schemeClr val="bg1"/>
                </a:solidFill>
              </a:rPr>
              <a:t>Samuelson, W. (Boston U.) &amp; </a:t>
            </a:r>
            <a:r>
              <a:rPr lang="en-US" sz="1600" dirty="0" err="1">
                <a:solidFill>
                  <a:schemeClr val="bg1"/>
                </a:solidFill>
              </a:rPr>
              <a:t>Zeckhauser</a:t>
            </a:r>
            <a:r>
              <a:rPr lang="en-US" sz="1600" dirty="0">
                <a:solidFill>
                  <a:schemeClr val="bg1"/>
                </a:solidFill>
              </a:rPr>
              <a:t>, R. (Harvard), 1988, Status quo bias in decision making. </a:t>
            </a:r>
            <a:r>
              <a:rPr lang="en-US" sz="1600" i="1" dirty="0">
                <a:solidFill>
                  <a:schemeClr val="bg1"/>
                </a:solidFill>
              </a:rPr>
              <a:t>Journal of Risk and Uncertainty, 1,</a:t>
            </a:r>
            <a:r>
              <a:rPr lang="en-US" sz="1600" dirty="0">
                <a:solidFill>
                  <a:schemeClr val="bg1"/>
                </a:solidFill>
              </a:rPr>
              <a:t> 7-59.</a:t>
            </a:r>
          </a:p>
        </p:txBody>
      </p:sp>
      <p:sp>
        <p:nvSpPr>
          <p:cNvPr id="5" name="TextBox 4"/>
          <p:cNvSpPr txBox="1"/>
          <p:nvPr/>
        </p:nvSpPr>
        <p:spPr>
          <a:xfrm rot="504317">
            <a:off x="8368842" y="1373271"/>
            <a:ext cx="2209800" cy="1384995"/>
          </a:xfrm>
          <a:prstGeom prst="rect">
            <a:avLst/>
          </a:prstGeom>
          <a:solidFill>
            <a:srgbClr val="C00000"/>
          </a:solidFill>
        </p:spPr>
        <p:txBody>
          <a:bodyPr wrap="square" rtlCol="0">
            <a:spAutoFit/>
          </a:bodyPr>
          <a:lstStyle/>
          <a:p>
            <a:r>
              <a:rPr lang="en-US" sz="2800" b="1" dirty="0">
                <a:solidFill>
                  <a:schemeClr val="bg1"/>
                </a:solidFill>
              </a:rPr>
              <a:t>Which choice was the most popular?</a:t>
            </a:r>
          </a:p>
        </p:txBody>
      </p:sp>
      <p:cxnSp>
        <p:nvCxnSpPr>
          <p:cNvPr id="7" name="Straight Arrow Connector 6"/>
          <p:cNvCxnSpPr>
            <a:stCxn id="5" idx="2"/>
          </p:cNvCxnSpPr>
          <p:nvPr/>
        </p:nvCxnSpPr>
        <p:spPr>
          <a:xfrm rot="5400000">
            <a:off x="8385774" y="2594656"/>
            <a:ext cx="830573" cy="114291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1676400" y="1371600"/>
            <a:ext cx="7010400" cy="4876800"/>
          </a:xfrm>
        </p:spPr>
        <p:txBody>
          <a:bodyPr>
            <a:noAutofit/>
          </a:bodyPr>
          <a:lstStyle/>
          <a:p>
            <a:pPr marL="0" indent="0">
              <a:lnSpc>
                <a:spcPct val="80000"/>
              </a:lnSpc>
              <a:spcBef>
                <a:spcPts val="0"/>
              </a:spcBef>
              <a:buNone/>
            </a:pPr>
            <a:r>
              <a:rPr lang="en-US" dirty="0" smtClean="0"/>
              <a:t>Choose how the Highway Safety Commission should divide its budget between improving auto safety (seatbelts, bumpers, etc.) and highway safety (guard rails, interchanges, etc.).  </a:t>
            </a:r>
            <a:r>
              <a:rPr lang="en-US" b="1" dirty="0" smtClean="0"/>
              <a:t>Currently 30% goes to auto safety and 70% to highway safety.</a:t>
            </a:r>
          </a:p>
          <a:p>
            <a:pPr marL="0" indent="0">
              <a:lnSpc>
                <a:spcPct val="80000"/>
              </a:lnSpc>
              <a:spcBef>
                <a:spcPts val="0"/>
              </a:spcBef>
              <a:buNone/>
            </a:pPr>
            <a:endParaRPr lang="en-US" b="1" dirty="0" smtClean="0"/>
          </a:p>
          <a:p>
            <a:pPr marL="514350" indent="-514350">
              <a:lnSpc>
                <a:spcPct val="80000"/>
              </a:lnSpc>
              <a:spcBef>
                <a:spcPts val="0"/>
              </a:spcBef>
              <a:buAutoNum type="alphaLcParenR"/>
            </a:pPr>
            <a:r>
              <a:rPr lang="en-US" dirty="0" smtClean="0"/>
              <a:t>70% to auto safety and 30% to highway safety</a:t>
            </a:r>
          </a:p>
          <a:p>
            <a:pPr marL="514350" indent="-514350">
              <a:lnSpc>
                <a:spcPct val="80000"/>
              </a:lnSpc>
              <a:spcBef>
                <a:spcPts val="0"/>
              </a:spcBef>
              <a:buAutoNum type="alphaLcParenR"/>
            </a:pPr>
            <a:r>
              <a:rPr lang="en-US" dirty="0" smtClean="0"/>
              <a:t>30% to auto safety and 70% to highway safety </a:t>
            </a:r>
            <a:endParaRPr lang="en-US" dirty="0"/>
          </a:p>
        </p:txBody>
      </p:sp>
      <p:pic>
        <p:nvPicPr>
          <p:cNvPr id="11" name="Picture 3" descr="C:\Documents and Settings\rjames\Local Settings\Temporary Internet Files\Content.IE5\7XXAE5FQ\MPj04014780000[1].jpg"/>
          <p:cNvPicPr>
            <a:picLocks noChangeAspect="1" noChangeArrowheads="1"/>
          </p:cNvPicPr>
          <p:nvPr/>
        </p:nvPicPr>
        <p:blipFill>
          <a:blip r:embed="rId2" cstate="print"/>
          <a:srcRect t="29308" b="48183"/>
          <a:stretch>
            <a:fillRect/>
          </a:stretch>
        </p:blipFill>
        <p:spPr bwMode="auto">
          <a:xfrm>
            <a:off x="1524000" y="-1"/>
            <a:ext cx="9144000" cy="1371601"/>
          </a:xfrm>
          <a:prstGeom prst="rect">
            <a:avLst/>
          </a:prstGeom>
          <a:noFill/>
        </p:spPr>
      </p:pic>
      <p:sp>
        <p:nvSpPr>
          <p:cNvPr id="4" name="TextBox 3"/>
          <p:cNvSpPr txBox="1"/>
          <p:nvPr/>
        </p:nvSpPr>
        <p:spPr>
          <a:xfrm>
            <a:off x="1524000" y="6273226"/>
            <a:ext cx="9144000" cy="584775"/>
          </a:xfrm>
          <a:prstGeom prst="rect">
            <a:avLst/>
          </a:prstGeom>
          <a:solidFill>
            <a:srgbClr val="C00000"/>
          </a:solidFill>
        </p:spPr>
        <p:txBody>
          <a:bodyPr wrap="square" rtlCol="0">
            <a:spAutoFit/>
          </a:bodyPr>
          <a:lstStyle/>
          <a:p>
            <a:r>
              <a:rPr lang="en-US" sz="1600" dirty="0">
                <a:solidFill>
                  <a:schemeClr val="bg1"/>
                </a:solidFill>
              </a:rPr>
              <a:t>Samuelson, W. (Boston U.) &amp; </a:t>
            </a:r>
            <a:r>
              <a:rPr lang="en-US" sz="1600" dirty="0" err="1">
                <a:solidFill>
                  <a:schemeClr val="bg1"/>
                </a:solidFill>
              </a:rPr>
              <a:t>Zeckhauser</a:t>
            </a:r>
            <a:r>
              <a:rPr lang="en-US" sz="1600" dirty="0">
                <a:solidFill>
                  <a:schemeClr val="bg1"/>
                </a:solidFill>
              </a:rPr>
              <a:t>, R. (Harvard), 1988, Status quo bias in decision making. </a:t>
            </a:r>
            <a:r>
              <a:rPr lang="en-US" sz="1600" i="1" dirty="0">
                <a:solidFill>
                  <a:schemeClr val="bg1"/>
                </a:solidFill>
              </a:rPr>
              <a:t>Journal of Risk and Uncertainty, 1,</a:t>
            </a:r>
            <a:r>
              <a:rPr lang="en-US" sz="1600" dirty="0">
                <a:solidFill>
                  <a:schemeClr val="bg1"/>
                </a:solidFill>
              </a:rPr>
              <a:t> 7-59.</a:t>
            </a:r>
          </a:p>
        </p:txBody>
      </p:sp>
      <p:sp>
        <p:nvSpPr>
          <p:cNvPr id="6" name="TextBox 5"/>
          <p:cNvSpPr txBox="1"/>
          <p:nvPr/>
        </p:nvSpPr>
        <p:spPr>
          <a:xfrm>
            <a:off x="8077200" y="4495801"/>
            <a:ext cx="1066800" cy="646331"/>
          </a:xfrm>
          <a:prstGeom prst="rect">
            <a:avLst/>
          </a:prstGeom>
          <a:noFill/>
        </p:spPr>
        <p:txBody>
          <a:bodyPr wrap="square" rtlCol="0">
            <a:spAutoFit/>
          </a:bodyPr>
          <a:lstStyle/>
          <a:p>
            <a:r>
              <a:rPr lang="en-US" sz="3600" b="1" dirty="0">
                <a:solidFill>
                  <a:srgbClr val="C00000"/>
                </a:solidFill>
              </a:rPr>
              <a:t>38%</a:t>
            </a:r>
          </a:p>
        </p:txBody>
      </p:sp>
      <p:sp>
        <p:nvSpPr>
          <p:cNvPr id="7" name="TextBox 6"/>
          <p:cNvSpPr txBox="1"/>
          <p:nvPr/>
        </p:nvSpPr>
        <p:spPr>
          <a:xfrm>
            <a:off x="8077200" y="5257801"/>
            <a:ext cx="1066800" cy="646331"/>
          </a:xfrm>
          <a:prstGeom prst="rect">
            <a:avLst/>
          </a:prstGeom>
          <a:noFill/>
        </p:spPr>
        <p:txBody>
          <a:bodyPr wrap="square" rtlCol="0">
            <a:spAutoFit/>
          </a:bodyPr>
          <a:lstStyle/>
          <a:p>
            <a:r>
              <a:rPr lang="en-US" sz="3600" b="1" dirty="0">
                <a:solidFill>
                  <a:srgbClr val="C00000"/>
                </a:solidFill>
              </a:rPr>
              <a:t>62%</a:t>
            </a:r>
          </a:p>
        </p:txBody>
      </p:sp>
      <p:sp>
        <p:nvSpPr>
          <p:cNvPr id="8" name="TextBox 7"/>
          <p:cNvSpPr txBox="1"/>
          <p:nvPr/>
        </p:nvSpPr>
        <p:spPr>
          <a:xfrm>
            <a:off x="9296400" y="4572001"/>
            <a:ext cx="1371600" cy="1384995"/>
          </a:xfrm>
          <a:prstGeom prst="rect">
            <a:avLst/>
          </a:prstGeom>
          <a:solidFill>
            <a:schemeClr val="bg1"/>
          </a:solidFill>
        </p:spPr>
        <p:txBody>
          <a:bodyPr wrap="square" rtlCol="0">
            <a:spAutoFit/>
          </a:bodyPr>
          <a:lstStyle/>
          <a:p>
            <a:pPr algn="ctr"/>
            <a:r>
              <a:rPr lang="en-US" sz="2800" b="1" dirty="0">
                <a:solidFill>
                  <a:srgbClr val="C00000"/>
                </a:solidFill>
              </a:rPr>
              <a:t>Almost 2-1 for roads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C:\Documents and Settings\rjames\Local Settings\Temporary Internet Files\Content.IE5\7XXAE5FQ\MPj04117850000[1].jpg"/>
          <p:cNvPicPr>
            <a:picLocks noChangeAspect="1" noChangeArrowheads="1"/>
          </p:cNvPicPr>
          <p:nvPr/>
        </p:nvPicPr>
        <p:blipFill>
          <a:blip r:embed="rId2" cstate="print"/>
          <a:srcRect l="6663" t="7778"/>
          <a:stretch>
            <a:fillRect/>
          </a:stretch>
        </p:blipFill>
        <p:spPr bwMode="auto">
          <a:xfrm flipH="1">
            <a:off x="6398568" y="0"/>
            <a:ext cx="4269432" cy="6324600"/>
          </a:xfrm>
          <a:prstGeom prst="rect">
            <a:avLst/>
          </a:prstGeom>
          <a:noFill/>
        </p:spPr>
      </p:pic>
      <p:sp>
        <p:nvSpPr>
          <p:cNvPr id="4" name="TextBox 3"/>
          <p:cNvSpPr txBox="1"/>
          <p:nvPr/>
        </p:nvSpPr>
        <p:spPr>
          <a:xfrm>
            <a:off x="1524000" y="6273226"/>
            <a:ext cx="9144000" cy="584775"/>
          </a:xfrm>
          <a:prstGeom prst="rect">
            <a:avLst/>
          </a:prstGeom>
          <a:solidFill>
            <a:srgbClr val="C00000"/>
          </a:solidFill>
        </p:spPr>
        <p:txBody>
          <a:bodyPr wrap="square" rtlCol="0">
            <a:spAutoFit/>
          </a:bodyPr>
          <a:lstStyle/>
          <a:p>
            <a:r>
              <a:rPr lang="en-US" sz="1600" dirty="0">
                <a:solidFill>
                  <a:schemeClr val="bg1"/>
                </a:solidFill>
              </a:rPr>
              <a:t>Samuelson, W. (Boston U.) &amp; </a:t>
            </a:r>
            <a:r>
              <a:rPr lang="en-US" sz="1600" dirty="0" err="1">
                <a:solidFill>
                  <a:schemeClr val="bg1"/>
                </a:solidFill>
              </a:rPr>
              <a:t>Zeckhauser</a:t>
            </a:r>
            <a:r>
              <a:rPr lang="en-US" sz="1600" dirty="0">
                <a:solidFill>
                  <a:schemeClr val="bg1"/>
                </a:solidFill>
              </a:rPr>
              <a:t>, R. (Harvard), 1988, Status quo bias in decision making. </a:t>
            </a:r>
            <a:r>
              <a:rPr lang="en-US" sz="1600" i="1" dirty="0">
                <a:solidFill>
                  <a:schemeClr val="bg1"/>
                </a:solidFill>
              </a:rPr>
              <a:t>Journal of Risk and Uncertainty, 1,</a:t>
            </a:r>
            <a:r>
              <a:rPr lang="en-US" sz="1600" dirty="0">
                <a:solidFill>
                  <a:schemeClr val="bg1"/>
                </a:solidFill>
              </a:rPr>
              <a:t> 7-59.</a:t>
            </a:r>
          </a:p>
        </p:txBody>
      </p:sp>
      <p:sp>
        <p:nvSpPr>
          <p:cNvPr id="6" name="TextBox 5"/>
          <p:cNvSpPr txBox="1"/>
          <p:nvPr/>
        </p:nvSpPr>
        <p:spPr>
          <a:xfrm>
            <a:off x="6324600" y="3352801"/>
            <a:ext cx="1066800" cy="646331"/>
          </a:xfrm>
          <a:prstGeom prst="rect">
            <a:avLst/>
          </a:prstGeom>
          <a:noFill/>
        </p:spPr>
        <p:txBody>
          <a:bodyPr wrap="square" rtlCol="0">
            <a:spAutoFit/>
          </a:bodyPr>
          <a:lstStyle/>
          <a:p>
            <a:r>
              <a:rPr lang="en-US" sz="3600" b="1" dirty="0">
                <a:solidFill>
                  <a:srgbClr val="C00000"/>
                </a:solidFill>
              </a:rPr>
              <a:t>95%</a:t>
            </a:r>
          </a:p>
        </p:txBody>
      </p:sp>
      <p:sp>
        <p:nvSpPr>
          <p:cNvPr id="7" name="TextBox 6"/>
          <p:cNvSpPr txBox="1"/>
          <p:nvPr/>
        </p:nvSpPr>
        <p:spPr>
          <a:xfrm>
            <a:off x="6248400" y="4648201"/>
            <a:ext cx="1066800" cy="646331"/>
          </a:xfrm>
          <a:prstGeom prst="rect">
            <a:avLst/>
          </a:prstGeom>
          <a:noFill/>
        </p:spPr>
        <p:txBody>
          <a:bodyPr wrap="square" rtlCol="0">
            <a:spAutoFit/>
          </a:bodyPr>
          <a:lstStyle/>
          <a:p>
            <a:r>
              <a:rPr lang="en-US" sz="3600" b="1" dirty="0">
                <a:solidFill>
                  <a:srgbClr val="C00000"/>
                </a:solidFill>
              </a:rPr>
              <a:t>   5%</a:t>
            </a:r>
          </a:p>
        </p:txBody>
      </p:sp>
      <p:sp>
        <p:nvSpPr>
          <p:cNvPr id="9" name="Content Placeholder 2"/>
          <p:cNvSpPr>
            <a:spLocks noGrp="1"/>
          </p:cNvSpPr>
          <p:nvPr>
            <p:ph idx="1"/>
          </p:nvPr>
        </p:nvSpPr>
        <p:spPr>
          <a:xfrm>
            <a:off x="1524000" y="1"/>
            <a:ext cx="4724400" cy="6278563"/>
          </a:xfrm>
        </p:spPr>
        <p:txBody>
          <a:bodyPr>
            <a:noAutofit/>
          </a:bodyPr>
          <a:lstStyle/>
          <a:p>
            <a:pPr marL="0" indent="0">
              <a:lnSpc>
                <a:spcPct val="80000"/>
              </a:lnSpc>
              <a:spcBef>
                <a:spcPts val="0"/>
              </a:spcBef>
              <a:buNone/>
            </a:pPr>
            <a:r>
              <a:rPr lang="en-US" dirty="0" smtClean="0"/>
              <a:t>You are preparing a bid for your company to supply mattresses to the government. When bidding for large department store orders the company </a:t>
            </a:r>
            <a:r>
              <a:rPr lang="en-US" b="1" dirty="0" smtClean="0"/>
              <a:t>has often applied a 15% markup.</a:t>
            </a:r>
            <a:r>
              <a:rPr lang="en-US" dirty="0" smtClean="0"/>
              <a:t>  Choose one:</a:t>
            </a:r>
          </a:p>
          <a:p>
            <a:pPr marL="0" indent="0">
              <a:lnSpc>
                <a:spcPct val="80000"/>
              </a:lnSpc>
              <a:spcBef>
                <a:spcPts val="0"/>
              </a:spcBef>
              <a:buNone/>
            </a:pPr>
            <a:endParaRPr lang="en-US" sz="1600" dirty="0"/>
          </a:p>
          <a:p>
            <a:pPr marL="457200" indent="-457200">
              <a:lnSpc>
                <a:spcPct val="80000"/>
              </a:lnSpc>
              <a:spcBef>
                <a:spcPts val="0"/>
              </a:spcBef>
              <a:buAutoNum type="alphaUcParenR"/>
            </a:pPr>
            <a:r>
              <a:rPr lang="en-US" dirty="0" smtClean="0"/>
              <a:t>Bid with a 15% markup (chances of winning the contract are 70%)</a:t>
            </a:r>
          </a:p>
          <a:p>
            <a:pPr marL="457200" indent="-457200">
              <a:lnSpc>
                <a:spcPct val="80000"/>
              </a:lnSpc>
              <a:spcBef>
                <a:spcPts val="0"/>
              </a:spcBef>
              <a:buNone/>
            </a:pPr>
            <a:endParaRPr lang="en-US" sz="1600" dirty="0"/>
          </a:p>
          <a:p>
            <a:pPr marL="457200" indent="-457200">
              <a:lnSpc>
                <a:spcPct val="80000"/>
              </a:lnSpc>
              <a:spcBef>
                <a:spcPts val="0"/>
              </a:spcBef>
              <a:buNone/>
            </a:pPr>
            <a:r>
              <a:rPr lang="en-US" dirty="0" smtClean="0"/>
              <a:t>B) Bid with a 25% markup (chances of winning the contract are 50%)</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C:\Documents and Settings\rjames\Local Settings\Temporary Internet Files\Content.IE5\7XXAE5FQ\MPj04117850000[1].jpg"/>
          <p:cNvPicPr>
            <a:picLocks noChangeAspect="1" noChangeArrowheads="1"/>
          </p:cNvPicPr>
          <p:nvPr/>
        </p:nvPicPr>
        <p:blipFill>
          <a:blip r:embed="rId2" cstate="print"/>
          <a:srcRect l="6663" t="7778"/>
          <a:stretch>
            <a:fillRect/>
          </a:stretch>
        </p:blipFill>
        <p:spPr bwMode="auto">
          <a:xfrm flipH="1">
            <a:off x="6398568" y="0"/>
            <a:ext cx="4269432" cy="6324600"/>
          </a:xfrm>
          <a:prstGeom prst="rect">
            <a:avLst/>
          </a:prstGeom>
          <a:noFill/>
        </p:spPr>
      </p:pic>
      <p:sp>
        <p:nvSpPr>
          <p:cNvPr id="4" name="TextBox 3"/>
          <p:cNvSpPr txBox="1"/>
          <p:nvPr/>
        </p:nvSpPr>
        <p:spPr>
          <a:xfrm>
            <a:off x="1524000" y="6273226"/>
            <a:ext cx="9144000" cy="584775"/>
          </a:xfrm>
          <a:prstGeom prst="rect">
            <a:avLst/>
          </a:prstGeom>
          <a:solidFill>
            <a:srgbClr val="C00000"/>
          </a:solidFill>
        </p:spPr>
        <p:txBody>
          <a:bodyPr wrap="square" rtlCol="0">
            <a:spAutoFit/>
          </a:bodyPr>
          <a:lstStyle/>
          <a:p>
            <a:r>
              <a:rPr lang="en-US" sz="1600" dirty="0">
                <a:solidFill>
                  <a:schemeClr val="bg1"/>
                </a:solidFill>
              </a:rPr>
              <a:t>Samuelson, W. (Boston U.) &amp; </a:t>
            </a:r>
            <a:r>
              <a:rPr lang="en-US" sz="1600" dirty="0" err="1">
                <a:solidFill>
                  <a:schemeClr val="bg1"/>
                </a:solidFill>
              </a:rPr>
              <a:t>Zeckhauser</a:t>
            </a:r>
            <a:r>
              <a:rPr lang="en-US" sz="1600" dirty="0">
                <a:solidFill>
                  <a:schemeClr val="bg1"/>
                </a:solidFill>
              </a:rPr>
              <a:t>, R. (Harvard), 1988, Status quo bias in decision making. </a:t>
            </a:r>
            <a:r>
              <a:rPr lang="en-US" sz="1600" i="1" dirty="0">
                <a:solidFill>
                  <a:schemeClr val="bg1"/>
                </a:solidFill>
              </a:rPr>
              <a:t>Journal of Risk and Uncertainty, 1,</a:t>
            </a:r>
            <a:r>
              <a:rPr lang="en-US" sz="1600" dirty="0">
                <a:solidFill>
                  <a:schemeClr val="bg1"/>
                </a:solidFill>
              </a:rPr>
              <a:t> 7-59.</a:t>
            </a:r>
          </a:p>
        </p:txBody>
      </p:sp>
      <p:sp>
        <p:nvSpPr>
          <p:cNvPr id="6" name="TextBox 5"/>
          <p:cNvSpPr txBox="1"/>
          <p:nvPr/>
        </p:nvSpPr>
        <p:spPr>
          <a:xfrm>
            <a:off x="6324600" y="3352801"/>
            <a:ext cx="1066800" cy="646331"/>
          </a:xfrm>
          <a:prstGeom prst="rect">
            <a:avLst/>
          </a:prstGeom>
          <a:noFill/>
        </p:spPr>
        <p:txBody>
          <a:bodyPr wrap="square" rtlCol="0">
            <a:spAutoFit/>
          </a:bodyPr>
          <a:lstStyle/>
          <a:p>
            <a:r>
              <a:rPr lang="en-US" sz="3600" b="1" dirty="0">
                <a:solidFill>
                  <a:srgbClr val="C00000"/>
                </a:solidFill>
              </a:rPr>
              <a:t>72%</a:t>
            </a:r>
          </a:p>
        </p:txBody>
      </p:sp>
      <p:sp>
        <p:nvSpPr>
          <p:cNvPr id="7" name="TextBox 6"/>
          <p:cNvSpPr txBox="1"/>
          <p:nvPr/>
        </p:nvSpPr>
        <p:spPr>
          <a:xfrm>
            <a:off x="6248400" y="4648201"/>
            <a:ext cx="1143000" cy="646331"/>
          </a:xfrm>
          <a:prstGeom prst="rect">
            <a:avLst/>
          </a:prstGeom>
          <a:noFill/>
        </p:spPr>
        <p:txBody>
          <a:bodyPr wrap="square" rtlCol="0">
            <a:spAutoFit/>
          </a:bodyPr>
          <a:lstStyle/>
          <a:p>
            <a:r>
              <a:rPr lang="en-US" sz="3600" b="1" dirty="0">
                <a:solidFill>
                  <a:srgbClr val="C00000"/>
                </a:solidFill>
              </a:rPr>
              <a:t> 28%</a:t>
            </a:r>
          </a:p>
        </p:txBody>
      </p:sp>
      <p:sp>
        <p:nvSpPr>
          <p:cNvPr id="9" name="Content Placeholder 2"/>
          <p:cNvSpPr>
            <a:spLocks noGrp="1"/>
          </p:cNvSpPr>
          <p:nvPr>
            <p:ph idx="1"/>
          </p:nvPr>
        </p:nvSpPr>
        <p:spPr>
          <a:xfrm>
            <a:off x="1524000" y="1"/>
            <a:ext cx="4724400" cy="6278563"/>
          </a:xfrm>
        </p:spPr>
        <p:txBody>
          <a:bodyPr>
            <a:noAutofit/>
          </a:bodyPr>
          <a:lstStyle/>
          <a:p>
            <a:pPr marL="0" indent="0">
              <a:lnSpc>
                <a:spcPct val="80000"/>
              </a:lnSpc>
              <a:spcBef>
                <a:spcPts val="0"/>
              </a:spcBef>
              <a:buNone/>
            </a:pPr>
            <a:r>
              <a:rPr lang="en-US" dirty="0" smtClean="0"/>
              <a:t>You are preparing a bid for your company to supply mattresses to the government. When bidding for large department store orders the company </a:t>
            </a:r>
            <a:r>
              <a:rPr lang="en-US" b="1" dirty="0" smtClean="0"/>
              <a:t>has often applied a 25% markup.</a:t>
            </a:r>
            <a:r>
              <a:rPr lang="en-US" dirty="0" smtClean="0"/>
              <a:t>  Choose one:</a:t>
            </a:r>
          </a:p>
          <a:p>
            <a:pPr marL="0" indent="0">
              <a:lnSpc>
                <a:spcPct val="80000"/>
              </a:lnSpc>
              <a:spcBef>
                <a:spcPts val="0"/>
              </a:spcBef>
              <a:buNone/>
            </a:pPr>
            <a:endParaRPr lang="en-US" sz="1600" dirty="0"/>
          </a:p>
          <a:p>
            <a:pPr marL="457200" indent="-457200">
              <a:lnSpc>
                <a:spcPct val="80000"/>
              </a:lnSpc>
              <a:spcBef>
                <a:spcPts val="0"/>
              </a:spcBef>
              <a:buAutoNum type="alphaUcParenR"/>
            </a:pPr>
            <a:r>
              <a:rPr lang="en-US" dirty="0" smtClean="0"/>
              <a:t>Bid with a 15% markup (chances of winning the contract are 70%)</a:t>
            </a:r>
          </a:p>
          <a:p>
            <a:pPr marL="457200" indent="-457200">
              <a:lnSpc>
                <a:spcPct val="80000"/>
              </a:lnSpc>
              <a:spcBef>
                <a:spcPts val="0"/>
              </a:spcBef>
              <a:buNone/>
            </a:pPr>
            <a:endParaRPr lang="en-US" sz="1600" dirty="0"/>
          </a:p>
          <a:p>
            <a:pPr marL="457200" indent="-457200">
              <a:lnSpc>
                <a:spcPct val="80000"/>
              </a:lnSpc>
              <a:spcBef>
                <a:spcPts val="0"/>
              </a:spcBef>
              <a:buNone/>
            </a:pPr>
            <a:r>
              <a:rPr lang="en-US" dirty="0" smtClean="0"/>
              <a:t>B) Bid with a 25% markup (chances of winning the contract are 50%)</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5029200" cy="1143000"/>
          </a:xfrm>
        </p:spPr>
        <p:txBody>
          <a:bodyPr>
            <a:normAutofit fontScale="90000"/>
          </a:bodyPr>
          <a:lstStyle/>
          <a:p>
            <a:pPr algn="l"/>
            <a:r>
              <a:rPr lang="en-US" dirty="0" smtClean="0"/>
              <a:t>Building new </a:t>
            </a:r>
            <a:br>
              <a:rPr lang="en-US" dirty="0" smtClean="0"/>
            </a:br>
            <a:r>
              <a:rPr lang="en-US" dirty="0" smtClean="0"/>
              <a:t>v. expanding old</a:t>
            </a:r>
            <a:endParaRPr lang="en-US" dirty="0"/>
          </a:p>
        </p:txBody>
      </p:sp>
      <p:sp>
        <p:nvSpPr>
          <p:cNvPr id="3" name="Content Placeholder 2"/>
          <p:cNvSpPr>
            <a:spLocks noGrp="1"/>
          </p:cNvSpPr>
          <p:nvPr>
            <p:ph idx="1"/>
          </p:nvPr>
        </p:nvSpPr>
        <p:spPr>
          <a:xfrm>
            <a:off x="1524000" y="1676400"/>
            <a:ext cx="4267200" cy="4572000"/>
          </a:xfrm>
        </p:spPr>
        <p:txBody>
          <a:bodyPr>
            <a:noAutofit/>
          </a:bodyPr>
          <a:lstStyle/>
          <a:p>
            <a:pPr marL="0" indent="0">
              <a:lnSpc>
                <a:spcPct val="80000"/>
              </a:lnSpc>
              <a:spcBef>
                <a:spcPts val="0"/>
              </a:spcBef>
              <a:buNone/>
            </a:pPr>
            <a:r>
              <a:rPr lang="en-US" sz="2500" dirty="0"/>
              <a:t>As chief of the governor’s task force, you are considering options for increasing the capacity of the state’s prisons.</a:t>
            </a:r>
          </a:p>
          <a:p>
            <a:pPr marL="0" indent="0">
              <a:lnSpc>
                <a:spcPct val="80000"/>
              </a:lnSpc>
              <a:spcBef>
                <a:spcPts val="0"/>
              </a:spcBef>
              <a:buNone/>
            </a:pPr>
            <a:endParaRPr lang="en-US" sz="1400" dirty="0"/>
          </a:p>
          <a:p>
            <a:pPr marL="457200" indent="-457200">
              <a:lnSpc>
                <a:spcPct val="80000"/>
              </a:lnSpc>
              <a:spcBef>
                <a:spcPts val="0"/>
              </a:spcBef>
              <a:buAutoNum type="alphaUcParenR"/>
            </a:pPr>
            <a:r>
              <a:rPr lang="en-US" sz="2500" b="1" dirty="0"/>
              <a:t>Expand the current prison </a:t>
            </a:r>
            <a:r>
              <a:rPr lang="en-US" sz="2500" dirty="0"/>
              <a:t>in Town A (sparsely settled) to house 1500 prisoners at a cost of $140 million.</a:t>
            </a:r>
          </a:p>
          <a:p>
            <a:pPr marL="457200" indent="-457200">
              <a:lnSpc>
                <a:spcPct val="80000"/>
              </a:lnSpc>
              <a:spcBef>
                <a:spcPts val="0"/>
              </a:spcBef>
              <a:buAutoNum type="alphaUcParenR"/>
            </a:pPr>
            <a:r>
              <a:rPr lang="en-US" sz="2500" b="1" dirty="0"/>
              <a:t>Build a new prison </a:t>
            </a:r>
          </a:p>
          <a:p>
            <a:pPr marL="457200" indent="-457200">
              <a:lnSpc>
                <a:spcPct val="80000"/>
              </a:lnSpc>
              <a:spcBef>
                <a:spcPts val="0"/>
              </a:spcBef>
              <a:buNone/>
            </a:pPr>
            <a:r>
              <a:rPr lang="en-US" sz="2500" dirty="0"/>
              <a:t>	in Town B (where the population is densely settled) to house 2000 prisoners at a cost of $150 million.</a:t>
            </a:r>
          </a:p>
        </p:txBody>
      </p:sp>
      <p:sp>
        <p:nvSpPr>
          <p:cNvPr id="4" name="TextBox 3"/>
          <p:cNvSpPr txBox="1"/>
          <p:nvPr/>
        </p:nvSpPr>
        <p:spPr>
          <a:xfrm>
            <a:off x="1524000" y="6273226"/>
            <a:ext cx="9144000" cy="584775"/>
          </a:xfrm>
          <a:prstGeom prst="rect">
            <a:avLst/>
          </a:prstGeom>
          <a:solidFill>
            <a:srgbClr val="C00000"/>
          </a:solidFill>
        </p:spPr>
        <p:txBody>
          <a:bodyPr wrap="square" rtlCol="0">
            <a:spAutoFit/>
          </a:bodyPr>
          <a:lstStyle/>
          <a:p>
            <a:r>
              <a:rPr lang="en-US" sz="1600" dirty="0">
                <a:solidFill>
                  <a:schemeClr val="bg1"/>
                </a:solidFill>
              </a:rPr>
              <a:t>Samuelson, W. (Boston U.) &amp; </a:t>
            </a:r>
            <a:r>
              <a:rPr lang="en-US" sz="1600" dirty="0" err="1">
                <a:solidFill>
                  <a:schemeClr val="bg1"/>
                </a:solidFill>
              </a:rPr>
              <a:t>Zeckhauser</a:t>
            </a:r>
            <a:r>
              <a:rPr lang="en-US" sz="1600" dirty="0">
                <a:solidFill>
                  <a:schemeClr val="bg1"/>
                </a:solidFill>
              </a:rPr>
              <a:t>, R. (Harvard), 1988, Status quo bias in decision making. </a:t>
            </a:r>
            <a:r>
              <a:rPr lang="en-US" sz="1600" i="1" dirty="0">
                <a:solidFill>
                  <a:schemeClr val="bg1"/>
                </a:solidFill>
              </a:rPr>
              <a:t>Journal of Risk and Uncertainty, 1,</a:t>
            </a:r>
            <a:r>
              <a:rPr lang="en-US" sz="1600" dirty="0">
                <a:solidFill>
                  <a:schemeClr val="bg1"/>
                </a:solidFill>
              </a:rPr>
              <a:t> 7-59.</a:t>
            </a:r>
          </a:p>
        </p:txBody>
      </p:sp>
      <p:sp>
        <p:nvSpPr>
          <p:cNvPr id="8" name="TextBox 7"/>
          <p:cNvSpPr txBox="1"/>
          <p:nvPr/>
        </p:nvSpPr>
        <p:spPr>
          <a:xfrm rot="504317">
            <a:off x="7556958" y="1449471"/>
            <a:ext cx="2209800" cy="1384995"/>
          </a:xfrm>
          <a:prstGeom prst="rect">
            <a:avLst/>
          </a:prstGeom>
          <a:solidFill>
            <a:srgbClr val="C00000"/>
          </a:solidFill>
        </p:spPr>
        <p:txBody>
          <a:bodyPr wrap="square" rtlCol="0">
            <a:spAutoFit/>
          </a:bodyPr>
          <a:lstStyle/>
          <a:p>
            <a:r>
              <a:rPr lang="en-US" sz="2800" b="1" dirty="0">
                <a:solidFill>
                  <a:schemeClr val="bg1"/>
                </a:solidFill>
              </a:rPr>
              <a:t>Which choice was the most popular?</a:t>
            </a:r>
          </a:p>
        </p:txBody>
      </p:sp>
      <p:pic>
        <p:nvPicPr>
          <p:cNvPr id="15364" name="Picture 4" descr="C:\Documents and Settings\rjames\Local Settings\Temporary Internet Files\Content.IE5\J83YB858\MPj04034490000[1].jpg"/>
          <p:cNvPicPr>
            <a:picLocks noChangeAspect="1" noChangeArrowheads="1"/>
          </p:cNvPicPr>
          <p:nvPr/>
        </p:nvPicPr>
        <p:blipFill>
          <a:blip r:embed="rId2" cstate="print"/>
          <a:srcRect r="49038"/>
          <a:stretch>
            <a:fillRect/>
          </a:stretch>
        </p:blipFill>
        <p:spPr bwMode="auto">
          <a:xfrm>
            <a:off x="6629400" y="0"/>
            <a:ext cx="4038600" cy="6339840"/>
          </a:xfrm>
          <a:prstGeom prst="rect">
            <a:avLst/>
          </a:prstGeom>
          <a:noFill/>
        </p:spPr>
      </p:pic>
      <p:sp>
        <p:nvSpPr>
          <p:cNvPr id="13" name="TextBox 12"/>
          <p:cNvSpPr txBox="1"/>
          <p:nvPr/>
        </p:nvSpPr>
        <p:spPr>
          <a:xfrm>
            <a:off x="5715000" y="3200401"/>
            <a:ext cx="1066800" cy="646331"/>
          </a:xfrm>
          <a:prstGeom prst="rect">
            <a:avLst/>
          </a:prstGeom>
          <a:noFill/>
        </p:spPr>
        <p:txBody>
          <a:bodyPr wrap="square" rtlCol="0">
            <a:spAutoFit/>
          </a:bodyPr>
          <a:lstStyle/>
          <a:p>
            <a:r>
              <a:rPr lang="en-US" sz="3600" b="1" dirty="0">
                <a:solidFill>
                  <a:srgbClr val="C00000"/>
                </a:solidFill>
              </a:rPr>
              <a:t>65%</a:t>
            </a:r>
          </a:p>
        </p:txBody>
      </p:sp>
      <p:sp>
        <p:nvSpPr>
          <p:cNvPr id="14" name="TextBox 13"/>
          <p:cNvSpPr txBox="1"/>
          <p:nvPr/>
        </p:nvSpPr>
        <p:spPr>
          <a:xfrm>
            <a:off x="5715000" y="4648201"/>
            <a:ext cx="1066800" cy="646331"/>
          </a:xfrm>
          <a:prstGeom prst="rect">
            <a:avLst/>
          </a:prstGeom>
          <a:noFill/>
        </p:spPr>
        <p:txBody>
          <a:bodyPr wrap="square" rtlCol="0">
            <a:spAutoFit/>
          </a:bodyPr>
          <a:lstStyle/>
          <a:p>
            <a:r>
              <a:rPr lang="en-US" sz="3600" b="1" dirty="0">
                <a:solidFill>
                  <a:srgbClr val="C00000"/>
                </a:solidFill>
              </a:rPr>
              <a:t>35%</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5029200" cy="1143000"/>
          </a:xfrm>
        </p:spPr>
        <p:txBody>
          <a:bodyPr>
            <a:normAutofit fontScale="90000"/>
          </a:bodyPr>
          <a:lstStyle/>
          <a:p>
            <a:pPr algn="l"/>
            <a:r>
              <a:rPr lang="en-US" dirty="0" smtClean="0"/>
              <a:t>Building new </a:t>
            </a:r>
            <a:br>
              <a:rPr lang="en-US" dirty="0" smtClean="0"/>
            </a:br>
            <a:r>
              <a:rPr lang="en-US" dirty="0" smtClean="0"/>
              <a:t>v. expanding old</a:t>
            </a:r>
            <a:endParaRPr lang="en-US" dirty="0"/>
          </a:p>
        </p:txBody>
      </p:sp>
      <p:sp>
        <p:nvSpPr>
          <p:cNvPr id="3" name="Content Placeholder 2"/>
          <p:cNvSpPr>
            <a:spLocks noGrp="1"/>
          </p:cNvSpPr>
          <p:nvPr>
            <p:ph idx="1"/>
          </p:nvPr>
        </p:nvSpPr>
        <p:spPr>
          <a:xfrm>
            <a:off x="1524000" y="1676400"/>
            <a:ext cx="4267200" cy="4572000"/>
          </a:xfrm>
        </p:spPr>
        <p:txBody>
          <a:bodyPr>
            <a:noAutofit/>
          </a:bodyPr>
          <a:lstStyle/>
          <a:p>
            <a:pPr marL="0" indent="0">
              <a:lnSpc>
                <a:spcPct val="80000"/>
              </a:lnSpc>
              <a:spcBef>
                <a:spcPts val="0"/>
              </a:spcBef>
              <a:buNone/>
            </a:pPr>
            <a:r>
              <a:rPr lang="en-US" sz="2500" dirty="0"/>
              <a:t>As chief of the governor’s task force, you are considering options for increasing the capacity of the state’s prisons.</a:t>
            </a:r>
          </a:p>
          <a:p>
            <a:pPr marL="0" indent="0">
              <a:lnSpc>
                <a:spcPct val="80000"/>
              </a:lnSpc>
              <a:spcBef>
                <a:spcPts val="0"/>
              </a:spcBef>
              <a:buNone/>
            </a:pPr>
            <a:endParaRPr lang="en-US" sz="1400" dirty="0"/>
          </a:p>
          <a:p>
            <a:pPr marL="457200" indent="-457200">
              <a:lnSpc>
                <a:spcPct val="80000"/>
              </a:lnSpc>
              <a:spcBef>
                <a:spcPts val="0"/>
              </a:spcBef>
              <a:buAutoNum type="alphaUcParenR"/>
            </a:pPr>
            <a:r>
              <a:rPr lang="en-US" sz="2500" b="1" dirty="0"/>
              <a:t>Build a new prison </a:t>
            </a:r>
          </a:p>
          <a:p>
            <a:pPr marL="457200" indent="-457200">
              <a:lnSpc>
                <a:spcPct val="80000"/>
              </a:lnSpc>
              <a:spcBef>
                <a:spcPts val="0"/>
              </a:spcBef>
              <a:buNone/>
            </a:pPr>
            <a:r>
              <a:rPr lang="en-US" sz="2500" dirty="0"/>
              <a:t>	in Town A (sparsely settled) to house 1500 prisoners at a cost of $140 million.</a:t>
            </a:r>
          </a:p>
          <a:p>
            <a:pPr marL="457200" indent="-457200">
              <a:lnSpc>
                <a:spcPct val="80000"/>
              </a:lnSpc>
              <a:spcBef>
                <a:spcPts val="0"/>
              </a:spcBef>
              <a:buNone/>
            </a:pPr>
            <a:r>
              <a:rPr lang="en-US" sz="2500" b="1" dirty="0"/>
              <a:t>B)  Expand the current prison </a:t>
            </a:r>
            <a:r>
              <a:rPr lang="en-US" sz="2500" dirty="0"/>
              <a:t>in Town B (where the population is densely settled) to house 2000 prisoners at a cost of $150 million.</a:t>
            </a:r>
          </a:p>
        </p:txBody>
      </p:sp>
      <p:sp>
        <p:nvSpPr>
          <p:cNvPr id="4" name="TextBox 3"/>
          <p:cNvSpPr txBox="1"/>
          <p:nvPr/>
        </p:nvSpPr>
        <p:spPr>
          <a:xfrm>
            <a:off x="1524000" y="6273226"/>
            <a:ext cx="9144000" cy="584775"/>
          </a:xfrm>
          <a:prstGeom prst="rect">
            <a:avLst/>
          </a:prstGeom>
          <a:solidFill>
            <a:srgbClr val="C00000"/>
          </a:solidFill>
        </p:spPr>
        <p:txBody>
          <a:bodyPr wrap="square" rtlCol="0">
            <a:spAutoFit/>
          </a:bodyPr>
          <a:lstStyle/>
          <a:p>
            <a:r>
              <a:rPr lang="en-US" sz="1600" dirty="0">
                <a:solidFill>
                  <a:schemeClr val="bg1"/>
                </a:solidFill>
              </a:rPr>
              <a:t>Samuelson, W. (Boston U.) &amp; </a:t>
            </a:r>
            <a:r>
              <a:rPr lang="en-US" sz="1600" dirty="0" err="1">
                <a:solidFill>
                  <a:schemeClr val="bg1"/>
                </a:solidFill>
              </a:rPr>
              <a:t>Zeckhauser</a:t>
            </a:r>
            <a:r>
              <a:rPr lang="en-US" sz="1600" dirty="0">
                <a:solidFill>
                  <a:schemeClr val="bg1"/>
                </a:solidFill>
              </a:rPr>
              <a:t>, R. (Harvard), 1988, Status quo bias in decision making. </a:t>
            </a:r>
            <a:r>
              <a:rPr lang="en-US" sz="1600" i="1" dirty="0">
                <a:solidFill>
                  <a:schemeClr val="bg1"/>
                </a:solidFill>
              </a:rPr>
              <a:t>Journal of Risk and Uncertainty, 1,</a:t>
            </a:r>
            <a:r>
              <a:rPr lang="en-US" sz="1600" dirty="0">
                <a:solidFill>
                  <a:schemeClr val="bg1"/>
                </a:solidFill>
              </a:rPr>
              <a:t> 7-59.</a:t>
            </a:r>
          </a:p>
        </p:txBody>
      </p:sp>
      <p:sp>
        <p:nvSpPr>
          <p:cNvPr id="8" name="TextBox 7"/>
          <p:cNvSpPr txBox="1"/>
          <p:nvPr/>
        </p:nvSpPr>
        <p:spPr>
          <a:xfrm rot="504317">
            <a:off x="7556958" y="1449471"/>
            <a:ext cx="2209800" cy="1384995"/>
          </a:xfrm>
          <a:prstGeom prst="rect">
            <a:avLst/>
          </a:prstGeom>
          <a:solidFill>
            <a:srgbClr val="C00000"/>
          </a:solidFill>
        </p:spPr>
        <p:txBody>
          <a:bodyPr wrap="square" rtlCol="0">
            <a:spAutoFit/>
          </a:bodyPr>
          <a:lstStyle/>
          <a:p>
            <a:r>
              <a:rPr lang="en-US" sz="2800" b="1" dirty="0">
                <a:solidFill>
                  <a:schemeClr val="bg1"/>
                </a:solidFill>
              </a:rPr>
              <a:t>Which choice was the most popular?</a:t>
            </a:r>
          </a:p>
        </p:txBody>
      </p:sp>
      <p:pic>
        <p:nvPicPr>
          <p:cNvPr id="15364" name="Picture 4" descr="C:\Documents and Settings\rjames\Local Settings\Temporary Internet Files\Content.IE5\J83YB858\MPj04034490000[1].jpg"/>
          <p:cNvPicPr>
            <a:picLocks noChangeAspect="1" noChangeArrowheads="1"/>
          </p:cNvPicPr>
          <p:nvPr/>
        </p:nvPicPr>
        <p:blipFill>
          <a:blip r:embed="rId2" cstate="print"/>
          <a:srcRect r="49038"/>
          <a:stretch>
            <a:fillRect/>
          </a:stretch>
        </p:blipFill>
        <p:spPr bwMode="auto">
          <a:xfrm>
            <a:off x="6629400" y="0"/>
            <a:ext cx="4038600" cy="6339840"/>
          </a:xfrm>
          <a:prstGeom prst="rect">
            <a:avLst/>
          </a:prstGeom>
          <a:noFill/>
        </p:spPr>
      </p:pic>
      <p:sp>
        <p:nvSpPr>
          <p:cNvPr id="13" name="TextBox 12"/>
          <p:cNvSpPr txBox="1"/>
          <p:nvPr/>
        </p:nvSpPr>
        <p:spPr>
          <a:xfrm>
            <a:off x="5715000" y="3200401"/>
            <a:ext cx="1066800" cy="646331"/>
          </a:xfrm>
          <a:prstGeom prst="rect">
            <a:avLst/>
          </a:prstGeom>
          <a:noFill/>
        </p:spPr>
        <p:txBody>
          <a:bodyPr wrap="square" rtlCol="0">
            <a:spAutoFit/>
          </a:bodyPr>
          <a:lstStyle/>
          <a:p>
            <a:r>
              <a:rPr lang="en-US" sz="3600" b="1" dirty="0">
                <a:solidFill>
                  <a:srgbClr val="C00000"/>
                </a:solidFill>
              </a:rPr>
              <a:t>32%</a:t>
            </a:r>
          </a:p>
        </p:txBody>
      </p:sp>
      <p:sp>
        <p:nvSpPr>
          <p:cNvPr id="14" name="TextBox 13"/>
          <p:cNvSpPr txBox="1"/>
          <p:nvPr/>
        </p:nvSpPr>
        <p:spPr>
          <a:xfrm>
            <a:off x="5715000" y="4648201"/>
            <a:ext cx="1066800" cy="646331"/>
          </a:xfrm>
          <a:prstGeom prst="rect">
            <a:avLst/>
          </a:prstGeom>
          <a:noFill/>
        </p:spPr>
        <p:txBody>
          <a:bodyPr wrap="square" rtlCol="0">
            <a:spAutoFit/>
          </a:bodyPr>
          <a:lstStyle/>
          <a:p>
            <a:r>
              <a:rPr lang="en-US" sz="3600" b="1" dirty="0">
                <a:solidFill>
                  <a:srgbClr val="C00000"/>
                </a:solidFill>
              </a:rPr>
              <a:t>68%</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1524000" y="2743200"/>
            <a:ext cx="9144000" cy="1981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0" y="0"/>
            <a:ext cx="9144000" cy="1524000"/>
          </a:xfrm>
        </p:spPr>
        <p:txBody>
          <a:bodyPr>
            <a:normAutofit/>
          </a:bodyPr>
          <a:lstStyle/>
          <a:p>
            <a:pPr marL="0" indent="0">
              <a:lnSpc>
                <a:spcPct val="80000"/>
              </a:lnSpc>
              <a:spcBef>
                <a:spcPts val="0"/>
              </a:spcBef>
              <a:buNone/>
            </a:pPr>
            <a:r>
              <a:rPr lang="en-US" sz="2800" dirty="0"/>
              <a:t>Two months ago you put yourself on a waiting list for a highly desired new car.  To speed delivery, you agree to accept any color (</a:t>
            </a:r>
            <a:r>
              <a:rPr lang="en-US" sz="4000" b="1" dirty="0">
                <a:solidFill>
                  <a:srgbClr val="C00000"/>
                </a:solidFill>
              </a:rPr>
              <a:t>red</a:t>
            </a:r>
            <a:r>
              <a:rPr lang="en-US" sz="2400" dirty="0"/>
              <a:t>,</a:t>
            </a:r>
            <a:r>
              <a:rPr lang="en-US" sz="4000" dirty="0"/>
              <a:t> </a:t>
            </a:r>
            <a:r>
              <a:rPr lang="en-US" sz="4000" b="1" dirty="0">
                <a:solidFill>
                  <a:schemeClr val="tx2"/>
                </a:solidFill>
              </a:rPr>
              <a:t>blue</a:t>
            </a:r>
            <a:r>
              <a:rPr lang="en-US" sz="2400" dirty="0"/>
              <a:t>,</a:t>
            </a:r>
            <a:r>
              <a:rPr lang="en-US" sz="4000" dirty="0"/>
              <a:t> </a:t>
            </a:r>
            <a:r>
              <a:rPr lang="en-US" sz="4000" b="1" dirty="0">
                <a:solidFill>
                  <a:schemeClr val="accent6">
                    <a:lumMod val="50000"/>
                  </a:schemeClr>
                </a:solidFill>
              </a:rPr>
              <a:t>tan</a:t>
            </a:r>
            <a:r>
              <a:rPr lang="en-US" sz="4000" dirty="0"/>
              <a:t> </a:t>
            </a:r>
            <a:r>
              <a:rPr lang="en-US" sz="2800" dirty="0"/>
              <a:t>or</a:t>
            </a:r>
            <a:r>
              <a:rPr lang="en-US" sz="4000" dirty="0"/>
              <a:t> </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white</a:t>
            </a:r>
            <a:r>
              <a:rPr lang="en-US" sz="2800" dirty="0"/>
              <a:t>). </a:t>
            </a:r>
            <a:endParaRPr lang="en-US" sz="2400" dirty="0"/>
          </a:p>
          <a:p>
            <a:pPr marL="0" indent="0">
              <a:lnSpc>
                <a:spcPct val="80000"/>
              </a:lnSpc>
              <a:buNone/>
            </a:pPr>
            <a:endParaRPr lang="en-US" dirty="0" smtClean="0"/>
          </a:p>
        </p:txBody>
      </p:sp>
      <p:sp>
        <p:nvSpPr>
          <p:cNvPr id="4" name="TextBox 3"/>
          <p:cNvSpPr txBox="1"/>
          <p:nvPr/>
        </p:nvSpPr>
        <p:spPr>
          <a:xfrm>
            <a:off x="5410200" y="2819400"/>
            <a:ext cx="3505200" cy="1963614"/>
          </a:xfrm>
          <a:prstGeom prst="rect">
            <a:avLst/>
          </a:prstGeom>
          <a:noFill/>
        </p:spPr>
        <p:txBody>
          <a:bodyPr wrap="square" rtlCol="0">
            <a:spAutoFit/>
          </a:bodyPr>
          <a:lstStyle/>
          <a:p>
            <a:pPr>
              <a:lnSpc>
                <a:spcPct val="80000"/>
              </a:lnSpc>
            </a:pPr>
            <a:r>
              <a:rPr lang="en-US" sz="2400" dirty="0"/>
              <a:t>Yesterday the dealer called to say that a </a:t>
            </a:r>
            <a:r>
              <a:rPr lang="en-US" sz="3200" b="1" dirty="0">
                <a:solidFill>
                  <a:srgbClr val="C00000"/>
                </a:solidFill>
              </a:rPr>
              <a:t>RED </a:t>
            </a:r>
            <a:r>
              <a:rPr lang="en-US" sz="2400" dirty="0"/>
              <a:t>car had arrived.  </a:t>
            </a:r>
          </a:p>
          <a:p>
            <a:pPr>
              <a:lnSpc>
                <a:spcPct val="80000"/>
              </a:lnSpc>
            </a:pPr>
            <a:r>
              <a:rPr lang="en-US" sz="2400" dirty="0"/>
              <a:t>Today when you call, you learn you can also choose from three other colors</a:t>
            </a:r>
            <a:r>
              <a:rPr lang="en-US" dirty="0"/>
              <a:t>. </a:t>
            </a:r>
          </a:p>
        </p:txBody>
      </p:sp>
      <p:sp>
        <p:nvSpPr>
          <p:cNvPr id="5" name="TextBox 4"/>
          <p:cNvSpPr txBox="1"/>
          <p:nvPr/>
        </p:nvSpPr>
        <p:spPr>
          <a:xfrm>
            <a:off x="5410200" y="1600201"/>
            <a:ext cx="3429000" cy="978729"/>
          </a:xfrm>
          <a:prstGeom prst="rect">
            <a:avLst/>
          </a:prstGeom>
          <a:noFill/>
        </p:spPr>
        <p:txBody>
          <a:bodyPr wrap="square" rtlCol="0">
            <a:spAutoFit/>
          </a:bodyPr>
          <a:lstStyle/>
          <a:p>
            <a:pPr>
              <a:lnSpc>
                <a:spcPct val="80000"/>
              </a:lnSpc>
            </a:pPr>
            <a:r>
              <a:rPr lang="en-US" sz="2400" dirty="0"/>
              <a:t>Two days ago, the dealer indicated that all four colors are now available. </a:t>
            </a:r>
          </a:p>
        </p:txBody>
      </p:sp>
      <p:sp>
        <p:nvSpPr>
          <p:cNvPr id="6" name="TextBox 5"/>
          <p:cNvSpPr txBox="1"/>
          <p:nvPr/>
        </p:nvSpPr>
        <p:spPr>
          <a:xfrm>
            <a:off x="5486400" y="4800600"/>
            <a:ext cx="3657600" cy="1865126"/>
          </a:xfrm>
          <a:prstGeom prst="rect">
            <a:avLst/>
          </a:prstGeom>
          <a:noFill/>
        </p:spPr>
        <p:txBody>
          <a:bodyPr wrap="square" rtlCol="0">
            <a:spAutoFit/>
          </a:bodyPr>
          <a:lstStyle/>
          <a:p>
            <a:pPr>
              <a:lnSpc>
                <a:spcPct val="80000"/>
              </a:lnSpc>
            </a:pPr>
            <a:r>
              <a:rPr lang="en-US" sz="2400" dirty="0"/>
              <a:t>Yesterday the dealer called to say that a </a:t>
            </a:r>
            <a:r>
              <a:rPr lang="en-US" sz="2400" u="sng" dirty="0"/>
              <a:t>(blue, tan, or white) </a:t>
            </a:r>
            <a:r>
              <a:rPr lang="en-US" sz="2400" dirty="0"/>
              <a:t>car had arrived.  Today when you call, you learn you can also choose from three other colors. </a:t>
            </a:r>
          </a:p>
        </p:txBody>
      </p:sp>
      <p:sp>
        <p:nvSpPr>
          <p:cNvPr id="7" name="TextBox 6"/>
          <p:cNvSpPr txBox="1"/>
          <p:nvPr/>
        </p:nvSpPr>
        <p:spPr>
          <a:xfrm>
            <a:off x="9296400" y="1752600"/>
            <a:ext cx="914400" cy="4278094"/>
          </a:xfrm>
          <a:prstGeom prst="rect">
            <a:avLst/>
          </a:prstGeom>
          <a:noFill/>
        </p:spPr>
        <p:txBody>
          <a:bodyPr wrap="square" lIns="0" rIns="0" rtlCol="0">
            <a:spAutoFit/>
          </a:bodyPr>
          <a:lstStyle/>
          <a:p>
            <a:r>
              <a:rPr lang="en-US" sz="3600" b="1" dirty="0">
                <a:solidFill>
                  <a:srgbClr val="C00000"/>
                </a:solidFill>
              </a:rPr>
              <a:t>22%</a:t>
            </a:r>
          </a:p>
          <a:p>
            <a:endParaRPr lang="en-US" sz="3600" b="1" dirty="0">
              <a:solidFill>
                <a:srgbClr val="C00000"/>
              </a:solidFill>
            </a:endParaRPr>
          </a:p>
          <a:p>
            <a:endParaRPr lang="en-US" sz="3600" b="1" dirty="0">
              <a:solidFill>
                <a:srgbClr val="C00000"/>
              </a:solidFill>
            </a:endParaRPr>
          </a:p>
          <a:p>
            <a:r>
              <a:rPr lang="en-US" sz="3600" b="1" dirty="0">
                <a:solidFill>
                  <a:srgbClr val="C00000"/>
                </a:solidFill>
              </a:rPr>
              <a:t>53%</a:t>
            </a:r>
          </a:p>
          <a:p>
            <a:endParaRPr lang="en-US" sz="2000" b="1" dirty="0">
              <a:solidFill>
                <a:srgbClr val="C00000"/>
              </a:solidFill>
            </a:endParaRPr>
          </a:p>
          <a:p>
            <a:endParaRPr lang="en-US" sz="3600" b="1" dirty="0">
              <a:solidFill>
                <a:srgbClr val="C00000"/>
              </a:solidFill>
            </a:endParaRPr>
          </a:p>
          <a:p>
            <a:endParaRPr lang="en-US" sz="3600" b="1" dirty="0">
              <a:solidFill>
                <a:srgbClr val="C00000"/>
              </a:solidFill>
            </a:endParaRPr>
          </a:p>
          <a:p>
            <a:r>
              <a:rPr lang="en-US" sz="3600" b="1" dirty="0">
                <a:solidFill>
                  <a:srgbClr val="C00000"/>
                </a:solidFill>
              </a:rPr>
              <a:t>15%</a:t>
            </a:r>
          </a:p>
        </p:txBody>
      </p:sp>
      <p:sp>
        <p:nvSpPr>
          <p:cNvPr id="8" name="TextBox 7"/>
          <p:cNvSpPr txBox="1"/>
          <p:nvPr/>
        </p:nvSpPr>
        <p:spPr>
          <a:xfrm>
            <a:off x="1524000" y="6581002"/>
            <a:ext cx="9144000" cy="276999"/>
          </a:xfrm>
          <a:prstGeom prst="rect">
            <a:avLst/>
          </a:prstGeom>
          <a:solidFill>
            <a:srgbClr val="C00000"/>
          </a:solidFill>
        </p:spPr>
        <p:txBody>
          <a:bodyPr wrap="square" rtlCol="0">
            <a:spAutoFit/>
          </a:bodyPr>
          <a:lstStyle/>
          <a:p>
            <a:r>
              <a:rPr lang="en-US" sz="1200" dirty="0">
                <a:solidFill>
                  <a:schemeClr val="bg1"/>
                </a:solidFill>
              </a:rPr>
              <a:t>Samuelson, W. (Boston U.) &amp; </a:t>
            </a:r>
            <a:r>
              <a:rPr lang="en-US" sz="1200" dirty="0" err="1">
                <a:solidFill>
                  <a:schemeClr val="bg1"/>
                </a:solidFill>
              </a:rPr>
              <a:t>Zeckhauser</a:t>
            </a:r>
            <a:r>
              <a:rPr lang="en-US" sz="1200" dirty="0">
                <a:solidFill>
                  <a:schemeClr val="bg1"/>
                </a:solidFill>
              </a:rPr>
              <a:t>, R. (Harvard), 1988, Status quo bias in decision making. </a:t>
            </a:r>
            <a:r>
              <a:rPr lang="en-US" sz="1200" i="1" dirty="0">
                <a:solidFill>
                  <a:schemeClr val="bg1"/>
                </a:solidFill>
              </a:rPr>
              <a:t>Journal of Risk and Uncertainty, 1,</a:t>
            </a:r>
            <a:r>
              <a:rPr lang="en-US" sz="1200" dirty="0">
                <a:solidFill>
                  <a:schemeClr val="bg1"/>
                </a:solidFill>
              </a:rPr>
              <a:t> 7-59.</a:t>
            </a:r>
          </a:p>
        </p:txBody>
      </p:sp>
      <p:sp>
        <p:nvSpPr>
          <p:cNvPr id="12" name="TextBox 11"/>
          <p:cNvSpPr txBox="1"/>
          <p:nvPr/>
        </p:nvSpPr>
        <p:spPr>
          <a:xfrm>
            <a:off x="8763000" y="838201"/>
            <a:ext cx="1752600" cy="790345"/>
          </a:xfrm>
          <a:prstGeom prst="rect">
            <a:avLst/>
          </a:prstGeom>
          <a:noFill/>
        </p:spPr>
        <p:txBody>
          <a:bodyPr wrap="square" rtlCol="0">
            <a:spAutoFit/>
          </a:bodyPr>
          <a:lstStyle/>
          <a:p>
            <a:pPr algn="ctr">
              <a:lnSpc>
                <a:spcPct val="80000"/>
              </a:lnSpc>
            </a:pPr>
            <a:r>
              <a:rPr lang="en-US" sz="2800" b="1" dirty="0">
                <a:solidFill>
                  <a:srgbClr val="C00000"/>
                </a:solidFill>
              </a:rPr>
              <a:t>Color Red Selected</a:t>
            </a:r>
          </a:p>
        </p:txBody>
      </p:sp>
      <p:cxnSp>
        <p:nvCxnSpPr>
          <p:cNvPr id="14" name="Straight Connector 13"/>
          <p:cNvCxnSpPr/>
          <p:nvPr/>
        </p:nvCxnSpPr>
        <p:spPr>
          <a:xfrm>
            <a:off x="1524000" y="1600200"/>
            <a:ext cx="91440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267" name="Picture 3" descr="C:\Documents and Settings\rjames\Local Settings\Temporary Internet Files\Content.IE5\7XXAE5FQ\MCj04260560000[1].wmf"/>
          <p:cNvPicPr>
            <a:picLocks noChangeAspect="1" noChangeArrowheads="1"/>
          </p:cNvPicPr>
          <p:nvPr/>
        </p:nvPicPr>
        <p:blipFill>
          <a:blip r:embed="rId3" cstate="print">
            <a:duotone>
              <a:schemeClr val="bg2">
                <a:shade val="45000"/>
                <a:satMod val="135000"/>
              </a:schemeClr>
              <a:prstClr val="white"/>
            </a:duotone>
            <a:lum bright="2000" contrast="52000"/>
          </a:blip>
          <a:srcRect/>
          <a:stretch>
            <a:fillRect/>
          </a:stretch>
        </p:blipFill>
        <p:spPr bwMode="auto">
          <a:xfrm>
            <a:off x="4114801" y="1828800"/>
            <a:ext cx="962005" cy="762000"/>
          </a:xfrm>
          <a:prstGeom prst="rect">
            <a:avLst/>
          </a:prstGeom>
          <a:noFill/>
        </p:spPr>
      </p:pic>
      <p:pic>
        <p:nvPicPr>
          <p:cNvPr id="16" name="Picture 4" descr="C:\Documents and Settings\rjames\Local Settings\Temporary Internet Files\Content.IE5\7XXAE5FQ\MCj04260560000[1].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342200" y="1774466"/>
            <a:ext cx="934400" cy="740135"/>
          </a:xfrm>
          <a:prstGeom prst="rect">
            <a:avLst/>
          </a:prstGeom>
          <a:noFill/>
        </p:spPr>
      </p:pic>
      <p:pic>
        <p:nvPicPr>
          <p:cNvPr id="11269" name="Picture 5" descr="C:\Documents and Settings\rjames\Local Settings\Temporary Internet Files\Content.IE5\7XXAE5FQ\MCj04260560000[1].wmf"/>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3276600" y="1790308"/>
            <a:ext cx="914400" cy="724293"/>
          </a:xfrm>
          <a:prstGeom prst="rect">
            <a:avLst/>
          </a:prstGeom>
          <a:noFill/>
        </p:spPr>
      </p:pic>
      <p:pic>
        <p:nvPicPr>
          <p:cNvPr id="11268" name="Picture 4" descr="C:\Documents and Settings\rjames\Local Settings\Temporary Internet Files\Content.IE5\7XXAE5FQ\MCj04260560000[1].wmf"/>
          <p:cNvPicPr>
            <a:picLocks noChangeAspect="1" noChangeArrowheads="1"/>
          </p:cNvPicPr>
          <p:nvPr/>
        </p:nvPicPr>
        <p:blipFill>
          <a:blip r:embed="rId3" cstate="print">
            <a:lum bright="43000" contrast="-58000"/>
          </a:blip>
          <a:srcRect/>
          <a:stretch>
            <a:fillRect/>
          </a:stretch>
        </p:blipFill>
        <p:spPr bwMode="auto">
          <a:xfrm>
            <a:off x="1524000" y="1790308"/>
            <a:ext cx="914400" cy="724293"/>
          </a:xfrm>
          <a:prstGeom prst="rect">
            <a:avLst/>
          </a:prstGeom>
          <a:noFill/>
        </p:spPr>
      </p:pic>
      <p:pic>
        <p:nvPicPr>
          <p:cNvPr id="17" name="Picture 4" descr="C:\Documents and Settings\rjames\Local Settings\Temporary Internet Files\Content.IE5\7XXAE5FQ\MCj04260560000[1].wmf"/>
          <p:cNvPicPr>
            <a:picLocks noChangeAspect="1" noChangeArrowheads="1"/>
          </p:cNvPicPr>
          <p:nvPr/>
        </p:nvPicPr>
        <p:blipFill>
          <a:blip r:embed="rId3" cstate="print">
            <a:lum bright="43000" contrast="-58000"/>
          </a:blip>
          <a:srcRect/>
          <a:stretch>
            <a:fillRect/>
          </a:stretch>
        </p:blipFill>
        <p:spPr bwMode="auto">
          <a:xfrm>
            <a:off x="3048000" y="2819401"/>
            <a:ext cx="914400" cy="724293"/>
          </a:xfrm>
          <a:prstGeom prst="rect">
            <a:avLst/>
          </a:prstGeom>
          <a:noFill/>
        </p:spPr>
      </p:pic>
      <p:pic>
        <p:nvPicPr>
          <p:cNvPr id="18" name="Picture 4" descr="C:\Documents and Settings\rjames\Local Settings\Temporary Internet Files\Content.IE5\7XXAE5FQ\MCj04260560000[1].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438400" y="3657601"/>
            <a:ext cx="934400" cy="740135"/>
          </a:xfrm>
          <a:prstGeom prst="rect">
            <a:avLst/>
          </a:prstGeom>
          <a:noFill/>
        </p:spPr>
      </p:pic>
      <p:pic>
        <p:nvPicPr>
          <p:cNvPr id="19" name="Picture 5" descr="C:\Documents and Settings\rjames\Local Settings\Temporary Internet Files\Content.IE5\7XXAE5FQ\MCj04260560000[1].wmf"/>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3276600" y="3733801"/>
            <a:ext cx="914400" cy="724293"/>
          </a:xfrm>
          <a:prstGeom prst="rect">
            <a:avLst/>
          </a:prstGeom>
          <a:noFill/>
        </p:spPr>
      </p:pic>
      <p:pic>
        <p:nvPicPr>
          <p:cNvPr id="20" name="Picture 3" descr="C:\Documents and Settings\rjames\Local Settings\Temporary Internet Files\Content.IE5\7XXAE5FQ\MCj04260560000[1].wmf"/>
          <p:cNvPicPr>
            <a:picLocks noChangeAspect="1" noChangeArrowheads="1"/>
          </p:cNvPicPr>
          <p:nvPr/>
        </p:nvPicPr>
        <p:blipFill>
          <a:blip r:embed="rId3" cstate="print">
            <a:duotone>
              <a:schemeClr val="bg2">
                <a:shade val="45000"/>
                <a:satMod val="135000"/>
              </a:schemeClr>
              <a:prstClr val="white"/>
            </a:duotone>
            <a:lum bright="2000" contrast="52000"/>
          </a:blip>
          <a:srcRect/>
          <a:stretch>
            <a:fillRect/>
          </a:stretch>
        </p:blipFill>
        <p:spPr bwMode="auto">
          <a:xfrm>
            <a:off x="4191001" y="3733800"/>
            <a:ext cx="962005" cy="762000"/>
          </a:xfrm>
          <a:prstGeom prst="rect">
            <a:avLst/>
          </a:prstGeom>
          <a:noFill/>
        </p:spPr>
      </p:pic>
      <p:pic>
        <p:nvPicPr>
          <p:cNvPr id="21" name="Picture 4" descr="C:\Documents and Settings\rjames\Local Settings\Temporary Internet Files\Content.IE5\7XXAE5FQ\MCj04260560000[1].wmf"/>
          <p:cNvPicPr>
            <a:picLocks noChangeAspect="1" noChangeArrowheads="1"/>
          </p:cNvPicPr>
          <p:nvPr/>
        </p:nvPicPr>
        <p:blipFill>
          <a:blip r:embed="rId3" cstate="print">
            <a:lum bright="43000" contrast="-58000"/>
          </a:blip>
          <a:srcRect/>
          <a:stretch>
            <a:fillRect/>
          </a:stretch>
        </p:blipFill>
        <p:spPr bwMode="auto">
          <a:xfrm>
            <a:off x="1524000" y="3657601"/>
            <a:ext cx="914400" cy="724293"/>
          </a:xfrm>
          <a:prstGeom prst="rect">
            <a:avLst/>
          </a:prstGeom>
          <a:noFill/>
        </p:spPr>
      </p:pic>
      <p:pic>
        <p:nvPicPr>
          <p:cNvPr id="23" name="Picture 4" descr="C:\Documents and Settings\rjames\Local Settings\Temporary Internet Files\Content.IE5\7XXAE5FQ\MCj04260560000[1].wmf"/>
          <p:cNvPicPr>
            <a:picLocks noChangeAspect="1" noChangeArrowheads="1"/>
          </p:cNvPicPr>
          <p:nvPr/>
        </p:nvPicPr>
        <p:blipFill>
          <a:blip r:embed="rId3" cstate="print">
            <a:lum bright="43000" contrast="-58000"/>
          </a:blip>
          <a:srcRect/>
          <a:stretch>
            <a:fillRect/>
          </a:stretch>
        </p:blipFill>
        <p:spPr bwMode="auto">
          <a:xfrm>
            <a:off x="1524000" y="5791201"/>
            <a:ext cx="914400" cy="724293"/>
          </a:xfrm>
          <a:prstGeom prst="rect">
            <a:avLst/>
          </a:prstGeom>
          <a:noFill/>
        </p:spPr>
      </p:pic>
      <p:pic>
        <p:nvPicPr>
          <p:cNvPr id="24" name="Picture 4" descr="C:\Documents and Settings\rjames\Local Settings\Temporary Internet Files\Content.IE5\7XXAE5FQ\MCj04260560000[1].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362200" y="5791201"/>
            <a:ext cx="934400" cy="740135"/>
          </a:xfrm>
          <a:prstGeom prst="rect">
            <a:avLst/>
          </a:prstGeom>
          <a:noFill/>
        </p:spPr>
      </p:pic>
      <p:pic>
        <p:nvPicPr>
          <p:cNvPr id="25" name="Picture 5" descr="C:\Documents and Settings\rjames\Local Settings\Temporary Internet Files\Content.IE5\7XXAE5FQ\MCj04260560000[1].wmf"/>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3200400" y="5791201"/>
            <a:ext cx="914400" cy="724293"/>
          </a:xfrm>
          <a:prstGeom prst="rect">
            <a:avLst/>
          </a:prstGeom>
          <a:noFill/>
        </p:spPr>
      </p:pic>
      <p:pic>
        <p:nvPicPr>
          <p:cNvPr id="26" name="Picture 3" descr="C:\Documents and Settings\rjames\Local Settings\Temporary Internet Files\Content.IE5\7XXAE5FQ\MCj04260560000[1].wmf"/>
          <p:cNvPicPr>
            <a:picLocks noChangeAspect="1" noChangeArrowheads="1"/>
          </p:cNvPicPr>
          <p:nvPr/>
        </p:nvPicPr>
        <p:blipFill>
          <a:blip r:embed="rId3" cstate="print">
            <a:duotone>
              <a:schemeClr val="bg2">
                <a:shade val="45000"/>
                <a:satMod val="135000"/>
              </a:schemeClr>
              <a:prstClr val="white"/>
            </a:duotone>
            <a:lum bright="2000" contrast="52000"/>
          </a:blip>
          <a:srcRect/>
          <a:stretch>
            <a:fillRect/>
          </a:stretch>
        </p:blipFill>
        <p:spPr bwMode="auto">
          <a:xfrm>
            <a:off x="4038601" y="5791200"/>
            <a:ext cx="962005" cy="762000"/>
          </a:xfrm>
          <a:prstGeom prst="rect">
            <a:avLst/>
          </a:prstGeom>
          <a:noFill/>
        </p:spPr>
      </p:pic>
      <p:pic>
        <p:nvPicPr>
          <p:cNvPr id="27" name="Picture 5" descr="C:\Documents and Settings\rjames\Local Settings\Temporary Internet Files\Content.IE5\7XXAE5FQ\MCj04260560000[1].wmf"/>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2895600" y="5029201"/>
            <a:ext cx="914400" cy="724293"/>
          </a:xfrm>
          <a:prstGeom prst="rect">
            <a:avLst/>
          </a:prstGeom>
          <a:noFill/>
        </p:spPr>
      </p:pic>
      <p:pic>
        <p:nvPicPr>
          <p:cNvPr id="28" name="Picture 4" descr="C:\Documents and Settings\rjames\Local Settings\Temporary Internet Files\Content.IE5\7XXAE5FQ\MCj04260560000[1].wmf"/>
          <p:cNvPicPr>
            <a:picLocks noChangeAspect="1" noChangeArrowheads="1"/>
          </p:cNvPicPr>
          <p:nvPr/>
        </p:nvPicPr>
        <p:blipFill>
          <a:blip r:embed="rId3" cstate="print">
            <a:duotone>
              <a:schemeClr val="accent1">
                <a:shade val="45000"/>
                <a:satMod val="135000"/>
              </a:schemeClr>
              <a:prstClr val="white"/>
            </a:duotone>
          </a:blip>
          <a:srcRect b="27932"/>
          <a:stretch>
            <a:fillRect/>
          </a:stretch>
        </p:blipFill>
        <p:spPr bwMode="auto">
          <a:xfrm>
            <a:off x="2895600" y="5029200"/>
            <a:ext cx="934400" cy="533400"/>
          </a:xfrm>
          <a:prstGeom prst="rect">
            <a:avLst/>
          </a:prstGeom>
          <a:noFill/>
        </p:spPr>
      </p:pic>
      <p:pic>
        <p:nvPicPr>
          <p:cNvPr id="29" name="Picture 3" descr="C:\Documents and Settings\rjames\Local Settings\Temporary Internet Files\Content.IE5\7XXAE5FQ\MCj04260560000[1].wmf"/>
          <p:cNvPicPr>
            <a:picLocks noChangeAspect="1" noChangeArrowheads="1"/>
          </p:cNvPicPr>
          <p:nvPr/>
        </p:nvPicPr>
        <p:blipFill>
          <a:blip r:embed="rId3" cstate="print">
            <a:duotone>
              <a:schemeClr val="bg2">
                <a:shade val="45000"/>
                <a:satMod val="135000"/>
              </a:schemeClr>
              <a:prstClr val="white"/>
            </a:duotone>
            <a:lum bright="2000" contrast="52000"/>
          </a:blip>
          <a:srcRect b="70000"/>
          <a:stretch>
            <a:fillRect/>
          </a:stretch>
        </p:blipFill>
        <p:spPr bwMode="auto">
          <a:xfrm>
            <a:off x="2895601" y="5029200"/>
            <a:ext cx="962005" cy="2286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5" descr="C:\Documents and Settings\rjames\Local Settings\Temporary Internet Files\Content.IE5\7XXAE5FQ\MCj04260560000[1].wmf"/>
          <p:cNvPicPr>
            <a:picLocks noChangeAspect="1" noChangeArrowheads="1"/>
          </p:cNvPicPr>
          <p:nvPr/>
        </p:nvPicPr>
        <p:blipFill>
          <a:blip r:embed="rId2" cstate="print">
            <a:duotone>
              <a:schemeClr val="accent6">
                <a:shade val="45000"/>
                <a:satMod val="135000"/>
              </a:schemeClr>
              <a:prstClr val="white"/>
            </a:duotone>
          </a:blip>
          <a:srcRect/>
          <a:stretch>
            <a:fillRect/>
          </a:stretch>
        </p:blipFill>
        <p:spPr bwMode="auto">
          <a:xfrm>
            <a:off x="2895600" y="5029201"/>
            <a:ext cx="914400" cy="724293"/>
          </a:xfrm>
          <a:prstGeom prst="rect">
            <a:avLst/>
          </a:prstGeom>
          <a:noFill/>
        </p:spPr>
      </p:pic>
      <p:pic>
        <p:nvPicPr>
          <p:cNvPr id="32" name="Picture 4" descr="C:\Documents and Settings\rjames\Local Settings\Temporary Internet Files\Content.IE5\7XXAE5FQ\MCj04260560000[1].wmf"/>
          <p:cNvPicPr>
            <a:picLocks noChangeAspect="1" noChangeArrowheads="1"/>
          </p:cNvPicPr>
          <p:nvPr/>
        </p:nvPicPr>
        <p:blipFill>
          <a:blip r:embed="rId2" cstate="print">
            <a:lum bright="43000" contrast="-58000"/>
          </a:blip>
          <a:srcRect b="36876"/>
          <a:stretch>
            <a:fillRect/>
          </a:stretch>
        </p:blipFill>
        <p:spPr bwMode="auto">
          <a:xfrm>
            <a:off x="2895600" y="5029200"/>
            <a:ext cx="914400" cy="457200"/>
          </a:xfrm>
          <a:prstGeom prst="rect">
            <a:avLst/>
          </a:prstGeom>
          <a:noFill/>
        </p:spPr>
      </p:pic>
      <p:sp>
        <p:nvSpPr>
          <p:cNvPr id="30" name="Rectangle 29"/>
          <p:cNvSpPr/>
          <p:nvPr/>
        </p:nvSpPr>
        <p:spPr>
          <a:xfrm>
            <a:off x="1524000" y="2743200"/>
            <a:ext cx="9144000" cy="1981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0" y="0"/>
            <a:ext cx="9144000" cy="1524000"/>
          </a:xfrm>
        </p:spPr>
        <p:txBody>
          <a:bodyPr>
            <a:normAutofit/>
          </a:bodyPr>
          <a:lstStyle/>
          <a:p>
            <a:pPr marL="0" indent="0">
              <a:lnSpc>
                <a:spcPct val="80000"/>
              </a:lnSpc>
              <a:spcBef>
                <a:spcPts val="0"/>
              </a:spcBef>
              <a:buNone/>
            </a:pPr>
            <a:r>
              <a:rPr lang="en-US" sz="2800" dirty="0"/>
              <a:t>Two months ago you put yourself on a waiting list for a highly desired new car.  To speed delivery, you agree to accept any color (</a:t>
            </a:r>
            <a:r>
              <a:rPr lang="en-US" sz="4000" b="1" dirty="0">
                <a:solidFill>
                  <a:srgbClr val="C00000"/>
                </a:solidFill>
              </a:rPr>
              <a:t>red</a:t>
            </a:r>
            <a:r>
              <a:rPr lang="en-US" sz="2400" dirty="0"/>
              <a:t>,</a:t>
            </a:r>
            <a:r>
              <a:rPr lang="en-US" sz="4000" dirty="0"/>
              <a:t> </a:t>
            </a:r>
            <a:r>
              <a:rPr lang="en-US" sz="4000" b="1" dirty="0">
                <a:solidFill>
                  <a:schemeClr val="tx2"/>
                </a:solidFill>
              </a:rPr>
              <a:t>blue</a:t>
            </a:r>
            <a:r>
              <a:rPr lang="en-US" sz="2400" dirty="0"/>
              <a:t>,</a:t>
            </a:r>
            <a:r>
              <a:rPr lang="en-US" sz="4000" dirty="0"/>
              <a:t> </a:t>
            </a:r>
            <a:r>
              <a:rPr lang="en-US" sz="4000" b="1" dirty="0">
                <a:solidFill>
                  <a:schemeClr val="accent6">
                    <a:lumMod val="50000"/>
                  </a:schemeClr>
                </a:solidFill>
              </a:rPr>
              <a:t>tan</a:t>
            </a:r>
            <a:r>
              <a:rPr lang="en-US" sz="4000" dirty="0"/>
              <a:t> </a:t>
            </a:r>
            <a:r>
              <a:rPr lang="en-US" sz="2800" dirty="0"/>
              <a:t>or</a:t>
            </a:r>
            <a:r>
              <a:rPr lang="en-US" sz="4000" dirty="0"/>
              <a:t> </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white</a:t>
            </a:r>
            <a:r>
              <a:rPr lang="en-US" sz="2800" dirty="0"/>
              <a:t>). </a:t>
            </a:r>
            <a:endParaRPr lang="en-US" sz="2400" dirty="0"/>
          </a:p>
          <a:p>
            <a:pPr marL="0" indent="0">
              <a:lnSpc>
                <a:spcPct val="80000"/>
              </a:lnSpc>
              <a:buNone/>
            </a:pPr>
            <a:endParaRPr lang="en-US" dirty="0" smtClean="0"/>
          </a:p>
        </p:txBody>
      </p:sp>
      <p:sp>
        <p:nvSpPr>
          <p:cNvPr id="4" name="TextBox 3"/>
          <p:cNvSpPr txBox="1"/>
          <p:nvPr/>
        </p:nvSpPr>
        <p:spPr>
          <a:xfrm>
            <a:off x="5410200" y="2819400"/>
            <a:ext cx="3505200" cy="1963614"/>
          </a:xfrm>
          <a:prstGeom prst="rect">
            <a:avLst/>
          </a:prstGeom>
          <a:noFill/>
        </p:spPr>
        <p:txBody>
          <a:bodyPr wrap="square" rtlCol="0">
            <a:spAutoFit/>
          </a:bodyPr>
          <a:lstStyle/>
          <a:p>
            <a:pPr>
              <a:lnSpc>
                <a:spcPct val="80000"/>
              </a:lnSpc>
            </a:pPr>
            <a:r>
              <a:rPr lang="en-US" sz="2400" dirty="0"/>
              <a:t>Yesterday the dealer called to say that a </a:t>
            </a:r>
            <a:r>
              <a:rPr lang="en-US" sz="3200" b="1" dirty="0">
                <a:solidFill>
                  <a:schemeClr val="accent1">
                    <a:lumMod val="75000"/>
                  </a:schemeClr>
                </a:solidFill>
              </a:rPr>
              <a:t>BLUE</a:t>
            </a:r>
            <a:r>
              <a:rPr lang="en-US" sz="2400" b="1" dirty="0">
                <a:solidFill>
                  <a:srgbClr val="C00000"/>
                </a:solidFill>
              </a:rPr>
              <a:t> </a:t>
            </a:r>
            <a:r>
              <a:rPr lang="en-US" sz="2400" dirty="0"/>
              <a:t>car had arrived.  </a:t>
            </a:r>
          </a:p>
          <a:p>
            <a:pPr>
              <a:lnSpc>
                <a:spcPct val="80000"/>
              </a:lnSpc>
            </a:pPr>
            <a:r>
              <a:rPr lang="en-US" sz="2400" dirty="0"/>
              <a:t>Today when you call, you learn you can also choose from three other colors</a:t>
            </a:r>
            <a:r>
              <a:rPr lang="en-US" dirty="0"/>
              <a:t>. </a:t>
            </a:r>
          </a:p>
        </p:txBody>
      </p:sp>
      <p:sp>
        <p:nvSpPr>
          <p:cNvPr id="5" name="TextBox 4"/>
          <p:cNvSpPr txBox="1"/>
          <p:nvPr/>
        </p:nvSpPr>
        <p:spPr>
          <a:xfrm>
            <a:off x="5410200" y="1600201"/>
            <a:ext cx="3429000" cy="978729"/>
          </a:xfrm>
          <a:prstGeom prst="rect">
            <a:avLst/>
          </a:prstGeom>
          <a:noFill/>
        </p:spPr>
        <p:txBody>
          <a:bodyPr wrap="square" rtlCol="0">
            <a:spAutoFit/>
          </a:bodyPr>
          <a:lstStyle/>
          <a:p>
            <a:pPr>
              <a:lnSpc>
                <a:spcPct val="80000"/>
              </a:lnSpc>
            </a:pPr>
            <a:r>
              <a:rPr lang="en-US" sz="2400" dirty="0"/>
              <a:t>Two days ago, the dealer indicated that all four colors are now available. </a:t>
            </a:r>
          </a:p>
        </p:txBody>
      </p:sp>
      <p:sp>
        <p:nvSpPr>
          <p:cNvPr id="6" name="TextBox 5"/>
          <p:cNvSpPr txBox="1"/>
          <p:nvPr/>
        </p:nvSpPr>
        <p:spPr>
          <a:xfrm>
            <a:off x="5486400" y="4800600"/>
            <a:ext cx="3657600" cy="1865126"/>
          </a:xfrm>
          <a:prstGeom prst="rect">
            <a:avLst/>
          </a:prstGeom>
          <a:noFill/>
        </p:spPr>
        <p:txBody>
          <a:bodyPr wrap="square" rtlCol="0">
            <a:spAutoFit/>
          </a:bodyPr>
          <a:lstStyle/>
          <a:p>
            <a:pPr>
              <a:lnSpc>
                <a:spcPct val="80000"/>
              </a:lnSpc>
            </a:pPr>
            <a:r>
              <a:rPr lang="en-US" sz="2400" dirty="0"/>
              <a:t>Yesterday the dealer called to say that a </a:t>
            </a:r>
            <a:r>
              <a:rPr lang="en-US" sz="2400" u="sng" dirty="0"/>
              <a:t>(red, tan, or white) </a:t>
            </a:r>
            <a:r>
              <a:rPr lang="en-US" sz="2400" dirty="0"/>
              <a:t>car had arrived.  Today when you call, you learn you can also choose from three other colors. </a:t>
            </a:r>
          </a:p>
        </p:txBody>
      </p:sp>
      <p:sp>
        <p:nvSpPr>
          <p:cNvPr id="7" name="TextBox 6"/>
          <p:cNvSpPr txBox="1"/>
          <p:nvPr/>
        </p:nvSpPr>
        <p:spPr>
          <a:xfrm>
            <a:off x="9296400" y="1752600"/>
            <a:ext cx="914400" cy="4278094"/>
          </a:xfrm>
          <a:prstGeom prst="rect">
            <a:avLst/>
          </a:prstGeom>
          <a:noFill/>
        </p:spPr>
        <p:txBody>
          <a:bodyPr wrap="square" lIns="0" rIns="0" rtlCol="0">
            <a:spAutoFit/>
          </a:bodyPr>
          <a:lstStyle/>
          <a:p>
            <a:r>
              <a:rPr lang="en-US" sz="3600" b="1" dirty="0">
                <a:solidFill>
                  <a:schemeClr val="accent1">
                    <a:lumMod val="75000"/>
                  </a:schemeClr>
                </a:solidFill>
              </a:rPr>
              <a:t>52%</a:t>
            </a:r>
          </a:p>
          <a:p>
            <a:endParaRPr lang="en-US" sz="3600" b="1" dirty="0">
              <a:solidFill>
                <a:schemeClr val="accent1">
                  <a:lumMod val="75000"/>
                </a:schemeClr>
              </a:solidFill>
            </a:endParaRPr>
          </a:p>
          <a:p>
            <a:endParaRPr lang="en-US" sz="3600" b="1" dirty="0">
              <a:solidFill>
                <a:schemeClr val="accent1">
                  <a:lumMod val="75000"/>
                </a:schemeClr>
              </a:solidFill>
            </a:endParaRPr>
          </a:p>
          <a:p>
            <a:r>
              <a:rPr lang="en-US" sz="3600" b="1" dirty="0">
                <a:solidFill>
                  <a:schemeClr val="accent1">
                    <a:lumMod val="75000"/>
                  </a:schemeClr>
                </a:solidFill>
              </a:rPr>
              <a:t>76%</a:t>
            </a:r>
          </a:p>
          <a:p>
            <a:endParaRPr lang="en-US" sz="2000" b="1" dirty="0">
              <a:solidFill>
                <a:schemeClr val="accent1">
                  <a:lumMod val="75000"/>
                </a:schemeClr>
              </a:solidFill>
            </a:endParaRPr>
          </a:p>
          <a:p>
            <a:endParaRPr lang="en-US" sz="3600" b="1" dirty="0">
              <a:solidFill>
                <a:schemeClr val="accent1">
                  <a:lumMod val="75000"/>
                </a:schemeClr>
              </a:solidFill>
            </a:endParaRPr>
          </a:p>
          <a:p>
            <a:endParaRPr lang="en-US" sz="3600" b="1" dirty="0">
              <a:solidFill>
                <a:schemeClr val="accent1">
                  <a:lumMod val="75000"/>
                </a:schemeClr>
              </a:solidFill>
            </a:endParaRPr>
          </a:p>
          <a:p>
            <a:r>
              <a:rPr lang="en-US" sz="3600" b="1" dirty="0">
                <a:solidFill>
                  <a:schemeClr val="accent1">
                    <a:lumMod val="75000"/>
                  </a:schemeClr>
                </a:solidFill>
              </a:rPr>
              <a:t>50%</a:t>
            </a:r>
          </a:p>
        </p:txBody>
      </p:sp>
      <p:sp>
        <p:nvSpPr>
          <p:cNvPr id="8" name="TextBox 7"/>
          <p:cNvSpPr txBox="1"/>
          <p:nvPr/>
        </p:nvSpPr>
        <p:spPr>
          <a:xfrm>
            <a:off x="1524000" y="6581002"/>
            <a:ext cx="9144000" cy="276999"/>
          </a:xfrm>
          <a:prstGeom prst="rect">
            <a:avLst/>
          </a:prstGeom>
          <a:solidFill>
            <a:srgbClr val="C00000"/>
          </a:solidFill>
        </p:spPr>
        <p:txBody>
          <a:bodyPr wrap="square" rtlCol="0">
            <a:spAutoFit/>
          </a:bodyPr>
          <a:lstStyle/>
          <a:p>
            <a:r>
              <a:rPr lang="en-US" sz="1200" dirty="0">
                <a:solidFill>
                  <a:schemeClr val="bg1"/>
                </a:solidFill>
              </a:rPr>
              <a:t>Samuelson, W. (Boston U.) &amp; </a:t>
            </a:r>
            <a:r>
              <a:rPr lang="en-US" sz="1200" dirty="0" err="1">
                <a:solidFill>
                  <a:schemeClr val="bg1"/>
                </a:solidFill>
              </a:rPr>
              <a:t>Zeckhauser</a:t>
            </a:r>
            <a:r>
              <a:rPr lang="en-US" sz="1200" dirty="0">
                <a:solidFill>
                  <a:schemeClr val="bg1"/>
                </a:solidFill>
              </a:rPr>
              <a:t>, R. (Harvard), 1988, Status quo bias in decision making. </a:t>
            </a:r>
            <a:r>
              <a:rPr lang="en-US" sz="1200" i="1" dirty="0">
                <a:solidFill>
                  <a:schemeClr val="bg1"/>
                </a:solidFill>
              </a:rPr>
              <a:t>Journal of Risk and Uncertainty, 1,</a:t>
            </a:r>
            <a:r>
              <a:rPr lang="en-US" sz="1200" dirty="0">
                <a:solidFill>
                  <a:schemeClr val="bg1"/>
                </a:solidFill>
              </a:rPr>
              <a:t> 7-59.</a:t>
            </a:r>
          </a:p>
        </p:txBody>
      </p:sp>
      <p:sp>
        <p:nvSpPr>
          <p:cNvPr id="12" name="TextBox 11"/>
          <p:cNvSpPr txBox="1"/>
          <p:nvPr/>
        </p:nvSpPr>
        <p:spPr>
          <a:xfrm>
            <a:off x="8763000" y="838201"/>
            <a:ext cx="1752600" cy="790345"/>
          </a:xfrm>
          <a:prstGeom prst="rect">
            <a:avLst/>
          </a:prstGeom>
          <a:noFill/>
        </p:spPr>
        <p:txBody>
          <a:bodyPr wrap="square" rtlCol="0">
            <a:spAutoFit/>
          </a:bodyPr>
          <a:lstStyle/>
          <a:p>
            <a:pPr algn="ctr">
              <a:lnSpc>
                <a:spcPct val="80000"/>
              </a:lnSpc>
            </a:pPr>
            <a:r>
              <a:rPr lang="en-US" sz="2800" b="1" dirty="0">
                <a:solidFill>
                  <a:schemeClr val="accent1">
                    <a:lumMod val="75000"/>
                  </a:schemeClr>
                </a:solidFill>
              </a:rPr>
              <a:t>Color Blue Selected</a:t>
            </a:r>
          </a:p>
        </p:txBody>
      </p:sp>
      <p:cxnSp>
        <p:nvCxnSpPr>
          <p:cNvPr id="14" name="Straight Connector 13"/>
          <p:cNvCxnSpPr/>
          <p:nvPr/>
        </p:nvCxnSpPr>
        <p:spPr>
          <a:xfrm>
            <a:off x="1524000" y="1600200"/>
            <a:ext cx="91440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267" name="Picture 3" descr="C:\Documents and Settings\rjames\Local Settings\Temporary Internet Files\Content.IE5\7XXAE5FQ\MCj04260560000[1].wmf"/>
          <p:cNvPicPr>
            <a:picLocks noChangeAspect="1" noChangeArrowheads="1"/>
          </p:cNvPicPr>
          <p:nvPr/>
        </p:nvPicPr>
        <p:blipFill>
          <a:blip r:embed="rId2" cstate="print">
            <a:duotone>
              <a:schemeClr val="bg2">
                <a:shade val="45000"/>
                <a:satMod val="135000"/>
              </a:schemeClr>
              <a:prstClr val="white"/>
            </a:duotone>
            <a:lum bright="2000" contrast="52000"/>
          </a:blip>
          <a:srcRect/>
          <a:stretch>
            <a:fillRect/>
          </a:stretch>
        </p:blipFill>
        <p:spPr bwMode="auto">
          <a:xfrm>
            <a:off x="4114801" y="1828800"/>
            <a:ext cx="962005" cy="762000"/>
          </a:xfrm>
          <a:prstGeom prst="rect">
            <a:avLst/>
          </a:prstGeom>
          <a:noFill/>
        </p:spPr>
      </p:pic>
      <p:pic>
        <p:nvPicPr>
          <p:cNvPr id="16" name="Picture 4" descr="C:\Documents and Settings\rjames\Local Settings\Temporary Internet Files\Content.IE5\7XXAE5FQ\MCj04260560000[1].wmf"/>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2342200" y="1774466"/>
            <a:ext cx="934400" cy="740135"/>
          </a:xfrm>
          <a:prstGeom prst="rect">
            <a:avLst/>
          </a:prstGeom>
          <a:noFill/>
        </p:spPr>
      </p:pic>
      <p:pic>
        <p:nvPicPr>
          <p:cNvPr id="11269" name="Picture 5" descr="C:\Documents and Settings\rjames\Local Settings\Temporary Internet Files\Content.IE5\7XXAE5FQ\MCj04260560000[1].wmf"/>
          <p:cNvPicPr>
            <a:picLocks noChangeAspect="1" noChangeArrowheads="1"/>
          </p:cNvPicPr>
          <p:nvPr/>
        </p:nvPicPr>
        <p:blipFill>
          <a:blip r:embed="rId2" cstate="print">
            <a:duotone>
              <a:schemeClr val="accent6">
                <a:shade val="45000"/>
                <a:satMod val="135000"/>
              </a:schemeClr>
              <a:prstClr val="white"/>
            </a:duotone>
          </a:blip>
          <a:srcRect/>
          <a:stretch>
            <a:fillRect/>
          </a:stretch>
        </p:blipFill>
        <p:spPr bwMode="auto">
          <a:xfrm>
            <a:off x="3276600" y="1790308"/>
            <a:ext cx="914400" cy="724293"/>
          </a:xfrm>
          <a:prstGeom prst="rect">
            <a:avLst/>
          </a:prstGeom>
          <a:noFill/>
        </p:spPr>
      </p:pic>
      <p:pic>
        <p:nvPicPr>
          <p:cNvPr id="11268" name="Picture 4" descr="C:\Documents and Settings\rjames\Local Settings\Temporary Internet Files\Content.IE5\7XXAE5FQ\MCj04260560000[1].wmf"/>
          <p:cNvPicPr>
            <a:picLocks noChangeAspect="1" noChangeArrowheads="1"/>
          </p:cNvPicPr>
          <p:nvPr/>
        </p:nvPicPr>
        <p:blipFill>
          <a:blip r:embed="rId2" cstate="print">
            <a:lum bright="43000" contrast="-58000"/>
          </a:blip>
          <a:srcRect/>
          <a:stretch>
            <a:fillRect/>
          </a:stretch>
        </p:blipFill>
        <p:spPr bwMode="auto">
          <a:xfrm>
            <a:off x="1524000" y="1790308"/>
            <a:ext cx="914400" cy="724293"/>
          </a:xfrm>
          <a:prstGeom prst="rect">
            <a:avLst/>
          </a:prstGeom>
          <a:noFill/>
        </p:spPr>
      </p:pic>
      <p:pic>
        <p:nvPicPr>
          <p:cNvPr id="18" name="Picture 4" descr="C:\Documents and Settings\rjames\Local Settings\Temporary Internet Files\Content.IE5\7XXAE5FQ\MCj04260560000[1].wmf"/>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2438400" y="3657601"/>
            <a:ext cx="934400" cy="740135"/>
          </a:xfrm>
          <a:prstGeom prst="rect">
            <a:avLst/>
          </a:prstGeom>
          <a:noFill/>
        </p:spPr>
      </p:pic>
      <p:pic>
        <p:nvPicPr>
          <p:cNvPr id="19" name="Picture 5" descr="C:\Documents and Settings\rjames\Local Settings\Temporary Internet Files\Content.IE5\7XXAE5FQ\MCj04260560000[1].wmf"/>
          <p:cNvPicPr>
            <a:picLocks noChangeAspect="1" noChangeArrowheads="1"/>
          </p:cNvPicPr>
          <p:nvPr/>
        </p:nvPicPr>
        <p:blipFill>
          <a:blip r:embed="rId2" cstate="print">
            <a:duotone>
              <a:schemeClr val="accent6">
                <a:shade val="45000"/>
                <a:satMod val="135000"/>
              </a:schemeClr>
              <a:prstClr val="white"/>
            </a:duotone>
          </a:blip>
          <a:srcRect/>
          <a:stretch>
            <a:fillRect/>
          </a:stretch>
        </p:blipFill>
        <p:spPr bwMode="auto">
          <a:xfrm>
            <a:off x="3276600" y="3733801"/>
            <a:ext cx="914400" cy="724293"/>
          </a:xfrm>
          <a:prstGeom prst="rect">
            <a:avLst/>
          </a:prstGeom>
          <a:noFill/>
        </p:spPr>
      </p:pic>
      <p:pic>
        <p:nvPicPr>
          <p:cNvPr id="20" name="Picture 3" descr="C:\Documents and Settings\rjames\Local Settings\Temporary Internet Files\Content.IE5\7XXAE5FQ\MCj04260560000[1].wmf"/>
          <p:cNvPicPr>
            <a:picLocks noChangeAspect="1" noChangeArrowheads="1"/>
          </p:cNvPicPr>
          <p:nvPr/>
        </p:nvPicPr>
        <p:blipFill>
          <a:blip r:embed="rId2" cstate="print">
            <a:duotone>
              <a:schemeClr val="bg2">
                <a:shade val="45000"/>
                <a:satMod val="135000"/>
              </a:schemeClr>
              <a:prstClr val="white"/>
            </a:duotone>
            <a:lum bright="2000" contrast="52000"/>
          </a:blip>
          <a:srcRect/>
          <a:stretch>
            <a:fillRect/>
          </a:stretch>
        </p:blipFill>
        <p:spPr bwMode="auto">
          <a:xfrm>
            <a:off x="4191001" y="3733800"/>
            <a:ext cx="962005" cy="762000"/>
          </a:xfrm>
          <a:prstGeom prst="rect">
            <a:avLst/>
          </a:prstGeom>
          <a:noFill/>
        </p:spPr>
      </p:pic>
      <p:pic>
        <p:nvPicPr>
          <p:cNvPr id="21" name="Picture 4" descr="C:\Documents and Settings\rjames\Local Settings\Temporary Internet Files\Content.IE5\7XXAE5FQ\MCj04260560000[1].wmf"/>
          <p:cNvPicPr>
            <a:picLocks noChangeAspect="1" noChangeArrowheads="1"/>
          </p:cNvPicPr>
          <p:nvPr/>
        </p:nvPicPr>
        <p:blipFill>
          <a:blip r:embed="rId2" cstate="print">
            <a:lum bright="43000" contrast="-58000"/>
          </a:blip>
          <a:srcRect/>
          <a:stretch>
            <a:fillRect/>
          </a:stretch>
        </p:blipFill>
        <p:spPr bwMode="auto">
          <a:xfrm>
            <a:off x="1524000" y="3657601"/>
            <a:ext cx="914400" cy="724293"/>
          </a:xfrm>
          <a:prstGeom prst="rect">
            <a:avLst/>
          </a:prstGeom>
          <a:noFill/>
        </p:spPr>
      </p:pic>
      <p:pic>
        <p:nvPicPr>
          <p:cNvPr id="23" name="Picture 4" descr="C:\Documents and Settings\rjames\Local Settings\Temporary Internet Files\Content.IE5\7XXAE5FQ\MCj04260560000[1].wmf"/>
          <p:cNvPicPr>
            <a:picLocks noChangeAspect="1" noChangeArrowheads="1"/>
          </p:cNvPicPr>
          <p:nvPr/>
        </p:nvPicPr>
        <p:blipFill>
          <a:blip r:embed="rId2" cstate="print">
            <a:lum bright="43000" contrast="-58000"/>
          </a:blip>
          <a:srcRect/>
          <a:stretch>
            <a:fillRect/>
          </a:stretch>
        </p:blipFill>
        <p:spPr bwMode="auto">
          <a:xfrm>
            <a:off x="1524000" y="5791201"/>
            <a:ext cx="914400" cy="724293"/>
          </a:xfrm>
          <a:prstGeom prst="rect">
            <a:avLst/>
          </a:prstGeom>
          <a:noFill/>
        </p:spPr>
      </p:pic>
      <p:pic>
        <p:nvPicPr>
          <p:cNvPr id="24" name="Picture 4" descr="C:\Documents and Settings\rjames\Local Settings\Temporary Internet Files\Content.IE5\7XXAE5FQ\MCj04260560000[1].wmf"/>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2362200" y="5791201"/>
            <a:ext cx="934400" cy="740135"/>
          </a:xfrm>
          <a:prstGeom prst="rect">
            <a:avLst/>
          </a:prstGeom>
          <a:noFill/>
        </p:spPr>
      </p:pic>
      <p:pic>
        <p:nvPicPr>
          <p:cNvPr id="25" name="Picture 5" descr="C:\Documents and Settings\rjames\Local Settings\Temporary Internet Files\Content.IE5\7XXAE5FQ\MCj04260560000[1].wmf"/>
          <p:cNvPicPr>
            <a:picLocks noChangeAspect="1" noChangeArrowheads="1"/>
          </p:cNvPicPr>
          <p:nvPr/>
        </p:nvPicPr>
        <p:blipFill>
          <a:blip r:embed="rId2" cstate="print">
            <a:duotone>
              <a:schemeClr val="accent6">
                <a:shade val="45000"/>
                <a:satMod val="135000"/>
              </a:schemeClr>
              <a:prstClr val="white"/>
            </a:duotone>
          </a:blip>
          <a:srcRect/>
          <a:stretch>
            <a:fillRect/>
          </a:stretch>
        </p:blipFill>
        <p:spPr bwMode="auto">
          <a:xfrm>
            <a:off x="3200400" y="5791201"/>
            <a:ext cx="914400" cy="724293"/>
          </a:xfrm>
          <a:prstGeom prst="rect">
            <a:avLst/>
          </a:prstGeom>
          <a:noFill/>
        </p:spPr>
      </p:pic>
      <p:pic>
        <p:nvPicPr>
          <p:cNvPr id="26" name="Picture 3" descr="C:\Documents and Settings\rjames\Local Settings\Temporary Internet Files\Content.IE5\7XXAE5FQ\MCj04260560000[1].wmf"/>
          <p:cNvPicPr>
            <a:picLocks noChangeAspect="1" noChangeArrowheads="1"/>
          </p:cNvPicPr>
          <p:nvPr/>
        </p:nvPicPr>
        <p:blipFill>
          <a:blip r:embed="rId2" cstate="print">
            <a:duotone>
              <a:schemeClr val="bg2">
                <a:shade val="45000"/>
                <a:satMod val="135000"/>
              </a:schemeClr>
              <a:prstClr val="white"/>
            </a:duotone>
            <a:lum bright="2000" contrast="52000"/>
          </a:blip>
          <a:srcRect/>
          <a:stretch>
            <a:fillRect/>
          </a:stretch>
        </p:blipFill>
        <p:spPr bwMode="auto">
          <a:xfrm>
            <a:off x="4038601" y="5791200"/>
            <a:ext cx="962005" cy="762000"/>
          </a:xfrm>
          <a:prstGeom prst="rect">
            <a:avLst/>
          </a:prstGeom>
          <a:noFill/>
        </p:spPr>
      </p:pic>
      <p:pic>
        <p:nvPicPr>
          <p:cNvPr id="29" name="Picture 3" descr="C:\Documents and Settings\rjames\Local Settings\Temporary Internet Files\Content.IE5\7XXAE5FQ\MCj04260560000[1].wmf"/>
          <p:cNvPicPr>
            <a:picLocks noChangeAspect="1" noChangeArrowheads="1"/>
          </p:cNvPicPr>
          <p:nvPr/>
        </p:nvPicPr>
        <p:blipFill>
          <a:blip r:embed="rId2" cstate="print">
            <a:duotone>
              <a:schemeClr val="bg2">
                <a:shade val="45000"/>
                <a:satMod val="135000"/>
              </a:schemeClr>
              <a:prstClr val="white"/>
            </a:duotone>
            <a:lum bright="2000" contrast="52000"/>
          </a:blip>
          <a:srcRect b="70000"/>
          <a:stretch>
            <a:fillRect/>
          </a:stretch>
        </p:blipFill>
        <p:spPr bwMode="auto">
          <a:xfrm>
            <a:off x="2895601" y="5029200"/>
            <a:ext cx="962005" cy="228600"/>
          </a:xfrm>
          <a:prstGeom prst="rect">
            <a:avLst/>
          </a:prstGeom>
          <a:noFill/>
        </p:spPr>
      </p:pic>
      <p:pic>
        <p:nvPicPr>
          <p:cNvPr id="31" name="Picture 4" descr="C:\Documents and Settings\rjames\Local Settings\Temporary Internet Files\Content.IE5\7XXAE5FQ\MCj04260560000[1].wmf"/>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3124200" y="2895601"/>
            <a:ext cx="934400" cy="74013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4" descr="C:\Documents and Settings\rjames\Local Settings\Temporary Internet Files\Content.IE5\7XXAE5FQ\MCj04260560000[1].wmf"/>
          <p:cNvPicPr>
            <a:picLocks noChangeAspect="1" noChangeArrowheads="1"/>
          </p:cNvPicPr>
          <p:nvPr/>
        </p:nvPicPr>
        <p:blipFill>
          <a:blip r:embed="rId2" cstate="print">
            <a:lum bright="43000" contrast="-58000"/>
          </a:blip>
          <a:srcRect/>
          <a:stretch>
            <a:fillRect/>
          </a:stretch>
        </p:blipFill>
        <p:spPr bwMode="auto">
          <a:xfrm>
            <a:off x="2895600" y="5029201"/>
            <a:ext cx="914400" cy="724293"/>
          </a:xfrm>
          <a:prstGeom prst="rect">
            <a:avLst/>
          </a:prstGeom>
          <a:noFill/>
        </p:spPr>
      </p:pic>
      <p:sp>
        <p:nvSpPr>
          <p:cNvPr id="30" name="Rectangle 29"/>
          <p:cNvSpPr/>
          <p:nvPr/>
        </p:nvSpPr>
        <p:spPr>
          <a:xfrm>
            <a:off x="1524000" y="2743200"/>
            <a:ext cx="9144000" cy="1981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0" y="0"/>
            <a:ext cx="9144000" cy="1524000"/>
          </a:xfrm>
        </p:spPr>
        <p:txBody>
          <a:bodyPr>
            <a:normAutofit/>
          </a:bodyPr>
          <a:lstStyle/>
          <a:p>
            <a:pPr marL="0" indent="0">
              <a:lnSpc>
                <a:spcPct val="80000"/>
              </a:lnSpc>
              <a:spcBef>
                <a:spcPts val="0"/>
              </a:spcBef>
              <a:buNone/>
            </a:pPr>
            <a:r>
              <a:rPr lang="en-US" sz="2800" dirty="0"/>
              <a:t>Two months ago you put yourself on a waiting list for a highly desired new car.  To speed delivery, you agree to accept any color (</a:t>
            </a:r>
            <a:r>
              <a:rPr lang="en-US" sz="4000" b="1" dirty="0">
                <a:solidFill>
                  <a:srgbClr val="C00000"/>
                </a:solidFill>
              </a:rPr>
              <a:t>red</a:t>
            </a:r>
            <a:r>
              <a:rPr lang="en-US" sz="2400" dirty="0"/>
              <a:t>,</a:t>
            </a:r>
            <a:r>
              <a:rPr lang="en-US" sz="4000" dirty="0"/>
              <a:t> </a:t>
            </a:r>
            <a:r>
              <a:rPr lang="en-US" sz="4000" b="1" dirty="0">
                <a:solidFill>
                  <a:schemeClr val="tx2"/>
                </a:solidFill>
              </a:rPr>
              <a:t>blue</a:t>
            </a:r>
            <a:r>
              <a:rPr lang="en-US" sz="2400" dirty="0"/>
              <a:t>,</a:t>
            </a:r>
            <a:r>
              <a:rPr lang="en-US" sz="4000" dirty="0"/>
              <a:t> </a:t>
            </a:r>
            <a:r>
              <a:rPr lang="en-US" sz="4000" b="1" dirty="0">
                <a:solidFill>
                  <a:schemeClr val="accent6">
                    <a:lumMod val="50000"/>
                  </a:schemeClr>
                </a:solidFill>
              </a:rPr>
              <a:t>tan</a:t>
            </a:r>
            <a:r>
              <a:rPr lang="en-US" sz="4000" dirty="0"/>
              <a:t> </a:t>
            </a:r>
            <a:r>
              <a:rPr lang="en-US" sz="2800" dirty="0"/>
              <a:t>or</a:t>
            </a:r>
            <a:r>
              <a:rPr lang="en-US" sz="4000" dirty="0"/>
              <a:t> </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white</a:t>
            </a:r>
            <a:r>
              <a:rPr lang="en-US" sz="2800" dirty="0"/>
              <a:t>). </a:t>
            </a:r>
            <a:endParaRPr lang="en-US" sz="2400" dirty="0"/>
          </a:p>
          <a:p>
            <a:pPr marL="0" indent="0">
              <a:lnSpc>
                <a:spcPct val="80000"/>
              </a:lnSpc>
              <a:buNone/>
            </a:pPr>
            <a:endParaRPr lang="en-US" dirty="0" smtClean="0"/>
          </a:p>
        </p:txBody>
      </p:sp>
      <p:sp>
        <p:nvSpPr>
          <p:cNvPr id="4" name="TextBox 3"/>
          <p:cNvSpPr txBox="1"/>
          <p:nvPr/>
        </p:nvSpPr>
        <p:spPr>
          <a:xfrm>
            <a:off x="5410200" y="2819400"/>
            <a:ext cx="3505200" cy="1963614"/>
          </a:xfrm>
          <a:prstGeom prst="rect">
            <a:avLst/>
          </a:prstGeom>
          <a:noFill/>
        </p:spPr>
        <p:txBody>
          <a:bodyPr wrap="square" rtlCol="0">
            <a:spAutoFit/>
          </a:bodyPr>
          <a:lstStyle/>
          <a:p>
            <a:pPr>
              <a:lnSpc>
                <a:spcPct val="80000"/>
              </a:lnSpc>
            </a:pPr>
            <a:r>
              <a:rPr lang="en-US" sz="2400" dirty="0"/>
              <a:t>Yesterday the dealer called to say that a </a:t>
            </a:r>
            <a:r>
              <a:rPr lang="en-US" sz="3200" b="1" dirty="0">
                <a:solidFill>
                  <a:schemeClr val="accent6">
                    <a:lumMod val="50000"/>
                  </a:schemeClr>
                </a:solidFill>
              </a:rPr>
              <a:t>TAN</a:t>
            </a:r>
            <a:r>
              <a:rPr lang="en-US" sz="2400" b="1" dirty="0">
                <a:solidFill>
                  <a:srgbClr val="C00000"/>
                </a:solidFill>
              </a:rPr>
              <a:t> </a:t>
            </a:r>
            <a:r>
              <a:rPr lang="en-US" sz="2400" dirty="0"/>
              <a:t>car had arrived.  </a:t>
            </a:r>
          </a:p>
          <a:p>
            <a:pPr>
              <a:lnSpc>
                <a:spcPct val="80000"/>
              </a:lnSpc>
            </a:pPr>
            <a:r>
              <a:rPr lang="en-US" sz="2400" dirty="0"/>
              <a:t>Today when you call, you learn you can also choose from three other colors</a:t>
            </a:r>
            <a:r>
              <a:rPr lang="en-US" dirty="0"/>
              <a:t>. </a:t>
            </a:r>
          </a:p>
        </p:txBody>
      </p:sp>
      <p:sp>
        <p:nvSpPr>
          <p:cNvPr id="5" name="TextBox 4"/>
          <p:cNvSpPr txBox="1"/>
          <p:nvPr/>
        </p:nvSpPr>
        <p:spPr>
          <a:xfrm>
            <a:off x="5410200" y="1600201"/>
            <a:ext cx="3429000" cy="978729"/>
          </a:xfrm>
          <a:prstGeom prst="rect">
            <a:avLst/>
          </a:prstGeom>
          <a:noFill/>
        </p:spPr>
        <p:txBody>
          <a:bodyPr wrap="square" rtlCol="0">
            <a:spAutoFit/>
          </a:bodyPr>
          <a:lstStyle/>
          <a:p>
            <a:pPr>
              <a:lnSpc>
                <a:spcPct val="80000"/>
              </a:lnSpc>
            </a:pPr>
            <a:r>
              <a:rPr lang="en-US" sz="2400" dirty="0"/>
              <a:t>Two days ago, the dealer indicated that all four colors are now available. </a:t>
            </a:r>
          </a:p>
        </p:txBody>
      </p:sp>
      <p:sp>
        <p:nvSpPr>
          <p:cNvPr id="6" name="TextBox 5"/>
          <p:cNvSpPr txBox="1"/>
          <p:nvPr/>
        </p:nvSpPr>
        <p:spPr>
          <a:xfrm>
            <a:off x="5486400" y="4800600"/>
            <a:ext cx="3657600" cy="1865126"/>
          </a:xfrm>
          <a:prstGeom prst="rect">
            <a:avLst/>
          </a:prstGeom>
          <a:noFill/>
        </p:spPr>
        <p:txBody>
          <a:bodyPr wrap="square" rtlCol="0">
            <a:spAutoFit/>
          </a:bodyPr>
          <a:lstStyle/>
          <a:p>
            <a:pPr>
              <a:lnSpc>
                <a:spcPct val="80000"/>
              </a:lnSpc>
            </a:pPr>
            <a:r>
              <a:rPr lang="en-US" sz="2400" dirty="0"/>
              <a:t>Yesterday the dealer called to say that a </a:t>
            </a:r>
            <a:r>
              <a:rPr lang="en-US" sz="2400" u="sng" dirty="0"/>
              <a:t>(blue, red , or white) </a:t>
            </a:r>
            <a:r>
              <a:rPr lang="en-US" sz="2400" dirty="0"/>
              <a:t>car had arrived.  Today when you call, you learn you can also choose from three other colors. </a:t>
            </a:r>
          </a:p>
        </p:txBody>
      </p:sp>
      <p:sp>
        <p:nvSpPr>
          <p:cNvPr id="7" name="TextBox 6"/>
          <p:cNvSpPr txBox="1"/>
          <p:nvPr/>
        </p:nvSpPr>
        <p:spPr>
          <a:xfrm>
            <a:off x="9296400" y="1752600"/>
            <a:ext cx="914400" cy="4278094"/>
          </a:xfrm>
          <a:prstGeom prst="rect">
            <a:avLst/>
          </a:prstGeom>
          <a:noFill/>
        </p:spPr>
        <p:txBody>
          <a:bodyPr wrap="square" lIns="0" rIns="0" rtlCol="0">
            <a:spAutoFit/>
          </a:bodyPr>
          <a:lstStyle/>
          <a:p>
            <a:r>
              <a:rPr lang="en-US" sz="3600" b="1" dirty="0">
                <a:solidFill>
                  <a:schemeClr val="accent6">
                    <a:lumMod val="50000"/>
                  </a:schemeClr>
                </a:solidFill>
              </a:rPr>
              <a:t>9%</a:t>
            </a:r>
          </a:p>
          <a:p>
            <a:endParaRPr lang="en-US" sz="3600" b="1" dirty="0">
              <a:solidFill>
                <a:schemeClr val="accent6">
                  <a:lumMod val="50000"/>
                </a:schemeClr>
              </a:solidFill>
            </a:endParaRPr>
          </a:p>
          <a:p>
            <a:endParaRPr lang="en-US" sz="3600" b="1" dirty="0">
              <a:solidFill>
                <a:schemeClr val="accent6">
                  <a:lumMod val="50000"/>
                </a:schemeClr>
              </a:solidFill>
            </a:endParaRPr>
          </a:p>
          <a:p>
            <a:r>
              <a:rPr lang="en-US" sz="3600" b="1" dirty="0">
                <a:solidFill>
                  <a:schemeClr val="accent6">
                    <a:lumMod val="50000"/>
                  </a:schemeClr>
                </a:solidFill>
              </a:rPr>
              <a:t>13%</a:t>
            </a:r>
          </a:p>
          <a:p>
            <a:endParaRPr lang="en-US" sz="2000" b="1" dirty="0">
              <a:solidFill>
                <a:schemeClr val="accent6">
                  <a:lumMod val="50000"/>
                </a:schemeClr>
              </a:solidFill>
            </a:endParaRPr>
          </a:p>
          <a:p>
            <a:endParaRPr lang="en-US" sz="3600" b="1" dirty="0">
              <a:solidFill>
                <a:schemeClr val="accent6">
                  <a:lumMod val="50000"/>
                </a:schemeClr>
              </a:solidFill>
            </a:endParaRPr>
          </a:p>
          <a:p>
            <a:endParaRPr lang="en-US" sz="3600" b="1" dirty="0">
              <a:solidFill>
                <a:schemeClr val="accent6">
                  <a:lumMod val="50000"/>
                </a:schemeClr>
              </a:solidFill>
            </a:endParaRPr>
          </a:p>
          <a:p>
            <a:r>
              <a:rPr lang="en-US" sz="3600" b="1" dirty="0">
                <a:solidFill>
                  <a:schemeClr val="accent6">
                    <a:lumMod val="50000"/>
                  </a:schemeClr>
                </a:solidFill>
              </a:rPr>
              <a:t>2%</a:t>
            </a:r>
          </a:p>
        </p:txBody>
      </p:sp>
      <p:sp>
        <p:nvSpPr>
          <p:cNvPr id="8" name="TextBox 7"/>
          <p:cNvSpPr txBox="1"/>
          <p:nvPr/>
        </p:nvSpPr>
        <p:spPr>
          <a:xfrm>
            <a:off x="1524000" y="6581002"/>
            <a:ext cx="9144000" cy="276999"/>
          </a:xfrm>
          <a:prstGeom prst="rect">
            <a:avLst/>
          </a:prstGeom>
          <a:solidFill>
            <a:srgbClr val="C00000"/>
          </a:solidFill>
        </p:spPr>
        <p:txBody>
          <a:bodyPr wrap="square" rtlCol="0">
            <a:spAutoFit/>
          </a:bodyPr>
          <a:lstStyle/>
          <a:p>
            <a:r>
              <a:rPr lang="en-US" sz="1200" dirty="0">
                <a:solidFill>
                  <a:schemeClr val="bg1"/>
                </a:solidFill>
              </a:rPr>
              <a:t>Samuelson, W. (Boston U.) &amp; </a:t>
            </a:r>
            <a:r>
              <a:rPr lang="en-US" sz="1200" dirty="0" err="1">
                <a:solidFill>
                  <a:schemeClr val="bg1"/>
                </a:solidFill>
              </a:rPr>
              <a:t>Zeckhauser</a:t>
            </a:r>
            <a:r>
              <a:rPr lang="en-US" sz="1200" dirty="0">
                <a:solidFill>
                  <a:schemeClr val="bg1"/>
                </a:solidFill>
              </a:rPr>
              <a:t>, R. (Harvard), 1988, Status quo bias in decision making. </a:t>
            </a:r>
            <a:r>
              <a:rPr lang="en-US" sz="1200" i="1" dirty="0">
                <a:solidFill>
                  <a:schemeClr val="bg1"/>
                </a:solidFill>
              </a:rPr>
              <a:t>Journal of Risk and Uncertainty, 1,</a:t>
            </a:r>
            <a:r>
              <a:rPr lang="en-US" sz="1200" dirty="0">
                <a:solidFill>
                  <a:schemeClr val="bg1"/>
                </a:solidFill>
              </a:rPr>
              <a:t> 7-59.</a:t>
            </a:r>
          </a:p>
        </p:txBody>
      </p:sp>
      <p:sp>
        <p:nvSpPr>
          <p:cNvPr id="12" name="TextBox 11"/>
          <p:cNvSpPr txBox="1"/>
          <p:nvPr/>
        </p:nvSpPr>
        <p:spPr>
          <a:xfrm>
            <a:off x="8763000" y="838201"/>
            <a:ext cx="1752600" cy="790345"/>
          </a:xfrm>
          <a:prstGeom prst="rect">
            <a:avLst/>
          </a:prstGeom>
          <a:noFill/>
        </p:spPr>
        <p:txBody>
          <a:bodyPr wrap="square" rtlCol="0">
            <a:spAutoFit/>
          </a:bodyPr>
          <a:lstStyle/>
          <a:p>
            <a:pPr algn="ctr">
              <a:lnSpc>
                <a:spcPct val="80000"/>
              </a:lnSpc>
            </a:pPr>
            <a:r>
              <a:rPr lang="en-US" sz="2800" b="1" dirty="0">
                <a:solidFill>
                  <a:schemeClr val="accent6">
                    <a:lumMod val="50000"/>
                  </a:schemeClr>
                </a:solidFill>
              </a:rPr>
              <a:t>Color Tan Selected</a:t>
            </a:r>
          </a:p>
        </p:txBody>
      </p:sp>
      <p:cxnSp>
        <p:nvCxnSpPr>
          <p:cNvPr id="14" name="Straight Connector 13"/>
          <p:cNvCxnSpPr/>
          <p:nvPr/>
        </p:nvCxnSpPr>
        <p:spPr>
          <a:xfrm>
            <a:off x="1524000" y="1600200"/>
            <a:ext cx="91440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267" name="Picture 3" descr="C:\Documents and Settings\rjames\Local Settings\Temporary Internet Files\Content.IE5\7XXAE5FQ\MCj04260560000[1].wmf"/>
          <p:cNvPicPr>
            <a:picLocks noChangeAspect="1" noChangeArrowheads="1"/>
          </p:cNvPicPr>
          <p:nvPr/>
        </p:nvPicPr>
        <p:blipFill>
          <a:blip r:embed="rId2" cstate="print">
            <a:duotone>
              <a:schemeClr val="bg2">
                <a:shade val="45000"/>
                <a:satMod val="135000"/>
              </a:schemeClr>
              <a:prstClr val="white"/>
            </a:duotone>
            <a:lum bright="2000" contrast="52000"/>
          </a:blip>
          <a:srcRect/>
          <a:stretch>
            <a:fillRect/>
          </a:stretch>
        </p:blipFill>
        <p:spPr bwMode="auto">
          <a:xfrm>
            <a:off x="4114801" y="1828800"/>
            <a:ext cx="962005" cy="762000"/>
          </a:xfrm>
          <a:prstGeom prst="rect">
            <a:avLst/>
          </a:prstGeom>
          <a:noFill/>
        </p:spPr>
      </p:pic>
      <p:pic>
        <p:nvPicPr>
          <p:cNvPr id="16" name="Picture 4" descr="C:\Documents and Settings\rjames\Local Settings\Temporary Internet Files\Content.IE5\7XXAE5FQ\MCj04260560000[1].wmf"/>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2342200" y="1774466"/>
            <a:ext cx="934400" cy="740135"/>
          </a:xfrm>
          <a:prstGeom prst="rect">
            <a:avLst/>
          </a:prstGeom>
          <a:noFill/>
        </p:spPr>
      </p:pic>
      <p:pic>
        <p:nvPicPr>
          <p:cNvPr id="11269" name="Picture 5" descr="C:\Documents and Settings\rjames\Local Settings\Temporary Internet Files\Content.IE5\7XXAE5FQ\MCj04260560000[1].wmf"/>
          <p:cNvPicPr>
            <a:picLocks noChangeAspect="1" noChangeArrowheads="1"/>
          </p:cNvPicPr>
          <p:nvPr/>
        </p:nvPicPr>
        <p:blipFill>
          <a:blip r:embed="rId2" cstate="print">
            <a:duotone>
              <a:schemeClr val="accent6">
                <a:shade val="45000"/>
                <a:satMod val="135000"/>
              </a:schemeClr>
              <a:prstClr val="white"/>
            </a:duotone>
          </a:blip>
          <a:srcRect/>
          <a:stretch>
            <a:fillRect/>
          </a:stretch>
        </p:blipFill>
        <p:spPr bwMode="auto">
          <a:xfrm>
            <a:off x="3276600" y="1790308"/>
            <a:ext cx="914400" cy="724293"/>
          </a:xfrm>
          <a:prstGeom prst="rect">
            <a:avLst/>
          </a:prstGeom>
          <a:noFill/>
        </p:spPr>
      </p:pic>
      <p:pic>
        <p:nvPicPr>
          <p:cNvPr id="11268" name="Picture 4" descr="C:\Documents and Settings\rjames\Local Settings\Temporary Internet Files\Content.IE5\7XXAE5FQ\MCj04260560000[1].wmf"/>
          <p:cNvPicPr>
            <a:picLocks noChangeAspect="1" noChangeArrowheads="1"/>
          </p:cNvPicPr>
          <p:nvPr/>
        </p:nvPicPr>
        <p:blipFill>
          <a:blip r:embed="rId2" cstate="print">
            <a:lum bright="43000" contrast="-58000"/>
          </a:blip>
          <a:srcRect/>
          <a:stretch>
            <a:fillRect/>
          </a:stretch>
        </p:blipFill>
        <p:spPr bwMode="auto">
          <a:xfrm>
            <a:off x="1524000" y="1790308"/>
            <a:ext cx="914400" cy="724293"/>
          </a:xfrm>
          <a:prstGeom prst="rect">
            <a:avLst/>
          </a:prstGeom>
          <a:noFill/>
        </p:spPr>
      </p:pic>
      <p:pic>
        <p:nvPicPr>
          <p:cNvPr id="18" name="Picture 4" descr="C:\Documents and Settings\rjames\Local Settings\Temporary Internet Files\Content.IE5\7XXAE5FQ\MCj04260560000[1].wmf"/>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2438400" y="3657601"/>
            <a:ext cx="934400" cy="740135"/>
          </a:xfrm>
          <a:prstGeom prst="rect">
            <a:avLst/>
          </a:prstGeom>
          <a:noFill/>
        </p:spPr>
      </p:pic>
      <p:pic>
        <p:nvPicPr>
          <p:cNvPr id="19" name="Picture 5" descr="C:\Documents and Settings\rjames\Local Settings\Temporary Internet Files\Content.IE5\7XXAE5FQ\MCj04260560000[1].wmf"/>
          <p:cNvPicPr>
            <a:picLocks noChangeAspect="1" noChangeArrowheads="1"/>
          </p:cNvPicPr>
          <p:nvPr/>
        </p:nvPicPr>
        <p:blipFill>
          <a:blip r:embed="rId2" cstate="print">
            <a:duotone>
              <a:schemeClr val="accent6">
                <a:shade val="45000"/>
                <a:satMod val="135000"/>
              </a:schemeClr>
              <a:prstClr val="white"/>
            </a:duotone>
          </a:blip>
          <a:srcRect/>
          <a:stretch>
            <a:fillRect/>
          </a:stretch>
        </p:blipFill>
        <p:spPr bwMode="auto">
          <a:xfrm>
            <a:off x="3276600" y="3733801"/>
            <a:ext cx="914400" cy="724293"/>
          </a:xfrm>
          <a:prstGeom prst="rect">
            <a:avLst/>
          </a:prstGeom>
          <a:noFill/>
        </p:spPr>
      </p:pic>
      <p:pic>
        <p:nvPicPr>
          <p:cNvPr id="20" name="Picture 3" descr="C:\Documents and Settings\rjames\Local Settings\Temporary Internet Files\Content.IE5\7XXAE5FQ\MCj04260560000[1].wmf"/>
          <p:cNvPicPr>
            <a:picLocks noChangeAspect="1" noChangeArrowheads="1"/>
          </p:cNvPicPr>
          <p:nvPr/>
        </p:nvPicPr>
        <p:blipFill>
          <a:blip r:embed="rId2" cstate="print">
            <a:duotone>
              <a:schemeClr val="bg2">
                <a:shade val="45000"/>
                <a:satMod val="135000"/>
              </a:schemeClr>
              <a:prstClr val="white"/>
            </a:duotone>
            <a:lum bright="2000" contrast="52000"/>
          </a:blip>
          <a:srcRect/>
          <a:stretch>
            <a:fillRect/>
          </a:stretch>
        </p:blipFill>
        <p:spPr bwMode="auto">
          <a:xfrm>
            <a:off x="4191001" y="3733800"/>
            <a:ext cx="962005" cy="762000"/>
          </a:xfrm>
          <a:prstGeom prst="rect">
            <a:avLst/>
          </a:prstGeom>
          <a:noFill/>
        </p:spPr>
      </p:pic>
      <p:pic>
        <p:nvPicPr>
          <p:cNvPr id="21" name="Picture 4" descr="C:\Documents and Settings\rjames\Local Settings\Temporary Internet Files\Content.IE5\7XXAE5FQ\MCj04260560000[1].wmf"/>
          <p:cNvPicPr>
            <a:picLocks noChangeAspect="1" noChangeArrowheads="1"/>
          </p:cNvPicPr>
          <p:nvPr/>
        </p:nvPicPr>
        <p:blipFill>
          <a:blip r:embed="rId2" cstate="print">
            <a:lum bright="43000" contrast="-58000"/>
          </a:blip>
          <a:srcRect/>
          <a:stretch>
            <a:fillRect/>
          </a:stretch>
        </p:blipFill>
        <p:spPr bwMode="auto">
          <a:xfrm>
            <a:off x="1524000" y="3657601"/>
            <a:ext cx="914400" cy="724293"/>
          </a:xfrm>
          <a:prstGeom prst="rect">
            <a:avLst/>
          </a:prstGeom>
          <a:noFill/>
        </p:spPr>
      </p:pic>
      <p:pic>
        <p:nvPicPr>
          <p:cNvPr id="23" name="Picture 4" descr="C:\Documents and Settings\rjames\Local Settings\Temporary Internet Files\Content.IE5\7XXAE5FQ\MCj04260560000[1].wmf"/>
          <p:cNvPicPr>
            <a:picLocks noChangeAspect="1" noChangeArrowheads="1"/>
          </p:cNvPicPr>
          <p:nvPr/>
        </p:nvPicPr>
        <p:blipFill>
          <a:blip r:embed="rId2" cstate="print">
            <a:lum bright="43000" contrast="-58000"/>
          </a:blip>
          <a:srcRect/>
          <a:stretch>
            <a:fillRect/>
          </a:stretch>
        </p:blipFill>
        <p:spPr bwMode="auto">
          <a:xfrm>
            <a:off x="1524000" y="5791201"/>
            <a:ext cx="914400" cy="724293"/>
          </a:xfrm>
          <a:prstGeom prst="rect">
            <a:avLst/>
          </a:prstGeom>
          <a:noFill/>
        </p:spPr>
      </p:pic>
      <p:pic>
        <p:nvPicPr>
          <p:cNvPr id="24" name="Picture 4" descr="C:\Documents and Settings\rjames\Local Settings\Temporary Internet Files\Content.IE5\7XXAE5FQ\MCj04260560000[1].wmf"/>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2362200" y="5791201"/>
            <a:ext cx="934400" cy="740135"/>
          </a:xfrm>
          <a:prstGeom prst="rect">
            <a:avLst/>
          </a:prstGeom>
          <a:noFill/>
        </p:spPr>
      </p:pic>
      <p:pic>
        <p:nvPicPr>
          <p:cNvPr id="25" name="Picture 5" descr="C:\Documents and Settings\rjames\Local Settings\Temporary Internet Files\Content.IE5\7XXAE5FQ\MCj04260560000[1].wmf"/>
          <p:cNvPicPr>
            <a:picLocks noChangeAspect="1" noChangeArrowheads="1"/>
          </p:cNvPicPr>
          <p:nvPr/>
        </p:nvPicPr>
        <p:blipFill>
          <a:blip r:embed="rId2" cstate="print">
            <a:duotone>
              <a:schemeClr val="accent6">
                <a:shade val="45000"/>
                <a:satMod val="135000"/>
              </a:schemeClr>
              <a:prstClr val="white"/>
            </a:duotone>
          </a:blip>
          <a:srcRect/>
          <a:stretch>
            <a:fillRect/>
          </a:stretch>
        </p:blipFill>
        <p:spPr bwMode="auto">
          <a:xfrm>
            <a:off x="3200400" y="5791201"/>
            <a:ext cx="914400" cy="724293"/>
          </a:xfrm>
          <a:prstGeom prst="rect">
            <a:avLst/>
          </a:prstGeom>
          <a:noFill/>
        </p:spPr>
      </p:pic>
      <p:pic>
        <p:nvPicPr>
          <p:cNvPr id="26" name="Picture 3" descr="C:\Documents and Settings\rjames\Local Settings\Temporary Internet Files\Content.IE5\7XXAE5FQ\MCj04260560000[1].wmf"/>
          <p:cNvPicPr>
            <a:picLocks noChangeAspect="1" noChangeArrowheads="1"/>
          </p:cNvPicPr>
          <p:nvPr/>
        </p:nvPicPr>
        <p:blipFill>
          <a:blip r:embed="rId2" cstate="print">
            <a:duotone>
              <a:schemeClr val="bg2">
                <a:shade val="45000"/>
                <a:satMod val="135000"/>
              </a:schemeClr>
              <a:prstClr val="white"/>
            </a:duotone>
            <a:lum bright="2000" contrast="52000"/>
          </a:blip>
          <a:srcRect/>
          <a:stretch>
            <a:fillRect/>
          </a:stretch>
        </p:blipFill>
        <p:spPr bwMode="auto">
          <a:xfrm>
            <a:off x="4038601" y="5791200"/>
            <a:ext cx="962005" cy="762000"/>
          </a:xfrm>
          <a:prstGeom prst="rect">
            <a:avLst/>
          </a:prstGeom>
          <a:noFill/>
        </p:spPr>
      </p:pic>
      <p:pic>
        <p:nvPicPr>
          <p:cNvPr id="28" name="Picture 4" descr="C:\Documents and Settings\rjames\Local Settings\Temporary Internet Files\Content.IE5\7XXAE5FQ\MCj04260560000[1].wmf"/>
          <p:cNvPicPr>
            <a:picLocks noChangeAspect="1" noChangeArrowheads="1"/>
          </p:cNvPicPr>
          <p:nvPr/>
        </p:nvPicPr>
        <p:blipFill>
          <a:blip r:embed="rId2" cstate="print">
            <a:duotone>
              <a:schemeClr val="accent1">
                <a:shade val="45000"/>
                <a:satMod val="135000"/>
              </a:schemeClr>
              <a:prstClr val="white"/>
            </a:duotone>
          </a:blip>
          <a:srcRect b="38227"/>
          <a:stretch>
            <a:fillRect/>
          </a:stretch>
        </p:blipFill>
        <p:spPr bwMode="auto">
          <a:xfrm>
            <a:off x="2895600" y="5029200"/>
            <a:ext cx="934400" cy="457200"/>
          </a:xfrm>
          <a:prstGeom prst="rect">
            <a:avLst/>
          </a:prstGeom>
          <a:noFill/>
        </p:spPr>
      </p:pic>
      <p:pic>
        <p:nvPicPr>
          <p:cNvPr id="29" name="Picture 3" descr="C:\Documents and Settings\rjames\Local Settings\Temporary Internet Files\Content.IE5\7XXAE5FQ\MCj04260560000[1].wmf"/>
          <p:cNvPicPr>
            <a:picLocks noChangeAspect="1" noChangeArrowheads="1"/>
          </p:cNvPicPr>
          <p:nvPr/>
        </p:nvPicPr>
        <p:blipFill>
          <a:blip r:embed="rId2" cstate="print">
            <a:duotone>
              <a:schemeClr val="bg2">
                <a:shade val="45000"/>
                <a:satMod val="135000"/>
              </a:schemeClr>
              <a:prstClr val="white"/>
            </a:duotone>
            <a:lum bright="2000" contrast="52000"/>
          </a:blip>
          <a:srcRect b="70000"/>
          <a:stretch>
            <a:fillRect/>
          </a:stretch>
        </p:blipFill>
        <p:spPr bwMode="auto">
          <a:xfrm>
            <a:off x="2895601" y="5029200"/>
            <a:ext cx="962005" cy="228600"/>
          </a:xfrm>
          <a:prstGeom prst="rect">
            <a:avLst/>
          </a:prstGeom>
          <a:noFill/>
        </p:spPr>
      </p:pic>
      <p:pic>
        <p:nvPicPr>
          <p:cNvPr id="31" name="Picture 5" descr="C:\Documents and Settings\rjames\Local Settings\Temporary Internet Files\Content.IE5\7XXAE5FQ\MCj04260560000[1].wmf"/>
          <p:cNvPicPr>
            <a:picLocks noChangeAspect="1" noChangeArrowheads="1"/>
          </p:cNvPicPr>
          <p:nvPr/>
        </p:nvPicPr>
        <p:blipFill>
          <a:blip r:embed="rId2" cstate="print">
            <a:duotone>
              <a:schemeClr val="accent6">
                <a:shade val="45000"/>
                <a:satMod val="135000"/>
              </a:schemeClr>
              <a:prstClr val="white"/>
            </a:duotone>
          </a:blip>
          <a:srcRect/>
          <a:stretch>
            <a:fillRect/>
          </a:stretch>
        </p:blipFill>
        <p:spPr bwMode="auto">
          <a:xfrm>
            <a:off x="3048000" y="2895601"/>
            <a:ext cx="914400" cy="724293"/>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1524000" y="2743200"/>
            <a:ext cx="9144000" cy="1981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0" y="0"/>
            <a:ext cx="9144000" cy="1524000"/>
          </a:xfrm>
        </p:spPr>
        <p:txBody>
          <a:bodyPr>
            <a:normAutofit/>
          </a:bodyPr>
          <a:lstStyle/>
          <a:p>
            <a:pPr marL="0" indent="0">
              <a:lnSpc>
                <a:spcPct val="80000"/>
              </a:lnSpc>
              <a:spcBef>
                <a:spcPts val="0"/>
              </a:spcBef>
              <a:buNone/>
            </a:pPr>
            <a:r>
              <a:rPr lang="en-US" sz="2800" dirty="0"/>
              <a:t>Two months ago you put yourself on a waiting list for a highly desired new car.  To speed delivery, you agree to accept any color (</a:t>
            </a:r>
            <a:r>
              <a:rPr lang="en-US" sz="4000" b="1" dirty="0">
                <a:solidFill>
                  <a:srgbClr val="C00000"/>
                </a:solidFill>
              </a:rPr>
              <a:t>red</a:t>
            </a:r>
            <a:r>
              <a:rPr lang="en-US" sz="2400" dirty="0"/>
              <a:t>,</a:t>
            </a:r>
            <a:r>
              <a:rPr lang="en-US" sz="4000" dirty="0"/>
              <a:t> </a:t>
            </a:r>
            <a:r>
              <a:rPr lang="en-US" sz="4000" b="1" dirty="0">
                <a:solidFill>
                  <a:schemeClr val="tx2"/>
                </a:solidFill>
              </a:rPr>
              <a:t>blue</a:t>
            </a:r>
            <a:r>
              <a:rPr lang="en-US" sz="2400" dirty="0"/>
              <a:t>,</a:t>
            </a:r>
            <a:r>
              <a:rPr lang="en-US" sz="4000" dirty="0"/>
              <a:t> </a:t>
            </a:r>
            <a:r>
              <a:rPr lang="en-US" sz="4000" b="1" dirty="0">
                <a:solidFill>
                  <a:schemeClr val="accent6">
                    <a:lumMod val="50000"/>
                  </a:schemeClr>
                </a:solidFill>
              </a:rPr>
              <a:t>tan</a:t>
            </a:r>
            <a:r>
              <a:rPr lang="en-US" sz="4000" dirty="0"/>
              <a:t> </a:t>
            </a:r>
            <a:r>
              <a:rPr lang="en-US" sz="2800" dirty="0"/>
              <a:t>or</a:t>
            </a:r>
            <a:r>
              <a:rPr lang="en-US" sz="4000" dirty="0"/>
              <a:t> </a:t>
            </a:r>
            <a:r>
              <a:rPr lang="en-US" sz="4000" dirty="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white</a:t>
            </a:r>
            <a:r>
              <a:rPr lang="en-US" sz="2800" dirty="0"/>
              <a:t>). </a:t>
            </a:r>
            <a:endParaRPr lang="en-US" sz="2400" dirty="0"/>
          </a:p>
          <a:p>
            <a:pPr marL="0" indent="0">
              <a:lnSpc>
                <a:spcPct val="80000"/>
              </a:lnSpc>
              <a:buNone/>
            </a:pPr>
            <a:endParaRPr lang="en-US" dirty="0" smtClean="0"/>
          </a:p>
        </p:txBody>
      </p:sp>
      <p:sp>
        <p:nvSpPr>
          <p:cNvPr id="4" name="TextBox 3"/>
          <p:cNvSpPr txBox="1"/>
          <p:nvPr/>
        </p:nvSpPr>
        <p:spPr>
          <a:xfrm>
            <a:off x="5410200" y="2819400"/>
            <a:ext cx="3505200" cy="1963614"/>
          </a:xfrm>
          <a:prstGeom prst="rect">
            <a:avLst/>
          </a:prstGeom>
          <a:noFill/>
        </p:spPr>
        <p:txBody>
          <a:bodyPr wrap="square" rtlCol="0">
            <a:spAutoFit/>
          </a:bodyPr>
          <a:lstStyle/>
          <a:p>
            <a:pPr>
              <a:lnSpc>
                <a:spcPct val="80000"/>
              </a:lnSpc>
            </a:pPr>
            <a:r>
              <a:rPr lang="en-US" sz="2400" dirty="0"/>
              <a:t>Yesterday the dealer called to say that a </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WHITE</a:t>
            </a:r>
            <a:r>
              <a:rPr lang="en-US" sz="3200" b="1" dirty="0">
                <a:solidFill>
                  <a:srgbClr val="C00000"/>
                </a:solidFill>
              </a:rPr>
              <a:t> </a:t>
            </a:r>
            <a:r>
              <a:rPr lang="en-US" sz="2400" dirty="0"/>
              <a:t>car had arrived.  </a:t>
            </a:r>
          </a:p>
          <a:p>
            <a:pPr>
              <a:lnSpc>
                <a:spcPct val="80000"/>
              </a:lnSpc>
            </a:pPr>
            <a:r>
              <a:rPr lang="en-US" sz="2400" dirty="0"/>
              <a:t>Today when you call, you learn you can also choose from three other colors</a:t>
            </a:r>
            <a:r>
              <a:rPr lang="en-US" dirty="0"/>
              <a:t>. </a:t>
            </a:r>
          </a:p>
        </p:txBody>
      </p:sp>
      <p:sp>
        <p:nvSpPr>
          <p:cNvPr id="5" name="TextBox 4"/>
          <p:cNvSpPr txBox="1"/>
          <p:nvPr/>
        </p:nvSpPr>
        <p:spPr>
          <a:xfrm>
            <a:off x="5410200" y="1600201"/>
            <a:ext cx="3429000" cy="978729"/>
          </a:xfrm>
          <a:prstGeom prst="rect">
            <a:avLst/>
          </a:prstGeom>
          <a:noFill/>
        </p:spPr>
        <p:txBody>
          <a:bodyPr wrap="square" rtlCol="0">
            <a:spAutoFit/>
          </a:bodyPr>
          <a:lstStyle/>
          <a:p>
            <a:pPr>
              <a:lnSpc>
                <a:spcPct val="80000"/>
              </a:lnSpc>
            </a:pPr>
            <a:r>
              <a:rPr lang="en-US" sz="2400" dirty="0"/>
              <a:t>Two days ago, the dealer indicated that all four colors are now available. </a:t>
            </a:r>
          </a:p>
        </p:txBody>
      </p:sp>
      <p:sp>
        <p:nvSpPr>
          <p:cNvPr id="6" name="TextBox 5"/>
          <p:cNvSpPr txBox="1"/>
          <p:nvPr/>
        </p:nvSpPr>
        <p:spPr>
          <a:xfrm>
            <a:off x="5486400" y="4800600"/>
            <a:ext cx="3657600" cy="1865126"/>
          </a:xfrm>
          <a:prstGeom prst="rect">
            <a:avLst/>
          </a:prstGeom>
          <a:noFill/>
        </p:spPr>
        <p:txBody>
          <a:bodyPr wrap="square" rtlCol="0">
            <a:spAutoFit/>
          </a:bodyPr>
          <a:lstStyle/>
          <a:p>
            <a:pPr>
              <a:lnSpc>
                <a:spcPct val="80000"/>
              </a:lnSpc>
            </a:pPr>
            <a:r>
              <a:rPr lang="en-US" sz="2400" dirty="0"/>
              <a:t>Yesterday the dealer called to say that a </a:t>
            </a:r>
            <a:r>
              <a:rPr lang="en-US" sz="2400" u="sng" dirty="0"/>
              <a:t>(blue, tan, or white) </a:t>
            </a:r>
            <a:r>
              <a:rPr lang="en-US" sz="2400" dirty="0"/>
              <a:t>car had arrived.  Today when you call, you learn you can also choose from three other colors. </a:t>
            </a:r>
          </a:p>
        </p:txBody>
      </p:sp>
      <p:sp>
        <p:nvSpPr>
          <p:cNvPr id="7" name="TextBox 6"/>
          <p:cNvSpPr txBox="1"/>
          <p:nvPr/>
        </p:nvSpPr>
        <p:spPr>
          <a:xfrm>
            <a:off x="9296400" y="1752600"/>
            <a:ext cx="914400" cy="4278094"/>
          </a:xfrm>
          <a:prstGeom prst="rect">
            <a:avLst/>
          </a:prstGeom>
          <a:noFill/>
        </p:spPr>
        <p:txBody>
          <a:bodyPr wrap="square" lIns="0" rIns="0" rtlCol="0">
            <a:spAutoFit/>
          </a:bodyPr>
          <a:lstStyle/>
          <a:p>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17%</a:t>
            </a:r>
          </a:p>
          <a:p>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28%</a:t>
            </a:r>
          </a:p>
          <a:p>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9%</a:t>
            </a:r>
          </a:p>
        </p:txBody>
      </p:sp>
      <p:sp>
        <p:nvSpPr>
          <p:cNvPr id="8" name="TextBox 7"/>
          <p:cNvSpPr txBox="1"/>
          <p:nvPr/>
        </p:nvSpPr>
        <p:spPr>
          <a:xfrm>
            <a:off x="1524000" y="6581002"/>
            <a:ext cx="9144000" cy="276999"/>
          </a:xfrm>
          <a:prstGeom prst="rect">
            <a:avLst/>
          </a:prstGeom>
          <a:solidFill>
            <a:srgbClr val="C00000"/>
          </a:solidFill>
        </p:spPr>
        <p:txBody>
          <a:bodyPr wrap="square" rtlCol="0">
            <a:spAutoFit/>
          </a:bodyPr>
          <a:lstStyle/>
          <a:p>
            <a:r>
              <a:rPr lang="en-US" sz="1200" dirty="0">
                <a:solidFill>
                  <a:schemeClr val="bg1"/>
                </a:solidFill>
              </a:rPr>
              <a:t>Samuelson, W. (Boston U.) &amp; </a:t>
            </a:r>
            <a:r>
              <a:rPr lang="en-US" sz="1200" dirty="0" err="1">
                <a:solidFill>
                  <a:schemeClr val="bg1"/>
                </a:solidFill>
              </a:rPr>
              <a:t>Zeckhauser</a:t>
            </a:r>
            <a:r>
              <a:rPr lang="en-US" sz="1200" dirty="0">
                <a:solidFill>
                  <a:schemeClr val="bg1"/>
                </a:solidFill>
              </a:rPr>
              <a:t>, R. (Harvard), 1988, Status quo bias in decision making. </a:t>
            </a:r>
            <a:r>
              <a:rPr lang="en-US" sz="1200" i="1" dirty="0">
                <a:solidFill>
                  <a:schemeClr val="bg1"/>
                </a:solidFill>
              </a:rPr>
              <a:t>Journal of Risk and Uncertainty, 1,</a:t>
            </a:r>
            <a:r>
              <a:rPr lang="en-US" sz="1200" dirty="0">
                <a:solidFill>
                  <a:schemeClr val="bg1"/>
                </a:solidFill>
              </a:rPr>
              <a:t> 7-59.</a:t>
            </a:r>
          </a:p>
        </p:txBody>
      </p:sp>
      <p:sp>
        <p:nvSpPr>
          <p:cNvPr id="12" name="TextBox 11"/>
          <p:cNvSpPr txBox="1"/>
          <p:nvPr/>
        </p:nvSpPr>
        <p:spPr>
          <a:xfrm>
            <a:off x="8763000" y="838201"/>
            <a:ext cx="1752600" cy="790345"/>
          </a:xfrm>
          <a:prstGeom prst="rect">
            <a:avLst/>
          </a:prstGeom>
          <a:noFill/>
        </p:spPr>
        <p:txBody>
          <a:bodyPr wrap="square" rtlCol="0">
            <a:spAutoFit/>
          </a:bodyPr>
          <a:lstStyle/>
          <a:p>
            <a:pPr algn="ctr">
              <a:lnSpc>
                <a:spcPct val="80000"/>
              </a:lnSpc>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Color Red Selected</a:t>
            </a:r>
          </a:p>
        </p:txBody>
      </p:sp>
      <p:cxnSp>
        <p:nvCxnSpPr>
          <p:cNvPr id="14" name="Straight Connector 13"/>
          <p:cNvCxnSpPr/>
          <p:nvPr/>
        </p:nvCxnSpPr>
        <p:spPr>
          <a:xfrm>
            <a:off x="1524000" y="1600200"/>
            <a:ext cx="91440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267" name="Picture 3" descr="C:\Documents and Settings\rjames\Local Settings\Temporary Internet Files\Content.IE5\7XXAE5FQ\MCj04260560000[1].wmf"/>
          <p:cNvPicPr>
            <a:picLocks noChangeAspect="1" noChangeArrowheads="1"/>
          </p:cNvPicPr>
          <p:nvPr/>
        </p:nvPicPr>
        <p:blipFill>
          <a:blip r:embed="rId2" cstate="print">
            <a:duotone>
              <a:schemeClr val="bg2">
                <a:shade val="45000"/>
                <a:satMod val="135000"/>
              </a:schemeClr>
              <a:prstClr val="white"/>
            </a:duotone>
            <a:lum bright="2000" contrast="52000"/>
          </a:blip>
          <a:srcRect/>
          <a:stretch>
            <a:fillRect/>
          </a:stretch>
        </p:blipFill>
        <p:spPr bwMode="auto">
          <a:xfrm>
            <a:off x="4114801" y="1828800"/>
            <a:ext cx="962005" cy="762000"/>
          </a:xfrm>
          <a:prstGeom prst="rect">
            <a:avLst/>
          </a:prstGeom>
          <a:noFill/>
        </p:spPr>
      </p:pic>
      <p:pic>
        <p:nvPicPr>
          <p:cNvPr id="16" name="Picture 4" descr="C:\Documents and Settings\rjames\Local Settings\Temporary Internet Files\Content.IE5\7XXAE5FQ\MCj04260560000[1].wmf"/>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2342200" y="1774466"/>
            <a:ext cx="934400" cy="740135"/>
          </a:xfrm>
          <a:prstGeom prst="rect">
            <a:avLst/>
          </a:prstGeom>
          <a:noFill/>
        </p:spPr>
      </p:pic>
      <p:pic>
        <p:nvPicPr>
          <p:cNvPr id="11269" name="Picture 5" descr="C:\Documents and Settings\rjames\Local Settings\Temporary Internet Files\Content.IE5\7XXAE5FQ\MCj04260560000[1].wmf"/>
          <p:cNvPicPr>
            <a:picLocks noChangeAspect="1" noChangeArrowheads="1"/>
          </p:cNvPicPr>
          <p:nvPr/>
        </p:nvPicPr>
        <p:blipFill>
          <a:blip r:embed="rId2" cstate="print">
            <a:duotone>
              <a:schemeClr val="accent6">
                <a:shade val="45000"/>
                <a:satMod val="135000"/>
              </a:schemeClr>
              <a:prstClr val="white"/>
            </a:duotone>
          </a:blip>
          <a:srcRect/>
          <a:stretch>
            <a:fillRect/>
          </a:stretch>
        </p:blipFill>
        <p:spPr bwMode="auto">
          <a:xfrm>
            <a:off x="3276600" y="1790308"/>
            <a:ext cx="914400" cy="724293"/>
          </a:xfrm>
          <a:prstGeom prst="rect">
            <a:avLst/>
          </a:prstGeom>
          <a:noFill/>
        </p:spPr>
      </p:pic>
      <p:pic>
        <p:nvPicPr>
          <p:cNvPr id="11268" name="Picture 4" descr="C:\Documents and Settings\rjames\Local Settings\Temporary Internet Files\Content.IE5\7XXAE5FQ\MCj04260560000[1].wmf"/>
          <p:cNvPicPr>
            <a:picLocks noChangeAspect="1" noChangeArrowheads="1"/>
          </p:cNvPicPr>
          <p:nvPr/>
        </p:nvPicPr>
        <p:blipFill>
          <a:blip r:embed="rId2" cstate="print">
            <a:lum bright="43000" contrast="-58000"/>
          </a:blip>
          <a:srcRect/>
          <a:stretch>
            <a:fillRect/>
          </a:stretch>
        </p:blipFill>
        <p:spPr bwMode="auto">
          <a:xfrm>
            <a:off x="1524000" y="1790308"/>
            <a:ext cx="914400" cy="724293"/>
          </a:xfrm>
          <a:prstGeom prst="rect">
            <a:avLst/>
          </a:prstGeom>
          <a:noFill/>
        </p:spPr>
      </p:pic>
      <p:pic>
        <p:nvPicPr>
          <p:cNvPr id="17" name="Picture 4" descr="C:\Documents and Settings\rjames\Local Settings\Temporary Internet Files\Content.IE5\7XXAE5FQ\MCj04260560000[1].wmf"/>
          <p:cNvPicPr>
            <a:picLocks noChangeAspect="1" noChangeArrowheads="1"/>
          </p:cNvPicPr>
          <p:nvPr/>
        </p:nvPicPr>
        <p:blipFill>
          <a:blip r:embed="rId2" cstate="print">
            <a:lum bright="43000" contrast="-58000"/>
          </a:blip>
          <a:srcRect/>
          <a:stretch>
            <a:fillRect/>
          </a:stretch>
        </p:blipFill>
        <p:spPr bwMode="auto">
          <a:xfrm>
            <a:off x="3048000" y="2819401"/>
            <a:ext cx="914400" cy="724293"/>
          </a:xfrm>
          <a:prstGeom prst="rect">
            <a:avLst/>
          </a:prstGeom>
          <a:noFill/>
        </p:spPr>
      </p:pic>
      <p:pic>
        <p:nvPicPr>
          <p:cNvPr id="18" name="Picture 4" descr="C:\Documents and Settings\rjames\Local Settings\Temporary Internet Files\Content.IE5\7XXAE5FQ\MCj04260560000[1].wmf"/>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2438400" y="3657601"/>
            <a:ext cx="934400" cy="740135"/>
          </a:xfrm>
          <a:prstGeom prst="rect">
            <a:avLst/>
          </a:prstGeom>
          <a:noFill/>
        </p:spPr>
      </p:pic>
      <p:pic>
        <p:nvPicPr>
          <p:cNvPr id="19" name="Picture 5" descr="C:\Documents and Settings\rjames\Local Settings\Temporary Internet Files\Content.IE5\7XXAE5FQ\MCj04260560000[1].wmf"/>
          <p:cNvPicPr>
            <a:picLocks noChangeAspect="1" noChangeArrowheads="1"/>
          </p:cNvPicPr>
          <p:nvPr/>
        </p:nvPicPr>
        <p:blipFill>
          <a:blip r:embed="rId2" cstate="print">
            <a:duotone>
              <a:schemeClr val="accent6">
                <a:shade val="45000"/>
                <a:satMod val="135000"/>
              </a:schemeClr>
              <a:prstClr val="white"/>
            </a:duotone>
          </a:blip>
          <a:srcRect/>
          <a:stretch>
            <a:fillRect/>
          </a:stretch>
        </p:blipFill>
        <p:spPr bwMode="auto">
          <a:xfrm>
            <a:off x="3276600" y="3733801"/>
            <a:ext cx="914400" cy="724293"/>
          </a:xfrm>
          <a:prstGeom prst="rect">
            <a:avLst/>
          </a:prstGeom>
          <a:noFill/>
        </p:spPr>
      </p:pic>
      <p:pic>
        <p:nvPicPr>
          <p:cNvPr id="20" name="Picture 3" descr="C:\Documents and Settings\rjames\Local Settings\Temporary Internet Files\Content.IE5\7XXAE5FQ\MCj04260560000[1].wmf"/>
          <p:cNvPicPr>
            <a:picLocks noChangeAspect="1" noChangeArrowheads="1"/>
          </p:cNvPicPr>
          <p:nvPr/>
        </p:nvPicPr>
        <p:blipFill>
          <a:blip r:embed="rId2" cstate="print">
            <a:duotone>
              <a:schemeClr val="bg2">
                <a:shade val="45000"/>
                <a:satMod val="135000"/>
              </a:schemeClr>
              <a:prstClr val="white"/>
            </a:duotone>
            <a:lum bright="2000" contrast="52000"/>
          </a:blip>
          <a:srcRect/>
          <a:stretch>
            <a:fillRect/>
          </a:stretch>
        </p:blipFill>
        <p:spPr bwMode="auto">
          <a:xfrm>
            <a:off x="4191001" y="3733800"/>
            <a:ext cx="962005" cy="762000"/>
          </a:xfrm>
          <a:prstGeom prst="rect">
            <a:avLst/>
          </a:prstGeom>
          <a:noFill/>
        </p:spPr>
      </p:pic>
      <p:pic>
        <p:nvPicPr>
          <p:cNvPr id="21" name="Picture 4" descr="C:\Documents and Settings\rjames\Local Settings\Temporary Internet Files\Content.IE5\7XXAE5FQ\MCj04260560000[1].wmf"/>
          <p:cNvPicPr>
            <a:picLocks noChangeAspect="1" noChangeArrowheads="1"/>
          </p:cNvPicPr>
          <p:nvPr/>
        </p:nvPicPr>
        <p:blipFill>
          <a:blip r:embed="rId2" cstate="print">
            <a:lum bright="43000" contrast="-58000"/>
          </a:blip>
          <a:srcRect/>
          <a:stretch>
            <a:fillRect/>
          </a:stretch>
        </p:blipFill>
        <p:spPr bwMode="auto">
          <a:xfrm>
            <a:off x="1524000" y="3657601"/>
            <a:ext cx="914400" cy="724293"/>
          </a:xfrm>
          <a:prstGeom prst="rect">
            <a:avLst/>
          </a:prstGeom>
          <a:noFill/>
        </p:spPr>
      </p:pic>
      <p:pic>
        <p:nvPicPr>
          <p:cNvPr id="23" name="Picture 4" descr="C:\Documents and Settings\rjames\Local Settings\Temporary Internet Files\Content.IE5\7XXAE5FQ\MCj04260560000[1].wmf"/>
          <p:cNvPicPr>
            <a:picLocks noChangeAspect="1" noChangeArrowheads="1"/>
          </p:cNvPicPr>
          <p:nvPr/>
        </p:nvPicPr>
        <p:blipFill>
          <a:blip r:embed="rId2" cstate="print">
            <a:lum bright="43000" contrast="-58000"/>
          </a:blip>
          <a:srcRect/>
          <a:stretch>
            <a:fillRect/>
          </a:stretch>
        </p:blipFill>
        <p:spPr bwMode="auto">
          <a:xfrm>
            <a:off x="1524000" y="5791201"/>
            <a:ext cx="914400" cy="724293"/>
          </a:xfrm>
          <a:prstGeom prst="rect">
            <a:avLst/>
          </a:prstGeom>
          <a:noFill/>
        </p:spPr>
      </p:pic>
      <p:pic>
        <p:nvPicPr>
          <p:cNvPr id="24" name="Picture 4" descr="C:\Documents and Settings\rjames\Local Settings\Temporary Internet Files\Content.IE5\7XXAE5FQ\MCj04260560000[1].wmf"/>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2362200" y="5791201"/>
            <a:ext cx="934400" cy="740135"/>
          </a:xfrm>
          <a:prstGeom prst="rect">
            <a:avLst/>
          </a:prstGeom>
          <a:noFill/>
        </p:spPr>
      </p:pic>
      <p:pic>
        <p:nvPicPr>
          <p:cNvPr id="25" name="Picture 5" descr="C:\Documents and Settings\rjames\Local Settings\Temporary Internet Files\Content.IE5\7XXAE5FQ\MCj04260560000[1].wmf"/>
          <p:cNvPicPr>
            <a:picLocks noChangeAspect="1" noChangeArrowheads="1"/>
          </p:cNvPicPr>
          <p:nvPr/>
        </p:nvPicPr>
        <p:blipFill>
          <a:blip r:embed="rId2" cstate="print">
            <a:duotone>
              <a:schemeClr val="accent6">
                <a:shade val="45000"/>
                <a:satMod val="135000"/>
              </a:schemeClr>
              <a:prstClr val="white"/>
            </a:duotone>
          </a:blip>
          <a:srcRect/>
          <a:stretch>
            <a:fillRect/>
          </a:stretch>
        </p:blipFill>
        <p:spPr bwMode="auto">
          <a:xfrm>
            <a:off x="3200400" y="5791201"/>
            <a:ext cx="914400" cy="724293"/>
          </a:xfrm>
          <a:prstGeom prst="rect">
            <a:avLst/>
          </a:prstGeom>
          <a:noFill/>
        </p:spPr>
      </p:pic>
      <p:pic>
        <p:nvPicPr>
          <p:cNvPr id="26" name="Picture 3" descr="C:\Documents and Settings\rjames\Local Settings\Temporary Internet Files\Content.IE5\7XXAE5FQ\MCj04260560000[1].wmf"/>
          <p:cNvPicPr>
            <a:picLocks noChangeAspect="1" noChangeArrowheads="1"/>
          </p:cNvPicPr>
          <p:nvPr/>
        </p:nvPicPr>
        <p:blipFill>
          <a:blip r:embed="rId2" cstate="print">
            <a:duotone>
              <a:schemeClr val="bg2">
                <a:shade val="45000"/>
                <a:satMod val="135000"/>
              </a:schemeClr>
              <a:prstClr val="white"/>
            </a:duotone>
            <a:lum bright="2000" contrast="52000"/>
          </a:blip>
          <a:srcRect/>
          <a:stretch>
            <a:fillRect/>
          </a:stretch>
        </p:blipFill>
        <p:spPr bwMode="auto">
          <a:xfrm>
            <a:off x="4038601" y="5791200"/>
            <a:ext cx="962005" cy="762000"/>
          </a:xfrm>
          <a:prstGeom prst="rect">
            <a:avLst/>
          </a:prstGeom>
          <a:noFill/>
        </p:spPr>
      </p:pic>
      <p:pic>
        <p:nvPicPr>
          <p:cNvPr id="27" name="Picture 5" descr="C:\Documents and Settings\rjames\Local Settings\Temporary Internet Files\Content.IE5\7XXAE5FQ\MCj04260560000[1].wmf"/>
          <p:cNvPicPr>
            <a:picLocks noChangeAspect="1" noChangeArrowheads="1"/>
          </p:cNvPicPr>
          <p:nvPr/>
        </p:nvPicPr>
        <p:blipFill>
          <a:blip r:embed="rId2" cstate="print">
            <a:duotone>
              <a:schemeClr val="accent6">
                <a:shade val="45000"/>
                <a:satMod val="135000"/>
              </a:schemeClr>
              <a:prstClr val="white"/>
            </a:duotone>
          </a:blip>
          <a:srcRect/>
          <a:stretch>
            <a:fillRect/>
          </a:stretch>
        </p:blipFill>
        <p:spPr bwMode="auto">
          <a:xfrm>
            <a:off x="2895600" y="5029201"/>
            <a:ext cx="914400" cy="724293"/>
          </a:xfrm>
          <a:prstGeom prst="rect">
            <a:avLst/>
          </a:prstGeom>
          <a:noFill/>
        </p:spPr>
      </p:pic>
      <p:pic>
        <p:nvPicPr>
          <p:cNvPr id="28" name="Picture 4" descr="C:\Documents and Settings\rjames\Local Settings\Temporary Internet Files\Content.IE5\7XXAE5FQ\MCj04260560000[1].wmf"/>
          <p:cNvPicPr>
            <a:picLocks noChangeAspect="1" noChangeArrowheads="1"/>
          </p:cNvPicPr>
          <p:nvPr/>
        </p:nvPicPr>
        <p:blipFill>
          <a:blip r:embed="rId2" cstate="print">
            <a:duotone>
              <a:schemeClr val="accent1">
                <a:shade val="45000"/>
                <a:satMod val="135000"/>
              </a:schemeClr>
              <a:prstClr val="white"/>
            </a:duotone>
          </a:blip>
          <a:srcRect b="27932"/>
          <a:stretch>
            <a:fillRect/>
          </a:stretch>
        </p:blipFill>
        <p:spPr bwMode="auto">
          <a:xfrm>
            <a:off x="2895600" y="5029200"/>
            <a:ext cx="934400" cy="533400"/>
          </a:xfrm>
          <a:prstGeom prst="rect">
            <a:avLst/>
          </a:prstGeom>
          <a:noFill/>
        </p:spPr>
      </p:pic>
      <p:pic>
        <p:nvPicPr>
          <p:cNvPr id="31" name="Picture 4" descr="C:\Documents and Settings\rjames\Local Settings\Temporary Internet Files\Content.IE5\7XXAE5FQ\MCj04260560000[1].wmf"/>
          <p:cNvPicPr>
            <a:picLocks noChangeAspect="1" noChangeArrowheads="1"/>
          </p:cNvPicPr>
          <p:nvPr/>
        </p:nvPicPr>
        <p:blipFill>
          <a:blip r:embed="rId2" cstate="print">
            <a:lum bright="43000" contrast="-58000"/>
          </a:blip>
          <a:srcRect b="57918"/>
          <a:stretch>
            <a:fillRect/>
          </a:stretch>
        </p:blipFill>
        <p:spPr bwMode="auto">
          <a:xfrm>
            <a:off x="2895600" y="5029200"/>
            <a:ext cx="914400" cy="3048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Documents and Settings\rjames\Local Settings\Temporary Internet Files\Content.IE5\NA5J5WLH\MPj03211870000[1].jpg"/>
          <p:cNvPicPr>
            <a:picLocks noChangeAspect="1" noChangeArrowheads="1"/>
          </p:cNvPicPr>
          <p:nvPr/>
        </p:nvPicPr>
        <p:blipFill>
          <a:blip r:embed="rId2" cstate="print"/>
          <a:srcRect/>
          <a:stretch>
            <a:fillRect/>
          </a:stretch>
        </p:blipFill>
        <p:spPr bwMode="auto">
          <a:xfrm>
            <a:off x="7543800" y="220055"/>
            <a:ext cx="4572000" cy="6409345"/>
          </a:xfrm>
          <a:prstGeom prst="rect">
            <a:avLst/>
          </a:prstGeom>
          <a:noFill/>
        </p:spPr>
      </p:pic>
      <p:sp>
        <p:nvSpPr>
          <p:cNvPr id="2" name="Title 1"/>
          <p:cNvSpPr>
            <a:spLocks noGrp="1"/>
          </p:cNvSpPr>
          <p:nvPr>
            <p:ph type="title"/>
          </p:nvPr>
        </p:nvSpPr>
        <p:spPr/>
        <p:txBody>
          <a:bodyPr>
            <a:normAutofit fontScale="90000"/>
          </a:bodyPr>
          <a:lstStyle/>
          <a:p>
            <a:r>
              <a:rPr lang="en-US" dirty="0" smtClean="0"/>
              <a:t>Status quo bias: </a:t>
            </a:r>
            <a:br>
              <a:rPr lang="en-US" dirty="0" smtClean="0"/>
            </a:br>
            <a:r>
              <a:rPr lang="en-US" dirty="0" smtClean="0"/>
              <a:t>Avoiding action and avoiding change</a:t>
            </a:r>
            <a:endParaRPr lang="en-US" dirty="0"/>
          </a:p>
        </p:txBody>
      </p:sp>
      <p:sp>
        <p:nvSpPr>
          <p:cNvPr id="3" name="Content Placeholder 2"/>
          <p:cNvSpPr>
            <a:spLocks noGrp="1"/>
          </p:cNvSpPr>
          <p:nvPr>
            <p:ph idx="1"/>
          </p:nvPr>
        </p:nvSpPr>
        <p:spPr/>
        <p:txBody>
          <a:bodyPr>
            <a:normAutofit/>
          </a:bodyPr>
          <a:lstStyle/>
          <a:p>
            <a:r>
              <a:rPr lang="en-US" sz="2800" dirty="0"/>
              <a:t>We are biased to keep things the way they are</a:t>
            </a:r>
          </a:p>
          <a:p>
            <a:pPr lvl="1"/>
            <a:r>
              <a:rPr lang="en-US" sz="2400" dirty="0"/>
              <a:t>Even if we didn’t originally choose it!</a:t>
            </a:r>
          </a:p>
          <a:p>
            <a:r>
              <a:rPr lang="en-US" sz="2800" dirty="0"/>
              <a:t>We are biased to avoid risks generated by change</a:t>
            </a:r>
          </a:p>
          <a:p>
            <a:pPr lvl="1"/>
            <a:r>
              <a:rPr lang="en-US" sz="2400" dirty="0"/>
              <a:t>Even when the risks are less than from making no change!</a:t>
            </a:r>
          </a:p>
          <a:p>
            <a:r>
              <a:rPr lang="en-US" sz="2800" dirty="0"/>
              <a:t>But change may be necessary</a:t>
            </a:r>
          </a:p>
          <a:p>
            <a:pPr marL="0" indent="0">
              <a:buNone/>
            </a:pPr>
            <a:endParaRPr lang="en-US"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Surveying college students in different locations where policies were and were not the status quo</a:t>
            </a:r>
            <a:r>
              <a:rPr lang="en-US" dirty="0" smtClean="0"/>
              <a:t>.</a:t>
            </a:r>
            <a:endParaRPr lang="en-US" dirty="0"/>
          </a:p>
        </p:txBody>
      </p:sp>
      <p:sp>
        <p:nvSpPr>
          <p:cNvPr id="7" name="TextBox 6"/>
          <p:cNvSpPr txBox="1"/>
          <p:nvPr/>
        </p:nvSpPr>
        <p:spPr>
          <a:xfrm>
            <a:off x="1524000" y="6488668"/>
            <a:ext cx="9144000" cy="369332"/>
          </a:xfrm>
          <a:prstGeom prst="rect">
            <a:avLst/>
          </a:prstGeom>
          <a:solidFill>
            <a:srgbClr val="C00000"/>
          </a:solidFill>
        </p:spPr>
        <p:txBody>
          <a:bodyPr wrap="square" rtlCol="0">
            <a:spAutoFit/>
          </a:bodyPr>
          <a:lstStyle/>
          <a:p>
            <a:r>
              <a:rPr lang="en-US" dirty="0">
                <a:solidFill>
                  <a:schemeClr val="bg1"/>
                </a:solidFill>
              </a:rPr>
              <a:t>A. </a:t>
            </a:r>
            <a:r>
              <a:rPr lang="en-US" dirty="0" err="1">
                <a:solidFill>
                  <a:schemeClr val="bg1"/>
                </a:solidFill>
              </a:rPr>
              <a:t>Moshinsky</a:t>
            </a:r>
            <a:r>
              <a:rPr lang="en-US" dirty="0">
                <a:solidFill>
                  <a:schemeClr val="bg1"/>
                </a:solidFill>
              </a:rPr>
              <a:t> &amp; M Bar-Hillel, 2004, Working Paper, Loss Aversion and the Status-Quo Label Bias</a:t>
            </a:r>
          </a:p>
        </p:txBody>
      </p:sp>
      <p:graphicFrame>
        <p:nvGraphicFramePr>
          <p:cNvPr id="9" name="Table 8"/>
          <p:cNvGraphicFramePr>
            <a:graphicFrameLocks noGrp="1"/>
          </p:cNvGraphicFramePr>
          <p:nvPr/>
        </p:nvGraphicFramePr>
        <p:xfrm>
          <a:off x="1752600" y="1143000"/>
          <a:ext cx="8915401" cy="4779264"/>
        </p:xfrm>
        <a:graphic>
          <a:graphicData uri="http://schemas.openxmlformats.org/drawingml/2006/table">
            <a:tbl>
              <a:tblPr/>
              <a:tblGrid>
                <a:gridCol w="4648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209801">
                  <a:extLst>
                    <a:ext uri="{9D8B030D-6E8A-4147-A177-3AD203B41FA5}">
                      <a16:colId xmlns:a16="http://schemas.microsoft.com/office/drawing/2014/main" val="20002"/>
                    </a:ext>
                  </a:extLst>
                </a:gridCol>
              </a:tblGrid>
              <a:tr h="184150">
                <a:tc>
                  <a:txBody>
                    <a:bodyPr/>
                    <a:lstStyle/>
                    <a:p>
                      <a:pPr algn="l" fontAlgn="b">
                        <a:lnSpc>
                          <a:spcPct val="80000"/>
                        </a:lnSpc>
                      </a:pPr>
                      <a:endParaRPr lang="en-US" sz="2800" b="0" i="0" u="none" strike="noStrike" dirty="0">
                        <a:solidFill>
                          <a:srgbClr val="000000"/>
                        </a:solidFill>
                        <a:latin typeface="Calibri"/>
                      </a:endParaRPr>
                    </a:p>
                  </a:txBody>
                  <a:tcPr marL="0" marR="0" marT="0" marB="0" anchor="b">
                    <a:lnL>
                      <a:noFill/>
                    </a:lnL>
                    <a:lnR>
                      <a:noFill/>
                    </a:lnR>
                    <a:lnT>
                      <a:noFill/>
                    </a:lnT>
                    <a:lnB>
                      <a:noFill/>
                    </a:lnB>
                  </a:tcPr>
                </a:tc>
                <a:tc gridSpan="2">
                  <a:txBody>
                    <a:bodyPr/>
                    <a:lstStyle/>
                    <a:p>
                      <a:pPr algn="ctr" fontAlgn="b">
                        <a:lnSpc>
                          <a:spcPct val="80000"/>
                        </a:lnSpc>
                      </a:pPr>
                      <a:r>
                        <a:rPr lang="en-US" sz="2800" b="0" i="0" u="sng" strike="noStrike" dirty="0">
                          <a:solidFill>
                            <a:srgbClr val="000000"/>
                          </a:solidFill>
                          <a:latin typeface="Calibri"/>
                        </a:rPr>
                        <a:t>Support Level (1-6</a:t>
                      </a:r>
                      <a:r>
                        <a:rPr lang="en-US" sz="2800" b="0" i="0" u="none" strike="noStrike" dirty="0">
                          <a:solidFill>
                            <a:srgbClr val="000000"/>
                          </a:solidFill>
                          <a:latin typeface="Calibri"/>
                        </a:rPr>
                        <a:t>)</a:t>
                      </a:r>
                    </a:p>
                  </a:txBody>
                  <a:tcPr marL="0" marR="0"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0"/>
                  </a:ext>
                </a:extLst>
              </a:tr>
              <a:tr h="184150">
                <a:tc>
                  <a:txBody>
                    <a:bodyPr/>
                    <a:lstStyle/>
                    <a:p>
                      <a:pPr algn="l" fontAlgn="b">
                        <a:lnSpc>
                          <a:spcPct val="80000"/>
                        </a:lnSpc>
                      </a:pPr>
                      <a:endParaRPr lang="en-US" sz="2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ctr" fontAlgn="b">
                        <a:lnSpc>
                          <a:spcPct val="80000"/>
                        </a:lnSpc>
                      </a:pPr>
                      <a:r>
                        <a:rPr lang="en-US" sz="2800" b="0" i="0" u="none" strike="noStrike" dirty="0">
                          <a:solidFill>
                            <a:srgbClr val="000000"/>
                          </a:solidFill>
                          <a:latin typeface="Calibri"/>
                        </a:rPr>
                        <a:t>Policy currently in </a:t>
                      </a:r>
                      <a:r>
                        <a:rPr lang="en-US" sz="2800" b="0" i="0" u="sng" strike="noStrike" dirty="0">
                          <a:solidFill>
                            <a:srgbClr val="000000"/>
                          </a:solidFill>
                          <a:latin typeface="Calibri"/>
                        </a:rPr>
                        <a:t>force</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lnSpc>
                          <a:spcPct val="80000"/>
                        </a:lnSpc>
                      </a:pPr>
                      <a:r>
                        <a:rPr lang="en-US" sz="2800" b="0" i="0" u="none" strike="noStrike" dirty="0">
                          <a:solidFill>
                            <a:srgbClr val="000000"/>
                          </a:solidFill>
                          <a:latin typeface="Calibri"/>
                        </a:rPr>
                        <a:t>Policy not currently in </a:t>
                      </a:r>
                      <a:r>
                        <a:rPr lang="en-US" sz="2800" b="0" i="0" u="sng" strike="noStrike" dirty="0">
                          <a:solidFill>
                            <a:srgbClr val="000000"/>
                          </a:solidFill>
                          <a:latin typeface="Calibri"/>
                        </a:rPr>
                        <a:t>force</a:t>
                      </a:r>
                    </a:p>
                  </a:txBody>
                  <a:tcPr marL="0" marR="0" marT="0" marB="0" anchor="b">
                    <a:lnL>
                      <a:noFill/>
                    </a:lnL>
                    <a:lnR>
                      <a:noFill/>
                    </a:lnR>
                    <a:lnT>
                      <a:noFill/>
                    </a:lnT>
                    <a:lnB>
                      <a:noFill/>
                    </a:lnB>
                  </a:tcPr>
                </a:tc>
                <a:extLst>
                  <a:ext uri="{0D108BD9-81ED-4DB2-BD59-A6C34878D82A}">
                    <a16:rowId xmlns:a16="http://schemas.microsoft.com/office/drawing/2014/main" val="10001"/>
                  </a:ext>
                </a:extLst>
              </a:tr>
              <a:tr h="184150">
                <a:tc>
                  <a:txBody>
                    <a:bodyPr/>
                    <a:lstStyle/>
                    <a:p>
                      <a:pPr algn="l" fontAlgn="b"/>
                      <a:r>
                        <a:rPr lang="en-US" sz="2800" b="0" i="0" u="none" strike="noStrike">
                          <a:solidFill>
                            <a:srgbClr val="000000"/>
                          </a:solidFill>
                          <a:latin typeface="Calibri"/>
                        </a:rPr>
                        <a:t>No right turn on red</a:t>
                      </a:r>
                    </a:p>
                  </a:txBody>
                  <a:tcPr marL="0" marR="0" marT="0" marB="0" anchor="b">
                    <a:lnL>
                      <a:noFill/>
                    </a:lnL>
                    <a:lnR>
                      <a:noFill/>
                    </a:lnR>
                    <a:lnT>
                      <a:noFill/>
                    </a:lnT>
                    <a:lnB>
                      <a:noFill/>
                    </a:lnB>
                  </a:tcPr>
                </a:tc>
                <a:tc>
                  <a:txBody>
                    <a:bodyPr/>
                    <a:lstStyle/>
                    <a:p>
                      <a:pPr algn="ctr" fontAlgn="b"/>
                      <a:r>
                        <a:rPr lang="en-US" sz="2800" b="0" i="0" u="none" strike="noStrike" dirty="0">
                          <a:solidFill>
                            <a:srgbClr val="000000"/>
                          </a:solidFill>
                          <a:latin typeface="Calibri"/>
                        </a:rPr>
                        <a:t>4.6</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2800" b="0" i="0" u="none" strike="noStrike" dirty="0">
                          <a:solidFill>
                            <a:srgbClr val="000000"/>
                          </a:solidFill>
                          <a:latin typeface="Calibri"/>
                        </a:rPr>
                        <a:t>3.1</a:t>
                      </a:r>
                    </a:p>
                  </a:txBody>
                  <a:tcPr marL="0" marR="0" marT="0" marB="0" anchor="b">
                    <a:lnL>
                      <a:noFill/>
                    </a:lnL>
                    <a:lnR>
                      <a:noFill/>
                    </a:lnR>
                    <a:lnT>
                      <a:noFill/>
                    </a:lnT>
                    <a:lnB>
                      <a:noFill/>
                    </a:lnB>
                  </a:tcPr>
                </a:tc>
                <a:extLst>
                  <a:ext uri="{0D108BD9-81ED-4DB2-BD59-A6C34878D82A}">
                    <a16:rowId xmlns:a16="http://schemas.microsoft.com/office/drawing/2014/main" val="10002"/>
                  </a:ext>
                </a:extLst>
              </a:tr>
              <a:tr h="184150">
                <a:tc>
                  <a:txBody>
                    <a:bodyPr/>
                    <a:lstStyle/>
                    <a:p>
                      <a:pPr algn="l" fontAlgn="b"/>
                      <a:r>
                        <a:rPr lang="en-US" sz="2800" b="0" i="0" u="none" strike="noStrike" dirty="0">
                          <a:solidFill>
                            <a:srgbClr val="000000"/>
                          </a:solidFill>
                          <a:latin typeface="Calibri"/>
                        </a:rPr>
                        <a:t>Right turn on </a:t>
                      </a:r>
                      <a:r>
                        <a:rPr lang="en-US" sz="2800" b="0" i="0" u="none" strike="noStrike" dirty="0" smtClean="0">
                          <a:solidFill>
                            <a:srgbClr val="000000"/>
                          </a:solidFill>
                          <a:latin typeface="Calibri"/>
                        </a:rPr>
                        <a:t>red allowed</a:t>
                      </a:r>
                      <a:endParaRPr lang="en-US" sz="2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2800" b="0" i="0" u="none" strike="noStrike" dirty="0">
                          <a:solidFill>
                            <a:srgbClr val="000000"/>
                          </a:solidFill>
                          <a:latin typeface="Calibri"/>
                        </a:rPr>
                        <a:t>4.4</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2800" b="0" i="0" u="none" strike="noStrike" dirty="0">
                          <a:solidFill>
                            <a:srgbClr val="000000"/>
                          </a:solidFill>
                          <a:latin typeface="Calibri"/>
                        </a:rPr>
                        <a:t>3.5</a:t>
                      </a:r>
                    </a:p>
                  </a:txBody>
                  <a:tcPr marL="0" marR="0" marT="0" marB="0" anchor="b">
                    <a:lnL>
                      <a:noFill/>
                    </a:lnL>
                    <a:lnR>
                      <a:noFill/>
                    </a:lnR>
                    <a:lnT>
                      <a:noFill/>
                    </a:lnT>
                    <a:lnB>
                      <a:noFill/>
                    </a:lnB>
                  </a:tcPr>
                </a:tc>
                <a:extLst>
                  <a:ext uri="{0D108BD9-81ED-4DB2-BD59-A6C34878D82A}">
                    <a16:rowId xmlns:a16="http://schemas.microsoft.com/office/drawing/2014/main" val="10003"/>
                  </a:ext>
                </a:extLst>
              </a:tr>
              <a:tr h="184150">
                <a:tc>
                  <a:txBody>
                    <a:bodyPr/>
                    <a:lstStyle/>
                    <a:p>
                      <a:pPr algn="l" fontAlgn="b"/>
                      <a:r>
                        <a:rPr lang="en-US" sz="2800" b="0" i="0" u="none" strike="noStrike" dirty="0">
                          <a:solidFill>
                            <a:srgbClr val="000000"/>
                          </a:solidFill>
                          <a:latin typeface="Calibri"/>
                        </a:rPr>
                        <a:t>Voting in Polls only</a:t>
                      </a:r>
                    </a:p>
                  </a:txBody>
                  <a:tcPr marL="0" marR="0" marT="0" marB="0" anchor="b">
                    <a:lnL>
                      <a:noFill/>
                    </a:lnL>
                    <a:lnR>
                      <a:noFill/>
                    </a:lnR>
                    <a:lnT>
                      <a:noFill/>
                    </a:lnT>
                    <a:lnB>
                      <a:noFill/>
                    </a:lnB>
                  </a:tcPr>
                </a:tc>
                <a:tc>
                  <a:txBody>
                    <a:bodyPr/>
                    <a:lstStyle/>
                    <a:p>
                      <a:pPr algn="ctr" fontAlgn="b"/>
                      <a:r>
                        <a:rPr lang="en-US" sz="2800" b="0" i="0" u="none" strike="noStrike" dirty="0">
                          <a:solidFill>
                            <a:srgbClr val="000000"/>
                          </a:solidFill>
                          <a:latin typeface="Calibri"/>
                        </a:rPr>
                        <a:t>4.5</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2800" b="0" i="0" u="none" strike="noStrike" dirty="0">
                          <a:solidFill>
                            <a:srgbClr val="000000"/>
                          </a:solidFill>
                          <a:latin typeface="Calibri"/>
                        </a:rPr>
                        <a:t>2.8</a:t>
                      </a:r>
                    </a:p>
                  </a:txBody>
                  <a:tcPr marL="0" marR="0" marT="0" marB="0" anchor="b">
                    <a:lnL>
                      <a:noFill/>
                    </a:lnL>
                    <a:lnR>
                      <a:noFill/>
                    </a:lnR>
                    <a:lnT>
                      <a:noFill/>
                    </a:lnT>
                    <a:lnB>
                      <a:noFill/>
                    </a:lnB>
                  </a:tcPr>
                </a:tc>
                <a:extLst>
                  <a:ext uri="{0D108BD9-81ED-4DB2-BD59-A6C34878D82A}">
                    <a16:rowId xmlns:a16="http://schemas.microsoft.com/office/drawing/2014/main" val="10004"/>
                  </a:ext>
                </a:extLst>
              </a:tr>
              <a:tr h="184150">
                <a:tc>
                  <a:txBody>
                    <a:bodyPr/>
                    <a:lstStyle/>
                    <a:p>
                      <a:pPr algn="l" fontAlgn="b"/>
                      <a:r>
                        <a:rPr lang="en-US" sz="2800" b="0" i="0" u="none" strike="noStrike" dirty="0">
                          <a:solidFill>
                            <a:srgbClr val="000000"/>
                          </a:solidFill>
                          <a:latin typeface="Calibri"/>
                        </a:rPr>
                        <a:t>Absentee </a:t>
                      </a:r>
                      <a:r>
                        <a:rPr lang="en-US" sz="2800" b="0" i="0" u="none" strike="noStrike" dirty="0" smtClean="0">
                          <a:solidFill>
                            <a:srgbClr val="000000"/>
                          </a:solidFill>
                          <a:latin typeface="Calibri"/>
                        </a:rPr>
                        <a:t>voting allowed</a:t>
                      </a:r>
                      <a:endParaRPr lang="en-US" sz="2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2800" b="0" i="0" u="none" strike="noStrike" dirty="0">
                          <a:solidFill>
                            <a:srgbClr val="000000"/>
                          </a:solidFill>
                          <a:latin typeface="Calibri"/>
                        </a:rPr>
                        <a:t>4.7</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2800" b="0" i="0" u="none" strike="noStrike" dirty="0">
                          <a:solidFill>
                            <a:srgbClr val="000000"/>
                          </a:solidFill>
                          <a:latin typeface="Calibri"/>
                        </a:rPr>
                        <a:t>2.4</a:t>
                      </a:r>
                    </a:p>
                  </a:txBody>
                  <a:tcPr marL="0" marR="0" marT="0" marB="0" anchor="b">
                    <a:lnL>
                      <a:noFill/>
                    </a:lnL>
                    <a:lnR>
                      <a:noFill/>
                    </a:lnR>
                    <a:lnT>
                      <a:noFill/>
                    </a:lnT>
                    <a:lnB>
                      <a:noFill/>
                    </a:lnB>
                  </a:tcPr>
                </a:tc>
                <a:extLst>
                  <a:ext uri="{0D108BD9-81ED-4DB2-BD59-A6C34878D82A}">
                    <a16:rowId xmlns:a16="http://schemas.microsoft.com/office/drawing/2014/main" val="10005"/>
                  </a:ext>
                </a:extLst>
              </a:tr>
              <a:tr h="184150">
                <a:tc>
                  <a:txBody>
                    <a:bodyPr/>
                    <a:lstStyle/>
                    <a:p>
                      <a:pPr algn="l" fontAlgn="b"/>
                      <a:r>
                        <a:rPr lang="en-US" sz="2800" b="0" i="0" u="none" strike="noStrike">
                          <a:solidFill>
                            <a:srgbClr val="000000"/>
                          </a:solidFill>
                          <a:latin typeface="Calibri"/>
                        </a:rPr>
                        <a:t>No test of car emissions</a:t>
                      </a:r>
                    </a:p>
                  </a:txBody>
                  <a:tcPr marL="0" marR="0" marT="0" marB="0" anchor="b">
                    <a:lnL>
                      <a:noFill/>
                    </a:lnL>
                    <a:lnR>
                      <a:noFill/>
                    </a:lnR>
                    <a:lnT>
                      <a:noFill/>
                    </a:lnT>
                    <a:lnB>
                      <a:noFill/>
                    </a:lnB>
                  </a:tcPr>
                </a:tc>
                <a:tc>
                  <a:txBody>
                    <a:bodyPr/>
                    <a:lstStyle/>
                    <a:p>
                      <a:pPr algn="ctr" fontAlgn="b"/>
                      <a:r>
                        <a:rPr lang="en-US" sz="2800" b="0" i="0" u="none" strike="noStrike" dirty="0" smtClean="0">
                          <a:solidFill>
                            <a:srgbClr val="000000"/>
                          </a:solidFill>
                          <a:latin typeface="Calibri"/>
                        </a:rPr>
                        <a:t>3.0</a:t>
                      </a:r>
                      <a:endParaRPr lang="en-US" sz="2800" b="0" i="0" u="none" strike="noStrike" dirty="0">
                        <a:solidFill>
                          <a:srgbClr val="000000"/>
                        </a:solidFill>
                        <a:latin typeface="Calibri"/>
                      </a:endParaRP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2800" b="0" i="0" u="none" strike="noStrike" dirty="0">
                          <a:solidFill>
                            <a:srgbClr val="000000"/>
                          </a:solidFill>
                          <a:latin typeface="Calibri"/>
                        </a:rPr>
                        <a:t>4.3</a:t>
                      </a:r>
                    </a:p>
                  </a:txBody>
                  <a:tcPr marL="0" marR="0" marT="0" marB="0" anchor="b">
                    <a:lnL>
                      <a:noFill/>
                    </a:lnL>
                    <a:lnR>
                      <a:noFill/>
                    </a:lnR>
                    <a:lnT>
                      <a:noFill/>
                    </a:lnT>
                    <a:lnB>
                      <a:noFill/>
                    </a:lnB>
                  </a:tcPr>
                </a:tc>
                <a:extLst>
                  <a:ext uri="{0D108BD9-81ED-4DB2-BD59-A6C34878D82A}">
                    <a16:rowId xmlns:a16="http://schemas.microsoft.com/office/drawing/2014/main" val="10006"/>
                  </a:ext>
                </a:extLst>
              </a:tr>
              <a:tr h="184150">
                <a:tc>
                  <a:txBody>
                    <a:bodyPr/>
                    <a:lstStyle/>
                    <a:p>
                      <a:pPr algn="l" fontAlgn="b"/>
                      <a:r>
                        <a:rPr lang="en-US" sz="2800" b="0" i="0" u="none" strike="noStrike">
                          <a:solidFill>
                            <a:srgbClr val="000000"/>
                          </a:solidFill>
                          <a:latin typeface="Calibri"/>
                        </a:rPr>
                        <a:t>Mandatory test of car emissions</a:t>
                      </a:r>
                    </a:p>
                  </a:txBody>
                  <a:tcPr marL="0" marR="0" marT="0" marB="0" anchor="b">
                    <a:lnL>
                      <a:noFill/>
                    </a:lnL>
                    <a:lnR>
                      <a:noFill/>
                    </a:lnR>
                    <a:lnT>
                      <a:noFill/>
                    </a:lnT>
                    <a:lnB>
                      <a:noFill/>
                    </a:lnB>
                  </a:tcPr>
                </a:tc>
                <a:tc>
                  <a:txBody>
                    <a:bodyPr/>
                    <a:lstStyle/>
                    <a:p>
                      <a:pPr algn="ctr" fontAlgn="b"/>
                      <a:r>
                        <a:rPr lang="en-US" sz="2800" b="0" i="0" u="none" strike="noStrike" dirty="0">
                          <a:solidFill>
                            <a:srgbClr val="000000"/>
                          </a:solidFill>
                          <a:latin typeface="Calibri"/>
                        </a:rPr>
                        <a:t>4.9</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2800" b="0" i="0" u="none" strike="noStrike" dirty="0">
                          <a:solidFill>
                            <a:srgbClr val="000000"/>
                          </a:solidFill>
                          <a:latin typeface="Calibri"/>
                        </a:rPr>
                        <a:t>2.1</a:t>
                      </a:r>
                    </a:p>
                  </a:txBody>
                  <a:tcPr marL="0" marR="0" marT="0" marB="0" anchor="b">
                    <a:lnL>
                      <a:noFill/>
                    </a:lnL>
                    <a:lnR>
                      <a:noFill/>
                    </a:lnR>
                    <a:lnT>
                      <a:noFill/>
                    </a:lnT>
                    <a:lnB>
                      <a:noFill/>
                    </a:lnB>
                  </a:tcPr>
                </a:tc>
                <a:extLst>
                  <a:ext uri="{0D108BD9-81ED-4DB2-BD59-A6C34878D82A}">
                    <a16:rowId xmlns:a16="http://schemas.microsoft.com/office/drawing/2014/main" val="10007"/>
                  </a:ext>
                </a:extLst>
              </a:tr>
              <a:tr h="184150">
                <a:tc>
                  <a:txBody>
                    <a:bodyPr/>
                    <a:lstStyle/>
                    <a:p>
                      <a:pPr algn="l" fontAlgn="b"/>
                      <a:r>
                        <a:rPr lang="en-US" sz="2800" b="0" i="0" u="none" strike="noStrike">
                          <a:solidFill>
                            <a:srgbClr val="000000"/>
                          </a:solidFill>
                          <a:latin typeface="Calibri"/>
                        </a:rPr>
                        <a:t>90 min. lectures</a:t>
                      </a:r>
                    </a:p>
                  </a:txBody>
                  <a:tcPr marL="0" marR="0" marT="0" marB="0" anchor="b">
                    <a:lnL>
                      <a:noFill/>
                    </a:lnL>
                    <a:lnR>
                      <a:noFill/>
                    </a:lnR>
                    <a:lnT>
                      <a:noFill/>
                    </a:lnT>
                    <a:lnB>
                      <a:noFill/>
                    </a:lnB>
                  </a:tcPr>
                </a:tc>
                <a:tc>
                  <a:txBody>
                    <a:bodyPr/>
                    <a:lstStyle/>
                    <a:p>
                      <a:pPr algn="ctr" fontAlgn="b"/>
                      <a:r>
                        <a:rPr lang="en-US" sz="2800" b="0" i="0" u="none" strike="noStrike" dirty="0">
                          <a:solidFill>
                            <a:srgbClr val="000000"/>
                          </a:solidFill>
                          <a:latin typeface="Calibri"/>
                        </a:rPr>
                        <a:t>5.4</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2800" b="0" i="0" u="none" strike="noStrike" dirty="0">
                          <a:solidFill>
                            <a:srgbClr val="000000"/>
                          </a:solidFill>
                          <a:latin typeface="Calibri"/>
                        </a:rPr>
                        <a:t>2.6</a:t>
                      </a:r>
                    </a:p>
                  </a:txBody>
                  <a:tcPr marL="0" marR="0" marT="0" marB="0" anchor="b">
                    <a:lnL>
                      <a:noFill/>
                    </a:lnL>
                    <a:lnR>
                      <a:noFill/>
                    </a:lnR>
                    <a:lnT>
                      <a:noFill/>
                    </a:lnT>
                    <a:lnB>
                      <a:noFill/>
                    </a:lnB>
                  </a:tcPr>
                </a:tc>
                <a:extLst>
                  <a:ext uri="{0D108BD9-81ED-4DB2-BD59-A6C34878D82A}">
                    <a16:rowId xmlns:a16="http://schemas.microsoft.com/office/drawing/2014/main" val="10008"/>
                  </a:ext>
                </a:extLst>
              </a:tr>
              <a:tr h="184150">
                <a:tc>
                  <a:txBody>
                    <a:bodyPr/>
                    <a:lstStyle/>
                    <a:p>
                      <a:pPr algn="l" fontAlgn="b"/>
                      <a:r>
                        <a:rPr lang="fr-FR" sz="2800" b="0" i="0" u="none" strike="noStrike" dirty="0">
                          <a:solidFill>
                            <a:srgbClr val="000000"/>
                          </a:solidFill>
                          <a:latin typeface="Calibri"/>
                        </a:rPr>
                        <a:t>2 X 45 min. lectures</a:t>
                      </a:r>
                    </a:p>
                  </a:txBody>
                  <a:tcPr marL="0" marR="0" marT="0" marB="0" anchor="b">
                    <a:lnL>
                      <a:noFill/>
                    </a:lnL>
                    <a:lnR>
                      <a:noFill/>
                    </a:lnR>
                    <a:lnT>
                      <a:noFill/>
                    </a:lnT>
                    <a:lnB>
                      <a:noFill/>
                    </a:lnB>
                  </a:tcPr>
                </a:tc>
                <a:tc>
                  <a:txBody>
                    <a:bodyPr/>
                    <a:lstStyle/>
                    <a:p>
                      <a:pPr algn="ctr" fontAlgn="b"/>
                      <a:r>
                        <a:rPr lang="en-US" sz="2800" b="0" i="0" u="none" strike="noStrike" dirty="0" smtClean="0">
                          <a:solidFill>
                            <a:srgbClr val="000000"/>
                          </a:solidFill>
                          <a:latin typeface="Calibri"/>
                        </a:rPr>
                        <a:t>4.0</a:t>
                      </a:r>
                      <a:endParaRPr lang="en-US" sz="2800" b="0" i="0" u="none" strike="noStrike" dirty="0">
                        <a:solidFill>
                          <a:srgbClr val="000000"/>
                        </a:solidFill>
                        <a:latin typeface="Calibri"/>
                      </a:endParaRP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2800" b="0" i="0" u="none" strike="noStrike" dirty="0">
                          <a:solidFill>
                            <a:srgbClr val="000000"/>
                          </a:solidFill>
                          <a:latin typeface="Calibri"/>
                        </a:rPr>
                        <a:t>3.7</a:t>
                      </a:r>
                    </a:p>
                  </a:txBody>
                  <a:tcPr marL="0" marR="0" marT="0" marB="0" anchor="b">
                    <a:lnL>
                      <a:noFill/>
                    </a:lnL>
                    <a:lnR>
                      <a:noFill/>
                    </a:lnR>
                    <a:lnT>
                      <a:noFill/>
                    </a:lnT>
                    <a:lnB>
                      <a:noFill/>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Inertia v. Action</a:t>
            </a:r>
            <a:endParaRPr lang="en-US" dirty="0"/>
          </a:p>
        </p:txBody>
      </p:sp>
      <p:sp>
        <p:nvSpPr>
          <p:cNvPr id="3" name="Content Placeholder 2"/>
          <p:cNvSpPr>
            <a:spLocks noGrp="1"/>
          </p:cNvSpPr>
          <p:nvPr>
            <p:ph idx="1"/>
          </p:nvPr>
        </p:nvSpPr>
        <p:spPr>
          <a:xfrm>
            <a:off x="609600" y="1600201"/>
            <a:ext cx="7924800" cy="4525963"/>
          </a:xfrm>
        </p:spPr>
        <p:txBody>
          <a:bodyPr>
            <a:normAutofit fontScale="85000" lnSpcReduction="20000"/>
          </a:bodyPr>
          <a:lstStyle/>
          <a:p>
            <a:pPr>
              <a:buNone/>
            </a:pPr>
            <a:r>
              <a:rPr lang="en-US" sz="4600" b="1" dirty="0"/>
              <a:t>Who feels worse?</a:t>
            </a:r>
          </a:p>
          <a:p>
            <a:pPr>
              <a:buNone/>
            </a:pPr>
            <a:endParaRPr lang="en-US" sz="1500" dirty="0"/>
          </a:p>
          <a:p>
            <a:pPr>
              <a:buNone/>
            </a:pPr>
            <a:r>
              <a:rPr lang="en-US" dirty="0" smtClean="0"/>
              <a:t>A) Paul owns shares in Company </a:t>
            </a:r>
            <a:r>
              <a:rPr lang="en-US" i="1" dirty="0" smtClean="0"/>
              <a:t>A</a:t>
            </a:r>
            <a:r>
              <a:rPr lang="en-US" dirty="0" smtClean="0"/>
              <a:t>.  During the past year he has considered switching to stock in company </a:t>
            </a:r>
            <a:r>
              <a:rPr lang="en-US" i="1" dirty="0" smtClean="0"/>
              <a:t>B</a:t>
            </a:r>
            <a:r>
              <a:rPr lang="en-US" dirty="0" smtClean="0"/>
              <a:t>, but he decided against it.  He now finds he would have been better off by $1200 if he had switched to the stock of company </a:t>
            </a:r>
            <a:r>
              <a:rPr lang="en-US" i="1" dirty="0" smtClean="0"/>
              <a:t>B</a:t>
            </a:r>
            <a:r>
              <a:rPr lang="en-US" dirty="0" smtClean="0"/>
              <a:t>.</a:t>
            </a:r>
          </a:p>
          <a:p>
            <a:pPr>
              <a:buNone/>
            </a:pPr>
            <a:endParaRPr lang="en-US" sz="1500" dirty="0"/>
          </a:p>
          <a:p>
            <a:pPr>
              <a:buNone/>
            </a:pPr>
            <a:r>
              <a:rPr lang="en-US" dirty="0" smtClean="0"/>
              <a:t>B) George owns shares in company </a:t>
            </a:r>
            <a:r>
              <a:rPr lang="en-US" i="1" dirty="0" smtClean="0"/>
              <a:t>B</a:t>
            </a:r>
            <a:r>
              <a:rPr lang="en-US" dirty="0" smtClean="0"/>
              <a:t>. During the past year he switched to stock in company </a:t>
            </a:r>
            <a:r>
              <a:rPr lang="en-US" i="1" dirty="0" smtClean="0"/>
              <a:t>A</a:t>
            </a:r>
            <a:r>
              <a:rPr lang="en-US" dirty="0" smtClean="0"/>
              <a:t>.  He now finds that he would have been better off by $1200 if he had kept his stock in company </a:t>
            </a:r>
            <a:r>
              <a:rPr lang="en-US" i="1" dirty="0" smtClean="0"/>
              <a:t>B</a:t>
            </a:r>
            <a:r>
              <a:rPr lang="en-US" dirty="0" smtClean="0"/>
              <a:t>.</a:t>
            </a:r>
            <a:endParaRPr lang="en-US" dirty="0"/>
          </a:p>
        </p:txBody>
      </p:sp>
      <p:pic>
        <p:nvPicPr>
          <p:cNvPr id="15" name="Picture 3" descr="C:\Documents and Settings\rjames\Local Settings\Temporary Internet Files\Content.IE5\J83YB858\MPj02899180000[1].jpg"/>
          <p:cNvPicPr>
            <a:picLocks noChangeAspect="1" noChangeArrowheads="1"/>
          </p:cNvPicPr>
          <p:nvPr/>
        </p:nvPicPr>
        <p:blipFill>
          <a:blip r:embed="rId2" cstate="print"/>
          <a:srcRect l="-2058" b="36667"/>
          <a:stretch>
            <a:fillRect/>
          </a:stretch>
        </p:blipFill>
        <p:spPr bwMode="auto">
          <a:xfrm>
            <a:off x="8463712" y="72514"/>
            <a:ext cx="3652086" cy="3357563"/>
          </a:xfrm>
          <a:prstGeom prst="rect">
            <a:avLst/>
          </a:prstGeom>
          <a:noFill/>
        </p:spPr>
      </p:pic>
      <p:pic>
        <p:nvPicPr>
          <p:cNvPr id="14" name="Picture 4" descr="C:\Documents and Settings\rjames\Local Settings\Temporary Internet Files\Content.IE5\U70OU36V\MPj04393320000[1].jpg"/>
          <p:cNvPicPr>
            <a:picLocks noChangeAspect="1" noChangeArrowheads="1"/>
          </p:cNvPicPr>
          <p:nvPr/>
        </p:nvPicPr>
        <p:blipFill>
          <a:blip r:embed="rId3" cstate="print"/>
          <a:srcRect l="31610" b="4237"/>
          <a:stretch>
            <a:fillRect/>
          </a:stretch>
        </p:blipFill>
        <p:spPr bwMode="auto">
          <a:xfrm>
            <a:off x="8534400" y="3425315"/>
            <a:ext cx="3581400" cy="3357563"/>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Documents and Settings\rjames\Local Settings\Temporary Internet Files\Content.IE5\J83YB858\MPj02899180000[1].jpg"/>
          <p:cNvPicPr>
            <a:picLocks noChangeAspect="1" noChangeArrowheads="1"/>
          </p:cNvPicPr>
          <p:nvPr/>
        </p:nvPicPr>
        <p:blipFill>
          <a:blip r:embed="rId2" cstate="print"/>
          <a:srcRect l="-2058" b="36667"/>
          <a:stretch>
            <a:fillRect/>
          </a:stretch>
        </p:blipFill>
        <p:spPr bwMode="auto">
          <a:xfrm>
            <a:off x="8463712" y="72514"/>
            <a:ext cx="3652086" cy="3357563"/>
          </a:xfrm>
          <a:prstGeom prst="rect">
            <a:avLst/>
          </a:prstGeom>
          <a:noFill/>
        </p:spPr>
      </p:pic>
      <p:pic>
        <p:nvPicPr>
          <p:cNvPr id="12" name="Picture 4" descr="C:\Documents and Settings\rjames\Local Settings\Temporary Internet Files\Content.IE5\U70OU36V\MPj04393320000[1].jpg"/>
          <p:cNvPicPr>
            <a:picLocks noChangeAspect="1" noChangeArrowheads="1"/>
          </p:cNvPicPr>
          <p:nvPr/>
        </p:nvPicPr>
        <p:blipFill>
          <a:blip r:embed="rId3" cstate="print"/>
          <a:srcRect l="31610" b="4237"/>
          <a:stretch>
            <a:fillRect/>
          </a:stretch>
        </p:blipFill>
        <p:spPr bwMode="auto">
          <a:xfrm>
            <a:off x="8534400" y="3425315"/>
            <a:ext cx="3581400" cy="3357563"/>
          </a:xfrm>
          <a:prstGeom prst="rect">
            <a:avLst/>
          </a:prstGeom>
          <a:noFill/>
        </p:spPr>
      </p:pic>
      <p:sp>
        <p:nvSpPr>
          <p:cNvPr id="2" name="Title 1"/>
          <p:cNvSpPr>
            <a:spLocks noGrp="1"/>
          </p:cNvSpPr>
          <p:nvPr>
            <p:ph type="title"/>
          </p:nvPr>
        </p:nvSpPr>
        <p:spPr/>
        <p:txBody>
          <a:bodyPr>
            <a:normAutofit/>
          </a:bodyPr>
          <a:lstStyle/>
          <a:p>
            <a:pPr algn="l"/>
            <a:r>
              <a:rPr lang="en-US" dirty="0" smtClean="0"/>
              <a:t>Inertia v. Action</a:t>
            </a:r>
            <a:endParaRPr lang="en-US" dirty="0"/>
          </a:p>
        </p:txBody>
      </p:sp>
      <p:sp>
        <p:nvSpPr>
          <p:cNvPr id="3" name="Content Placeholder 2"/>
          <p:cNvSpPr>
            <a:spLocks noGrp="1"/>
          </p:cNvSpPr>
          <p:nvPr>
            <p:ph idx="1"/>
          </p:nvPr>
        </p:nvSpPr>
        <p:spPr>
          <a:xfrm>
            <a:off x="609600" y="1600201"/>
            <a:ext cx="7924800" cy="4525963"/>
          </a:xfrm>
        </p:spPr>
        <p:txBody>
          <a:bodyPr>
            <a:normAutofit fontScale="85000" lnSpcReduction="20000"/>
          </a:bodyPr>
          <a:lstStyle/>
          <a:p>
            <a:pPr>
              <a:buNone/>
            </a:pPr>
            <a:r>
              <a:rPr lang="en-US" sz="4600" b="1" dirty="0"/>
              <a:t>Who feels worse?</a:t>
            </a:r>
          </a:p>
          <a:p>
            <a:pPr>
              <a:buNone/>
            </a:pPr>
            <a:endParaRPr lang="en-US" sz="1500" dirty="0"/>
          </a:p>
          <a:p>
            <a:pPr>
              <a:buNone/>
            </a:pPr>
            <a:r>
              <a:rPr lang="en-US" dirty="0" smtClean="0"/>
              <a:t>A) Paul owns shares in Company </a:t>
            </a:r>
            <a:r>
              <a:rPr lang="en-US" i="1" dirty="0" smtClean="0"/>
              <a:t>A</a:t>
            </a:r>
            <a:r>
              <a:rPr lang="en-US" dirty="0" smtClean="0"/>
              <a:t>.  During the past year he has considered switching to stock in company </a:t>
            </a:r>
            <a:r>
              <a:rPr lang="en-US" i="1" dirty="0" smtClean="0"/>
              <a:t>B</a:t>
            </a:r>
            <a:r>
              <a:rPr lang="en-US" dirty="0" smtClean="0"/>
              <a:t>, but he decided against it.  He now finds he would have been better off by $1200 if he had switched to the stock of company </a:t>
            </a:r>
            <a:r>
              <a:rPr lang="en-US" i="1" dirty="0" smtClean="0"/>
              <a:t>B</a:t>
            </a:r>
            <a:r>
              <a:rPr lang="en-US" dirty="0" smtClean="0"/>
              <a:t>.</a:t>
            </a:r>
          </a:p>
          <a:p>
            <a:pPr>
              <a:buNone/>
            </a:pPr>
            <a:endParaRPr lang="en-US" sz="1500" dirty="0"/>
          </a:p>
          <a:p>
            <a:pPr>
              <a:buNone/>
            </a:pPr>
            <a:r>
              <a:rPr lang="en-US" dirty="0" smtClean="0"/>
              <a:t>B) George owns shares in company </a:t>
            </a:r>
            <a:r>
              <a:rPr lang="en-US" i="1" dirty="0" smtClean="0"/>
              <a:t>B</a:t>
            </a:r>
            <a:r>
              <a:rPr lang="en-US" dirty="0" smtClean="0"/>
              <a:t>. During the past year he switched to stock in company </a:t>
            </a:r>
            <a:r>
              <a:rPr lang="en-US" i="1" dirty="0" smtClean="0"/>
              <a:t>A</a:t>
            </a:r>
            <a:r>
              <a:rPr lang="en-US" dirty="0" smtClean="0"/>
              <a:t>.  He now finds that he would have been better off by $1200 if he had kept his stock in company </a:t>
            </a:r>
            <a:r>
              <a:rPr lang="en-US" i="1" dirty="0" smtClean="0"/>
              <a:t>B</a:t>
            </a:r>
            <a:r>
              <a:rPr lang="en-US" dirty="0" smtClean="0"/>
              <a:t>.</a:t>
            </a:r>
            <a:endParaRPr lang="en-US" dirty="0"/>
          </a:p>
        </p:txBody>
      </p:sp>
      <p:sp>
        <p:nvSpPr>
          <p:cNvPr id="6" name="TextBox 5"/>
          <p:cNvSpPr txBox="1"/>
          <p:nvPr/>
        </p:nvSpPr>
        <p:spPr>
          <a:xfrm>
            <a:off x="8382000" y="6096000"/>
            <a:ext cx="3733800" cy="689420"/>
          </a:xfrm>
          <a:prstGeom prst="rect">
            <a:avLst/>
          </a:prstGeom>
          <a:noFill/>
        </p:spPr>
        <p:txBody>
          <a:bodyPr wrap="square" lIns="0" tIns="0" rIns="0" bIns="0" rtlCol="0">
            <a:spAutoFit/>
          </a:bodyPr>
          <a:lstStyle/>
          <a:p>
            <a:pPr algn="ctr">
              <a:lnSpc>
                <a:spcPct val="80000"/>
              </a:lnSpc>
            </a:pPr>
            <a:r>
              <a:rPr lang="en-US" sz="2800" b="1" dirty="0">
                <a:solidFill>
                  <a:schemeClr val="bg1"/>
                </a:solidFill>
                <a:effectLst>
                  <a:glow rad="228600">
                    <a:schemeClr val="accent6">
                      <a:lumMod val="50000"/>
                      <a:alpha val="40000"/>
                    </a:schemeClr>
                  </a:glow>
                </a:effectLst>
              </a:rPr>
              <a:t>Most people think George would feel worse</a:t>
            </a:r>
          </a:p>
        </p:txBody>
      </p:sp>
      <p:sp>
        <p:nvSpPr>
          <p:cNvPr id="7" name="TextBox 6"/>
          <p:cNvSpPr txBox="1"/>
          <p:nvPr/>
        </p:nvSpPr>
        <p:spPr>
          <a:xfrm>
            <a:off x="76200" y="6324600"/>
            <a:ext cx="5410200" cy="443198"/>
          </a:xfrm>
          <a:prstGeom prst="rect">
            <a:avLst/>
          </a:prstGeom>
          <a:solidFill>
            <a:schemeClr val="tx1"/>
          </a:solidFill>
        </p:spPr>
        <p:txBody>
          <a:bodyPr wrap="square" tIns="0" bIns="0" rtlCol="0">
            <a:spAutoFit/>
          </a:bodyPr>
          <a:lstStyle/>
          <a:p>
            <a:pPr>
              <a:lnSpc>
                <a:spcPct val="80000"/>
              </a:lnSpc>
            </a:pPr>
            <a:r>
              <a:rPr lang="en-US" dirty="0" err="1">
                <a:solidFill>
                  <a:schemeClr val="bg1"/>
                </a:solidFill>
              </a:rPr>
              <a:t>Kahneman</a:t>
            </a:r>
            <a:r>
              <a:rPr lang="en-US" dirty="0">
                <a:solidFill>
                  <a:schemeClr val="bg1"/>
                </a:solidFill>
              </a:rPr>
              <a:t>, D. &amp; </a:t>
            </a:r>
            <a:r>
              <a:rPr lang="en-US" dirty="0" err="1">
                <a:solidFill>
                  <a:schemeClr val="bg1"/>
                </a:solidFill>
              </a:rPr>
              <a:t>Tversky</a:t>
            </a:r>
            <a:r>
              <a:rPr lang="en-US" dirty="0">
                <a:solidFill>
                  <a:schemeClr val="bg1"/>
                </a:solidFill>
              </a:rPr>
              <a:t>, A., 1982, The psychology of preferences. </a:t>
            </a:r>
            <a:r>
              <a:rPr lang="en-US" i="1" dirty="0">
                <a:solidFill>
                  <a:schemeClr val="bg1"/>
                </a:solidFill>
              </a:rPr>
              <a:t>Scientific American, 246, </a:t>
            </a:r>
            <a:r>
              <a:rPr lang="en-US" dirty="0">
                <a:solidFill>
                  <a:schemeClr val="bg1"/>
                </a:solidFill>
              </a:rPr>
              <a:t>160-173.</a:t>
            </a:r>
          </a:p>
        </p:txBody>
      </p:sp>
      <p:sp>
        <p:nvSpPr>
          <p:cNvPr id="8" name="Rounded Rectangle 7"/>
          <p:cNvSpPr/>
          <p:nvPr/>
        </p:nvSpPr>
        <p:spPr>
          <a:xfrm>
            <a:off x="533400" y="4038600"/>
            <a:ext cx="7863840" cy="1858964"/>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6553200" y="5897564"/>
            <a:ext cx="1691640" cy="64863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C:\Documents and Settings\rjames\Local Settings\Temporary Internet Files\Content.IE5\WYB4Q01C\MPj03139870000[1].jpg"/>
          <p:cNvPicPr>
            <a:picLocks noChangeAspect="1" noChangeArrowheads="1"/>
          </p:cNvPicPr>
          <p:nvPr/>
        </p:nvPicPr>
        <p:blipFill>
          <a:blip r:embed="rId2" cstate="print">
            <a:lum bright="-25000"/>
          </a:blip>
          <a:srcRect t="20000" b="10833"/>
          <a:stretch>
            <a:fillRect/>
          </a:stretch>
        </p:blipFill>
        <p:spPr bwMode="auto">
          <a:xfrm>
            <a:off x="1524000" y="0"/>
            <a:ext cx="9144000" cy="6324600"/>
          </a:xfrm>
          <a:prstGeom prst="rect">
            <a:avLst/>
          </a:prstGeom>
          <a:noFill/>
        </p:spPr>
      </p:pic>
      <p:sp>
        <p:nvSpPr>
          <p:cNvPr id="3" name="Content Placeholder 2"/>
          <p:cNvSpPr>
            <a:spLocks noGrp="1"/>
          </p:cNvSpPr>
          <p:nvPr>
            <p:ph idx="1"/>
          </p:nvPr>
        </p:nvSpPr>
        <p:spPr>
          <a:xfrm>
            <a:off x="5943600" y="1"/>
            <a:ext cx="4724400" cy="6126163"/>
          </a:xfrm>
        </p:spPr>
        <p:txBody>
          <a:bodyPr>
            <a:normAutofit fontScale="92500" lnSpcReduction="10000"/>
          </a:bodyPr>
          <a:lstStyle/>
          <a:p>
            <a:pPr marL="0" indent="0">
              <a:buNone/>
            </a:pPr>
            <a:r>
              <a:rPr lang="en-US" dirty="0" smtClean="0">
                <a:solidFill>
                  <a:schemeClr val="bg1"/>
                </a:solidFill>
                <a:effectLst>
                  <a:glow rad="228600">
                    <a:schemeClr val="accent6">
                      <a:lumMod val="50000"/>
                      <a:alpha val="40000"/>
                    </a:schemeClr>
                  </a:glow>
                </a:effectLst>
              </a:rPr>
              <a:t>“Imagine </a:t>
            </a:r>
            <a:r>
              <a:rPr lang="en-US" dirty="0">
                <a:solidFill>
                  <a:schemeClr val="bg1"/>
                </a:solidFill>
                <a:effectLst>
                  <a:glow rad="228600">
                    <a:schemeClr val="accent6">
                      <a:lumMod val="50000"/>
                      <a:alpha val="40000"/>
                    </a:schemeClr>
                  </a:glow>
                </a:effectLst>
              </a:rPr>
              <a:t>that you are married and have one child</a:t>
            </a:r>
            <a:r>
              <a:rPr lang="en-US" dirty="0" smtClean="0">
                <a:solidFill>
                  <a:schemeClr val="bg1"/>
                </a:solidFill>
                <a:effectLst>
                  <a:glow rad="228600">
                    <a:schemeClr val="accent6">
                      <a:lumMod val="50000"/>
                      <a:alpha val="40000"/>
                    </a:schemeClr>
                  </a:glow>
                </a:effectLst>
              </a:rPr>
              <a:t>, a </a:t>
            </a:r>
            <a:r>
              <a:rPr lang="en-US" dirty="0">
                <a:solidFill>
                  <a:schemeClr val="bg1"/>
                </a:solidFill>
                <a:effectLst>
                  <a:glow rad="228600">
                    <a:schemeClr val="accent6">
                      <a:lumMod val="50000"/>
                      <a:alpha val="40000"/>
                    </a:schemeClr>
                  </a:glow>
                </a:effectLst>
              </a:rPr>
              <a:t>one-year old. You wonder whether you should vaccinate your child. Your child will have a </a:t>
            </a:r>
            <a:r>
              <a:rPr lang="en-US" dirty="0" smtClean="0">
                <a:solidFill>
                  <a:schemeClr val="bg1"/>
                </a:solidFill>
                <a:effectLst>
                  <a:glow rad="228600">
                    <a:schemeClr val="accent6">
                      <a:lumMod val="50000"/>
                      <a:alpha val="40000"/>
                    </a:schemeClr>
                  </a:glow>
                </a:effectLst>
              </a:rPr>
              <a:t>10 in </a:t>
            </a:r>
            <a:r>
              <a:rPr lang="en-US" dirty="0">
                <a:solidFill>
                  <a:schemeClr val="bg1"/>
                </a:solidFill>
                <a:effectLst>
                  <a:glow rad="228600">
                    <a:schemeClr val="accent6">
                      <a:lumMod val="50000"/>
                      <a:alpha val="40000"/>
                    </a:schemeClr>
                  </a:glow>
                </a:effectLst>
              </a:rPr>
              <a:t>10,000 chance of dying from the flu without the </a:t>
            </a:r>
            <a:r>
              <a:rPr lang="en-US" dirty="0" smtClean="0">
                <a:solidFill>
                  <a:schemeClr val="bg1"/>
                </a:solidFill>
                <a:effectLst>
                  <a:glow rad="228600">
                    <a:schemeClr val="accent6">
                      <a:lumMod val="50000"/>
                      <a:alpha val="40000"/>
                    </a:schemeClr>
                  </a:glow>
                </a:effectLst>
              </a:rPr>
              <a:t>vaccination”</a:t>
            </a:r>
          </a:p>
          <a:p>
            <a:pPr marL="0" indent="0">
              <a:buNone/>
            </a:pPr>
            <a:endParaRPr lang="en-US" dirty="0" smtClean="0">
              <a:solidFill>
                <a:schemeClr val="bg1"/>
              </a:solidFill>
              <a:effectLst>
                <a:glow rad="228600">
                  <a:schemeClr val="accent6">
                    <a:lumMod val="50000"/>
                    <a:alpha val="40000"/>
                  </a:schemeClr>
                </a:glow>
              </a:effectLst>
            </a:endParaRPr>
          </a:p>
          <a:p>
            <a:pPr marL="0" indent="0">
              <a:buNone/>
            </a:pPr>
            <a:r>
              <a:rPr lang="en-US" dirty="0" smtClean="0">
                <a:solidFill>
                  <a:schemeClr val="bg1"/>
                </a:solidFill>
                <a:effectLst>
                  <a:glow rad="228600">
                    <a:schemeClr val="accent6">
                      <a:lumMod val="50000"/>
                      <a:alpha val="40000"/>
                    </a:schemeClr>
                  </a:glow>
                </a:effectLst>
              </a:rPr>
              <a:t>Would most people vaccinate if the v</a:t>
            </a:r>
            <a:r>
              <a:rPr lang="en-US" dirty="0">
                <a:solidFill>
                  <a:schemeClr val="bg1"/>
                </a:solidFill>
                <a:effectLst>
                  <a:glow rad="228600">
                    <a:schemeClr val="accent6">
                      <a:lumMod val="50000"/>
                      <a:alpha val="40000"/>
                    </a:schemeClr>
                  </a:glow>
                </a:effectLst>
              </a:rPr>
              <a:t>accine had a 6 in 10,000 chance of causing death</a:t>
            </a:r>
            <a:r>
              <a:rPr lang="en-US" dirty="0" smtClean="0">
                <a:solidFill>
                  <a:schemeClr val="bg1"/>
                </a:solidFill>
                <a:effectLst>
                  <a:glow rad="228600">
                    <a:schemeClr val="accent6">
                      <a:lumMod val="50000"/>
                      <a:alpha val="40000"/>
                    </a:schemeClr>
                  </a:glow>
                </a:effectLst>
              </a:rPr>
              <a:t>?</a:t>
            </a:r>
            <a:endParaRPr lang="en-US" dirty="0">
              <a:solidFill>
                <a:schemeClr val="bg1"/>
              </a:solidFill>
              <a:effectLst>
                <a:glow rad="228600">
                  <a:schemeClr val="accent6">
                    <a:lumMod val="50000"/>
                    <a:alpha val="40000"/>
                  </a:schemeClr>
                </a:glow>
              </a:effectLst>
            </a:endParaRPr>
          </a:p>
        </p:txBody>
      </p:sp>
      <p:sp>
        <p:nvSpPr>
          <p:cNvPr id="4" name="TextBox 3"/>
          <p:cNvSpPr txBox="1"/>
          <p:nvPr/>
        </p:nvSpPr>
        <p:spPr>
          <a:xfrm>
            <a:off x="1524000" y="6248401"/>
            <a:ext cx="9144000" cy="646331"/>
          </a:xfrm>
          <a:prstGeom prst="rect">
            <a:avLst/>
          </a:prstGeom>
          <a:solidFill>
            <a:srgbClr val="C00000"/>
          </a:solidFill>
        </p:spPr>
        <p:txBody>
          <a:bodyPr wrap="square" rtlCol="0">
            <a:spAutoFit/>
          </a:bodyPr>
          <a:lstStyle/>
          <a:p>
            <a:r>
              <a:rPr lang="en-US" dirty="0" err="1">
                <a:solidFill>
                  <a:schemeClr val="bg1"/>
                </a:solidFill>
              </a:rPr>
              <a:t>Ritov</a:t>
            </a:r>
            <a:r>
              <a:rPr lang="en-US" dirty="0">
                <a:solidFill>
                  <a:schemeClr val="bg1"/>
                </a:solidFill>
              </a:rPr>
              <a:t>, I (U. Penn) &amp; Baron, J. (U. Penn), 1990, Reluctance to vaccinate: Omission bias and ambiguity. </a:t>
            </a:r>
            <a:r>
              <a:rPr lang="en-US" i="1" dirty="0">
                <a:solidFill>
                  <a:schemeClr val="bg1"/>
                </a:solidFill>
              </a:rPr>
              <a:t>Journal of Behavioral Decision Making, 3</a:t>
            </a:r>
            <a:r>
              <a:rPr lang="en-US" dirty="0">
                <a:solidFill>
                  <a:schemeClr val="bg1"/>
                </a:solidFill>
              </a:rPr>
              <a:t>, 263-277.</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C:\Documents and Settings\rjames\Local Settings\Temporary Internet Files\Content.IE5\WYB4Q01C\MPj03139870000[1].jpg"/>
          <p:cNvPicPr>
            <a:picLocks noChangeAspect="1" noChangeArrowheads="1"/>
          </p:cNvPicPr>
          <p:nvPr/>
        </p:nvPicPr>
        <p:blipFill>
          <a:blip r:embed="rId2" cstate="print">
            <a:lum bright="-25000"/>
          </a:blip>
          <a:srcRect t="20000" b="10833"/>
          <a:stretch>
            <a:fillRect/>
          </a:stretch>
        </p:blipFill>
        <p:spPr bwMode="auto">
          <a:xfrm>
            <a:off x="1524000" y="0"/>
            <a:ext cx="9144000" cy="6324600"/>
          </a:xfrm>
          <a:prstGeom prst="rect">
            <a:avLst/>
          </a:prstGeom>
          <a:noFill/>
        </p:spPr>
      </p:pic>
      <p:sp>
        <p:nvSpPr>
          <p:cNvPr id="3" name="Content Placeholder 2"/>
          <p:cNvSpPr>
            <a:spLocks noGrp="1"/>
          </p:cNvSpPr>
          <p:nvPr>
            <p:ph idx="1"/>
          </p:nvPr>
        </p:nvSpPr>
        <p:spPr>
          <a:xfrm>
            <a:off x="5943600" y="1"/>
            <a:ext cx="4724400" cy="6126163"/>
          </a:xfrm>
        </p:spPr>
        <p:txBody>
          <a:bodyPr>
            <a:normAutofit fontScale="92500" lnSpcReduction="10000"/>
          </a:bodyPr>
          <a:lstStyle/>
          <a:p>
            <a:pPr marL="0" indent="0">
              <a:buNone/>
            </a:pPr>
            <a:r>
              <a:rPr lang="en-US" dirty="0" smtClean="0">
                <a:solidFill>
                  <a:schemeClr val="bg1"/>
                </a:solidFill>
                <a:effectLst>
                  <a:glow rad="228600">
                    <a:schemeClr val="accent6">
                      <a:lumMod val="50000"/>
                      <a:alpha val="40000"/>
                    </a:schemeClr>
                  </a:glow>
                </a:effectLst>
              </a:rPr>
              <a:t>“Imagine </a:t>
            </a:r>
            <a:r>
              <a:rPr lang="en-US" dirty="0">
                <a:solidFill>
                  <a:schemeClr val="bg1"/>
                </a:solidFill>
                <a:effectLst>
                  <a:glow rad="228600">
                    <a:schemeClr val="accent6">
                      <a:lumMod val="50000"/>
                      <a:alpha val="40000"/>
                    </a:schemeClr>
                  </a:glow>
                </a:effectLst>
              </a:rPr>
              <a:t>that you are married and have one child</a:t>
            </a:r>
            <a:r>
              <a:rPr lang="en-US" dirty="0" smtClean="0">
                <a:solidFill>
                  <a:schemeClr val="bg1"/>
                </a:solidFill>
                <a:effectLst>
                  <a:glow rad="228600">
                    <a:schemeClr val="accent6">
                      <a:lumMod val="50000"/>
                      <a:alpha val="40000"/>
                    </a:schemeClr>
                  </a:glow>
                </a:effectLst>
              </a:rPr>
              <a:t>, a </a:t>
            </a:r>
            <a:r>
              <a:rPr lang="en-US" dirty="0">
                <a:solidFill>
                  <a:schemeClr val="bg1"/>
                </a:solidFill>
                <a:effectLst>
                  <a:glow rad="228600">
                    <a:schemeClr val="accent6">
                      <a:lumMod val="50000"/>
                      <a:alpha val="40000"/>
                    </a:schemeClr>
                  </a:glow>
                </a:effectLst>
              </a:rPr>
              <a:t>one-year old. You wonder whether you should vaccinate your child. Your child will have a </a:t>
            </a:r>
            <a:r>
              <a:rPr lang="en-US" dirty="0" smtClean="0">
                <a:solidFill>
                  <a:schemeClr val="bg1"/>
                </a:solidFill>
                <a:effectLst>
                  <a:glow rad="228600">
                    <a:schemeClr val="accent6">
                      <a:lumMod val="50000"/>
                      <a:alpha val="40000"/>
                    </a:schemeClr>
                  </a:glow>
                </a:effectLst>
              </a:rPr>
              <a:t>10 in </a:t>
            </a:r>
            <a:r>
              <a:rPr lang="en-US" dirty="0">
                <a:solidFill>
                  <a:schemeClr val="bg1"/>
                </a:solidFill>
                <a:effectLst>
                  <a:glow rad="228600">
                    <a:schemeClr val="accent6">
                      <a:lumMod val="50000"/>
                      <a:alpha val="40000"/>
                    </a:schemeClr>
                  </a:glow>
                </a:effectLst>
              </a:rPr>
              <a:t>10,000 chance of dying from the flu without the </a:t>
            </a:r>
            <a:r>
              <a:rPr lang="en-US" dirty="0" smtClean="0">
                <a:solidFill>
                  <a:schemeClr val="bg1"/>
                </a:solidFill>
                <a:effectLst>
                  <a:glow rad="228600">
                    <a:schemeClr val="accent6">
                      <a:lumMod val="50000"/>
                      <a:alpha val="40000"/>
                    </a:schemeClr>
                  </a:glow>
                </a:effectLst>
              </a:rPr>
              <a:t>vaccination”</a:t>
            </a:r>
          </a:p>
          <a:p>
            <a:pPr marL="0" indent="0">
              <a:buNone/>
            </a:pPr>
            <a:endParaRPr lang="en-US" dirty="0" smtClean="0">
              <a:solidFill>
                <a:schemeClr val="bg1"/>
              </a:solidFill>
              <a:effectLst>
                <a:glow rad="228600">
                  <a:schemeClr val="accent6">
                    <a:lumMod val="50000"/>
                    <a:alpha val="40000"/>
                  </a:schemeClr>
                </a:glow>
              </a:effectLst>
            </a:endParaRPr>
          </a:p>
          <a:p>
            <a:pPr marL="0" indent="0">
              <a:buNone/>
            </a:pPr>
            <a:r>
              <a:rPr lang="en-US" dirty="0" smtClean="0">
                <a:solidFill>
                  <a:schemeClr val="bg1"/>
                </a:solidFill>
                <a:effectLst>
                  <a:glow rad="228600">
                    <a:schemeClr val="accent6">
                      <a:lumMod val="50000"/>
                      <a:alpha val="40000"/>
                    </a:schemeClr>
                  </a:glow>
                </a:effectLst>
              </a:rPr>
              <a:t>Would most people vaccinate if the v</a:t>
            </a:r>
            <a:r>
              <a:rPr lang="en-US" dirty="0">
                <a:solidFill>
                  <a:schemeClr val="bg1"/>
                </a:solidFill>
                <a:effectLst>
                  <a:glow rad="228600">
                    <a:schemeClr val="accent6">
                      <a:lumMod val="50000"/>
                      <a:alpha val="40000"/>
                    </a:schemeClr>
                  </a:glow>
                </a:effectLst>
              </a:rPr>
              <a:t>accine had a 6 in 10,000 chance of causing death</a:t>
            </a:r>
            <a:r>
              <a:rPr lang="en-US" dirty="0" smtClean="0">
                <a:solidFill>
                  <a:schemeClr val="bg1"/>
                </a:solidFill>
                <a:effectLst>
                  <a:glow rad="228600">
                    <a:schemeClr val="accent6">
                      <a:lumMod val="50000"/>
                      <a:alpha val="40000"/>
                    </a:schemeClr>
                  </a:glow>
                </a:effectLst>
              </a:rPr>
              <a:t>?</a:t>
            </a:r>
            <a:endParaRPr lang="en-US" dirty="0">
              <a:solidFill>
                <a:schemeClr val="bg1"/>
              </a:solidFill>
              <a:effectLst>
                <a:glow rad="228600">
                  <a:schemeClr val="accent6">
                    <a:lumMod val="50000"/>
                    <a:alpha val="40000"/>
                  </a:schemeClr>
                </a:glow>
              </a:effectLst>
            </a:endParaRPr>
          </a:p>
        </p:txBody>
      </p:sp>
      <p:sp>
        <p:nvSpPr>
          <p:cNvPr id="4" name="TextBox 3"/>
          <p:cNvSpPr txBox="1"/>
          <p:nvPr/>
        </p:nvSpPr>
        <p:spPr>
          <a:xfrm>
            <a:off x="1524000" y="6248401"/>
            <a:ext cx="9144000" cy="646331"/>
          </a:xfrm>
          <a:prstGeom prst="rect">
            <a:avLst/>
          </a:prstGeom>
          <a:solidFill>
            <a:srgbClr val="C00000"/>
          </a:solidFill>
        </p:spPr>
        <p:txBody>
          <a:bodyPr wrap="square" rtlCol="0">
            <a:spAutoFit/>
          </a:bodyPr>
          <a:lstStyle/>
          <a:p>
            <a:r>
              <a:rPr lang="en-US" dirty="0" err="1">
                <a:solidFill>
                  <a:schemeClr val="bg1"/>
                </a:solidFill>
              </a:rPr>
              <a:t>Ritov</a:t>
            </a:r>
            <a:r>
              <a:rPr lang="en-US" dirty="0">
                <a:solidFill>
                  <a:schemeClr val="bg1"/>
                </a:solidFill>
              </a:rPr>
              <a:t>, I (U. Penn) &amp; Baron, J. (U. Penn), 1990, Reluctance to vaccinate: Omission bias and ambiguity. </a:t>
            </a:r>
            <a:r>
              <a:rPr lang="en-US" i="1" dirty="0">
                <a:solidFill>
                  <a:schemeClr val="bg1"/>
                </a:solidFill>
              </a:rPr>
              <a:t>Journal of Behavioral Decision Making, 3</a:t>
            </a:r>
            <a:r>
              <a:rPr lang="en-US" dirty="0">
                <a:solidFill>
                  <a:schemeClr val="bg1"/>
                </a:solidFill>
              </a:rPr>
              <a:t>, 263-277.</a:t>
            </a:r>
          </a:p>
        </p:txBody>
      </p:sp>
      <p:sp>
        <p:nvSpPr>
          <p:cNvPr id="5" name="TextBox 4"/>
          <p:cNvSpPr txBox="1"/>
          <p:nvPr/>
        </p:nvSpPr>
        <p:spPr>
          <a:xfrm>
            <a:off x="7924800" y="5334000"/>
            <a:ext cx="1981200" cy="923330"/>
          </a:xfrm>
          <a:prstGeom prst="rect">
            <a:avLst/>
          </a:prstGeom>
          <a:noFill/>
        </p:spPr>
        <p:txBody>
          <a:bodyPr wrap="square" rtlCol="0">
            <a:spAutoFit/>
          </a:bodyPr>
          <a:lstStyle/>
          <a:p>
            <a:r>
              <a:rPr lang="en-US" sz="5400" dirty="0">
                <a:solidFill>
                  <a:schemeClr val="bg1"/>
                </a:solidFill>
                <a:effectLst>
                  <a:glow rad="228600">
                    <a:schemeClr val="accent6">
                      <a:lumMod val="50000"/>
                      <a:alpha val="40000"/>
                    </a:schemeClr>
                  </a:glow>
                </a:effectLst>
              </a:rPr>
              <a:t>NO.</a:t>
            </a:r>
            <a:endParaRPr lang="en-US" sz="5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tock_000004994931XSmall.jpg"/>
          <p:cNvPicPr>
            <a:picLocks noChangeAspect="1"/>
          </p:cNvPicPr>
          <p:nvPr/>
        </p:nvPicPr>
        <p:blipFill>
          <a:blip r:embed="rId2" cstate="print"/>
          <a:srcRect l="3198" t="1205" r="871"/>
          <a:stretch>
            <a:fillRect/>
          </a:stretch>
        </p:blipFill>
        <p:spPr>
          <a:xfrm>
            <a:off x="1524000" y="0"/>
            <a:ext cx="9144000" cy="6248400"/>
          </a:xfrm>
          <a:prstGeom prst="rect">
            <a:avLst/>
          </a:prstGeom>
        </p:spPr>
      </p:pic>
      <p:sp>
        <p:nvSpPr>
          <p:cNvPr id="3" name="Content Placeholder 2"/>
          <p:cNvSpPr>
            <a:spLocks noGrp="1"/>
          </p:cNvSpPr>
          <p:nvPr>
            <p:ph idx="1"/>
          </p:nvPr>
        </p:nvSpPr>
        <p:spPr>
          <a:xfrm>
            <a:off x="1524000" y="1"/>
            <a:ext cx="7391400" cy="4525963"/>
          </a:xfrm>
        </p:spPr>
        <p:txBody>
          <a:bodyPr/>
          <a:lstStyle/>
          <a:p>
            <a:pPr marL="0" indent="0">
              <a:lnSpc>
                <a:spcPct val="80000"/>
              </a:lnSpc>
              <a:buNone/>
            </a:pPr>
            <a:r>
              <a:rPr lang="en-US" dirty="0" smtClean="0"/>
              <a:t>Harvard employees who started when there were few health insurance options tended to stay with initial choices, even when new options become available.</a:t>
            </a:r>
          </a:p>
        </p:txBody>
      </p:sp>
      <p:sp>
        <p:nvSpPr>
          <p:cNvPr id="4" name="TextBox 3"/>
          <p:cNvSpPr txBox="1"/>
          <p:nvPr/>
        </p:nvSpPr>
        <p:spPr>
          <a:xfrm>
            <a:off x="1524000" y="6273226"/>
            <a:ext cx="9144000" cy="584775"/>
          </a:xfrm>
          <a:prstGeom prst="rect">
            <a:avLst/>
          </a:prstGeom>
          <a:solidFill>
            <a:srgbClr val="C00000"/>
          </a:solidFill>
        </p:spPr>
        <p:txBody>
          <a:bodyPr wrap="square" rtlCol="0">
            <a:spAutoFit/>
          </a:bodyPr>
          <a:lstStyle/>
          <a:p>
            <a:r>
              <a:rPr lang="en-US" sz="1600" dirty="0">
                <a:solidFill>
                  <a:schemeClr val="bg1"/>
                </a:solidFill>
              </a:rPr>
              <a:t>Samuelson, W. (Boston U.) &amp; </a:t>
            </a:r>
            <a:r>
              <a:rPr lang="en-US" sz="1600" dirty="0" err="1">
                <a:solidFill>
                  <a:schemeClr val="bg1"/>
                </a:solidFill>
              </a:rPr>
              <a:t>Zeckhauser</a:t>
            </a:r>
            <a:r>
              <a:rPr lang="en-US" sz="1600" dirty="0">
                <a:solidFill>
                  <a:schemeClr val="bg1"/>
                </a:solidFill>
              </a:rPr>
              <a:t>, R. (Harvard), 1988, Status quo bias in decision making. </a:t>
            </a:r>
            <a:r>
              <a:rPr lang="en-US" sz="1600" i="1" dirty="0">
                <a:solidFill>
                  <a:schemeClr val="bg1"/>
                </a:solidFill>
              </a:rPr>
              <a:t>Journal of Risk and Uncertainty, 1,</a:t>
            </a:r>
            <a:r>
              <a:rPr lang="en-US" sz="1600" dirty="0">
                <a:solidFill>
                  <a:schemeClr val="bg1"/>
                </a:solidFill>
              </a:rPr>
              <a:t> 7-59.</a:t>
            </a:r>
          </a:p>
        </p:txBody>
      </p:sp>
      <p:sp>
        <p:nvSpPr>
          <p:cNvPr id="7" name="TextBox 6"/>
          <p:cNvSpPr txBox="1"/>
          <p:nvPr/>
        </p:nvSpPr>
        <p:spPr>
          <a:xfrm>
            <a:off x="1524000" y="5520560"/>
            <a:ext cx="9144000" cy="880241"/>
          </a:xfrm>
          <a:prstGeom prst="rect">
            <a:avLst/>
          </a:prstGeom>
          <a:noFill/>
        </p:spPr>
        <p:txBody>
          <a:bodyPr wrap="square" rtlCol="0">
            <a:spAutoFit/>
          </a:bodyPr>
          <a:lstStyle/>
          <a:p>
            <a:pPr algn="ctr">
              <a:lnSpc>
                <a:spcPct val="80000"/>
              </a:lnSpc>
            </a:pPr>
            <a:r>
              <a:rPr lang="en-US" sz="3200" dirty="0">
                <a:effectLst>
                  <a:glow rad="101600">
                    <a:schemeClr val="bg1">
                      <a:alpha val="60000"/>
                    </a:schemeClr>
                  </a:glow>
                </a:effectLst>
              </a:rPr>
              <a:t>Employees who began later were much less likely to choose the older plans.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Documents and Settings\rjames\Local Settings\Temporary Internet Files\Content.IE5\NA5J5WLH\MPj03211870000[1].jpg"/>
          <p:cNvPicPr>
            <a:picLocks noChangeAspect="1" noChangeArrowheads="1"/>
          </p:cNvPicPr>
          <p:nvPr/>
        </p:nvPicPr>
        <p:blipFill>
          <a:blip r:embed="rId3" cstate="print"/>
          <a:srcRect/>
          <a:stretch>
            <a:fillRect/>
          </a:stretch>
        </p:blipFill>
        <p:spPr bwMode="auto">
          <a:xfrm>
            <a:off x="7620000" y="106821"/>
            <a:ext cx="4495800" cy="6302523"/>
          </a:xfrm>
          <a:prstGeom prst="rect">
            <a:avLst/>
          </a:prstGeom>
          <a:noFill/>
        </p:spPr>
      </p:pic>
      <p:sp>
        <p:nvSpPr>
          <p:cNvPr id="2" name="Title 1"/>
          <p:cNvSpPr>
            <a:spLocks noGrp="1"/>
          </p:cNvSpPr>
          <p:nvPr>
            <p:ph type="title"/>
          </p:nvPr>
        </p:nvSpPr>
        <p:spPr/>
        <p:txBody>
          <a:bodyPr>
            <a:normAutofit fontScale="90000"/>
          </a:bodyPr>
          <a:lstStyle/>
          <a:p>
            <a:r>
              <a:rPr lang="en-US" dirty="0" smtClean="0"/>
              <a:t>Status quo bias: </a:t>
            </a:r>
            <a:br>
              <a:rPr lang="en-US" dirty="0" smtClean="0"/>
            </a:br>
            <a:r>
              <a:rPr lang="en-US" dirty="0" smtClean="0"/>
              <a:t>Avoiding action and avoiding change</a:t>
            </a:r>
            <a:endParaRPr lang="en-US" dirty="0"/>
          </a:p>
        </p:txBody>
      </p:sp>
      <p:sp>
        <p:nvSpPr>
          <p:cNvPr id="3" name="Content Placeholder 2"/>
          <p:cNvSpPr>
            <a:spLocks noGrp="1"/>
          </p:cNvSpPr>
          <p:nvPr>
            <p:ph idx="1"/>
          </p:nvPr>
        </p:nvSpPr>
        <p:spPr/>
        <p:txBody>
          <a:bodyPr>
            <a:noAutofit/>
          </a:bodyPr>
          <a:lstStyle/>
          <a:p>
            <a:r>
              <a:rPr lang="en-US" sz="2800" dirty="0"/>
              <a:t>We are biased to keep things the way they are</a:t>
            </a:r>
          </a:p>
          <a:p>
            <a:pPr lvl="1"/>
            <a:r>
              <a:rPr lang="en-US" sz="2400" dirty="0"/>
              <a:t>Even if we didn’t originally choose it!</a:t>
            </a:r>
          </a:p>
          <a:p>
            <a:r>
              <a:rPr lang="en-US" sz="2800" dirty="0"/>
              <a:t>We are biased to avoid risks generated by change</a:t>
            </a:r>
          </a:p>
          <a:p>
            <a:pPr lvl="1"/>
            <a:r>
              <a:rPr lang="en-US" sz="2400" dirty="0"/>
              <a:t>Even when the risks are less than from making no change!</a:t>
            </a:r>
          </a:p>
          <a:p>
            <a:pPr marL="0" indent="0">
              <a:buNone/>
            </a:pPr>
            <a:endParaRPr lang="en-US" sz="2800" dirty="0"/>
          </a:p>
        </p:txBody>
      </p:sp>
      <p:sp>
        <p:nvSpPr>
          <p:cNvPr id="5" name="TextBox 4"/>
          <p:cNvSpPr txBox="1"/>
          <p:nvPr/>
        </p:nvSpPr>
        <p:spPr>
          <a:xfrm>
            <a:off x="1524000" y="6334780"/>
            <a:ext cx="9144000" cy="523220"/>
          </a:xfrm>
          <a:prstGeom prst="rect">
            <a:avLst/>
          </a:prstGeom>
          <a:solidFill>
            <a:schemeClr val="tx1"/>
          </a:solidFill>
        </p:spPr>
        <p:txBody>
          <a:bodyPr wrap="square" rtlCol="0">
            <a:spAutoFit/>
          </a:bodyPr>
          <a:lstStyle/>
          <a:p>
            <a:r>
              <a:rPr lang="en-US" sz="2800" dirty="0">
                <a:solidFill>
                  <a:schemeClr val="bg1"/>
                </a:solidFill>
              </a:rPr>
              <a:t>But, changing outcomes requires pursuing action and change</a:t>
            </a:r>
            <a:endParaRPr lang="en-US" sz="1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tock_000003345273XSmall.jpg"/>
          <p:cNvPicPr>
            <a:picLocks noChangeAspect="1"/>
          </p:cNvPicPr>
          <p:nvPr/>
        </p:nvPicPr>
        <p:blipFill>
          <a:blip r:embed="rId3" cstate="print"/>
          <a:stretch>
            <a:fillRect/>
          </a:stretch>
        </p:blipFill>
        <p:spPr>
          <a:xfrm>
            <a:off x="2937889" y="2590800"/>
            <a:ext cx="6431064" cy="4267200"/>
          </a:xfrm>
          <a:prstGeom prst="rect">
            <a:avLst/>
          </a:prstGeom>
        </p:spPr>
      </p:pic>
      <p:sp>
        <p:nvSpPr>
          <p:cNvPr id="2" name="Title 1"/>
          <p:cNvSpPr>
            <a:spLocks noGrp="1"/>
          </p:cNvSpPr>
          <p:nvPr>
            <p:ph type="title"/>
          </p:nvPr>
        </p:nvSpPr>
        <p:spPr>
          <a:xfrm>
            <a:off x="1524000" y="0"/>
            <a:ext cx="9144000" cy="1143000"/>
          </a:xfrm>
        </p:spPr>
        <p:txBody>
          <a:bodyPr>
            <a:normAutofit fontScale="90000"/>
          </a:bodyPr>
          <a:lstStyle/>
          <a:p>
            <a:r>
              <a:rPr lang="en-US" dirty="0" smtClean="0"/>
              <a:t>Using prospect theory to pursue your goals</a:t>
            </a:r>
            <a:endParaRPr lang="en-US" dirty="0"/>
          </a:p>
        </p:txBody>
      </p:sp>
      <p:sp>
        <p:nvSpPr>
          <p:cNvPr id="3" name="Content Placeholder 2"/>
          <p:cNvSpPr>
            <a:spLocks noGrp="1"/>
          </p:cNvSpPr>
          <p:nvPr>
            <p:ph idx="1"/>
          </p:nvPr>
        </p:nvSpPr>
        <p:spPr>
          <a:xfrm>
            <a:off x="1981200" y="1036638"/>
            <a:ext cx="8229600" cy="4525963"/>
          </a:xfrm>
        </p:spPr>
        <p:txBody>
          <a:bodyPr/>
          <a:lstStyle/>
          <a:p>
            <a:pPr marL="514350" indent="-514350">
              <a:buFont typeface="+mj-lt"/>
              <a:buAutoNum type="arabicPeriod"/>
            </a:pPr>
            <a:r>
              <a:rPr lang="en-US" dirty="0" smtClean="0"/>
              <a:t>Make it a habit (status quo bias) </a:t>
            </a:r>
          </a:p>
          <a:p>
            <a:pPr marL="514350" indent="-514350">
              <a:buFont typeface="+mj-lt"/>
              <a:buAutoNum type="arabicPeriod"/>
            </a:pPr>
            <a:r>
              <a:rPr lang="en-US" dirty="0" smtClean="0"/>
              <a:t>Own it (endowment effect)</a:t>
            </a:r>
          </a:p>
          <a:p>
            <a:pPr marL="514350" indent="-514350">
              <a:buFont typeface="+mj-lt"/>
              <a:buAutoNum type="arabicPeriod"/>
            </a:pPr>
            <a:r>
              <a:rPr lang="en-US" dirty="0" smtClean="0"/>
              <a:t>Fear its loss (loss aversion)</a:t>
            </a:r>
          </a:p>
          <a:p>
            <a:endParaRPr lang="en-US" dirty="0"/>
          </a:p>
        </p:txBody>
      </p:sp>
    </p:spTree>
    <p:extLst>
      <p:ext uri="{BB962C8B-B14F-4D97-AF65-F5344CB8AC3E}">
        <p14:creationId xmlns:p14="http://schemas.microsoft.com/office/powerpoint/2010/main" val="35923807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C:\Documents and Settings\rjames\Local Settings\Temporary Internet Files\Content.IE5\6XMKIBYH\MPj04385330000[1].jpg"/>
          <p:cNvPicPr>
            <a:picLocks noChangeAspect="1" noChangeArrowheads="1"/>
          </p:cNvPicPr>
          <p:nvPr/>
        </p:nvPicPr>
        <p:blipFill>
          <a:blip r:embed="rId2" cstate="print"/>
          <a:srcRect l="11111"/>
          <a:stretch>
            <a:fillRect/>
          </a:stretch>
        </p:blipFill>
        <p:spPr bwMode="auto">
          <a:xfrm>
            <a:off x="1524000" y="0"/>
            <a:ext cx="9144000" cy="6858000"/>
          </a:xfrm>
          <a:prstGeom prst="rect">
            <a:avLst/>
          </a:prstGeom>
          <a:noFill/>
        </p:spPr>
      </p:pic>
      <p:sp>
        <p:nvSpPr>
          <p:cNvPr id="2" name="Title 1"/>
          <p:cNvSpPr>
            <a:spLocks noGrp="1"/>
          </p:cNvSpPr>
          <p:nvPr>
            <p:ph type="title"/>
          </p:nvPr>
        </p:nvSpPr>
        <p:spPr/>
        <p:txBody>
          <a:bodyPr>
            <a:normAutofit fontScale="90000"/>
          </a:bodyPr>
          <a:lstStyle/>
          <a:p>
            <a:pPr algn="l"/>
            <a:r>
              <a:rPr lang="en-US" sz="6000" b="1" dirty="0">
                <a:solidFill>
                  <a:schemeClr val="bg1"/>
                </a:solidFill>
                <a:effectLst>
                  <a:glow rad="228600">
                    <a:schemeClr val="tx1">
                      <a:alpha val="40000"/>
                    </a:schemeClr>
                  </a:glow>
                </a:effectLst>
              </a:rPr>
              <a:t>1. Make it a habit </a:t>
            </a:r>
            <a:r>
              <a:rPr lang="en-US" sz="4000" b="1" dirty="0">
                <a:solidFill>
                  <a:schemeClr val="bg1"/>
                </a:solidFill>
                <a:effectLst>
                  <a:glow rad="228600">
                    <a:schemeClr val="tx1">
                      <a:alpha val="40000"/>
                    </a:schemeClr>
                  </a:glow>
                </a:effectLst>
              </a:rPr>
              <a:t/>
            </a:r>
            <a:br>
              <a:rPr lang="en-US" sz="4000" b="1" dirty="0">
                <a:solidFill>
                  <a:schemeClr val="bg1"/>
                </a:solidFill>
                <a:effectLst>
                  <a:glow rad="228600">
                    <a:schemeClr val="tx1">
                      <a:alpha val="40000"/>
                    </a:schemeClr>
                  </a:glow>
                </a:effectLst>
              </a:rPr>
            </a:br>
            <a:r>
              <a:rPr lang="en-US" sz="3600" b="1" dirty="0">
                <a:solidFill>
                  <a:schemeClr val="bg1"/>
                </a:solidFill>
                <a:effectLst>
                  <a:glow rad="228600">
                    <a:schemeClr val="tx1">
                      <a:alpha val="40000"/>
                    </a:schemeClr>
                  </a:glow>
                </a:effectLst>
              </a:rPr>
              <a:t>(Goal pursuit becomes the status quo)</a:t>
            </a:r>
            <a:endParaRPr lang="en-US" sz="3600" b="1" dirty="0">
              <a:solidFill>
                <a:schemeClr val="bg1"/>
              </a:solidFill>
              <a:effectLst>
                <a:glow rad="228600">
                  <a:schemeClr val="tx1">
                    <a:alpha val="40000"/>
                  </a:schemeClr>
                </a:glow>
              </a:effectLst>
            </a:endParaRPr>
          </a:p>
        </p:txBody>
      </p:sp>
      <p:sp>
        <p:nvSpPr>
          <p:cNvPr id="3" name="Content Placeholder 2"/>
          <p:cNvSpPr>
            <a:spLocks noGrp="1"/>
          </p:cNvSpPr>
          <p:nvPr>
            <p:ph idx="1"/>
          </p:nvPr>
        </p:nvSpPr>
        <p:spPr>
          <a:xfrm>
            <a:off x="1981200" y="1600200"/>
            <a:ext cx="8229600" cy="5257800"/>
          </a:xfrm>
          <a:solidFill>
            <a:srgbClr val="00B050">
              <a:alpha val="12157"/>
            </a:srgbClr>
          </a:solidFill>
        </p:spPr>
        <p:txBody>
          <a:bodyPr>
            <a:normAutofit/>
          </a:bodyPr>
          <a:lstStyle/>
          <a:p>
            <a:pPr marL="0" indent="0">
              <a:lnSpc>
                <a:spcPct val="80000"/>
              </a:lnSpc>
              <a:spcBef>
                <a:spcPts val="0"/>
              </a:spcBef>
              <a:buNone/>
            </a:pPr>
            <a:r>
              <a:rPr lang="en-US" sz="4400" b="1" dirty="0">
                <a:solidFill>
                  <a:schemeClr val="bg1"/>
                </a:solidFill>
                <a:effectLst>
                  <a:glow rad="228600">
                    <a:schemeClr val="tx1">
                      <a:alpha val="40000"/>
                    </a:schemeClr>
                  </a:glow>
                </a:effectLst>
              </a:rPr>
              <a:t>“Creating a good habit requires much conscious effort, but once the groove has been produced the acts which make up a habitual pattern are not consciously willed.”</a:t>
            </a:r>
          </a:p>
          <a:p>
            <a:pPr marL="4119563" indent="0">
              <a:lnSpc>
                <a:spcPct val="80000"/>
              </a:lnSpc>
              <a:spcBef>
                <a:spcPts val="0"/>
              </a:spcBef>
              <a:buNone/>
            </a:pPr>
            <a:r>
              <a:rPr lang="en-US" sz="1800" dirty="0">
                <a:solidFill>
                  <a:schemeClr val="bg1"/>
                </a:solidFill>
                <a:effectLst>
                  <a:glow rad="228600">
                    <a:schemeClr val="tx1">
                      <a:alpha val="40000"/>
                    </a:schemeClr>
                  </a:glow>
                </a:effectLst>
              </a:rPr>
              <a:t>H. Keane (Australian National University), 2000, Setting yourself free: Techniques of recovery. </a:t>
            </a:r>
            <a:r>
              <a:rPr lang="en-US" sz="1800" i="1" dirty="0">
                <a:solidFill>
                  <a:schemeClr val="bg1"/>
                </a:solidFill>
                <a:effectLst>
                  <a:glow rad="228600">
                    <a:schemeClr val="tx1">
                      <a:alpha val="40000"/>
                    </a:schemeClr>
                  </a:glow>
                </a:effectLst>
              </a:rPr>
              <a:t>Health</a:t>
            </a:r>
            <a:r>
              <a:rPr lang="en-US" sz="1800" dirty="0">
                <a:solidFill>
                  <a:schemeClr val="bg1"/>
                </a:solidFill>
                <a:effectLst>
                  <a:glow rad="228600">
                    <a:schemeClr val="tx1">
                      <a:alpha val="40000"/>
                    </a:schemeClr>
                  </a:glow>
                </a:effectLst>
              </a:rPr>
              <a:t>, 4, 324-346.</a:t>
            </a:r>
          </a:p>
          <a:p>
            <a:pPr>
              <a:lnSpc>
                <a:spcPct val="80000"/>
              </a:lnSpc>
              <a:spcBef>
                <a:spcPts val="0"/>
              </a:spcBef>
            </a:pPr>
            <a:endParaRPr lang="en-US" dirty="0">
              <a:solidFill>
                <a:schemeClr val="bg1"/>
              </a:solidFill>
            </a:endParaRPr>
          </a:p>
        </p:txBody>
      </p:sp>
    </p:spTree>
    <p:extLst>
      <p:ext uri="{BB962C8B-B14F-4D97-AF65-F5344CB8AC3E}">
        <p14:creationId xmlns:p14="http://schemas.microsoft.com/office/powerpoint/2010/main" val="28355002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Stock_000008804301XSmall.jpg"/>
          <p:cNvPicPr>
            <a:picLocks noChangeAspect="1"/>
          </p:cNvPicPr>
          <p:nvPr/>
        </p:nvPicPr>
        <p:blipFill>
          <a:blip r:embed="rId2" cstate="print"/>
          <a:srcRect r="10792"/>
          <a:stretch>
            <a:fillRect/>
          </a:stretch>
        </p:blipFill>
        <p:spPr>
          <a:xfrm>
            <a:off x="1447800" y="0"/>
            <a:ext cx="9220200" cy="6858000"/>
          </a:xfrm>
          <a:prstGeom prst="rect">
            <a:avLst/>
          </a:prstGeom>
        </p:spPr>
      </p:pic>
      <p:sp>
        <p:nvSpPr>
          <p:cNvPr id="3" name="Content Placeholder 2"/>
          <p:cNvSpPr>
            <a:spLocks noGrp="1"/>
          </p:cNvSpPr>
          <p:nvPr>
            <p:ph idx="1"/>
          </p:nvPr>
        </p:nvSpPr>
        <p:spPr>
          <a:xfrm>
            <a:off x="1524000" y="0"/>
            <a:ext cx="3962400" cy="6858000"/>
          </a:xfrm>
        </p:spPr>
        <p:txBody>
          <a:bodyPr>
            <a:normAutofit fontScale="85000" lnSpcReduction="20000"/>
          </a:bodyPr>
          <a:lstStyle/>
          <a:p>
            <a:pPr algn="ctr">
              <a:spcBef>
                <a:spcPts val="0"/>
              </a:spcBef>
              <a:buNone/>
            </a:pPr>
            <a:r>
              <a:rPr lang="en-US" sz="6400" b="1" dirty="0">
                <a:solidFill>
                  <a:schemeClr val="bg1"/>
                </a:solidFill>
              </a:rPr>
              <a:t>2. Own it </a:t>
            </a:r>
          </a:p>
          <a:p>
            <a:pPr marL="0" indent="0">
              <a:spcBef>
                <a:spcPts val="0"/>
              </a:spcBef>
              <a:buNone/>
            </a:pPr>
            <a:endParaRPr lang="en-US" sz="1400" dirty="0">
              <a:solidFill>
                <a:schemeClr val="bg1"/>
              </a:solidFill>
            </a:endParaRPr>
          </a:p>
          <a:p>
            <a:pPr marL="0" indent="0">
              <a:spcBef>
                <a:spcPts val="0"/>
              </a:spcBef>
              <a:buNone/>
            </a:pPr>
            <a:r>
              <a:rPr lang="en-US" sz="4800" dirty="0">
                <a:solidFill>
                  <a:schemeClr val="bg1"/>
                </a:solidFill>
              </a:rPr>
              <a:t>Ownership creates satisfaction (endowment effect). By completely identifying yourself with a future goal, you become more attached to it</a:t>
            </a:r>
          </a:p>
          <a:p>
            <a:pPr marL="0" indent="0">
              <a:spcBef>
                <a:spcPts val="0"/>
              </a:spcBef>
              <a:buNone/>
            </a:pPr>
            <a:r>
              <a:rPr lang="en-US" dirty="0" smtClean="0">
                <a:solidFill>
                  <a:schemeClr val="bg1"/>
                </a:solidFill>
              </a:rPr>
              <a:t> </a:t>
            </a:r>
          </a:p>
          <a:p>
            <a:pPr>
              <a:spcBef>
                <a:spcPts val="0"/>
              </a:spcBef>
              <a:buNone/>
            </a:pPr>
            <a:endParaRPr lang="en-US" dirty="0" smtClean="0"/>
          </a:p>
        </p:txBody>
      </p:sp>
      <p:sp>
        <p:nvSpPr>
          <p:cNvPr id="6" name="TextBox 5"/>
          <p:cNvSpPr txBox="1"/>
          <p:nvPr/>
        </p:nvSpPr>
        <p:spPr>
          <a:xfrm rot="-120000">
            <a:off x="6172200" y="4267201"/>
            <a:ext cx="1676400" cy="830997"/>
          </a:xfrm>
          <a:prstGeom prst="rect">
            <a:avLst/>
          </a:prstGeom>
          <a:noFill/>
        </p:spPr>
        <p:txBody>
          <a:bodyPr wrap="square" rtlCol="0">
            <a:spAutoFit/>
          </a:bodyPr>
          <a:lstStyle/>
          <a:p>
            <a:pPr algn="ctr"/>
            <a:r>
              <a:rPr lang="en-US" sz="2400" b="1" dirty="0"/>
              <a:t>I claim my future</a:t>
            </a:r>
            <a:endParaRPr lang="en-US" sz="2400" b="1" dirty="0"/>
          </a:p>
        </p:txBody>
      </p:sp>
    </p:spTree>
    <p:extLst>
      <p:ext uri="{BB962C8B-B14F-4D97-AF65-F5344CB8AC3E}">
        <p14:creationId xmlns:p14="http://schemas.microsoft.com/office/powerpoint/2010/main" val="1629872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 Aversion → Change Aversion</a:t>
            </a:r>
            <a:endParaRPr lang="en-US" dirty="0"/>
          </a:p>
        </p:txBody>
      </p:sp>
      <p:sp>
        <p:nvSpPr>
          <p:cNvPr id="3" name="Content Placeholder 2"/>
          <p:cNvSpPr>
            <a:spLocks noGrp="1"/>
          </p:cNvSpPr>
          <p:nvPr>
            <p:ph idx="1"/>
          </p:nvPr>
        </p:nvSpPr>
        <p:spPr/>
        <p:txBody>
          <a:bodyPr/>
          <a:lstStyle/>
          <a:p>
            <a:r>
              <a:rPr lang="en-US" dirty="0" smtClean="0"/>
              <a:t>A proposed reform may have lots of pluses and a few minuses</a:t>
            </a:r>
          </a:p>
          <a:p>
            <a:r>
              <a:rPr lang="en-US" dirty="0" smtClean="0"/>
              <a:t>Loss aversion magnifies the impact of the minuses</a:t>
            </a:r>
          </a:p>
          <a:p>
            <a:r>
              <a:rPr lang="en-US" dirty="0" smtClean="0"/>
              <a:t>As a result, we tend to instinctually resist change</a:t>
            </a:r>
            <a:endParaRPr lang="en-US" dirty="0"/>
          </a:p>
        </p:txBody>
      </p:sp>
    </p:spTree>
    <p:extLst>
      <p:ext uri="{BB962C8B-B14F-4D97-AF65-F5344CB8AC3E}">
        <p14:creationId xmlns:p14="http://schemas.microsoft.com/office/powerpoint/2010/main" val="10538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4419600" cy="6858000"/>
          </a:xfrm>
        </p:spPr>
        <p:txBody>
          <a:bodyPr>
            <a:normAutofit/>
          </a:bodyPr>
          <a:lstStyle/>
          <a:p>
            <a:pPr algn="ctr">
              <a:buNone/>
            </a:pPr>
            <a:r>
              <a:rPr lang="en-US" sz="5400" b="1" dirty="0"/>
              <a:t>3. Fear its loss</a:t>
            </a:r>
          </a:p>
          <a:p>
            <a:pPr marL="0" indent="0">
              <a:buNone/>
            </a:pPr>
            <a:r>
              <a:rPr lang="en-US" sz="4400" dirty="0"/>
              <a:t>By “owning” a future goal, immediate temptations which put that future at risk can be framed as a potential loss.</a:t>
            </a:r>
          </a:p>
        </p:txBody>
      </p:sp>
      <p:pic>
        <p:nvPicPr>
          <p:cNvPr id="5" name="Picture 4" descr="iStock_000003688476XSmall.jpg"/>
          <p:cNvPicPr>
            <a:picLocks noChangeAspect="1"/>
          </p:cNvPicPr>
          <p:nvPr/>
        </p:nvPicPr>
        <p:blipFill>
          <a:blip r:embed="rId2" cstate="print"/>
          <a:srcRect b="4372"/>
          <a:stretch>
            <a:fillRect/>
          </a:stretch>
        </p:blipFill>
        <p:spPr>
          <a:xfrm>
            <a:off x="5715000" y="-1"/>
            <a:ext cx="4953000" cy="6858001"/>
          </a:xfrm>
          <a:prstGeom prst="rect">
            <a:avLst/>
          </a:prstGeom>
        </p:spPr>
      </p:pic>
    </p:spTree>
    <p:extLst>
      <p:ext uri="{BB962C8B-B14F-4D97-AF65-F5344CB8AC3E}">
        <p14:creationId xmlns:p14="http://schemas.microsoft.com/office/powerpoint/2010/main" val="6937589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Documents and Settings\rjames\Local Settings\Temporary Internet Files\Content.IE5\NA5J5WLH\MPj04422540000[1].jpg"/>
          <p:cNvPicPr>
            <a:picLocks noChangeAspect="1" noChangeArrowheads="1"/>
          </p:cNvPicPr>
          <p:nvPr/>
        </p:nvPicPr>
        <p:blipFill>
          <a:blip r:embed="rId2" cstate="print"/>
          <a:srcRect r="11111"/>
          <a:stretch>
            <a:fillRect/>
          </a:stretch>
        </p:blipFill>
        <p:spPr bwMode="auto">
          <a:xfrm>
            <a:off x="1524000" y="0"/>
            <a:ext cx="9144000" cy="6858000"/>
          </a:xfrm>
          <a:prstGeom prst="rect">
            <a:avLst/>
          </a:prstGeom>
          <a:noFill/>
        </p:spPr>
      </p:pic>
      <p:sp>
        <p:nvSpPr>
          <p:cNvPr id="2" name="Title 1"/>
          <p:cNvSpPr>
            <a:spLocks noGrp="1"/>
          </p:cNvSpPr>
          <p:nvPr>
            <p:ph type="title"/>
          </p:nvPr>
        </p:nvSpPr>
        <p:spPr>
          <a:xfrm>
            <a:off x="1981200" y="274638"/>
            <a:ext cx="3962400" cy="1143000"/>
          </a:xfrm>
        </p:spPr>
        <p:txBody>
          <a:bodyPr>
            <a:noAutofit/>
          </a:bodyPr>
          <a:lstStyle/>
          <a:p>
            <a:pPr algn="l">
              <a:lnSpc>
                <a:spcPct val="80000"/>
              </a:lnSpc>
            </a:pPr>
            <a:r>
              <a:rPr lang="en-US" sz="5400" dirty="0"/>
              <a:t>Application </a:t>
            </a:r>
            <a:br>
              <a:rPr lang="en-US" sz="5400" dirty="0"/>
            </a:br>
            <a:r>
              <a:rPr lang="en-US" sz="5400" dirty="0"/>
              <a:t>question</a:t>
            </a:r>
            <a:endParaRPr lang="en-US" sz="5400" dirty="0"/>
          </a:p>
        </p:txBody>
      </p:sp>
      <p:sp>
        <p:nvSpPr>
          <p:cNvPr id="3" name="Content Placeholder 2"/>
          <p:cNvSpPr>
            <a:spLocks noGrp="1"/>
          </p:cNvSpPr>
          <p:nvPr>
            <p:ph idx="1"/>
          </p:nvPr>
        </p:nvSpPr>
        <p:spPr>
          <a:xfrm>
            <a:off x="1524000" y="1600200"/>
            <a:ext cx="3962400" cy="5257800"/>
          </a:xfrm>
        </p:spPr>
        <p:txBody>
          <a:bodyPr>
            <a:noAutofit/>
          </a:bodyPr>
          <a:lstStyle/>
          <a:p>
            <a:pPr marL="0" indent="0">
              <a:lnSpc>
                <a:spcPct val="80000"/>
              </a:lnSpc>
              <a:spcBef>
                <a:spcPts val="0"/>
              </a:spcBef>
              <a:buNone/>
            </a:pPr>
            <a:r>
              <a:rPr lang="en-US" sz="3600" dirty="0"/>
              <a:t>Suppose you are advising a friend who wants to become a surgeon.  What practical suggestions can you give to help her “own” her identity as a future surgeon?</a:t>
            </a:r>
            <a:endParaRPr lang="en-US" sz="3600" dirty="0"/>
          </a:p>
        </p:txBody>
      </p:sp>
    </p:spTree>
    <p:extLst>
      <p:ext uri="{BB962C8B-B14F-4D97-AF65-F5344CB8AC3E}">
        <p14:creationId xmlns:p14="http://schemas.microsoft.com/office/powerpoint/2010/main" val="37439529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Loss Aversion </a:t>
            </a:r>
            <a:r>
              <a:rPr lang="en-US" dirty="0" smtClean="0"/>
              <a:t>→ Stalemate</a:t>
            </a:r>
            <a:endParaRPr lang="en-US" dirty="0"/>
          </a:p>
        </p:txBody>
      </p:sp>
      <p:sp>
        <p:nvSpPr>
          <p:cNvPr id="3" name="Content Placeholder 2"/>
          <p:cNvSpPr>
            <a:spLocks noGrp="1"/>
          </p:cNvSpPr>
          <p:nvPr>
            <p:ph idx="1"/>
          </p:nvPr>
        </p:nvSpPr>
        <p:spPr/>
        <p:txBody>
          <a:bodyPr>
            <a:normAutofit/>
          </a:bodyPr>
          <a:lstStyle/>
          <a:p>
            <a:r>
              <a:rPr lang="en-US" dirty="0" smtClean="0"/>
              <a:t>In any negotiation, each side makes a demand and a concession</a:t>
            </a:r>
          </a:p>
          <a:p>
            <a:r>
              <a:rPr lang="en-US" dirty="0" smtClean="0"/>
              <a:t>But, even if each side wants to be fair, loss aversion makes them make a big demand and a small concession</a:t>
            </a:r>
          </a:p>
          <a:p>
            <a:r>
              <a:rPr lang="en-US" dirty="0" smtClean="0"/>
              <a:t>Naturally, the other side rejects the proposal and replies with </a:t>
            </a:r>
            <a:r>
              <a:rPr lang="en-US" dirty="0"/>
              <a:t>a big demand and a small </a:t>
            </a:r>
            <a:r>
              <a:rPr lang="en-US" dirty="0" smtClean="0"/>
              <a:t>concession of its own</a:t>
            </a:r>
            <a:endParaRPr lang="en-US" dirty="0"/>
          </a:p>
          <a:p>
            <a:r>
              <a:rPr lang="en-US" dirty="0" smtClean="0"/>
              <a:t>This is why negotiations are never easy</a:t>
            </a:r>
            <a:endParaRPr lang="en-US" dirty="0"/>
          </a:p>
        </p:txBody>
      </p:sp>
    </p:spTree>
    <p:extLst>
      <p:ext uri="{BB962C8B-B14F-4D97-AF65-F5344CB8AC3E}">
        <p14:creationId xmlns:p14="http://schemas.microsoft.com/office/powerpoint/2010/main" val="1722786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Loss Aversion → Stalemate</a:t>
            </a:r>
          </a:p>
        </p:txBody>
      </p:sp>
      <p:sp>
        <p:nvSpPr>
          <p:cNvPr id="3" name="Content Placeholder 2"/>
          <p:cNvSpPr>
            <a:spLocks noGrp="1"/>
          </p:cNvSpPr>
          <p:nvPr>
            <p:ph idx="1"/>
          </p:nvPr>
        </p:nvSpPr>
        <p:spPr/>
        <p:txBody>
          <a:bodyPr/>
          <a:lstStyle/>
          <a:p>
            <a:r>
              <a:rPr lang="en-US" dirty="0" smtClean="0"/>
              <a:t>A proposal would have a better chance of success if the concessions each side has to make are required of future generations or cohorts while sparing the current generation or cohort</a:t>
            </a:r>
          </a:p>
          <a:p>
            <a:r>
              <a:rPr lang="en-US" dirty="0" smtClean="0"/>
              <a:t>Also, negotiators often attempt to convince the other side that their side is making concessions that are huge losses</a:t>
            </a:r>
            <a:endParaRPr lang="en-US" dirty="0"/>
          </a:p>
        </p:txBody>
      </p:sp>
    </p:spTree>
    <p:extLst>
      <p:ext uri="{BB962C8B-B14F-4D97-AF65-F5344CB8AC3E}">
        <p14:creationId xmlns:p14="http://schemas.microsoft.com/office/powerpoint/2010/main" val="3184721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Lack of Attention</a:t>
            </a:r>
            <a:endParaRPr lang="en-US" dirty="0"/>
          </a:p>
        </p:txBody>
      </p:sp>
      <p:sp>
        <p:nvSpPr>
          <p:cNvPr id="3" name="Content Placeholder 2"/>
          <p:cNvSpPr>
            <a:spLocks noGrp="1"/>
          </p:cNvSpPr>
          <p:nvPr>
            <p:ph idx="1"/>
          </p:nvPr>
        </p:nvSpPr>
        <p:spPr/>
        <p:txBody>
          <a:bodyPr>
            <a:normAutofit/>
          </a:bodyPr>
          <a:lstStyle/>
          <a:p>
            <a:r>
              <a:rPr lang="en-US" dirty="0" smtClean="0"/>
              <a:t>Apart from loss aversion, another reason for the status quo bias is simply our lack of attention to the choices we make</a:t>
            </a:r>
          </a:p>
          <a:p>
            <a:r>
              <a:rPr lang="en-US" dirty="0" smtClean="0"/>
              <a:t>We often stick with </a:t>
            </a:r>
            <a:r>
              <a:rPr lang="en-US" dirty="0" smtClean="0">
                <a:solidFill>
                  <a:srgbClr val="FF0000"/>
                </a:solidFill>
              </a:rPr>
              <a:t>the default option</a:t>
            </a:r>
          </a:p>
          <a:p>
            <a:pPr lvl="1"/>
            <a:r>
              <a:rPr lang="en-US" dirty="0" smtClean="0"/>
              <a:t>In retirement plans</a:t>
            </a:r>
          </a:p>
          <a:p>
            <a:pPr lvl="1"/>
            <a:r>
              <a:rPr lang="en-US" dirty="0" smtClean="0"/>
              <a:t>In organ donation</a:t>
            </a:r>
          </a:p>
          <a:p>
            <a:r>
              <a:rPr lang="en-US" dirty="0" smtClean="0"/>
              <a:t>Marketing pros and policy makers pay a lot of attention to designing the default option</a:t>
            </a:r>
            <a:endParaRPr lang="en-US" dirty="0"/>
          </a:p>
        </p:txBody>
      </p:sp>
    </p:spTree>
    <p:extLst>
      <p:ext uri="{BB962C8B-B14F-4D97-AF65-F5344CB8AC3E}">
        <p14:creationId xmlns:p14="http://schemas.microsoft.com/office/powerpoint/2010/main" val="3175728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Inertia </a:t>
            </a:r>
            <a:endParaRPr lang="en-US" dirty="0"/>
          </a:p>
        </p:txBody>
      </p:sp>
      <p:sp>
        <p:nvSpPr>
          <p:cNvPr id="3" name="Content Placeholder 2"/>
          <p:cNvSpPr>
            <a:spLocks noGrp="1"/>
          </p:cNvSpPr>
          <p:nvPr>
            <p:ph idx="1"/>
          </p:nvPr>
        </p:nvSpPr>
        <p:spPr/>
        <p:txBody>
          <a:bodyPr/>
          <a:lstStyle/>
          <a:p>
            <a:r>
              <a:rPr lang="en-US" dirty="0" smtClean="0"/>
              <a:t>“People … stick with what they have unless there is some good reason to switch, or perhaps despite there being a good reason to switch.”</a:t>
            </a:r>
          </a:p>
          <a:p>
            <a:pPr lvl="1"/>
            <a:r>
              <a:rPr lang="en-US" i="1" dirty="0" smtClean="0"/>
              <a:t>Misbehaving</a:t>
            </a:r>
            <a:r>
              <a:rPr lang="en-US" dirty="0" smtClean="0"/>
              <a:t> by Richard </a:t>
            </a:r>
            <a:r>
              <a:rPr lang="en-US" dirty="0" err="1" smtClean="0"/>
              <a:t>Thaler</a:t>
            </a:r>
            <a:r>
              <a:rPr lang="en-US" dirty="0" smtClean="0"/>
              <a:t>, page 154.</a:t>
            </a:r>
          </a:p>
          <a:p>
            <a:pPr lvl="1"/>
            <a:r>
              <a:rPr lang="en-US" dirty="0" smtClean="0"/>
              <a:t>Here, </a:t>
            </a:r>
            <a:r>
              <a:rPr lang="en-US" dirty="0" err="1" smtClean="0"/>
              <a:t>Thaler</a:t>
            </a:r>
            <a:r>
              <a:rPr lang="en-US" dirty="0" smtClean="0"/>
              <a:t> is discussing explanations for his experiment with mugs that we discussed under “endowment effect”</a:t>
            </a:r>
            <a:endParaRPr lang="en-US" dirty="0"/>
          </a:p>
        </p:txBody>
      </p:sp>
    </p:spTree>
    <p:extLst>
      <p:ext uri="{BB962C8B-B14F-4D97-AF65-F5344CB8AC3E}">
        <p14:creationId xmlns:p14="http://schemas.microsoft.com/office/powerpoint/2010/main" val="1170577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Boston-Cambridge B37 by euthman."/>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p:spPr>
      </p:pic>
      <p:sp>
        <p:nvSpPr>
          <p:cNvPr id="3" name="Content Placeholder 2"/>
          <p:cNvSpPr>
            <a:spLocks noGrp="1"/>
          </p:cNvSpPr>
          <p:nvPr>
            <p:ph idx="1"/>
          </p:nvPr>
        </p:nvSpPr>
        <p:spPr>
          <a:xfrm>
            <a:off x="1524000" y="0"/>
            <a:ext cx="9144000" cy="1295400"/>
          </a:xfrm>
        </p:spPr>
        <p:txBody>
          <a:bodyPr>
            <a:normAutofit lnSpcReduction="10000"/>
          </a:bodyPr>
          <a:lstStyle/>
          <a:p>
            <a:pPr marL="0" indent="0">
              <a:spcBef>
                <a:spcPts val="0"/>
              </a:spcBef>
              <a:buNone/>
            </a:pPr>
            <a:r>
              <a:rPr lang="en-US" sz="2800" dirty="0">
                <a:effectLst>
                  <a:glow rad="228600">
                    <a:schemeClr val="bg1">
                      <a:alpha val="40000"/>
                    </a:schemeClr>
                  </a:glow>
                </a:effectLst>
              </a:rPr>
              <a:t>Students at Harvard’s Kennedy School of Government and Boston University School of Management were given different questions, some indicating a status quo, others not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1030</TotalTime>
  <Words>3653</Words>
  <Application>Microsoft Office PowerPoint</Application>
  <PresentationFormat>Widescreen</PresentationFormat>
  <Paragraphs>304</Paragraphs>
  <Slides>41</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Office Theme</vt:lpstr>
      <vt:lpstr>Status quo bias  </vt:lpstr>
      <vt:lpstr>Status Quo Bias: Readings</vt:lpstr>
      <vt:lpstr>Status quo bias:  Avoiding action and avoiding change</vt:lpstr>
      <vt:lpstr>Loss Aversion → Change Aversion</vt:lpstr>
      <vt:lpstr>Loss Aversion → Stalemate</vt:lpstr>
      <vt:lpstr>Loss Aversion → Stalemate</vt:lpstr>
      <vt:lpstr>Lack of Attention</vt:lpstr>
      <vt:lpstr>Inertia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Building new  v. expanding old</vt:lpstr>
      <vt:lpstr>Building new  v. expanding old</vt:lpstr>
      <vt:lpstr>PowerPoint Presentation</vt:lpstr>
      <vt:lpstr>PowerPoint Presentation</vt:lpstr>
      <vt:lpstr>PowerPoint Presentation</vt:lpstr>
      <vt:lpstr>PowerPoint Presentation</vt:lpstr>
      <vt:lpstr>Surveying college students in different locations where policies were and were not the status quo.</vt:lpstr>
      <vt:lpstr>Inertia v. Action</vt:lpstr>
      <vt:lpstr>Inertia v. Action</vt:lpstr>
      <vt:lpstr>PowerPoint Presentation</vt:lpstr>
      <vt:lpstr>PowerPoint Presentation</vt:lpstr>
      <vt:lpstr>PowerPoint Presentation</vt:lpstr>
      <vt:lpstr>Status quo bias:  Avoiding action and avoiding change</vt:lpstr>
      <vt:lpstr>Using prospect theory to pursue your goals</vt:lpstr>
      <vt:lpstr>1. Make it a habit  (Goal pursuit becomes the status quo)</vt:lpstr>
      <vt:lpstr>PowerPoint Presentation</vt:lpstr>
      <vt:lpstr>PowerPoint Presentation</vt:lpstr>
      <vt:lpstr>Application  question</vt:lpstr>
    </vt:vector>
  </TitlesOfParts>
  <Company>UGA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quo bias</dc:title>
  <dc:creator/>
  <cp:keywords>Behavioral economics curriculum, judgment and decision-making</cp:keywords>
  <cp:lastModifiedBy>Udayan Roy</cp:lastModifiedBy>
  <cp:revision>127</cp:revision>
  <dcterms:created xsi:type="dcterms:W3CDTF">2009-08-01T13:56:24Z</dcterms:created>
  <dcterms:modified xsi:type="dcterms:W3CDTF">2020-10-07T22:24:12Z</dcterms:modified>
</cp:coreProperties>
</file>