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55" r:id="rId3"/>
    <p:sldId id="291" r:id="rId4"/>
    <p:sldId id="288" r:id="rId5"/>
    <p:sldId id="341" r:id="rId6"/>
    <p:sldId id="301" r:id="rId7"/>
    <p:sldId id="342" r:id="rId8"/>
    <p:sldId id="333" r:id="rId9"/>
    <p:sldId id="306" r:id="rId10"/>
    <p:sldId id="334" r:id="rId11"/>
    <p:sldId id="323" r:id="rId12"/>
    <p:sldId id="324" r:id="rId13"/>
    <p:sldId id="343" r:id="rId14"/>
    <p:sldId id="344" r:id="rId15"/>
    <p:sldId id="330" r:id="rId16"/>
    <p:sldId id="331" r:id="rId17"/>
    <p:sldId id="328" r:id="rId18"/>
    <p:sldId id="347" r:id="rId19"/>
    <p:sldId id="320" r:id="rId20"/>
    <p:sldId id="321" r:id="rId21"/>
    <p:sldId id="322" r:id="rId22"/>
    <p:sldId id="3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961" autoAdjust="0"/>
  </p:normalViewPr>
  <p:slideViewPr>
    <p:cSldViewPr>
      <p:cViewPr varScale="1">
        <p:scale>
          <a:sx n="64" d="100"/>
          <a:sy n="64" d="100"/>
        </p:scale>
        <p:origin x="1340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Sheet1!$H$1</c:f>
              <c:strCache>
                <c:ptCount val="1"/>
                <c:pt idx="0">
                  <c:v>1 water 5 sugar</c:v>
                </c:pt>
              </c:strCache>
            </c:strRef>
          </c:tx>
          <c:spPr>
            <a:ln w="762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Sheet1!$G$2:$G$11</c:f>
              <c:numCache>
                <c:formatCode>General</c:formatCode>
                <c:ptCount val="10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  <c:pt idx="8">
                  <c:v>36</c:v>
                </c:pt>
              </c:numCache>
            </c:numRef>
          </c:cat>
          <c:val>
            <c:numRef>
              <c:f>Sheet1!$H$2:$H$10</c:f>
              <c:numCache>
                <c:formatCode>General</c:formatCode>
                <c:ptCount val="9"/>
                <c:pt idx="0">
                  <c:v>55</c:v>
                </c:pt>
                <c:pt idx="1">
                  <c:v>47</c:v>
                </c:pt>
                <c:pt idx="2">
                  <c:v>49</c:v>
                </c:pt>
                <c:pt idx="3">
                  <c:v>50</c:v>
                </c:pt>
                <c:pt idx="4">
                  <c:v>49</c:v>
                </c:pt>
                <c:pt idx="5">
                  <c:v>49.5</c:v>
                </c:pt>
                <c:pt idx="6">
                  <c:v>49</c:v>
                </c:pt>
                <c:pt idx="7">
                  <c:v>46</c:v>
                </c:pt>
                <c:pt idx="8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AF-46D2-BC84-5F61A24F0A6B}"/>
            </c:ext>
          </c:extLst>
        </c:ser>
        <c:ser>
          <c:idx val="2"/>
          <c:order val="1"/>
          <c:tx>
            <c:strRef>
              <c:f>Sheet1!$I$1</c:f>
              <c:strCache>
                <c:ptCount val="1"/>
                <c:pt idx="0">
                  <c:v>5 water 1 sugar</c:v>
                </c:pt>
              </c:strCache>
            </c:strRef>
          </c:tx>
          <c:spPr>
            <a:ln w="76200"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Sheet1!$G$2:$G$11</c:f>
              <c:numCache>
                <c:formatCode>General</c:formatCode>
                <c:ptCount val="10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  <c:pt idx="8">
                  <c:v>36</c:v>
                </c:pt>
              </c:numCache>
            </c:numRef>
          </c:cat>
          <c:val>
            <c:numRef>
              <c:f>Sheet1!$I$2:$I$10</c:f>
              <c:numCache>
                <c:formatCode>General</c:formatCode>
                <c:ptCount val="9"/>
                <c:pt idx="0">
                  <c:v>27</c:v>
                </c:pt>
                <c:pt idx="1">
                  <c:v>29</c:v>
                </c:pt>
                <c:pt idx="2">
                  <c:v>34</c:v>
                </c:pt>
                <c:pt idx="3">
                  <c:v>39</c:v>
                </c:pt>
                <c:pt idx="4">
                  <c:v>40.5</c:v>
                </c:pt>
                <c:pt idx="5">
                  <c:v>41</c:v>
                </c:pt>
                <c:pt idx="6">
                  <c:v>40</c:v>
                </c:pt>
                <c:pt idx="7">
                  <c:v>39</c:v>
                </c:pt>
                <c:pt idx="8">
                  <c:v>40.5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AF-46D2-BC84-5F61A24F0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079680"/>
        <c:axId val="79081856"/>
      </c:lineChart>
      <c:catAx>
        <c:axId val="79079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79081856"/>
        <c:crosses val="autoZero"/>
        <c:auto val="1"/>
        <c:lblAlgn val="ctr"/>
        <c:lblOffset val="100"/>
        <c:noMultiLvlLbl val="0"/>
      </c:catAx>
      <c:valAx>
        <c:axId val="79081856"/>
        <c:scaling>
          <c:orientation val="minMax"/>
          <c:max val="55"/>
          <c:min val="2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ml Sugar Water Consumed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90796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80D84-E346-4F7D-9E92-6DDFEC332173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7698A-0672-4E90-B27B-150D20938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1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698A-0672-4E90-B27B-150D209383B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http://www.flickr.com/photos/bcostin/325307589/</a:t>
            </a:r>
          </a:p>
          <a:p>
            <a:r>
              <a:rPr lang="en-US" dirty="0" smtClean="0"/>
              <a:t>Restricted hours</a:t>
            </a:r>
            <a:r>
              <a:rPr lang="en-US" baseline="0" dirty="0" smtClean="0"/>
              <a:t> would require advance planning to get alcohol. This increases the chances that alcohol buying decisions would be made in a “cold” and rational frame of mind.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698A-0672-4E90-B27B-150D209383B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http://www.flickr.com/photos/foonus/2791079659/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3F544-2031-4F02-B002-AA6A2F28C12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purchased from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istockphoto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698A-0672-4E90-B27B-150D209383B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</a:t>
            </a:r>
            <a:r>
              <a:rPr lang="en-US" baseline="0" dirty="0" smtClean="0"/>
              <a:t>o purchased from </a:t>
            </a:r>
            <a:r>
              <a:rPr lang="en-US" baseline="0" dirty="0" err="1" smtClean="0"/>
              <a:t>istockphoto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698A-0672-4E90-B27B-150D209383B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698A-0672-4E90-B27B-150D209383B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7B02-1C23-4503-906E-5425416B2CD0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9077-5282-400A-9A23-AF8E1CE65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7B02-1C23-4503-906E-5425416B2CD0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9077-5282-400A-9A23-AF8E1CE65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7B02-1C23-4503-906E-5425416B2CD0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9077-5282-400A-9A23-AF8E1CE65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7B02-1C23-4503-906E-5425416B2CD0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9077-5282-400A-9A23-AF8E1CE65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7B02-1C23-4503-906E-5425416B2CD0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9077-5282-400A-9A23-AF8E1CE65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7B02-1C23-4503-906E-5425416B2CD0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9077-5282-400A-9A23-AF8E1CE65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7B02-1C23-4503-906E-5425416B2CD0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9077-5282-400A-9A23-AF8E1CE65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7B02-1C23-4503-906E-5425416B2CD0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9077-5282-400A-9A23-AF8E1CE65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7B02-1C23-4503-906E-5425416B2CD0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9077-5282-400A-9A23-AF8E1CE65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7B02-1C23-4503-906E-5425416B2CD0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9077-5282-400A-9A23-AF8E1CE65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7B02-1C23-4503-906E-5425416B2CD0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9077-5282-400A-9A23-AF8E1CE65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27B02-1C23-4503-906E-5425416B2CD0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D9077-5282-400A-9A23-AF8E1CE65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tock_000007911328XSmall.jpg"/>
          <p:cNvPicPr>
            <a:picLocks noChangeAspect="1"/>
          </p:cNvPicPr>
          <p:nvPr/>
        </p:nvPicPr>
        <p:blipFill>
          <a:blip r:embed="rId2" cstate="print"/>
          <a:srcRect r="11009" b="3348"/>
          <a:stretch>
            <a:fillRect/>
          </a:stretch>
        </p:blipFill>
        <p:spPr>
          <a:xfrm>
            <a:off x="3276600" y="259320"/>
            <a:ext cx="7391400" cy="6598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587376"/>
            <a:ext cx="7772400" cy="1470025"/>
          </a:xfrm>
        </p:spPr>
        <p:txBody>
          <a:bodyPr>
            <a:normAutofit fontScale="90000"/>
          </a:bodyPr>
          <a:lstStyle/>
          <a:p>
            <a:pPr algn="l">
              <a:lnSpc>
                <a:spcPct val="70000"/>
              </a:lnSpc>
            </a:pPr>
            <a:r>
              <a:rPr lang="en-US" sz="3100" dirty="0"/>
              <a:t> (appealing)   </a:t>
            </a:r>
            <a:r>
              <a:rPr lang="en-US" sz="6600" b="1" dirty="0">
                <a:solidFill>
                  <a:srgbClr val="C00000"/>
                </a:solidFill>
              </a:rPr>
              <a:t>A</a:t>
            </a:r>
            <a:r>
              <a:rPr lang="en-US" sz="6600" b="1" dirty="0"/>
              <a:t>vailability</a:t>
            </a:r>
            <a:br>
              <a:rPr lang="en-US" sz="6600" b="1" dirty="0"/>
            </a:br>
            <a:r>
              <a:rPr lang="en-US" sz="3100" dirty="0"/>
              <a:t>(eventually)   </a:t>
            </a:r>
            <a:r>
              <a:rPr lang="en-US" sz="6600" b="1" dirty="0">
                <a:solidFill>
                  <a:srgbClr val="C00000"/>
                </a:solidFill>
              </a:rPr>
              <a:t>B</a:t>
            </a:r>
            <a:r>
              <a:rPr lang="en-US" sz="6600" b="1" dirty="0"/>
              <a:t>eats </a:t>
            </a:r>
            <a:br>
              <a:rPr lang="en-US" sz="6600" b="1" dirty="0"/>
            </a:br>
            <a:r>
              <a:rPr lang="en-US" sz="3100" dirty="0"/>
              <a:t>     (rational)   </a:t>
            </a:r>
            <a:r>
              <a:rPr lang="en-US" sz="6600" b="1" dirty="0">
                <a:solidFill>
                  <a:srgbClr val="C00000"/>
                </a:solidFill>
              </a:rPr>
              <a:t>C</a:t>
            </a:r>
            <a:r>
              <a:rPr lang="en-US" sz="6600" b="1" dirty="0"/>
              <a:t>ognition</a:t>
            </a:r>
            <a:br>
              <a:rPr lang="en-US" sz="6600" b="1" dirty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35814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en-US" dirty="0" smtClean="0"/>
              <a:t>Excessive availability increases consumption</a:t>
            </a:r>
            <a:endParaRPr lang="en-US" dirty="0"/>
          </a:p>
        </p:txBody>
      </p:sp>
      <p:pic>
        <p:nvPicPr>
          <p:cNvPr id="1026" name="Picture 2" descr="http://www.hilaryshepherd.com/rantsnraves/wp-content/uploads/2007/09/scarface-photo-xl-scarface-62356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0"/>
            <a:ext cx="54864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47244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any Scarface fans, you may recall that this environment did not produce a happy ending…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1" descr="C:\Documents and Settings\rjames\Local Settings\Temporary Internet Files\Content.IE5\7XXAE5FQ\MPj031440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09801" y="3276600"/>
            <a:ext cx="3780503" cy="2343912"/>
          </a:xfrm>
          <a:prstGeom prst="rect">
            <a:avLst/>
          </a:prstGeom>
          <a:noFill/>
        </p:spPr>
      </p:pic>
      <p:pic>
        <p:nvPicPr>
          <p:cNvPr id="26625" name="Picture 1" descr="C:\Documents and Settings\rjames\Local Settings\Temporary Internet Files\Content.IE5\7XXAE5FQ\MPj031440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590288"/>
            <a:ext cx="3657600" cy="226771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90600"/>
            <a:ext cx="4572000" cy="12954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500" dirty="0"/>
              <a:t>Group 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5 unlimited bottles of water 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1 unlimited bottle of sugar water</a:t>
            </a:r>
            <a:endParaRPr lang="en-US" sz="4500" dirty="0"/>
          </a:p>
        </p:txBody>
      </p:sp>
      <p:sp>
        <p:nvSpPr>
          <p:cNvPr id="21" name="Rectangle 20"/>
          <p:cNvSpPr/>
          <p:nvPr/>
        </p:nvSpPr>
        <p:spPr>
          <a:xfrm>
            <a:off x="1600200" y="2438400"/>
            <a:ext cx="4419600" cy="3048000"/>
          </a:xfrm>
          <a:prstGeom prst="rect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172200" y="3581400"/>
            <a:ext cx="4419600" cy="3124200"/>
          </a:xfrm>
          <a:prstGeom prst="rect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Content Placeholder 2"/>
          <p:cNvSpPr txBox="1">
            <a:spLocks/>
          </p:cNvSpPr>
          <p:nvPr/>
        </p:nvSpPr>
        <p:spPr>
          <a:xfrm>
            <a:off x="6096000" y="2286000"/>
            <a:ext cx="4572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/>
              <a:t>Group B</a:t>
            </a:r>
          </a:p>
          <a:p>
            <a:pPr>
              <a:defRPr/>
            </a:pPr>
            <a:r>
              <a:rPr lang="en-US" sz="3200" dirty="0"/>
              <a:t>1 unlimited bottle of water and </a:t>
            </a:r>
          </a:p>
          <a:p>
            <a:pPr>
              <a:defRPr/>
            </a:pPr>
            <a:r>
              <a:rPr lang="en-US" sz="3200" dirty="0"/>
              <a:t>5 unlimited bottles of sugar water</a:t>
            </a:r>
            <a:endParaRPr lang="en-US" sz="32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447800" y="5657672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Group A consumed more sugar?</a:t>
            </a:r>
          </a:p>
          <a:p>
            <a:r>
              <a:rPr lang="en-US" sz="2400" dirty="0"/>
              <a:t>b) Group B consumed more sugar?</a:t>
            </a:r>
          </a:p>
          <a:p>
            <a:r>
              <a:rPr lang="en-US" sz="2400" dirty="0"/>
              <a:t>c) No difference?</a:t>
            </a:r>
            <a:endParaRPr lang="en-US" sz="2400" dirty="0"/>
          </a:p>
        </p:txBody>
      </p:sp>
      <p:pic>
        <p:nvPicPr>
          <p:cNvPr id="137" name="Picture 3" descr="C:\Documents and Settings\rjames\Local Settings\Temporary Internet Files\Content.IE5\LXK1S8RD\MPj0305808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2343" t="14583" r="13596"/>
          <a:stretch>
            <a:fillRect/>
          </a:stretch>
        </p:blipFill>
        <p:spPr bwMode="auto">
          <a:xfrm rot="10800000" flipH="1">
            <a:off x="2209800" y="2057400"/>
            <a:ext cx="457200" cy="1828800"/>
          </a:xfrm>
          <a:prstGeom prst="rect">
            <a:avLst/>
          </a:prstGeom>
          <a:noFill/>
        </p:spPr>
      </p:pic>
      <p:pic>
        <p:nvPicPr>
          <p:cNvPr id="138" name="Picture 3" descr="C:\Documents and Settings\rjames\Local Settings\Temporary Internet Files\Content.IE5\LXK1S8RD\MPj0305808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2343" t="14583" r="13596"/>
          <a:stretch>
            <a:fillRect/>
          </a:stretch>
        </p:blipFill>
        <p:spPr bwMode="auto">
          <a:xfrm rot="10800000" flipH="1">
            <a:off x="2743200" y="2057400"/>
            <a:ext cx="457200" cy="1828800"/>
          </a:xfrm>
          <a:prstGeom prst="rect">
            <a:avLst/>
          </a:prstGeom>
          <a:noFill/>
        </p:spPr>
      </p:pic>
      <p:pic>
        <p:nvPicPr>
          <p:cNvPr id="139" name="Picture 3" descr="C:\Documents and Settings\rjames\Local Settings\Temporary Internet Files\Content.IE5\LXK1S8RD\MPj0305808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2343" t="14583" r="13596"/>
          <a:stretch>
            <a:fillRect/>
          </a:stretch>
        </p:blipFill>
        <p:spPr bwMode="auto">
          <a:xfrm rot="10800000" flipH="1">
            <a:off x="3276600" y="2057400"/>
            <a:ext cx="457200" cy="1828800"/>
          </a:xfrm>
          <a:prstGeom prst="rect">
            <a:avLst/>
          </a:prstGeom>
          <a:noFill/>
        </p:spPr>
      </p:pic>
      <p:pic>
        <p:nvPicPr>
          <p:cNvPr id="140" name="Picture 3" descr="C:\Documents and Settings\rjames\Local Settings\Temporary Internet Files\Content.IE5\LXK1S8RD\MPj0305808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5305" t="17999" r="13596"/>
          <a:stretch>
            <a:fillRect/>
          </a:stretch>
        </p:blipFill>
        <p:spPr bwMode="auto">
          <a:xfrm rot="10800000" flipH="1">
            <a:off x="3810000" y="2057399"/>
            <a:ext cx="457200" cy="1828800"/>
          </a:xfrm>
          <a:prstGeom prst="rect">
            <a:avLst/>
          </a:prstGeom>
          <a:noFill/>
        </p:spPr>
      </p:pic>
      <p:pic>
        <p:nvPicPr>
          <p:cNvPr id="113" name="Picture 3" descr="C:\Documents and Settings\rjames\Local Settings\Temporary Internet Files\Content.IE5\LXK1S8RD\MPj0305808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2343" t="14583" r="13596"/>
          <a:stretch>
            <a:fillRect/>
          </a:stretch>
        </p:blipFill>
        <p:spPr bwMode="auto">
          <a:xfrm rot="10800000" flipH="1">
            <a:off x="1676400" y="2057400"/>
            <a:ext cx="457200" cy="1828800"/>
          </a:xfrm>
          <a:prstGeom prst="rect">
            <a:avLst/>
          </a:prstGeom>
          <a:noFill/>
        </p:spPr>
      </p:pic>
      <p:pic>
        <p:nvPicPr>
          <p:cNvPr id="114" name="Picture 3" descr="C:\Documents and Settings\rjames\Local Settings\Temporary Internet Files\Content.IE5\LXK1S8RD\MPj0305808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3596" t="14583" r="12343"/>
          <a:stretch>
            <a:fillRect/>
          </a:stretch>
        </p:blipFill>
        <p:spPr bwMode="auto">
          <a:xfrm rot="10800000">
            <a:off x="5486401" y="2057400"/>
            <a:ext cx="457201" cy="1828800"/>
          </a:xfrm>
          <a:prstGeom prst="rect">
            <a:avLst/>
          </a:prstGeom>
          <a:noFill/>
        </p:spPr>
      </p:pic>
      <p:pic>
        <p:nvPicPr>
          <p:cNvPr id="143" name="Picture 3" descr="C:\Documents and Settings\rjames\Local Settings\Temporary Internet Files\Content.IE5\LXK1S8RD\MPj0305808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2343" t="14583" r="13596"/>
          <a:stretch>
            <a:fillRect/>
          </a:stretch>
        </p:blipFill>
        <p:spPr bwMode="auto">
          <a:xfrm rot="10800000" flipH="1">
            <a:off x="6248400" y="3276600"/>
            <a:ext cx="457200" cy="1828800"/>
          </a:xfrm>
          <a:prstGeom prst="rect">
            <a:avLst/>
          </a:prstGeom>
          <a:noFill/>
        </p:spPr>
      </p:pic>
      <p:pic>
        <p:nvPicPr>
          <p:cNvPr id="144" name="Picture 3" descr="C:\Documents and Settings\rjames\Local Settings\Temporary Internet Files\Content.IE5\LXK1S8RD\MPj0305808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3596" t="14583" r="12343"/>
          <a:stretch>
            <a:fillRect/>
          </a:stretch>
        </p:blipFill>
        <p:spPr bwMode="auto">
          <a:xfrm rot="10800000">
            <a:off x="7543801" y="3276600"/>
            <a:ext cx="457201" cy="1828800"/>
          </a:xfrm>
          <a:prstGeom prst="rect">
            <a:avLst/>
          </a:prstGeom>
          <a:noFill/>
        </p:spPr>
      </p:pic>
      <p:pic>
        <p:nvPicPr>
          <p:cNvPr id="145" name="Picture 3" descr="C:\Documents and Settings\rjames\Local Settings\Temporary Internet Files\Content.IE5\LXK1S8RD\MPj0305808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3596" t="14583" r="12343"/>
          <a:stretch>
            <a:fillRect/>
          </a:stretch>
        </p:blipFill>
        <p:spPr bwMode="auto">
          <a:xfrm rot="10800000">
            <a:off x="8077201" y="3276600"/>
            <a:ext cx="457201" cy="1828800"/>
          </a:xfrm>
          <a:prstGeom prst="rect">
            <a:avLst/>
          </a:prstGeom>
          <a:noFill/>
        </p:spPr>
      </p:pic>
      <p:pic>
        <p:nvPicPr>
          <p:cNvPr id="146" name="Picture 3" descr="C:\Documents and Settings\rjames\Local Settings\Temporary Internet Files\Content.IE5\LXK1S8RD\MPj0305808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3596" t="14583" r="12343"/>
          <a:stretch>
            <a:fillRect/>
          </a:stretch>
        </p:blipFill>
        <p:spPr bwMode="auto">
          <a:xfrm rot="10800000">
            <a:off x="8610601" y="3276600"/>
            <a:ext cx="457201" cy="1828800"/>
          </a:xfrm>
          <a:prstGeom prst="rect">
            <a:avLst/>
          </a:prstGeom>
          <a:noFill/>
        </p:spPr>
      </p:pic>
      <p:pic>
        <p:nvPicPr>
          <p:cNvPr id="147" name="Picture 3" descr="C:\Documents and Settings\rjames\Local Settings\Temporary Internet Files\Content.IE5\LXK1S8RD\MPj0305808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3596" t="14583" r="12343"/>
          <a:stretch>
            <a:fillRect/>
          </a:stretch>
        </p:blipFill>
        <p:spPr bwMode="auto">
          <a:xfrm rot="10800000">
            <a:off x="9144001" y="3276600"/>
            <a:ext cx="457201" cy="1828800"/>
          </a:xfrm>
          <a:prstGeom prst="rect">
            <a:avLst/>
          </a:prstGeom>
          <a:noFill/>
        </p:spPr>
      </p:pic>
      <p:pic>
        <p:nvPicPr>
          <p:cNvPr id="148" name="Picture 3" descr="C:\Documents and Settings\rjames\Local Settings\Temporary Internet Files\Content.IE5\LXK1S8RD\MPj0305808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3596" t="14583" r="12343"/>
          <a:stretch>
            <a:fillRect/>
          </a:stretch>
        </p:blipFill>
        <p:spPr bwMode="auto">
          <a:xfrm rot="10800000">
            <a:off x="9677402" y="3276600"/>
            <a:ext cx="457201" cy="1828800"/>
          </a:xfrm>
          <a:prstGeom prst="rect">
            <a:avLst/>
          </a:prstGeom>
          <a:noFill/>
        </p:spPr>
      </p:pic>
      <p:sp>
        <p:nvSpPr>
          <p:cNvPr id="149" name="TextBox 148"/>
          <p:cNvSpPr txBox="1"/>
          <p:nvPr/>
        </p:nvSpPr>
        <p:spPr>
          <a:xfrm>
            <a:off x="3352800" y="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 lab experiment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Excessive availability increases consumption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0" y="6273226"/>
            <a:ext cx="91440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Tordoff</a:t>
            </a:r>
            <a:r>
              <a:rPr lang="en-US" sz="1600" dirty="0">
                <a:solidFill>
                  <a:schemeClr val="bg1"/>
                </a:solidFill>
              </a:rPr>
              <a:t>, M. G. (2002) Obesity by choice: The powerful influence of nutrient availability on nutrient intake. </a:t>
            </a:r>
            <a:r>
              <a:rPr lang="en-US" sz="1600" i="1" dirty="0">
                <a:solidFill>
                  <a:schemeClr val="bg1"/>
                </a:solidFill>
              </a:rPr>
              <a:t>American Journal of Physiology – Regulatory, Integrative and Comparative Physiology, 282, </a:t>
            </a:r>
            <a:r>
              <a:rPr lang="en-US" sz="1600" dirty="0">
                <a:solidFill>
                  <a:schemeClr val="bg1"/>
                </a:solidFill>
              </a:rPr>
              <a:t>1536-1539.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1" descr="C:\Documents and Settings\rjames\Local Settings\Temporary Internet Files\Content.IE5\7XXAE5FQ\MPj031440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09801" y="3276600"/>
            <a:ext cx="3780503" cy="234391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66800"/>
            <a:ext cx="4572000" cy="10668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500" dirty="0"/>
              <a:t>Group 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500" dirty="0"/>
              <a:t>Average fat content of rats after 36 days: 57 grams</a:t>
            </a:r>
            <a:endParaRPr lang="en-US" sz="4500" dirty="0"/>
          </a:p>
        </p:txBody>
      </p:sp>
      <p:sp>
        <p:nvSpPr>
          <p:cNvPr id="21" name="Rectangle 20"/>
          <p:cNvSpPr/>
          <p:nvPr/>
        </p:nvSpPr>
        <p:spPr>
          <a:xfrm>
            <a:off x="1600200" y="2438400"/>
            <a:ext cx="4419600" cy="3048000"/>
          </a:xfrm>
          <a:prstGeom prst="rect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172200" y="3581400"/>
            <a:ext cx="4419600" cy="3124200"/>
          </a:xfrm>
          <a:prstGeom prst="rect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3" descr="C:\Documents and Settings\rjames\Local Settings\Temporary Internet Files\Content.IE5\LXK1S8RD\MPj0305808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2343" t="14583" r="13596"/>
          <a:stretch>
            <a:fillRect/>
          </a:stretch>
        </p:blipFill>
        <p:spPr bwMode="auto">
          <a:xfrm rot="10800000" flipH="1">
            <a:off x="2209800" y="2057400"/>
            <a:ext cx="457200" cy="1828800"/>
          </a:xfrm>
          <a:prstGeom prst="rect">
            <a:avLst/>
          </a:prstGeom>
          <a:noFill/>
        </p:spPr>
      </p:pic>
      <p:pic>
        <p:nvPicPr>
          <p:cNvPr id="138" name="Picture 3" descr="C:\Documents and Settings\rjames\Local Settings\Temporary Internet Files\Content.IE5\LXK1S8RD\MPj0305808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2343" t="14583" r="13596"/>
          <a:stretch>
            <a:fillRect/>
          </a:stretch>
        </p:blipFill>
        <p:spPr bwMode="auto">
          <a:xfrm rot="10800000" flipH="1">
            <a:off x="2743200" y="2057400"/>
            <a:ext cx="457200" cy="1828800"/>
          </a:xfrm>
          <a:prstGeom prst="rect">
            <a:avLst/>
          </a:prstGeom>
          <a:noFill/>
        </p:spPr>
      </p:pic>
      <p:pic>
        <p:nvPicPr>
          <p:cNvPr id="139" name="Picture 3" descr="C:\Documents and Settings\rjames\Local Settings\Temporary Internet Files\Content.IE5\LXK1S8RD\MPj0305808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2343" t="14583" r="13596"/>
          <a:stretch>
            <a:fillRect/>
          </a:stretch>
        </p:blipFill>
        <p:spPr bwMode="auto">
          <a:xfrm rot="10800000" flipH="1">
            <a:off x="3276600" y="2057400"/>
            <a:ext cx="457200" cy="1828800"/>
          </a:xfrm>
          <a:prstGeom prst="rect">
            <a:avLst/>
          </a:prstGeom>
          <a:noFill/>
        </p:spPr>
      </p:pic>
      <p:pic>
        <p:nvPicPr>
          <p:cNvPr id="140" name="Picture 3" descr="C:\Documents and Settings\rjames\Local Settings\Temporary Internet Files\Content.IE5\LXK1S8RD\MPj0305808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5305" t="17999" r="13596"/>
          <a:stretch>
            <a:fillRect/>
          </a:stretch>
        </p:blipFill>
        <p:spPr bwMode="auto">
          <a:xfrm rot="10800000" flipH="1">
            <a:off x="3810000" y="2057399"/>
            <a:ext cx="457200" cy="1828800"/>
          </a:xfrm>
          <a:prstGeom prst="rect">
            <a:avLst/>
          </a:prstGeom>
          <a:noFill/>
        </p:spPr>
      </p:pic>
      <p:pic>
        <p:nvPicPr>
          <p:cNvPr id="113" name="Picture 3" descr="C:\Documents and Settings\rjames\Local Settings\Temporary Internet Files\Content.IE5\LXK1S8RD\MPj0305808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2343" t="14583" r="13596"/>
          <a:stretch>
            <a:fillRect/>
          </a:stretch>
        </p:blipFill>
        <p:spPr bwMode="auto">
          <a:xfrm rot="10800000" flipH="1">
            <a:off x="1676400" y="2057400"/>
            <a:ext cx="457200" cy="1828800"/>
          </a:xfrm>
          <a:prstGeom prst="rect">
            <a:avLst/>
          </a:prstGeom>
          <a:noFill/>
        </p:spPr>
      </p:pic>
      <p:pic>
        <p:nvPicPr>
          <p:cNvPr id="114" name="Picture 3" descr="C:\Documents and Settings\rjames\Local Settings\Temporary Internet Files\Content.IE5\LXK1S8RD\MPj0305808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3596" t="14583" r="12343"/>
          <a:stretch>
            <a:fillRect/>
          </a:stretch>
        </p:blipFill>
        <p:spPr bwMode="auto">
          <a:xfrm rot="10800000">
            <a:off x="5486401" y="2057400"/>
            <a:ext cx="457201" cy="1828800"/>
          </a:xfrm>
          <a:prstGeom prst="rect">
            <a:avLst/>
          </a:prstGeom>
          <a:noFill/>
        </p:spPr>
      </p:pic>
      <p:pic>
        <p:nvPicPr>
          <p:cNvPr id="143" name="Picture 3" descr="C:\Documents and Settings\rjames\Local Settings\Temporary Internet Files\Content.IE5\LXK1S8RD\MPj0305808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2343" t="14583" r="13596"/>
          <a:stretch>
            <a:fillRect/>
          </a:stretch>
        </p:blipFill>
        <p:spPr bwMode="auto">
          <a:xfrm rot="10800000" flipH="1">
            <a:off x="6248400" y="3276600"/>
            <a:ext cx="457200" cy="1828800"/>
          </a:xfrm>
          <a:prstGeom prst="rect">
            <a:avLst/>
          </a:prstGeom>
          <a:noFill/>
        </p:spPr>
      </p:pic>
      <p:pic>
        <p:nvPicPr>
          <p:cNvPr id="144" name="Picture 3" descr="C:\Documents and Settings\rjames\Local Settings\Temporary Internet Files\Content.IE5\LXK1S8RD\MPj0305808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3596" t="14583" r="12343"/>
          <a:stretch>
            <a:fillRect/>
          </a:stretch>
        </p:blipFill>
        <p:spPr bwMode="auto">
          <a:xfrm rot="10800000">
            <a:off x="7543801" y="3276600"/>
            <a:ext cx="457201" cy="1828800"/>
          </a:xfrm>
          <a:prstGeom prst="rect">
            <a:avLst/>
          </a:prstGeom>
          <a:noFill/>
        </p:spPr>
      </p:pic>
      <p:pic>
        <p:nvPicPr>
          <p:cNvPr id="145" name="Picture 3" descr="C:\Documents and Settings\rjames\Local Settings\Temporary Internet Files\Content.IE5\LXK1S8RD\MPj0305808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3596" t="14583" r="12343"/>
          <a:stretch>
            <a:fillRect/>
          </a:stretch>
        </p:blipFill>
        <p:spPr bwMode="auto">
          <a:xfrm rot="10800000">
            <a:off x="8077201" y="3276600"/>
            <a:ext cx="457201" cy="1828800"/>
          </a:xfrm>
          <a:prstGeom prst="rect">
            <a:avLst/>
          </a:prstGeom>
          <a:noFill/>
        </p:spPr>
      </p:pic>
      <p:pic>
        <p:nvPicPr>
          <p:cNvPr id="146" name="Picture 3" descr="C:\Documents and Settings\rjames\Local Settings\Temporary Internet Files\Content.IE5\LXK1S8RD\MPj0305808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3596" t="14583" r="12343"/>
          <a:stretch>
            <a:fillRect/>
          </a:stretch>
        </p:blipFill>
        <p:spPr bwMode="auto">
          <a:xfrm rot="10800000">
            <a:off x="8610601" y="3276600"/>
            <a:ext cx="457201" cy="1828800"/>
          </a:xfrm>
          <a:prstGeom prst="rect">
            <a:avLst/>
          </a:prstGeom>
          <a:noFill/>
        </p:spPr>
      </p:pic>
      <p:pic>
        <p:nvPicPr>
          <p:cNvPr id="147" name="Picture 3" descr="C:\Documents and Settings\rjames\Local Settings\Temporary Internet Files\Content.IE5\LXK1S8RD\MPj0305808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3596" t="14583" r="12343"/>
          <a:stretch>
            <a:fillRect/>
          </a:stretch>
        </p:blipFill>
        <p:spPr bwMode="auto">
          <a:xfrm rot="10800000">
            <a:off x="9144001" y="3276600"/>
            <a:ext cx="457201" cy="1828800"/>
          </a:xfrm>
          <a:prstGeom prst="rect">
            <a:avLst/>
          </a:prstGeom>
          <a:noFill/>
        </p:spPr>
      </p:pic>
      <p:pic>
        <p:nvPicPr>
          <p:cNvPr id="148" name="Picture 3" descr="C:\Documents and Settings\rjames\Local Settings\Temporary Internet Files\Content.IE5\LXK1S8RD\MPj0305808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3596" t="14583" r="12343"/>
          <a:stretch>
            <a:fillRect/>
          </a:stretch>
        </p:blipFill>
        <p:spPr bwMode="auto">
          <a:xfrm rot="10800000">
            <a:off x="9677402" y="3276600"/>
            <a:ext cx="457201" cy="1828800"/>
          </a:xfrm>
          <a:prstGeom prst="rect">
            <a:avLst/>
          </a:prstGeom>
          <a:noFill/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Excessive availability increases consumption</a:t>
            </a:r>
            <a:endParaRPr lang="en-US" sz="3600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096000" y="2362200"/>
            <a:ext cx="4572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500" dirty="0"/>
              <a:t>Group B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500" dirty="0"/>
              <a:t>Average fat content of rats after 36 days: 76 grams</a:t>
            </a:r>
            <a:endParaRPr lang="en-US" sz="2500" dirty="0"/>
          </a:p>
        </p:txBody>
      </p:sp>
      <p:pic>
        <p:nvPicPr>
          <p:cNvPr id="24" name="Picture 2" descr="http://www.bch.msu.edu/faculty/fraker/ObeseMouse-sm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5105400"/>
            <a:ext cx="2051538" cy="1548582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524000" y="5867401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Both groups had unlimited access to Purina rodent chow during the test.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819400" y="2514600"/>
            <a:ext cx="7696200" cy="4191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707" name="Picture 3" descr="C:\Documents and Settings\rjames\Local Settings\Temporary Internet Files\Content.IE5\LXK1S8RD\MPj043939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95600" y="2514600"/>
            <a:ext cx="3962400" cy="4192668"/>
          </a:xfrm>
          <a:prstGeom prst="rect">
            <a:avLst/>
          </a:prstGeom>
          <a:noFill/>
        </p:spPr>
      </p:pic>
      <p:pic>
        <p:nvPicPr>
          <p:cNvPr id="143" name="Picture 3" descr="C:\Documents and Settings\rjames\Local Settings\Temporary Internet Files\Content.IE5\LXK1S8RD\MPj0305808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2343" t="14583" r="13596"/>
          <a:stretch>
            <a:fillRect/>
          </a:stretch>
        </p:blipFill>
        <p:spPr bwMode="auto">
          <a:xfrm rot="10800000" flipH="1">
            <a:off x="2209800" y="1371600"/>
            <a:ext cx="457200" cy="1828800"/>
          </a:xfrm>
          <a:prstGeom prst="rect">
            <a:avLst/>
          </a:prstGeom>
          <a:noFill/>
        </p:spPr>
      </p:pic>
      <p:pic>
        <p:nvPicPr>
          <p:cNvPr id="144" name="Picture 3" descr="C:\Documents and Settings\rjames\Local Settings\Temporary Internet Files\Content.IE5\LXK1S8RD\MPj0305808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3596" t="14583" r="12343" b="10677"/>
          <a:stretch>
            <a:fillRect/>
          </a:stretch>
        </p:blipFill>
        <p:spPr bwMode="auto">
          <a:xfrm rot="10800000">
            <a:off x="6934199" y="1752602"/>
            <a:ext cx="457200" cy="1600199"/>
          </a:xfrm>
          <a:prstGeom prst="rect">
            <a:avLst/>
          </a:prstGeom>
          <a:noFill/>
        </p:spPr>
      </p:pic>
      <p:pic>
        <p:nvPicPr>
          <p:cNvPr id="145" name="Picture 3" descr="C:\Documents and Settings\rjames\Local Settings\Temporary Internet Files\Content.IE5\LXK1S8RD\MPj03058080000[1]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7620001" y="1905002"/>
            <a:ext cx="457201" cy="1447801"/>
          </a:xfrm>
          <a:prstGeom prst="rect">
            <a:avLst/>
          </a:prstGeom>
          <a:noFill/>
        </p:spPr>
      </p:pic>
      <p:pic>
        <p:nvPicPr>
          <p:cNvPr id="146" name="Picture 3" descr="C:\Documents and Settings\rjames\Local Settings\Temporary Internet Files\Content.IE5\LXK1S8RD\MPj03058080000[1]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8305801" y="1828800"/>
            <a:ext cx="457201" cy="1447800"/>
          </a:xfrm>
          <a:prstGeom prst="rect">
            <a:avLst/>
          </a:prstGeom>
          <a:noFill/>
        </p:spPr>
      </p:pic>
      <p:pic>
        <p:nvPicPr>
          <p:cNvPr id="147" name="Picture 3" descr="C:\Documents and Settings\rjames\Local Settings\Temporary Internet Files\Content.IE5\LXK1S8RD\MPj03058080000[1]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9067801" y="1828800"/>
            <a:ext cx="457201" cy="1447800"/>
          </a:xfrm>
          <a:prstGeom prst="rect">
            <a:avLst/>
          </a:prstGeom>
          <a:noFill/>
        </p:spPr>
      </p:pic>
      <p:pic>
        <p:nvPicPr>
          <p:cNvPr id="148" name="Picture 3" descr="C:\Documents and Settings\rjames\Local Settings\Temporary Internet Files\Content.IE5\LXK1S8RD\MPj03058080000[1]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9829801" y="1905000"/>
            <a:ext cx="457201" cy="1371600"/>
          </a:xfrm>
          <a:prstGeom prst="rect">
            <a:avLst/>
          </a:prstGeom>
          <a:noFill/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Excessive availability increases consumption</a:t>
            </a:r>
            <a:endParaRPr lang="en-US" sz="3600" dirty="0"/>
          </a:p>
        </p:txBody>
      </p:sp>
      <p:pic>
        <p:nvPicPr>
          <p:cNvPr id="26" name="Picture 2" descr="http://www.aisleone.net/wp-content/2007/07/cok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6922770" y="1524000"/>
            <a:ext cx="544830" cy="990600"/>
          </a:xfrm>
          <a:prstGeom prst="rect">
            <a:avLst/>
          </a:prstGeom>
          <a:noFill/>
        </p:spPr>
      </p:pic>
      <p:pic>
        <p:nvPicPr>
          <p:cNvPr id="27" name="Picture 6" descr="http://www.adamfoods.com/pepsi%20ca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7543800" y="1524000"/>
            <a:ext cx="548640" cy="1028700"/>
          </a:xfrm>
          <a:prstGeom prst="rect">
            <a:avLst/>
          </a:prstGeom>
          <a:noFill/>
        </p:spPr>
      </p:pic>
      <p:pic>
        <p:nvPicPr>
          <p:cNvPr id="28" name="Picture 4" descr="http://blog.lib.umn.edu/ster0171/socks/mountaindew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8229601" y="1524000"/>
            <a:ext cx="559931" cy="1047750"/>
          </a:xfrm>
          <a:prstGeom prst="rect">
            <a:avLst/>
          </a:prstGeom>
          <a:noFill/>
        </p:spPr>
      </p:pic>
      <p:pic>
        <p:nvPicPr>
          <p:cNvPr id="29" name="Picture 8" descr="http://www.freewebs.com/antiborg6/Dr%20Pepper%20Ca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8991600" y="1524000"/>
            <a:ext cx="533400" cy="990600"/>
          </a:xfrm>
          <a:prstGeom prst="rect">
            <a:avLst/>
          </a:prstGeom>
          <a:noFill/>
        </p:spPr>
      </p:pic>
      <p:pic>
        <p:nvPicPr>
          <p:cNvPr id="31" name="Picture 10" descr="http://www.2heartsvending.2hearts.biz/images/sprite_ca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9808028" y="1524000"/>
            <a:ext cx="555172" cy="9906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7543800" y="44958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Any relevance for humans?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Connector 78"/>
          <p:cNvCxnSpPr/>
          <p:nvPr/>
        </p:nvCxnSpPr>
        <p:spPr>
          <a:xfrm rot="5400000">
            <a:off x="8762206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8076405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5" descr="C:\Documents and Settings\rjames\Local Settings\Temporary Internet Files\Content.IE5\RGXC8X2J\MCj032446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42683">
            <a:off x="7322084" y="5632552"/>
            <a:ext cx="1837030" cy="1132027"/>
          </a:xfrm>
          <a:prstGeom prst="rect">
            <a:avLst/>
          </a:prstGeom>
          <a:noFill/>
        </p:spPr>
      </p:pic>
      <p:cxnSp>
        <p:nvCxnSpPr>
          <p:cNvPr id="73" name="Straight Connector 72"/>
          <p:cNvCxnSpPr/>
          <p:nvPr/>
        </p:nvCxnSpPr>
        <p:spPr>
          <a:xfrm rot="5400000">
            <a:off x="7390605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6704805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172200" y="6170612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6019006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ounded Rectangle 104"/>
          <p:cNvSpPr/>
          <p:nvPr/>
        </p:nvSpPr>
        <p:spPr>
          <a:xfrm rot="2574006">
            <a:off x="9860603" y="5810159"/>
            <a:ext cx="533400" cy="76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 rot="2574006">
            <a:off x="9189395" y="5810158"/>
            <a:ext cx="533400" cy="76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 rot="2574006">
            <a:off x="8489005" y="5810158"/>
            <a:ext cx="533400" cy="76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 rot="2574006">
            <a:off x="7803205" y="5810159"/>
            <a:ext cx="533400" cy="76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 rot="2574006">
            <a:off x="7117403" y="5810158"/>
            <a:ext cx="533400" cy="76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C:\Documents and Settings\rjames\Local Settings\Temporary Internet Files\Content.IE5\RGXC8X2J\MCj032446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84018">
            <a:off x="4120692" y="4251801"/>
            <a:ext cx="1837030" cy="1132027"/>
          </a:xfrm>
          <a:prstGeom prst="rect">
            <a:avLst/>
          </a:prstGeom>
          <a:noFill/>
        </p:spPr>
      </p:pic>
      <p:cxnSp>
        <p:nvCxnSpPr>
          <p:cNvPr id="57" name="Straight Connector 56"/>
          <p:cNvCxnSpPr/>
          <p:nvPr/>
        </p:nvCxnSpPr>
        <p:spPr>
          <a:xfrm>
            <a:off x="1600200" y="42672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600200" y="40386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2773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1343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28201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600200" y="38100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19057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14485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12199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7627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341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600200" y="35814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600200" y="33528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5915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5059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9631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1917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alcohol?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4572000" cy="12954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500" dirty="0"/>
              <a:t>Group 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5 unlimited bottles of water 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1 unlimited bottle of 10% alcohol</a:t>
            </a:r>
            <a:endParaRPr lang="en-US" sz="4500" dirty="0"/>
          </a:p>
        </p:txBody>
      </p:sp>
      <p:pic>
        <p:nvPicPr>
          <p:cNvPr id="2050" name="Picture 2" descr="C:\Documents and Settings\rjames\Local Settings\Temporary Internet Files\Content.IE5\POMZF23E\MCBD10665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4240" y="381000"/>
            <a:ext cx="1743761" cy="1783994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 rot="2574006">
            <a:off x="1935804" y="4590959"/>
            <a:ext cx="533400" cy="76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676400" y="3124200"/>
            <a:ext cx="533400" cy="1371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574006">
            <a:off x="2545404" y="4590958"/>
            <a:ext cx="533400" cy="76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362200" y="3124200"/>
            <a:ext cx="533400" cy="1371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574006">
            <a:off x="3231203" y="4590958"/>
            <a:ext cx="533400" cy="76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574006">
            <a:off x="3917004" y="4590959"/>
            <a:ext cx="533400" cy="76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048000" y="3124200"/>
            <a:ext cx="533400" cy="1371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733800" y="3124200"/>
            <a:ext cx="533400" cy="1371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2574006">
            <a:off x="4602804" y="4590958"/>
            <a:ext cx="533400" cy="76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574006">
            <a:off x="5212405" y="4590959"/>
            <a:ext cx="533400" cy="76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419600" y="3124200"/>
            <a:ext cx="533400" cy="1371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105400" y="3124200"/>
            <a:ext cx="533400" cy="1371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00200" y="2895600"/>
            <a:ext cx="44196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30487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4203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7345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172200" y="4114800"/>
            <a:ext cx="44196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23629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6771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9913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46489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600200" y="31242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600200" y="44958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600200" y="47244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600200" y="49530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600200" y="51816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600200" y="54102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5106194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5334794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5790406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6247606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6476206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6933405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7162005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7619205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7847805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8305005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8533605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8990806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9219406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172200" y="43434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172200" y="4570412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172200" y="4799012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172200" y="5027612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172200" y="5256212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172200" y="5484812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172200" y="5713412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172200" y="6399212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172200" y="6627812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 rot="2574006">
            <a:off x="6507805" y="5810159"/>
            <a:ext cx="533400" cy="76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6248400" y="4343400"/>
            <a:ext cx="533400" cy="1371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6934200" y="4343400"/>
            <a:ext cx="533400" cy="1371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7620000" y="4343400"/>
            <a:ext cx="533400" cy="1371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8305800" y="4343400"/>
            <a:ext cx="533400" cy="1371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8991600" y="4343400"/>
            <a:ext cx="533400" cy="1371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9677400" y="4343400"/>
            <a:ext cx="533400" cy="1371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 rot="5400000">
            <a:off x="5563394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172200" y="5942012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ontent Placeholder 2"/>
          <p:cNvSpPr txBox="1">
            <a:spLocks/>
          </p:cNvSpPr>
          <p:nvPr/>
        </p:nvSpPr>
        <p:spPr>
          <a:xfrm>
            <a:off x="6019800" y="3048000"/>
            <a:ext cx="4648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/>
              <a:t>Group B</a:t>
            </a:r>
          </a:p>
          <a:p>
            <a:pPr>
              <a:defRPr/>
            </a:pPr>
            <a:r>
              <a:rPr lang="en-US" sz="3200" dirty="0"/>
              <a:t>1 unlimited bottle of water and </a:t>
            </a:r>
          </a:p>
          <a:p>
            <a:pPr>
              <a:defRPr/>
            </a:pPr>
            <a:r>
              <a:rPr lang="en-US" sz="3200" dirty="0"/>
              <a:t>5 unlimited bottles of 10% alcohol</a:t>
            </a:r>
            <a:endParaRPr lang="en-US" sz="32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676400" y="571500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Did it make any difference?</a:t>
            </a:r>
            <a:endParaRPr lang="en-US" sz="3600" dirty="0"/>
          </a:p>
        </p:txBody>
      </p:sp>
      <p:pic>
        <p:nvPicPr>
          <p:cNvPr id="108" name="Picture 3" descr="C:\Documents and Settings\rjames\Local Settings\Temporary Internet Files\Content.IE5\POMZF23E\MCj0425810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1" y="304801"/>
            <a:ext cx="1889125" cy="148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jacobedwardshirley.com/download/wallpaper/bern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0" y="5638801"/>
            <a:ext cx="1219200" cy="1083733"/>
          </a:xfrm>
          <a:prstGeom prst="rect">
            <a:avLst/>
          </a:prstGeom>
          <a:noFill/>
        </p:spPr>
      </p:pic>
      <p:cxnSp>
        <p:nvCxnSpPr>
          <p:cNvPr id="79" name="Straight Connector 78"/>
          <p:cNvCxnSpPr/>
          <p:nvPr/>
        </p:nvCxnSpPr>
        <p:spPr>
          <a:xfrm rot="5400000">
            <a:off x="8762206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8076405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7390605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6704805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172200" y="6170612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6019006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ounded Rectangle 104"/>
          <p:cNvSpPr/>
          <p:nvPr/>
        </p:nvSpPr>
        <p:spPr>
          <a:xfrm rot="2574006">
            <a:off x="9860603" y="5810159"/>
            <a:ext cx="533400" cy="76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 rot="2574006">
            <a:off x="9189395" y="5810158"/>
            <a:ext cx="533400" cy="76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 rot="2574006">
            <a:off x="8489005" y="5810158"/>
            <a:ext cx="533400" cy="76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 rot="2574006">
            <a:off x="7803205" y="5810159"/>
            <a:ext cx="533400" cy="76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 rot="2574006">
            <a:off x="7117403" y="5810158"/>
            <a:ext cx="533400" cy="76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C:\Documents and Settings\rjames\Local Settings\Temporary Internet Files\Content.IE5\RGXC8X2J\MCj032446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84018">
            <a:off x="4120692" y="4251801"/>
            <a:ext cx="1837030" cy="1132027"/>
          </a:xfrm>
          <a:prstGeom prst="rect">
            <a:avLst/>
          </a:prstGeom>
          <a:noFill/>
        </p:spPr>
      </p:pic>
      <p:cxnSp>
        <p:nvCxnSpPr>
          <p:cNvPr id="57" name="Straight Connector 56"/>
          <p:cNvCxnSpPr/>
          <p:nvPr/>
        </p:nvCxnSpPr>
        <p:spPr>
          <a:xfrm>
            <a:off x="1600200" y="42672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600200" y="40386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2773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1343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28201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600200" y="38100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19057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14485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12199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7627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341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600200" y="35814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600200" y="33528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5915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5059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9631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1917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Excessive availability increases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4572000" cy="10668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500" dirty="0"/>
              <a:t>Group 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500" dirty="0"/>
              <a:t>Alcohol intake grams per kilogram of mouse body weight: </a:t>
            </a:r>
            <a:r>
              <a:rPr lang="en-US" sz="4500" b="1" dirty="0"/>
              <a:t>9.4 </a:t>
            </a:r>
            <a:endParaRPr lang="en-US" sz="4500" b="1" dirty="0"/>
          </a:p>
        </p:txBody>
      </p:sp>
      <p:sp>
        <p:nvSpPr>
          <p:cNvPr id="7" name="Rounded Rectangle 6"/>
          <p:cNvSpPr/>
          <p:nvPr/>
        </p:nvSpPr>
        <p:spPr>
          <a:xfrm rot="2574006">
            <a:off x="1935804" y="4590959"/>
            <a:ext cx="533400" cy="76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676400" y="3124200"/>
            <a:ext cx="533400" cy="1371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574006">
            <a:off x="2545404" y="4590958"/>
            <a:ext cx="533400" cy="76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362200" y="3124200"/>
            <a:ext cx="533400" cy="1371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574006">
            <a:off x="3231203" y="4590958"/>
            <a:ext cx="533400" cy="76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574006">
            <a:off x="3917004" y="4590959"/>
            <a:ext cx="533400" cy="76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048000" y="3124200"/>
            <a:ext cx="533400" cy="1371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733800" y="3124200"/>
            <a:ext cx="533400" cy="1371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2574006">
            <a:off x="4602804" y="4590958"/>
            <a:ext cx="533400" cy="76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574006">
            <a:off x="5212405" y="4590959"/>
            <a:ext cx="533400" cy="76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419600" y="3124200"/>
            <a:ext cx="533400" cy="1371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105400" y="3124200"/>
            <a:ext cx="533400" cy="1371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00200" y="2895600"/>
            <a:ext cx="44196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30487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4203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7345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172200" y="4114800"/>
            <a:ext cx="44196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23629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6771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9913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4648994" y="41902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600200" y="31242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600200" y="44958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600200" y="47244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600200" y="49530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600200" y="51816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600200" y="54102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5106194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5334794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5790406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6247606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6476206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6933405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7162005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7619205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7847805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8305005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8533605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8990806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9219406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172200" y="43434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172200" y="4570412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172200" y="4799012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172200" y="5027612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172200" y="5256212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172200" y="5484812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172200" y="5713412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400800" y="64008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172200" y="6627812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 rot="2574006">
            <a:off x="6507805" y="5810159"/>
            <a:ext cx="533400" cy="76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6248400" y="4343400"/>
            <a:ext cx="533400" cy="1371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6934200" y="4343400"/>
            <a:ext cx="533400" cy="1371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7620000" y="4343400"/>
            <a:ext cx="533400" cy="1371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8305800" y="4343400"/>
            <a:ext cx="533400" cy="1371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8991600" y="4343400"/>
            <a:ext cx="533400" cy="1371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9677400" y="4343400"/>
            <a:ext cx="533400" cy="1371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 rot="5400000">
            <a:off x="5563394" y="54094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172200" y="5942012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ontent Placeholder 2"/>
          <p:cNvSpPr txBox="1">
            <a:spLocks/>
          </p:cNvSpPr>
          <p:nvPr/>
        </p:nvSpPr>
        <p:spPr>
          <a:xfrm>
            <a:off x="6096000" y="3200400"/>
            <a:ext cx="4572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500" dirty="0"/>
              <a:t>Group B</a:t>
            </a:r>
          </a:p>
          <a:p>
            <a:pPr>
              <a:lnSpc>
                <a:spcPct val="80000"/>
              </a:lnSpc>
              <a:defRPr/>
            </a:pPr>
            <a:r>
              <a:rPr lang="en-US" sz="2500" dirty="0"/>
              <a:t>Alcohol intake grams per kilogram of mouse body weight: </a:t>
            </a:r>
            <a:r>
              <a:rPr lang="en-US" sz="2500" b="1" dirty="0"/>
              <a:t>23.4</a:t>
            </a:r>
            <a:endParaRPr lang="en-US" sz="2500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1524000" y="5657672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about with different ratios?  </a:t>
            </a:r>
          </a:p>
          <a:p>
            <a:r>
              <a:rPr lang="en-US" sz="2400" dirty="0"/>
              <a:t>What about a different breed?</a:t>
            </a:r>
          </a:p>
          <a:p>
            <a:r>
              <a:rPr lang="en-US" sz="2400" dirty="0"/>
              <a:t>What about a rat instead of mouse?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Excessive availability increases consumption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38400" y="1752600"/>
          <a:ext cx="7924800" cy="3801110"/>
        </p:xfrm>
        <a:graphic>
          <a:graphicData uri="http://schemas.openxmlformats.org/drawingml/2006/table">
            <a:tbl>
              <a:tblPr/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Alcohol as a % of total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liquid intake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Unlimited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ottles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Mice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(129x1/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Svj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Rats</a:t>
                      </a: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alcohol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vs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 water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9%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alcohol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vs.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 water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16% 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alcohol vs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water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24%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alcohol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vs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water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32%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16%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alcohol vs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water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42%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6273226"/>
            <a:ext cx="91440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Tordoff</a:t>
            </a:r>
            <a:r>
              <a:rPr lang="en-US" sz="1600" dirty="0">
                <a:solidFill>
                  <a:schemeClr val="bg1"/>
                </a:solidFill>
              </a:rPr>
              <a:t>, M. G., &amp; </a:t>
            </a:r>
            <a:r>
              <a:rPr lang="en-US" sz="1600" dirty="0" err="1">
                <a:solidFill>
                  <a:schemeClr val="bg1"/>
                </a:solidFill>
              </a:rPr>
              <a:t>Bachmanov</a:t>
            </a:r>
            <a:r>
              <a:rPr lang="en-US" sz="1600" dirty="0">
                <a:solidFill>
                  <a:schemeClr val="bg1"/>
                </a:solidFill>
              </a:rPr>
              <a:t>, A. A. (2003) Influence of the number of alcohol and water bottles on </a:t>
            </a:r>
            <a:r>
              <a:rPr lang="en-US" sz="1600" dirty="0" err="1">
                <a:solidFill>
                  <a:schemeClr val="bg1"/>
                </a:solidFill>
              </a:rPr>
              <a:t>murine</a:t>
            </a:r>
            <a:r>
              <a:rPr lang="en-US" sz="1600" dirty="0">
                <a:solidFill>
                  <a:schemeClr val="bg1"/>
                </a:solidFill>
              </a:rPr>
              <a:t> alcohol intake. </a:t>
            </a:r>
            <a:r>
              <a:rPr lang="en-US" sz="1600" i="1" dirty="0">
                <a:solidFill>
                  <a:schemeClr val="bg1"/>
                </a:solidFill>
              </a:rPr>
              <a:t>Alcoholism: Clinical and Experimental Research, 27(4), 600-606.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Stock_Backpack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47244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</a:rPr>
              <a:t>Availability beats cognition even when…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</a:rPr>
              <a:t>You know about the effects of environment on your decisions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</a:rPr>
              <a:t>You don’t believe the environment is changing your decisions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tock_000000219266X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1524000" y="0"/>
            <a:ext cx="9144001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0"/>
            <a:ext cx="6553200" cy="5943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2060"/>
                </a:solidFill>
              </a:rPr>
              <a:t>Your </a:t>
            </a:r>
            <a:r>
              <a:rPr lang="en-US" sz="2400" b="1" dirty="0">
                <a:solidFill>
                  <a:srgbClr val="002060"/>
                </a:solidFill>
              </a:rPr>
              <a:t>KNOWLEDGE</a:t>
            </a:r>
            <a:r>
              <a:rPr lang="en-US" sz="2400" dirty="0">
                <a:solidFill>
                  <a:srgbClr val="002060"/>
                </a:solidFill>
              </a:rPr>
              <a:t> of the impact of environment on your behavior</a:t>
            </a:r>
          </a:p>
          <a:p>
            <a:pPr marL="800100" lvl="2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rgbClr val="002060"/>
                </a:solidFill>
              </a:rPr>
              <a:t>and your </a:t>
            </a:r>
            <a:r>
              <a:rPr lang="en-US" b="1" dirty="0" smtClean="0">
                <a:solidFill>
                  <a:srgbClr val="002060"/>
                </a:solidFill>
              </a:rPr>
              <a:t>BELIEF</a:t>
            </a:r>
            <a:r>
              <a:rPr lang="en-US" dirty="0" smtClean="0">
                <a:solidFill>
                  <a:srgbClr val="002060"/>
                </a:solidFill>
              </a:rPr>
              <a:t> about the impact of environment on your behavior</a:t>
            </a:r>
          </a:p>
          <a:p>
            <a:pPr marL="1714500" lvl="4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2060"/>
                </a:solidFill>
              </a:rPr>
              <a:t>doesn’t </a:t>
            </a:r>
            <a:r>
              <a:rPr lang="en-US" sz="2400" b="1" dirty="0">
                <a:solidFill>
                  <a:srgbClr val="002060"/>
                </a:solidFill>
              </a:rPr>
              <a:t>CHANGE</a:t>
            </a:r>
            <a:r>
              <a:rPr lang="en-US" sz="2400" dirty="0">
                <a:solidFill>
                  <a:srgbClr val="002060"/>
                </a:solidFill>
              </a:rPr>
              <a:t> the impact of the environment on your behavior.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the “Mindless Choosing” section in Chapter 2 of </a:t>
            </a:r>
            <a:r>
              <a:rPr lang="en-US" i="1" dirty="0" smtClean="0"/>
              <a:t>Nudge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7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rjames\Local Settings\Temporary Internet Files\Content.IE5\LXK1S8RD\MPj032119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524000" y="0"/>
            <a:ext cx="489204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3429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So, what can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"/>
            <a:ext cx="4267200" cy="4525963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Whether we admit it or not, more knowledge won’t change the impact of environment on our behaviors.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But, changing our environment can change our behaviors.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0800" y="5334000"/>
            <a:ext cx="4267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 can focus more on choosing our environment!</a:t>
            </a:r>
            <a:endParaRPr lang="en-US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rjames\Local Settings\Temporary Internet Files\Content.IE5\U70OU36V\MPj04014000000[1].jpg"/>
          <p:cNvPicPr>
            <a:picLocks noChangeAspect="1" noChangeArrowheads="1"/>
          </p:cNvPicPr>
          <p:nvPr/>
        </p:nvPicPr>
        <p:blipFill>
          <a:blip r:embed="rId3" cstate="print"/>
          <a:srcRect l="11111"/>
          <a:stretch>
            <a:fillRect/>
          </a:stretch>
        </p:blipFill>
        <p:spPr bwMode="auto">
          <a:xfrm>
            <a:off x="1524001" y="0"/>
            <a:ext cx="9147573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76800" y="274638"/>
            <a:ext cx="57912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So why don’t we choose our environment to match our goals?</a:t>
            </a:r>
            <a:endParaRPr lang="en-US" sz="32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3000" y="1981201"/>
            <a:ext cx="5715000" cy="3429000"/>
          </a:xfrm>
        </p:spPr>
        <p:txBody>
          <a:bodyPr>
            <a:normAutofit/>
          </a:bodyPr>
          <a:lstStyle/>
          <a:p>
            <a:pPr marL="692150" indent="-69215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Hyperbolic discounting </a:t>
            </a:r>
            <a:r>
              <a:rPr lang="en-US" sz="24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[We will make better choices in the future]</a:t>
            </a:r>
            <a:endParaRPr lang="en-US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692150" indent="-69215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Projection bias </a:t>
            </a:r>
            <a:r>
              <a:rPr lang="en-US" sz="24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[The “rider” will always be in control]</a:t>
            </a:r>
            <a:endParaRPr lang="en-US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692150" indent="-69215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Diversification bias </a:t>
            </a:r>
            <a:r>
              <a:rPr lang="en-US" sz="24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[We want maximum options]</a:t>
            </a:r>
            <a:endParaRPr lang="en-US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rjames\Local Settings\Temporary Internet Files\Content.IE5\7XXAE5FQ\MPj044217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77000" y="-1"/>
            <a:ext cx="4191000" cy="4321989"/>
          </a:xfrm>
          <a:prstGeom prst="rect">
            <a:avLst/>
          </a:prstGeom>
          <a:noFill/>
        </p:spPr>
      </p:pic>
      <p:pic>
        <p:nvPicPr>
          <p:cNvPr id="4098" name="Picture 2" descr="C:\Documents and Settings\rjames\Local Settings\Temporary Internet Files\Content.IE5\307WFT0U\MPj043284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15240"/>
            <a:ext cx="4953000" cy="435864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00" y="0"/>
            <a:ext cx="1981200" cy="4191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For health reasons, I would like to increase the amount of raw vegetables, like carrots and celery, I eat.  They don’t taste bad, but they aren’t that exciting, either. 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0" y="4267200"/>
            <a:ext cx="9144000" cy="25908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631825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1"/>
                </a:solidFill>
              </a:rPr>
              <a:t>What practical suggestions can you think of to help each person by employing the principal of “availability beats cognition”?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43400" y="0"/>
            <a:ext cx="2133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I would like to reduce the amount of sugar I eat, but I have problems with self-control because I really like sweets.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hebasketworks.net/images/baskets/JunkFoodSample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150" y="0"/>
            <a:ext cx="5657850" cy="6324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35052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“Availability of … energy dense foods, is also a major risk factor for other consumption related pathology, such as certain forms of obesity and type-2 diabetes.”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6273226"/>
            <a:ext cx="91440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Ahmed, S. (2005) Imbalance between drug and non-drug reward availability: A major risk factor for addiction. </a:t>
            </a:r>
            <a:r>
              <a:rPr lang="en-US" sz="1600" i="1" dirty="0">
                <a:solidFill>
                  <a:schemeClr val="bg1"/>
                </a:solidFill>
              </a:rPr>
              <a:t>European Journal of Pharmacology, 526, </a:t>
            </a:r>
            <a:r>
              <a:rPr lang="en-US" sz="1600" dirty="0">
                <a:solidFill>
                  <a:schemeClr val="bg1"/>
                </a:solidFill>
              </a:rPr>
              <a:t>p. 11.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0"/>
            <a:ext cx="52578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60000"/>
              </a:lnSpc>
              <a:spcBef>
                <a:spcPct val="0"/>
              </a:spcBef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 appealing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3600" b="1" dirty="0">
                <a:latin typeface="+mj-lt"/>
                <a:ea typeface="+mj-ea"/>
                <a:cs typeface="+mj-cs"/>
              </a:rPr>
              <a:t>vailability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60000"/>
              </a:lnSpc>
              <a:spcBef>
                <a:spcPct val="0"/>
              </a:spcBef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e</a:t>
            </a:r>
            <a:r>
              <a:rPr lang="en-US" dirty="0" err="1">
                <a:latin typeface="+mj-lt"/>
                <a:ea typeface="+mj-ea"/>
                <a:cs typeface="+mj-cs"/>
              </a:rPr>
              <a:t>ventually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</a:t>
            </a:r>
            <a:r>
              <a:rPr lang="en-US" sz="3600" b="1" dirty="0">
                <a:latin typeface="+mj-lt"/>
                <a:ea typeface="+mj-ea"/>
                <a:cs typeface="+mj-cs"/>
              </a:rPr>
              <a:t>eats </a:t>
            </a:r>
            <a:r>
              <a:rPr lang="en-US" sz="3600" dirty="0">
                <a:latin typeface="+mj-lt"/>
                <a:ea typeface="+mj-ea"/>
                <a:cs typeface="+mj-cs"/>
              </a:rPr>
              <a:t/>
            </a:r>
            <a:br>
              <a:rPr lang="en-US" sz="3600" dirty="0">
                <a:latin typeface="+mj-lt"/>
                <a:ea typeface="+mj-ea"/>
                <a:cs typeface="+mj-cs"/>
              </a:rPr>
            </a:br>
            <a:r>
              <a:rPr lang="en-US" sz="3200" dirty="0">
                <a:latin typeface="+mj-lt"/>
                <a:ea typeface="+mj-ea"/>
                <a:cs typeface="+mj-cs"/>
              </a:rPr>
              <a:t>   </a:t>
            </a:r>
            <a:r>
              <a:rPr lang="en-US" dirty="0">
                <a:latin typeface="+mj-lt"/>
                <a:ea typeface="+mj-ea"/>
                <a:cs typeface="+mj-cs"/>
              </a:rPr>
              <a:t>rational </a:t>
            </a:r>
            <a:r>
              <a:rPr lang="en-US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3600" b="1" dirty="0">
                <a:latin typeface="+mj-lt"/>
                <a:ea typeface="+mj-ea"/>
                <a:cs typeface="+mj-cs"/>
              </a:rPr>
              <a:t>ognition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:\Documents and Settings\rjames\Local Settings\Temporary Internet Files\Content.IE5\NA5J5WLH\MPj043327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0" y="152400"/>
            <a:ext cx="3352800" cy="2133600"/>
          </a:xfrm>
          <a:noFill/>
        </p:spPr>
        <p:txBody>
          <a:bodyPr vert="horz" lIns="182880" tIns="91440" rIns="0" bIns="182880" rtlCol="0">
            <a:no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“alcohol problems vary with alcohol availability; this body of evidence is among the strongest bodies of evidence in existence linking health problems to determinants.” 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</a:rPr>
              <a:t>Mann, 2005, Availability as a law of addiction. </a:t>
            </a:r>
            <a:r>
              <a:rPr lang="en-US" sz="1600" i="1" dirty="0">
                <a:solidFill>
                  <a:schemeClr val="bg1"/>
                </a:solidFill>
              </a:rPr>
              <a:t>Addiction</a:t>
            </a:r>
            <a:r>
              <a:rPr lang="en-US" sz="1600" dirty="0">
                <a:solidFill>
                  <a:schemeClr val="bg1"/>
                </a:solidFill>
              </a:rPr>
              <a:t>, 100, p. 924.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86600" y="5410200"/>
            <a:ext cx="3581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60000"/>
              </a:lnSpc>
              <a:spcBef>
                <a:spcPct val="0"/>
              </a:spcBef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 appealing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3600" b="1" dirty="0">
                <a:latin typeface="+mj-lt"/>
                <a:ea typeface="+mj-ea"/>
                <a:cs typeface="+mj-cs"/>
              </a:rPr>
              <a:t>vailability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60000"/>
              </a:lnSpc>
              <a:spcBef>
                <a:spcPct val="0"/>
              </a:spcBef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e</a:t>
            </a:r>
            <a:r>
              <a:rPr lang="en-US" dirty="0" err="1">
                <a:latin typeface="+mj-lt"/>
                <a:ea typeface="+mj-ea"/>
                <a:cs typeface="+mj-cs"/>
              </a:rPr>
              <a:t>ventually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</a:t>
            </a:r>
            <a:r>
              <a:rPr lang="en-US" sz="3600" b="1" dirty="0">
                <a:latin typeface="+mj-lt"/>
                <a:ea typeface="+mj-ea"/>
                <a:cs typeface="+mj-cs"/>
              </a:rPr>
              <a:t>eats </a:t>
            </a:r>
            <a:r>
              <a:rPr lang="en-US" sz="3600" dirty="0">
                <a:latin typeface="+mj-lt"/>
                <a:ea typeface="+mj-ea"/>
                <a:cs typeface="+mj-cs"/>
              </a:rPr>
              <a:t/>
            </a:r>
            <a:br>
              <a:rPr lang="en-US" sz="3600" dirty="0">
                <a:latin typeface="+mj-lt"/>
                <a:ea typeface="+mj-ea"/>
                <a:cs typeface="+mj-cs"/>
              </a:rPr>
            </a:br>
            <a:r>
              <a:rPr lang="en-US" sz="3200" dirty="0">
                <a:latin typeface="+mj-lt"/>
                <a:ea typeface="+mj-ea"/>
                <a:cs typeface="+mj-cs"/>
              </a:rPr>
              <a:t>   </a:t>
            </a:r>
            <a:r>
              <a:rPr lang="en-US" dirty="0">
                <a:latin typeface="+mj-lt"/>
                <a:ea typeface="+mj-ea"/>
                <a:cs typeface="+mj-cs"/>
              </a:rPr>
              <a:t>rational </a:t>
            </a:r>
            <a:r>
              <a:rPr lang="en-US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3600" b="1" dirty="0">
                <a:latin typeface="+mj-lt"/>
                <a:ea typeface="+mj-ea"/>
                <a:cs typeface="+mj-cs"/>
              </a:rPr>
              <a:t>ognition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1" name="Picture 7" descr="Quick Stop by bcostin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01980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524000" y="5257800"/>
            <a:ext cx="9144000" cy="1600200"/>
          </a:xfrm>
          <a:prstGeom prst="rect">
            <a:avLst/>
          </a:prstGeom>
          <a:noFill/>
        </p:spPr>
        <p:txBody>
          <a:bodyPr vert="horz" lIns="91440" tIns="182880" rIns="0" bIns="45720" rtlCol="0">
            <a:normAutofit fontScale="85000" lnSpcReduction="20000"/>
          </a:bodyPr>
          <a:lstStyle/>
          <a:p>
            <a:pPr marL="123825">
              <a:lnSpc>
                <a:spcPct val="90000"/>
              </a:lnSpc>
              <a:defRPr/>
            </a:pPr>
            <a:r>
              <a:rPr lang="en-US" sz="3500" dirty="0">
                <a:solidFill>
                  <a:schemeClr val="bg1"/>
                </a:solidFill>
              </a:rPr>
              <a:t>“Drinking and alcohol related problems can be affected by restriction of the hours and days of alcohol purchasing and of the numbers and types of alcohol outlets.” </a:t>
            </a:r>
          </a:p>
          <a:p>
            <a:pPr marL="123825">
              <a:lnSpc>
                <a:spcPct val="90000"/>
              </a:lnSpc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123825"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</a:rPr>
              <a:t>Room, </a:t>
            </a:r>
            <a:r>
              <a:rPr lang="en-US" dirty="0" err="1">
                <a:solidFill>
                  <a:schemeClr val="bg1"/>
                </a:solidFill>
              </a:rPr>
              <a:t>Babor</a:t>
            </a:r>
            <a:r>
              <a:rPr lang="en-US" dirty="0">
                <a:solidFill>
                  <a:schemeClr val="bg1"/>
                </a:solidFill>
              </a:rPr>
              <a:t>, &amp; </a:t>
            </a:r>
            <a:r>
              <a:rPr lang="en-US" dirty="0" err="1">
                <a:solidFill>
                  <a:schemeClr val="bg1"/>
                </a:solidFill>
              </a:rPr>
              <a:t>Rehm</a:t>
            </a:r>
            <a:r>
              <a:rPr lang="en-US" dirty="0">
                <a:solidFill>
                  <a:schemeClr val="bg1"/>
                </a:solidFill>
              </a:rPr>
              <a:t>, 2005, Alcohol and public health. </a:t>
            </a:r>
            <a:r>
              <a:rPr lang="en-US" i="1" dirty="0">
                <a:solidFill>
                  <a:schemeClr val="bg1"/>
                </a:solidFill>
              </a:rPr>
              <a:t>The Lancet</a:t>
            </a:r>
            <a:r>
              <a:rPr lang="en-US" dirty="0">
                <a:solidFill>
                  <a:schemeClr val="bg1"/>
                </a:solidFill>
              </a:rPr>
              <a:t>, 365, p. 526.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29600" y="0"/>
            <a:ext cx="2438400" cy="1447800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/>
          <a:p>
            <a:pPr>
              <a:lnSpc>
                <a:spcPct val="60000"/>
              </a:lnSpc>
              <a:spcBef>
                <a:spcPct val="0"/>
              </a:spcBef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appealing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vailability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60000"/>
              </a:lnSpc>
              <a:spcBef>
                <a:spcPct val="0"/>
              </a:spcBef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ventually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eats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rational 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ognition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C:\Documents and Settings\rjames\Local Settings\Temporary Internet Files\Content.IE5\U70OU36V\MPj03089040000[1].jpg"/>
          <p:cNvPicPr>
            <a:picLocks noChangeAspect="1" noChangeArrowheads="1"/>
          </p:cNvPicPr>
          <p:nvPr/>
        </p:nvPicPr>
        <p:blipFill>
          <a:blip r:embed="rId2" cstate="print"/>
          <a:srcRect r="4337"/>
          <a:stretch>
            <a:fillRect/>
          </a:stretch>
        </p:blipFill>
        <p:spPr bwMode="auto">
          <a:xfrm>
            <a:off x="1524000" y="0"/>
            <a:ext cx="9144001" cy="6324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2514600"/>
            <a:ext cx="6629400" cy="1752600"/>
          </a:xfrm>
          <a:solidFill>
            <a:schemeClr val="tx1"/>
          </a:solidFill>
        </p:spPr>
        <p:txBody>
          <a:bodyPr vert="horz" lIns="91440" tIns="91440" rIns="91440" bIns="45720" rtlCol="0"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“Among environmental factors, drug availability represents a major risk factor. Increased drug availability can precipitate the transition to addiction”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6273226"/>
            <a:ext cx="91440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Ahmed, S. (2005) Imbalance between drug and non-drug reward availability: A major risk factor for addiction. </a:t>
            </a:r>
            <a:r>
              <a:rPr lang="en-US" sz="1600" i="1" dirty="0">
                <a:solidFill>
                  <a:schemeClr val="bg1"/>
                </a:solidFill>
              </a:rPr>
              <a:t>European Journal of Pharmacology, 526, </a:t>
            </a:r>
            <a:r>
              <a:rPr lang="en-US" sz="1600" dirty="0">
                <a:solidFill>
                  <a:schemeClr val="bg1"/>
                </a:solidFill>
              </a:rPr>
              <a:t>p. 11.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848600" y="0"/>
            <a:ext cx="2819400" cy="1447800"/>
          </a:xfrm>
          <a:prstGeom prst="rect">
            <a:avLst/>
          </a:prstGeom>
        </p:spPr>
        <p:txBody>
          <a:bodyPr vert="horz" lIns="91440" tIns="0" rIns="91440" bIns="45720" rtlCol="0" anchor="ctr">
            <a:normAutofit fontScale="97500"/>
          </a:bodyPr>
          <a:lstStyle/>
          <a:p>
            <a:pPr>
              <a:lnSpc>
                <a:spcPct val="70000"/>
              </a:lnSpc>
              <a:spcBef>
                <a:spcPct val="0"/>
              </a:spcBef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>
                <a:latin typeface="+mj-lt"/>
                <a:ea typeface="+mj-ea"/>
                <a:cs typeface="+mj-cs"/>
              </a:rPr>
              <a:t>appealing</a:t>
            </a:r>
            <a:r>
              <a:rPr lang="en-US" sz="2400" dirty="0">
                <a:latin typeface="+mj-lt"/>
                <a:ea typeface="+mj-ea"/>
                <a:cs typeface="+mj-cs"/>
              </a:rPr>
              <a:t>  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400" b="1" dirty="0">
                <a:latin typeface="+mj-lt"/>
                <a:ea typeface="+mj-ea"/>
                <a:cs typeface="+mj-cs"/>
              </a:rPr>
              <a:t>vailability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>
                <a:latin typeface="+mj-lt"/>
                <a:ea typeface="+mj-ea"/>
                <a:cs typeface="+mj-cs"/>
              </a:rPr>
              <a:t>eventually</a:t>
            </a:r>
            <a:r>
              <a:rPr lang="en-US" sz="2400" dirty="0">
                <a:latin typeface="+mj-lt"/>
                <a:ea typeface="+mj-ea"/>
                <a:cs typeface="+mj-cs"/>
              </a:rPr>
              <a:t>  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</a:t>
            </a:r>
            <a:r>
              <a:rPr lang="en-US" sz="2400" b="1" dirty="0">
                <a:latin typeface="+mj-lt"/>
                <a:ea typeface="+mj-ea"/>
                <a:cs typeface="+mj-cs"/>
              </a:rPr>
              <a:t>eats </a:t>
            </a:r>
            <a:r>
              <a:rPr lang="en-US" sz="2400" dirty="0">
                <a:latin typeface="+mj-lt"/>
                <a:ea typeface="+mj-ea"/>
                <a:cs typeface="+mj-cs"/>
              </a:rPr>
              <a:t/>
            </a:r>
            <a:br>
              <a:rPr lang="en-US" sz="2400" dirty="0">
                <a:latin typeface="+mj-lt"/>
                <a:ea typeface="+mj-ea"/>
                <a:cs typeface="+mj-cs"/>
              </a:rPr>
            </a:br>
            <a:r>
              <a:rPr lang="en-US" sz="2400" dirty="0">
                <a:latin typeface="+mj-lt"/>
                <a:ea typeface="+mj-ea"/>
                <a:cs typeface="+mj-cs"/>
              </a:rPr>
              <a:t>  </a:t>
            </a:r>
            <a:r>
              <a:rPr lang="en-US" sz="1600" dirty="0">
                <a:latin typeface="+mj-lt"/>
                <a:ea typeface="+mj-ea"/>
                <a:cs typeface="+mj-cs"/>
              </a:rPr>
              <a:t>  rational</a:t>
            </a:r>
            <a:r>
              <a:rPr lang="en-US" sz="2400" dirty="0">
                <a:latin typeface="+mj-lt"/>
                <a:ea typeface="+mj-ea"/>
                <a:cs typeface="+mj-cs"/>
              </a:rPr>
              <a:t>  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2400" b="1" dirty="0">
                <a:latin typeface="+mj-lt"/>
                <a:ea typeface="+mj-ea"/>
                <a:cs typeface="+mj-cs"/>
              </a:rPr>
              <a:t>ognition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Documents and Settings\rjames\Local Settings\Temporary Internet Files\Content.IE5\NA5J5WLH\MPj040939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0" y="0"/>
            <a:ext cx="3124200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Does physicians’ greater drug knowledge protect them against greater availability? 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Documents and Settings\rjames\Local Settings\Temporary Internet Files\Content.IE5\NA5J5WLH\MPj04093990000[1].jpg"/>
          <p:cNvPicPr>
            <a:picLocks noChangeAspect="1" noChangeArrowheads="1"/>
          </p:cNvPicPr>
          <p:nvPr/>
        </p:nvPicPr>
        <p:blipFill>
          <a:blip r:embed="rId2" cstate="print"/>
          <a:srcRect l="15909"/>
          <a:stretch>
            <a:fillRect/>
          </a:stretch>
        </p:blipFill>
        <p:spPr bwMode="auto">
          <a:xfrm>
            <a:off x="5029200" y="0"/>
            <a:ext cx="5638800" cy="6705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3581400" cy="6248400"/>
          </a:xfrm>
        </p:spPr>
        <p:txBody>
          <a:bodyPr>
            <a:normAutofit/>
          </a:bodyPr>
          <a:lstStyle/>
          <a:p>
            <a:pPr marL="0" lvl="2" indent="0">
              <a:lnSpc>
                <a:spcPct val="90000"/>
              </a:lnSpc>
              <a:buNone/>
            </a:pPr>
            <a:r>
              <a:rPr lang="en-US" dirty="0" smtClean="0"/>
              <a:t>Physicians in the U.S. use more opiates and benzodiazepine than others of the same age</a:t>
            </a:r>
          </a:p>
          <a:p>
            <a:pPr marL="0" lvl="2" indent="0">
              <a:lnSpc>
                <a:spcPct val="90000"/>
              </a:lnSpc>
              <a:buNone/>
            </a:pPr>
            <a:endParaRPr lang="en-US" dirty="0" smtClean="0"/>
          </a:p>
          <a:p>
            <a:pPr marL="0" lvl="2" indent="0">
              <a:lnSpc>
                <a:spcPct val="90000"/>
              </a:lnSpc>
              <a:buNone/>
              <a:tabLst>
                <a:tab pos="401638" algn="l"/>
              </a:tabLst>
            </a:pPr>
            <a:r>
              <a:rPr lang="en-US" dirty="0" smtClean="0"/>
              <a:t>Male physicians in Sweden were more than twice as likely to be using tranquilizers as non-physicians</a:t>
            </a:r>
          </a:p>
          <a:p>
            <a:pPr marL="0" lvl="2" indent="0">
              <a:lnSpc>
                <a:spcPct val="90000"/>
              </a:lnSpc>
              <a:buNone/>
              <a:tabLst>
                <a:tab pos="401638" algn="l"/>
              </a:tabLst>
            </a:pPr>
            <a:endParaRPr lang="en-US" dirty="0" smtClean="0"/>
          </a:p>
          <a:p>
            <a:pPr marL="0" lvl="2" indent="0">
              <a:lnSpc>
                <a:spcPct val="90000"/>
              </a:lnSpc>
              <a:buNone/>
              <a:tabLst>
                <a:tab pos="401638" algn="l"/>
              </a:tabLst>
            </a:pPr>
            <a:r>
              <a:rPr lang="en-US" dirty="0" smtClean="0"/>
              <a:t>“A higher percentage of drug users among physicians can be due to the fact that self-treatment is widespread”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6171530"/>
            <a:ext cx="9144000" cy="68647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dirty="0" err="1">
                <a:solidFill>
                  <a:schemeClr val="bg1"/>
                </a:solidFill>
              </a:rPr>
              <a:t>Rosvold</a:t>
            </a:r>
            <a:r>
              <a:rPr lang="en-US" dirty="0">
                <a:solidFill>
                  <a:schemeClr val="bg1"/>
                </a:solidFill>
              </a:rPr>
              <a:t>, E. (U. of Oslo), </a:t>
            </a:r>
            <a:r>
              <a:rPr lang="en-US" dirty="0" err="1">
                <a:solidFill>
                  <a:schemeClr val="bg1"/>
                </a:solidFill>
              </a:rPr>
              <a:t>Vaglum</a:t>
            </a:r>
            <a:r>
              <a:rPr lang="en-US" dirty="0">
                <a:solidFill>
                  <a:schemeClr val="bg1"/>
                </a:solidFill>
              </a:rPr>
              <a:t>, P. (U. of Oslo), </a:t>
            </a:r>
            <a:r>
              <a:rPr lang="en-US" dirty="0" err="1">
                <a:solidFill>
                  <a:schemeClr val="bg1"/>
                </a:solidFill>
              </a:rPr>
              <a:t>Moum</a:t>
            </a:r>
            <a:r>
              <a:rPr lang="en-US" dirty="0">
                <a:solidFill>
                  <a:schemeClr val="bg1"/>
                </a:solidFill>
              </a:rPr>
              <a:t>, T. (U. of Oslo), 1998, Use of minor tranquilizers among Norwegian physicians. A nation-wide comparative study. </a:t>
            </a:r>
            <a:r>
              <a:rPr lang="en-US" i="1" dirty="0">
                <a:solidFill>
                  <a:schemeClr val="bg1"/>
                </a:solidFill>
              </a:rPr>
              <a:t>Social Science &amp; Medicine, 46, </a:t>
            </a:r>
            <a:r>
              <a:rPr lang="en-US" dirty="0">
                <a:solidFill>
                  <a:schemeClr val="bg1"/>
                </a:solidFill>
              </a:rPr>
              <a:t>581-590.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7" descr="vegan donuts by foonu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09600"/>
            <a:ext cx="9151374" cy="556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Excessive availability increases consumption</a:t>
            </a:r>
            <a:endParaRPr lang="en-US" sz="36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524000" y="6172200"/>
            <a:ext cx="91440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I’ll have just a few…It’s not like I’m eating all 40!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3017</TotalTime>
  <Words>1080</Words>
  <Application>Microsoft Office PowerPoint</Application>
  <PresentationFormat>Widescreen</PresentationFormat>
  <Paragraphs>120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 (appealing)   Availability (eventually)   Beats       (rational)   Cognition </vt:lpstr>
      <vt:lpstr>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Excessive availability increases consumption</vt:lpstr>
      <vt:lpstr>Excessive availability increases consumption</vt:lpstr>
      <vt:lpstr>PowerPoint Presentation</vt:lpstr>
      <vt:lpstr>Excessive availability increases consumption</vt:lpstr>
      <vt:lpstr>Excessive availability increases consumption</vt:lpstr>
      <vt:lpstr>Excessive availability increases consumption</vt:lpstr>
      <vt:lpstr>What about alcohol?</vt:lpstr>
      <vt:lpstr>Excessive availability increases consumption</vt:lpstr>
      <vt:lpstr>Excessive availability increases consumption</vt:lpstr>
      <vt:lpstr>PowerPoint Presentation</vt:lpstr>
      <vt:lpstr>PowerPoint Presentation</vt:lpstr>
      <vt:lpstr>So, what can we do?</vt:lpstr>
      <vt:lpstr>So why don’t we choose our environment to match our goals?</vt:lpstr>
      <vt:lpstr>PowerPoint Presentation</vt:lpstr>
    </vt:vector>
  </TitlesOfParts>
  <Company>UGA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Effects of Environmental Availability</dc:title>
  <dc:creator>Udayan Roy</dc:creator>
  <cp:keywords>Behavioral economics curriculum, judgment and decision-making</cp:keywords>
  <cp:lastModifiedBy>Udayan Roy</cp:lastModifiedBy>
  <cp:revision>265</cp:revision>
  <dcterms:created xsi:type="dcterms:W3CDTF">2009-06-01T20:26:34Z</dcterms:created>
  <dcterms:modified xsi:type="dcterms:W3CDTF">2020-10-27T12:36:10Z</dcterms:modified>
</cp:coreProperties>
</file>