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91" r:id="rId6"/>
    <p:sldId id="260" r:id="rId7"/>
    <p:sldId id="330" r:id="rId8"/>
    <p:sldId id="292" r:id="rId9"/>
    <p:sldId id="296" r:id="rId10"/>
    <p:sldId id="261" r:id="rId11"/>
    <p:sldId id="262" r:id="rId12"/>
    <p:sldId id="263" r:id="rId13"/>
    <p:sldId id="264" r:id="rId14"/>
    <p:sldId id="265" r:id="rId15"/>
    <p:sldId id="266" r:id="rId16"/>
    <p:sldId id="267" r:id="rId17"/>
    <p:sldId id="268" r:id="rId18"/>
    <p:sldId id="278" r:id="rId19"/>
    <p:sldId id="289" r:id="rId20"/>
    <p:sldId id="269" r:id="rId21"/>
    <p:sldId id="270" r:id="rId22"/>
    <p:sldId id="318" r:id="rId23"/>
    <p:sldId id="319" r:id="rId24"/>
    <p:sldId id="320" r:id="rId25"/>
    <p:sldId id="321" r:id="rId26"/>
    <p:sldId id="323" r:id="rId27"/>
    <p:sldId id="322" r:id="rId28"/>
    <p:sldId id="324" r:id="rId29"/>
    <p:sldId id="325" r:id="rId30"/>
    <p:sldId id="316" r:id="rId31"/>
    <p:sldId id="294" r:id="rId32"/>
    <p:sldId id="272" r:id="rId33"/>
    <p:sldId id="298" r:id="rId34"/>
    <p:sldId id="299" r:id="rId35"/>
    <p:sldId id="317" r:id="rId36"/>
    <p:sldId id="271" r:id="rId37"/>
    <p:sldId id="273" r:id="rId38"/>
    <p:sldId id="274" r:id="rId39"/>
    <p:sldId id="310" r:id="rId40"/>
    <p:sldId id="279" r:id="rId41"/>
    <p:sldId id="326" r:id="rId42"/>
    <p:sldId id="311" r:id="rId43"/>
    <p:sldId id="304" r:id="rId44"/>
    <p:sldId id="305" r:id="rId45"/>
    <p:sldId id="308" r:id="rId46"/>
    <p:sldId id="327" r:id="rId47"/>
    <p:sldId id="309" r:id="rId48"/>
    <p:sldId id="312" r:id="rId49"/>
    <p:sldId id="306" r:id="rId50"/>
    <p:sldId id="307" r:id="rId51"/>
    <p:sldId id="315" r:id="rId52"/>
    <p:sldId id="313" r:id="rId53"/>
    <p:sldId id="314" r:id="rId54"/>
    <p:sldId id="328" r:id="rId55"/>
    <p:sldId id="285" r:id="rId56"/>
    <p:sldId id="286" r:id="rId57"/>
    <p:sldId id="287" r:id="rId58"/>
    <p:sldId id="329" r:id="rId59"/>
    <p:sldId id="301" r:id="rId60"/>
    <p:sldId id="303" r:id="rId61"/>
    <p:sldId id="288" r:id="rId6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6" autoAdjust="0"/>
    <p:restoredTop sz="88566" autoAdjust="0"/>
  </p:normalViewPr>
  <p:slideViewPr>
    <p:cSldViewPr>
      <p:cViewPr varScale="1">
        <p:scale>
          <a:sx n="61" d="100"/>
          <a:sy n="61" d="100"/>
        </p:scale>
        <p:origin x="876" y="48"/>
      </p:cViewPr>
      <p:guideLst>
        <p:guide orient="horz" pos="2160"/>
        <p:guide pos="3840"/>
      </p:guideLst>
    </p:cSldViewPr>
  </p:slideViewPr>
  <p:notesTextViewPr>
    <p:cViewPr>
      <p:scale>
        <a:sx n="1" d="1"/>
        <a:sy n="1" d="1"/>
      </p:scale>
      <p:origin x="0" y="0"/>
    </p:cViewPr>
  </p:notesTextViewPr>
  <p:sorterViewPr>
    <p:cViewPr varScale="1">
      <p:scale>
        <a:sx n="1" d="1"/>
        <a:sy n="1" d="1"/>
      </p:scale>
      <p:origin x="0" y="-152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F4AFFB-9595-4FCB-97BC-7D386E28317E}" type="datetimeFigureOut">
              <a:rPr lang="en-US"/>
              <a:pPr>
                <a:defRPr/>
              </a:pPr>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628C421-60E7-49FA-90A8-0A7A3DDA93B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I need to bring the various threads of prospect theory – loss aversion, hedonic adaptation, reference points -- together. I need to get through the importance of probability weighting in PT and the paradoxes that justify it. But can I give examples of how to utilize PT to do something useful? That would be a tall order.</a:t>
            </a:r>
          </a:p>
          <a:p>
            <a:r>
              <a:rPr lang="en-US" altLang="en-US" smtClean="0"/>
              <a:t>What does the subject matter of this presentation have to do with economics? How can people protect themselves from the weaknesses discussed here? How can or should rational actors and policy makers make use of the ideas discussed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2A7F0F-EAEA-4539-9410-EAF616CBAA26}"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Bernheim and Whinston have an application on the equity premium puzzle.</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61F773A-670A-4DBB-865B-9F795315CE68}" type="slidenum">
              <a:rPr lang="en-US" altLang="en-US"/>
              <a:pPr eaLnBrk="1" hangingPunct="1"/>
              <a:t>28</a:t>
            </a:fld>
            <a:endParaRPr lang="en-US" altLang="en-US"/>
          </a:p>
        </p:txBody>
      </p:sp>
    </p:spTree>
    <p:extLst>
      <p:ext uri="{BB962C8B-B14F-4D97-AF65-F5344CB8AC3E}">
        <p14:creationId xmlns:p14="http://schemas.microsoft.com/office/powerpoint/2010/main" val="158720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Bernheim and Whinston have an application on the equity premium puzzle.</a:t>
            </a: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E865929-A87D-4274-B9E5-1F91F2E85787}" type="slidenum">
              <a:rPr lang="en-US" altLang="en-US"/>
              <a:pPr eaLnBrk="1" hangingPunct="1"/>
              <a:t>29</a:t>
            </a:fld>
            <a:endParaRPr lang="en-US" altLang="en-US"/>
          </a:p>
        </p:txBody>
      </p:sp>
    </p:spTree>
    <p:extLst>
      <p:ext uri="{BB962C8B-B14F-4D97-AF65-F5344CB8AC3E}">
        <p14:creationId xmlns:p14="http://schemas.microsoft.com/office/powerpoint/2010/main" val="308393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Amos Tversky and Daniel Kahneman, “The Framing of Decisions and the Psychology of Choice,” </a:t>
            </a:r>
            <a:r>
              <a:rPr lang="en-US" altLang="en-US" i="1" smtClean="0"/>
              <a:t>Science</a:t>
            </a:r>
            <a:r>
              <a:rPr lang="en-US" altLang="en-US" smtClean="0"/>
              <a:t>, 211(4481), January 1981, 453-458.</a:t>
            </a: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4E646A-D41F-42C1-B82F-76B285FECCF2}" type="slidenum">
              <a:rPr lang="en-US" altLang="en-US"/>
              <a:pPr eaLnBrk="1" hangingPunct="1"/>
              <a:t>40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the next may be more appropriate when the discussion is focusing on uncertainty</a:t>
            </a:r>
            <a:endParaRPr lang="en-US" dirty="0"/>
          </a:p>
        </p:txBody>
      </p:sp>
      <p:sp>
        <p:nvSpPr>
          <p:cNvPr id="4" name="Slide Number Placeholder 3"/>
          <p:cNvSpPr>
            <a:spLocks noGrp="1"/>
          </p:cNvSpPr>
          <p:nvPr>
            <p:ph type="sldNum" sz="quarter" idx="10"/>
          </p:nvPr>
        </p:nvSpPr>
        <p:spPr/>
        <p:txBody>
          <a:bodyPr/>
          <a:lstStyle/>
          <a:p>
            <a:fld id="{7F8FB9BF-0662-40A7-B9D8-1765E3CDDAB8}" type="slidenum">
              <a:rPr lang="en-US" smtClean="0"/>
              <a:pPr/>
              <a:t>52</a:t>
            </a:fld>
            <a:endParaRPr lang="en-US"/>
          </a:p>
        </p:txBody>
      </p:sp>
    </p:spTree>
    <p:extLst>
      <p:ext uri="{BB962C8B-B14F-4D97-AF65-F5344CB8AC3E}">
        <p14:creationId xmlns:p14="http://schemas.microsoft.com/office/powerpoint/2010/main" val="172254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Conjuror in London</a:t>
            </a:r>
            <a:r>
              <a:rPr lang="en-US" baseline="0" dirty="0" smtClean="0"/>
              <a:t> demonstrates that people gamble to avoid a perceived loss but avoid a gamble when the alternative is a sure perceived gain.</a:t>
            </a:r>
            <a:endParaRPr lang="en-US" dirty="0"/>
          </a:p>
        </p:txBody>
      </p:sp>
      <p:sp>
        <p:nvSpPr>
          <p:cNvPr id="4" name="Slide Number Placeholder 3"/>
          <p:cNvSpPr>
            <a:spLocks noGrp="1"/>
          </p:cNvSpPr>
          <p:nvPr>
            <p:ph type="sldNum" sz="quarter" idx="10"/>
          </p:nvPr>
        </p:nvSpPr>
        <p:spPr/>
        <p:txBody>
          <a:bodyPr/>
          <a:lstStyle/>
          <a:p>
            <a:fld id="{7F8FB9BF-0662-40A7-B9D8-1765E3CDDAB8}" type="slidenum">
              <a:rPr lang="en-US" smtClean="0"/>
              <a:pPr/>
              <a:t>53</a:t>
            </a:fld>
            <a:endParaRPr lang="en-US"/>
          </a:p>
        </p:txBody>
      </p:sp>
    </p:spTree>
    <p:extLst>
      <p:ext uri="{BB962C8B-B14F-4D97-AF65-F5344CB8AC3E}">
        <p14:creationId xmlns:p14="http://schemas.microsoft.com/office/powerpoint/2010/main" val="231985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5D8F806-186A-4FAA-8CD3-C18FE9011F2F}" type="slidenum">
              <a:rPr lang="en-US" altLang="en-US"/>
              <a:pPr eaLnBrk="1" hangingPunct="1"/>
              <a:t>3</a:t>
            </a:fld>
            <a:endParaRPr lang="en-US" altLang="en-US"/>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 Svenson, “Are we less risky and more skillful than our fellow drivers?” </a:t>
            </a:r>
            <a:r>
              <a:rPr lang="en-US" altLang="en-US" i="1" smtClean="0"/>
              <a:t>Acta Psychologica</a:t>
            </a:r>
            <a:r>
              <a:rPr lang="en-US" altLang="en-US" smtClean="0"/>
              <a:t> 47, February 1981, pp. 143-148.</a:t>
            </a: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C4D77E2-8884-48FC-AA75-6ED97398DEC8}" type="slidenum">
              <a:rPr lang="en-US" altLang="en-US"/>
              <a:pPr eaLnBrk="1" hangingPunct="1"/>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Cooper, C. Woo, and W. Dunkelberg, “Entrepreneurs’ perceived chances for success,” J. of Business Venturing 3, Spring 1988, pp. 97-108.</a:t>
            </a: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764E7AA-D802-4845-AA52-ABA33E58508D}" type="slidenum">
              <a:rPr lang="en-US" altLang="en-US"/>
              <a:pPr eaLnBrk="1" hangingPunct="1"/>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Tversky and D. Kahneman (1971), “Belief in the law of small numbers,” </a:t>
            </a:r>
            <a:r>
              <a:rPr lang="en-US" altLang="en-US" i="1" smtClean="0"/>
              <a:t>Psychological Bulletin</a:t>
            </a:r>
            <a:r>
              <a:rPr lang="en-US" altLang="en-US" smtClean="0"/>
              <a:t>, 76, 2, pp. 105-110.</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8859109-F8D8-4B67-A61A-333ED4D516E5}" type="slidenum">
              <a:rPr lang="en-US" altLang="en-US"/>
              <a:pPr eaLnBrk="1" hangingPunct="1"/>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94B96-1F27-4E6F-8B3F-AC9D9FD7BA40}" type="slidenum">
              <a:rPr lang="en-US" altLang="en-US"/>
              <a:pPr eaLnBrk="1" hangingPunct="1"/>
              <a:t>20</a:t>
            </a:fld>
            <a:endParaRPr lang="en-US" altLang="en-US"/>
          </a:p>
        </p:txBody>
      </p:sp>
      <p:sp>
        <p:nvSpPr>
          <p:cNvPr id="542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751804C-1C53-4E61-8C1A-B9B3D7F629E6}" type="slidenum">
              <a:rPr lang="en-US" altLang="en-US"/>
              <a:pPr eaLnBrk="1" hangingPunct="1"/>
              <a:t>23</a:t>
            </a:fld>
            <a:endParaRPr lang="en-US" altLang="en-US"/>
          </a:p>
        </p:txBody>
      </p:sp>
      <p:sp>
        <p:nvSpPr>
          <p:cNvPr id="573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65628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73EB25-27A4-4164-8A96-B1AACD55D033}" type="slidenum">
              <a:rPr lang="en-US" altLang="en-US"/>
              <a:pPr eaLnBrk="1" hangingPunct="1"/>
              <a:t>24</a:t>
            </a:fld>
            <a:endParaRPr lang="en-US" altLang="en-US"/>
          </a:p>
        </p:txBody>
      </p:sp>
      <p:sp>
        <p:nvSpPr>
          <p:cNvPr id="583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0530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84416F1-B577-4F3F-B6AA-9FADE155CC76}" type="slidenum">
              <a:rPr lang="en-US" altLang="en-US"/>
              <a:pPr eaLnBrk="1" hangingPunct="1"/>
              <a:t>25</a:t>
            </a:fld>
            <a:endParaRPr lang="en-US" altLang="en-US"/>
          </a:p>
        </p:txBody>
      </p:sp>
      <p:sp>
        <p:nvSpPr>
          <p:cNvPr id="593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654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29144D-1709-49CF-8595-7CC53EDC2CF9}"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F4952B-70A8-4A1A-A058-D9942CF4940E}" type="slidenum">
              <a:rPr lang="en-US" altLang="en-US"/>
              <a:pPr/>
              <a:t>‹#›</a:t>
            </a:fld>
            <a:endParaRPr lang="en-US" altLang="en-US"/>
          </a:p>
        </p:txBody>
      </p:sp>
    </p:spTree>
    <p:extLst>
      <p:ext uri="{BB962C8B-B14F-4D97-AF65-F5344CB8AC3E}">
        <p14:creationId xmlns:p14="http://schemas.microsoft.com/office/powerpoint/2010/main" val="39131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4A0EE-E6BF-49B9-83D6-2096F51B26C1}"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D1EAA3-2468-4137-9791-5B86B9927A76}" type="slidenum">
              <a:rPr lang="en-US" altLang="en-US"/>
              <a:pPr/>
              <a:t>‹#›</a:t>
            </a:fld>
            <a:endParaRPr lang="en-US" altLang="en-US"/>
          </a:p>
        </p:txBody>
      </p:sp>
    </p:spTree>
    <p:extLst>
      <p:ext uri="{BB962C8B-B14F-4D97-AF65-F5344CB8AC3E}">
        <p14:creationId xmlns:p14="http://schemas.microsoft.com/office/powerpoint/2010/main" val="300430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E11DF5-82AB-4FE3-9AAD-1452005C3409}"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D05883-7866-489C-9271-FB2B68B1DFD8}" type="slidenum">
              <a:rPr lang="en-US" altLang="en-US"/>
              <a:pPr/>
              <a:t>‹#›</a:t>
            </a:fld>
            <a:endParaRPr lang="en-US" altLang="en-US"/>
          </a:p>
        </p:txBody>
      </p:sp>
    </p:spTree>
    <p:extLst>
      <p:ext uri="{BB962C8B-B14F-4D97-AF65-F5344CB8AC3E}">
        <p14:creationId xmlns:p14="http://schemas.microsoft.com/office/powerpoint/2010/main" val="316021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FE9FEA-633C-4468-AE21-C57434E3B74D}"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F33B01-6B69-4185-B611-18F00881CE90}" type="slidenum">
              <a:rPr lang="en-US" altLang="en-US"/>
              <a:pPr/>
              <a:t>‹#›</a:t>
            </a:fld>
            <a:endParaRPr lang="en-US" altLang="en-US"/>
          </a:p>
        </p:txBody>
      </p:sp>
    </p:spTree>
    <p:extLst>
      <p:ext uri="{BB962C8B-B14F-4D97-AF65-F5344CB8AC3E}">
        <p14:creationId xmlns:p14="http://schemas.microsoft.com/office/powerpoint/2010/main" val="381262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08AA27-C717-48F7-9928-F9A5CA21ACE0}" type="datetimeFigureOut">
              <a:rPr lang="en-US"/>
              <a:pPr>
                <a:defRPr/>
              </a:pPr>
              <a:t>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D7EE19-A97C-4B82-ABD5-83CC45F642B8}" type="slidenum">
              <a:rPr lang="en-US" altLang="en-US"/>
              <a:pPr/>
              <a:t>‹#›</a:t>
            </a:fld>
            <a:endParaRPr lang="en-US" altLang="en-US"/>
          </a:p>
        </p:txBody>
      </p:sp>
    </p:spTree>
    <p:extLst>
      <p:ext uri="{BB962C8B-B14F-4D97-AF65-F5344CB8AC3E}">
        <p14:creationId xmlns:p14="http://schemas.microsoft.com/office/powerpoint/2010/main" val="367167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82B11E-E7A3-45DE-8584-C7462447AFEB}" type="datetimeFigureOut">
              <a:rPr lang="en-US"/>
              <a:pPr>
                <a:defRPr/>
              </a:pPr>
              <a:t>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2CCF5A-C165-4AA3-AEFA-F08D8A2B798C}" type="slidenum">
              <a:rPr lang="en-US" altLang="en-US"/>
              <a:pPr/>
              <a:t>‹#›</a:t>
            </a:fld>
            <a:endParaRPr lang="en-US" altLang="en-US"/>
          </a:p>
        </p:txBody>
      </p:sp>
    </p:spTree>
    <p:extLst>
      <p:ext uri="{BB962C8B-B14F-4D97-AF65-F5344CB8AC3E}">
        <p14:creationId xmlns:p14="http://schemas.microsoft.com/office/powerpoint/2010/main" val="230358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B70389-7DCE-4077-9BF2-CA8782028F04}" type="datetimeFigureOut">
              <a:rPr lang="en-US"/>
              <a:pPr>
                <a:defRPr/>
              </a:pPr>
              <a:t>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067107F-6B6F-4071-A0D3-1A24167CB1F0}" type="slidenum">
              <a:rPr lang="en-US" altLang="en-US"/>
              <a:pPr/>
              <a:t>‹#›</a:t>
            </a:fld>
            <a:endParaRPr lang="en-US" altLang="en-US"/>
          </a:p>
        </p:txBody>
      </p:sp>
    </p:spTree>
    <p:extLst>
      <p:ext uri="{BB962C8B-B14F-4D97-AF65-F5344CB8AC3E}">
        <p14:creationId xmlns:p14="http://schemas.microsoft.com/office/powerpoint/2010/main" val="298166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F65B1C-53A7-4A02-B187-DE2EC4B299FC}" type="datetimeFigureOut">
              <a:rPr lang="en-US"/>
              <a:pPr>
                <a:defRPr/>
              </a:pPr>
              <a:t>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2A36D95-23C7-4137-9F5C-2E1683D6FC5C}" type="slidenum">
              <a:rPr lang="en-US" altLang="en-US"/>
              <a:pPr/>
              <a:t>‹#›</a:t>
            </a:fld>
            <a:endParaRPr lang="en-US" altLang="en-US"/>
          </a:p>
        </p:txBody>
      </p:sp>
    </p:spTree>
    <p:extLst>
      <p:ext uri="{BB962C8B-B14F-4D97-AF65-F5344CB8AC3E}">
        <p14:creationId xmlns:p14="http://schemas.microsoft.com/office/powerpoint/2010/main" val="398372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AE796B-8D56-4CF5-88E8-A67E2DFE51A4}" type="datetimeFigureOut">
              <a:rPr lang="en-US"/>
              <a:pPr>
                <a:defRPr/>
              </a:pPr>
              <a:t>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8C613C3-ED88-4EC2-8A1E-83BEEA954A3E}" type="slidenum">
              <a:rPr lang="en-US" altLang="en-US"/>
              <a:pPr/>
              <a:t>‹#›</a:t>
            </a:fld>
            <a:endParaRPr lang="en-US" altLang="en-US"/>
          </a:p>
        </p:txBody>
      </p:sp>
    </p:spTree>
    <p:extLst>
      <p:ext uri="{BB962C8B-B14F-4D97-AF65-F5344CB8AC3E}">
        <p14:creationId xmlns:p14="http://schemas.microsoft.com/office/powerpoint/2010/main" val="145564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8A095E-4FA3-4FE1-9511-CD4A7AC42101}" type="datetimeFigureOut">
              <a:rPr lang="en-US"/>
              <a:pPr>
                <a:defRPr/>
              </a:pPr>
              <a:t>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8CCA8B-30F3-4DDE-B02C-50972567C645}" type="slidenum">
              <a:rPr lang="en-US" altLang="en-US"/>
              <a:pPr/>
              <a:t>‹#›</a:t>
            </a:fld>
            <a:endParaRPr lang="en-US" altLang="en-US"/>
          </a:p>
        </p:txBody>
      </p:sp>
    </p:spTree>
    <p:extLst>
      <p:ext uri="{BB962C8B-B14F-4D97-AF65-F5344CB8AC3E}">
        <p14:creationId xmlns:p14="http://schemas.microsoft.com/office/powerpoint/2010/main" val="414855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2C1755-1B01-43DA-BA3B-CA97AA83641A}" type="datetimeFigureOut">
              <a:rPr lang="en-US"/>
              <a:pPr>
                <a:defRPr/>
              </a:pPr>
              <a:t>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A4BB6E3-3A30-4135-B34D-6A9161A0CD8B}" type="slidenum">
              <a:rPr lang="en-US" altLang="en-US"/>
              <a:pPr/>
              <a:t>‹#›</a:t>
            </a:fld>
            <a:endParaRPr lang="en-US" altLang="en-US"/>
          </a:p>
        </p:txBody>
      </p:sp>
    </p:spTree>
    <p:extLst>
      <p:ext uri="{BB962C8B-B14F-4D97-AF65-F5344CB8AC3E}">
        <p14:creationId xmlns:p14="http://schemas.microsoft.com/office/powerpoint/2010/main" val="333749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EB78B1-6A1E-4BF2-AC63-82916D7E93E9}" type="datetimeFigureOut">
              <a:rPr lang="en-US"/>
              <a:pPr>
                <a:defRPr/>
              </a:pPr>
              <a:t>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FFF8CF8-5654-47C8-8853-5C22D636B3E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67RFouiCQ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nobelprize.org/nobel_prizes/economics/laureates/2002/kahnema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nobelprize.org/prizes/economic-sciences/1990/markowitz/biographica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youtube.com/watch?v=Ng9V2JneJ68"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vimeo.com/1111300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dirty="0" smtClean="0"/>
              <a:t>Choices Involving </a:t>
            </a:r>
            <a:r>
              <a:rPr lang="en-US" altLang="en-US" dirty="0"/>
              <a:t>R</a:t>
            </a:r>
            <a:r>
              <a:rPr lang="en-US" altLang="en-US" dirty="0" smtClean="0"/>
              <a:t>isk</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t>Behavioral Economics</a:t>
            </a:r>
          </a:p>
          <a:p>
            <a:pPr eaLnBrk="1" fontAlgn="auto" hangingPunct="1">
              <a:spcAft>
                <a:spcPts val="0"/>
              </a:spcAft>
              <a:defRPr/>
            </a:pPr>
            <a:r>
              <a:rPr lang="en-US" dirty="0" err="1" smtClean="0">
                <a:hlinkClick r:id="rId3"/>
              </a:rPr>
              <a:t>Udayan</a:t>
            </a:r>
            <a:r>
              <a:rPr lang="en-US" dirty="0" smtClean="0">
                <a:hlinkClick r:id="rId3"/>
              </a:rPr>
              <a:t> Roy</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Overconfidence</a:t>
            </a:r>
          </a:p>
        </p:txBody>
      </p:sp>
      <p:sp>
        <p:nvSpPr>
          <p:cNvPr id="10243" name="Content Placeholder 2"/>
          <p:cNvSpPr>
            <a:spLocks noGrp="1"/>
          </p:cNvSpPr>
          <p:nvPr>
            <p:ph idx="1"/>
          </p:nvPr>
        </p:nvSpPr>
        <p:spPr/>
        <p:txBody>
          <a:bodyPr/>
          <a:lstStyle/>
          <a:p>
            <a:pPr eaLnBrk="1" hangingPunct="1"/>
            <a:r>
              <a:rPr lang="en-US" altLang="en-US" smtClean="0"/>
              <a:t>In one study of US students with an average age of 22, 82% ranked their driving ability among the top 30% of their age group</a:t>
            </a:r>
          </a:p>
          <a:p>
            <a:r>
              <a:rPr lang="en-US" altLang="en-US" smtClean="0">
                <a:hlinkClick r:id="rId3"/>
              </a:rPr>
              <a:t>Video</a:t>
            </a:r>
            <a:r>
              <a:rPr lang="en-US" altLang="en-US" smtClean="0"/>
              <a:t>: </a:t>
            </a:r>
            <a:r>
              <a:rPr lang="en-US" altLang="en-US" b="1" smtClean="0"/>
              <a:t>Your Mind and Your Money - Investor Overconfidence, </a:t>
            </a:r>
            <a:r>
              <a:rPr lang="en-US" altLang="en-US" smtClean="0"/>
              <a:t>Monday, February 08, 2010, Nightly Business Report, PBS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Overconfidence in the stock market</a:t>
            </a:r>
            <a:endParaRPr lang="en-US" dirty="0"/>
          </a:p>
        </p:txBody>
      </p:sp>
      <p:sp>
        <p:nvSpPr>
          <p:cNvPr id="11267" name="Content Placeholder 2"/>
          <p:cNvSpPr>
            <a:spLocks noGrp="1"/>
          </p:cNvSpPr>
          <p:nvPr>
            <p:ph idx="1"/>
          </p:nvPr>
        </p:nvSpPr>
        <p:spPr/>
        <p:txBody>
          <a:bodyPr/>
          <a:lstStyle/>
          <a:p>
            <a:pPr eaLnBrk="1" hangingPunct="1"/>
            <a:r>
              <a:rPr lang="en-US" altLang="en-US" smtClean="0"/>
              <a:t>Brad Barber and Terrance Odean studied the investment performance of 66,465 households with discount brokerage accounts</a:t>
            </a:r>
          </a:p>
          <a:p>
            <a:pPr eaLnBrk="1" hangingPunct="1"/>
            <a:r>
              <a:rPr lang="en-US" altLang="en-US" smtClean="0"/>
              <a:t>During the period studied, households that trade infrequently received an 18% return on their money, and</a:t>
            </a:r>
          </a:p>
          <a:p>
            <a:pPr eaLnBrk="1" hangingPunct="1"/>
            <a:r>
              <a:rPr lang="en-US" altLang="en-US" smtClean="0"/>
              <a:t>households that trade most actively got an 11.3% return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Overconfidence and gender</a:t>
            </a:r>
          </a:p>
        </p:txBody>
      </p:sp>
      <p:sp>
        <p:nvSpPr>
          <p:cNvPr id="66563" name="Content Placeholder 2"/>
          <p:cNvSpPr>
            <a:spLocks noGrp="1"/>
          </p:cNvSpPr>
          <p:nvPr>
            <p:ph idx="1"/>
          </p:nvPr>
        </p:nvSpPr>
        <p:spPr/>
        <p:txBody>
          <a:bodyPr rtlCol="0">
            <a:normAutofit/>
          </a:bodyPr>
          <a:lstStyle/>
          <a:p>
            <a:pPr eaLnBrk="1" fontAlgn="auto" hangingPunct="1">
              <a:spcAft>
                <a:spcPts val="0"/>
              </a:spcAft>
              <a:defRPr/>
            </a:pPr>
            <a:r>
              <a:rPr lang="en-US" smtClean="0"/>
              <a:t>The extent of trading was found to be influenced by gender: the men traded a lot more than the women</a:t>
            </a:r>
          </a:p>
          <a:p>
            <a:pPr eaLnBrk="1" fontAlgn="auto" hangingPunct="1">
              <a:spcAft>
                <a:spcPts val="0"/>
              </a:spcAft>
              <a:defRPr/>
            </a:pPr>
            <a:r>
              <a:rPr lang="en-US" smtClean="0"/>
              <a:t>Psychologists commonly find that men tend to have excessive confidence in their own abilities, while women tend to be more realistic. </a:t>
            </a:r>
          </a:p>
          <a:p>
            <a:pPr eaLnBrk="1" fontAlgn="auto" hangingPunct="1">
              <a:spcAft>
                <a:spcPts val="0"/>
              </a:spcAft>
              <a:defRPr/>
            </a:pPr>
            <a:r>
              <a:rPr lang="en-US" smtClean="0"/>
              <a:t>Psychologists tend to refer to this aspect of men’s behavior as </a:t>
            </a:r>
            <a:r>
              <a:rPr lang="en-US" b="1" smtClean="0"/>
              <a:t>self-serving attribution bias</a:t>
            </a:r>
          </a:p>
          <a:p>
            <a:pPr eaLnBrk="1" fontAlgn="auto" hangingPunct="1">
              <a:spcAft>
                <a:spcPts val="0"/>
              </a:spcAft>
              <a:defRPr/>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Overconfidence and gender</a:t>
            </a:r>
          </a:p>
        </p:txBody>
      </p:sp>
      <p:sp>
        <p:nvSpPr>
          <p:cNvPr id="67587" name="Content Placeholder 2"/>
          <p:cNvSpPr>
            <a:spLocks noGrp="1"/>
          </p:cNvSpPr>
          <p:nvPr>
            <p:ph idx="1"/>
          </p:nvPr>
        </p:nvSpPr>
        <p:spPr/>
        <p:txBody>
          <a:bodyPr rtlCol="0">
            <a:normAutofit/>
          </a:bodyPr>
          <a:lstStyle/>
          <a:p>
            <a:pPr eaLnBrk="1" fontAlgn="auto" hangingPunct="1">
              <a:spcAft>
                <a:spcPts val="0"/>
              </a:spcAft>
              <a:defRPr/>
            </a:pPr>
            <a:r>
              <a:rPr lang="en-US" smtClean="0"/>
              <a:t>Men tend to think their successes are a result of their own skill, rather than dumb luck, and so become overconfident</a:t>
            </a:r>
          </a:p>
          <a:p>
            <a:pPr eaLnBrk="1" fontAlgn="auto" hangingPunct="1">
              <a:spcAft>
                <a:spcPts val="0"/>
              </a:spcAft>
              <a:defRPr/>
            </a:pPr>
            <a:r>
              <a:rPr lang="en-US" smtClean="0"/>
              <a:t>This overconfidence can have financial repercussions. </a:t>
            </a:r>
          </a:p>
          <a:p>
            <a:pPr lvl="1" eaLnBrk="1" fontAlgn="auto" hangingPunct="1">
              <a:spcAft>
                <a:spcPts val="0"/>
              </a:spcAft>
              <a:defRPr/>
            </a:pPr>
            <a:r>
              <a:rPr lang="en-US" smtClean="0"/>
              <a:t>In the study by Barber and Odean, men traded 45% more than women</a:t>
            </a:r>
          </a:p>
          <a:p>
            <a:pPr lvl="1" eaLnBrk="1" fontAlgn="auto" hangingPunct="1">
              <a:spcAft>
                <a:spcPts val="0"/>
              </a:spcAft>
              <a:defRPr/>
            </a:pPr>
            <a:r>
              <a:rPr lang="en-US" smtClean="0"/>
              <a:t>The average return on investment to men was a full percentage point lower than the return to women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Overconfidence</a:t>
            </a:r>
          </a:p>
        </p:txBody>
      </p:sp>
      <p:sp>
        <p:nvSpPr>
          <p:cNvPr id="41987" name="Content Placeholder 2"/>
          <p:cNvSpPr>
            <a:spLocks noGrp="1"/>
          </p:cNvSpPr>
          <p:nvPr>
            <p:ph idx="1"/>
          </p:nvPr>
        </p:nvSpPr>
        <p:spPr/>
        <p:txBody>
          <a:bodyPr rtlCol="0">
            <a:normAutofit/>
          </a:bodyPr>
          <a:lstStyle/>
          <a:p>
            <a:pPr eaLnBrk="1" fontAlgn="auto" hangingPunct="1">
              <a:spcAft>
                <a:spcPts val="0"/>
              </a:spcAft>
              <a:defRPr/>
            </a:pPr>
            <a:r>
              <a:rPr lang="en-US" dirty="0" smtClean="0"/>
              <a:t>In the manufacturing sector, </a:t>
            </a:r>
          </a:p>
          <a:p>
            <a:pPr lvl="1" eaLnBrk="1" fontAlgn="auto" hangingPunct="1">
              <a:spcAft>
                <a:spcPts val="0"/>
              </a:spcAft>
              <a:defRPr/>
            </a:pPr>
            <a:r>
              <a:rPr lang="en-US" dirty="0" smtClean="0"/>
              <a:t>more than 60% of new entrants exit within five years; </a:t>
            </a:r>
          </a:p>
          <a:p>
            <a:pPr lvl="1" eaLnBrk="1" fontAlgn="auto" hangingPunct="1">
              <a:spcAft>
                <a:spcPts val="0"/>
              </a:spcAft>
              <a:defRPr/>
            </a:pPr>
            <a:r>
              <a:rPr lang="en-US" dirty="0" smtClean="0"/>
              <a:t>nearly 80% exit within ten years</a:t>
            </a:r>
          </a:p>
          <a:p>
            <a:pPr eaLnBrk="1" fontAlgn="auto" hangingPunct="1">
              <a:spcAft>
                <a:spcPts val="0"/>
              </a:spcAft>
              <a:defRPr/>
            </a:pPr>
            <a:r>
              <a:rPr lang="en-US" dirty="0" smtClean="0"/>
              <a:t>The high failure rate may be partly due to overconfidence</a:t>
            </a:r>
          </a:p>
          <a:p>
            <a:pPr lvl="1" eaLnBrk="1" fontAlgn="auto" hangingPunct="1">
              <a:spcAft>
                <a:spcPts val="0"/>
              </a:spcAft>
              <a:defRPr/>
            </a:pPr>
            <a:r>
              <a:rPr lang="en-US" dirty="0" smtClean="0"/>
              <a:t>In a survey of nearly 3000 new business owners, </a:t>
            </a:r>
          </a:p>
          <a:p>
            <a:pPr lvl="2" eaLnBrk="1" fontAlgn="auto" hangingPunct="1">
              <a:spcAft>
                <a:spcPts val="0"/>
              </a:spcAft>
              <a:defRPr/>
            </a:pPr>
            <a:r>
              <a:rPr lang="en-US" dirty="0" smtClean="0"/>
              <a:t>81% said they had more than 70% chance of success</a:t>
            </a:r>
          </a:p>
          <a:p>
            <a:pPr lvl="2" eaLnBrk="1" fontAlgn="auto" hangingPunct="1">
              <a:spcAft>
                <a:spcPts val="0"/>
              </a:spcAft>
              <a:defRPr/>
            </a:pPr>
            <a:r>
              <a:rPr lang="en-US" dirty="0" smtClean="0"/>
              <a:t>though only 39% said that a business like theirs would be that likely to succeed</a:t>
            </a:r>
          </a:p>
          <a:p>
            <a:pPr lvl="2" eaLnBrk="1" fontAlgn="auto" hangingPunct="1">
              <a:spcAft>
                <a:spcPts val="0"/>
              </a:spcAft>
              <a:defRPr/>
            </a:pPr>
            <a:r>
              <a:rPr lang="en-US" dirty="0" smtClean="0"/>
              <a:t>One-third said they were 100% certain to succeed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Law of small numbers</a:t>
            </a:r>
          </a:p>
        </p:txBody>
      </p:sp>
      <p:sp>
        <p:nvSpPr>
          <p:cNvPr id="15363" name="Content Placeholder 2"/>
          <p:cNvSpPr>
            <a:spLocks noGrp="1"/>
          </p:cNvSpPr>
          <p:nvPr>
            <p:ph idx="1"/>
          </p:nvPr>
        </p:nvSpPr>
        <p:spPr/>
        <p:txBody>
          <a:bodyPr/>
          <a:lstStyle/>
          <a:p>
            <a:pPr eaLnBrk="1" hangingPunct="1"/>
            <a:r>
              <a:rPr lang="en-US" altLang="en-US" dirty="0" smtClean="0"/>
              <a:t>People tend to read too much significance into small samples, especially when the samples represent personal experience</a:t>
            </a:r>
          </a:p>
          <a:p>
            <a:pPr eaLnBrk="1" hangingPunct="1"/>
            <a:endParaRPr lang="en-US" altLang="en-US" dirty="0"/>
          </a:p>
          <a:p>
            <a:pPr eaLnBrk="1" hangingPunct="1"/>
            <a:endParaRPr lang="en-US" altLang="en-US" dirty="0" smtClean="0"/>
          </a:p>
          <a:p>
            <a:pPr eaLnBrk="1" hangingPunct="1"/>
            <a:r>
              <a:rPr lang="en-US" altLang="en-US" dirty="0" smtClean="0"/>
              <a:t>See </a:t>
            </a:r>
            <a:r>
              <a:rPr lang="en-US" altLang="en-US" i="1" dirty="0" smtClean="0"/>
              <a:t>Thinking, Fast and Slow</a:t>
            </a:r>
            <a:r>
              <a:rPr lang="en-US" altLang="en-US" dirty="0" smtClean="0"/>
              <a:t> by Daniel </a:t>
            </a:r>
            <a:r>
              <a:rPr lang="en-US" altLang="en-US" dirty="0" err="1" smtClean="0"/>
              <a:t>Kahneman</a:t>
            </a:r>
            <a:r>
              <a:rPr lang="en-US" altLang="en-US" dirty="0" smtClean="0"/>
              <a:t>, Ch. 10: “The Law of Small Numbers”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Larger hospital, smaller hospital</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A certain town has two hospitals. In the larger hospital about 45 babies are born each day, and in the smaller hospital about 15 babies are born each day. </a:t>
            </a:r>
          </a:p>
          <a:p>
            <a:pPr eaLnBrk="1" fontAlgn="auto" hangingPunct="1">
              <a:spcAft>
                <a:spcPts val="0"/>
              </a:spcAft>
              <a:defRPr/>
            </a:pPr>
            <a:r>
              <a:rPr lang="en-US" dirty="0" smtClean="0"/>
              <a:t>As  you know, about 50 percent of all babies are boys. However, the exact percentage varies from day to day. Sometimes it may be higher than 50 percent, sometimes lower. </a:t>
            </a:r>
          </a:p>
          <a:p>
            <a:pPr eaLnBrk="1" fontAlgn="auto" hangingPunct="1">
              <a:spcAft>
                <a:spcPts val="0"/>
              </a:spcAft>
              <a:defRPr/>
            </a:pPr>
            <a:r>
              <a:rPr lang="en-US" dirty="0" smtClean="0"/>
              <a:t>For a period of one year, each hospital recorded the days on which more than 60% of the babies born were boys. </a:t>
            </a:r>
          </a:p>
          <a:p>
            <a:pPr eaLnBrk="1" fontAlgn="auto" hangingPunct="1">
              <a:spcAft>
                <a:spcPts val="0"/>
              </a:spcAft>
              <a:defRPr/>
            </a:pPr>
            <a:r>
              <a:rPr lang="en-US" dirty="0" smtClean="0">
                <a:solidFill>
                  <a:srgbClr val="FF0000"/>
                </a:solidFill>
              </a:rPr>
              <a:t>Which hospital do you think recorded more such days?</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Larger hospital, smaller hospital</a:t>
            </a:r>
          </a:p>
        </p:txBody>
      </p:sp>
      <p:sp>
        <p:nvSpPr>
          <p:cNvPr id="17411" name="Content Placeholder 2"/>
          <p:cNvSpPr>
            <a:spLocks noGrp="1"/>
          </p:cNvSpPr>
          <p:nvPr>
            <p:ph idx="1"/>
          </p:nvPr>
        </p:nvSpPr>
        <p:spPr/>
        <p:txBody>
          <a:bodyPr/>
          <a:lstStyle/>
          <a:p>
            <a:pPr eaLnBrk="1" hangingPunct="1"/>
            <a:r>
              <a:rPr lang="en-US" altLang="en-US" smtClean="0"/>
              <a:t>In a survey of college students, </a:t>
            </a:r>
          </a:p>
          <a:p>
            <a:pPr lvl="1" eaLnBrk="1" hangingPunct="1"/>
            <a:r>
              <a:rPr lang="en-US" altLang="en-US" smtClean="0"/>
              <a:t>22 percent said “larger hospital”</a:t>
            </a:r>
          </a:p>
          <a:p>
            <a:pPr lvl="1" eaLnBrk="1" hangingPunct="1"/>
            <a:r>
              <a:rPr lang="en-US" altLang="en-US" smtClean="0"/>
              <a:t>56 percent said “equal for both”</a:t>
            </a:r>
          </a:p>
          <a:p>
            <a:pPr lvl="1" eaLnBrk="1" hangingPunct="1"/>
            <a:r>
              <a:rPr lang="en-US" altLang="en-US" smtClean="0"/>
              <a:t>22 percent said “smaller hospital” (</a:t>
            </a:r>
            <a:r>
              <a:rPr lang="en-US" altLang="en-US" smtClean="0">
                <a:solidFill>
                  <a:srgbClr val="FF0000"/>
                </a:solidFill>
              </a:rPr>
              <a:t>correct</a:t>
            </a:r>
            <a:r>
              <a:rPr lang="en-US" altLang="en-US" smtClean="0"/>
              <a:t>)</a:t>
            </a:r>
          </a:p>
          <a:p>
            <a:pPr eaLnBrk="1" hangingPunct="1"/>
            <a:endParaRPr lang="en-US" altLang="en-US" smtClean="0"/>
          </a:p>
          <a:p>
            <a:pPr eaLnBrk="1" hangingPunct="1"/>
            <a:r>
              <a:rPr lang="en-US" altLang="en-US" smtClean="0"/>
              <a:t>People underestimate how different samples can be from the population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Ellsberg Paradox </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There are two jars, each with 100 marbles, colored either red or black</a:t>
            </a:r>
          </a:p>
          <a:p>
            <a:pPr eaLnBrk="1" fontAlgn="auto" hangingPunct="1">
              <a:spcAft>
                <a:spcPts val="0"/>
              </a:spcAft>
              <a:defRPr/>
            </a:pPr>
            <a:r>
              <a:rPr lang="en-US" dirty="0" smtClean="0"/>
              <a:t>Jar 1 is known to have 50 red </a:t>
            </a:r>
            <a:r>
              <a:rPr lang="en-US" dirty="0"/>
              <a:t>marbles </a:t>
            </a:r>
            <a:r>
              <a:rPr lang="en-US" dirty="0" smtClean="0"/>
              <a:t>and 50 black </a:t>
            </a:r>
            <a:r>
              <a:rPr lang="en-US" dirty="0"/>
              <a:t>marbles</a:t>
            </a:r>
            <a:endParaRPr lang="en-US" dirty="0" smtClean="0"/>
          </a:p>
          <a:p>
            <a:pPr eaLnBrk="1" fontAlgn="auto" hangingPunct="1">
              <a:spcAft>
                <a:spcPts val="0"/>
              </a:spcAft>
              <a:defRPr/>
            </a:pPr>
            <a:r>
              <a:rPr lang="en-US" dirty="0" smtClean="0"/>
              <a:t>The composition of red and black </a:t>
            </a:r>
            <a:r>
              <a:rPr lang="en-US" dirty="0"/>
              <a:t>marbles </a:t>
            </a:r>
            <a:r>
              <a:rPr lang="en-US" dirty="0" smtClean="0"/>
              <a:t>in </a:t>
            </a:r>
            <a:r>
              <a:rPr lang="en-US" dirty="0"/>
              <a:t>Jar </a:t>
            </a:r>
            <a:r>
              <a:rPr lang="en-US" dirty="0" smtClean="0"/>
              <a:t>2 is unknown</a:t>
            </a:r>
          </a:p>
          <a:p>
            <a:pPr eaLnBrk="1" fontAlgn="auto" hangingPunct="1">
              <a:spcAft>
                <a:spcPts val="0"/>
              </a:spcAft>
              <a:defRPr/>
            </a:pPr>
            <a:r>
              <a:rPr lang="en-US" dirty="0" smtClean="0"/>
              <a:t>Therefore the objective probability of drawing a red marble from </a:t>
            </a:r>
            <a:r>
              <a:rPr lang="en-US" dirty="0"/>
              <a:t>Jar </a:t>
            </a:r>
            <a:r>
              <a:rPr lang="en-US" dirty="0" smtClean="0"/>
              <a:t>1 is equal to the subjective probability of drawing a red marble from </a:t>
            </a:r>
            <a:r>
              <a:rPr lang="en-US" dirty="0"/>
              <a:t>Jar </a:t>
            </a:r>
            <a:r>
              <a:rPr lang="en-US" dirty="0" smtClean="0"/>
              <a:t>2</a:t>
            </a:r>
          </a:p>
          <a:p>
            <a:pPr eaLnBrk="1" fontAlgn="auto" hangingPunct="1">
              <a:spcAft>
                <a:spcPts val="0"/>
              </a:spcAft>
              <a:defRPr/>
            </a:pPr>
            <a:r>
              <a:rPr lang="en-US" dirty="0" smtClean="0"/>
              <a:t>And yet, most experimental subjects say that a red marble is more likely from </a:t>
            </a:r>
            <a:r>
              <a:rPr lang="en-US" dirty="0"/>
              <a:t>Jar </a:t>
            </a:r>
            <a:r>
              <a:rPr lang="en-US" dirty="0" smtClean="0"/>
              <a:t>1!</a:t>
            </a:r>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Preferences Toward Risk</a:t>
            </a:r>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Misconceptions over probabilities</a:t>
            </a:r>
            <a:endParaRPr lang="en-US" dirty="0"/>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Preferences Toward Risk</a:t>
            </a:r>
          </a:p>
        </p:txBody>
      </p:sp>
      <p:sp>
        <p:nvSpPr>
          <p:cNvPr id="72707" name="Rectangle 3"/>
          <p:cNvSpPr>
            <a:spLocks noGrp="1" noChangeArrowheads="1"/>
          </p:cNvSpPr>
          <p:nvPr>
            <p:ph type="body" idx="1"/>
          </p:nvPr>
        </p:nvSpPr>
        <p:spPr/>
        <p:txBody>
          <a:bodyPr rtlCol="0">
            <a:normAutofit/>
          </a:bodyPr>
          <a:lstStyle/>
          <a:p>
            <a:pPr eaLnBrk="1" fontAlgn="auto" hangingPunct="1">
              <a:lnSpc>
                <a:spcPct val="80000"/>
              </a:lnSpc>
              <a:spcAft>
                <a:spcPts val="0"/>
              </a:spcAft>
              <a:defRPr/>
            </a:pPr>
            <a:r>
              <a:rPr lang="en-US" sz="2800" dirty="0"/>
              <a:t>Here are two puzzles involving observed behavior  and risk preferences</a:t>
            </a:r>
          </a:p>
          <a:p>
            <a:pPr eaLnBrk="1" fontAlgn="auto" hangingPunct="1">
              <a:lnSpc>
                <a:spcPct val="80000"/>
              </a:lnSpc>
              <a:spcAft>
                <a:spcPts val="0"/>
              </a:spcAft>
              <a:defRPr/>
            </a:pPr>
            <a:r>
              <a:rPr lang="en-US" sz="2800" dirty="0"/>
              <a:t>Overemphasis on low-probability events:</a:t>
            </a:r>
          </a:p>
          <a:p>
            <a:pPr lvl="1" eaLnBrk="1" fontAlgn="auto" hangingPunct="1">
              <a:lnSpc>
                <a:spcPct val="80000"/>
              </a:lnSpc>
              <a:spcAft>
                <a:spcPts val="0"/>
              </a:spcAft>
              <a:defRPr/>
            </a:pPr>
            <a:r>
              <a:rPr lang="en-US" sz="2400" dirty="0"/>
              <a:t>People show </a:t>
            </a:r>
            <a:r>
              <a:rPr lang="en-US" sz="2400" i="1" dirty="0"/>
              <a:t>aversion to risk </a:t>
            </a:r>
            <a:r>
              <a:rPr lang="en-US" sz="2400" dirty="0"/>
              <a:t>in gambles with moderate odds</a:t>
            </a:r>
          </a:p>
          <a:p>
            <a:pPr lvl="1" eaLnBrk="1" fontAlgn="auto" hangingPunct="1">
              <a:lnSpc>
                <a:spcPct val="80000"/>
              </a:lnSpc>
              <a:spcAft>
                <a:spcPts val="0"/>
              </a:spcAft>
              <a:defRPr/>
            </a:pPr>
            <a:r>
              <a:rPr lang="en-US" sz="2400" dirty="0"/>
              <a:t>However, some of these same people take gambles with very high payoffs with very low probabilities (lotto), which indicates a </a:t>
            </a:r>
            <a:r>
              <a:rPr lang="en-US" sz="2400" i="1" dirty="0"/>
              <a:t>love of risk</a:t>
            </a:r>
            <a:r>
              <a:rPr lang="en-US" sz="2400" dirty="0"/>
              <a:t>!</a:t>
            </a:r>
          </a:p>
          <a:p>
            <a:pPr eaLnBrk="1" fontAlgn="auto" hangingPunct="1">
              <a:lnSpc>
                <a:spcPct val="80000"/>
              </a:lnSpc>
              <a:spcAft>
                <a:spcPts val="0"/>
              </a:spcAft>
              <a:defRPr/>
            </a:pPr>
            <a:r>
              <a:rPr lang="en-US" sz="2800" dirty="0"/>
              <a:t>Aversion to very small risks:</a:t>
            </a:r>
          </a:p>
          <a:p>
            <a:pPr lvl="1" eaLnBrk="1" fontAlgn="auto" hangingPunct="1">
              <a:lnSpc>
                <a:spcPct val="80000"/>
              </a:lnSpc>
              <a:spcAft>
                <a:spcPts val="0"/>
              </a:spcAft>
              <a:defRPr/>
            </a:pPr>
            <a:r>
              <a:rPr lang="en-US" sz="2400" dirty="0"/>
              <a:t>Many people also appear reluctant to take even very tiny shares of certain gambles that have positive expected payoffs</a:t>
            </a:r>
          </a:p>
          <a:p>
            <a:pPr lvl="1" eaLnBrk="1" fontAlgn="auto" hangingPunct="1">
              <a:lnSpc>
                <a:spcPct val="80000"/>
              </a:lnSpc>
              <a:spcAft>
                <a:spcPts val="0"/>
              </a:spcAft>
              <a:defRPr/>
            </a:pPr>
            <a:r>
              <a:rPr lang="en-US" sz="2400" dirty="0"/>
              <a:t>This implies a level of risk aversion so high that it is impossible to explain the typical person’s willingness to take larger financial risks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Low-probability events grab all the attention</a:t>
            </a:r>
            <a:endParaRPr lang="en-US" dirty="0"/>
          </a:p>
        </p:txBody>
      </p:sp>
      <p:sp>
        <p:nvSpPr>
          <p:cNvPr id="20483" name="Content Placeholder 2"/>
          <p:cNvSpPr>
            <a:spLocks noGrp="1"/>
          </p:cNvSpPr>
          <p:nvPr>
            <p:ph idx="1"/>
          </p:nvPr>
        </p:nvSpPr>
        <p:spPr/>
        <p:txBody>
          <a:bodyPr/>
          <a:lstStyle/>
          <a:p>
            <a:pPr eaLnBrk="1" hangingPunct="1"/>
            <a:r>
              <a:rPr lang="en-US" altLang="en-US" dirty="0" smtClean="0"/>
              <a:t>Gamble 1</a:t>
            </a:r>
          </a:p>
          <a:p>
            <a:pPr lvl="1" eaLnBrk="1" hangingPunct="1"/>
            <a:r>
              <a:rPr lang="en-US" altLang="en-US" i="1" dirty="0" smtClean="0"/>
              <a:t>A</a:t>
            </a:r>
            <a:r>
              <a:rPr lang="en-US" altLang="en-US" dirty="0" smtClean="0"/>
              <a:t>: Win $2,500</a:t>
            </a:r>
          </a:p>
          <a:p>
            <a:pPr lvl="1" eaLnBrk="1" hangingPunct="1"/>
            <a:r>
              <a:rPr lang="en-US" altLang="en-US" i="1" dirty="0" smtClean="0"/>
              <a:t>B</a:t>
            </a:r>
            <a:r>
              <a:rPr lang="en-US" altLang="en-US" dirty="0" smtClean="0"/>
              <a:t>: Win $5,000 with 1/2 probability</a:t>
            </a:r>
          </a:p>
          <a:p>
            <a:pPr eaLnBrk="1" hangingPunct="1"/>
            <a:endParaRPr lang="en-US" altLang="en-US" dirty="0" smtClean="0"/>
          </a:p>
          <a:p>
            <a:pPr eaLnBrk="1" hangingPunct="1"/>
            <a:r>
              <a:rPr lang="en-US" altLang="en-US" dirty="0" smtClean="0"/>
              <a:t>Gamble 2</a:t>
            </a:r>
          </a:p>
          <a:p>
            <a:pPr lvl="1" eaLnBrk="1" hangingPunct="1"/>
            <a:r>
              <a:rPr lang="en-US" altLang="en-US" i="1" dirty="0" smtClean="0"/>
              <a:t>C</a:t>
            </a:r>
            <a:r>
              <a:rPr lang="en-US" altLang="en-US" dirty="0" smtClean="0"/>
              <a:t>: Win $5</a:t>
            </a:r>
          </a:p>
          <a:p>
            <a:pPr lvl="1" eaLnBrk="1" hangingPunct="1"/>
            <a:r>
              <a:rPr lang="en-US" altLang="en-US" i="1" dirty="0" smtClean="0"/>
              <a:t>D</a:t>
            </a:r>
            <a:r>
              <a:rPr lang="en-US" altLang="en-US" dirty="0" smtClean="0"/>
              <a:t>: Win $5,000 with 1/1000 probability</a:t>
            </a:r>
          </a:p>
          <a:p>
            <a:pPr eaLnBrk="1" hangingPunct="1"/>
            <a:endParaRPr lang="en-US" altLang="en-US" dirty="0" smtClean="0"/>
          </a:p>
          <a:p>
            <a:pPr eaLnBrk="1" hangingPunct="1"/>
            <a:endParaRPr lang="en-US" altLang="en-US" dirty="0" smtClean="0"/>
          </a:p>
        </p:txBody>
      </p:sp>
      <p:sp>
        <p:nvSpPr>
          <p:cNvPr id="20484" name="TextBox 3"/>
          <p:cNvSpPr txBox="1">
            <a:spLocks noChangeArrowheads="1"/>
          </p:cNvSpPr>
          <p:nvPr/>
        </p:nvSpPr>
        <p:spPr bwMode="auto">
          <a:xfrm>
            <a:off x="7467600" y="1828800"/>
            <a:ext cx="32004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Most people choose </a:t>
            </a:r>
            <a:r>
              <a:rPr lang="en-US" altLang="en-US" sz="2000" b="1" i="1" dirty="0"/>
              <a:t>A</a:t>
            </a:r>
            <a:r>
              <a:rPr lang="en-US" altLang="en-US" sz="2000" b="1" dirty="0"/>
              <a:t> over </a:t>
            </a:r>
            <a:r>
              <a:rPr lang="en-US" altLang="en-US" sz="2000" b="1" i="1" dirty="0"/>
              <a:t>B</a:t>
            </a:r>
            <a:r>
              <a:rPr lang="en-US" altLang="en-US" sz="2000" b="1" dirty="0"/>
              <a:t>, suggesting risk-averse preferences</a:t>
            </a:r>
          </a:p>
        </p:txBody>
      </p:sp>
      <p:sp>
        <p:nvSpPr>
          <p:cNvPr id="20485" name="TextBox 4"/>
          <p:cNvSpPr txBox="1">
            <a:spLocks noChangeArrowheads="1"/>
          </p:cNvSpPr>
          <p:nvPr/>
        </p:nvSpPr>
        <p:spPr bwMode="auto">
          <a:xfrm>
            <a:off x="7467600" y="4010025"/>
            <a:ext cx="32004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A sizable majority picks </a:t>
            </a:r>
            <a:r>
              <a:rPr lang="en-US" altLang="en-US" sz="2000" b="1" i="1"/>
              <a:t>D</a:t>
            </a:r>
            <a:r>
              <a:rPr lang="en-US" altLang="en-US" sz="2000" b="1"/>
              <a:t> over </a:t>
            </a:r>
            <a:r>
              <a:rPr lang="en-US" altLang="en-US" sz="2000" b="1" i="1"/>
              <a:t>C</a:t>
            </a:r>
            <a:r>
              <a:rPr lang="en-US" altLang="en-US" sz="2000" b="1"/>
              <a:t>, suggesting risk-loving preferences</a:t>
            </a:r>
          </a:p>
        </p:txBody>
      </p:sp>
      <p:sp>
        <p:nvSpPr>
          <p:cNvPr id="20486" name="TextBox 5"/>
          <p:cNvSpPr txBox="1">
            <a:spLocks noChangeArrowheads="1"/>
          </p:cNvSpPr>
          <p:nvPr/>
        </p:nvSpPr>
        <p:spPr bwMode="auto">
          <a:xfrm>
            <a:off x="1600200" y="5638800"/>
            <a:ext cx="5638800"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In </a:t>
            </a:r>
            <a:r>
              <a:rPr lang="en-US" altLang="en-US" sz="2000" b="1" dirty="0" smtClean="0"/>
              <a:t>both gambles, </a:t>
            </a:r>
            <a:r>
              <a:rPr lang="en-US" altLang="en-US" sz="2000" b="1" dirty="0"/>
              <a:t>the second option takes the first option and reduces the probability and increases the prize by the same factor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Prospect Theory</a:t>
            </a:r>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716165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t>Prospect Theory:</a:t>
            </a:r>
            <a:br>
              <a:rPr lang="en-US" sz="4000" dirty="0"/>
            </a:br>
            <a:r>
              <a:rPr lang="en-US" sz="4000" dirty="0"/>
              <a:t>A Potential Solution</a:t>
            </a:r>
          </a:p>
        </p:txBody>
      </p:sp>
      <p:sp>
        <p:nvSpPr>
          <p:cNvPr id="28675" name="Rectangle 3"/>
          <p:cNvSpPr>
            <a:spLocks noGrp="1" noChangeArrowheads="1"/>
          </p:cNvSpPr>
          <p:nvPr>
            <p:ph idx="1"/>
          </p:nvPr>
        </p:nvSpPr>
        <p:spPr>
          <a:xfrm>
            <a:off x="609600" y="1600201"/>
            <a:ext cx="5867400" cy="4525963"/>
          </a:xfrm>
        </p:spPr>
        <p:txBody>
          <a:bodyPr>
            <a:normAutofit fontScale="92500" lnSpcReduction="20000"/>
          </a:bodyPr>
          <a:lstStyle/>
          <a:p>
            <a:pPr eaLnBrk="1" hangingPunct="1">
              <a:buFont typeface="Arial" charset="0"/>
              <a:buChar char="•"/>
              <a:defRPr/>
            </a:pPr>
            <a:r>
              <a:rPr lang="en-US" sz="2800" dirty="0"/>
              <a:t>Proposed in late 1970s by two psychologists, Daniel </a:t>
            </a:r>
            <a:r>
              <a:rPr lang="en-US" sz="2800" dirty="0" err="1"/>
              <a:t>Kahneman</a:t>
            </a:r>
            <a:r>
              <a:rPr lang="en-US" sz="2800" dirty="0"/>
              <a:t> and Amos </a:t>
            </a:r>
            <a:r>
              <a:rPr lang="en-US" sz="2800" dirty="0" err="1"/>
              <a:t>Tversky</a:t>
            </a:r>
            <a:endParaRPr lang="en-US" sz="2800" dirty="0"/>
          </a:p>
          <a:p>
            <a:pPr lvl="1" eaLnBrk="1" hangingPunct="1">
              <a:buFont typeface="Arial" charset="0"/>
              <a:buChar char="–"/>
              <a:defRPr/>
            </a:pPr>
            <a:r>
              <a:rPr lang="en-US" sz="2400" dirty="0" err="1"/>
              <a:t>Kahneman</a:t>
            </a:r>
            <a:r>
              <a:rPr lang="en-US" sz="2400" dirty="0"/>
              <a:t> later won </a:t>
            </a:r>
            <a:r>
              <a:rPr lang="en-US" sz="2400" dirty="0">
                <a:hlinkClick r:id="rId3"/>
              </a:rPr>
              <a:t>Nobel Memorial Prize in economics in 2002</a:t>
            </a:r>
            <a:r>
              <a:rPr lang="en-US" sz="2400" dirty="0"/>
              <a:t>; </a:t>
            </a:r>
            <a:r>
              <a:rPr lang="en-US" sz="2400" dirty="0" err="1"/>
              <a:t>Tversky</a:t>
            </a:r>
            <a:r>
              <a:rPr lang="en-US" sz="2400" dirty="0"/>
              <a:t> died in 1996</a:t>
            </a:r>
          </a:p>
          <a:p>
            <a:pPr eaLnBrk="1" hangingPunct="1">
              <a:buFont typeface="Arial" charset="0"/>
              <a:buChar char="•"/>
              <a:defRPr/>
            </a:pPr>
            <a:r>
              <a:rPr lang="en-US" sz="2800" dirty="0"/>
              <a:t>An alternative to expected utility theory</a:t>
            </a:r>
          </a:p>
          <a:p>
            <a:pPr eaLnBrk="1" hangingPunct="1">
              <a:buFont typeface="Arial" charset="0"/>
              <a:buChar char="•"/>
              <a:defRPr/>
            </a:pPr>
            <a:r>
              <a:rPr lang="en-US" sz="2800" dirty="0"/>
              <a:t>May resolve a number of puzzles related to risky decisions, including the two on previous slide</a:t>
            </a:r>
          </a:p>
          <a:p>
            <a:pPr eaLnBrk="1" hangingPunct="1">
              <a:buFont typeface="Arial" charset="0"/>
              <a:buChar char="•"/>
              <a:defRPr/>
            </a:pPr>
            <a:r>
              <a:rPr lang="en-US" sz="2800" dirty="0"/>
              <a:t>Remains controversial among economists</a:t>
            </a:r>
          </a:p>
        </p:txBody>
      </p:sp>
      <p:grpSp>
        <p:nvGrpSpPr>
          <p:cNvPr id="2" name="Group 1"/>
          <p:cNvGrpSpPr/>
          <p:nvPr/>
        </p:nvGrpSpPr>
        <p:grpSpPr>
          <a:xfrm>
            <a:off x="6477000" y="1600201"/>
            <a:ext cx="5582626" cy="3657600"/>
            <a:chOff x="8001000" y="0"/>
            <a:chExt cx="5582626" cy="3657600"/>
          </a:xfrm>
        </p:grpSpPr>
        <p:pic>
          <p:nvPicPr>
            <p:cNvPr id="34821" name="Picture 6" descr="Daniel Kahne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0"/>
              <a:ext cx="2586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mos Tversk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038" y="0"/>
              <a:ext cx="2996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696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t>Expected Utility Theory</a:t>
            </a:r>
          </a:p>
        </p:txBody>
      </p:sp>
      <p:sp>
        <p:nvSpPr>
          <p:cNvPr id="35843" name="Rectangle 3"/>
          <p:cNvSpPr>
            <a:spLocks noGrp="1" noChangeArrowheads="1"/>
          </p:cNvSpPr>
          <p:nvPr>
            <p:ph type="body" idx="1"/>
          </p:nvPr>
        </p:nvSpPr>
        <p:spPr/>
        <p:txBody>
          <a:bodyPr/>
          <a:lstStyle/>
          <a:p>
            <a:pPr eaLnBrk="1" hangingPunct="1">
              <a:lnSpc>
                <a:spcPct val="90000"/>
              </a:lnSpc>
            </a:pPr>
            <a:r>
              <a:rPr lang="en-US" altLang="en-US" sz="2800" dirty="0"/>
              <a:t>To this day, economists primarily use </a:t>
            </a:r>
            <a:r>
              <a:rPr lang="en-US" altLang="en-US" sz="2800" i="1" dirty="0"/>
              <a:t>expected utility theory</a:t>
            </a:r>
            <a:r>
              <a:rPr lang="en-US" altLang="en-US" sz="2800" dirty="0"/>
              <a:t> in analyzing consumer behavior</a:t>
            </a:r>
          </a:p>
          <a:p>
            <a:pPr eaLnBrk="1" hangingPunct="1">
              <a:lnSpc>
                <a:spcPct val="90000"/>
              </a:lnSpc>
            </a:pPr>
            <a:r>
              <a:rPr lang="en-US" altLang="en-US" sz="2800" dirty="0"/>
              <a:t>In expected utility theory, people assess an option available to them—say, Option </a:t>
            </a:r>
            <a:r>
              <a:rPr lang="en-US" altLang="en-US" sz="2800" i="1" dirty="0"/>
              <a:t>X</a:t>
            </a:r>
            <a:r>
              <a:rPr lang="en-US" altLang="en-US" sz="2800" dirty="0"/>
              <a:t>—according to:</a:t>
            </a:r>
          </a:p>
          <a:p>
            <a:pPr lvl="1" eaLnBrk="1" hangingPunct="1">
              <a:lnSpc>
                <a:spcPct val="90000"/>
              </a:lnSpc>
            </a:pPr>
            <a:r>
              <a:rPr lang="en-US" altLang="en-US" sz="2400" dirty="0"/>
              <a:t>The </a:t>
            </a:r>
            <a:r>
              <a:rPr lang="en-US" altLang="en-US" sz="2400" i="1" dirty="0"/>
              <a:t>utility</a:t>
            </a:r>
            <a:r>
              <a:rPr lang="en-US" altLang="en-US" sz="2400" dirty="0"/>
              <a:t> they would derive from the various possible end results of choosing Option </a:t>
            </a:r>
            <a:r>
              <a:rPr lang="en-US" altLang="en-US" sz="2400" i="1" dirty="0"/>
              <a:t>X</a:t>
            </a:r>
            <a:r>
              <a:rPr lang="en-US" altLang="en-US" sz="2400" dirty="0"/>
              <a:t>, and</a:t>
            </a:r>
          </a:p>
          <a:p>
            <a:pPr lvl="1" eaLnBrk="1" hangingPunct="1">
              <a:lnSpc>
                <a:spcPct val="90000"/>
              </a:lnSpc>
            </a:pPr>
            <a:r>
              <a:rPr lang="en-US" altLang="en-US" sz="2400" dirty="0"/>
              <a:t>The </a:t>
            </a:r>
            <a:r>
              <a:rPr lang="en-US" altLang="en-US" sz="2400" i="1" dirty="0"/>
              <a:t>probability</a:t>
            </a:r>
            <a:r>
              <a:rPr lang="en-US" altLang="en-US" sz="2400" dirty="0"/>
              <a:t> of each possible end result of Option </a:t>
            </a:r>
            <a:r>
              <a:rPr lang="en-US" altLang="en-US" sz="2400" i="1" dirty="0"/>
              <a:t>X.</a:t>
            </a:r>
            <a:endParaRPr lang="en-US" altLang="en-US" sz="2400" dirty="0"/>
          </a:p>
          <a:p>
            <a:pPr lvl="1" eaLnBrk="1" hangingPunct="1">
              <a:lnSpc>
                <a:spcPct val="90000"/>
              </a:lnSpc>
            </a:pPr>
            <a:r>
              <a:rPr lang="en-US" altLang="en-US" sz="2400" dirty="0"/>
              <a:t>The utility and the probability of each end result are multiplied and these results are added for all possible end results. This is the </a:t>
            </a:r>
            <a:r>
              <a:rPr lang="en-US" altLang="en-US" sz="2400" i="1" dirty="0"/>
              <a:t>expected utility </a:t>
            </a:r>
            <a:r>
              <a:rPr lang="en-US" altLang="en-US" sz="2400" dirty="0"/>
              <a:t>of Option </a:t>
            </a:r>
            <a:r>
              <a:rPr lang="en-US" altLang="en-US" sz="2400" i="1" dirty="0"/>
              <a:t>X</a:t>
            </a:r>
            <a:r>
              <a:rPr lang="en-US" altLang="en-US" sz="2400" dirty="0"/>
              <a:t>.</a:t>
            </a:r>
          </a:p>
          <a:p>
            <a:pPr lvl="1" eaLnBrk="1" hangingPunct="1">
              <a:lnSpc>
                <a:spcPct val="90000"/>
              </a:lnSpc>
            </a:pPr>
            <a:r>
              <a:rPr lang="en-US" altLang="en-US" sz="2400" dirty="0"/>
              <a:t>A rational person </a:t>
            </a:r>
            <a:r>
              <a:rPr lang="en-US" altLang="en-US" sz="2400" dirty="0" smtClean="0"/>
              <a:t>is assumed to choose </a:t>
            </a:r>
            <a:r>
              <a:rPr lang="en-US" altLang="en-US" sz="2400" dirty="0"/>
              <a:t>the option </a:t>
            </a:r>
            <a:r>
              <a:rPr lang="en-US" altLang="en-US" sz="2400" dirty="0" smtClean="0"/>
              <a:t>that has </a:t>
            </a:r>
            <a:r>
              <a:rPr lang="en-US" altLang="en-US" sz="2400" dirty="0"/>
              <a:t>the highest expected utility</a:t>
            </a:r>
          </a:p>
        </p:txBody>
      </p:sp>
    </p:spTree>
    <p:extLst>
      <p:ext uri="{BB962C8B-B14F-4D97-AF65-F5344CB8AC3E}">
        <p14:creationId xmlns:p14="http://schemas.microsoft.com/office/powerpoint/2010/main" val="3058987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Prospect Theory</a:t>
            </a:r>
          </a:p>
        </p:txBody>
      </p:sp>
      <p:sp>
        <p:nvSpPr>
          <p:cNvPr id="36867" name="Rectangle 3"/>
          <p:cNvSpPr>
            <a:spLocks noGrp="1" noChangeArrowheads="1"/>
          </p:cNvSpPr>
          <p:nvPr>
            <p:ph type="body" idx="1"/>
          </p:nvPr>
        </p:nvSpPr>
        <p:spPr/>
        <p:txBody>
          <a:bodyPr/>
          <a:lstStyle/>
          <a:p>
            <a:pPr eaLnBrk="1" hangingPunct="1">
              <a:lnSpc>
                <a:spcPct val="90000"/>
              </a:lnSpc>
            </a:pPr>
            <a:r>
              <a:rPr lang="en-US" altLang="en-US" sz="2800" dirty="0"/>
              <a:t>In prospect theory, people </a:t>
            </a:r>
            <a:r>
              <a:rPr lang="en-US" altLang="en-US" sz="2800" dirty="0" smtClean="0"/>
              <a:t>assess Choice </a:t>
            </a:r>
            <a:r>
              <a:rPr lang="en-US" altLang="en-US" sz="2800" i="1" dirty="0"/>
              <a:t>X </a:t>
            </a:r>
            <a:r>
              <a:rPr lang="en-US" altLang="en-US" sz="2800" dirty="0"/>
              <a:t>according to:</a:t>
            </a:r>
          </a:p>
          <a:p>
            <a:pPr lvl="1" eaLnBrk="1" hangingPunct="1">
              <a:lnSpc>
                <a:spcPct val="90000"/>
              </a:lnSpc>
            </a:pPr>
            <a:r>
              <a:rPr lang="en-US" altLang="en-US" sz="2400" dirty="0"/>
              <a:t>The </a:t>
            </a:r>
            <a:r>
              <a:rPr lang="en-US" altLang="en-US" sz="2400" i="1" dirty="0" smtClean="0"/>
              <a:t>difference in utility </a:t>
            </a:r>
            <a:r>
              <a:rPr lang="en-US" altLang="en-US" sz="2400" dirty="0" smtClean="0"/>
              <a:t>that they </a:t>
            </a:r>
            <a:r>
              <a:rPr lang="en-US" altLang="en-US" sz="2400" dirty="0"/>
              <a:t>would </a:t>
            </a:r>
            <a:r>
              <a:rPr lang="en-US" altLang="en-US" sz="2400" dirty="0" smtClean="0"/>
              <a:t>experience </a:t>
            </a:r>
            <a:r>
              <a:rPr lang="en-US" altLang="en-US" sz="2400" dirty="0"/>
              <a:t>from each of the various possible end results of Choice</a:t>
            </a:r>
            <a:r>
              <a:rPr lang="en-US" altLang="en-US" sz="2400" dirty="0" smtClean="0"/>
              <a:t> </a:t>
            </a:r>
            <a:r>
              <a:rPr lang="en-US" altLang="en-US" sz="2400" i="1" dirty="0" smtClean="0"/>
              <a:t>X</a:t>
            </a:r>
            <a:r>
              <a:rPr lang="en-US" altLang="en-US" sz="2400" dirty="0" smtClean="0"/>
              <a:t>. This </a:t>
            </a:r>
            <a:r>
              <a:rPr lang="en-US" altLang="en-US" sz="2400" dirty="0"/>
              <a:t>difference in </a:t>
            </a:r>
            <a:r>
              <a:rPr lang="en-US" altLang="en-US" sz="2400" dirty="0" smtClean="0"/>
              <a:t>utility from an end result is the utility of the end </a:t>
            </a:r>
            <a:r>
              <a:rPr lang="en-US" altLang="en-US" sz="2400" dirty="0"/>
              <a:t>result</a:t>
            </a:r>
            <a:r>
              <a:rPr lang="en-US" altLang="en-US" sz="2400" i="1" dirty="0"/>
              <a:t> </a:t>
            </a:r>
            <a:r>
              <a:rPr lang="en-US" altLang="en-US" sz="2400" i="1" dirty="0" smtClean="0"/>
              <a:t>compared to </a:t>
            </a:r>
            <a:r>
              <a:rPr lang="en-US" altLang="en-US" sz="2400" dirty="0" smtClean="0"/>
              <a:t>expected utility (also called a </a:t>
            </a:r>
            <a:r>
              <a:rPr lang="en-US" altLang="en-US" sz="2400" i="1" dirty="0" smtClean="0"/>
              <a:t>reference point</a:t>
            </a:r>
            <a:r>
              <a:rPr lang="en-US" altLang="en-US" sz="2400" dirty="0" smtClean="0"/>
              <a:t>).</a:t>
            </a:r>
            <a:endParaRPr lang="en-US" altLang="en-US" sz="2400" i="1" dirty="0"/>
          </a:p>
          <a:p>
            <a:pPr lvl="2" eaLnBrk="1" hangingPunct="1">
              <a:lnSpc>
                <a:spcPct val="90000"/>
              </a:lnSpc>
            </a:pPr>
            <a:r>
              <a:rPr lang="en-US" altLang="en-US" sz="2000" dirty="0" smtClean="0"/>
              <a:t>The difference in utility obtained at </a:t>
            </a:r>
            <a:r>
              <a:rPr lang="en-US" altLang="en-US" sz="2000" dirty="0"/>
              <a:t>an end result depends on whether </a:t>
            </a:r>
            <a:r>
              <a:rPr lang="en-US" altLang="en-US" sz="2000" dirty="0" smtClean="0"/>
              <a:t>the end result </a:t>
            </a:r>
            <a:r>
              <a:rPr lang="en-US" altLang="en-US" sz="2000" dirty="0"/>
              <a:t>is classified as a </a:t>
            </a:r>
            <a:r>
              <a:rPr lang="en-US" altLang="en-US" sz="2000" i="1" dirty="0"/>
              <a:t>gain</a:t>
            </a:r>
            <a:r>
              <a:rPr lang="en-US" altLang="en-US" sz="2000" dirty="0"/>
              <a:t> or a </a:t>
            </a:r>
            <a:r>
              <a:rPr lang="en-US" altLang="en-US" sz="2000" i="1" dirty="0"/>
              <a:t>loss</a:t>
            </a:r>
            <a:r>
              <a:rPr lang="en-US" altLang="en-US" sz="2000" dirty="0"/>
              <a:t> relative to the reference </a:t>
            </a:r>
            <a:r>
              <a:rPr lang="en-US" altLang="en-US" sz="2000" dirty="0" smtClean="0"/>
              <a:t>point</a:t>
            </a:r>
          </a:p>
          <a:p>
            <a:pPr lvl="2" eaLnBrk="1" hangingPunct="1">
              <a:lnSpc>
                <a:spcPct val="90000"/>
              </a:lnSpc>
            </a:pPr>
            <a:r>
              <a:rPr lang="en-US" altLang="en-US" sz="2000" dirty="0" smtClean="0"/>
              <a:t>Here, </a:t>
            </a:r>
            <a:r>
              <a:rPr lang="en-US" altLang="en-US" sz="2000" i="1" dirty="0" smtClean="0"/>
              <a:t>loss aversion </a:t>
            </a:r>
            <a:r>
              <a:rPr lang="en-US" altLang="en-US" sz="2000" dirty="0" smtClean="0"/>
              <a:t>is crucial</a:t>
            </a:r>
            <a:endParaRPr lang="en-US" altLang="en-US" sz="2000" dirty="0"/>
          </a:p>
          <a:p>
            <a:pPr lvl="2" eaLnBrk="1" hangingPunct="1">
              <a:lnSpc>
                <a:spcPct val="90000"/>
              </a:lnSpc>
            </a:pPr>
            <a:r>
              <a:rPr lang="en-US" altLang="en-US" sz="2000" dirty="0" smtClean="0"/>
              <a:t>Also important is the idea of </a:t>
            </a:r>
            <a:r>
              <a:rPr lang="en-US" altLang="en-US" sz="2000" i="1" dirty="0" smtClean="0"/>
              <a:t>diminishing </a:t>
            </a:r>
            <a:r>
              <a:rPr lang="en-US" altLang="en-US" sz="2000" i="1" dirty="0"/>
              <a:t>sensitivity</a:t>
            </a:r>
          </a:p>
          <a:p>
            <a:pPr lvl="1" eaLnBrk="1" hangingPunct="1">
              <a:lnSpc>
                <a:spcPct val="90000"/>
              </a:lnSpc>
            </a:pPr>
            <a:r>
              <a:rPr lang="en-US" altLang="en-US" sz="2400" dirty="0"/>
              <a:t>And a subjective notion of the </a:t>
            </a:r>
            <a:r>
              <a:rPr lang="en-US" altLang="en-US" sz="2400" i="1" dirty="0"/>
              <a:t>probability</a:t>
            </a:r>
            <a:r>
              <a:rPr lang="en-US" altLang="en-US" sz="2400" dirty="0"/>
              <a:t> of each possible end result of </a:t>
            </a:r>
            <a:r>
              <a:rPr lang="en-US" altLang="en-US" sz="2400" dirty="0" smtClean="0"/>
              <a:t>Choice </a:t>
            </a:r>
            <a:r>
              <a:rPr lang="en-US" altLang="en-US" sz="2400" i="1" dirty="0"/>
              <a:t>X. </a:t>
            </a:r>
          </a:p>
          <a:p>
            <a:pPr lvl="2" eaLnBrk="1" hangingPunct="1">
              <a:lnSpc>
                <a:spcPct val="90000"/>
              </a:lnSpc>
            </a:pPr>
            <a:r>
              <a:rPr lang="en-US" altLang="en-US" sz="2000" dirty="0"/>
              <a:t>This is a </a:t>
            </a:r>
            <a:r>
              <a:rPr lang="en-US" altLang="en-US" sz="2000" i="1" dirty="0"/>
              <a:t>probability</a:t>
            </a:r>
            <a:r>
              <a:rPr lang="en-US" altLang="en-US" sz="2000" dirty="0"/>
              <a:t> </a:t>
            </a:r>
            <a:r>
              <a:rPr lang="en-US" altLang="en-US" sz="2000" i="1" dirty="0"/>
              <a:t>weighting function </a:t>
            </a:r>
            <a:r>
              <a:rPr lang="en-US" altLang="en-US" sz="2000" dirty="0"/>
              <a:t>that </a:t>
            </a:r>
            <a:r>
              <a:rPr lang="en-US" altLang="en-US" sz="2000" dirty="0" err="1"/>
              <a:t>overweights</a:t>
            </a:r>
            <a:r>
              <a:rPr lang="en-US" altLang="en-US" sz="2000" dirty="0"/>
              <a:t> low probabilities and underweights higher probabilities</a:t>
            </a:r>
          </a:p>
        </p:txBody>
      </p:sp>
    </p:spTree>
    <p:extLst>
      <p:ext uri="{BB962C8B-B14F-4D97-AF65-F5344CB8AC3E}">
        <p14:creationId xmlns:p14="http://schemas.microsoft.com/office/powerpoint/2010/main" val="803155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smtClean="0"/>
              <a:t>Prospect Theory v. Expected Utility Theory</a:t>
            </a:r>
          </a:p>
        </p:txBody>
      </p:sp>
      <p:sp>
        <p:nvSpPr>
          <p:cNvPr id="38915" name="Content Placeholder 2"/>
          <p:cNvSpPr>
            <a:spLocks noGrp="1"/>
          </p:cNvSpPr>
          <p:nvPr>
            <p:ph idx="1"/>
          </p:nvPr>
        </p:nvSpPr>
        <p:spPr/>
        <p:txBody>
          <a:bodyPr/>
          <a:lstStyle/>
          <a:p>
            <a:pPr eaLnBrk="1" hangingPunct="1"/>
            <a:r>
              <a:rPr lang="en-US" altLang="en-US" dirty="0" smtClean="0"/>
              <a:t>Consumer starts out with $</a:t>
            </a:r>
            <a:r>
              <a:rPr lang="en-US" altLang="en-US" i="1" dirty="0" smtClean="0"/>
              <a:t>R</a:t>
            </a:r>
          </a:p>
          <a:p>
            <a:pPr eaLnBrk="1" hangingPunct="1"/>
            <a:r>
              <a:rPr lang="en-US" altLang="en-US" dirty="0" smtClean="0"/>
              <a:t>A gamble pays $X</a:t>
            </a:r>
            <a:r>
              <a:rPr lang="en-US" altLang="en-US" baseline="-25000" dirty="0" smtClean="0"/>
              <a:t>1</a:t>
            </a:r>
            <a:r>
              <a:rPr lang="en-US" altLang="en-US" dirty="0" smtClean="0"/>
              <a:t> with probability P and $X</a:t>
            </a:r>
            <a:r>
              <a:rPr lang="en-US" altLang="en-US" baseline="-25000" dirty="0" smtClean="0"/>
              <a:t>2</a:t>
            </a:r>
            <a:r>
              <a:rPr lang="en-US" altLang="en-US" dirty="0" smtClean="0"/>
              <a:t> with probability </a:t>
            </a:r>
            <a:r>
              <a:rPr lang="en-US" altLang="en-US" dirty="0"/>
              <a:t>1 – P </a:t>
            </a:r>
            <a:endParaRPr lang="en-US" altLang="en-US" dirty="0" smtClean="0"/>
          </a:p>
          <a:p>
            <a:pPr eaLnBrk="1" hangingPunct="1"/>
            <a:r>
              <a:rPr lang="en-US" altLang="en-US" dirty="0" smtClean="0"/>
              <a:t>Will the consumer take this gamble?</a:t>
            </a:r>
          </a:p>
          <a:p>
            <a:pPr eaLnBrk="1" hangingPunct="1"/>
            <a:r>
              <a:rPr lang="en-US" altLang="en-US" i="1" dirty="0" smtClean="0"/>
              <a:t>Expected utility theory</a:t>
            </a:r>
            <a:r>
              <a:rPr lang="en-US" altLang="en-US" dirty="0" smtClean="0"/>
              <a:t>: yes if</a:t>
            </a:r>
          </a:p>
          <a:p>
            <a:pPr lvl="1" eaLnBrk="1" hangingPunct="1"/>
            <a:r>
              <a:rPr lang="en-US" altLang="en-US" dirty="0" smtClean="0"/>
              <a:t>U(R) &lt; [P </a:t>
            </a:r>
            <a:r>
              <a:rPr lang="en-US" altLang="en-US" dirty="0" smtClean="0">
                <a:sym typeface="Symbol" panose="05050102010706020507" pitchFamily="18" charset="2"/>
              </a:rPr>
              <a:t> </a:t>
            </a:r>
            <a:r>
              <a:rPr lang="en-US" altLang="en-US" dirty="0" smtClean="0"/>
              <a:t>U(R + X</a:t>
            </a:r>
            <a:r>
              <a:rPr lang="en-US" altLang="en-US" baseline="-25000" dirty="0" smtClean="0"/>
              <a:t>1</a:t>
            </a:r>
            <a:r>
              <a:rPr lang="en-US" altLang="en-US" dirty="0" smtClean="0"/>
              <a:t>)] + [(1 – P) </a:t>
            </a:r>
            <a:r>
              <a:rPr lang="en-US" altLang="en-US" dirty="0" smtClean="0">
                <a:sym typeface="Symbol" panose="05050102010706020507" pitchFamily="18" charset="2"/>
              </a:rPr>
              <a:t> </a:t>
            </a:r>
            <a:r>
              <a:rPr lang="en-US" altLang="en-US" dirty="0" smtClean="0"/>
              <a:t>U(R + X</a:t>
            </a:r>
            <a:r>
              <a:rPr lang="en-US" altLang="en-US" baseline="-25000" dirty="0" smtClean="0"/>
              <a:t>2</a:t>
            </a:r>
            <a:r>
              <a:rPr lang="en-US" altLang="en-US" dirty="0" smtClean="0"/>
              <a:t>)]</a:t>
            </a:r>
          </a:p>
          <a:p>
            <a:pPr eaLnBrk="1" hangingPunct="1"/>
            <a:r>
              <a:rPr lang="en-US" altLang="en-US" i="1" dirty="0" smtClean="0"/>
              <a:t>Prospect theory</a:t>
            </a:r>
            <a:r>
              <a:rPr lang="en-US" altLang="en-US" dirty="0" smtClean="0"/>
              <a:t>: yes if</a:t>
            </a:r>
          </a:p>
          <a:p>
            <a:pPr lvl="1" eaLnBrk="1" hangingPunct="1"/>
            <a:r>
              <a:rPr lang="en-US" altLang="en-US" dirty="0" smtClean="0"/>
              <a:t>V(0) &lt; [W(P) </a:t>
            </a:r>
            <a:r>
              <a:rPr lang="en-US" altLang="en-US" dirty="0" smtClean="0">
                <a:sym typeface="Symbol" panose="05050102010706020507" pitchFamily="18" charset="2"/>
              </a:rPr>
              <a:t> </a:t>
            </a:r>
            <a:r>
              <a:rPr lang="en-US" altLang="en-US" dirty="0" smtClean="0"/>
              <a:t>V(X</a:t>
            </a:r>
            <a:r>
              <a:rPr lang="en-US" altLang="en-US" baseline="-25000" dirty="0" smtClean="0"/>
              <a:t>1</a:t>
            </a:r>
            <a:r>
              <a:rPr lang="en-US" altLang="en-US" dirty="0" smtClean="0"/>
              <a:t>)] + [W(1 – P) </a:t>
            </a:r>
            <a:r>
              <a:rPr lang="en-US" altLang="en-US" dirty="0" smtClean="0">
                <a:sym typeface="Symbol" panose="05050102010706020507" pitchFamily="18" charset="2"/>
              </a:rPr>
              <a:t> </a:t>
            </a:r>
            <a:r>
              <a:rPr lang="en-US" altLang="en-US" dirty="0" smtClean="0"/>
              <a:t>V(X</a:t>
            </a:r>
            <a:r>
              <a:rPr lang="en-US" altLang="en-US" baseline="-25000" dirty="0" smtClean="0"/>
              <a:t>2</a:t>
            </a:r>
            <a:r>
              <a:rPr lang="en-US" altLang="en-US" dirty="0" smtClean="0"/>
              <a:t>)]</a:t>
            </a:r>
          </a:p>
        </p:txBody>
      </p:sp>
    </p:spTree>
    <p:extLst>
      <p:ext uri="{BB962C8B-B14F-4D97-AF65-F5344CB8AC3E}">
        <p14:creationId xmlns:p14="http://schemas.microsoft.com/office/powerpoint/2010/main" val="2758832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uroy\My Documents\courseweb\eco61\Textbooks\Bernheim-Whinston-1e\ppt\images\ch13\ber00279_w_f1305.jpg"/>
          <p:cNvPicPr>
            <a:picLocks noChangeAspect="1" noChangeArrowheads="1"/>
          </p:cNvPicPr>
          <p:nvPr/>
        </p:nvPicPr>
        <p:blipFill>
          <a:blip r:embed="rId2">
            <a:extLst>
              <a:ext uri="{28A0092B-C50C-407E-A947-70E740481C1C}">
                <a14:useLocalDpi xmlns:a14="http://schemas.microsoft.com/office/drawing/2010/main" val="0"/>
              </a:ext>
            </a:extLst>
          </a:blip>
          <a:srcRect t="9198"/>
          <a:stretch>
            <a:fillRect/>
          </a:stretch>
        </p:blipFill>
        <p:spPr bwMode="auto">
          <a:xfrm>
            <a:off x="1758950" y="1376364"/>
            <a:ext cx="87566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4"/>
          <p:cNvSpPr>
            <a:spLocks noGrp="1"/>
          </p:cNvSpPr>
          <p:nvPr>
            <p:ph type="title"/>
          </p:nvPr>
        </p:nvSpPr>
        <p:spPr/>
        <p:txBody>
          <a:bodyPr/>
          <a:lstStyle/>
          <a:p>
            <a:r>
              <a:rPr lang="en-US" altLang="en-US" smtClean="0"/>
              <a:t>Prospect Theory</a:t>
            </a:r>
          </a:p>
        </p:txBody>
      </p:sp>
      <p:sp>
        <p:nvSpPr>
          <p:cNvPr id="2" name="TextBox 1"/>
          <p:cNvSpPr txBox="1"/>
          <p:nvPr/>
        </p:nvSpPr>
        <p:spPr>
          <a:xfrm>
            <a:off x="2362200" y="5943601"/>
            <a:ext cx="7772400" cy="646331"/>
          </a:xfrm>
          <a:prstGeom prst="rect">
            <a:avLst/>
          </a:prstGeom>
          <a:noFill/>
        </p:spPr>
        <p:txBody>
          <a:bodyPr wrap="square" rtlCol="0">
            <a:spAutoFit/>
          </a:bodyPr>
          <a:lstStyle/>
          <a:p>
            <a:r>
              <a:rPr lang="en-US" dirty="0" smtClean="0"/>
              <a:t>Prospect theory has two key features: (a) the probability weighting function and (b) the outcome valuation function.</a:t>
            </a:r>
            <a:endParaRPr lang="en-US" dirty="0"/>
          </a:p>
        </p:txBody>
      </p:sp>
    </p:spTree>
    <p:extLst>
      <p:ext uri="{BB962C8B-B14F-4D97-AF65-F5344CB8AC3E}">
        <p14:creationId xmlns:p14="http://schemas.microsoft.com/office/powerpoint/2010/main" val="192133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Prospect Theory</a:t>
            </a:r>
          </a:p>
        </p:txBody>
      </p:sp>
      <p:sp>
        <p:nvSpPr>
          <p:cNvPr id="3" name="Content Placeholder 2"/>
          <p:cNvSpPr>
            <a:spLocks noGrp="1"/>
          </p:cNvSpPr>
          <p:nvPr>
            <p:ph idx="1"/>
          </p:nvPr>
        </p:nvSpPr>
        <p:spPr>
          <a:xfrm>
            <a:off x="609600" y="1600201"/>
            <a:ext cx="5270500" cy="4525963"/>
          </a:xfrm>
        </p:spPr>
        <p:txBody>
          <a:bodyPr rtlCol="0">
            <a:normAutofit/>
          </a:bodyPr>
          <a:lstStyle/>
          <a:p>
            <a:pPr eaLnBrk="1" fontAlgn="auto" hangingPunct="1">
              <a:spcAft>
                <a:spcPts val="0"/>
              </a:spcAft>
              <a:defRPr/>
            </a:pPr>
            <a:r>
              <a:rPr lang="en-US" dirty="0" smtClean="0"/>
              <a:t>W(P) is the weight (or, importance) a consumer assigns to the probability P. It is called the </a:t>
            </a:r>
            <a:r>
              <a:rPr lang="en-US" i="1" dirty="0" smtClean="0"/>
              <a:t>weighting function</a:t>
            </a:r>
          </a:p>
          <a:p>
            <a:pPr lvl="1" eaLnBrk="1" fontAlgn="auto" hangingPunct="1">
              <a:spcAft>
                <a:spcPts val="0"/>
              </a:spcAft>
              <a:defRPr/>
            </a:pPr>
            <a:r>
              <a:rPr lang="en-US" dirty="0" smtClean="0"/>
              <a:t>Note that people tend to assign disproportionate weight to low-probability outcomes</a:t>
            </a:r>
          </a:p>
        </p:txBody>
      </p:sp>
      <p:pic>
        <p:nvPicPr>
          <p:cNvPr id="39940" name="Picture 2" descr="C:\Documents and Settings\uroy\My Documents\courseweb\eco61\Textbooks\Bernheim-Whinston-1e\ppt\images\ch13\ber00279_w_f1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600201"/>
            <a:ext cx="6235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094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Prospect Theory</a:t>
            </a:r>
          </a:p>
        </p:txBody>
      </p:sp>
      <p:sp>
        <p:nvSpPr>
          <p:cNvPr id="3" name="Content Placeholder 2"/>
          <p:cNvSpPr>
            <a:spLocks noGrp="1"/>
          </p:cNvSpPr>
          <p:nvPr>
            <p:ph idx="1"/>
          </p:nvPr>
        </p:nvSpPr>
        <p:spPr>
          <a:xfrm>
            <a:off x="609600" y="1600201"/>
            <a:ext cx="5270500" cy="4525963"/>
          </a:xfrm>
        </p:spPr>
        <p:txBody>
          <a:bodyPr rtlCol="0">
            <a:normAutofit lnSpcReduction="10000"/>
          </a:bodyPr>
          <a:lstStyle/>
          <a:p>
            <a:pPr eaLnBrk="1" fontAlgn="auto" hangingPunct="1">
              <a:spcAft>
                <a:spcPts val="0"/>
              </a:spcAft>
              <a:defRPr/>
            </a:pPr>
            <a:r>
              <a:rPr lang="en-US" dirty="0" smtClean="0"/>
              <a:t>V(X) is the value of $X to the consumer. </a:t>
            </a:r>
          </a:p>
          <a:p>
            <a:pPr eaLnBrk="1" fontAlgn="auto" hangingPunct="1">
              <a:spcAft>
                <a:spcPts val="0"/>
              </a:spcAft>
              <a:defRPr/>
            </a:pPr>
            <a:r>
              <a:rPr lang="en-US" dirty="0" smtClean="0"/>
              <a:t>It is called the </a:t>
            </a:r>
            <a:r>
              <a:rPr lang="en-US" i="1" dirty="0" smtClean="0"/>
              <a:t>valuation function</a:t>
            </a:r>
            <a:r>
              <a:rPr lang="en-US" dirty="0" smtClean="0"/>
              <a:t>. </a:t>
            </a:r>
          </a:p>
          <a:p>
            <a:pPr lvl="1" eaLnBrk="1" fontAlgn="auto" hangingPunct="1">
              <a:spcAft>
                <a:spcPts val="0"/>
              </a:spcAft>
              <a:defRPr/>
            </a:pPr>
            <a:r>
              <a:rPr lang="en-US" dirty="0" smtClean="0"/>
              <a:t>This is the same as the utility function in expected utility theory, except that it is asymmetric. </a:t>
            </a:r>
          </a:p>
          <a:p>
            <a:pPr lvl="1" eaLnBrk="1" fontAlgn="auto" hangingPunct="1">
              <a:spcAft>
                <a:spcPts val="0"/>
              </a:spcAft>
              <a:defRPr/>
            </a:pPr>
            <a:r>
              <a:rPr lang="en-US" i="1" dirty="0" smtClean="0"/>
              <a:t>Loss aversion </a:t>
            </a:r>
            <a:r>
              <a:rPr lang="en-US" dirty="0" smtClean="0"/>
              <a:t>and </a:t>
            </a:r>
            <a:r>
              <a:rPr lang="en-US" i="1" dirty="0" smtClean="0"/>
              <a:t>diminishing sensitivity </a:t>
            </a:r>
            <a:r>
              <a:rPr lang="en-US" dirty="0" smtClean="0"/>
              <a:t>are built in.</a:t>
            </a:r>
            <a:endParaRPr lang="en-US" dirty="0"/>
          </a:p>
        </p:txBody>
      </p:sp>
      <p:pic>
        <p:nvPicPr>
          <p:cNvPr id="40964" name="Picture 2" descr="C:\Documents and Settings\uroy\My Documents\courseweb\eco61\Textbooks\Bernheim-Whinston-1e\ppt\images\ch13\ber00279_w_f1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600201"/>
            <a:ext cx="6235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21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a:t>Trouble Assessing Probabilities</a:t>
            </a:r>
          </a:p>
        </p:txBody>
      </p:sp>
      <p:sp>
        <p:nvSpPr>
          <p:cNvPr id="4099" name="Rectangle 3"/>
          <p:cNvSpPr>
            <a:spLocks noGrp="1" noChangeArrowheads="1"/>
          </p:cNvSpPr>
          <p:nvPr>
            <p:ph type="body" idx="1"/>
          </p:nvPr>
        </p:nvSpPr>
        <p:spPr/>
        <p:txBody>
          <a:bodyPr/>
          <a:lstStyle/>
          <a:p>
            <a:pPr eaLnBrk="1" hangingPunct="1">
              <a:lnSpc>
                <a:spcPct val="80000"/>
              </a:lnSpc>
            </a:pPr>
            <a:r>
              <a:rPr lang="en-US" altLang="en-US" sz="2400"/>
              <a:t>People tend to make specific errors in assessing probabilities</a:t>
            </a:r>
          </a:p>
          <a:p>
            <a:pPr eaLnBrk="1" hangingPunct="1">
              <a:lnSpc>
                <a:spcPct val="80000"/>
              </a:lnSpc>
            </a:pPr>
            <a:r>
              <a:rPr lang="en-US" altLang="en-US" sz="2400" b="1" i="1"/>
              <a:t>Hot-hand fallacy</a:t>
            </a:r>
            <a:r>
              <a:rPr lang="en-US" altLang="en-US" sz="2400"/>
              <a:t> is the belief that once an event has occurred several times in a row it is </a:t>
            </a:r>
            <a:r>
              <a:rPr lang="en-US" altLang="en-US" sz="2400" i="1"/>
              <a:t>more likely</a:t>
            </a:r>
            <a:r>
              <a:rPr lang="en-US" altLang="en-US" sz="2400"/>
              <a:t> to repeat</a:t>
            </a:r>
          </a:p>
          <a:p>
            <a:pPr lvl="1" eaLnBrk="1" hangingPunct="1">
              <a:lnSpc>
                <a:spcPct val="80000"/>
              </a:lnSpc>
            </a:pPr>
            <a:r>
              <a:rPr lang="en-US" altLang="en-US" sz="2000"/>
              <a:t>Arises when people can easily invent explanations for streaks, e.g., basketball</a:t>
            </a:r>
          </a:p>
          <a:p>
            <a:pPr eaLnBrk="1" hangingPunct="1">
              <a:lnSpc>
                <a:spcPct val="80000"/>
              </a:lnSpc>
            </a:pPr>
            <a:r>
              <a:rPr lang="en-US" altLang="en-US" sz="2400" b="1" i="1"/>
              <a:t>Gambler’s fallacy</a:t>
            </a:r>
            <a:r>
              <a:rPr lang="en-US" altLang="en-US" sz="2400"/>
              <a:t> is the belief that once an event has occurred it is </a:t>
            </a:r>
            <a:r>
              <a:rPr lang="en-US" altLang="en-US" sz="2400" i="1"/>
              <a:t>less likely</a:t>
            </a:r>
            <a:r>
              <a:rPr lang="en-US" altLang="en-US" sz="2400"/>
              <a:t> to repeat</a:t>
            </a:r>
          </a:p>
          <a:p>
            <a:pPr lvl="1" eaLnBrk="1" hangingPunct="1">
              <a:lnSpc>
                <a:spcPct val="80000"/>
              </a:lnSpc>
            </a:pPr>
            <a:r>
              <a:rPr lang="en-US" altLang="en-US" sz="2000"/>
              <a:t>Arises when people can’t easily invent explanations for streaks, e.g., state lotteries</a:t>
            </a:r>
          </a:p>
          <a:p>
            <a:pPr eaLnBrk="1" hangingPunct="1">
              <a:lnSpc>
                <a:spcPct val="80000"/>
              </a:lnSpc>
            </a:pPr>
            <a:r>
              <a:rPr lang="en-US" altLang="en-US" sz="2400"/>
              <a:t>Both fallacies have important implications for economic behavior, e.g., clearly relevant in context of investing</a:t>
            </a:r>
          </a:p>
          <a:p>
            <a:pPr eaLnBrk="1" hangingPunct="1">
              <a:lnSpc>
                <a:spcPct val="80000"/>
              </a:lnSpc>
            </a:pPr>
            <a:r>
              <a:rPr lang="en-US" altLang="en-US" sz="2400" b="1" i="1"/>
              <a:t>Overconfidence</a:t>
            </a:r>
            <a:r>
              <a:rPr lang="en-US" altLang="en-US" sz="2400"/>
              <a:t> causes people to:</a:t>
            </a:r>
          </a:p>
          <a:p>
            <a:pPr lvl="1" eaLnBrk="1" hangingPunct="1">
              <a:lnSpc>
                <a:spcPct val="80000"/>
              </a:lnSpc>
            </a:pPr>
            <a:r>
              <a:rPr lang="en-US" altLang="en-US" sz="2000"/>
              <a:t>Overstate the likelihood of favorable events</a:t>
            </a:r>
          </a:p>
          <a:p>
            <a:pPr lvl="1" eaLnBrk="1" hangingPunct="1">
              <a:lnSpc>
                <a:spcPct val="80000"/>
              </a:lnSpc>
            </a:pPr>
            <a:r>
              <a:rPr lang="en-US" altLang="en-US" sz="2000"/>
              <a:t>Understate the uncertainty involved</a:t>
            </a:r>
            <a:endParaRPr lang="en-US" altLang="en-US" sz="2400"/>
          </a:p>
        </p:txBody>
      </p:sp>
      <p:sp>
        <p:nvSpPr>
          <p:cNvPr id="4100" name="Text Box 122"/>
          <p:cNvSpPr txBox="1">
            <a:spLocks noChangeArrowheads="1"/>
          </p:cNvSpPr>
          <p:nvPr/>
        </p:nvSpPr>
        <p:spPr bwMode="auto">
          <a:xfrm>
            <a:off x="9705976"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     13-</a:t>
            </a:r>
            <a:fld id="{F2FC9FED-75F7-44ED-8CBC-380DF2AA8A3C}" type="slidenum">
              <a:rPr lang="en-US" altLang="en-US" sz="1200">
                <a:latin typeface="Arial" panose="020B0604020202020204" pitchFamily="34" charset="0"/>
              </a:rPr>
              <a:pPr eaLnBrk="1" hangingPunct="1">
                <a:spcBef>
                  <a:spcPct val="0"/>
                </a:spcBef>
                <a:buFontTx/>
                <a:buNone/>
              </a:pPr>
              <a:t>3</a:t>
            </a:fld>
            <a:endParaRPr lang="en-US" altLang="en-US" sz="12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Prospect theory: Probabilities and probability weights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63083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Maurice Allais</a:t>
            </a:r>
            <a:endParaRPr lang="en-US" dirty="0"/>
          </a:p>
        </p:txBody>
      </p:sp>
      <p:sp>
        <p:nvSpPr>
          <p:cNvPr id="22531" name="Content Placeholder 2"/>
          <p:cNvSpPr>
            <a:spLocks noGrp="1"/>
          </p:cNvSpPr>
          <p:nvPr>
            <p:ph idx="1"/>
          </p:nvPr>
        </p:nvSpPr>
        <p:spPr>
          <a:xfrm>
            <a:off x="609600" y="1600201"/>
            <a:ext cx="8839200" cy="4525963"/>
          </a:xfrm>
        </p:spPr>
        <p:txBody>
          <a:bodyPr/>
          <a:lstStyle/>
          <a:p>
            <a:r>
              <a:rPr lang="en-US" altLang="en-US" dirty="0" smtClean="0"/>
              <a:t>Maurice Allais</a:t>
            </a:r>
            <a:r>
              <a:rPr lang="en-US" dirty="0"/>
              <a:t> (31 May 1911 – 9 October 2010)</a:t>
            </a:r>
            <a:r>
              <a:rPr lang="en-US" altLang="en-US" dirty="0" smtClean="0"/>
              <a:t> pointed out some predictable irrationalities in preferences over risk in the 1950s</a:t>
            </a:r>
          </a:p>
          <a:p>
            <a:pPr lvl="1"/>
            <a:r>
              <a:rPr lang="en-US" altLang="en-US" dirty="0" smtClean="0"/>
              <a:t>Winner of the Nobel Memorial Prize in Economics in 1988</a:t>
            </a:r>
          </a:p>
          <a:p>
            <a:r>
              <a:rPr lang="en-US" altLang="en-US" dirty="0" smtClean="0"/>
              <a:t>Daniel </a:t>
            </a:r>
            <a:r>
              <a:rPr lang="en-US" altLang="en-US" dirty="0" err="1" smtClean="0"/>
              <a:t>Kahneman</a:t>
            </a:r>
            <a:r>
              <a:rPr lang="en-US" altLang="en-US" dirty="0" smtClean="0"/>
              <a:t> and Amos </a:t>
            </a:r>
            <a:r>
              <a:rPr lang="en-US" altLang="en-US" dirty="0" err="1" smtClean="0"/>
              <a:t>Tversky</a:t>
            </a:r>
            <a:r>
              <a:rPr lang="en-US" altLang="en-US" dirty="0" smtClean="0"/>
              <a:t> used these anomalies in their prospect theory</a:t>
            </a:r>
          </a:p>
        </p:txBody>
      </p:sp>
      <p:pic>
        <p:nvPicPr>
          <p:cNvPr id="22532" name="Picture 6" descr="Maurice All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1600200"/>
            <a:ext cx="2667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smtClean="0"/>
              <a:t>Allais Paradox: Common Ratio Effect</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Choice 1:</a:t>
            </a:r>
          </a:p>
          <a:p>
            <a:pPr lvl="1" eaLnBrk="1" fontAlgn="auto" hangingPunct="1">
              <a:spcAft>
                <a:spcPts val="0"/>
              </a:spcAft>
              <a:defRPr/>
            </a:pPr>
            <a:r>
              <a:rPr lang="en-US" i="1" dirty="0" smtClean="0"/>
              <a:t>A</a:t>
            </a:r>
            <a:r>
              <a:rPr lang="en-US" dirty="0" smtClean="0"/>
              <a:t>: 80% chance of getting $4,000</a:t>
            </a:r>
          </a:p>
          <a:p>
            <a:pPr lvl="1" eaLnBrk="1" fontAlgn="auto" hangingPunct="1">
              <a:spcAft>
                <a:spcPts val="0"/>
              </a:spcAft>
              <a:defRPr/>
            </a:pPr>
            <a:r>
              <a:rPr lang="en-US" i="1" dirty="0" smtClean="0"/>
              <a:t>B</a:t>
            </a:r>
            <a:r>
              <a:rPr lang="en-US" dirty="0" smtClean="0"/>
              <a:t>: 100% chance of getting $3,000</a:t>
            </a:r>
          </a:p>
          <a:p>
            <a:pPr eaLnBrk="1" fontAlgn="auto" hangingPunct="1">
              <a:spcAft>
                <a:spcPts val="0"/>
              </a:spcAft>
              <a:defRPr/>
            </a:pPr>
            <a:endParaRPr lang="en-US" dirty="0" smtClean="0"/>
          </a:p>
          <a:p>
            <a:pPr eaLnBrk="1" fontAlgn="auto" hangingPunct="1">
              <a:spcAft>
                <a:spcPts val="0"/>
              </a:spcAft>
              <a:defRPr/>
            </a:pPr>
            <a:r>
              <a:rPr lang="en-US" dirty="0" smtClean="0"/>
              <a:t>Choice 2:</a:t>
            </a:r>
          </a:p>
          <a:p>
            <a:pPr lvl="1" eaLnBrk="1" fontAlgn="auto" hangingPunct="1">
              <a:spcAft>
                <a:spcPts val="0"/>
              </a:spcAft>
              <a:defRPr/>
            </a:pPr>
            <a:r>
              <a:rPr lang="en-US" i="1" dirty="0" smtClean="0"/>
              <a:t>C</a:t>
            </a:r>
            <a:r>
              <a:rPr lang="en-US" dirty="0" smtClean="0"/>
              <a:t>: 20% chance of getting $4,000</a:t>
            </a:r>
          </a:p>
          <a:p>
            <a:pPr lvl="1" eaLnBrk="1" fontAlgn="auto" hangingPunct="1">
              <a:spcAft>
                <a:spcPts val="0"/>
              </a:spcAft>
              <a:defRPr/>
            </a:pPr>
            <a:r>
              <a:rPr lang="en-US" i="1" dirty="0" smtClean="0"/>
              <a:t>D</a:t>
            </a:r>
            <a:r>
              <a:rPr lang="en-US" dirty="0" smtClean="0"/>
              <a:t>: 25% chance of getting $3,000</a:t>
            </a:r>
          </a:p>
          <a:p>
            <a:pPr eaLnBrk="1" fontAlgn="auto" hangingPunct="1">
              <a:spcAft>
                <a:spcPts val="0"/>
              </a:spcAft>
              <a:defRPr/>
            </a:pPr>
            <a:endParaRPr lang="en-US" dirty="0" smtClean="0"/>
          </a:p>
          <a:p>
            <a:pPr eaLnBrk="1" fontAlgn="auto" hangingPunct="1">
              <a:spcAft>
                <a:spcPts val="0"/>
              </a:spcAft>
              <a:defRPr/>
            </a:pPr>
            <a:r>
              <a:rPr lang="en-US" dirty="0" smtClean="0"/>
              <a:t>This is not rational</a:t>
            </a:r>
          </a:p>
          <a:p>
            <a:pPr eaLnBrk="1" fontAlgn="auto" hangingPunct="1">
              <a:spcAft>
                <a:spcPts val="0"/>
              </a:spcAft>
              <a:defRPr/>
            </a:pPr>
            <a:r>
              <a:rPr lang="en-US" dirty="0" smtClean="0"/>
              <a:t>For </a:t>
            </a:r>
            <a:r>
              <a:rPr lang="en-US" i="1" dirty="0" smtClean="0"/>
              <a:t>big</a:t>
            </a:r>
            <a:r>
              <a:rPr lang="en-US" dirty="0" smtClean="0"/>
              <a:t> probabilities, the </a:t>
            </a:r>
            <a:r>
              <a:rPr lang="en-US" i="1" dirty="0" smtClean="0"/>
              <a:t>bigger</a:t>
            </a:r>
            <a:r>
              <a:rPr lang="en-US" dirty="0" smtClean="0"/>
              <a:t> of two probabilities gets more weight in our minds</a:t>
            </a:r>
          </a:p>
          <a:p>
            <a:pPr eaLnBrk="1" fontAlgn="auto" hangingPunct="1">
              <a:spcAft>
                <a:spcPts val="0"/>
              </a:spcAft>
              <a:defRPr/>
            </a:pPr>
            <a:r>
              <a:rPr lang="en-US" dirty="0"/>
              <a:t>For </a:t>
            </a:r>
            <a:r>
              <a:rPr lang="en-US" i="1" dirty="0" smtClean="0"/>
              <a:t>small</a:t>
            </a:r>
            <a:r>
              <a:rPr lang="en-US" dirty="0" smtClean="0"/>
              <a:t> probabilities</a:t>
            </a:r>
            <a:r>
              <a:rPr lang="en-US" dirty="0"/>
              <a:t>, the </a:t>
            </a:r>
            <a:r>
              <a:rPr lang="en-US" i="1" dirty="0" smtClean="0"/>
              <a:t>smaller</a:t>
            </a:r>
            <a:r>
              <a:rPr lang="en-US" dirty="0" smtClean="0"/>
              <a:t> </a:t>
            </a:r>
            <a:r>
              <a:rPr lang="en-US" dirty="0"/>
              <a:t>of two probabilities gets more </a:t>
            </a:r>
            <a:r>
              <a:rPr lang="en-US" dirty="0" smtClean="0"/>
              <a:t>weight</a:t>
            </a:r>
            <a:endParaRPr lang="en-US" dirty="0"/>
          </a:p>
        </p:txBody>
      </p:sp>
      <p:sp>
        <p:nvSpPr>
          <p:cNvPr id="23556" name="TextBox 1"/>
          <p:cNvSpPr txBox="1">
            <a:spLocks noChangeArrowheads="1"/>
          </p:cNvSpPr>
          <p:nvPr/>
        </p:nvSpPr>
        <p:spPr bwMode="auto">
          <a:xfrm>
            <a:off x="5791200" y="2035175"/>
            <a:ext cx="2404872"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The vast majority, 80%, chose </a:t>
            </a:r>
            <a:r>
              <a:rPr lang="en-US" altLang="en-US" sz="2000" b="1" i="1" dirty="0"/>
              <a:t>B</a:t>
            </a:r>
            <a:r>
              <a:rPr lang="en-US" altLang="en-US" sz="2000" b="1" dirty="0"/>
              <a:t> over </a:t>
            </a:r>
            <a:r>
              <a:rPr lang="en-US" altLang="en-US" sz="2000" b="1" i="1" dirty="0"/>
              <a:t>A</a:t>
            </a:r>
            <a:r>
              <a:rPr lang="en-US" altLang="en-US" sz="2000" b="1" dirty="0"/>
              <a:t>.</a:t>
            </a:r>
          </a:p>
        </p:txBody>
      </p:sp>
      <p:sp>
        <p:nvSpPr>
          <p:cNvPr id="23557" name="TextBox 4"/>
          <p:cNvSpPr txBox="1">
            <a:spLocks noChangeArrowheads="1"/>
          </p:cNvSpPr>
          <p:nvPr/>
        </p:nvSpPr>
        <p:spPr bwMode="auto">
          <a:xfrm>
            <a:off x="5791200" y="3482975"/>
            <a:ext cx="2404872"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Now 65% prefer </a:t>
            </a:r>
            <a:r>
              <a:rPr lang="en-US" altLang="en-US" sz="2000" b="1" i="1" dirty="0"/>
              <a:t>C</a:t>
            </a:r>
            <a:r>
              <a:rPr lang="en-US" altLang="en-US" sz="2000" b="1" dirty="0"/>
              <a:t> over </a:t>
            </a:r>
            <a:r>
              <a:rPr lang="en-US" altLang="en-US" sz="2000" b="1" i="1" dirty="0"/>
              <a:t>D</a:t>
            </a:r>
            <a:r>
              <a:rPr lang="en-US" altLang="en-US" sz="2000" b="1"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smtClean="0"/>
              <a:t>Allais Paradox: Common Ratio Effect</a:t>
            </a:r>
          </a:p>
        </p:txBody>
      </p:sp>
      <p:sp>
        <p:nvSpPr>
          <p:cNvPr id="3" name="Content Placeholder 2"/>
          <p:cNvSpPr>
            <a:spLocks noGrp="1"/>
          </p:cNvSpPr>
          <p:nvPr>
            <p:ph idx="1"/>
          </p:nvPr>
        </p:nvSpPr>
        <p:spPr>
          <a:xfrm>
            <a:off x="609600" y="1600201"/>
            <a:ext cx="6867523" cy="4525963"/>
          </a:xfrm>
        </p:spPr>
        <p:txBody>
          <a:bodyPr rtlCol="0">
            <a:normAutofit/>
          </a:bodyPr>
          <a:lstStyle/>
          <a:p>
            <a:pPr eaLnBrk="1" fontAlgn="auto" hangingPunct="1">
              <a:spcAft>
                <a:spcPts val="0"/>
              </a:spcAft>
              <a:defRPr/>
            </a:pPr>
            <a:r>
              <a:rPr lang="en-US" dirty="0" smtClean="0"/>
              <a:t>As the </a:t>
            </a:r>
            <a:r>
              <a:rPr lang="en-US" dirty="0"/>
              <a:t>importance of a 20% chance relative to a 25% chance, exceeds the importance of a 80% chance relative to a 100% </a:t>
            </a:r>
            <a:r>
              <a:rPr lang="en-US" dirty="0" smtClean="0"/>
              <a:t>chance, </a:t>
            </a:r>
            <a:r>
              <a:rPr lang="en-US" dirty="0" err="1" smtClean="0"/>
              <a:t>Kahneman</a:t>
            </a:r>
            <a:r>
              <a:rPr lang="en-US" dirty="0" smtClean="0"/>
              <a:t> and </a:t>
            </a:r>
            <a:r>
              <a:rPr lang="en-US" dirty="0" err="1" smtClean="0"/>
              <a:t>Tversky</a:t>
            </a:r>
            <a:r>
              <a:rPr lang="en-US" dirty="0" smtClean="0"/>
              <a:t> concluded that the </a:t>
            </a:r>
            <a:r>
              <a:rPr lang="en-US" i="1" dirty="0" smtClean="0"/>
              <a:t>decision weights </a:t>
            </a:r>
            <a:r>
              <a:rPr lang="en-US" dirty="0" smtClean="0"/>
              <a:t>used by people </a:t>
            </a:r>
            <a:r>
              <a:rPr lang="en-US" i="1" dirty="0" smtClean="0"/>
              <a:t>overweight</a:t>
            </a:r>
            <a:r>
              <a:rPr lang="en-US" dirty="0" smtClean="0"/>
              <a:t> low probabilities and </a:t>
            </a:r>
            <a:r>
              <a:rPr lang="en-US" i="1" dirty="0" smtClean="0"/>
              <a:t>underweight</a:t>
            </a:r>
            <a:r>
              <a:rPr lang="en-US" dirty="0" smtClean="0"/>
              <a:t> higher probabilities</a:t>
            </a:r>
            <a:endParaRPr lang="en-US" dirty="0"/>
          </a:p>
          <a:p>
            <a:pPr eaLnBrk="1" fontAlgn="auto" hangingPunct="1">
              <a:spcAft>
                <a:spcPts val="0"/>
              </a:spcAft>
              <a:defRPr/>
            </a:pPr>
            <a:endParaRPr lang="en-US" dirty="0"/>
          </a:p>
        </p:txBody>
      </p:sp>
      <p:grpSp>
        <p:nvGrpSpPr>
          <p:cNvPr id="2" name="Group 1"/>
          <p:cNvGrpSpPr/>
          <p:nvPr/>
        </p:nvGrpSpPr>
        <p:grpSpPr>
          <a:xfrm>
            <a:off x="7467600" y="1600201"/>
            <a:ext cx="4505325" cy="3355975"/>
            <a:chOff x="6010276" y="1676401"/>
            <a:chExt cx="4505325" cy="3355975"/>
          </a:xfrm>
        </p:grpSpPr>
        <p:pic>
          <p:nvPicPr>
            <p:cNvPr id="24578" name="Picture 4" descr="http://upload.wikimedia.org/wikipedia/en/9/90/Weightingf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6" y="1676401"/>
              <a:ext cx="45053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9296400" y="22860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24800" y="22860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39000" y="22860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86600" y="22860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763000" y="2286000"/>
              <a:ext cx="0" cy="2438400"/>
            </a:xfrm>
            <a:prstGeom prst="line">
              <a:avLst/>
            </a:prstGeom>
          </p:spPr>
          <p:style>
            <a:lnRef idx="1">
              <a:schemeClr val="accent1"/>
            </a:lnRef>
            <a:fillRef idx="0">
              <a:schemeClr val="accent1"/>
            </a:fillRef>
            <a:effectRef idx="0">
              <a:schemeClr val="accent1"/>
            </a:effectRef>
            <a:fontRef idx="minor">
              <a:schemeClr val="tx1"/>
            </a:fontRef>
          </p:style>
        </p:cxnSp>
        <p:sp>
          <p:nvSpPr>
            <p:cNvPr id="24586" name="TextBox 19"/>
            <p:cNvSpPr txBox="1">
              <a:spLocks noChangeArrowheads="1"/>
            </p:cNvSpPr>
            <p:nvPr/>
          </p:nvSpPr>
          <p:spPr bwMode="auto">
            <a:xfrm>
              <a:off x="9067800" y="4721226"/>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100%</a:t>
              </a:r>
            </a:p>
          </p:txBody>
        </p:sp>
        <p:sp>
          <p:nvSpPr>
            <p:cNvPr id="24587" name="TextBox 30"/>
            <p:cNvSpPr txBox="1">
              <a:spLocks noChangeArrowheads="1"/>
            </p:cNvSpPr>
            <p:nvPr/>
          </p:nvSpPr>
          <p:spPr bwMode="auto">
            <a:xfrm>
              <a:off x="7772400" y="47244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50</a:t>
              </a:r>
            </a:p>
          </p:txBody>
        </p:sp>
        <p:sp>
          <p:nvSpPr>
            <p:cNvPr id="24588" name="TextBox 31"/>
            <p:cNvSpPr txBox="1">
              <a:spLocks noChangeArrowheads="1"/>
            </p:cNvSpPr>
            <p:nvPr/>
          </p:nvSpPr>
          <p:spPr bwMode="auto">
            <a:xfrm>
              <a:off x="8610600" y="4721226"/>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80</a:t>
              </a:r>
            </a:p>
          </p:txBody>
        </p:sp>
        <p:sp>
          <p:nvSpPr>
            <p:cNvPr id="24589" name="TextBox 32"/>
            <p:cNvSpPr txBox="1">
              <a:spLocks noChangeArrowheads="1"/>
            </p:cNvSpPr>
            <p:nvPr/>
          </p:nvSpPr>
          <p:spPr bwMode="auto">
            <a:xfrm>
              <a:off x="7086600" y="4721226"/>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25</a:t>
              </a:r>
            </a:p>
          </p:txBody>
        </p:sp>
        <p:sp>
          <p:nvSpPr>
            <p:cNvPr id="24590" name="TextBox 33"/>
            <p:cNvSpPr txBox="1">
              <a:spLocks noChangeArrowheads="1"/>
            </p:cNvSpPr>
            <p:nvPr/>
          </p:nvSpPr>
          <p:spPr bwMode="auto">
            <a:xfrm>
              <a:off x="6858000" y="4724401"/>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20</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smtClean="0"/>
              <a:t>Allais Paradox: Common Consequence Effect</a:t>
            </a:r>
            <a:endParaRPr lang="en-US" dirty="0"/>
          </a:p>
        </p:txBody>
      </p:sp>
      <p:sp>
        <p:nvSpPr>
          <p:cNvPr id="25603" name="Content Placeholder 4"/>
          <p:cNvSpPr>
            <a:spLocks noGrp="1"/>
          </p:cNvSpPr>
          <p:nvPr>
            <p:ph sz="half" idx="1"/>
          </p:nvPr>
        </p:nvSpPr>
        <p:spPr/>
        <p:txBody>
          <a:bodyPr/>
          <a:lstStyle/>
          <a:p>
            <a:r>
              <a:rPr lang="en-US" altLang="en-US" dirty="0" smtClean="0"/>
              <a:t>Gamble 1</a:t>
            </a:r>
          </a:p>
          <a:p>
            <a:pPr lvl="1"/>
            <a:r>
              <a:rPr lang="en-US" altLang="en-US" i="1" dirty="0" smtClean="0"/>
              <a:t>A</a:t>
            </a:r>
            <a:r>
              <a:rPr lang="en-US" altLang="en-US" dirty="0" smtClean="0"/>
              <a:t>: $1 million</a:t>
            </a:r>
            <a:endParaRPr lang="en-US" altLang="en-US" dirty="0" smtClean="0">
              <a:solidFill>
                <a:srgbClr val="FF0000"/>
              </a:solidFill>
            </a:endParaRPr>
          </a:p>
          <a:p>
            <a:pPr lvl="1"/>
            <a:r>
              <a:rPr lang="en-US" altLang="en-US" i="1" dirty="0" smtClean="0"/>
              <a:t>B</a:t>
            </a:r>
            <a:r>
              <a:rPr lang="en-US" altLang="en-US" dirty="0" smtClean="0"/>
              <a:t>: 89% chance of $1 million and 10% chance of $5 million</a:t>
            </a:r>
          </a:p>
          <a:p>
            <a:endParaRPr lang="en-US" altLang="en-US" dirty="0" smtClean="0"/>
          </a:p>
          <a:p>
            <a:r>
              <a:rPr lang="en-US" altLang="en-US" dirty="0" smtClean="0"/>
              <a:t>Most people choose </a:t>
            </a:r>
            <a:r>
              <a:rPr lang="en-US" altLang="en-US" i="1" dirty="0" smtClean="0"/>
              <a:t>A</a:t>
            </a:r>
          </a:p>
          <a:p>
            <a:endParaRPr lang="en-US" altLang="en-US" dirty="0" smtClean="0"/>
          </a:p>
        </p:txBody>
      </p:sp>
      <p:sp>
        <p:nvSpPr>
          <p:cNvPr id="25604" name="Content Placeholder 5"/>
          <p:cNvSpPr>
            <a:spLocks noGrp="1"/>
          </p:cNvSpPr>
          <p:nvPr>
            <p:ph sz="half" idx="2"/>
          </p:nvPr>
        </p:nvSpPr>
        <p:spPr/>
        <p:txBody>
          <a:bodyPr/>
          <a:lstStyle/>
          <a:p>
            <a:r>
              <a:rPr lang="en-US" altLang="en-US" dirty="0" smtClean="0"/>
              <a:t>Gamble 2</a:t>
            </a:r>
          </a:p>
          <a:p>
            <a:pPr lvl="1"/>
            <a:r>
              <a:rPr lang="en-US" altLang="en-US" i="1" dirty="0" smtClean="0"/>
              <a:t>C</a:t>
            </a:r>
            <a:r>
              <a:rPr lang="en-US" altLang="en-US" dirty="0" smtClean="0"/>
              <a:t>: 11% chance of $1 million</a:t>
            </a:r>
          </a:p>
          <a:p>
            <a:pPr lvl="1"/>
            <a:r>
              <a:rPr lang="en-US" altLang="en-US" i="1" dirty="0" smtClean="0"/>
              <a:t>D</a:t>
            </a:r>
            <a:r>
              <a:rPr lang="en-US" altLang="en-US" dirty="0" smtClean="0"/>
              <a:t>: 10% chance of $5 million</a:t>
            </a:r>
          </a:p>
          <a:p>
            <a:endParaRPr lang="en-US" altLang="en-US" dirty="0" smtClean="0"/>
          </a:p>
          <a:p>
            <a:r>
              <a:rPr lang="en-US" altLang="en-US" dirty="0" smtClean="0"/>
              <a:t>Most people choose </a:t>
            </a:r>
            <a:r>
              <a:rPr lang="en-US" altLang="en-US" i="1" dirty="0" smtClean="0"/>
              <a:t>D</a:t>
            </a:r>
          </a:p>
          <a:p>
            <a:endParaRPr lang="en-US" altLang="en-US" dirty="0" smtClean="0"/>
          </a:p>
        </p:txBody>
      </p:sp>
      <p:sp>
        <p:nvSpPr>
          <p:cNvPr id="7" name="TextBox 6"/>
          <p:cNvSpPr txBox="1"/>
          <p:nvPr/>
        </p:nvSpPr>
        <p:spPr>
          <a:xfrm>
            <a:off x="1981200" y="5387975"/>
            <a:ext cx="7924800" cy="708025"/>
          </a:xfrm>
          <a:prstGeom prst="rect">
            <a:avLst/>
          </a:prstGeom>
          <a:solidFill>
            <a:schemeClr val="accent5">
              <a:lumMod val="20000"/>
              <a:lumOff val="80000"/>
            </a:schemeClr>
          </a:solidFill>
        </p:spPr>
        <p:txBody>
          <a:bodyPr>
            <a:spAutoFit/>
          </a:bodyPr>
          <a:lstStyle/>
          <a:p>
            <a:pPr>
              <a:defRPr/>
            </a:pPr>
            <a:r>
              <a:rPr lang="en-US" sz="2000" dirty="0">
                <a:cs typeface="Arial" charset="0"/>
              </a:rPr>
              <a:t>Note that </a:t>
            </a:r>
            <a:r>
              <a:rPr lang="en-US" sz="2000" dirty="0" smtClean="0">
                <a:cs typeface="Arial" charset="0"/>
              </a:rPr>
              <a:t>Gamble 2 </a:t>
            </a:r>
            <a:r>
              <a:rPr lang="en-US" sz="2000" dirty="0">
                <a:cs typeface="Arial" charset="0"/>
              </a:rPr>
              <a:t>is obtained from </a:t>
            </a:r>
            <a:r>
              <a:rPr lang="en-US" sz="2000" dirty="0" smtClean="0">
                <a:cs typeface="Arial" charset="0"/>
              </a:rPr>
              <a:t>Gamble 1 </a:t>
            </a:r>
            <a:r>
              <a:rPr lang="en-US" sz="2000" dirty="0">
                <a:cs typeface="Arial" charset="0"/>
              </a:rPr>
              <a:t>by eliminating a 89% chance of winning $1 million from options A </a:t>
            </a:r>
            <a:r>
              <a:rPr lang="en-US" sz="2000" i="1" dirty="0">
                <a:cs typeface="Arial" charset="0"/>
              </a:rPr>
              <a:t>and</a:t>
            </a:r>
            <a:r>
              <a:rPr lang="en-US" sz="2000" dirty="0">
                <a:cs typeface="Arial" charset="0"/>
              </a:rPr>
              <a:t> B.</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Prospect theory: loss aversion</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816647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Extreme Risk </a:t>
            </a:r>
            <a:r>
              <a:rPr lang="en-US" altLang="en-US" dirty="0"/>
              <a:t>A</a:t>
            </a:r>
            <a:r>
              <a:rPr lang="en-US" altLang="en-US" dirty="0" smtClean="0"/>
              <a:t>version</a:t>
            </a:r>
          </a:p>
        </p:txBody>
      </p:sp>
      <p:sp>
        <p:nvSpPr>
          <p:cNvPr id="21507" name="Content Placeholder 2"/>
          <p:cNvSpPr>
            <a:spLocks noGrp="1"/>
          </p:cNvSpPr>
          <p:nvPr>
            <p:ph idx="1"/>
          </p:nvPr>
        </p:nvSpPr>
        <p:spPr/>
        <p:txBody>
          <a:bodyPr/>
          <a:lstStyle/>
          <a:p>
            <a:pPr eaLnBrk="1" hangingPunct="1"/>
            <a:r>
              <a:rPr lang="en-US" altLang="en-US" dirty="0" smtClean="0"/>
              <a:t>Gamble </a:t>
            </a:r>
            <a:r>
              <a:rPr lang="en-US" altLang="en-US" i="1" dirty="0" smtClean="0"/>
              <a:t>A</a:t>
            </a:r>
            <a:r>
              <a:rPr lang="en-US" altLang="en-US" dirty="0" smtClean="0"/>
              <a:t>: </a:t>
            </a:r>
          </a:p>
          <a:p>
            <a:pPr lvl="1" eaLnBrk="1" hangingPunct="1"/>
            <a:r>
              <a:rPr lang="en-US" altLang="en-US" dirty="0" smtClean="0"/>
              <a:t>Win $1,010 with 50% probability and lose $1,000 with 50% probability </a:t>
            </a:r>
          </a:p>
          <a:p>
            <a:pPr lvl="1" eaLnBrk="1" hangingPunct="1"/>
            <a:r>
              <a:rPr lang="en-US" altLang="en-US" dirty="0" smtClean="0"/>
              <a:t>Most people refuse this gamble</a:t>
            </a:r>
          </a:p>
          <a:p>
            <a:pPr eaLnBrk="1" hangingPunct="1"/>
            <a:r>
              <a:rPr lang="en-US" altLang="en-US" dirty="0" smtClean="0"/>
              <a:t>Gamble </a:t>
            </a:r>
            <a:r>
              <a:rPr lang="en-US" altLang="en-US" i="1" dirty="0" smtClean="0"/>
              <a:t>B</a:t>
            </a:r>
            <a:r>
              <a:rPr lang="en-US" altLang="en-US" dirty="0" smtClean="0"/>
              <a:t>: </a:t>
            </a:r>
          </a:p>
          <a:p>
            <a:pPr lvl="1" eaLnBrk="1" hangingPunct="1"/>
            <a:r>
              <a:rPr lang="en-US" altLang="en-US" dirty="0" smtClean="0"/>
              <a:t>Win $10.10 with 50% probability and lose $10.00 with 50% probability </a:t>
            </a:r>
          </a:p>
          <a:p>
            <a:pPr lvl="1" eaLnBrk="1" hangingPunct="1"/>
            <a:r>
              <a:rPr lang="en-US" altLang="en-US" dirty="0" smtClean="0"/>
              <a:t>Most people refuse this gamble too, suggesting extreme risk aversion</a:t>
            </a:r>
          </a:p>
          <a:p>
            <a:pPr eaLnBrk="1" hangingPunct="1"/>
            <a:r>
              <a:rPr lang="en-US" altLang="en-US" dirty="0" smtClean="0"/>
              <a:t>Such risk aversion indicates </a:t>
            </a:r>
            <a:r>
              <a:rPr lang="en-US" altLang="en-US" i="1" dirty="0" smtClean="0"/>
              <a:t>loss aversion</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Extreme risk aversion: implications</a:t>
            </a:r>
          </a:p>
        </p:txBody>
      </p:sp>
      <p:sp>
        <p:nvSpPr>
          <p:cNvPr id="26627" name="Content Placeholder 2"/>
          <p:cNvSpPr>
            <a:spLocks noGrp="1"/>
          </p:cNvSpPr>
          <p:nvPr>
            <p:ph idx="1"/>
          </p:nvPr>
        </p:nvSpPr>
        <p:spPr/>
        <p:txBody>
          <a:bodyPr/>
          <a:lstStyle/>
          <a:p>
            <a:pPr eaLnBrk="1" hangingPunct="1"/>
            <a:r>
              <a:rPr lang="en-US" altLang="en-US" smtClean="0"/>
              <a:t>Excessive risk aversion shows up in insurance markets where</a:t>
            </a:r>
          </a:p>
          <a:p>
            <a:pPr lvl="1" eaLnBrk="1" hangingPunct="1"/>
            <a:r>
              <a:rPr lang="en-US" altLang="en-US" smtClean="0"/>
              <a:t>People tend to over-insure themselves against various small risks.</a:t>
            </a:r>
          </a:p>
          <a:p>
            <a:pPr lvl="1" eaLnBrk="1" hangingPunct="1"/>
            <a:r>
              <a:rPr lang="en-US" altLang="en-US" smtClean="0"/>
              <a:t>People buy insurance against losing their cell phone, even thought they can often replace it at quite a low cost</a:t>
            </a:r>
          </a:p>
          <a:p>
            <a:pPr lvl="1" eaLnBrk="1" hangingPunct="1"/>
            <a:r>
              <a:rPr lang="en-US" altLang="en-US" smtClean="0"/>
              <a:t>People also buy auto insurance with deductibles that are much too low to make economic sense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Risk aversion and loss aversion</a:t>
            </a:r>
          </a:p>
        </p:txBody>
      </p:sp>
      <p:sp>
        <p:nvSpPr>
          <p:cNvPr id="27651" name="Content Placeholder 2"/>
          <p:cNvSpPr>
            <a:spLocks noGrp="1"/>
          </p:cNvSpPr>
          <p:nvPr>
            <p:ph idx="1"/>
          </p:nvPr>
        </p:nvSpPr>
        <p:spPr/>
        <p:txBody>
          <a:bodyPr/>
          <a:lstStyle/>
          <a:p>
            <a:pPr eaLnBrk="1" hangingPunct="1"/>
            <a:r>
              <a:rPr lang="en-US" altLang="en-US" dirty="0" smtClean="0"/>
              <a:t>The excessive risk aversion may actually be a form of loss aversion (which we have discussed before)</a:t>
            </a:r>
          </a:p>
          <a:p>
            <a:pPr eaLnBrk="1" hangingPunct="1"/>
            <a:r>
              <a:rPr lang="en-US" altLang="en-US" dirty="0" smtClean="0"/>
              <a:t>The aversion to any kind of loss makes people put seemingly excessive weight on the status quo—their starting point—as opposed to where they will end up</a:t>
            </a:r>
          </a:p>
          <a:p>
            <a:pPr eaLnBrk="1" hangingPunct="1"/>
            <a:r>
              <a:rPr lang="en-US" altLang="en-US" dirty="0" smtClean="0"/>
              <a:t>This in turn leads to an unwillingness to trade away something one owns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the Asymmetry</a:t>
            </a:r>
            <a:endParaRPr lang="en-US" dirty="0"/>
          </a:p>
        </p:txBody>
      </p:sp>
      <p:sp>
        <p:nvSpPr>
          <p:cNvPr id="3" name="Content Placeholder 2"/>
          <p:cNvSpPr>
            <a:spLocks noGrp="1"/>
          </p:cNvSpPr>
          <p:nvPr>
            <p:ph idx="1"/>
          </p:nvPr>
        </p:nvSpPr>
        <p:spPr/>
        <p:txBody>
          <a:bodyPr/>
          <a:lstStyle/>
          <a:p>
            <a:r>
              <a:rPr lang="en-US" dirty="0" smtClean="0"/>
              <a:t>In experiments by </a:t>
            </a:r>
            <a:r>
              <a:rPr lang="en-US" dirty="0" err="1" smtClean="0"/>
              <a:t>Kahneman</a:t>
            </a:r>
            <a:r>
              <a:rPr lang="en-US" dirty="0" smtClean="0"/>
              <a:t> and </a:t>
            </a:r>
            <a:r>
              <a:rPr lang="en-US" dirty="0" err="1" smtClean="0"/>
              <a:t>Tversky</a:t>
            </a:r>
            <a:r>
              <a:rPr lang="en-US" dirty="0" smtClean="0"/>
              <a:t>, people chose a sure loss over a 50-50 risk of losing $1,000 only when the sure loss was less than $370</a:t>
            </a:r>
          </a:p>
          <a:p>
            <a:r>
              <a:rPr lang="en-US" dirty="0" smtClean="0"/>
              <a:t>This led K&amp;T to make their valuation function a lot steeper for small losses than for small gains</a:t>
            </a:r>
          </a:p>
        </p:txBody>
      </p:sp>
    </p:spTree>
    <p:extLst>
      <p:ext uri="{BB962C8B-B14F-4D97-AF65-F5344CB8AC3E}">
        <p14:creationId xmlns:p14="http://schemas.microsoft.com/office/powerpoint/2010/main" val="1717148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Hot-hand fallacy</a:t>
            </a:r>
          </a:p>
        </p:txBody>
      </p:sp>
      <p:sp>
        <p:nvSpPr>
          <p:cNvPr id="5123" name="Content Placeholder 2"/>
          <p:cNvSpPr>
            <a:spLocks noGrp="1"/>
          </p:cNvSpPr>
          <p:nvPr>
            <p:ph idx="1"/>
          </p:nvPr>
        </p:nvSpPr>
        <p:spPr>
          <a:xfrm>
            <a:off x="609600" y="1600201"/>
            <a:ext cx="4876800" cy="4525963"/>
          </a:xfrm>
        </p:spPr>
        <p:txBody>
          <a:bodyPr/>
          <a:lstStyle/>
          <a:p>
            <a:pPr eaLnBrk="1" hangingPunct="1"/>
            <a:r>
              <a:rPr lang="en-US" altLang="en-US" dirty="0" smtClean="0"/>
              <a:t>Philadelphia 76ers, 48 home games, 1980-81 season</a:t>
            </a:r>
          </a:p>
        </p:txBody>
      </p:sp>
      <p:pic>
        <p:nvPicPr>
          <p:cNvPr id="5124" name="Picture 2" descr="C:\Documents and Settings\uroy\My Documents\courseweb\eco61\Textbooks\Bernheim-Whinston-1e\ppt\images\ch13\ber00279_w_t1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1"/>
            <a:ext cx="6781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Framing, again</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A disease will kill 600 people if nothing is done</a:t>
            </a:r>
          </a:p>
          <a:p>
            <a:pPr eaLnBrk="1" fontAlgn="auto" hangingPunct="1">
              <a:spcAft>
                <a:spcPts val="0"/>
              </a:spcAft>
              <a:defRPr/>
            </a:pPr>
            <a:r>
              <a:rPr lang="en-US" dirty="0" smtClean="0"/>
              <a:t>Doctors make four proposals: </a:t>
            </a:r>
            <a:r>
              <a:rPr lang="en-US" i="1" dirty="0" smtClean="0"/>
              <a:t>A</a:t>
            </a:r>
            <a:r>
              <a:rPr lang="en-US" dirty="0" smtClean="0"/>
              <a:t>, </a:t>
            </a:r>
            <a:r>
              <a:rPr lang="en-US" i="1" dirty="0" smtClean="0"/>
              <a:t>B</a:t>
            </a:r>
            <a:r>
              <a:rPr lang="en-US" dirty="0" smtClean="0"/>
              <a:t>, </a:t>
            </a:r>
            <a:r>
              <a:rPr lang="en-US" i="1" dirty="0" smtClean="0"/>
              <a:t>C</a:t>
            </a:r>
            <a:r>
              <a:rPr lang="en-US" dirty="0" smtClean="0"/>
              <a:t>, and </a:t>
            </a:r>
            <a:r>
              <a:rPr lang="en-US" i="1" dirty="0" smtClean="0"/>
              <a:t>D</a:t>
            </a:r>
            <a:r>
              <a:rPr lang="en-US" dirty="0" smtClean="0"/>
              <a:t>.</a:t>
            </a:r>
          </a:p>
          <a:p>
            <a:pPr eaLnBrk="1" fontAlgn="auto" hangingPunct="1">
              <a:spcAft>
                <a:spcPts val="0"/>
              </a:spcAft>
              <a:defRPr/>
            </a:pPr>
            <a:r>
              <a:rPr lang="en-US" dirty="0" smtClean="0"/>
              <a:t>Under Proposal </a:t>
            </a:r>
            <a:r>
              <a:rPr lang="en-US" i="1" dirty="0" smtClean="0"/>
              <a:t>A</a:t>
            </a:r>
            <a:r>
              <a:rPr lang="en-US" dirty="0" smtClean="0"/>
              <a:t>, exactly 200 people will be saved</a:t>
            </a:r>
          </a:p>
          <a:p>
            <a:pPr eaLnBrk="1" fontAlgn="auto" hangingPunct="1">
              <a:spcAft>
                <a:spcPts val="0"/>
              </a:spcAft>
              <a:defRPr/>
            </a:pPr>
            <a:r>
              <a:rPr lang="en-US" dirty="0" smtClean="0"/>
              <a:t>Under Proposal </a:t>
            </a:r>
            <a:r>
              <a:rPr lang="en-US" i="1" dirty="0" smtClean="0"/>
              <a:t>B</a:t>
            </a:r>
            <a:r>
              <a:rPr lang="en-US" dirty="0" smtClean="0"/>
              <a:t>, there is 1/3 chance that 600 people will be saved</a:t>
            </a:r>
          </a:p>
          <a:p>
            <a:pPr eaLnBrk="1" fontAlgn="auto" hangingPunct="1">
              <a:spcAft>
                <a:spcPts val="0"/>
              </a:spcAft>
              <a:defRPr/>
            </a:pPr>
            <a:r>
              <a:rPr lang="en-US" dirty="0" smtClean="0"/>
              <a:t>72% of college students picked </a:t>
            </a:r>
            <a:r>
              <a:rPr lang="en-US" i="1" dirty="0" smtClean="0"/>
              <a:t>A</a:t>
            </a:r>
            <a:r>
              <a:rPr lang="en-US" dirty="0" smtClean="0"/>
              <a:t> over </a:t>
            </a:r>
            <a:r>
              <a:rPr lang="en-US" i="1" dirty="0" smtClean="0"/>
              <a:t>B</a:t>
            </a:r>
          </a:p>
          <a:p>
            <a:pPr eaLnBrk="1" fontAlgn="auto" hangingPunct="1">
              <a:spcAft>
                <a:spcPts val="0"/>
              </a:spcAft>
              <a:defRPr/>
            </a:pPr>
            <a:r>
              <a:rPr lang="en-US" dirty="0" smtClean="0"/>
              <a:t>A second group of students were shown proposals </a:t>
            </a:r>
            <a:r>
              <a:rPr lang="en-US" i="1" dirty="0" smtClean="0"/>
              <a:t>C</a:t>
            </a:r>
            <a:r>
              <a:rPr lang="en-US" dirty="0" smtClean="0"/>
              <a:t> and </a:t>
            </a:r>
            <a:r>
              <a:rPr lang="en-US" i="1" dirty="0" smtClean="0"/>
              <a:t>D</a:t>
            </a:r>
          </a:p>
          <a:p>
            <a:pPr eaLnBrk="1" fontAlgn="auto" hangingPunct="1">
              <a:spcAft>
                <a:spcPts val="0"/>
              </a:spcAft>
              <a:defRPr/>
            </a:pPr>
            <a:r>
              <a:rPr lang="en-US" dirty="0" smtClean="0"/>
              <a:t>Under Proposal </a:t>
            </a:r>
            <a:r>
              <a:rPr lang="en-US" i="1" dirty="0" smtClean="0"/>
              <a:t>C</a:t>
            </a:r>
            <a:r>
              <a:rPr lang="en-US" dirty="0" smtClean="0"/>
              <a:t>, exactly 400 people will die</a:t>
            </a:r>
          </a:p>
          <a:p>
            <a:pPr eaLnBrk="1" fontAlgn="auto" hangingPunct="1">
              <a:spcAft>
                <a:spcPts val="0"/>
              </a:spcAft>
              <a:defRPr/>
            </a:pPr>
            <a:r>
              <a:rPr lang="en-US" dirty="0" smtClean="0"/>
              <a:t>Under Proposal </a:t>
            </a:r>
            <a:r>
              <a:rPr lang="en-US" i="1" dirty="0" smtClean="0"/>
              <a:t>D</a:t>
            </a:r>
            <a:r>
              <a:rPr lang="en-US" dirty="0" smtClean="0"/>
              <a:t>, there is 2/3 chance that 600 people will die</a:t>
            </a:r>
          </a:p>
          <a:p>
            <a:pPr eaLnBrk="1" fontAlgn="auto" hangingPunct="1">
              <a:spcAft>
                <a:spcPts val="0"/>
              </a:spcAft>
              <a:defRPr/>
            </a:pPr>
            <a:r>
              <a:rPr lang="en-US" dirty="0" smtClean="0"/>
              <a:t>Now 78% chose </a:t>
            </a:r>
            <a:r>
              <a:rPr lang="en-US" i="1" dirty="0" smtClean="0"/>
              <a:t>D</a:t>
            </a:r>
            <a:r>
              <a:rPr lang="en-US" dirty="0" smtClean="0"/>
              <a:t> over </a:t>
            </a:r>
            <a:r>
              <a:rPr lang="en-US" i="1" dirty="0" smtClean="0"/>
              <a:t>C</a:t>
            </a:r>
            <a:r>
              <a:rPr lang="en-US" dirty="0" smtClean="0"/>
              <a:t>!</a:t>
            </a:r>
          </a:p>
          <a:p>
            <a:pPr eaLnBrk="1" fontAlgn="auto" hangingPunct="1">
              <a:spcAft>
                <a:spcPts val="0"/>
              </a:spcAft>
              <a:defRPr/>
            </a:pPr>
            <a:r>
              <a:rPr lang="en-US" dirty="0" smtClean="0"/>
              <a:t>Note that </a:t>
            </a:r>
            <a:r>
              <a:rPr lang="en-US" i="1" dirty="0" smtClean="0"/>
              <a:t>A</a:t>
            </a:r>
            <a:r>
              <a:rPr lang="en-US" dirty="0" smtClean="0"/>
              <a:t> and </a:t>
            </a:r>
            <a:r>
              <a:rPr lang="en-US" i="1" dirty="0" smtClean="0"/>
              <a:t>C</a:t>
            </a:r>
            <a:r>
              <a:rPr lang="en-US" dirty="0" smtClean="0"/>
              <a:t> are equivalent, as are </a:t>
            </a:r>
            <a:r>
              <a:rPr lang="en-US" i="1" dirty="0" smtClean="0"/>
              <a:t>B</a:t>
            </a:r>
            <a:r>
              <a:rPr lang="en-US" dirty="0" smtClean="0"/>
              <a:t> and </a:t>
            </a:r>
            <a:r>
              <a:rPr lang="en-US" i="1" dirty="0" smtClean="0"/>
              <a:t>D</a:t>
            </a:r>
          </a:p>
          <a:p>
            <a:pPr eaLnBrk="1" fontAlgn="auto" hangingPunct="1">
              <a:spcAft>
                <a:spcPts val="0"/>
              </a:spcAft>
              <a:defRPr/>
            </a:pPr>
            <a:r>
              <a:rPr lang="en-US" dirty="0" smtClean="0"/>
              <a:t>Our decisions are influenced by how our options are presented to us (framed for us)</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Prospect theory: losses, gains, and the reference outcome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95972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Changes</a:t>
            </a:r>
            <a:r>
              <a:rPr lang="en-US" dirty="0" smtClean="0"/>
              <a:t> in One’s Situation Matter, Not the Situation Itself</a:t>
            </a:r>
            <a:endParaRPr lang="en-US" dirty="0"/>
          </a:p>
        </p:txBody>
      </p:sp>
      <p:sp>
        <p:nvSpPr>
          <p:cNvPr id="3" name="Content Placeholder 2"/>
          <p:cNvSpPr>
            <a:spLocks noGrp="1"/>
          </p:cNvSpPr>
          <p:nvPr>
            <p:ph idx="1"/>
          </p:nvPr>
        </p:nvSpPr>
        <p:spPr>
          <a:xfrm>
            <a:off x="609600" y="1600201"/>
            <a:ext cx="9829800" cy="4525963"/>
          </a:xfrm>
        </p:spPr>
        <p:txBody>
          <a:bodyPr>
            <a:normAutofit lnSpcReduction="10000"/>
          </a:bodyPr>
          <a:lstStyle/>
          <a:p>
            <a:r>
              <a:rPr lang="en-US" dirty="0" smtClean="0"/>
              <a:t>“The economist </a:t>
            </a:r>
            <a:r>
              <a:rPr lang="en-US" dirty="0" smtClean="0">
                <a:hlinkClick r:id="rId2"/>
              </a:rPr>
              <a:t>Harry Markowitz</a:t>
            </a:r>
            <a:r>
              <a:rPr lang="en-US" dirty="0" smtClean="0"/>
              <a:t>, who would later earn the Nobel Prize for his work in finance, had proposed a theory in which utilities were attached to changes of wealth rather than to states of wealth. Markowitz’s idea had been around for a quarter of a century an had not attracted much attention, but we concluded that this was he way to go, and that the theory we were planning to develop would define outcomes as gains and losses, not as states of wealth.”</a:t>
            </a:r>
          </a:p>
          <a:p>
            <a:pPr lvl="1"/>
            <a:r>
              <a:rPr lang="en-US" i="1" dirty="0" smtClean="0"/>
              <a:t>Thinking, Fast and Slow </a:t>
            </a:r>
            <a:r>
              <a:rPr lang="en-US" dirty="0" smtClean="0"/>
              <a:t>by Daniel </a:t>
            </a:r>
            <a:r>
              <a:rPr lang="en-US" dirty="0" err="1" smtClean="0"/>
              <a:t>Kahneman</a:t>
            </a:r>
            <a:r>
              <a:rPr lang="en-US" dirty="0" smtClean="0"/>
              <a:t>, pages 278-279</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1600201"/>
            <a:ext cx="1653384" cy="2316162"/>
          </a:xfrm>
          <a:prstGeom prst="rect">
            <a:avLst/>
          </a:prstGeom>
        </p:spPr>
      </p:pic>
    </p:spTree>
    <p:extLst>
      <p:ext uri="{BB962C8B-B14F-4D97-AF65-F5344CB8AC3E}">
        <p14:creationId xmlns:p14="http://schemas.microsoft.com/office/powerpoint/2010/main" val="3462658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The Undoing Project</a:t>
            </a:r>
            <a:r>
              <a:rPr lang="en-US" dirty="0" smtClean="0"/>
              <a:t> by Michael Lewis, Daniel </a:t>
            </a:r>
            <a:r>
              <a:rPr lang="en-US" dirty="0" err="1" smtClean="0"/>
              <a:t>Kahneman</a:t>
            </a:r>
            <a:r>
              <a:rPr lang="en-US" dirty="0" smtClean="0"/>
              <a:t> is described as imagining the following </a:t>
            </a:r>
            <a:r>
              <a:rPr lang="en-US" dirty="0"/>
              <a:t>scenario (p. 267):</a:t>
            </a:r>
            <a:endParaRPr lang="en-US" dirty="0" smtClean="0"/>
          </a:p>
          <a:p>
            <a:pPr lvl="1"/>
            <a:r>
              <a:rPr lang="en-US" dirty="0" smtClean="0"/>
              <a:t>Yesterday, Jack had $1 million and Jill had $9 million.</a:t>
            </a:r>
          </a:p>
          <a:p>
            <a:pPr lvl="1"/>
            <a:r>
              <a:rPr lang="en-US" dirty="0" smtClean="0"/>
              <a:t>Today Jack and Jill each have $5 million.</a:t>
            </a:r>
          </a:p>
          <a:p>
            <a:pPr lvl="1"/>
            <a:r>
              <a:rPr lang="en-US" dirty="0" smtClean="0"/>
              <a:t>Assuming they are otherwise identical, are they equally happy?</a:t>
            </a:r>
          </a:p>
          <a:p>
            <a:r>
              <a:rPr lang="en-US" dirty="0" smtClean="0">
                <a:solidFill>
                  <a:srgbClr val="0070C0"/>
                </a:solidFill>
              </a:rPr>
              <a:t>Standard economics would say they are equally happy</a:t>
            </a:r>
          </a:p>
          <a:p>
            <a:r>
              <a:rPr lang="en-US" dirty="0" err="1" smtClean="0">
                <a:solidFill>
                  <a:srgbClr val="0070C0"/>
                </a:solidFill>
              </a:rPr>
              <a:t>Kahneman</a:t>
            </a:r>
            <a:r>
              <a:rPr lang="en-US" dirty="0" smtClean="0">
                <a:solidFill>
                  <a:srgbClr val="0070C0"/>
                </a:solidFill>
              </a:rPr>
              <a:t> concluded that Jill was obviously </a:t>
            </a:r>
            <a:r>
              <a:rPr lang="en-US" i="1" dirty="0" smtClean="0">
                <a:solidFill>
                  <a:srgbClr val="0070C0"/>
                </a:solidFill>
              </a:rPr>
              <a:t>less</a:t>
            </a:r>
            <a:r>
              <a:rPr lang="en-US" dirty="0" smtClean="0">
                <a:solidFill>
                  <a:srgbClr val="0070C0"/>
                </a:solidFill>
              </a:rPr>
              <a:t> happy than Jack</a:t>
            </a:r>
            <a:endParaRPr lang="en-US" dirty="0">
              <a:solidFill>
                <a:srgbClr val="0070C0"/>
              </a:solidFill>
            </a:endParaRPr>
          </a:p>
        </p:txBody>
      </p:sp>
    </p:spTree>
    <p:extLst>
      <p:ext uri="{BB962C8B-B14F-4D97-AF65-F5344CB8AC3E}">
        <p14:creationId xmlns:p14="http://schemas.microsoft.com/office/powerpoint/2010/main" val="1339774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The Undoing Project</a:t>
            </a:r>
            <a:r>
              <a:rPr lang="en-US" dirty="0" smtClean="0"/>
              <a:t> by Michael Lewis, Daniel </a:t>
            </a:r>
            <a:r>
              <a:rPr lang="en-US" dirty="0" err="1" smtClean="0"/>
              <a:t>Kahneman</a:t>
            </a:r>
            <a:r>
              <a:rPr lang="en-US" dirty="0" smtClean="0"/>
              <a:t> is described as imagining the following scenario (p. 267):</a:t>
            </a:r>
          </a:p>
          <a:p>
            <a:pPr lvl="1"/>
            <a:r>
              <a:rPr lang="en-US" dirty="0" smtClean="0"/>
              <a:t>Yesterday, Jack had $1 million and Jill had $9 million.</a:t>
            </a:r>
          </a:p>
          <a:p>
            <a:pPr lvl="1"/>
            <a:r>
              <a:rPr lang="en-US" dirty="0" smtClean="0"/>
              <a:t>Today Jack and Jill each have $5 million.</a:t>
            </a:r>
          </a:p>
          <a:p>
            <a:pPr lvl="1"/>
            <a:r>
              <a:rPr lang="en-US" dirty="0" smtClean="0"/>
              <a:t>Assuming they are otherwise identical, are they equally happy?</a:t>
            </a:r>
          </a:p>
          <a:p>
            <a:r>
              <a:rPr lang="en-US" dirty="0" smtClean="0">
                <a:solidFill>
                  <a:srgbClr val="0070C0"/>
                </a:solidFill>
              </a:rPr>
              <a:t>What matters is whether an outcome is a </a:t>
            </a:r>
            <a:r>
              <a:rPr lang="en-US" i="1" dirty="0" smtClean="0">
                <a:solidFill>
                  <a:srgbClr val="0070C0"/>
                </a:solidFill>
              </a:rPr>
              <a:t>gain</a:t>
            </a:r>
            <a:r>
              <a:rPr lang="en-US" dirty="0" smtClean="0">
                <a:solidFill>
                  <a:srgbClr val="0070C0"/>
                </a:solidFill>
              </a:rPr>
              <a:t> or a </a:t>
            </a:r>
            <a:r>
              <a:rPr lang="en-US" i="1" dirty="0" smtClean="0">
                <a:solidFill>
                  <a:srgbClr val="0070C0"/>
                </a:solidFill>
              </a:rPr>
              <a:t>loss</a:t>
            </a:r>
            <a:r>
              <a:rPr lang="en-US" dirty="0" smtClean="0">
                <a:solidFill>
                  <a:srgbClr val="0070C0"/>
                </a:solidFill>
              </a:rPr>
              <a:t> relative to each person’s </a:t>
            </a:r>
            <a:r>
              <a:rPr lang="en-US" i="1" dirty="0" smtClean="0">
                <a:solidFill>
                  <a:srgbClr val="0070C0"/>
                </a:solidFill>
              </a:rPr>
              <a:t>reference point </a:t>
            </a:r>
            <a:r>
              <a:rPr lang="en-US" dirty="0" smtClean="0">
                <a:solidFill>
                  <a:srgbClr val="0070C0"/>
                </a:solidFill>
              </a:rPr>
              <a:t>(or, in this case, </a:t>
            </a:r>
            <a:r>
              <a:rPr lang="en-US" dirty="0" smtClean="0">
                <a:solidFill>
                  <a:srgbClr val="0070C0"/>
                </a:solidFill>
              </a:rPr>
              <a:t>the status </a:t>
            </a:r>
            <a:r>
              <a:rPr lang="en-US" dirty="0" smtClean="0">
                <a:solidFill>
                  <a:srgbClr val="0070C0"/>
                </a:solidFill>
              </a:rPr>
              <a:t>quo)</a:t>
            </a:r>
          </a:p>
        </p:txBody>
      </p:sp>
    </p:spTree>
    <p:extLst>
      <p:ext uri="{BB962C8B-B14F-4D97-AF65-F5344CB8AC3E}">
        <p14:creationId xmlns:p14="http://schemas.microsoft.com/office/powerpoint/2010/main" val="3422510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Gains and Losses Relative to a Reference Point</a:t>
            </a:r>
            <a:endParaRPr lang="en-US" dirty="0"/>
          </a:p>
        </p:txBody>
      </p:sp>
      <p:sp>
        <p:nvSpPr>
          <p:cNvPr id="8" name="Content Placeholder 7"/>
          <p:cNvSpPr>
            <a:spLocks noGrp="1"/>
          </p:cNvSpPr>
          <p:nvPr>
            <p:ph idx="1"/>
          </p:nvPr>
        </p:nvSpPr>
        <p:spPr/>
        <p:txBody>
          <a:bodyPr/>
          <a:lstStyle/>
          <a:p>
            <a:r>
              <a:rPr lang="en-US" dirty="0" smtClean="0"/>
              <a:t>The reference point can be subjective, situation dependent, and heavily influenced by the way choices are framed.</a:t>
            </a:r>
          </a:p>
          <a:p>
            <a:r>
              <a:rPr lang="en-US" dirty="0" smtClean="0"/>
              <a:t>This makes it difficult, occasionally, to apply prospect theory in the analysis of behavior.</a:t>
            </a:r>
            <a:endParaRPr lang="en-US" dirty="0"/>
          </a:p>
        </p:txBody>
      </p:sp>
    </p:spTree>
    <p:extLst>
      <p:ext uri="{BB962C8B-B14F-4D97-AF65-F5344CB8AC3E}">
        <p14:creationId xmlns:p14="http://schemas.microsoft.com/office/powerpoint/2010/main" val="518907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Prospect theory: diminishing sensitivity to gains and losses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33132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the Asymmetry</a:t>
            </a:r>
            <a:endParaRPr lang="en-US" dirty="0"/>
          </a:p>
        </p:txBody>
      </p:sp>
      <p:sp>
        <p:nvSpPr>
          <p:cNvPr id="3" name="Content Placeholder 2"/>
          <p:cNvSpPr>
            <a:spLocks noGrp="1"/>
          </p:cNvSpPr>
          <p:nvPr>
            <p:ph idx="1"/>
          </p:nvPr>
        </p:nvSpPr>
        <p:spPr/>
        <p:txBody>
          <a:bodyPr/>
          <a:lstStyle/>
          <a:p>
            <a:r>
              <a:rPr lang="en-US" dirty="0" smtClean="0"/>
              <a:t>“When you gave a person a choice between a gift of $500 and a 50-50 shot at winning $1,000, he picked the sure thing. Give that same person a choice between </a:t>
            </a:r>
            <a:r>
              <a:rPr lang="en-US" i="1" dirty="0" smtClean="0"/>
              <a:t>losing</a:t>
            </a:r>
            <a:r>
              <a:rPr lang="en-US" dirty="0" smtClean="0"/>
              <a:t> $500 for sure and a 50-50 risk of losing $1,000, and he took the bet.”</a:t>
            </a:r>
          </a:p>
          <a:p>
            <a:pPr lvl="1"/>
            <a:r>
              <a:rPr lang="en-US" i="1" dirty="0" smtClean="0"/>
              <a:t>The Undoing Project</a:t>
            </a:r>
            <a:r>
              <a:rPr lang="en-US" dirty="0" smtClean="0"/>
              <a:t> by Michael Lewis, page 269</a:t>
            </a:r>
          </a:p>
          <a:p>
            <a:r>
              <a:rPr lang="en-US" dirty="0" smtClean="0"/>
              <a:t>This is a justification for diminishing sensitivity</a:t>
            </a:r>
            <a:endParaRPr lang="en-US" dirty="0"/>
          </a:p>
        </p:txBody>
      </p:sp>
    </p:spTree>
    <p:extLst>
      <p:ext uri="{BB962C8B-B14F-4D97-AF65-F5344CB8AC3E}">
        <p14:creationId xmlns:p14="http://schemas.microsoft.com/office/powerpoint/2010/main" val="6503279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Diminishing Sensitivity: The Reason Behind the Strange Shape of the Valuation Function/Curve</a:t>
            </a:r>
            <a:endParaRPr lang="en-US" dirty="0"/>
          </a:p>
        </p:txBody>
      </p:sp>
      <p:cxnSp>
        <p:nvCxnSpPr>
          <p:cNvPr id="6" name="Straight Arrow Connector 5"/>
          <p:cNvCxnSpPr/>
          <p:nvPr/>
        </p:nvCxnSpPr>
        <p:spPr>
          <a:xfrm>
            <a:off x="1143000" y="5105400"/>
            <a:ext cx="441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43000" y="1981200"/>
            <a:ext cx="0" cy="312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166648" y="2971800"/>
            <a:ext cx="4025462" cy="2125100"/>
          </a:xfrm>
          <a:custGeom>
            <a:avLst/>
            <a:gdLst>
              <a:gd name="connsiteX0" fmla="*/ 0 w 4025462"/>
              <a:gd name="connsiteY0" fmla="*/ 2627587 h 2627587"/>
              <a:gd name="connsiteX1" fmla="*/ 987973 w 4025462"/>
              <a:gd name="connsiteY1" fmla="*/ 599090 h 2627587"/>
              <a:gd name="connsiteX2" fmla="*/ 4025462 w 4025462"/>
              <a:gd name="connsiteY2" fmla="*/ 0 h 2627587"/>
              <a:gd name="connsiteX3" fmla="*/ 4025462 w 4025462"/>
              <a:gd name="connsiteY3" fmla="*/ 0 h 2627587"/>
            </a:gdLst>
            <a:ahLst/>
            <a:cxnLst>
              <a:cxn ang="0">
                <a:pos x="connsiteX0" y="connsiteY0"/>
              </a:cxn>
              <a:cxn ang="0">
                <a:pos x="connsiteX1" y="connsiteY1"/>
              </a:cxn>
              <a:cxn ang="0">
                <a:pos x="connsiteX2" y="connsiteY2"/>
              </a:cxn>
              <a:cxn ang="0">
                <a:pos x="connsiteX3" y="connsiteY3"/>
              </a:cxn>
            </a:cxnLst>
            <a:rect l="l" t="t" r="r" b="b"/>
            <a:pathLst>
              <a:path w="4025462" h="2627587">
                <a:moveTo>
                  <a:pt x="0" y="2627587"/>
                </a:moveTo>
                <a:cubicBezTo>
                  <a:pt x="158531" y="1832304"/>
                  <a:pt x="317063" y="1037021"/>
                  <a:pt x="987973" y="599090"/>
                </a:cubicBezTo>
                <a:cubicBezTo>
                  <a:pt x="1658883" y="161159"/>
                  <a:pt x="4025462" y="0"/>
                  <a:pt x="4025462" y="0"/>
                </a:cubicBezTo>
                <a:lnTo>
                  <a:pt x="402546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600200" y="3934470"/>
            <a:ext cx="0" cy="1170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419600" y="3010052"/>
            <a:ext cx="0" cy="2086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71800" y="3194936"/>
            <a:ext cx="0" cy="1901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600200" y="3010052"/>
            <a:ext cx="2819400" cy="924418"/>
          </a:xfrm>
          <a:prstGeom prst="line">
            <a:avLst/>
          </a:prstGeom>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3048000" y="3503075"/>
            <a:ext cx="381000" cy="15938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a:off x="2438400" y="3194936"/>
            <a:ext cx="457200" cy="19019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rot="10800000">
            <a:off x="7010400" y="1981200"/>
            <a:ext cx="441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11430000" y="1981200"/>
            <a:ext cx="0" cy="312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972800" y="1981200"/>
            <a:ext cx="0" cy="17553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rot="10800000">
            <a:off x="7380890" y="1991710"/>
            <a:ext cx="4025462" cy="3189890"/>
          </a:xfrm>
          <a:custGeom>
            <a:avLst/>
            <a:gdLst>
              <a:gd name="connsiteX0" fmla="*/ 0 w 4025462"/>
              <a:gd name="connsiteY0" fmla="*/ 2627587 h 2627587"/>
              <a:gd name="connsiteX1" fmla="*/ 987973 w 4025462"/>
              <a:gd name="connsiteY1" fmla="*/ 599090 h 2627587"/>
              <a:gd name="connsiteX2" fmla="*/ 4025462 w 4025462"/>
              <a:gd name="connsiteY2" fmla="*/ 0 h 2627587"/>
              <a:gd name="connsiteX3" fmla="*/ 4025462 w 4025462"/>
              <a:gd name="connsiteY3" fmla="*/ 0 h 2627587"/>
            </a:gdLst>
            <a:ahLst/>
            <a:cxnLst>
              <a:cxn ang="0">
                <a:pos x="connsiteX0" y="connsiteY0"/>
              </a:cxn>
              <a:cxn ang="0">
                <a:pos x="connsiteX1" y="connsiteY1"/>
              </a:cxn>
              <a:cxn ang="0">
                <a:pos x="connsiteX2" y="connsiteY2"/>
              </a:cxn>
              <a:cxn ang="0">
                <a:pos x="connsiteX3" y="connsiteY3"/>
              </a:cxn>
            </a:cxnLst>
            <a:rect l="l" t="t" r="r" b="b"/>
            <a:pathLst>
              <a:path w="4025462" h="2627587">
                <a:moveTo>
                  <a:pt x="0" y="2627587"/>
                </a:moveTo>
                <a:cubicBezTo>
                  <a:pt x="158531" y="1832304"/>
                  <a:pt x="317063" y="1037021"/>
                  <a:pt x="987973" y="599090"/>
                </a:cubicBezTo>
                <a:cubicBezTo>
                  <a:pt x="1658883" y="161159"/>
                  <a:pt x="4025462" y="0"/>
                  <a:pt x="4025462" y="0"/>
                </a:cubicBezTo>
                <a:lnTo>
                  <a:pt x="402546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10800000" flipV="1">
            <a:off x="8153400" y="1991710"/>
            <a:ext cx="0" cy="3132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9601200" y="1991710"/>
            <a:ext cx="0" cy="2854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8153400" y="3736580"/>
            <a:ext cx="2819400" cy="138760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10800000">
            <a:off x="9144000" y="1991710"/>
            <a:ext cx="381000" cy="23924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p:cNvSpPr/>
          <p:nvPr/>
        </p:nvSpPr>
        <p:spPr>
          <a:xfrm rot="10800000">
            <a:off x="9677400" y="1991710"/>
            <a:ext cx="457200" cy="28549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715000" y="4953000"/>
            <a:ext cx="685799" cy="381000"/>
          </a:xfrm>
          <a:prstGeom prst="rect">
            <a:avLst/>
          </a:prstGeom>
          <a:noFill/>
        </p:spPr>
        <p:txBody>
          <a:bodyPr wrap="square" rtlCol="0">
            <a:spAutoFit/>
          </a:bodyPr>
          <a:lstStyle/>
          <a:p>
            <a:r>
              <a:rPr lang="en-US" dirty="0" smtClean="0"/>
              <a:t>Gain</a:t>
            </a:r>
            <a:endParaRPr lang="en-US" dirty="0"/>
          </a:p>
        </p:txBody>
      </p:sp>
      <p:sp>
        <p:nvSpPr>
          <p:cNvPr id="31" name="TextBox 30"/>
          <p:cNvSpPr txBox="1"/>
          <p:nvPr/>
        </p:nvSpPr>
        <p:spPr>
          <a:xfrm>
            <a:off x="6172201" y="1752600"/>
            <a:ext cx="685799" cy="381000"/>
          </a:xfrm>
          <a:prstGeom prst="rect">
            <a:avLst/>
          </a:prstGeom>
          <a:noFill/>
        </p:spPr>
        <p:txBody>
          <a:bodyPr wrap="square" rtlCol="0">
            <a:spAutoFit/>
          </a:bodyPr>
          <a:lstStyle/>
          <a:p>
            <a:r>
              <a:rPr lang="en-US" dirty="0" smtClean="0"/>
              <a:t>Loss</a:t>
            </a:r>
            <a:endParaRPr lang="en-US" dirty="0"/>
          </a:p>
        </p:txBody>
      </p:sp>
      <p:sp>
        <p:nvSpPr>
          <p:cNvPr id="32" name="TextBox 31"/>
          <p:cNvSpPr txBox="1"/>
          <p:nvPr/>
        </p:nvSpPr>
        <p:spPr>
          <a:xfrm>
            <a:off x="533400" y="1589690"/>
            <a:ext cx="1371600" cy="369332"/>
          </a:xfrm>
          <a:prstGeom prst="rect">
            <a:avLst/>
          </a:prstGeom>
          <a:noFill/>
        </p:spPr>
        <p:txBody>
          <a:bodyPr wrap="square" rtlCol="0">
            <a:spAutoFit/>
          </a:bodyPr>
          <a:lstStyle/>
          <a:p>
            <a:r>
              <a:rPr lang="en-US" dirty="0" smtClean="0"/>
              <a:t>Valuation (+)</a:t>
            </a:r>
            <a:endParaRPr lang="en-US" dirty="0"/>
          </a:p>
        </p:txBody>
      </p:sp>
      <p:sp>
        <p:nvSpPr>
          <p:cNvPr id="33" name="TextBox 32"/>
          <p:cNvSpPr txBox="1"/>
          <p:nvPr/>
        </p:nvSpPr>
        <p:spPr>
          <a:xfrm>
            <a:off x="10668000" y="5187434"/>
            <a:ext cx="1371600" cy="369332"/>
          </a:xfrm>
          <a:prstGeom prst="rect">
            <a:avLst/>
          </a:prstGeom>
          <a:noFill/>
        </p:spPr>
        <p:txBody>
          <a:bodyPr wrap="square" rtlCol="0">
            <a:spAutoFit/>
          </a:bodyPr>
          <a:lstStyle/>
          <a:p>
            <a:r>
              <a:rPr lang="en-US" dirty="0" smtClean="0"/>
              <a:t>Valuation (-)</a:t>
            </a:r>
            <a:endParaRPr lang="en-US" dirty="0"/>
          </a:p>
        </p:txBody>
      </p:sp>
      <p:sp>
        <p:nvSpPr>
          <p:cNvPr id="34" name="TextBox 33"/>
          <p:cNvSpPr txBox="1"/>
          <p:nvPr/>
        </p:nvSpPr>
        <p:spPr>
          <a:xfrm>
            <a:off x="304801" y="5556766"/>
            <a:ext cx="5410200" cy="923330"/>
          </a:xfrm>
          <a:prstGeom prst="rect">
            <a:avLst/>
          </a:prstGeom>
          <a:noFill/>
        </p:spPr>
        <p:txBody>
          <a:bodyPr wrap="square" rtlCol="0">
            <a:spAutoFit/>
          </a:bodyPr>
          <a:lstStyle/>
          <a:p>
            <a:r>
              <a:rPr lang="en-US" dirty="0" smtClean="0"/>
              <a:t>When choosing between (</a:t>
            </a:r>
            <a:r>
              <a:rPr lang="en-US" i="1" dirty="0" smtClean="0"/>
              <a:t>A</a:t>
            </a:r>
            <a:r>
              <a:rPr lang="en-US" dirty="0" smtClean="0"/>
              <a:t>) a fifty-fifty gamble over $100 and $900 and (</a:t>
            </a:r>
            <a:r>
              <a:rPr lang="en-US" i="1" dirty="0" smtClean="0"/>
              <a:t>B</a:t>
            </a:r>
            <a:r>
              <a:rPr lang="en-US" dirty="0" smtClean="0"/>
              <a:t>) $500 for sure, people choose </a:t>
            </a:r>
            <a:r>
              <a:rPr lang="en-US" i="1" dirty="0" smtClean="0"/>
              <a:t>B</a:t>
            </a:r>
            <a:r>
              <a:rPr lang="en-US" dirty="0" smtClean="0"/>
              <a:t>, the sure thing.</a:t>
            </a:r>
            <a:endParaRPr lang="en-US" dirty="0"/>
          </a:p>
        </p:txBody>
      </p:sp>
      <p:sp>
        <p:nvSpPr>
          <p:cNvPr id="35" name="TextBox 34"/>
          <p:cNvSpPr txBox="1"/>
          <p:nvPr/>
        </p:nvSpPr>
        <p:spPr>
          <a:xfrm>
            <a:off x="6629400" y="5562600"/>
            <a:ext cx="5410200" cy="1200329"/>
          </a:xfrm>
          <a:prstGeom prst="rect">
            <a:avLst/>
          </a:prstGeom>
          <a:noFill/>
        </p:spPr>
        <p:txBody>
          <a:bodyPr wrap="square" rtlCol="0">
            <a:spAutoFit/>
          </a:bodyPr>
          <a:lstStyle/>
          <a:p>
            <a:r>
              <a:rPr lang="en-US" dirty="0" smtClean="0"/>
              <a:t>When choosing between (</a:t>
            </a:r>
            <a:r>
              <a:rPr lang="en-US" i="1" dirty="0" smtClean="0"/>
              <a:t>C</a:t>
            </a:r>
            <a:r>
              <a:rPr lang="en-US" dirty="0" smtClean="0"/>
              <a:t>) a fifty-fifty gamble over losing $100 and losing $900 and (</a:t>
            </a:r>
            <a:r>
              <a:rPr lang="en-US" i="1" dirty="0" smtClean="0"/>
              <a:t>D</a:t>
            </a:r>
            <a:r>
              <a:rPr lang="en-US" dirty="0" smtClean="0"/>
              <a:t>) losing $500 for sure, people choose </a:t>
            </a:r>
            <a:r>
              <a:rPr lang="en-US" i="1" dirty="0" smtClean="0"/>
              <a:t>C</a:t>
            </a:r>
            <a:r>
              <a:rPr lang="en-US" dirty="0" smtClean="0"/>
              <a:t>, the gamble (because at least there is a chance of avoiding a big loss).</a:t>
            </a:r>
            <a:endParaRPr lang="en-US" dirty="0"/>
          </a:p>
        </p:txBody>
      </p:sp>
      <p:sp>
        <p:nvSpPr>
          <p:cNvPr id="37" name="TextBox 36"/>
          <p:cNvSpPr txBox="1"/>
          <p:nvPr/>
        </p:nvSpPr>
        <p:spPr>
          <a:xfrm>
            <a:off x="1295400" y="5105400"/>
            <a:ext cx="685799" cy="381000"/>
          </a:xfrm>
          <a:prstGeom prst="rect">
            <a:avLst/>
          </a:prstGeom>
          <a:noFill/>
        </p:spPr>
        <p:txBody>
          <a:bodyPr wrap="square" rtlCol="0">
            <a:spAutoFit/>
          </a:bodyPr>
          <a:lstStyle/>
          <a:p>
            <a:r>
              <a:rPr lang="en-US" dirty="0" smtClean="0"/>
              <a:t>100</a:t>
            </a:r>
            <a:endParaRPr lang="en-US" dirty="0"/>
          </a:p>
        </p:txBody>
      </p:sp>
      <p:sp>
        <p:nvSpPr>
          <p:cNvPr id="38" name="TextBox 37"/>
          <p:cNvSpPr txBox="1"/>
          <p:nvPr/>
        </p:nvSpPr>
        <p:spPr>
          <a:xfrm>
            <a:off x="2667000" y="5105400"/>
            <a:ext cx="685799" cy="381000"/>
          </a:xfrm>
          <a:prstGeom prst="rect">
            <a:avLst/>
          </a:prstGeom>
          <a:noFill/>
        </p:spPr>
        <p:txBody>
          <a:bodyPr wrap="square" rtlCol="0">
            <a:spAutoFit/>
          </a:bodyPr>
          <a:lstStyle/>
          <a:p>
            <a:r>
              <a:rPr lang="en-US" dirty="0" smtClean="0"/>
              <a:t>500</a:t>
            </a:r>
            <a:endParaRPr lang="en-US" dirty="0"/>
          </a:p>
        </p:txBody>
      </p:sp>
      <p:sp>
        <p:nvSpPr>
          <p:cNvPr id="39" name="TextBox 38"/>
          <p:cNvSpPr txBox="1"/>
          <p:nvPr/>
        </p:nvSpPr>
        <p:spPr>
          <a:xfrm>
            <a:off x="4114801" y="5105400"/>
            <a:ext cx="685799" cy="381000"/>
          </a:xfrm>
          <a:prstGeom prst="rect">
            <a:avLst/>
          </a:prstGeom>
          <a:noFill/>
        </p:spPr>
        <p:txBody>
          <a:bodyPr wrap="square" rtlCol="0">
            <a:spAutoFit/>
          </a:bodyPr>
          <a:lstStyle/>
          <a:p>
            <a:r>
              <a:rPr lang="en-US" dirty="0"/>
              <a:t>9</a:t>
            </a:r>
            <a:r>
              <a:rPr lang="en-US" dirty="0" smtClean="0"/>
              <a:t>00</a:t>
            </a:r>
            <a:endParaRPr lang="en-US" dirty="0"/>
          </a:p>
        </p:txBody>
      </p:sp>
      <p:sp>
        <p:nvSpPr>
          <p:cNvPr id="40" name="TextBox 39"/>
          <p:cNvSpPr txBox="1"/>
          <p:nvPr/>
        </p:nvSpPr>
        <p:spPr>
          <a:xfrm>
            <a:off x="7848600" y="1600200"/>
            <a:ext cx="685799" cy="381000"/>
          </a:xfrm>
          <a:prstGeom prst="rect">
            <a:avLst/>
          </a:prstGeom>
          <a:noFill/>
        </p:spPr>
        <p:txBody>
          <a:bodyPr wrap="square" rtlCol="0">
            <a:spAutoFit/>
          </a:bodyPr>
          <a:lstStyle/>
          <a:p>
            <a:r>
              <a:rPr lang="en-US" dirty="0" smtClean="0"/>
              <a:t>-900</a:t>
            </a:r>
            <a:endParaRPr lang="en-US" dirty="0"/>
          </a:p>
        </p:txBody>
      </p:sp>
      <p:sp>
        <p:nvSpPr>
          <p:cNvPr id="41" name="TextBox 40"/>
          <p:cNvSpPr txBox="1"/>
          <p:nvPr/>
        </p:nvSpPr>
        <p:spPr>
          <a:xfrm>
            <a:off x="9220200" y="1600200"/>
            <a:ext cx="685799" cy="381000"/>
          </a:xfrm>
          <a:prstGeom prst="rect">
            <a:avLst/>
          </a:prstGeom>
          <a:noFill/>
        </p:spPr>
        <p:txBody>
          <a:bodyPr wrap="square" rtlCol="0">
            <a:spAutoFit/>
          </a:bodyPr>
          <a:lstStyle/>
          <a:p>
            <a:r>
              <a:rPr lang="en-US" dirty="0" smtClean="0"/>
              <a:t>-500</a:t>
            </a:r>
            <a:endParaRPr lang="en-US" dirty="0"/>
          </a:p>
        </p:txBody>
      </p:sp>
      <p:sp>
        <p:nvSpPr>
          <p:cNvPr id="42" name="TextBox 41"/>
          <p:cNvSpPr txBox="1"/>
          <p:nvPr/>
        </p:nvSpPr>
        <p:spPr>
          <a:xfrm>
            <a:off x="10668001" y="1600200"/>
            <a:ext cx="685799" cy="381000"/>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3429000" y="4114800"/>
            <a:ext cx="446691" cy="369332"/>
          </a:xfrm>
          <a:prstGeom prst="rect">
            <a:avLst/>
          </a:prstGeom>
          <a:noFill/>
        </p:spPr>
        <p:txBody>
          <a:bodyPr wrap="square" rtlCol="0">
            <a:spAutoFit/>
          </a:bodyPr>
          <a:lstStyle/>
          <a:p>
            <a:r>
              <a:rPr lang="en-US" i="1" dirty="0" smtClean="0"/>
              <a:t>A</a:t>
            </a:r>
            <a:endParaRPr lang="en-US" i="1" dirty="0"/>
          </a:p>
        </p:txBody>
      </p:sp>
      <p:sp>
        <p:nvSpPr>
          <p:cNvPr id="43" name="TextBox 42"/>
          <p:cNvSpPr txBox="1"/>
          <p:nvPr/>
        </p:nvSpPr>
        <p:spPr>
          <a:xfrm>
            <a:off x="2133600" y="3962400"/>
            <a:ext cx="446691" cy="369332"/>
          </a:xfrm>
          <a:prstGeom prst="rect">
            <a:avLst/>
          </a:prstGeom>
          <a:noFill/>
        </p:spPr>
        <p:txBody>
          <a:bodyPr wrap="square" rtlCol="0">
            <a:spAutoFit/>
          </a:bodyPr>
          <a:lstStyle/>
          <a:p>
            <a:r>
              <a:rPr lang="en-US" i="1" dirty="0" smtClean="0"/>
              <a:t>B</a:t>
            </a:r>
            <a:endParaRPr lang="en-US" i="1" dirty="0"/>
          </a:p>
        </p:txBody>
      </p:sp>
      <p:sp>
        <p:nvSpPr>
          <p:cNvPr id="44" name="TextBox 43"/>
          <p:cNvSpPr txBox="1"/>
          <p:nvPr/>
        </p:nvSpPr>
        <p:spPr>
          <a:xfrm>
            <a:off x="8860221" y="2983468"/>
            <a:ext cx="436179" cy="379842"/>
          </a:xfrm>
          <a:prstGeom prst="rect">
            <a:avLst/>
          </a:prstGeom>
          <a:noFill/>
        </p:spPr>
        <p:txBody>
          <a:bodyPr wrap="square" rtlCol="0">
            <a:spAutoFit/>
          </a:bodyPr>
          <a:lstStyle/>
          <a:p>
            <a:r>
              <a:rPr lang="en-US" i="1" dirty="0" smtClean="0"/>
              <a:t>C</a:t>
            </a:r>
            <a:endParaRPr lang="en-US" i="1" dirty="0"/>
          </a:p>
        </p:txBody>
      </p:sp>
      <p:sp>
        <p:nvSpPr>
          <p:cNvPr id="45" name="TextBox 44"/>
          <p:cNvSpPr txBox="1"/>
          <p:nvPr/>
        </p:nvSpPr>
        <p:spPr>
          <a:xfrm>
            <a:off x="10155621" y="3201558"/>
            <a:ext cx="436179" cy="379842"/>
          </a:xfrm>
          <a:prstGeom prst="rect">
            <a:avLst/>
          </a:prstGeom>
          <a:noFill/>
        </p:spPr>
        <p:txBody>
          <a:bodyPr wrap="square" rtlCol="0">
            <a:spAutoFit/>
          </a:bodyPr>
          <a:lstStyle/>
          <a:p>
            <a:r>
              <a:rPr lang="en-US" i="1" dirty="0" smtClean="0"/>
              <a:t>D</a:t>
            </a:r>
            <a:endParaRPr lang="en-US" i="1" dirty="0"/>
          </a:p>
        </p:txBody>
      </p:sp>
      <p:sp>
        <p:nvSpPr>
          <p:cNvPr id="2" name="Oval 1"/>
          <p:cNvSpPr/>
          <p:nvPr/>
        </p:nvSpPr>
        <p:spPr>
          <a:xfrm>
            <a:off x="9525000" y="435864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910840" y="342900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895600" y="312420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540240" y="473964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898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4" name="Text Placeholder 3"/>
          <p:cNvSpPr>
            <a:spLocks noGrp="1"/>
          </p:cNvSpPr>
          <p:nvPr>
            <p:ph type="body" idx="1"/>
          </p:nvPr>
        </p:nvSpPr>
        <p:spPr/>
        <p:txBody>
          <a:bodyPr/>
          <a:lstStyle/>
          <a:p>
            <a:r>
              <a:rPr lang="en-US" dirty="0" smtClean="0"/>
              <a:t>Problem A</a:t>
            </a:r>
            <a:endParaRPr lang="en-US" dirty="0"/>
          </a:p>
        </p:txBody>
      </p:sp>
      <p:sp>
        <p:nvSpPr>
          <p:cNvPr id="5" name="Content Placeholder 4"/>
          <p:cNvSpPr>
            <a:spLocks noGrp="1"/>
          </p:cNvSpPr>
          <p:nvPr>
            <p:ph sz="half" idx="2"/>
          </p:nvPr>
        </p:nvSpPr>
        <p:spPr/>
        <p:txBody>
          <a:bodyPr/>
          <a:lstStyle/>
          <a:p>
            <a:r>
              <a:rPr lang="en-US" dirty="0" smtClean="0"/>
              <a:t>In addition to whatever you own, you have been given $1,000. You are now required to choose between the following options:</a:t>
            </a:r>
          </a:p>
          <a:p>
            <a:pPr marL="914400" lvl="1" indent="-457200">
              <a:buFont typeface="+mj-lt"/>
              <a:buAutoNum type="arabicPeriod"/>
            </a:pPr>
            <a:r>
              <a:rPr lang="en-US" dirty="0" smtClean="0"/>
              <a:t>A 50% chance to win $1,000</a:t>
            </a:r>
          </a:p>
          <a:p>
            <a:pPr marL="914400" lvl="1" indent="-457200">
              <a:buFont typeface="+mj-lt"/>
              <a:buAutoNum type="arabicPeriod"/>
            </a:pPr>
            <a:r>
              <a:rPr lang="en-US" dirty="0" smtClean="0"/>
              <a:t>A gift of $500</a:t>
            </a:r>
          </a:p>
          <a:p>
            <a:r>
              <a:rPr lang="en-US" dirty="0" smtClean="0"/>
              <a:t>Most picked #2, the sure thing</a:t>
            </a:r>
            <a:endParaRPr lang="en-US" dirty="0"/>
          </a:p>
        </p:txBody>
      </p:sp>
      <p:sp>
        <p:nvSpPr>
          <p:cNvPr id="6" name="Text Placeholder 5"/>
          <p:cNvSpPr>
            <a:spLocks noGrp="1"/>
          </p:cNvSpPr>
          <p:nvPr>
            <p:ph type="body" sz="quarter" idx="3"/>
          </p:nvPr>
        </p:nvSpPr>
        <p:spPr/>
        <p:txBody>
          <a:bodyPr/>
          <a:lstStyle/>
          <a:p>
            <a:r>
              <a:rPr lang="en-US" dirty="0" smtClean="0"/>
              <a:t>Problem B</a:t>
            </a:r>
            <a:endParaRPr lang="en-US" dirty="0"/>
          </a:p>
        </p:txBody>
      </p:sp>
      <p:sp>
        <p:nvSpPr>
          <p:cNvPr id="7" name="Content Placeholder 6"/>
          <p:cNvSpPr>
            <a:spLocks noGrp="1"/>
          </p:cNvSpPr>
          <p:nvPr>
            <p:ph sz="quarter" idx="4"/>
          </p:nvPr>
        </p:nvSpPr>
        <p:spPr/>
        <p:txBody>
          <a:bodyPr/>
          <a:lstStyle/>
          <a:p>
            <a:r>
              <a:rPr lang="en-US" dirty="0"/>
              <a:t>In addition to whatever you own, you have been given </a:t>
            </a:r>
            <a:r>
              <a:rPr lang="en-US" dirty="0" smtClean="0"/>
              <a:t>$2,000</a:t>
            </a:r>
            <a:r>
              <a:rPr lang="en-US" dirty="0"/>
              <a:t>. You are now required to choose between the following options:</a:t>
            </a:r>
          </a:p>
          <a:p>
            <a:pPr marL="914400" lvl="1" indent="-457200">
              <a:buFont typeface="+mj-lt"/>
              <a:buAutoNum type="arabicPeriod" startAt="3"/>
            </a:pPr>
            <a:r>
              <a:rPr lang="en-US" dirty="0"/>
              <a:t>A 50% chance to </a:t>
            </a:r>
            <a:r>
              <a:rPr lang="en-US" dirty="0" smtClean="0"/>
              <a:t>lose </a:t>
            </a:r>
            <a:r>
              <a:rPr lang="en-US" dirty="0"/>
              <a:t>$1,000</a:t>
            </a:r>
          </a:p>
          <a:p>
            <a:pPr marL="914400" lvl="1" indent="-457200">
              <a:buFont typeface="+mj-lt"/>
              <a:buAutoNum type="arabicPeriod" startAt="3"/>
            </a:pPr>
            <a:r>
              <a:rPr lang="en-US" dirty="0"/>
              <a:t>A </a:t>
            </a:r>
            <a:r>
              <a:rPr lang="en-US" dirty="0" smtClean="0"/>
              <a:t>sure loss </a:t>
            </a:r>
            <a:r>
              <a:rPr lang="en-US" dirty="0"/>
              <a:t>of $500</a:t>
            </a:r>
          </a:p>
          <a:p>
            <a:r>
              <a:rPr lang="en-US" dirty="0"/>
              <a:t>Most picked </a:t>
            </a:r>
            <a:r>
              <a:rPr lang="en-US" dirty="0" smtClean="0"/>
              <a:t>#3, </a:t>
            </a:r>
            <a:r>
              <a:rPr lang="en-US" dirty="0"/>
              <a:t>the </a:t>
            </a:r>
            <a:r>
              <a:rPr lang="en-US" dirty="0" smtClean="0"/>
              <a:t>gamble</a:t>
            </a:r>
            <a:endParaRPr lang="en-US" dirty="0"/>
          </a:p>
          <a:p>
            <a:endParaRPr lang="en-US" dirty="0"/>
          </a:p>
        </p:txBody>
      </p:sp>
      <p:sp>
        <p:nvSpPr>
          <p:cNvPr id="8" name="TextBox 7"/>
          <p:cNvSpPr txBox="1"/>
          <p:nvPr/>
        </p:nvSpPr>
        <p:spPr>
          <a:xfrm>
            <a:off x="1981200" y="5334000"/>
            <a:ext cx="7924800" cy="1477328"/>
          </a:xfrm>
          <a:prstGeom prst="rect">
            <a:avLst/>
          </a:prstGeom>
          <a:noFill/>
        </p:spPr>
        <p:txBody>
          <a:bodyPr wrap="square" rtlCol="0">
            <a:spAutoFit/>
          </a:bodyPr>
          <a:lstStyle/>
          <a:p>
            <a:r>
              <a:rPr lang="en-US" dirty="0" smtClean="0"/>
              <a:t>See </a:t>
            </a:r>
            <a:r>
              <a:rPr lang="en-US" i="1" dirty="0" smtClean="0"/>
              <a:t>The Undoing Project</a:t>
            </a:r>
            <a:r>
              <a:rPr lang="en-US" dirty="0" smtClean="0"/>
              <a:t> by Michael Lewis, pages 275-6. This preference for the sure outcome over the gamble when choosing among gains and the preference for the gamble over the sure outcome when choosing among losses requires the outcomes valuation function to have </a:t>
            </a:r>
            <a:r>
              <a:rPr lang="en-US" i="1" dirty="0" smtClean="0"/>
              <a:t>diminishing sensitivity </a:t>
            </a:r>
            <a:r>
              <a:rPr lang="en-US" dirty="0" smtClean="0"/>
              <a:t>to gains and losses. And </a:t>
            </a:r>
            <a:r>
              <a:rPr lang="en-US" dirty="0"/>
              <a:t>this diminishing sensitivity </a:t>
            </a:r>
            <a:r>
              <a:rPr lang="en-US" dirty="0" smtClean="0"/>
              <a:t>gives the valuation function its unique shape.</a:t>
            </a:r>
            <a:endParaRPr lang="en-US" dirty="0"/>
          </a:p>
        </p:txBody>
      </p:sp>
    </p:spTree>
    <p:extLst>
      <p:ext uri="{BB962C8B-B14F-4D97-AF65-F5344CB8AC3E}">
        <p14:creationId xmlns:p14="http://schemas.microsoft.com/office/powerpoint/2010/main" val="30373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The Representativeness Heuristic</a:t>
            </a:r>
          </a:p>
        </p:txBody>
      </p:sp>
      <p:sp>
        <p:nvSpPr>
          <p:cNvPr id="6147" name="Content Placeholder 2"/>
          <p:cNvSpPr>
            <a:spLocks noGrp="1"/>
          </p:cNvSpPr>
          <p:nvPr>
            <p:ph idx="1"/>
          </p:nvPr>
        </p:nvSpPr>
        <p:spPr/>
        <p:txBody>
          <a:bodyPr/>
          <a:lstStyle/>
          <a:p>
            <a:pPr eaLnBrk="1" hangingPunct="1"/>
            <a:r>
              <a:rPr lang="en-US" altLang="en-US" dirty="0" smtClean="0"/>
              <a:t>The hot-hand fallacy is an example of the representativeness heuristic</a:t>
            </a:r>
          </a:p>
          <a:p>
            <a:pPr lvl="1" eaLnBrk="1" hangingPunct="1"/>
            <a:r>
              <a:rPr lang="en-US" altLang="en-US" dirty="0" smtClean="0"/>
              <a:t>The more that </a:t>
            </a:r>
            <a:r>
              <a:rPr lang="en-US" altLang="en-US" i="1" dirty="0" smtClean="0"/>
              <a:t>A</a:t>
            </a:r>
            <a:r>
              <a:rPr lang="en-US" altLang="en-US" dirty="0" smtClean="0"/>
              <a:t> fits our mental image or stereotype of category </a:t>
            </a:r>
            <a:r>
              <a:rPr lang="en-US" altLang="en-US" i="1" dirty="0" smtClean="0"/>
              <a:t>B</a:t>
            </a:r>
            <a:r>
              <a:rPr lang="en-US" altLang="en-US" dirty="0" smtClean="0"/>
              <a:t>, the more we tend to think that </a:t>
            </a:r>
            <a:r>
              <a:rPr lang="en-US" altLang="en-US" i="1" dirty="0" smtClean="0"/>
              <a:t>A</a:t>
            </a:r>
            <a:r>
              <a:rPr lang="en-US" altLang="en-US" dirty="0" smtClean="0"/>
              <a:t> belongs to category </a:t>
            </a:r>
            <a:r>
              <a:rPr lang="en-US" altLang="en-US" i="1" dirty="0" smtClean="0"/>
              <a:t>B</a:t>
            </a:r>
            <a:r>
              <a:rPr lang="en-US" altLang="en-US" dirty="0" smtClean="0"/>
              <a:t>.</a:t>
            </a:r>
          </a:p>
          <a:p>
            <a:pPr lvl="1" eaLnBrk="1" hangingPunct="1"/>
            <a:r>
              <a:rPr lang="en-US" altLang="en-US" dirty="0" smtClean="0"/>
              <a:t>When a basketball player’s streak of successes looks like our stereotype of a random sequence of successes, we conclude that he/she has a “hot hand”</a:t>
            </a:r>
          </a:p>
          <a:p>
            <a:pPr lvl="1" eaLnBrk="1" hangingPunct="1"/>
            <a:r>
              <a:rPr lang="en-US" altLang="en-US" dirty="0" smtClean="0"/>
              <a:t>(heuristic means rule of thumb)</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4" name="Text Placeholder 3"/>
          <p:cNvSpPr>
            <a:spLocks noGrp="1"/>
          </p:cNvSpPr>
          <p:nvPr>
            <p:ph type="body" idx="1"/>
          </p:nvPr>
        </p:nvSpPr>
        <p:spPr/>
        <p:txBody>
          <a:bodyPr/>
          <a:lstStyle/>
          <a:p>
            <a:r>
              <a:rPr lang="en-US" dirty="0" smtClean="0"/>
              <a:t>Problem A</a:t>
            </a:r>
            <a:endParaRPr lang="en-US" dirty="0"/>
          </a:p>
        </p:txBody>
      </p:sp>
      <p:sp>
        <p:nvSpPr>
          <p:cNvPr id="5" name="Content Placeholder 4"/>
          <p:cNvSpPr>
            <a:spLocks noGrp="1"/>
          </p:cNvSpPr>
          <p:nvPr>
            <p:ph sz="half" idx="2"/>
          </p:nvPr>
        </p:nvSpPr>
        <p:spPr/>
        <p:txBody>
          <a:bodyPr/>
          <a:lstStyle/>
          <a:p>
            <a:r>
              <a:rPr lang="en-US" dirty="0" smtClean="0"/>
              <a:t>In addition to whatever you own, you have been given $1,000. You are now required to choose between the following options:</a:t>
            </a:r>
          </a:p>
          <a:p>
            <a:pPr marL="914400" lvl="1" indent="-457200">
              <a:buFont typeface="+mj-lt"/>
              <a:buAutoNum type="arabicPeriod"/>
            </a:pPr>
            <a:r>
              <a:rPr lang="en-US" dirty="0" smtClean="0"/>
              <a:t>A 50% chance to win $1,000</a:t>
            </a:r>
          </a:p>
          <a:p>
            <a:pPr marL="914400" lvl="1" indent="-457200">
              <a:buFont typeface="+mj-lt"/>
              <a:buAutoNum type="arabicPeriod"/>
            </a:pPr>
            <a:r>
              <a:rPr lang="en-US" dirty="0" smtClean="0"/>
              <a:t>A gift of $500</a:t>
            </a:r>
          </a:p>
          <a:p>
            <a:r>
              <a:rPr lang="en-US" dirty="0" smtClean="0"/>
              <a:t>Most picked #2, the sure thing</a:t>
            </a:r>
            <a:endParaRPr lang="en-US" dirty="0"/>
          </a:p>
        </p:txBody>
      </p:sp>
      <p:sp>
        <p:nvSpPr>
          <p:cNvPr id="6" name="Text Placeholder 5"/>
          <p:cNvSpPr>
            <a:spLocks noGrp="1"/>
          </p:cNvSpPr>
          <p:nvPr>
            <p:ph type="body" sz="quarter" idx="3"/>
          </p:nvPr>
        </p:nvSpPr>
        <p:spPr/>
        <p:txBody>
          <a:bodyPr/>
          <a:lstStyle/>
          <a:p>
            <a:r>
              <a:rPr lang="en-US" dirty="0" smtClean="0"/>
              <a:t>Problem B</a:t>
            </a:r>
            <a:endParaRPr lang="en-US" dirty="0"/>
          </a:p>
        </p:txBody>
      </p:sp>
      <p:sp>
        <p:nvSpPr>
          <p:cNvPr id="7" name="Content Placeholder 6"/>
          <p:cNvSpPr>
            <a:spLocks noGrp="1"/>
          </p:cNvSpPr>
          <p:nvPr>
            <p:ph sz="quarter" idx="4"/>
          </p:nvPr>
        </p:nvSpPr>
        <p:spPr/>
        <p:txBody>
          <a:bodyPr/>
          <a:lstStyle/>
          <a:p>
            <a:r>
              <a:rPr lang="en-US" dirty="0"/>
              <a:t>In addition to whatever you own, you have been given </a:t>
            </a:r>
            <a:r>
              <a:rPr lang="en-US" dirty="0" smtClean="0"/>
              <a:t>$2,000</a:t>
            </a:r>
            <a:r>
              <a:rPr lang="en-US" dirty="0"/>
              <a:t>. You are now required to choose between the following options:</a:t>
            </a:r>
          </a:p>
          <a:p>
            <a:pPr marL="914400" lvl="1" indent="-457200">
              <a:buFont typeface="+mj-lt"/>
              <a:buAutoNum type="arabicPeriod" startAt="3"/>
            </a:pPr>
            <a:r>
              <a:rPr lang="en-US" dirty="0"/>
              <a:t>A 50% chance to </a:t>
            </a:r>
            <a:r>
              <a:rPr lang="en-US" dirty="0" smtClean="0"/>
              <a:t>lose </a:t>
            </a:r>
            <a:r>
              <a:rPr lang="en-US" dirty="0"/>
              <a:t>$1,000</a:t>
            </a:r>
          </a:p>
          <a:p>
            <a:pPr marL="914400" lvl="1" indent="-457200">
              <a:buFont typeface="+mj-lt"/>
              <a:buAutoNum type="arabicPeriod" startAt="3"/>
            </a:pPr>
            <a:r>
              <a:rPr lang="en-US" dirty="0"/>
              <a:t>A </a:t>
            </a:r>
            <a:r>
              <a:rPr lang="en-US" dirty="0" smtClean="0"/>
              <a:t>sure loss </a:t>
            </a:r>
            <a:r>
              <a:rPr lang="en-US" dirty="0"/>
              <a:t>of $500</a:t>
            </a:r>
          </a:p>
          <a:p>
            <a:r>
              <a:rPr lang="en-US" dirty="0"/>
              <a:t>Most picked </a:t>
            </a:r>
            <a:r>
              <a:rPr lang="en-US" dirty="0" smtClean="0"/>
              <a:t>#3, </a:t>
            </a:r>
            <a:r>
              <a:rPr lang="en-US" dirty="0"/>
              <a:t>the </a:t>
            </a:r>
            <a:r>
              <a:rPr lang="en-US" dirty="0" smtClean="0"/>
              <a:t>gamble</a:t>
            </a:r>
            <a:endParaRPr lang="en-US" dirty="0"/>
          </a:p>
          <a:p>
            <a:endParaRPr lang="en-US" dirty="0"/>
          </a:p>
        </p:txBody>
      </p:sp>
      <p:sp>
        <p:nvSpPr>
          <p:cNvPr id="8" name="TextBox 7"/>
          <p:cNvSpPr txBox="1"/>
          <p:nvPr/>
        </p:nvSpPr>
        <p:spPr>
          <a:xfrm>
            <a:off x="609600" y="5181600"/>
            <a:ext cx="10972800" cy="1477328"/>
          </a:xfrm>
          <a:prstGeom prst="rect">
            <a:avLst/>
          </a:prstGeom>
          <a:noFill/>
        </p:spPr>
        <p:txBody>
          <a:bodyPr wrap="square" rtlCol="0">
            <a:spAutoFit/>
          </a:bodyPr>
          <a:lstStyle/>
          <a:p>
            <a:r>
              <a:rPr lang="en-US" dirty="0" smtClean="0"/>
              <a:t>Note that the end results are the </a:t>
            </a:r>
            <a:r>
              <a:rPr lang="en-US" i="1" dirty="0" smtClean="0"/>
              <a:t>same</a:t>
            </a:r>
            <a:r>
              <a:rPr lang="en-US" dirty="0" smtClean="0"/>
              <a:t> for options 1 and 3. </a:t>
            </a:r>
          </a:p>
          <a:p>
            <a:r>
              <a:rPr lang="en-US" dirty="0" smtClean="0"/>
              <a:t>Similarly, options 2 and 4 are </a:t>
            </a:r>
            <a:r>
              <a:rPr lang="en-US" i="1" dirty="0" smtClean="0"/>
              <a:t>identical</a:t>
            </a:r>
            <a:r>
              <a:rPr lang="en-US" dirty="0" smtClean="0"/>
              <a:t>. </a:t>
            </a:r>
          </a:p>
          <a:p>
            <a:r>
              <a:rPr lang="en-US" dirty="0" smtClean="0"/>
              <a:t>And yet the choices are </a:t>
            </a:r>
            <a:r>
              <a:rPr lang="en-US" i="1" dirty="0" smtClean="0"/>
              <a:t>different</a:t>
            </a:r>
            <a:r>
              <a:rPr lang="en-US" dirty="0" smtClean="0"/>
              <a:t> for Problems </a:t>
            </a:r>
            <a:r>
              <a:rPr lang="en-US" i="1" dirty="0" smtClean="0"/>
              <a:t>A</a:t>
            </a:r>
            <a:r>
              <a:rPr lang="en-US" dirty="0" smtClean="0"/>
              <a:t> and </a:t>
            </a:r>
            <a:r>
              <a:rPr lang="en-US" i="1" dirty="0" smtClean="0"/>
              <a:t>B</a:t>
            </a:r>
            <a:r>
              <a:rPr lang="en-US" dirty="0" smtClean="0"/>
              <a:t>. </a:t>
            </a:r>
          </a:p>
          <a:p>
            <a:r>
              <a:rPr lang="en-US" b="1" dirty="0" smtClean="0">
                <a:solidFill>
                  <a:srgbClr val="0070C0"/>
                </a:solidFill>
              </a:rPr>
              <a:t>This makes the point that the end results are not important; whether an outcome is classified as a gain or a loss relative to a reference point is important.</a:t>
            </a:r>
            <a:endParaRPr lang="en-US" b="1" dirty="0">
              <a:solidFill>
                <a:srgbClr val="0070C0"/>
              </a:solidFill>
            </a:endParaRPr>
          </a:p>
        </p:txBody>
      </p:sp>
    </p:spTree>
    <p:extLst>
      <p:ext uri="{BB962C8B-B14F-4D97-AF65-F5344CB8AC3E}">
        <p14:creationId xmlns:p14="http://schemas.microsoft.com/office/powerpoint/2010/main" val="2852239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4" name="Text Placeholder 3"/>
          <p:cNvSpPr>
            <a:spLocks noGrp="1"/>
          </p:cNvSpPr>
          <p:nvPr>
            <p:ph type="body" idx="1"/>
          </p:nvPr>
        </p:nvSpPr>
        <p:spPr/>
        <p:txBody>
          <a:bodyPr/>
          <a:lstStyle/>
          <a:p>
            <a:r>
              <a:rPr lang="en-US" dirty="0" smtClean="0"/>
              <a:t>Problem A</a:t>
            </a:r>
            <a:endParaRPr lang="en-US" dirty="0"/>
          </a:p>
        </p:txBody>
      </p:sp>
      <p:sp>
        <p:nvSpPr>
          <p:cNvPr id="5" name="Content Placeholder 4"/>
          <p:cNvSpPr>
            <a:spLocks noGrp="1"/>
          </p:cNvSpPr>
          <p:nvPr>
            <p:ph sz="half" idx="2"/>
          </p:nvPr>
        </p:nvSpPr>
        <p:spPr/>
        <p:txBody>
          <a:bodyPr/>
          <a:lstStyle/>
          <a:p>
            <a:r>
              <a:rPr lang="en-US" dirty="0" smtClean="0"/>
              <a:t>In addition to whatever you own, you have been given $1,000. You are now required to choose between the following options:</a:t>
            </a:r>
          </a:p>
          <a:p>
            <a:pPr marL="914400" lvl="1" indent="-457200">
              <a:buFont typeface="+mj-lt"/>
              <a:buAutoNum type="arabicPeriod"/>
            </a:pPr>
            <a:r>
              <a:rPr lang="en-US" dirty="0" smtClean="0"/>
              <a:t>A 50% chance to win $1,000</a:t>
            </a:r>
          </a:p>
          <a:p>
            <a:pPr marL="914400" lvl="1" indent="-457200">
              <a:buFont typeface="+mj-lt"/>
              <a:buAutoNum type="arabicPeriod"/>
            </a:pPr>
            <a:r>
              <a:rPr lang="en-US" dirty="0" smtClean="0"/>
              <a:t>A gift of $500</a:t>
            </a:r>
          </a:p>
          <a:p>
            <a:r>
              <a:rPr lang="en-US" dirty="0" smtClean="0"/>
              <a:t>Most picked #2, the sure thing</a:t>
            </a:r>
            <a:endParaRPr lang="en-US" dirty="0"/>
          </a:p>
        </p:txBody>
      </p:sp>
      <p:sp>
        <p:nvSpPr>
          <p:cNvPr id="6" name="Text Placeholder 5"/>
          <p:cNvSpPr>
            <a:spLocks noGrp="1"/>
          </p:cNvSpPr>
          <p:nvPr>
            <p:ph type="body" sz="quarter" idx="3"/>
          </p:nvPr>
        </p:nvSpPr>
        <p:spPr/>
        <p:txBody>
          <a:bodyPr/>
          <a:lstStyle/>
          <a:p>
            <a:r>
              <a:rPr lang="en-US" dirty="0" smtClean="0"/>
              <a:t>Problem B</a:t>
            </a:r>
            <a:endParaRPr lang="en-US" dirty="0"/>
          </a:p>
        </p:txBody>
      </p:sp>
      <p:sp>
        <p:nvSpPr>
          <p:cNvPr id="7" name="Content Placeholder 6"/>
          <p:cNvSpPr>
            <a:spLocks noGrp="1"/>
          </p:cNvSpPr>
          <p:nvPr>
            <p:ph sz="quarter" idx="4"/>
          </p:nvPr>
        </p:nvSpPr>
        <p:spPr/>
        <p:txBody>
          <a:bodyPr/>
          <a:lstStyle/>
          <a:p>
            <a:r>
              <a:rPr lang="en-US" dirty="0"/>
              <a:t>In addition to whatever you own, you have been given </a:t>
            </a:r>
            <a:r>
              <a:rPr lang="en-US" dirty="0" smtClean="0"/>
              <a:t>$2,000</a:t>
            </a:r>
            <a:r>
              <a:rPr lang="en-US" dirty="0"/>
              <a:t>. You are now required to choose between the following options:</a:t>
            </a:r>
          </a:p>
          <a:p>
            <a:pPr marL="914400" lvl="1" indent="-457200">
              <a:buFont typeface="+mj-lt"/>
              <a:buAutoNum type="arabicPeriod" startAt="3"/>
            </a:pPr>
            <a:r>
              <a:rPr lang="en-US" dirty="0"/>
              <a:t>A 50% chance to </a:t>
            </a:r>
            <a:r>
              <a:rPr lang="en-US" dirty="0" smtClean="0"/>
              <a:t>lose </a:t>
            </a:r>
            <a:r>
              <a:rPr lang="en-US" dirty="0"/>
              <a:t>$1,000</a:t>
            </a:r>
          </a:p>
          <a:p>
            <a:pPr marL="914400" lvl="1" indent="-457200">
              <a:buFont typeface="+mj-lt"/>
              <a:buAutoNum type="arabicPeriod" startAt="3"/>
            </a:pPr>
            <a:r>
              <a:rPr lang="en-US" dirty="0"/>
              <a:t>A </a:t>
            </a:r>
            <a:r>
              <a:rPr lang="en-US" dirty="0" smtClean="0"/>
              <a:t>sure loss </a:t>
            </a:r>
            <a:r>
              <a:rPr lang="en-US" dirty="0"/>
              <a:t>of $500</a:t>
            </a:r>
          </a:p>
          <a:p>
            <a:r>
              <a:rPr lang="en-US" dirty="0"/>
              <a:t>Most picked </a:t>
            </a:r>
            <a:r>
              <a:rPr lang="en-US" dirty="0" smtClean="0"/>
              <a:t>#3, </a:t>
            </a:r>
            <a:r>
              <a:rPr lang="en-US" dirty="0"/>
              <a:t>the </a:t>
            </a:r>
            <a:r>
              <a:rPr lang="en-US" dirty="0" smtClean="0"/>
              <a:t>gamble</a:t>
            </a:r>
            <a:endParaRPr lang="en-US" dirty="0"/>
          </a:p>
          <a:p>
            <a:endParaRPr lang="en-US" dirty="0"/>
          </a:p>
        </p:txBody>
      </p:sp>
      <p:sp>
        <p:nvSpPr>
          <p:cNvPr id="8" name="TextBox 7"/>
          <p:cNvSpPr txBox="1"/>
          <p:nvPr/>
        </p:nvSpPr>
        <p:spPr>
          <a:xfrm>
            <a:off x="609600" y="5181600"/>
            <a:ext cx="10972800" cy="1477328"/>
          </a:xfrm>
          <a:prstGeom prst="rect">
            <a:avLst/>
          </a:prstGeom>
          <a:noFill/>
        </p:spPr>
        <p:txBody>
          <a:bodyPr wrap="square" rtlCol="0">
            <a:spAutoFit/>
          </a:bodyPr>
          <a:lstStyle/>
          <a:p>
            <a:r>
              <a:rPr lang="en-US" dirty="0" smtClean="0"/>
              <a:t>Note that the end results are the </a:t>
            </a:r>
            <a:r>
              <a:rPr lang="en-US" i="1" dirty="0" smtClean="0"/>
              <a:t>same</a:t>
            </a:r>
            <a:r>
              <a:rPr lang="en-US" dirty="0" smtClean="0"/>
              <a:t> for options 1 and 3. </a:t>
            </a:r>
          </a:p>
          <a:p>
            <a:r>
              <a:rPr lang="en-US" dirty="0" smtClean="0"/>
              <a:t>Similarly, options 2 and 4 are </a:t>
            </a:r>
            <a:r>
              <a:rPr lang="en-US" i="1" dirty="0" smtClean="0"/>
              <a:t>identical</a:t>
            </a:r>
            <a:r>
              <a:rPr lang="en-US" dirty="0" smtClean="0"/>
              <a:t>. </a:t>
            </a:r>
          </a:p>
          <a:p>
            <a:r>
              <a:rPr lang="en-US" dirty="0" smtClean="0"/>
              <a:t>And yet the choices are </a:t>
            </a:r>
            <a:r>
              <a:rPr lang="en-US" i="1" dirty="0" smtClean="0"/>
              <a:t>different</a:t>
            </a:r>
            <a:r>
              <a:rPr lang="en-US" dirty="0" smtClean="0"/>
              <a:t> for Problems </a:t>
            </a:r>
            <a:r>
              <a:rPr lang="en-US" i="1" dirty="0" smtClean="0"/>
              <a:t>A</a:t>
            </a:r>
            <a:r>
              <a:rPr lang="en-US" dirty="0" smtClean="0"/>
              <a:t> and </a:t>
            </a:r>
            <a:r>
              <a:rPr lang="en-US" i="1" dirty="0" smtClean="0"/>
              <a:t>B</a:t>
            </a:r>
            <a:r>
              <a:rPr lang="en-US" dirty="0" smtClean="0"/>
              <a:t>. </a:t>
            </a:r>
          </a:p>
          <a:p>
            <a:r>
              <a:rPr lang="en-US" b="1" dirty="0" smtClean="0">
                <a:solidFill>
                  <a:srgbClr val="0070C0"/>
                </a:solidFill>
              </a:rPr>
              <a:t>The preference for the sure thing in the gains framing and for the gamble in the losses framing also suggests </a:t>
            </a:r>
            <a:r>
              <a:rPr lang="en-US" b="1" i="1" dirty="0" smtClean="0">
                <a:solidFill>
                  <a:srgbClr val="0070C0"/>
                </a:solidFill>
              </a:rPr>
              <a:t>diminishing sensitivity </a:t>
            </a:r>
            <a:r>
              <a:rPr lang="en-US" b="1" dirty="0" smtClean="0">
                <a:solidFill>
                  <a:srgbClr val="0070C0"/>
                </a:solidFill>
              </a:rPr>
              <a:t>to gains and losses and determines the unique shape of the valuation function.</a:t>
            </a:r>
            <a:endParaRPr lang="en-US" b="1" dirty="0">
              <a:solidFill>
                <a:srgbClr val="0070C0"/>
              </a:solidFill>
            </a:endParaRPr>
          </a:p>
        </p:txBody>
      </p:sp>
    </p:spTree>
    <p:extLst>
      <p:ext uri="{BB962C8B-B14F-4D97-AF65-F5344CB8AC3E}">
        <p14:creationId xmlns:p14="http://schemas.microsoft.com/office/powerpoint/2010/main" val="768639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0" y="0"/>
            <a:ext cx="914400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1600200" y="76201"/>
            <a:ext cx="4038600" cy="4525963"/>
          </a:xfrm>
        </p:spPr>
        <p:txBody>
          <a:bodyPr>
            <a:normAutofit/>
          </a:bodyPr>
          <a:lstStyle/>
          <a:p>
            <a:pPr>
              <a:lnSpc>
                <a:spcPct val="80000"/>
              </a:lnSpc>
              <a:buNone/>
            </a:pPr>
            <a:r>
              <a:rPr lang="en-US" sz="3600" dirty="0">
                <a:solidFill>
                  <a:schemeClr val="bg1"/>
                </a:solidFill>
              </a:rPr>
              <a:t>Choose</a:t>
            </a:r>
          </a:p>
          <a:p>
            <a:pPr marL="514350" indent="-514350">
              <a:lnSpc>
                <a:spcPct val="80000"/>
              </a:lnSpc>
              <a:buAutoNum type="alphaUcParenR"/>
            </a:pPr>
            <a:r>
              <a:rPr lang="en-US" sz="3600" dirty="0">
                <a:solidFill>
                  <a:schemeClr val="bg1"/>
                </a:solidFill>
              </a:rPr>
              <a:t>A sure gain of </a:t>
            </a:r>
            <a:r>
              <a:rPr lang="en-US" sz="3600" dirty="0" smtClean="0">
                <a:solidFill>
                  <a:schemeClr val="bg1"/>
                </a:solidFill>
              </a:rPr>
              <a:t>$250</a:t>
            </a:r>
            <a:endParaRPr lang="en-US" sz="3600" dirty="0">
              <a:solidFill>
                <a:schemeClr val="bg1"/>
              </a:solidFill>
            </a:endParaRPr>
          </a:p>
          <a:p>
            <a:pPr marL="514350" indent="-514350">
              <a:lnSpc>
                <a:spcPct val="80000"/>
              </a:lnSpc>
              <a:buAutoNum type="alphaUcParenR"/>
            </a:pPr>
            <a:r>
              <a:rPr lang="en-US" sz="3600" dirty="0">
                <a:solidFill>
                  <a:schemeClr val="bg1"/>
                </a:solidFill>
              </a:rPr>
              <a:t>25% chance to gain $1000, and 75% chance to gain nothing</a:t>
            </a:r>
          </a:p>
        </p:txBody>
      </p:sp>
      <p:sp>
        <p:nvSpPr>
          <p:cNvPr id="6" name="Content Placeholder 5"/>
          <p:cNvSpPr>
            <a:spLocks noGrp="1"/>
          </p:cNvSpPr>
          <p:nvPr>
            <p:ph sz="half" idx="2"/>
          </p:nvPr>
        </p:nvSpPr>
        <p:spPr>
          <a:xfrm>
            <a:off x="1524000" y="3429001"/>
            <a:ext cx="4038600" cy="3124199"/>
          </a:xfrm>
        </p:spPr>
        <p:txBody>
          <a:bodyPr>
            <a:noAutofit/>
          </a:bodyPr>
          <a:lstStyle/>
          <a:p>
            <a:pPr>
              <a:lnSpc>
                <a:spcPct val="80000"/>
              </a:lnSpc>
              <a:spcBef>
                <a:spcPts val="0"/>
              </a:spcBef>
              <a:buNone/>
            </a:pPr>
            <a:r>
              <a:rPr lang="en-US" sz="3600" dirty="0" smtClean="0"/>
              <a:t>Take $1000. Choose</a:t>
            </a:r>
            <a:endParaRPr lang="en-US" sz="3600" dirty="0"/>
          </a:p>
          <a:p>
            <a:pPr marL="514350" indent="-514350">
              <a:lnSpc>
                <a:spcPct val="80000"/>
              </a:lnSpc>
              <a:spcBef>
                <a:spcPts val="0"/>
              </a:spcBef>
              <a:buAutoNum type="alphaUcParenR"/>
            </a:pPr>
            <a:r>
              <a:rPr lang="en-US" sz="3600" dirty="0"/>
              <a:t>A sure loss of $750 (of $1000)</a:t>
            </a:r>
          </a:p>
          <a:p>
            <a:pPr marL="514350" indent="-514350">
              <a:lnSpc>
                <a:spcPct val="80000"/>
              </a:lnSpc>
              <a:spcBef>
                <a:spcPts val="0"/>
              </a:spcBef>
              <a:buAutoNum type="alphaUcParenR"/>
            </a:pPr>
            <a:r>
              <a:rPr lang="en-US" sz="3600" dirty="0"/>
              <a:t>75% chance to lose $1000, and 25% chance to lose nothing</a:t>
            </a:r>
          </a:p>
        </p:txBody>
      </p:sp>
      <p:sp>
        <p:nvSpPr>
          <p:cNvPr id="7" name="TextBox 6"/>
          <p:cNvSpPr txBox="1"/>
          <p:nvPr/>
        </p:nvSpPr>
        <p:spPr>
          <a:xfrm>
            <a:off x="5638800" y="339804"/>
            <a:ext cx="2133600"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84%</a:t>
            </a:r>
          </a:p>
        </p:txBody>
      </p:sp>
      <p:sp>
        <p:nvSpPr>
          <p:cNvPr id="8" name="TextBox 7"/>
          <p:cNvSpPr txBox="1"/>
          <p:nvPr/>
        </p:nvSpPr>
        <p:spPr>
          <a:xfrm>
            <a:off x="5638800" y="1828800"/>
            <a:ext cx="2133600"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a:t>
            </a:r>
          </a:p>
        </p:txBody>
      </p:sp>
      <p:sp>
        <p:nvSpPr>
          <p:cNvPr id="9" name="TextBox 8"/>
          <p:cNvSpPr txBox="1"/>
          <p:nvPr/>
        </p:nvSpPr>
        <p:spPr>
          <a:xfrm>
            <a:off x="5562600" y="3657600"/>
            <a:ext cx="1752600"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a:t>
            </a:r>
          </a:p>
        </p:txBody>
      </p:sp>
      <p:sp>
        <p:nvSpPr>
          <p:cNvPr id="10" name="TextBox 9"/>
          <p:cNvSpPr txBox="1"/>
          <p:nvPr/>
        </p:nvSpPr>
        <p:spPr>
          <a:xfrm>
            <a:off x="5562600" y="5105401"/>
            <a:ext cx="1981200"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87%</a:t>
            </a:r>
          </a:p>
        </p:txBody>
      </p:sp>
      <p:sp>
        <p:nvSpPr>
          <p:cNvPr id="11" name="TextBox 10"/>
          <p:cNvSpPr txBox="1"/>
          <p:nvPr/>
        </p:nvSpPr>
        <p:spPr>
          <a:xfrm>
            <a:off x="1524000" y="6553201"/>
            <a:ext cx="9144000" cy="307777"/>
          </a:xfrm>
          <a:prstGeom prst="rect">
            <a:avLst/>
          </a:prstGeom>
          <a:solidFill>
            <a:srgbClr val="C00000"/>
          </a:solidFill>
        </p:spPr>
        <p:txBody>
          <a:bodyPr wrap="square" rtlCol="0">
            <a:spAutoFit/>
          </a:bodyPr>
          <a:lstStyle/>
          <a:p>
            <a:r>
              <a:rPr lang="en-US" sz="1400" dirty="0" err="1">
                <a:solidFill>
                  <a:schemeClr val="bg1"/>
                </a:solidFill>
              </a:rPr>
              <a:t>Tversky</a:t>
            </a:r>
            <a:r>
              <a:rPr lang="en-US" sz="1400" dirty="0">
                <a:solidFill>
                  <a:schemeClr val="bg1"/>
                </a:solidFill>
              </a:rPr>
              <a:t>, A. &amp; </a:t>
            </a:r>
            <a:r>
              <a:rPr lang="en-US" sz="1400" dirty="0" err="1">
                <a:solidFill>
                  <a:schemeClr val="bg1"/>
                </a:solidFill>
              </a:rPr>
              <a:t>Kahneman</a:t>
            </a:r>
            <a:r>
              <a:rPr lang="en-US" sz="1400" dirty="0">
                <a:solidFill>
                  <a:schemeClr val="bg1"/>
                </a:solidFill>
              </a:rPr>
              <a:t>, D., 1981, The framing of decisions and the psychology of choice. </a:t>
            </a:r>
            <a:r>
              <a:rPr lang="en-US" sz="1400" i="1" dirty="0">
                <a:solidFill>
                  <a:schemeClr val="bg1"/>
                </a:solidFill>
              </a:rPr>
              <a:t>Science, 211, </a:t>
            </a:r>
            <a:r>
              <a:rPr lang="en-US" sz="1400" dirty="0">
                <a:solidFill>
                  <a:schemeClr val="bg1"/>
                </a:solidFill>
              </a:rPr>
              <a:t>453-458.</a:t>
            </a:r>
          </a:p>
        </p:txBody>
      </p:sp>
      <p:sp>
        <p:nvSpPr>
          <p:cNvPr id="13" name="Content Placeholder 4"/>
          <p:cNvSpPr txBox="1">
            <a:spLocks/>
          </p:cNvSpPr>
          <p:nvPr/>
        </p:nvSpPr>
        <p:spPr>
          <a:xfrm>
            <a:off x="7848600" y="152400"/>
            <a:ext cx="2819400" cy="6400800"/>
          </a:xfrm>
          <a:prstGeom prst="rect">
            <a:avLst/>
          </a:prstGeom>
        </p:spPr>
        <p:txBody>
          <a:bodyPr vert="horz" lIns="91440" tIns="45720" rIns="91440" bIns="45720" rtlCol="0">
            <a:noAutofit/>
          </a:bodyPr>
          <a:lstStyle/>
          <a:p>
            <a:pPr algn="ctr">
              <a:lnSpc>
                <a:spcPct val="80000"/>
              </a:lnSpc>
              <a:defRPr/>
            </a:pPr>
            <a:r>
              <a:rPr lang="en-US" sz="4400" b="1" dirty="0">
                <a:solidFill>
                  <a:schemeClr val="bg1"/>
                </a:solidFill>
              </a:rPr>
              <a:t>We are less likely to risk to get an extra gain</a:t>
            </a:r>
          </a:p>
          <a:p>
            <a:pPr algn="ctr">
              <a:lnSpc>
                <a:spcPct val="80000"/>
              </a:lnSpc>
              <a:defRPr/>
            </a:pPr>
            <a:endParaRPr lang="en-US" sz="3600" dirty="0"/>
          </a:p>
          <a:p>
            <a:pPr algn="ctr">
              <a:lnSpc>
                <a:spcPct val="80000"/>
              </a:lnSpc>
              <a:defRPr/>
            </a:pPr>
            <a:endParaRPr lang="en-US" sz="3600" dirty="0"/>
          </a:p>
          <a:p>
            <a:pPr algn="ctr">
              <a:lnSpc>
                <a:spcPct val="80000"/>
              </a:lnSpc>
              <a:defRPr/>
            </a:pPr>
            <a:r>
              <a:rPr lang="en-US" sz="4400" b="1" dirty="0"/>
              <a:t>We are more likely to risk to avoid a sure loss</a:t>
            </a:r>
          </a:p>
        </p:txBody>
      </p:sp>
      <p:sp>
        <p:nvSpPr>
          <p:cNvPr id="12" name="TextBox 11"/>
          <p:cNvSpPr txBox="1"/>
          <p:nvPr/>
        </p:nvSpPr>
        <p:spPr>
          <a:xfrm>
            <a:off x="3611617" y="2838457"/>
            <a:ext cx="8382000" cy="1200329"/>
          </a:xfrm>
          <a:prstGeom prst="rect">
            <a:avLst/>
          </a:prstGeom>
          <a:solidFill>
            <a:schemeClr val="accent3">
              <a:lumMod val="20000"/>
              <a:lumOff val="80000"/>
            </a:schemeClr>
          </a:solidFill>
        </p:spPr>
        <p:txBody>
          <a:bodyPr wrap="square" rtlCol="0">
            <a:spAutoFit/>
          </a:bodyPr>
          <a:lstStyle/>
          <a:p>
            <a:r>
              <a:rPr lang="en-US" dirty="0" smtClean="0"/>
              <a:t>This preference for the sure outcome over the gamble when choosing among gains and the preference for the gamble over the sure outcome when choosing among losses requires the outcomes valuation function to have </a:t>
            </a:r>
            <a:r>
              <a:rPr lang="en-US" i="1" dirty="0" smtClean="0"/>
              <a:t>diminishing sensitivity </a:t>
            </a:r>
            <a:r>
              <a:rPr lang="en-US" dirty="0" smtClean="0"/>
              <a:t>to gains and losses. And </a:t>
            </a:r>
            <a:r>
              <a:rPr lang="en-US" dirty="0"/>
              <a:t>this diminishing sensitivity </a:t>
            </a:r>
            <a:r>
              <a:rPr lang="en-US" dirty="0" smtClean="0"/>
              <a:t>gives the valuation function its unique shape.</a:t>
            </a:r>
            <a:endParaRPr lang="en-US" dirty="0"/>
          </a:p>
        </p:txBody>
      </p:sp>
    </p:spTree>
    <p:extLst>
      <p:ext uri="{BB962C8B-B14F-4D97-AF65-F5344CB8AC3E}">
        <p14:creationId xmlns:p14="http://schemas.microsoft.com/office/powerpoint/2010/main" val="262218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rjames\Local Settings\Temporary Internet Files\Content.IE5\WYB4Q01C\MPj03089930000[1].jpg"/>
          <p:cNvPicPr>
            <a:picLocks noChangeAspect="1" noChangeArrowheads="1"/>
          </p:cNvPicPr>
          <p:nvPr/>
        </p:nvPicPr>
        <p:blipFill>
          <a:blip r:embed="rId3" cstate="print"/>
          <a:srcRect r="11556"/>
          <a:stretch>
            <a:fillRect/>
          </a:stretch>
        </p:blipFill>
        <p:spPr bwMode="auto">
          <a:xfrm>
            <a:off x="1524000" y="0"/>
            <a:ext cx="9144001" cy="6858000"/>
          </a:xfrm>
          <a:prstGeom prst="rect">
            <a:avLst/>
          </a:prstGeom>
          <a:noFill/>
        </p:spPr>
      </p:pic>
      <p:sp>
        <p:nvSpPr>
          <p:cNvPr id="2" name="Title 1"/>
          <p:cNvSpPr>
            <a:spLocks noGrp="1"/>
          </p:cNvSpPr>
          <p:nvPr>
            <p:ph type="title"/>
          </p:nvPr>
        </p:nvSpPr>
        <p:spPr>
          <a:xfrm>
            <a:off x="1981200" y="0"/>
            <a:ext cx="8229600" cy="762000"/>
          </a:xfrm>
        </p:spPr>
        <p:txBody>
          <a:bodyPr>
            <a:normAutofit fontScale="90000"/>
          </a:bodyPr>
          <a:lstStyle/>
          <a:p>
            <a:r>
              <a:rPr lang="en-US" dirty="0" smtClean="0">
                <a:solidFill>
                  <a:schemeClr val="bg1"/>
                </a:solidFill>
              </a:rPr>
              <a:t>Framing a gamble as a loss or a gain</a:t>
            </a:r>
            <a:endParaRPr lang="en-US" dirty="0">
              <a:solidFill>
                <a:schemeClr val="bg1"/>
              </a:solidFill>
            </a:endParaRPr>
          </a:p>
        </p:txBody>
      </p:sp>
      <p:sp>
        <p:nvSpPr>
          <p:cNvPr id="3" name="Content Placeholder 2"/>
          <p:cNvSpPr>
            <a:spLocks noGrp="1"/>
          </p:cNvSpPr>
          <p:nvPr>
            <p:ph idx="1"/>
          </p:nvPr>
        </p:nvSpPr>
        <p:spPr>
          <a:xfrm>
            <a:off x="1524000" y="6324600"/>
            <a:ext cx="9144000" cy="533400"/>
          </a:xfrm>
        </p:spPr>
        <p:txBody>
          <a:bodyPr>
            <a:normAutofit/>
          </a:bodyPr>
          <a:lstStyle/>
          <a:p>
            <a:pPr algn="ctr">
              <a:buNone/>
            </a:pPr>
            <a:r>
              <a:rPr lang="en-US" sz="2400" dirty="0">
                <a:solidFill>
                  <a:schemeClr val="bg1"/>
                </a:solidFill>
                <a:hlinkClick r:id="rId4"/>
              </a:rPr>
              <a:t>http://www.youtube.com/watch?v=Ng9V2JneJ68</a:t>
            </a:r>
            <a:r>
              <a:rPr lang="en-US" sz="2400" dirty="0">
                <a:solidFill>
                  <a:schemeClr val="bg1"/>
                </a:solidFill>
              </a:rPr>
              <a:t>  start – 5:54</a:t>
            </a:r>
            <a:endParaRPr lang="en-US" dirty="0" smtClean="0">
              <a:solidFill>
                <a:schemeClr val="bg1"/>
              </a:solidFill>
            </a:endParaRPr>
          </a:p>
          <a:p>
            <a:pPr>
              <a:buNone/>
            </a:pPr>
            <a:endParaRPr lang="en-US" sz="2000" dirty="0">
              <a:solidFill>
                <a:schemeClr val="bg1"/>
              </a:solidFill>
            </a:endParaRPr>
          </a:p>
        </p:txBody>
      </p:sp>
    </p:spTree>
    <p:extLst>
      <p:ext uri="{BB962C8B-B14F-4D97-AF65-F5344CB8AC3E}">
        <p14:creationId xmlns:p14="http://schemas.microsoft.com/office/powerpoint/2010/main" val="365483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Explaining the equity premium puzzle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485768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The Equity Premium Puzzle</a:t>
            </a:r>
          </a:p>
        </p:txBody>
      </p:sp>
      <p:sp>
        <p:nvSpPr>
          <p:cNvPr id="89091" name="Content Placeholder 2"/>
          <p:cNvSpPr>
            <a:spLocks noGrp="1"/>
          </p:cNvSpPr>
          <p:nvPr>
            <p:ph idx="1"/>
          </p:nvPr>
        </p:nvSpPr>
        <p:spPr/>
        <p:txBody>
          <a:bodyPr rtlCol="0">
            <a:normAutofit/>
          </a:bodyPr>
          <a:lstStyle/>
          <a:p>
            <a:pPr eaLnBrk="1" fontAlgn="auto" hangingPunct="1">
              <a:spcAft>
                <a:spcPts val="0"/>
              </a:spcAft>
              <a:defRPr/>
            </a:pPr>
            <a:r>
              <a:rPr lang="en-US" dirty="0" smtClean="0"/>
              <a:t>US corporate stocks are riskier than US Treasury bonds</a:t>
            </a:r>
          </a:p>
          <a:p>
            <a:pPr eaLnBrk="1" fontAlgn="auto" hangingPunct="1">
              <a:spcAft>
                <a:spcPts val="0"/>
              </a:spcAft>
              <a:defRPr/>
            </a:pPr>
            <a:r>
              <a:rPr lang="en-US" dirty="0" smtClean="0"/>
              <a:t>As compensation, stock returns exceed bon returns. This is the </a:t>
            </a:r>
            <a:r>
              <a:rPr lang="en-US" i="1" dirty="0" smtClean="0"/>
              <a:t>equity premium</a:t>
            </a:r>
          </a:p>
          <a:p>
            <a:pPr eaLnBrk="1" fontAlgn="auto" hangingPunct="1">
              <a:spcAft>
                <a:spcPts val="0"/>
              </a:spcAft>
              <a:defRPr/>
            </a:pPr>
            <a:r>
              <a:rPr lang="en-US" dirty="0" smtClean="0"/>
              <a:t>For most of the 20</a:t>
            </a:r>
            <a:r>
              <a:rPr lang="en-US" baseline="30000" dirty="0" smtClean="0"/>
              <a:t>th</a:t>
            </a:r>
            <a:r>
              <a:rPr lang="en-US" dirty="0" smtClean="0"/>
              <a:t> century, the equity premium averaged 8 percentage points</a:t>
            </a:r>
          </a:p>
          <a:p>
            <a:pPr eaLnBrk="1" fontAlgn="auto" hangingPunct="1">
              <a:spcAft>
                <a:spcPts val="0"/>
              </a:spcAft>
              <a:defRPr/>
            </a:pPr>
            <a:r>
              <a:rPr lang="en-US" dirty="0" smtClean="0"/>
              <a:t>Puzzle: the 8 percentage points premium implies an absurdly high degree of risk aversion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The Equity Premium Puzzle</a:t>
            </a:r>
          </a:p>
        </p:txBody>
      </p:sp>
      <p:sp>
        <p:nvSpPr>
          <p:cNvPr id="90115" name="Content Placeholder 2"/>
          <p:cNvSpPr>
            <a:spLocks noGrp="1"/>
          </p:cNvSpPr>
          <p:nvPr>
            <p:ph idx="1"/>
          </p:nvPr>
        </p:nvSpPr>
        <p:spPr/>
        <p:txBody>
          <a:bodyPr rtlCol="0">
            <a:normAutofit/>
          </a:bodyPr>
          <a:lstStyle/>
          <a:p>
            <a:pPr eaLnBrk="1" fontAlgn="auto" hangingPunct="1">
              <a:spcAft>
                <a:spcPts val="0"/>
              </a:spcAft>
              <a:defRPr/>
            </a:pPr>
            <a:r>
              <a:rPr lang="en-US" smtClean="0"/>
              <a:t>Given the actual difference in riskiness between stocks and bonds, people who would demand an 8 percentage points premium would be indifferent between </a:t>
            </a:r>
          </a:p>
          <a:p>
            <a:pPr lvl="1" eaLnBrk="1" fontAlgn="auto" hangingPunct="1">
              <a:spcAft>
                <a:spcPts val="0"/>
              </a:spcAft>
              <a:defRPr/>
            </a:pPr>
            <a:r>
              <a:rPr lang="en-US" smtClean="0"/>
              <a:t>a fifty-fifty chance of getting either $50,000 or $100,000, and</a:t>
            </a:r>
          </a:p>
          <a:p>
            <a:pPr lvl="1" eaLnBrk="1" fontAlgn="auto" hangingPunct="1">
              <a:spcAft>
                <a:spcPts val="0"/>
              </a:spcAft>
              <a:defRPr/>
            </a:pPr>
            <a:r>
              <a:rPr lang="en-US" smtClean="0"/>
              <a:t>$51,209 for sure</a:t>
            </a:r>
          </a:p>
          <a:p>
            <a:pPr eaLnBrk="1" fontAlgn="auto" hangingPunct="1">
              <a:spcAft>
                <a:spcPts val="0"/>
              </a:spcAft>
              <a:defRPr/>
            </a:pPr>
            <a:r>
              <a:rPr lang="en-US" smtClean="0"/>
              <a:t>This absurd degree of risk aversion is the only way standard economics can explain the EPP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The Equity Premium Puzzle</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smtClean="0"/>
              <a:t>However, loss aversion can explain the EPP if investors focus on short-term returns</a:t>
            </a:r>
          </a:p>
          <a:p>
            <a:pPr eaLnBrk="1" fontAlgn="auto" hangingPunct="1">
              <a:spcAft>
                <a:spcPts val="0"/>
              </a:spcAft>
              <a:defRPr/>
            </a:pPr>
            <a:r>
              <a:rPr lang="en-US" dirty="0" smtClean="0"/>
              <a:t>Unlike bond returns, annual stock returns are frequently negative</a:t>
            </a:r>
          </a:p>
          <a:p>
            <a:pPr eaLnBrk="1" fontAlgn="auto" hangingPunct="1">
              <a:spcAft>
                <a:spcPts val="0"/>
              </a:spcAft>
              <a:defRPr/>
            </a:pPr>
            <a:r>
              <a:rPr lang="en-US" dirty="0" smtClean="0"/>
              <a:t>Losses reduce our happiness a lot more than equal gains increases it</a:t>
            </a:r>
          </a:p>
          <a:p>
            <a:pPr eaLnBrk="1" fontAlgn="auto" hangingPunct="1">
              <a:spcAft>
                <a:spcPts val="0"/>
              </a:spcAft>
              <a:defRPr/>
            </a:pPr>
            <a:r>
              <a:rPr lang="en-US" dirty="0" smtClean="0"/>
              <a:t>This makes us prefer stocks only for a very high equity premium </a:t>
            </a:r>
          </a:p>
          <a:p>
            <a:pPr eaLnBrk="1" fontAlgn="auto" hangingPunct="1">
              <a:spcAft>
                <a:spcPts val="0"/>
              </a:spcAft>
              <a:defRPr/>
            </a:pPr>
            <a:r>
              <a:rPr lang="en-US" dirty="0" smtClean="0"/>
              <a:t>Over longer time horizons, equity returns are less likely to be negative and, consequently, loss aversion cannot explain the EPP</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28877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Prospect Theory: Summary</a:t>
            </a:r>
          </a:p>
        </p:txBody>
      </p:sp>
      <p:sp>
        <p:nvSpPr>
          <p:cNvPr id="41987" name="Content Placeholder 2"/>
          <p:cNvSpPr>
            <a:spLocks noGrp="1"/>
          </p:cNvSpPr>
          <p:nvPr>
            <p:ph idx="1"/>
          </p:nvPr>
        </p:nvSpPr>
        <p:spPr/>
        <p:txBody>
          <a:bodyPr/>
          <a:lstStyle/>
          <a:p>
            <a:r>
              <a:rPr lang="en-US" altLang="en-US" smtClean="0"/>
              <a:t>The common ratio effect form of the Allais Paradox justifies the probability weighting function</a:t>
            </a:r>
          </a:p>
          <a:p>
            <a:r>
              <a:rPr lang="en-US" altLang="en-US" smtClean="0"/>
              <a:t>The fact that people refuse even small but fair bets justifies the loss aversion in the valuation function</a:t>
            </a:r>
          </a:p>
          <a:p>
            <a:r>
              <a:rPr lang="en-US" altLang="en-US" smtClean="0"/>
              <a:t>The fact that people favor sure gains (risk aversion) but avoid sure losses (risk love) justifies concavity for gains and convexity for losses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Gambler’s fallacy</a:t>
            </a:r>
          </a:p>
        </p:txBody>
      </p:sp>
      <p:sp>
        <p:nvSpPr>
          <p:cNvPr id="9219" name="Content Placeholder 2"/>
          <p:cNvSpPr>
            <a:spLocks noGrp="1"/>
          </p:cNvSpPr>
          <p:nvPr>
            <p:ph idx="1"/>
          </p:nvPr>
        </p:nvSpPr>
        <p:spPr/>
        <p:txBody>
          <a:bodyPr/>
          <a:lstStyle/>
          <a:p>
            <a:pPr eaLnBrk="1" hangingPunct="1"/>
            <a:r>
              <a:rPr lang="en-US" altLang="en-US" dirty="0" smtClean="0"/>
              <a:t>A study of nearly 1800 daily drawings between 1988 and 1992 in a New Jersey lottery showed that after a number came up a winner, bettors tended to avoid it</a:t>
            </a:r>
          </a:p>
          <a:p>
            <a:pPr eaLnBrk="1" hangingPunct="1"/>
            <a:r>
              <a:rPr lang="en-US" altLang="en-US" dirty="0" smtClean="0"/>
              <a:t>This is irrational because it assumes lottery drawings to be dependent events when they clearly are independent events</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8114" y="0"/>
            <a:ext cx="683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Video</a:t>
            </a:r>
          </a:p>
        </p:txBody>
      </p:sp>
      <p:sp>
        <p:nvSpPr>
          <p:cNvPr id="47107" name="Content Placeholder 2"/>
          <p:cNvSpPr>
            <a:spLocks noGrp="1"/>
          </p:cNvSpPr>
          <p:nvPr>
            <p:ph idx="1"/>
          </p:nvPr>
        </p:nvSpPr>
        <p:spPr/>
        <p:txBody>
          <a:bodyPr/>
          <a:lstStyle/>
          <a:p>
            <a:pPr eaLnBrk="1" hangingPunct="1"/>
            <a:r>
              <a:rPr lang="en-US" altLang="en-US" i="1" smtClean="0"/>
              <a:t>Risk</a:t>
            </a:r>
            <a:r>
              <a:rPr lang="en-US" altLang="en-US" smtClean="0"/>
              <a:t>, a short documentary film by Nisha Ligon, is available at </a:t>
            </a:r>
            <a:r>
              <a:rPr lang="en-US" altLang="en-US" smtClean="0">
                <a:hlinkClick r:id="rId2"/>
              </a:rPr>
              <a:t>http://vimeo.com/11113009</a:t>
            </a: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smtClean="0"/>
              <a:t>The Hot-Hand and Gambler’s Fallacies</a:t>
            </a:r>
          </a:p>
        </p:txBody>
      </p:sp>
      <p:sp>
        <p:nvSpPr>
          <p:cNvPr id="9219" name="Content Placeholder 2"/>
          <p:cNvSpPr>
            <a:spLocks noGrp="1"/>
          </p:cNvSpPr>
          <p:nvPr>
            <p:ph idx="1"/>
          </p:nvPr>
        </p:nvSpPr>
        <p:spPr/>
        <p:txBody>
          <a:bodyPr/>
          <a:lstStyle/>
          <a:p>
            <a:pPr eaLnBrk="1" hangingPunct="1"/>
            <a:r>
              <a:rPr lang="en-US" altLang="en-US" dirty="0" smtClean="0"/>
              <a:t>We don’t understand randomness very well and resort to stereotypes of randomness</a:t>
            </a:r>
          </a:p>
          <a:p>
            <a:pPr eaLnBrk="1" hangingPunct="1"/>
            <a:r>
              <a:rPr lang="en-US" altLang="en-US" dirty="0" smtClean="0"/>
              <a:t>People tend to believe that the sequence (</a:t>
            </a:r>
            <a:r>
              <a:rPr lang="en-US" altLang="en-US" i="1" dirty="0" smtClean="0"/>
              <a:t>Heads, </a:t>
            </a:r>
            <a:r>
              <a:rPr lang="en-US" altLang="en-US" i="1" dirty="0"/>
              <a:t>Heads, Heads, Heads, </a:t>
            </a:r>
            <a:r>
              <a:rPr lang="en-US" altLang="en-US" i="1" dirty="0" smtClean="0"/>
              <a:t>Heads</a:t>
            </a:r>
            <a:r>
              <a:rPr lang="en-US" altLang="en-US" dirty="0" smtClean="0"/>
              <a:t>) of five tosses of a fair coin is</a:t>
            </a:r>
            <a:r>
              <a:rPr lang="en-US" altLang="en-US" i="1" dirty="0" smtClean="0"/>
              <a:t> obviously </a:t>
            </a:r>
            <a:r>
              <a:rPr lang="en-US" altLang="en-US" dirty="0" smtClean="0"/>
              <a:t>less likely than (</a:t>
            </a:r>
            <a:r>
              <a:rPr lang="en-US" altLang="en-US" i="1" dirty="0" smtClean="0"/>
              <a:t>Tails, Heads, </a:t>
            </a:r>
            <a:r>
              <a:rPr lang="en-US" altLang="en-US" i="1" dirty="0"/>
              <a:t>Heads, </a:t>
            </a:r>
            <a:r>
              <a:rPr lang="en-US" altLang="en-US" i="1" dirty="0" smtClean="0"/>
              <a:t>Tails, </a:t>
            </a:r>
            <a:r>
              <a:rPr lang="en-US" altLang="en-US" i="1" dirty="0"/>
              <a:t>Tails</a:t>
            </a:r>
            <a:r>
              <a:rPr lang="en-US" altLang="en-US" dirty="0" smtClean="0"/>
              <a:t>) even though, according to the rational analysis of the probability of a particular sequence of independent coin tosses, both sequences have the same probability: (½)</a:t>
            </a:r>
            <a:r>
              <a:rPr lang="en-US" altLang="en-US" baseline="30000" dirty="0" smtClean="0"/>
              <a:t>5</a:t>
            </a:r>
          </a:p>
          <a:p>
            <a:pPr eaLnBrk="1" hangingPunct="1"/>
            <a:endParaRPr lang="en-US" altLang="en-US" dirty="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05063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3600"/>
              <a:t>The Representativeness Heuristic: Who is Linda?</a:t>
            </a:r>
          </a:p>
        </p:txBody>
      </p:sp>
      <p:sp>
        <p:nvSpPr>
          <p:cNvPr id="3" name="Content Placeholder 2"/>
          <p:cNvSpPr>
            <a:spLocks noGrp="1"/>
          </p:cNvSpPr>
          <p:nvPr>
            <p:ph idx="1"/>
          </p:nvPr>
        </p:nvSpPr>
        <p:spPr>
          <a:xfrm>
            <a:off x="609600" y="1600201"/>
            <a:ext cx="7924800" cy="4525963"/>
          </a:xfrm>
        </p:spPr>
        <p:txBody>
          <a:bodyPr>
            <a:normAutofit fontScale="92500" lnSpcReduction="10000"/>
          </a:bodyPr>
          <a:lstStyle/>
          <a:p>
            <a:pPr eaLnBrk="1" hangingPunct="1">
              <a:buFont typeface="Arial" charset="0"/>
              <a:buChar char="•"/>
              <a:defRPr/>
            </a:pPr>
            <a:r>
              <a:rPr lang="en-US" dirty="0" smtClean="0"/>
              <a:t>Experimental subjects were told the following:</a:t>
            </a:r>
          </a:p>
          <a:p>
            <a:pPr lvl="1" eaLnBrk="1" hangingPunct="1">
              <a:buFont typeface="Arial" charset="0"/>
              <a:buChar char="–"/>
              <a:defRPr/>
            </a:pPr>
            <a:r>
              <a:rPr lang="en-US" dirty="0" smtClean="0"/>
              <a:t>Linda is thirty-one years old, single, outspoken, and very bright. She majored in philosophy. As a students, she was deeply concerned with issues of discrimination and social justice and also participated in anti-nuclear demonstrations.”</a:t>
            </a:r>
          </a:p>
          <a:p>
            <a:pPr lvl="1" eaLnBrk="1" hangingPunct="1">
              <a:buFont typeface="Arial" charset="0"/>
              <a:buChar char="–"/>
              <a:defRPr/>
            </a:pPr>
            <a:r>
              <a:rPr lang="en-US" dirty="0" smtClean="0"/>
              <a:t>Then people were asked to rank, in order of likelihood, eight possible futures for Linda</a:t>
            </a:r>
          </a:p>
          <a:p>
            <a:pPr lvl="1" eaLnBrk="1" hangingPunct="1">
              <a:buFont typeface="Arial" charset="0"/>
              <a:buChar char="–"/>
              <a:defRPr/>
            </a:pPr>
            <a:r>
              <a:rPr lang="en-US" dirty="0" smtClean="0"/>
              <a:t>Of those eight futures were </a:t>
            </a:r>
          </a:p>
          <a:p>
            <a:pPr lvl="2" eaLnBrk="1" hangingPunct="1">
              <a:buFont typeface="Arial" charset="0"/>
              <a:buChar char="•"/>
              <a:defRPr/>
            </a:pPr>
            <a:r>
              <a:rPr lang="en-US" dirty="0" smtClean="0"/>
              <a:t>“bank teller” and </a:t>
            </a:r>
          </a:p>
          <a:p>
            <a:pPr lvl="2" eaLnBrk="1" hangingPunct="1">
              <a:buFont typeface="Arial" charset="0"/>
              <a:buChar char="•"/>
              <a:defRPr/>
            </a:pPr>
            <a:r>
              <a:rPr lang="en-US" dirty="0" smtClean="0"/>
              <a:t>“bank teller and active in the feminist movement.”</a:t>
            </a:r>
            <a:endParaRPr lang="en-US" dirty="0"/>
          </a:p>
        </p:txBody>
      </p:sp>
      <p:pic>
        <p:nvPicPr>
          <p:cNvPr id="7172" name="Picture 2" descr="http://farm3.static.flickr.com/2477/3657860466_e08b5a5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600201"/>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a:t>The Representativeness Heuristic: Who is Linda?</a:t>
            </a:r>
          </a:p>
        </p:txBody>
      </p:sp>
      <p:sp>
        <p:nvSpPr>
          <p:cNvPr id="8195" name="Content Placeholder 2"/>
          <p:cNvSpPr>
            <a:spLocks noGrp="1"/>
          </p:cNvSpPr>
          <p:nvPr>
            <p:ph idx="1"/>
          </p:nvPr>
        </p:nvSpPr>
        <p:spPr>
          <a:xfrm>
            <a:off x="609600" y="1600201"/>
            <a:ext cx="7924800" cy="4525963"/>
          </a:xfrm>
        </p:spPr>
        <p:txBody>
          <a:bodyPr/>
          <a:lstStyle/>
          <a:p>
            <a:pPr eaLnBrk="1" hangingPunct="1"/>
            <a:r>
              <a:rPr lang="en-US" altLang="en-US" dirty="0" smtClean="0"/>
              <a:t>Most people said that Linda was less likely to be a bank teller than to be a bank teller and active in the feminist movement</a:t>
            </a:r>
          </a:p>
          <a:p>
            <a:pPr eaLnBrk="1" hangingPunct="1"/>
            <a:r>
              <a:rPr lang="en-US" altLang="en-US" dirty="0" smtClean="0"/>
              <a:t>This is not surprising</a:t>
            </a:r>
          </a:p>
          <a:p>
            <a:pPr eaLnBrk="1" hangingPunct="1"/>
            <a:r>
              <a:rPr lang="en-US" altLang="en-US" dirty="0" smtClean="0"/>
              <a:t>But it is a logical mistake</a:t>
            </a:r>
          </a:p>
          <a:p>
            <a:pPr eaLnBrk="1" hangingPunct="1"/>
            <a:endParaRPr lang="en-US" altLang="en-US" dirty="0"/>
          </a:p>
          <a:p>
            <a:pPr eaLnBrk="1" hangingPunct="1"/>
            <a:r>
              <a:rPr lang="en-US" altLang="en-US" dirty="0" smtClean="0"/>
              <a:t>See </a:t>
            </a:r>
            <a:r>
              <a:rPr lang="en-US" altLang="en-US" i="1" dirty="0" smtClean="0"/>
              <a:t>Thinking, Fast and Slow</a:t>
            </a:r>
            <a:r>
              <a:rPr lang="en-US" altLang="en-US" dirty="0" smtClean="0"/>
              <a:t>, Ch. 15 “Linda: Less Is More”</a:t>
            </a:r>
          </a:p>
        </p:txBody>
      </p:sp>
      <p:pic>
        <p:nvPicPr>
          <p:cNvPr id="5" name="Picture 2" descr="http://farm3.static.flickr.com/2477/3657860466_e08b5a5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600201"/>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4270</Words>
  <Application>Microsoft Office PowerPoint</Application>
  <PresentationFormat>Widescreen</PresentationFormat>
  <Paragraphs>374</Paragraphs>
  <Slides>61</Slides>
  <Notes>14</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Symbol</vt:lpstr>
      <vt:lpstr>Office Theme</vt:lpstr>
      <vt:lpstr>Choices Involving Risk</vt:lpstr>
      <vt:lpstr>Misconceptions over probabilities</vt:lpstr>
      <vt:lpstr>Trouble Assessing Probabilities</vt:lpstr>
      <vt:lpstr>Hot-hand fallacy</vt:lpstr>
      <vt:lpstr>The Representativeness Heuristic</vt:lpstr>
      <vt:lpstr>Gambler’s fallacy</vt:lpstr>
      <vt:lpstr>The Hot-Hand and Gambler’s Fallacies</vt:lpstr>
      <vt:lpstr>The Representativeness Heuristic: Who is Linda?</vt:lpstr>
      <vt:lpstr>The Representativeness Heuristic: Who is Linda?</vt:lpstr>
      <vt:lpstr>Overconfidence</vt:lpstr>
      <vt:lpstr>Overconfidence in the stock market</vt:lpstr>
      <vt:lpstr>Overconfidence and gender</vt:lpstr>
      <vt:lpstr>Overconfidence and gender</vt:lpstr>
      <vt:lpstr>Overconfidence</vt:lpstr>
      <vt:lpstr>Law of small numbers</vt:lpstr>
      <vt:lpstr>Larger hospital, smaller hospital</vt:lpstr>
      <vt:lpstr>Larger hospital, smaller hospital</vt:lpstr>
      <vt:lpstr>Ellsberg Paradox </vt:lpstr>
      <vt:lpstr>Preferences Toward Risk</vt:lpstr>
      <vt:lpstr>Preferences Toward Risk</vt:lpstr>
      <vt:lpstr>Low-probability events grab all the attention</vt:lpstr>
      <vt:lpstr>Prospect Theory</vt:lpstr>
      <vt:lpstr>Prospect Theory: A Potential Solution</vt:lpstr>
      <vt:lpstr>Expected Utility Theory</vt:lpstr>
      <vt:lpstr>Prospect Theory</vt:lpstr>
      <vt:lpstr>Prospect Theory v. Expected Utility Theory</vt:lpstr>
      <vt:lpstr>Prospect Theory</vt:lpstr>
      <vt:lpstr>Prospect Theory</vt:lpstr>
      <vt:lpstr>Prospect Theory</vt:lpstr>
      <vt:lpstr>Prospect theory: Probabilities and probability weights</vt:lpstr>
      <vt:lpstr>Maurice Allais</vt:lpstr>
      <vt:lpstr>Allais Paradox: Common Ratio Effect</vt:lpstr>
      <vt:lpstr>Allais Paradox: Common Ratio Effect</vt:lpstr>
      <vt:lpstr>Allais Paradox: Common Consequence Effect</vt:lpstr>
      <vt:lpstr>Prospect theory: loss aversion</vt:lpstr>
      <vt:lpstr>Extreme Risk Aversion</vt:lpstr>
      <vt:lpstr>Extreme risk aversion: implications</vt:lpstr>
      <vt:lpstr>Risk aversion and loss aversion</vt:lpstr>
      <vt:lpstr>Gains and Losses, the Asymmetry</vt:lpstr>
      <vt:lpstr>Framing, again</vt:lpstr>
      <vt:lpstr>Prospect theory: losses, gains, and the reference outcome</vt:lpstr>
      <vt:lpstr>Changes in One’s Situation Matter, Not the Situation Itself</vt:lpstr>
      <vt:lpstr>Gains and Losses Relative to a Reference Point</vt:lpstr>
      <vt:lpstr>Gains and Losses Relative to a Reference Point</vt:lpstr>
      <vt:lpstr>Gains and Losses Relative to a Reference Point</vt:lpstr>
      <vt:lpstr>Prospect theory: diminishing sensitivity to gains and losses</vt:lpstr>
      <vt:lpstr>Gains and Losses, the Asymmetry</vt:lpstr>
      <vt:lpstr>Diminishing Sensitivity: The Reason Behind the Strange Shape of the Valuation Function/Curve</vt:lpstr>
      <vt:lpstr>Gains and Losses Relative to a Reference Point</vt:lpstr>
      <vt:lpstr>Gains and Losses Relative to a Reference Point</vt:lpstr>
      <vt:lpstr>Gains and Losses Relative to a Reference Point</vt:lpstr>
      <vt:lpstr>PowerPoint Presentation</vt:lpstr>
      <vt:lpstr>Framing a gamble as a loss or a gain</vt:lpstr>
      <vt:lpstr>Explaining the equity premium puzzle</vt:lpstr>
      <vt:lpstr>The Equity Premium Puzzle</vt:lpstr>
      <vt:lpstr>The Equity Premium Puzzle</vt:lpstr>
      <vt:lpstr>The Equity Premium Puzzle</vt:lpstr>
      <vt:lpstr>conclusion</vt:lpstr>
      <vt:lpstr>Prospect Theory: Summary</vt:lpstr>
      <vt:lpstr>PowerPoint Presentation</vt:lpstr>
      <vt:lpstr>Video</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 involving risk</dc:title>
  <dc:creator>Udayan Roy</dc:creator>
  <cp:lastModifiedBy>Udayan Roy</cp:lastModifiedBy>
  <cp:revision>98</cp:revision>
  <dcterms:created xsi:type="dcterms:W3CDTF">2010-10-27T02:00:01Z</dcterms:created>
  <dcterms:modified xsi:type="dcterms:W3CDTF">2021-01-06T16:29:37Z</dcterms:modified>
</cp:coreProperties>
</file>