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54" r:id="rId3"/>
    <p:sldId id="347" r:id="rId4"/>
    <p:sldId id="364" r:id="rId5"/>
    <p:sldId id="257" r:id="rId6"/>
    <p:sldId id="258" r:id="rId7"/>
    <p:sldId id="262" r:id="rId8"/>
    <p:sldId id="263" r:id="rId9"/>
    <p:sldId id="282" r:id="rId10"/>
    <p:sldId id="267" r:id="rId11"/>
    <p:sldId id="342" r:id="rId12"/>
    <p:sldId id="343" r:id="rId13"/>
    <p:sldId id="269" r:id="rId14"/>
    <p:sldId id="273" r:id="rId15"/>
    <p:sldId id="344" r:id="rId16"/>
    <p:sldId id="276" r:id="rId17"/>
    <p:sldId id="277" r:id="rId18"/>
    <p:sldId id="345" r:id="rId19"/>
    <p:sldId id="346" r:id="rId20"/>
    <p:sldId id="278" r:id="rId21"/>
    <p:sldId id="279" r:id="rId22"/>
    <p:sldId id="280" r:id="rId23"/>
    <p:sldId id="315" r:id="rId24"/>
    <p:sldId id="355" r:id="rId25"/>
    <p:sldId id="356" r:id="rId26"/>
    <p:sldId id="357" r:id="rId27"/>
    <p:sldId id="358" r:id="rId28"/>
    <p:sldId id="359" r:id="rId29"/>
    <p:sldId id="360" r:id="rId30"/>
    <p:sldId id="361" r:id="rId31"/>
    <p:sldId id="271" r:id="rId32"/>
    <p:sldId id="283" r:id="rId33"/>
    <p:sldId id="287" r:id="rId34"/>
    <p:sldId id="285" r:id="rId35"/>
    <p:sldId id="362" r:id="rId36"/>
    <p:sldId id="352" r:id="rId37"/>
    <p:sldId id="3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8" autoAdjust="0"/>
    <p:restoredTop sz="87389" autoAdjust="0"/>
  </p:normalViewPr>
  <p:slideViewPr>
    <p:cSldViewPr>
      <p:cViewPr varScale="1">
        <p:scale>
          <a:sx n="60" d="100"/>
          <a:sy n="60" d="100"/>
        </p:scale>
        <p:origin x="892" y="4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8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6D17D0-524D-46CB-ABCC-0B9DAFFAA86B}" type="datetimeFigureOut">
              <a:rPr lang="en-US" smtClean="0"/>
              <a:t>10/25/2020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F8E837-DCEC-4D14-AB1E-6A32330838CB}" type="slidenum">
              <a:rPr lang="en-US" smtClean="0"/>
              <a:t>‹#›</a:t>
            </a:fld>
            <a:endParaRPr lang="en-US"/>
          </a:p>
        </p:txBody>
      </p:sp>
    </p:spTree>
    <p:extLst>
      <p:ext uri="{BB962C8B-B14F-4D97-AF65-F5344CB8AC3E}">
        <p14:creationId xmlns:p14="http://schemas.microsoft.com/office/powerpoint/2010/main" val="228499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Might be a good idea to teach this with paradox of choice. That</a:t>
            </a:r>
            <a:r>
              <a:rPr lang="en-US" baseline="0" dirty="0" smtClean="0"/>
              <a:t> presentation refers to experimental results that suggest that people want more choices (even though more choice leads to choice paralysis and ex post regret). Also, what economic significance does all this have?</a:t>
            </a:r>
            <a:endParaRPr lang="en-US" dirty="0"/>
          </a:p>
        </p:txBody>
      </p:sp>
      <p:sp>
        <p:nvSpPr>
          <p:cNvPr id="4" name="Slide Number Placeholder 3"/>
          <p:cNvSpPr>
            <a:spLocks noGrp="1"/>
          </p:cNvSpPr>
          <p:nvPr>
            <p:ph type="sldNum" sz="quarter" idx="10"/>
          </p:nvPr>
        </p:nvSpPr>
        <p:spPr/>
        <p:txBody>
          <a:bodyPr/>
          <a:lstStyle/>
          <a:p>
            <a:fld id="{C3F8E837-DCEC-4D14-AB1E-6A32330838CB}" type="slidenum">
              <a:rPr lang="en-US" smtClean="0"/>
              <a:t>1</a:t>
            </a:fld>
            <a:endParaRPr lang="en-US"/>
          </a:p>
        </p:txBody>
      </p:sp>
    </p:spTree>
    <p:extLst>
      <p:ext uri="{BB962C8B-B14F-4D97-AF65-F5344CB8AC3E}">
        <p14:creationId xmlns:p14="http://schemas.microsoft.com/office/powerpoint/2010/main" val="297984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Benartzi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Shlomo</a:t>
            </a:r>
            <a:r>
              <a:rPr lang="en-US" sz="1200" b="0" i="0" u="none" strike="noStrike" kern="1200" baseline="0" dirty="0" smtClean="0">
                <a:solidFill>
                  <a:schemeClr val="tx1"/>
                </a:solidFill>
                <a:latin typeface="+mn-lt"/>
                <a:ea typeface="+mn-ea"/>
                <a:cs typeface="+mn-cs"/>
              </a:rPr>
              <a:t>, and Richard H. </a:t>
            </a:r>
            <a:r>
              <a:rPr lang="en-US" sz="1200" b="0" i="0" u="none" strike="noStrike" kern="1200" baseline="0" dirty="0" err="1" smtClean="0">
                <a:solidFill>
                  <a:schemeClr val="tx1"/>
                </a:solidFill>
                <a:latin typeface="+mn-lt"/>
                <a:ea typeface="+mn-ea"/>
                <a:cs typeface="+mn-cs"/>
              </a:rPr>
              <a:t>Thaler</a:t>
            </a:r>
            <a:r>
              <a:rPr lang="en-US" sz="1200" b="0" i="0" u="none" strike="noStrike" kern="1200" baseline="0" dirty="0" smtClean="0">
                <a:solidFill>
                  <a:schemeClr val="tx1"/>
                </a:solidFill>
                <a:latin typeface="+mn-lt"/>
                <a:ea typeface="+mn-ea"/>
                <a:cs typeface="+mn-cs"/>
              </a:rPr>
              <a:t>. 2001. “Naïve Diversification Strategies in Defined Contribution Saving Plans.” </a:t>
            </a:r>
            <a:r>
              <a:rPr lang="en-US" sz="1200" b="0" i="1" u="none" strike="noStrike" kern="1200" baseline="0" dirty="0" smtClean="0">
                <a:solidFill>
                  <a:schemeClr val="tx1"/>
                </a:solidFill>
                <a:latin typeface="+mn-lt"/>
                <a:ea typeface="+mn-ea"/>
                <a:cs typeface="+mn-cs"/>
              </a:rPr>
              <a:t>American Economic Review</a:t>
            </a:r>
            <a:r>
              <a:rPr lang="en-US" sz="1200" b="0" i="0" u="none" strike="noStrike" kern="1200" baseline="0" dirty="0" smtClean="0">
                <a:solidFill>
                  <a:schemeClr val="tx1"/>
                </a:solidFill>
                <a:latin typeface="+mn-lt"/>
                <a:ea typeface="+mn-ea"/>
                <a:cs typeface="+mn-cs"/>
              </a:rPr>
              <a:t>, 91(1): 79–98.</a:t>
            </a:r>
            <a:endParaRPr lang="en-US" dirty="0"/>
          </a:p>
        </p:txBody>
      </p:sp>
      <p:sp>
        <p:nvSpPr>
          <p:cNvPr id="4" name="Slide Number Placeholder 3"/>
          <p:cNvSpPr>
            <a:spLocks noGrp="1"/>
          </p:cNvSpPr>
          <p:nvPr>
            <p:ph type="sldNum" sz="quarter" idx="10"/>
          </p:nvPr>
        </p:nvSpPr>
        <p:spPr/>
        <p:txBody>
          <a:bodyPr/>
          <a:lstStyle/>
          <a:p>
            <a:fld id="{C3F8E837-DCEC-4D14-AB1E-6A32330838CB}" type="slidenum">
              <a:rPr lang="en-US" smtClean="0"/>
              <a:t>26</a:t>
            </a:fld>
            <a:endParaRPr lang="en-US"/>
          </a:p>
        </p:txBody>
      </p:sp>
    </p:spTree>
    <p:extLst>
      <p:ext uri="{BB962C8B-B14F-4D97-AF65-F5344CB8AC3E}">
        <p14:creationId xmlns:p14="http://schemas.microsoft.com/office/powerpoint/2010/main" val="212101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Benartzi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Shlomo</a:t>
            </a:r>
            <a:r>
              <a:rPr lang="en-US" sz="1200" b="0" i="0" u="none" strike="noStrike" kern="1200" baseline="0" dirty="0" smtClean="0">
                <a:solidFill>
                  <a:schemeClr val="tx1"/>
                </a:solidFill>
                <a:latin typeface="+mn-lt"/>
                <a:ea typeface="+mn-ea"/>
                <a:cs typeface="+mn-cs"/>
              </a:rPr>
              <a:t>, and Richard H. </a:t>
            </a:r>
            <a:r>
              <a:rPr lang="en-US" sz="1200" b="0" i="0" u="none" strike="noStrike" kern="1200" baseline="0" dirty="0" err="1" smtClean="0">
                <a:solidFill>
                  <a:schemeClr val="tx1"/>
                </a:solidFill>
                <a:latin typeface="+mn-lt"/>
                <a:ea typeface="+mn-ea"/>
                <a:cs typeface="+mn-cs"/>
              </a:rPr>
              <a:t>Thaler</a:t>
            </a:r>
            <a:r>
              <a:rPr lang="en-US" sz="1200" b="0" i="0" u="none" strike="noStrike" kern="1200" baseline="0" dirty="0" smtClean="0">
                <a:solidFill>
                  <a:schemeClr val="tx1"/>
                </a:solidFill>
                <a:latin typeface="+mn-lt"/>
                <a:ea typeface="+mn-ea"/>
                <a:cs typeface="+mn-cs"/>
              </a:rPr>
              <a:t>. 2001. “Naïve Diversification Strategies in Defined Contribution Saving Plans.” </a:t>
            </a:r>
            <a:r>
              <a:rPr lang="en-US" sz="1200" b="0" i="1" u="none" strike="noStrike" kern="1200" baseline="0" dirty="0" smtClean="0">
                <a:solidFill>
                  <a:schemeClr val="tx1"/>
                </a:solidFill>
                <a:latin typeface="+mn-lt"/>
                <a:ea typeface="+mn-ea"/>
                <a:cs typeface="+mn-cs"/>
              </a:rPr>
              <a:t>American Economic Review</a:t>
            </a:r>
            <a:r>
              <a:rPr lang="en-US" sz="1200" b="0" i="0" u="none" strike="noStrike" kern="1200" baseline="0" dirty="0" smtClean="0">
                <a:solidFill>
                  <a:schemeClr val="tx1"/>
                </a:solidFill>
                <a:latin typeface="+mn-lt"/>
                <a:ea typeface="+mn-ea"/>
                <a:cs typeface="+mn-cs"/>
              </a:rPr>
              <a:t>, 91(1): 79–98.</a:t>
            </a:r>
            <a:endParaRPr lang="en-US" dirty="0"/>
          </a:p>
        </p:txBody>
      </p:sp>
      <p:sp>
        <p:nvSpPr>
          <p:cNvPr id="4" name="Slide Number Placeholder 3"/>
          <p:cNvSpPr>
            <a:spLocks noGrp="1"/>
          </p:cNvSpPr>
          <p:nvPr>
            <p:ph type="sldNum" sz="quarter" idx="10"/>
          </p:nvPr>
        </p:nvSpPr>
        <p:spPr/>
        <p:txBody>
          <a:bodyPr/>
          <a:lstStyle/>
          <a:p>
            <a:fld id="{C3F8E837-DCEC-4D14-AB1E-6A32330838CB}" type="slidenum">
              <a:rPr lang="en-US" smtClean="0"/>
              <a:t>29</a:t>
            </a:fld>
            <a:endParaRPr lang="en-US"/>
          </a:p>
        </p:txBody>
      </p:sp>
    </p:spTree>
    <p:extLst>
      <p:ext uri="{BB962C8B-B14F-4D97-AF65-F5344CB8AC3E}">
        <p14:creationId xmlns:p14="http://schemas.microsoft.com/office/powerpoint/2010/main" val="322805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Ch. 30 of </a:t>
            </a:r>
            <a:r>
              <a:rPr lang="en-US" i="1" dirty="0" smtClean="0"/>
              <a:t>Intermediate Microeconomics</a:t>
            </a:r>
            <a:r>
              <a:rPr lang="en-US" i="0" dirty="0" smtClean="0"/>
              <a:t>, 8</a:t>
            </a:r>
            <a:r>
              <a:rPr lang="en-US" i="0" baseline="30000" dirty="0" smtClean="0"/>
              <a:t>th</a:t>
            </a:r>
            <a:r>
              <a:rPr lang="en-US" i="0" dirty="0" smtClean="0"/>
              <a:t> edition, by Hal Varian, this experiment is discussed in a section titled “Bracketing.”</a:t>
            </a:r>
            <a:endParaRPr lang="en-US" dirty="0"/>
          </a:p>
        </p:txBody>
      </p:sp>
      <p:sp>
        <p:nvSpPr>
          <p:cNvPr id="4" name="Slide Number Placeholder 3"/>
          <p:cNvSpPr>
            <a:spLocks noGrp="1"/>
          </p:cNvSpPr>
          <p:nvPr>
            <p:ph type="sldNum" sz="quarter" idx="10"/>
          </p:nvPr>
        </p:nvSpPr>
        <p:spPr/>
        <p:txBody>
          <a:bodyPr/>
          <a:lstStyle/>
          <a:p>
            <a:fld id="{C3F8E837-DCEC-4D14-AB1E-6A32330838CB}" type="slidenum">
              <a:rPr lang="en-US" smtClean="0"/>
              <a:t>34</a:t>
            </a:fld>
            <a:endParaRPr lang="en-US"/>
          </a:p>
        </p:txBody>
      </p:sp>
    </p:spTree>
    <p:extLst>
      <p:ext uri="{BB962C8B-B14F-4D97-AF65-F5344CB8AC3E}">
        <p14:creationId xmlns:p14="http://schemas.microsoft.com/office/powerpoint/2010/main" val="179626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D35A3-674A-47A5-A90E-1050B7E9FE7D}"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6B366-05E0-4894-BCFC-1232A4D81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D35A3-674A-47A5-A90E-1050B7E9FE7D}" type="datetimeFigureOut">
              <a:rPr lang="en-US" smtClean="0"/>
              <a:pPr/>
              <a:t>10/25/2020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6B366-05E0-4894-BCFC-1232A4D81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RpvpCLI5wx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rjames\Local Settings\Temporary Internet Files\Content.IE5\LXK1S8RD\MPj04022220000[1].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 name="Title 1"/>
          <p:cNvSpPr>
            <a:spLocks noGrp="1"/>
          </p:cNvSpPr>
          <p:nvPr>
            <p:ph type="ctrTitle"/>
          </p:nvPr>
        </p:nvSpPr>
        <p:spPr>
          <a:xfrm>
            <a:off x="1676400" y="53976"/>
            <a:ext cx="7772400" cy="1470025"/>
          </a:xfrm>
        </p:spPr>
        <p:txBody>
          <a:bodyPr>
            <a:noAutofit/>
          </a:bodyPr>
          <a:lstStyle/>
          <a:p>
            <a:pPr lvl="2" algn="l"/>
            <a:r>
              <a:rPr lang="en-US" sz="6000" dirty="0">
                <a:latin typeface="+mj-lt"/>
              </a:rPr>
              <a:t>Diversification Bias: </a:t>
            </a:r>
            <a:br>
              <a:rPr lang="en-US" sz="6000" dirty="0">
                <a:latin typeface="+mj-lt"/>
              </a:rPr>
            </a:br>
            <a:r>
              <a:rPr lang="en-US" sz="6000" dirty="0">
                <a:latin typeface="+mj-lt"/>
              </a:rPr>
              <a:t>The fear of focus</a:t>
            </a:r>
            <a:endParaRPr lang="en-US" sz="4000" dirty="0"/>
          </a:p>
        </p:txBody>
      </p:sp>
      <p:sp>
        <p:nvSpPr>
          <p:cNvPr id="5" name="Subtitle 4"/>
          <p:cNvSpPr>
            <a:spLocks noGrp="1"/>
          </p:cNvSpPr>
          <p:nvPr>
            <p:ph type="subTitle" idx="1"/>
          </p:nvPr>
        </p:nvSpPr>
        <p:spPr/>
        <p:txBody>
          <a:bodyPr/>
          <a:lstStyle/>
          <a:p>
            <a:pPr>
              <a:defRPr/>
            </a:pPr>
            <a:r>
              <a:rPr lang="en-US" dirty="0"/>
              <a:t>Non-standard decision making (Menu effects) and non-standard beliefs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smtClean="0"/>
              <a:t>Can continue to click on the payoff button.  </a:t>
            </a:r>
          </a:p>
          <a:p>
            <a:pPr marL="0" indent="0">
              <a:spcBef>
                <a:spcPts val="0"/>
              </a:spcBef>
              <a:buNone/>
            </a:pPr>
            <a:r>
              <a:rPr lang="en-US" dirty="0" smtClean="0"/>
              <a:t>Or can click to switch doors. </a:t>
            </a:r>
          </a:p>
          <a:p>
            <a:pPr marL="0" indent="0">
              <a:spcBef>
                <a:spcPts val="0"/>
              </a:spcBef>
              <a:buNone/>
            </a:pPr>
            <a:r>
              <a:rPr lang="en-US" dirty="0" smtClean="0"/>
              <a:t>But, switching uses up one of your 50 clicks.</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All doors have the same average value (3</a:t>
            </a:r>
            <a:r>
              <a:rPr lang="en-US" dirty="0" smtClean="0">
                <a:cs typeface="Times New Roman"/>
              </a:rPr>
              <a:t>¢).  </a:t>
            </a:r>
          </a:p>
          <a:p>
            <a:pPr marL="0" indent="0">
              <a:buNone/>
            </a:pPr>
            <a:r>
              <a:rPr lang="en-US" dirty="0" smtClean="0">
                <a:cs typeface="Times New Roman"/>
              </a:rPr>
              <a:t>What is the best strategy?</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all doors have the same average value (3</a:t>
            </a:r>
            <a:r>
              <a:rPr lang="en-US" dirty="0" smtClean="0">
                <a:cs typeface="Times New Roman"/>
              </a:rPr>
              <a:t>¢), the best strategy is…</a:t>
            </a:r>
          </a:p>
        </p:txBody>
      </p:sp>
      <p:sp>
        <p:nvSpPr>
          <p:cNvPr id="3" name="Content Placeholder 2"/>
          <p:cNvSpPr>
            <a:spLocks noGrp="1"/>
          </p:cNvSpPr>
          <p:nvPr>
            <p:ph idx="1"/>
          </p:nvPr>
        </p:nvSpPr>
        <p:spPr/>
        <p:txBody>
          <a:bodyPr>
            <a:normAutofit/>
          </a:bodyPr>
          <a:lstStyle/>
          <a:p>
            <a:pPr marL="514350" indent="-514350">
              <a:lnSpc>
                <a:spcPct val="80000"/>
              </a:lnSpc>
              <a:spcBef>
                <a:spcPts val="0"/>
              </a:spcBef>
              <a:buAutoNum type="alphaLcParenR"/>
            </a:pPr>
            <a:r>
              <a:rPr lang="en-US" sz="2800" dirty="0"/>
              <a:t>Never switch doors because switching uses a click</a:t>
            </a:r>
          </a:p>
          <a:p>
            <a:pPr marL="514350" indent="-514350">
              <a:lnSpc>
                <a:spcPct val="80000"/>
              </a:lnSpc>
              <a:spcBef>
                <a:spcPts val="0"/>
              </a:spcBef>
              <a:buAutoNum type="alphaLcParenR"/>
            </a:pPr>
            <a:r>
              <a:rPr lang="en-US" sz="2800" dirty="0"/>
              <a:t>Use ⅓ of clicks on red door, ⅓ on blue, ⅓ on green</a:t>
            </a:r>
          </a:p>
          <a:p>
            <a:pPr marL="514350" indent="-514350">
              <a:lnSpc>
                <a:spcPct val="80000"/>
              </a:lnSpc>
              <a:spcBef>
                <a:spcPts val="0"/>
              </a:spcBef>
              <a:buFont typeface="Arial" pitchFamily="34" charset="0"/>
              <a:buAutoNum type="alphaLcParenR"/>
            </a:pPr>
            <a:r>
              <a:rPr lang="en-US" sz="2800" dirty="0"/>
              <a:t>Use ½ of clicks on one door and ½ on another door</a:t>
            </a:r>
          </a:p>
          <a:p>
            <a:pPr marL="514350" indent="-514350">
              <a:lnSpc>
                <a:spcPct val="80000"/>
              </a:lnSpc>
              <a:spcBef>
                <a:spcPts val="0"/>
              </a:spcBef>
              <a:buAutoNum type="alphaLcParenR"/>
            </a:pPr>
            <a:r>
              <a:rPr lang="en-US" sz="2800" dirty="0"/>
              <a:t>Switch doors on every other click</a:t>
            </a:r>
          </a:p>
          <a:p>
            <a:pPr marL="514350" indent="-514350">
              <a:lnSpc>
                <a:spcPct val="80000"/>
              </a:lnSpc>
              <a:spcBef>
                <a:spcPts val="0"/>
              </a:spcBef>
              <a:buAutoNum type="alphaLcParenR"/>
            </a:pPr>
            <a:r>
              <a:rPr lang="en-US" sz="2800" dirty="0"/>
              <a:t>Switch doors randomly</a:t>
            </a:r>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31" name="Down Arrow 30"/>
          <p:cNvSpPr/>
          <p:nvPr/>
        </p:nvSpPr>
        <p:spPr>
          <a:xfrm rot="8915788">
            <a:off x="3544885" y="5277729"/>
            <a:ext cx="129553" cy="188743"/>
          </a:xfrm>
          <a:prstGeom prst="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cs typeface="Times New Roman"/>
              </a:rPr>
              <a:t>Best strategy: Pick one door and keep clicking. Never switch!</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Participants explicitly told: These doors all have the same average payoff.  </a:t>
            </a:r>
          </a:p>
          <a:p>
            <a:pPr marL="0" indent="0">
              <a:buNone/>
            </a:pPr>
            <a:r>
              <a:rPr lang="en-US" b="1" dirty="0" smtClean="0"/>
              <a:t>Did they switch doors during the game?</a:t>
            </a:r>
            <a:endParaRPr lang="en-US" b="1"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Participants explicitly told: These doors all have the same average payoff.  </a:t>
            </a:r>
          </a:p>
          <a:p>
            <a:pPr marL="0" indent="0">
              <a:buNone/>
            </a:pPr>
            <a:r>
              <a:rPr lang="en-US" b="1" dirty="0" smtClean="0"/>
              <a:t>The average number of switches: about 1.</a:t>
            </a:r>
            <a:endParaRPr lang="en-US" b="1"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New twist.  Each time a door is clicked, the others shrink 1/15</a:t>
            </a:r>
            <a:r>
              <a:rPr lang="en-US" baseline="30000" dirty="0" smtClean="0"/>
              <a:t>th</a:t>
            </a:r>
            <a:r>
              <a:rPr lang="en-US" dirty="0" smtClean="0"/>
              <a:t>.  At the 15</a:t>
            </a:r>
            <a:r>
              <a:rPr lang="en-US" baseline="30000" dirty="0" smtClean="0"/>
              <a:t>th</a:t>
            </a:r>
            <a:r>
              <a:rPr lang="en-US" dirty="0" smtClean="0"/>
              <a:t> time without being clicked they disappear.  </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5029200"/>
            <a:ext cx="76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5029200"/>
            <a:ext cx="7620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5257800"/>
            <a:ext cx="4572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0" y="57912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15400" y="5791200"/>
            <a:ext cx="76200" cy="76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5257800"/>
            <a:ext cx="4572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All doors still have same average payout. Does the best strategy change?  </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5029200"/>
            <a:ext cx="76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5029200"/>
            <a:ext cx="7620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5257800"/>
            <a:ext cx="4572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0" y="57912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15400" y="5791200"/>
            <a:ext cx="76200" cy="76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5257800"/>
            <a:ext cx="4572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305800" cy="1143000"/>
          </a:xfrm>
        </p:spPr>
        <p:txBody>
          <a:bodyPr>
            <a:normAutofit fontScale="90000"/>
          </a:bodyPr>
          <a:lstStyle/>
          <a:p>
            <a:pPr>
              <a:lnSpc>
                <a:spcPct val="80000"/>
              </a:lnSpc>
            </a:pPr>
            <a:r>
              <a:rPr lang="en-US" dirty="0" smtClean="0"/>
              <a:t>If all doors have the same average value, </a:t>
            </a:r>
            <a:r>
              <a:rPr lang="en-US" dirty="0" smtClean="0">
                <a:cs typeface="Times New Roman"/>
              </a:rPr>
              <a:t>but </a:t>
            </a:r>
            <a:r>
              <a:rPr lang="en-US" dirty="0" err="1" smtClean="0">
                <a:cs typeface="Times New Roman"/>
              </a:rPr>
              <a:t>unclicked</a:t>
            </a:r>
            <a:r>
              <a:rPr lang="en-US" dirty="0" smtClean="0">
                <a:cs typeface="Times New Roman"/>
              </a:rPr>
              <a:t> doors eventually disappear, the best strategy is…</a:t>
            </a:r>
          </a:p>
        </p:txBody>
      </p:sp>
      <p:sp>
        <p:nvSpPr>
          <p:cNvPr id="3" name="Content Placeholder 2"/>
          <p:cNvSpPr>
            <a:spLocks noGrp="1"/>
          </p:cNvSpPr>
          <p:nvPr>
            <p:ph idx="1"/>
          </p:nvPr>
        </p:nvSpPr>
        <p:spPr>
          <a:xfrm>
            <a:off x="1981200" y="1752601"/>
            <a:ext cx="8229600" cy="4373563"/>
          </a:xfrm>
        </p:spPr>
        <p:txBody>
          <a:bodyPr>
            <a:normAutofit/>
          </a:bodyPr>
          <a:lstStyle/>
          <a:p>
            <a:pPr marL="514350" indent="-514350">
              <a:lnSpc>
                <a:spcPct val="80000"/>
              </a:lnSpc>
              <a:spcBef>
                <a:spcPts val="0"/>
              </a:spcBef>
              <a:buAutoNum type="alphaLcParenR"/>
            </a:pPr>
            <a:r>
              <a:rPr lang="en-US" sz="2800" dirty="0"/>
              <a:t>Never switch doors because switching uses a click</a:t>
            </a:r>
          </a:p>
          <a:p>
            <a:pPr marL="514350" indent="-514350">
              <a:lnSpc>
                <a:spcPct val="80000"/>
              </a:lnSpc>
              <a:spcBef>
                <a:spcPts val="0"/>
              </a:spcBef>
              <a:buAutoNum type="alphaLcParenR"/>
            </a:pPr>
            <a:r>
              <a:rPr lang="en-US" sz="2800" dirty="0"/>
              <a:t>Use ⅓ of clicks on red door, ⅓ on blue, ⅓ on green</a:t>
            </a:r>
          </a:p>
          <a:p>
            <a:pPr marL="514350" indent="-514350">
              <a:lnSpc>
                <a:spcPct val="80000"/>
              </a:lnSpc>
              <a:spcBef>
                <a:spcPts val="0"/>
              </a:spcBef>
              <a:buFont typeface="Arial" pitchFamily="34" charset="0"/>
              <a:buAutoNum type="alphaLcParenR"/>
            </a:pPr>
            <a:r>
              <a:rPr lang="en-US" sz="2800" dirty="0"/>
              <a:t>Use ½ of clicks on one door and ½ on another door</a:t>
            </a:r>
          </a:p>
          <a:p>
            <a:pPr marL="514350" indent="-514350">
              <a:lnSpc>
                <a:spcPct val="80000"/>
              </a:lnSpc>
              <a:spcBef>
                <a:spcPts val="0"/>
              </a:spcBef>
              <a:buAutoNum type="alphaLcParenR"/>
            </a:pPr>
            <a:r>
              <a:rPr lang="en-US" sz="2800" dirty="0"/>
              <a:t>Switch doors on every other click</a:t>
            </a:r>
          </a:p>
          <a:p>
            <a:pPr marL="514350" indent="-514350">
              <a:lnSpc>
                <a:spcPct val="80000"/>
              </a:lnSpc>
              <a:spcBef>
                <a:spcPts val="0"/>
              </a:spcBef>
              <a:buAutoNum type="alphaLcParenR"/>
            </a:pPr>
            <a:r>
              <a:rPr lang="en-US" sz="2800" dirty="0"/>
              <a:t>Switch doors randomly</a:t>
            </a:r>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31" name="Down Arrow 30"/>
          <p:cNvSpPr/>
          <p:nvPr/>
        </p:nvSpPr>
        <p:spPr>
          <a:xfrm rot="8915788">
            <a:off x="3544885" y="5277729"/>
            <a:ext cx="129553" cy="188743"/>
          </a:xfrm>
          <a:prstGeom prst="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486400" y="5029200"/>
            <a:ext cx="76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38800" y="5257800"/>
            <a:ext cx="4572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96000" y="57912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305800" y="5029200"/>
            <a:ext cx="7620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458200" y="5257800"/>
            <a:ext cx="4572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915400" y="5791200"/>
            <a:ext cx="76200" cy="76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Participants explicitly told: These doors all have the same average payoff.  </a:t>
            </a:r>
          </a:p>
          <a:p>
            <a:pPr marL="0" indent="0">
              <a:buNone/>
            </a:pPr>
            <a:r>
              <a:rPr lang="en-US" b="1" dirty="0" smtClean="0"/>
              <a:t>Did they switch doors during the game with disappearing doors?</a:t>
            </a:r>
            <a:endParaRPr lang="en-US" b="1"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86400" y="5029200"/>
            <a:ext cx="76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38800" y="5257800"/>
            <a:ext cx="4572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96000" y="57912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305800" y="5029200"/>
            <a:ext cx="7620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458200" y="5257800"/>
            <a:ext cx="4572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15400" y="5791200"/>
            <a:ext cx="76200" cy="76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i="1" dirty="0" smtClean="0"/>
              <a:t>Predictably Irrational</a:t>
            </a:r>
            <a:r>
              <a:rPr lang="en-US" dirty="0" smtClean="0"/>
              <a:t>, Chapter 9, </a:t>
            </a:r>
            <a:r>
              <a:rPr lang="en-US" i="1" dirty="0" smtClean="0"/>
              <a:t>Keeping Doors Open</a:t>
            </a:r>
          </a:p>
          <a:p>
            <a:r>
              <a:rPr lang="en-US" i="1" dirty="0" smtClean="0"/>
              <a:t>Nudge</a:t>
            </a:r>
            <a:r>
              <a:rPr lang="en-US" dirty="0" smtClean="0"/>
              <a:t>, sections “Rules of Thumb” and “Company Stock” of Chapter 7, </a:t>
            </a:r>
            <a:r>
              <a:rPr lang="en-US" i="1" dirty="0" smtClean="0"/>
              <a:t>Naïve Investing</a:t>
            </a:r>
          </a:p>
          <a:p>
            <a:endParaRPr lang="en-US" dirty="0"/>
          </a:p>
        </p:txBody>
      </p:sp>
    </p:spTree>
    <p:extLst>
      <p:ext uri="{BB962C8B-B14F-4D97-AF65-F5344CB8AC3E}">
        <p14:creationId xmlns:p14="http://schemas.microsoft.com/office/powerpoint/2010/main" val="268288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With the risk of door disappearance the average number of door switches changes from 1 to almost 7!  </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5029200"/>
            <a:ext cx="76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5029200"/>
            <a:ext cx="7620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5257800"/>
            <a:ext cx="4572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0" y="57912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15400" y="5791200"/>
            <a:ext cx="76200" cy="76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5257800"/>
            <a:ext cx="4572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People can’t stand to let the option disappear, even if it they know there is no advantage!  </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5029200"/>
            <a:ext cx="76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5029200"/>
            <a:ext cx="7620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5257800"/>
            <a:ext cx="4572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0" y="57912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15400" y="5791200"/>
            <a:ext cx="76200" cy="76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5257800"/>
            <a:ext cx="4572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normAutofit/>
          </a:bodyPr>
          <a:lstStyle/>
          <a:p>
            <a:pPr marL="0" indent="0">
              <a:lnSpc>
                <a:spcPct val="90000"/>
              </a:lnSpc>
              <a:spcBef>
                <a:spcPts val="0"/>
              </a:spcBef>
              <a:buNone/>
            </a:pPr>
            <a:r>
              <a:rPr lang="en-US" sz="3000" dirty="0"/>
              <a:t>Similar results… </a:t>
            </a:r>
          </a:p>
          <a:p>
            <a:pPr marL="0" indent="0">
              <a:lnSpc>
                <a:spcPct val="90000"/>
              </a:lnSpc>
              <a:spcBef>
                <a:spcPts val="0"/>
              </a:spcBef>
              <a:buNone/>
            </a:pPr>
            <a:r>
              <a:rPr lang="en-US" sz="3000" dirty="0"/>
              <a:t>	if switching costs a click </a:t>
            </a:r>
            <a:r>
              <a:rPr lang="en-US" sz="3000" b="1" dirty="0"/>
              <a:t>and</a:t>
            </a:r>
            <a:r>
              <a:rPr lang="en-US" sz="3000" dirty="0"/>
              <a:t> 3</a:t>
            </a:r>
            <a:r>
              <a:rPr lang="en-US" sz="3000" dirty="0">
                <a:cs typeface="Times New Roman"/>
              </a:rPr>
              <a:t>¢.  </a:t>
            </a:r>
          </a:p>
          <a:p>
            <a:pPr marL="0" indent="0">
              <a:lnSpc>
                <a:spcPct val="90000"/>
              </a:lnSpc>
              <a:spcBef>
                <a:spcPts val="0"/>
              </a:spcBef>
              <a:buNone/>
            </a:pPr>
            <a:r>
              <a:rPr lang="en-US" sz="3000" dirty="0">
                <a:cs typeface="Times New Roman"/>
              </a:rPr>
              <a:t>	if you could make the door come back.  </a:t>
            </a:r>
          </a:p>
          <a:p>
            <a:pPr marL="0" indent="0">
              <a:lnSpc>
                <a:spcPct val="90000"/>
              </a:lnSpc>
              <a:spcBef>
                <a:spcPts val="0"/>
              </a:spcBef>
              <a:buNone/>
            </a:pPr>
            <a:r>
              <a:rPr lang="en-US" sz="3000" dirty="0">
                <a:cs typeface="Times New Roman"/>
              </a:rPr>
              <a:t>	if the disappearing doors have a </a:t>
            </a:r>
            <a:r>
              <a:rPr lang="en-US" sz="3000" b="1" dirty="0">
                <a:cs typeface="Times New Roman"/>
              </a:rPr>
              <a:t>lower</a:t>
            </a:r>
            <a:r>
              <a:rPr lang="en-US" sz="3000" dirty="0">
                <a:cs typeface="Times New Roman"/>
              </a:rPr>
              <a:t> payoff.  </a:t>
            </a:r>
            <a:endParaRPr lang="en-US" sz="3000"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5029200"/>
            <a:ext cx="76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5029200"/>
            <a:ext cx="7620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5257800"/>
            <a:ext cx="4572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0" y="57912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15400" y="5791200"/>
            <a:ext cx="76200" cy="76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5257800"/>
            <a:ext cx="4572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096000" cy="1143000"/>
          </a:xfrm>
        </p:spPr>
        <p:txBody>
          <a:bodyPr>
            <a:normAutofit fontScale="90000"/>
          </a:bodyPr>
          <a:lstStyle/>
          <a:p>
            <a:r>
              <a:rPr lang="en-US" sz="3600" dirty="0" smtClean="0"/>
              <a:t>Diversification bias </a:t>
            </a:r>
            <a:br>
              <a:rPr lang="en-US" sz="3600" dirty="0" smtClean="0"/>
            </a:br>
            <a:r>
              <a:rPr lang="en-US" sz="3600" dirty="0" smtClean="0"/>
              <a:t>in dating?</a:t>
            </a:r>
            <a:endParaRPr lang="en-US" sz="3600" dirty="0"/>
          </a:p>
        </p:txBody>
      </p:sp>
      <p:sp>
        <p:nvSpPr>
          <p:cNvPr id="3" name="Content Placeholder 2"/>
          <p:cNvSpPr>
            <a:spLocks noGrp="1"/>
          </p:cNvSpPr>
          <p:nvPr>
            <p:ph idx="1"/>
          </p:nvPr>
        </p:nvSpPr>
        <p:spPr>
          <a:xfrm>
            <a:off x="609600" y="1600201"/>
            <a:ext cx="6096000" cy="4525963"/>
          </a:xfrm>
        </p:spPr>
        <p:txBody>
          <a:bodyPr>
            <a:normAutofit/>
          </a:bodyPr>
          <a:lstStyle/>
          <a:p>
            <a:pPr>
              <a:buNone/>
            </a:pPr>
            <a:r>
              <a:rPr lang="en-US" dirty="0" smtClean="0"/>
              <a:t>Prof. Dan </a:t>
            </a:r>
            <a:r>
              <a:rPr lang="en-US" dirty="0" err="1" smtClean="0"/>
              <a:t>Ariely’s</a:t>
            </a:r>
            <a:r>
              <a:rPr lang="en-US" dirty="0" smtClean="0"/>
              <a:t> comments</a:t>
            </a:r>
          </a:p>
          <a:p>
            <a:pPr>
              <a:buNone/>
            </a:pPr>
            <a:r>
              <a:rPr lang="en-US" sz="2400" dirty="0">
                <a:hlinkClick r:id="rId2"/>
              </a:rPr>
              <a:t>http://www.youtube.com/watch?v=RpvpCLI5wxE</a:t>
            </a:r>
            <a:endParaRPr lang="en-US" sz="2400" dirty="0"/>
          </a:p>
        </p:txBody>
      </p:sp>
      <p:pic>
        <p:nvPicPr>
          <p:cNvPr id="2053" name="Picture 5" descr="C:\Documents and Settings\rjames\Local Settings\Temporary Internet Files\Content.IE5\WYB4Q01C\MPj04384440000[1].jpg"/>
          <p:cNvPicPr>
            <a:picLocks noChangeAspect="1" noChangeArrowheads="1"/>
          </p:cNvPicPr>
          <p:nvPr/>
        </p:nvPicPr>
        <p:blipFill>
          <a:blip r:embed="rId3" cstate="print"/>
          <a:srcRect/>
          <a:stretch>
            <a:fillRect/>
          </a:stretch>
        </p:blipFill>
        <p:spPr bwMode="auto">
          <a:xfrm>
            <a:off x="6705600" y="76200"/>
            <a:ext cx="5410200" cy="67386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little of everything!</a:t>
            </a:r>
            <a:endParaRPr lang="en-US" dirty="0"/>
          </a:p>
        </p:txBody>
      </p:sp>
      <p:sp>
        <p:nvSpPr>
          <p:cNvPr id="3" name="Content Placeholder 2"/>
          <p:cNvSpPr>
            <a:spLocks noGrp="1"/>
          </p:cNvSpPr>
          <p:nvPr>
            <p:ph idx="1"/>
          </p:nvPr>
        </p:nvSpPr>
        <p:spPr/>
        <p:txBody>
          <a:bodyPr/>
          <a:lstStyle/>
          <a:p>
            <a:r>
              <a:rPr lang="en-US" dirty="0" smtClean="0"/>
              <a:t>Our </a:t>
            </a:r>
            <a:r>
              <a:rPr lang="en-US" i="1" dirty="0" smtClean="0"/>
              <a:t>loss aversion </a:t>
            </a:r>
            <a:r>
              <a:rPr lang="en-US" dirty="0" smtClean="0"/>
              <a:t>is a reason for our need to keep options open. We are averse to the loss of options.</a:t>
            </a:r>
          </a:p>
          <a:p>
            <a:r>
              <a:rPr lang="en-US" dirty="0" smtClean="0"/>
              <a:t>When </a:t>
            </a:r>
            <a:r>
              <a:rPr lang="en-US" dirty="0" smtClean="0"/>
              <a:t>we face a complicated choice from a multi-item menu, we often rely on a rule-of-thumb called the </a:t>
            </a:r>
            <a:r>
              <a:rPr lang="en-US" i="1" dirty="0" smtClean="0"/>
              <a:t>diversification heuristic</a:t>
            </a:r>
            <a:r>
              <a:rPr lang="en-US" dirty="0" smtClean="0"/>
              <a:t>: When in doubt, diversify.</a:t>
            </a:r>
          </a:p>
          <a:p>
            <a:r>
              <a:rPr lang="en-US" dirty="0" smtClean="0"/>
              <a:t>An extreme form of this is the 1/</a:t>
            </a:r>
            <a:r>
              <a:rPr lang="en-US" i="1" dirty="0" smtClean="0"/>
              <a:t>n</a:t>
            </a:r>
            <a:r>
              <a:rPr lang="en-US" dirty="0" smtClean="0"/>
              <a:t> </a:t>
            </a:r>
            <a:r>
              <a:rPr lang="en-US" i="1" dirty="0" smtClean="0"/>
              <a:t>heuristic</a:t>
            </a:r>
            <a:r>
              <a:rPr lang="en-US" dirty="0" smtClean="0"/>
              <a:t>: When faced with </a:t>
            </a:r>
            <a:r>
              <a:rPr lang="en-US" i="1" dirty="0" smtClean="0"/>
              <a:t>n</a:t>
            </a:r>
            <a:r>
              <a:rPr lang="en-US" dirty="0" smtClean="0"/>
              <a:t> options, choose equal amounts of each option</a:t>
            </a:r>
            <a:endParaRPr lang="en-US" dirty="0"/>
          </a:p>
        </p:txBody>
      </p:sp>
    </p:spTree>
    <p:extLst>
      <p:ext uri="{BB962C8B-B14F-4D97-AF65-F5344CB8AC3E}">
        <p14:creationId xmlns:p14="http://schemas.microsoft.com/office/powerpoint/2010/main" val="3862583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a:t>
            </a:r>
            <a:endParaRPr lang="en-US" dirty="0"/>
          </a:p>
        </p:txBody>
      </p:sp>
      <p:sp>
        <p:nvSpPr>
          <p:cNvPr id="3" name="Content Placeholder 2"/>
          <p:cNvSpPr>
            <a:spLocks noGrp="1"/>
          </p:cNvSpPr>
          <p:nvPr>
            <p:ph idx="1"/>
          </p:nvPr>
        </p:nvSpPr>
        <p:spPr/>
        <p:txBody>
          <a:bodyPr/>
          <a:lstStyle/>
          <a:p>
            <a:r>
              <a:rPr lang="en-US" dirty="0" smtClean="0"/>
              <a:t>Diversification, if done to reduce risk in one’s wealth portfolio, can be a great idea</a:t>
            </a:r>
          </a:p>
          <a:p>
            <a:pPr lvl="1"/>
            <a:r>
              <a:rPr lang="en-US" dirty="0" smtClean="0"/>
              <a:t>Good financial planning requires each individual to use his/her wealth to buy a sensible mix of different assets, such as stocks, bonds, real estate, etc.</a:t>
            </a:r>
          </a:p>
          <a:p>
            <a:r>
              <a:rPr lang="en-US" dirty="0" smtClean="0"/>
              <a:t>But naïve diversification that is done simply because one is overwhelmed by a complex choice can cause serious problems</a:t>
            </a:r>
            <a:endParaRPr lang="en-US" dirty="0"/>
          </a:p>
        </p:txBody>
      </p:sp>
    </p:spTree>
    <p:extLst>
      <p:ext uri="{BB962C8B-B14F-4D97-AF65-F5344CB8AC3E}">
        <p14:creationId xmlns:p14="http://schemas.microsoft.com/office/powerpoint/2010/main" val="4061652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experiment</a:t>
            </a:r>
            <a:endParaRPr lang="en-US" dirty="0"/>
          </a:p>
        </p:txBody>
      </p:sp>
      <p:sp>
        <p:nvSpPr>
          <p:cNvPr id="3" name="Content Placeholder 2"/>
          <p:cNvSpPr>
            <a:spLocks noGrp="1"/>
          </p:cNvSpPr>
          <p:nvPr>
            <p:ph idx="1"/>
          </p:nvPr>
        </p:nvSpPr>
        <p:spPr/>
        <p:txBody>
          <a:bodyPr/>
          <a:lstStyle/>
          <a:p>
            <a:r>
              <a:rPr lang="en-US" dirty="0" smtClean="0"/>
              <a:t>University employees were asked how they would invest their money if they had only two mutual funds to choose from</a:t>
            </a:r>
          </a:p>
          <a:p>
            <a:pPr lvl="1"/>
            <a:r>
              <a:rPr lang="en-US" dirty="0" smtClean="0"/>
              <a:t>A mutual fund takes money from (willing) people, buys financial assets, and returns the gains to the investors in proportion to each investor’s contribution (after deducting some fees)</a:t>
            </a:r>
          </a:p>
          <a:p>
            <a:pPr lvl="1"/>
            <a:r>
              <a:rPr lang="en-US" dirty="0" smtClean="0"/>
              <a:t>Some mutual funds invest in stocks, some in bonds, some in real estate, etc.</a:t>
            </a:r>
            <a:endParaRPr lang="en-US" dirty="0"/>
          </a:p>
        </p:txBody>
      </p:sp>
    </p:spTree>
    <p:extLst>
      <p:ext uri="{BB962C8B-B14F-4D97-AF65-F5344CB8AC3E}">
        <p14:creationId xmlns:p14="http://schemas.microsoft.com/office/powerpoint/2010/main" val="2491670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a:t>
            </a:r>
            <a:r>
              <a:rPr lang="en-US" dirty="0"/>
              <a:t> experiment</a:t>
            </a:r>
          </a:p>
        </p:txBody>
      </p:sp>
      <p:sp>
        <p:nvSpPr>
          <p:cNvPr id="3" name="Content Placeholder 2"/>
          <p:cNvSpPr>
            <a:spLocks noGrp="1"/>
          </p:cNvSpPr>
          <p:nvPr>
            <p:ph idx="1"/>
          </p:nvPr>
        </p:nvSpPr>
        <p:spPr/>
        <p:txBody>
          <a:bodyPr/>
          <a:lstStyle/>
          <a:p>
            <a:r>
              <a:rPr lang="en-US" dirty="0" smtClean="0"/>
              <a:t>Group 1 could invest in:</a:t>
            </a:r>
          </a:p>
          <a:p>
            <a:pPr lvl="1"/>
            <a:r>
              <a:rPr lang="en-US" dirty="0" smtClean="0"/>
              <a:t>A mutual fund that invested only in stocks, and/or</a:t>
            </a:r>
          </a:p>
          <a:p>
            <a:pPr lvl="1"/>
            <a:r>
              <a:rPr lang="en-US" dirty="0" smtClean="0"/>
              <a:t>A </a:t>
            </a:r>
            <a:r>
              <a:rPr lang="en-US" dirty="0"/>
              <a:t>mutual fund that invested only in </a:t>
            </a:r>
            <a:r>
              <a:rPr lang="en-US" dirty="0" smtClean="0"/>
              <a:t>bonds</a:t>
            </a:r>
          </a:p>
          <a:p>
            <a:r>
              <a:rPr lang="en-US" dirty="0" smtClean="0"/>
              <a:t>Group 2 could </a:t>
            </a:r>
            <a:r>
              <a:rPr lang="en-US" dirty="0"/>
              <a:t>invest in:</a:t>
            </a:r>
          </a:p>
          <a:p>
            <a:pPr lvl="1"/>
            <a:r>
              <a:rPr lang="en-US" dirty="0"/>
              <a:t>A mutual fund that invested only in stocks, and/or</a:t>
            </a:r>
          </a:p>
          <a:p>
            <a:pPr lvl="1"/>
            <a:r>
              <a:rPr lang="en-US" dirty="0" smtClean="0"/>
              <a:t>A “balanced” mutual fund that invested half in stocks and half in bonds, and/or</a:t>
            </a:r>
          </a:p>
          <a:p>
            <a:r>
              <a:rPr lang="en-US" dirty="0" smtClean="0"/>
              <a:t>The results confirmed the 1/n heuristic</a:t>
            </a:r>
            <a:endParaRPr lang="en-US" dirty="0"/>
          </a:p>
        </p:txBody>
      </p:sp>
      <p:sp>
        <p:nvSpPr>
          <p:cNvPr id="4" name="TextBox 3"/>
          <p:cNvSpPr txBox="1"/>
          <p:nvPr/>
        </p:nvSpPr>
        <p:spPr>
          <a:xfrm>
            <a:off x="11125200" y="2133600"/>
            <a:ext cx="990600" cy="1077218"/>
          </a:xfrm>
          <a:prstGeom prst="rect">
            <a:avLst/>
          </a:prstGeom>
          <a:solidFill>
            <a:srgbClr val="FFC000"/>
          </a:solidFill>
        </p:spPr>
        <p:txBody>
          <a:bodyPr wrap="square" rtlCol="0">
            <a:spAutoFit/>
          </a:bodyPr>
          <a:lstStyle/>
          <a:p>
            <a:r>
              <a:rPr lang="en-US" sz="3200" dirty="0"/>
              <a:t>50% 50%</a:t>
            </a:r>
          </a:p>
        </p:txBody>
      </p:sp>
      <p:sp>
        <p:nvSpPr>
          <p:cNvPr id="5" name="TextBox 4"/>
          <p:cNvSpPr txBox="1"/>
          <p:nvPr/>
        </p:nvSpPr>
        <p:spPr>
          <a:xfrm>
            <a:off x="11125200" y="3886200"/>
            <a:ext cx="990600" cy="1077218"/>
          </a:xfrm>
          <a:prstGeom prst="rect">
            <a:avLst/>
          </a:prstGeom>
          <a:solidFill>
            <a:srgbClr val="FFC000"/>
          </a:solidFill>
        </p:spPr>
        <p:txBody>
          <a:bodyPr wrap="square" rtlCol="0">
            <a:spAutoFit/>
          </a:bodyPr>
          <a:lstStyle/>
          <a:p>
            <a:r>
              <a:rPr lang="en-US" sz="3200" dirty="0"/>
              <a:t>50% 50%</a:t>
            </a:r>
          </a:p>
        </p:txBody>
      </p:sp>
      <p:sp>
        <p:nvSpPr>
          <p:cNvPr id="6" name="TextBox 5"/>
          <p:cNvSpPr txBox="1"/>
          <p:nvPr/>
        </p:nvSpPr>
        <p:spPr>
          <a:xfrm>
            <a:off x="7696200" y="5749636"/>
            <a:ext cx="4419600" cy="1077218"/>
          </a:xfrm>
          <a:prstGeom prst="rect">
            <a:avLst/>
          </a:prstGeom>
          <a:solidFill>
            <a:srgbClr val="FFC000"/>
          </a:solidFill>
        </p:spPr>
        <p:txBody>
          <a:bodyPr wrap="square" rtlCol="0">
            <a:spAutoFit/>
          </a:bodyPr>
          <a:lstStyle/>
          <a:p>
            <a:r>
              <a:rPr lang="en-US" sz="3200" dirty="0"/>
              <a:t>Group 2 is dangerously reliant on stocks</a:t>
            </a:r>
          </a:p>
        </p:txBody>
      </p:sp>
    </p:spTree>
    <p:extLst>
      <p:ext uri="{BB962C8B-B14F-4D97-AF65-F5344CB8AC3E}">
        <p14:creationId xmlns:p14="http://schemas.microsoft.com/office/powerpoint/2010/main" val="5700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Diversification experiment</a:t>
            </a:r>
          </a:p>
        </p:txBody>
      </p:sp>
      <p:sp>
        <p:nvSpPr>
          <p:cNvPr id="3" name="Content Placeholder 2"/>
          <p:cNvSpPr>
            <a:spLocks noGrp="1"/>
          </p:cNvSpPr>
          <p:nvPr>
            <p:ph idx="1"/>
          </p:nvPr>
        </p:nvSpPr>
        <p:spPr/>
        <p:txBody>
          <a:bodyPr/>
          <a:lstStyle/>
          <a:p>
            <a:r>
              <a:rPr lang="en-US" dirty="0"/>
              <a:t>Group </a:t>
            </a:r>
            <a:r>
              <a:rPr lang="en-US" dirty="0" smtClean="0"/>
              <a:t>3 </a:t>
            </a:r>
            <a:r>
              <a:rPr lang="en-US" dirty="0"/>
              <a:t>could invest in:</a:t>
            </a:r>
          </a:p>
          <a:p>
            <a:pPr lvl="1"/>
            <a:r>
              <a:rPr lang="en-US" dirty="0"/>
              <a:t>A mutual fund that invested only in </a:t>
            </a:r>
            <a:r>
              <a:rPr lang="en-US" dirty="0" smtClean="0"/>
              <a:t>bonds, </a:t>
            </a:r>
            <a:r>
              <a:rPr lang="en-US" dirty="0"/>
              <a:t>and/or</a:t>
            </a:r>
          </a:p>
          <a:p>
            <a:pPr lvl="1"/>
            <a:r>
              <a:rPr lang="en-US" dirty="0"/>
              <a:t>A “balanced” mutual fund that invested half in stocks and half in bonds, and/or</a:t>
            </a:r>
          </a:p>
          <a:p>
            <a:r>
              <a:rPr lang="en-US" dirty="0" smtClean="0"/>
              <a:t>Guess what these geniuses did!</a:t>
            </a:r>
            <a:endParaRPr lang="en-US" dirty="0"/>
          </a:p>
        </p:txBody>
      </p:sp>
      <p:sp>
        <p:nvSpPr>
          <p:cNvPr id="4" name="TextBox 3"/>
          <p:cNvSpPr txBox="1"/>
          <p:nvPr/>
        </p:nvSpPr>
        <p:spPr>
          <a:xfrm>
            <a:off x="11125200" y="2209800"/>
            <a:ext cx="990600" cy="1077218"/>
          </a:xfrm>
          <a:prstGeom prst="rect">
            <a:avLst/>
          </a:prstGeom>
          <a:solidFill>
            <a:srgbClr val="FFC000"/>
          </a:solidFill>
        </p:spPr>
        <p:txBody>
          <a:bodyPr wrap="square" rtlCol="0">
            <a:spAutoFit/>
          </a:bodyPr>
          <a:lstStyle/>
          <a:p>
            <a:r>
              <a:rPr lang="en-US" sz="3200" dirty="0"/>
              <a:t>50% 50%</a:t>
            </a:r>
          </a:p>
        </p:txBody>
      </p:sp>
    </p:spTree>
    <p:extLst>
      <p:ext uri="{BB962C8B-B14F-4D97-AF65-F5344CB8AC3E}">
        <p14:creationId xmlns:p14="http://schemas.microsoft.com/office/powerpoint/2010/main" val="18356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Diversification experiment</a:t>
            </a:r>
          </a:p>
        </p:txBody>
      </p:sp>
      <p:sp>
        <p:nvSpPr>
          <p:cNvPr id="3" name="Content Placeholder 2"/>
          <p:cNvSpPr>
            <a:spLocks noGrp="1"/>
          </p:cNvSpPr>
          <p:nvPr>
            <p:ph idx="1"/>
          </p:nvPr>
        </p:nvSpPr>
        <p:spPr/>
        <p:txBody>
          <a:bodyPr/>
          <a:lstStyle/>
          <a:p>
            <a:r>
              <a:rPr lang="en-US" dirty="0" smtClean="0"/>
              <a:t>One study examined employee behavior in the retirement saving plans of 170 companies</a:t>
            </a:r>
          </a:p>
          <a:p>
            <a:r>
              <a:rPr lang="en-US" dirty="0" smtClean="0"/>
              <a:t>It found that the more stock mutual funds a plan offered, the greater was the percentage of employees’ money that was invested in stocks</a:t>
            </a:r>
            <a:endParaRPr lang="en-US" dirty="0"/>
          </a:p>
        </p:txBody>
      </p:sp>
    </p:spTree>
    <p:extLst>
      <p:ext uri="{BB962C8B-B14F-4D97-AF65-F5344CB8AC3E}">
        <p14:creationId xmlns:p14="http://schemas.microsoft.com/office/powerpoint/2010/main" val="119293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Focus </a:t>
            </a:r>
            <a:endParaRPr lang="en-US" dirty="0"/>
          </a:p>
        </p:txBody>
      </p:sp>
      <p:sp>
        <p:nvSpPr>
          <p:cNvPr id="3" name="Content Placeholder 2"/>
          <p:cNvSpPr>
            <a:spLocks noGrp="1"/>
          </p:cNvSpPr>
          <p:nvPr>
            <p:ph idx="1"/>
          </p:nvPr>
        </p:nvSpPr>
        <p:spPr/>
        <p:txBody>
          <a:bodyPr>
            <a:normAutofit/>
          </a:bodyPr>
          <a:lstStyle/>
          <a:p>
            <a:pPr marL="457200" indent="-457200"/>
            <a:r>
              <a:rPr lang="en-US" dirty="0" smtClean="0"/>
              <a:t>Benefits </a:t>
            </a:r>
          </a:p>
          <a:p>
            <a:pPr lvl="1"/>
            <a:r>
              <a:rPr lang="en-US" dirty="0" smtClean="0"/>
              <a:t>Avoiding negative addictions</a:t>
            </a:r>
          </a:p>
          <a:p>
            <a:pPr lvl="1"/>
            <a:r>
              <a:rPr lang="en-US" dirty="0" smtClean="0"/>
              <a:t>Pursuing positive addictions</a:t>
            </a:r>
          </a:p>
          <a:p>
            <a:pPr lvl="1"/>
            <a:r>
              <a:rPr lang="en-US" dirty="0" smtClean="0"/>
              <a:t>Achieving competitive mastery</a:t>
            </a:r>
          </a:p>
          <a:p>
            <a:pPr marL="457200" indent="-457200"/>
            <a:r>
              <a:rPr lang="en-US" dirty="0" smtClean="0"/>
              <a:t>Barriers to planned focus</a:t>
            </a:r>
          </a:p>
          <a:p>
            <a:pPr lvl="1"/>
            <a:r>
              <a:rPr lang="en-US" dirty="0" smtClean="0"/>
              <a:t>Hyperbolic discounting</a:t>
            </a:r>
          </a:p>
          <a:p>
            <a:pPr lvl="1"/>
            <a:r>
              <a:rPr lang="en-US" dirty="0" smtClean="0"/>
              <a:t>Projection bias</a:t>
            </a:r>
          </a:p>
          <a:p>
            <a:pPr lvl="1"/>
            <a:r>
              <a:rPr lang="en-US" dirty="0" smtClean="0"/>
              <a:t>Diversification bias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Nudges</a:t>
            </a:r>
            <a:endParaRPr lang="en-US" dirty="0"/>
          </a:p>
        </p:txBody>
      </p:sp>
      <p:sp>
        <p:nvSpPr>
          <p:cNvPr id="3" name="Content Placeholder 2"/>
          <p:cNvSpPr>
            <a:spLocks noGrp="1"/>
          </p:cNvSpPr>
          <p:nvPr>
            <p:ph idx="1"/>
          </p:nvPr>
        </p:nvSpPr>
        <p:spPr/>
        <p:txBody>
          <a:bodyPr/>
          <a:lstStyle/>
          <a:p>
            <a:r>
              <a:rPr lang="en-US" dirty="0" smtClean="0"/>
              <a:t>When choices are complex, people rely on rules-of-thumb or heuristics</a:t>
            </a:r>
          </a:p>
          <a:p>
            <a:r>
              <a:rPr lang="en-US" dirty="0" smtClean="0"/>
              <a:t>This leads to bad decisions</a:t>
            </a:r>
          </a:p>
          <a:p>
            <a:r>
              <a:rPr lang="en-US" dirty="0" smtClean="0"/>
              <a:t>In these cases, libertarian paternalism may be necessary</a:t>
            </a:r>
          </a:p>
          <a:p>
            <a:r>
              <a:rPr lang="en-US" dirty="0" smtClean="0"/>
              <a:t>Governments can help by nudging people toward sensible choices</a:t>
            </a:r>
          </a:p>
        </p:txBody>
      </p:sp>
    </p:spTree>
    <p:extLst>
      <p:ext uri="{BB962C8B-B14F-4D97-AF65-F5344CB8AC3E}">
        <p14:creationId xmlns:p14="http://schemas.microsoft.com/office/powerpoint/2010/main" val="3068640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Documents and Settings\rjames\Local Settings\Temporary Internet Files\Content.IE5\NA5J5WLH\MPj03211970000[1].jpg"/>
          <p:cNvPicPr>
            <a:picLocks noChangeAspect="1" noChangeArrowheads="1"/>
          </p:cNvPicPr>
          <p:nvPr/>
        </p:nvPicPr>
        <p:blipFill>
          <a:blip r:embed="rId2" cstate="print"/>
          <a:srcRect/>
          <a:stretch>
            <a:fillRect/>
          </a:stretch>
        </p:blipFill>
        <p:spPr bwMode="auto">
          <a:xfrm>
            <a:off x="5775960" y="0"/>
            <a:ext cx="4892040" cy="6858000"/>
          </a:xfrm>
          <a:prstGeom prst="rect">
            <a:avLst/>
          </a:prstGeom>
          <a:noFill/>
        </p:spPr>
      </p:pic>
      <p:sp>
        <p:nvSpPr>
          <p:cNvPr id="2" name="Title 1"/>
          <p:cNvSpPr>
            <a:spLocks noGrp="1"/>
          </p:cNvSpPr>
          <p:nvPr>
            <p:ph type="title"/>
          </p:nvPr>
        </p:nvSpPr>
        <p:spPr>
          <a:xfrm>
            <a:off x="1524000" y="0"/>
            <a:ext cx="4114800" cy="1143000"/>
          </a:xfrm>
        </p:spPr>
        <p:txBody>
          <a:bodyPr/>
          <a:lstStyle/>
          <a:p>
            <a:pPr algn="l"/>
            <a:r>
              <a:rPr lang="en-US" dirty="0" smtClean="0"/>
              <a:t>Discussion</a:t>
            </a:r>
            <a:endParaRPr lang="en-US" dirty="0"/>
          </a:p>
        </p:txBody>
      </p:sp>
      <p:sp>
        <p:nvSpPr>
          <p:cNvPr id="3" name="Content Placeholder 2"/>
          <p:cNvSpPr>
            <a:spLocks noGrp="1"/>
          </p:cNvSpPr>
          <p:nvPr>
            <p:ph idx="1"/>
          </p:nvPr>
        </p:nvSpPr>
        <p:spPr>
          <a:xfrm>
            <a:off x="1524000" y="1143000"/>
            <a:ext cx="4191000" cy="5715000"/>
          </a:xfrm>
        </p:spPr>
        <p:txBody>
          <a:bodyPr>
            <a:normAutofit fontScale="92500" lnSpcReduction="20000"/>
          </a:bodyPr>
          <a:lstStyle/>
          <a:p>
            <a:pPr marL="0" indent="0">
              <a:buNone/>
            </a:pPr>
            <a:r>
              <a:rPr lang="en-US" dirty="0" smtClean="0"/>
              <a:t>Working in groups of 2-5, answer this: When can an irrational desire to keep options open be detrimental to a person’s future?</a:t>
            </a:r>
          </a:p>
          <a:p>
            <a:pPr marL="400050" lvl="1" indent="0">
              <a:spcBef>
                <a:spcPts val="0"/>
              </a:spcBef>
              <a:buNone/>
            </a:pPr>
            <a:r>
              <a:rPr lang="en-US" sz="2600" dirty="0"/>
              <a:t>Careers? College major? Athletics? Relationships?</a:t>
            </a:r>
          </a:p>
          <a:p>
            <a:pPr marL="400050" lvl="1" indent="0">
              <a:spcBef>
                <a:spcPts val="0"/>
              </a:spcBef>
              <a:buNone/>
            </a:pPr>
            <a:r>
              <a:rPr lang="en-US" sz="2600" dirty="0"/>
              <a:t>Addiction? Other examples?</a:t>
            </a:r>
          </a:p>
          <a:p>
            <a:pPr marL="400050" lvl="1" indent="0">
              <a:buNone/>
            </a:pPr>
            <a:endParaRPr lang="en-US" dirty="0"/>
          </a:p>
          <a:p>
            <a:pPr marL="0" indent="0">
              <a:buNone/>
            </a:pPr>
            <a:r>
              <a:rPr lang="en-US" dirty="0" smtClean="0"/>
              <a:t>Sometimes focus (eliminating other options) leads to a better set of new options.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Another Experiment</a:t>
            </a:r>
            <a:endParaRPr lang="en-US" dirty="0"/>
          </a:p>
        </p:txBody>
      </p:sp>
      <p:sp>
        <p:nvSpPr>
          <p:cNvPr id="3" name="Content Placeholder 2"/>
          <p:cNvSpPr>
            <a:spLocks noGrp="1"/>
          </p:cNvSpPr>
          <p:nvPr>
            <p:ph idx="1"/>
          </p:nvPr>
        </p:nvSpPr>
        <p:spPr>
          <a:xfrm>
            <a:off x="609600" y="1600201"/>
            <a:ext cx="8633012" cy="4525963"/>
          </a:xfrm>
        </p:spPr>
        <p:txBody>
          <a:bodyPr>
            <a:normAutofit lnSpcReduction="10000"/>
          </a:bodyPr>
          <a:lstStyle/>
          <a:p>
            <a:pPr marL="0" indent="0">
              <a:buNone/>
            </a:pPr>
            <a:r>
              <a:rPr lang="en-US" dirty="0" smtClean="0"/>
              <a:t>Students in class given the option of snacks at the end of class each week: Snickers, Oreos, chocolate with almonds, tortilla chips, peanuts, and cheese-peanut butter crackers.</a:t>
            </a:r>
          </a:p>
          <a:p>
            <a:pPr marL="0" indent="0">
              <a:buNone/>
            </a:pPr>
            <a:endParaRPr lang="en-US" dirty="0" smtClean="0"/>
          </a:p>
          <a:p>
            <a:pPr marL="0" indent="0">
              <a:buNone/>
            </a:pPr>
            <a:r>
              <a:rPr lang="en-US" dirty="0" smtClean="0"/>
              <a:t>Group 1: What would you like right now? (Asked each week for three weeks.)</a:t>
            </a:r>
          </a:p>
          <a:p>
            <a:pPr marL="0" indent="0">
              <a:buNone/>
            </a:pPr>
            <a:r>
              <a:rPr lang="en-US" dirty="0" smtClean="0"/>
              <a:t>Group 2: Asked to select choices for the following three weeks in advance.</a:t>
            </a:r>
          </a:p>
        </p:txBody>
      </p:sp>
      <p:grpSp>
        <p:nvGrpSpPr>
          <p:cNvPr id="4" name="Group 3"/>
          <p:cNvGrpSpPr/>
          <p:nvPr/>
        </p:nvGrpSpPr>
        <p:grpSpPr>
          <a:xfrm>
            <a:off x="9067801" y="1143000"/>
            <a:ext cx="2971799" cy="5562600"/>
            <a:chOff x="7696201" y="1143000"/>
            <a:chExt cx="2971799" cy="5562600"/>
          </a:xfrm>
        </p:grpSpPr>
        <p:pic>
          <p:nvPicPr>
            <p:cNvPr id="4100" name="Picture 4" descr="http://upload.wikimedia.org/wikipedia/commons/thumb/2/21/Oreo.jpg/800px-Oreo.jpg"/>
            <p:cNvPicPr>
              <a:picLocks noChangeAspect="1" noChangeArrowheads="1"/>
            </p:cNvPicPr>
            <p:nvPr/>
          </p:nvPicPr>
          <p:blipFill>
            <a:blip r:embed="rId2" cstate="print"/>
            <a:srcRect/>
            <a:stretch>
              <a:fillRect/>
            </a:stretch>
          </p:blipFill>
          <p:spPr bwMode="auto">
            <a:xfrm>
              <a:off x="7772400" y="5562600"/>
              <a:ext cx="2010834" cy="1143000"/>
            </a:xfrm>
            <a:prstGeom prst="rect">
              <a:avLst/>
            </a:prstGeom>
            <a:noFill/>
          </p:spPr>
        </p:pic>
        <p:pic>
          <p:nvPicPr>
            <p:cNvPr id="4106" name="Picture 10" descr="http://www.southerngracefarms.net/gapeanuts.jpg"/>
            <p:cNvPicPr>
              <a:picLocks noChangeAspect="1" noChangeArrowheads="1"/>
            </p:cNvPicPr>
            <p:nvPr/>
          </p:nvPicPr>
          <p:blipFill>
            <a:blip r:embed="rId3" cstate="print"/>
            <a:srcRect/>
            <a:stretch>
              <a:fillRect/>
            </a:stretch>
          </p:blipFill>
          <p:spPr bwMode="auto">
            <a:xfrm>
              <a:off x="8229601" y="3810000"/>
              <a:ext cx="1860519" cy="1543050"/>
            </a:xfrm>
            <a:prstGeom prst="rect">
              <a:avLst/>
            </a:prstGeom>
            <a:noFill/>
          </p:spPr>
        </p:pic>
        <p:pic>
          <p:nvPicPr>
            <p:cNvPr id="4098" name="Picture 2" descr="http://assets.kaboose.com/media/00/00/04/ab/62aa2a542305d673d7384afd87ebc8232bde16b8/476x357/Slideshow-Snickers_476x357.jpg"/>
            <p:cNvPicPr>
              <a:picLocks noChangeAspect="1" noChangeArrowheads="1"/>
            </p:cNvPicPr>
            <p:nvPr/>
          </p:nvPicPr>
          <p:blipFill>
            <a:blip r:embed="rId4" cstate="print"/>
            <a:srcRect l="10105" t="29132" r="9053" b="32773"/>
            <a:stretch>
              <a:fillRect/>
            </a:stretch>
          </p:blipFill>
          <p:spPr bwMode="auto">
            <a:xfrm>
              <a:off x="7871012" y="1143000"/>
              <a:ext cx="2796988" cy="990600"/>
            </a:xfrm>
            <a:prstGeom prst="rect">
              <a:avLst/>
            </a:prstGeom>
            <a:noFill/>
          </p:spPr>
        </p:pic>
        <p:pic>
          <p:nvPicPr>
            <p:cNvPr id="4102" name="Picture 6" descr="http://2.bp.blogspot.com/_FmPSZ1uaQ2w/RnMM4VzfTDI/AAAAAAAAAE0/rMm1jqyVvVo/s320/hersheys+milk+almonds.jpg"/>
            <p:cNvPicPr>
              <a:picLocks noChangeAspect="1" noChangeArrowheads="1"/>
            </p:cNvPicPr>
            <p:nvPr/>
          </p:nvPicPr>
          <p:blipFill>
            <a:blip r:embed="rId5" cstate="print"/>
            <a:srcRect t="24889" b="28889"/>
            <a:stretch>
              <a:fillRect/>
            </a:stretch>
          </p:blipFill>
          <p:spPr bwMode="auto">
            <a:xfrm>
              <a:off x="8001000" y="2057400"/>
              <a:ext cx="2476500" cy="858520"/>
            </a:xfrm>
            <a:prstGeom prst="rect">
              <a:avLst/>
            </a:prstGeom>
            <a:noFill/>
          </p:spPr>
        </p:pic>
        <p:pic>
          <p:nvPicPr>
            <p:cNvPr id="4104" name="Picture 8" descr="http://1.bp.blogspot.com/_rriZjUIMpkE/Rm2ByaYQClI/AAAAAAAAABI/1oR6XQNpXmQ/s320/chips-doritos.gif"/>
            <p:cNvPicPr>
              <a:picLocks noChangeAspect="1" noChangeArrowheads="1"/>
            </p:cNvPicPr>
            <p:nvPr/>
          </p:nvPicPr>
          <p:blipFill>
            <a:blip r:embed="rId6" cstate="print"/>
            <a:srcRect/>
            <a:stretch>
              <a:fillRect/>
            </a:stretch>
          </p:blipFill>
          <p:spPr bwMode="auto">
            <a:xfrm>
              <a:off x="7696201" y="3048000"/>
              <a:ext cx="1615589" cy="1797050"/>
            </a:xfrm>
            <a:prstGeom prst="rect">
              <a:avLst/>
            </a:prstGeom>
            <a:noFill/>
          </p:spPr>
        </p:pic>
        <p:pic>
          <p:nvPicPr>
            <p:cNvPr id="4108" name="Picture 12" descr="http://www.candyfavorites.com/pi/cheese-crackers.jpg"/>
            <p:cNvPicPr>
              <a:picLocks noChangeAspect="1" noChangeArrowheads="1"/>
            </p:cNvPicPr>
            <p:nvPr/>
          </p:nvPicPr>
          <p:blipFill>
            <a:blip r:embed="rId7" cstate="print"/>
            <a:srcRect/>
            <a:stretch>
              <a:fillRect/>
            </a:stretch>
          </p:blipFill>
          <p:spPr bwMode="auto">
            <a:xfrm>
              <a:off x="9729216" y="3352800"/>
              <a:ext cx="938784" cy="3352800"/>
            </a:xfrm>
            <a:prstGeom prst="rect">
              <a:avLst/>
            </a:prstGeom>
            <a:noFill/>
          </p:spPr>
        </p:pic>
      </p:grpSp>
      <p:sp>
        <p:nvSpPr>
          <p:cNvPr id="10" name="TextBox 9"/>
          <p:cNvSpPr txBox="1"/>
          <p:nvPr/>
        </p:nvSpPr>
        <p:spPr>
          <a:xfrm>
            <a:off x="1524000" y="6248400"/>
            <a:ext cx="6172200" cy="488467"/>
          </a:xfrm>
          <a:prstGeom prst="rect">
            <a:avLst/>
          </a:prstGeom>
          <a:solidFill>
            <a:srgbClr val="C00000"/>
          </a:solidFill>
        </p:spPr>
        <p:txBody>
          <a:bodyPr wrap="square" rtlCol="0">
            <a:spAutoFit/>
          </a:bodyPr>
          <a:lstStyle/>
          <a:p>
            <a:pPr>
              <a:lnSpc>
                <a:spcPct val="70000"/>
              </a:lnSpc>
            </a:pPr>
            <a:r>
              <a:rPr lang="en-US" sz="1200" dirty="0">
                <a:solidFill>
                  <a:schemeClr val="bg1"/>
                </a:solidFill>
              </a:rPr>
              <a:t>Read, D. (Carnegie Mellon) &amp; </a:t>
            </a:r>
            <a:r>
              <a:rPr lang="en-US" sz="1200" dirty="0" err="1">
                <a:solidFill>
                  <a:schemeClr val="bg1"/>
                </a:solidFill>
              </a:rPr>
              <a:t>Loewenstein</a:t>
            </a:r>
            <a:r>
              <a:rPr lang="en-US" sz="1200" dirty="0">
                <a:solidFill>
                  <a:schemeClr val="bg1"/>
                </a:solidFill>
              </a:rPr>
              <a:t>, G. (Carnegie Mellon), 1995, Diversification bias: Explaining the discrepancy in variety seeking between combined and separated choices. </a:t>
            </a:r>
            <a:r>
              <a:rPr lang="en-US" sz="1200" i="1" dirty="0">
                <a:solidFill>
                  <a:schemeClr val="bg1"/>
                </a:solidFill>
              </a:rPr>
              <a:t>Journal of Experimental Psychology: Applied</a:t>
            </a:r>
            <a:r>
              <a:rPr lang="en-US" sz="1200" dirty="0">
                <a:solidFill>
                  <a:schemeClr val="bg1"/>
                </a:solidFill>
              </a:rPr>
              <a:t>, 1, 1, 34-49.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you think?</a:t>
            </a:r>
            <a:endParaRPr lang="en-US" dirty="0"/>
          </a:p>
        </p:txBody>
      </p:sp>
      <p:sp>
        <p:nvSpPr>
          <p:cNvPr id="3" name="Content Placeholder 2"/>
          <p:cNvSpPr>
            <a:spLocks noGrp="1"/>
          </p:cNvSpPr>
          <p:nvPr>
            <p:ph idx="1"/>
          </p:nvPr>
        </p:nvSpPr>
        <p:spPr>
          <a:xfrm>
            <a:off x="609600" y="1600201"/>
            <a:ext cx="8534400" cy="4525963"/>
          </a:xfrm>
        </p:spPr>
        <p:txBody>
          <a:bodyPr>
            <a:normAutofit fontScale="92500" lnSpcReduction="20000"/>
          </a:bodyPr>
          <a:lstStyle/>
          <a:p>
            <a:pPr marL="0" indent="0">
              <a:buNone/>
            </a:pPr>
            <a:r>
              <a:rPr lang="en-US" dirty="0" smtClean="0"/>
              <a:t>Group 1: Asked what would you like right now? (Asked each week for three weeks.)</a:t>
            </a:r>
          </a:p>
          <a:p>
            <a:pPr marL="0" indent="0">
              <a:buNone/>
            </a:pPr>
            <a:r>
              <a:rPr lang="en-US" dirty="0" smtClean="0"/>
              <a:t>Group 2: Asked to select choices for the following three weeks in advance</a:t>
            </a:r>
          </a:p>
          <a:p>
            <a:pPr marL="0" indent="0">
              <a:buNone/>
            </a:pPr>
            <a:endParaRPr lang="en-US" dirty="0" smtClean="0"/>
          </a:p>
          <a:p>
            <a:pPr marL="0" indent="0">
              <a:buNone/>
            </a:pPr>
            <a:r>
              <a:rPr lang="en-US" dirty="0" smtClean="0"/>
              <a:t>Who was more likely to select three different snacks for the three different weeks?</a:t>
            </a:r>
          </a:p>
          <a:p>
            <a:pPr marL="0" indent="0">
              <a:buNone/>
            </a:pPr>
            <a:r>
              <a:rPr lang="en-US" dirty="0" smtClean="0"/>
              <a:t>	a) Group 1</a:t>
            </a:r>
          </a:p>
          <a:p>
            <a:pPr marL="0" indent="0">
              <a:buNone/>
            </a:pPr>
            <a:r>
              <a:rPr lang="en-US" dirty="0" smtClean="0"/>
              <a:t>	b) Group 2</a:t>
            </a:r>
          </a:p>
          <a:p>
            <a:pPr marL="0" indent="0">
              <a:buNone/>
            </a:pPr>
            <a:r>
              <a:rPr lang="en-US" dirty="0" smtClean="0"/>
              <a:t>	c) They were about the same</a:t>
            </a:r>
            <a:endParaRPr lang="en-US" dirty="0"/>
          </a:p>
        </p:txBody>
      </p:sp>
      <p:grpSp>
        <p:nvGrpSpPr>
          <p:cNvPr id="4" name="Group 3"/>
          <p:cNvGrpSpPr/>
          <p:nvPr/>
        </p:nvGrpSpPr>
        <p:grpSpPr>
          <a:xfrm>
            <a:off x="9067801" y="1143000"/>
            <a:ext cx="2971799" cy="5562600"/>
            <a:chOff x="7696201" y="1143000"/>
            <a:chExt cx="2971799" cy="5562600"/>
          </a:xfrm>
        </p:grpSpPr>
        <p:pic>
          <p:nvPicPr>
            <p:cNvPr id="4106" name="Picture 10" descr="http://www.southerngracefarms.net/gapeanuts.jpg"/>
            <p:cNvPicPr>
              <a:picLocks noChangeAspect="1" noChangeArrowheads="1"/>
            </p:cNvPicPr>
            <p:nvPr/>
          </p:nvPicPr>
          <p:blipFill>
            <a:blip r:embed="rId2" cstate="print"/>
            <a:srcRect/>
            <a:stretch>
              <a:fillRect/>
            </a:stretch>
          </p:blipFill>
          <p:spPr bwMode="auto">
            <a:xfrm>
              <a:off x="8229601" y="3810000"/>
              <a:ext cx="1860519" cy="1543050"/>
            </a:xfrm>
            <a:prstGeom prst="rect">
              <a:avLst/>
            </a:prstGeom>
            <a:noFill/>
          </p:spPr>
        </p:pic>
        <p:pic>
          <p:nvPicPr>
            <p:cNvPr id="4098" name="Picture 2" descr="http://assets.kaboose.com/media/00/00/04/ab/62aa2a542305d673d7384afd87ebc8232bde16b8/476x357/Slideshow-Snickers_476x357.jpg"/>
            <p:cNvPicPr>
              <a:picLocks noChangeAspect="1" noChangeArrowheads="1"/>
            </p:cNvPicPr>
            <p:nvPr/>
          </p:nvPicPr>
          <p:blipFill>
            <a:blip r:embed="rId3" cstate="print"/>
            <a:srcRect l="10105" t="29132" r="9053" b="32773"/>
            <a:stretch>
              <a:fillRect/>
            </a:stretch>
          </p:blipFill>
          <p:spPr bwMode="auto">
            <a:xfrm>
              <a:off x="7871012" y="1143000"/>
              <a:ext cx="2796988" cy="990600"/>
            </a:xfrm>
            <a:prstGeom prst="rect">
              <a:avLst/>
            </a:prstGeom>
            <a:noFill/>
          </p:spPr>
        </p:pic>
        <p:pic>
          <p:nvPicPr>
            <p:cNvPr id="4102" name="Picture 6" descr="http://2.bp.blogspot.com/_FmPSZ1uaQ2w/RnMM4VzfTDI/AAAAAAAAAE0/rMm1jqyVvVo/s320/hersheys+milk+almonds.jpg"/>
            <p:cNvPicPr>
              <a:picLocks noChangeAspect="1" noChangeArrowheads="1"/>
            </p:cNvPicPr>
            <p:nvPr/>
          </p:nvPicPr>
          <p:blipFill>
            <a:blip r:embed="rId4" cstate="print"/>
            <a:srcRect t="24889" b="28889"/>
            <a:stretch>
              <a:fillRect/>
            </a:stretch>
          </p:blipFill>
          <p:spPr bwMode="auto">
            <a:xfrm>
              <a:off x="8001000" y="2057400"/>
              <a:ext cx="2476500" cy="858520"/>
            </a:xfrm>
            <a:prstGeom prst="rect">
              <a:avLst/>
            </a:prstGeom>
            <a:noFill/>
          </p:spPr>
        </p:pic>
        <p:pic>
          <p:nvPicPr>
            <p:cNvPr id="4104" name="Picture 8" descr="http://1.bp.blogspot.com/_rriZjUIMpkE/Rm2ByaYQClI/AAAAAAAAABI/1oR6XQNpXmQ/s320/chips-doritos.gif"/>
            <p:cNvPicPr>
              <a:picLocks noChangeAspect="1" noChangeArrowheads="1"/>
            </p:cNvPicPr>
            <p:nvPr/>
          </p:nvPicPr>
          <p:blipFill>
            <a:blip r:embed="rId5" cstate="print"/>
            <a:srcRect/>
            <a:stretch>
              <a:fillRect/>
            </a:stretch>
          </p:blipFill>
          <p:spPr bwMode="auto">
            <a:xfrm>
              <a:off x="7696201" y="3048000"/>
              <a:ext cx="1615589" cy="1797050"/>
            </a:xfrm>
            <a:prstGeom prst="rect">
              <a:avLst/>
            </a:prstGeom>
            <a:noFill/>
          </p:spPr>
        </p:pic>
        <p:pic>
          <p:nvPicPr>
            <p:cNvPr id="4108" name="Picture 12" descr="http://www.candyfavorites.com/pi/cheese-crackers.jpg"/>
            <p:cNvPicPr>
              <a:picLocks noChangeAspect="1" noChangeArrowheads="1"/>
            </p:cNvPicPr>
            <p:nvPr/>
          </p:nvPicPr>
          <p:blipFill>
            <a:blip r:embed="rId6" cstate="print"/>
            <a:srcRect/>
            <a:stretch>
              <a:fillRect/>
            </a:stretch>
          </p:blipFill>
          <p:spPr bwMode="auto">
            <a:xfrm>
              <a:off x="9729216" y="3352800"/>
              <a:ext cx="938784" cy="3352800"/>
            </a:xfrm>
            <a:prstGeom prst="rect">
              <a:avLst/>
            </a:prstGeom>
            <a:noFill/>
          </p:spPr>
        </p:pic>
        <p:pic>
          <p:nvPicPr>
            <p:cNvPr id="4100" name="Picture 4" descr="http://upload.wikimedia.org/wikipedia/commons/thumb/2/21/Oreo.jpg/800px-Oreo.jpg"/>
            <p:cNvPicPr>
              <a:picLocks noChangeAspect="1" noChangeArrowheads="1"/>
            </p:cNvPicPr>
            <p:nvPr/>
          </p:nvPicPr>
          <p:blipFill>
            <a:blip r:embed="rId7" cstate="print"/>
            <a:srcRect/>
            <a:stretch>
              <a:fillRect/>
            </a:stretch>
          </p:blipFill>
          <p:spPr bwMode="auto">
            <a:xfrm>
              <a:off x="7772400" y="5562600"/>
              <a:ext cx="2010834" cy="1143000"/>
            </a:xfrm>
            <a:prstGeom prst="rect">
              <a:avLst/>
            </a:prstGeom>
            <a:noFill/>
          </p:spPr>
        </p:pic>
      </p:grpSp>
      <p:sp>
        <p:nvSpPr>
          <p:cNvPr id="11" name="TextBox 10"/>
          <p:cNvSpPr txBox="1"/>
          <p:nvPr/>
        </p:nvSpPr>
        <p:spPr>
          <a:xfrm>
            <a:off x="1524000" y="6293333"/>
            <a:ext cx="6172200" cy="488467"/>
          </a:xfrm>
          <a:prstGeom prst="rect">
            <a:avLst/>
          </a:prstGeom>
          <a:solidFill>
            <a:srgbClr val="C00000"/>
          </a:solidFill>
        </p:spPr>
        <p:txBody>
          <a:bodyPr wrap="square" rtlCol="0">
            <a:spAutoFit/>
          </a:bodyPr>
          <a:lstStyle/>
          <a:p>
            <a:pPr>
              <a:lnSpc>
                <a:spcPct val="70000"/>
              </a:lnSpc>
            </a:pPr>
            <a:r>
              <a:rPr lang="en-US" sz="1200" dirty="0">
                <a:solidFill>
                  <a:schemeClr val="bg1"/>
                </a:solidFill>
              </a:rPr>
              <a:t>Read, D. (Carnegie Mellon) &amp; </a:t>
            </a:r>
            <a:r>
              <a:rPr lang="en-US" sz="1200" dirty="0" err="1">
                <a:solidFill>
                  <a:schemeClr val="bg1"/>
                </a:solidFill>
              </a:rPr>
              <a:t>Loewenstein</a:t>
            </a:r>
            <a:r>
              <a:rPr lang="en-US" sz="1200" dirty="0">
                <a:solidFill>
                  <a:schemeClr val="bg1"/>
                </a:solidFill>
              </a:rPr>
              <a:t>, G. (Carnegie Mellon), 1995, Diversification bias: Explaining the discrepancy in variety seeking between combined and separated choices. </a:t>
            </a:r>
            <a:r>
              <a:rPr lang="en-US" sz="1200" i="1" dirty="0">
                <a:solidFill>
                  <a:schemeClr val="bg1"/>
                </a:solidFill>
              </a:rPr>
              <a:t>Journal of Experimental Psychology: Applied</a:t>
            </a:r>
            <a:r>
              <a:rPr lang="en-US" sz="1200" dirty="0">
                <a:solidFill>
                  <a:schemeClr val="bg1"/>
                </a:solidFill>
              </a:rPr>
              <a:t>, 1, 1, 34-49.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People plan more future variety than they will want</a:t>
            </a:r>
            <a:endParaRPr lang="en-US" dirty="0"/>
          </a:p>
        </p:txBody>
      </p:sp>
      <p:graphicFrame>
        <p:nvGraphicFramePr>
          <p:cNvPr id="4" name="Content Placeholder 3"/>
          <p:cNvGraphicFramePr>
            <a:graphicFrameLocks noGrp="1"/>
          </p:cNvGraphicFramePr>
          <p:nvPr>
            <p:ph idx="1"/>
          </p:nvPr>
        </p:nvGraphicFramePr>
        <p:xfrm>
          <a:off x="1981200" y="1600200"/>
          <a:ext cx="8229600" cy="25298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lgn="ctr"/>
                      <a:endParaRPr lang="en-US" sz="2800" dirty="0"/>
                    </a:p>
                  </a:txBody>
                  <a:tcPr/>
                </a:tc>
                <a:tc>
                  <a:txBody>
                    <a:bodyPr/>
                    <a:lstStyle/>
                    <a:p>
                      <a:pPr algn="ctr"/>
                      <a:r>
                        <a:rPr lang="en-US" sz="2800" dirty="0" smtClean="0"/>
                        <a:t> </a:t>
                      </a:r>
                      <a:r>
                        <a:rPr lang="en-US" sz="2400" dirty="0" smtClean="0"/>
                        <a:t>% choosing three different snacks</a:t>
                      </a:r>
                      <a:endParaRPr lang="en-US" sz="2800" dirty="0"/>
                    </a:p>
                  </a:txBody>
                  <a:tcPr/>
                </a:tc>
                <a:extLst>
                  <a:ext uri="{0D108BD9-81ED-4DB2-BD59-A6C34878D82A}">
                    <a16:rowId xmlns:a16="http://schemas.microsoft.com/office/drawing/2014/main" val="10000"/>
                  </a:ext>
                </a:extLst>
              </a:tr>
              <a:tr h="370840">
                <a:tc>
                  <a:txBody>
                    <a:bodyPr/>
                    <a:lstStyle/>
                    <a:p>
                      <a:r>
                        <a:rPr lang="en-US" sz="2400" dirty="0" smtClean="0"/>
                        <a:t>Group 1:  What would you like right now? (Asked each week for three weeks.)</a:t>
                      </a:r>
                      <a:endParaRPr lang="en-US" sz="2400" dirty="0"/>
                    </a:p>
                  </a:txBody>
                  <a:tcPr/>
                </a:tc>
                <a:tc>
                  <a:txBody>
                    <a:bodyPr/>
                    <a:lstStyle/>
                    <a:p>
                      <a:pPr algn="ctr"/>
                      <a:r>
                        <a:rPr lang="en-US" sz="3600" dirty="0" smtClean="0"/>
                        <a:t>8%</a:t>
                      </a:r>
                      <a:endParaRPr lang="en-US" sz="3600" dirty="0"/>
                    </a:p>
                  </a:txBody>
                  <a:tcPr/>
                </a:tc>
                <a:extLst>
                  <a:ext uri="{0D108BD9-81ED-4DB2-BD59-A6C34878D82A}">
                    <a16:rowId xmlns:a16="http://schemas.microsoft.com/office/drawing/2014/main" val="10001"/>
                  </a:ext>
                </a:extLst>
              </a:tr>
              <a:tr h="370840">
                <a:tc>
                  <a:txBody>
                    <a:bodyPr/>
                    <a:lstStyle/>
                    <a:p>
                      <a:r>
                        <a:rPr lang="en-US" sz="2400" dirty="0" smtClean="0"/>
                        <a:t>Group 2: Asked to select all choices for the following weeks in advance</a:t>
                      </a:r>
                      <a:endParaRPr lang="en-US" sz="2400" dirty="0"/>
                    </a:p>
                  </a:txBody>
                  <a:tcPr/>
                </a:tc>
                <a:tc>
                  <a:txBody>
                    <a:bodyPr/>
                    <a:lstStyle/>
                    <a:p>
                      <a:pPr algn="ctr"/>
                      <a:r>
                        <a:rPr lang="en-US" sz="3600" dirty="0" smtClean="0"/>
                        <a:t>45%</a:t>
                      </a:r>
                      <a:endParaRPr lang="en-US" sz="3600" dirty="0"/>
                    </a:p>
                  </a:txBody>
                  <a:tcPr/>
                </a:tc>
                <a:extLst>
                  <a:ext uri="{0D108BD9-81ED-4DB2-BD59-A6C34878D82A}">
                    <a16:rowId xmlns:a16="http://schemas.microsoft.com/office/drawing/2014/main" val="10002"/>
                  </a:ext>
                </a:extLst>
              </a:tr>
            </a:tbl>
          </a:graphicData>
        </a:graphic>
      </p:graphicFrame>
      <p:graphicFrame>
        <p:nvGraphicFramePr>
          <p:cNvPr id="5" name="Content Placeholder 3"/>
          <p:cNvGraphicFramePr>
            <a:graphicFrameLocks/>
          </p:cNvGraphicFramePr>
          <p:nvPr/>
        </p:nvGraphicFramePr>
        <p:xfrm>
          <a:off x="1981200" y="4267200"/>
          <a:ext cx="8229600" cy="24688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lgn="ctr"/>
                      <a:endParaRPr lang="en-US" sz="2400" dirty="0"/>
                    </a:p>
                  </a:txBody>
                  <a:tcPr/>
                </a:tc>
                <a:tc>
                  <a:txBody>
                    <a:bodyPr/>
                    <a:lstStyle/>
                    <a:p>
                      <a:pPr algn="ctr"/>
                      <a:r>
                        <a:rPr lang="en-US" sz="2400" dirty="0" smtClean="0"/>
                        <a:t> % always choosing same snack</a:t>
                      </a:r>
                      <a:endParaRPr lang="en-US" sz="2400" dirty="0"/>
                    </a:p>
                  </a:txBody>
                  <a:tcPr/>
                </a:tc>
                <a:extLst>
                  <a:ext uri="{0D108BD9-81ED-4DB2-BD59-A6C34878D82A}">
                    <a16:rowId xmlns:a16="http://schemas.microsoft.com/office/drawing/2014/main" val="10000"/>
                  </a:ext>
                </a:extLst>
              </a:tr>
              <a:tr h="370840">
                <a:tc>
                  <a:txBody>
                    <a:bodyPr/>
                    <a:lstStyle/>
                    <a:p>
                      <a:r>
                        <a:rPr lang="en-US" sz="2400" dirty="0" smtClean="0"/>
                        <a:t>Group 1:  What would you like right now? (Asked each week for three weeks.)</a:t>
                      </a:r>
                      <a:endParaRPr lang="en-US" sz="2400" dirty="0"/>
                    </a:p>
                  </a:txBody>
                  <a:tcPr/>
                </a:tc>
                <a:tc>
                  <a:txBody>
                    <a:bodyPr/>
                    <a:lstStyle/>
                    <a:p>
                      <a:pPr algn="ctr"/>
                      <a:r>
                        <a:rPr lang="en-US" sz="3600" dirty="0" smtClean="0"/>
                        <a:t>46%</a:t>
                      </a:r>
                      <a:endParaRPr lang="en-US" sz="3600" dirty="0"/>
                    </a:p>
                  </a:txBody>
                  <a:tcPr/>
                </a:tc>
                <a:extLst>
                  <a:ext uri="{0D108BD9-81ED-4DB2-BD59-A6C34878D82A}">
                    <a16:rowId xmlns:a16="http://schemas.microsoft.com/office/drawing/2014/main" val="10001"/>
                  </a:ext>
                </a:extLst>
              </a:tr>
              <a:tr h="370840">
                <a:tc>
                  <a:txBody>
                    <a:bodyPr/>
                    <a:lstStyle/>
                    <a:p>
                      <a:r>
                        <a:rPr lang="en-US" sz="2400" dirty="0" smtClean="0"/>
                        <a:t>Group 2: Asked to select all choices for the following weeks in advance</a:t>
                      </a:r>
                      <a:endParaRPr lang="en-US" sz="2400" dirty="0"/>
                    </a:p>
                  </a:txBody>
                  <a:tcPr/>
                </a:tc>
                <a:tc>
                  <a:txBody>
                    <a:bodyPr/>
                    <a:lstStyle/>
                    <a:p>
                      <a:pPr algn="ctr"/>
                      <a:r>
                        <a:rPr lang="en-US" sz="3600" dirty="0" smtClean="0"/>
                        <a:t>18%</a:t>
                      </a:r>
                      <a:endParaRPr lang="en-US" sz="3600"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endParaRPr lang="en-US" dirty="0"/>
          </a:p>
        </p:txBody>
      </p:sp>
      <p:sp>
        <p:nvSpPr>
          <p:cNvPr id="3" name="Content Placeholder 2"/>
          <p:cNvSpPr>
            <a:spLocks noGrp="1"/>
          </p:cNvSpPr>
          <p:nvPr>
            <p:ph idx="1"/>
          </p:nvPr>
        </p:nvSpPr>
        <p:spPr/>
        <p:txBody>
          <a:bodyPr/>
          <a:lstStyle/>
          <a:p>
            <a:r>
              <a:rPr lang="en-US" dirty="0" smtClean="0"/>
              <a:t>Making a choice for the next three weeks is too complex</a:t>
            </a:r>
          </a:p>
          <a:p>
            <a:r>
              <a:rPr lang="en-US" dirty="0" smtClean="0"/>
              <a:t>So, we resort to the diversification heuristic</a:t>
            </a:r>
          </a:p>
          <a:p>
            <a:r>
              <a:rPr lang="en-US" dirty="0" smtClean="0"/>
              <a:t>But this will not turn out to be a good decision</a:t>
            </a:r>
            <a:endParaRPr lang="en-US" dirty="0"/>
          </a:p>
        </p:txBody>
      </p:sp>
    </p:spTree>
    <p:extLst>
      <p:ext uri="{BB962C8B-B14F-4D97-AF65-F5344CB8AC3E}">
        <p14:creationId xmlns:p14="http://schemas.microsoft.com/office/powerpoint/2010/main" val="2795287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don’t know our future selves</a:t>
            </a:r>
            <a:endParaRPr lang="en-US" dirty="0"/>
          </a:p>
        </p:txBody>
      </p:sp>
      <p:sp>
        <p:nvSpPr>
          <p:cNvPr id="3" name="Content Placeholder 2"/>
          <p:cNvSpPr>
            <a:spLocks noGrp="1"/>
          </p:cNvSpPr>
          <p:nvPr>
            <p:ph idx="1"/>
          </p:nvPr>
        </p:nvSpPr>
        <p:spPr/>
        <p:txBody>
          <a:bodyPr>
            <a:normAutofit/>
          </a:bodyPr>
          <a:lstStyle/>
          <a:p>
            <a:r>
              <a:rPr lang="en-US" dirty="0" smtClean="0"/>
              <a:t>The snacks experiment shows that when planning for the future we believe that a varied life is good for us, but when the future arrives we reject variety!</a:t>
            </a:r>
          </a:p>
          <a:p>
            <a:r>
              <a:rPr lang="en-US" dirty="0" smtClean="0"/>
              <a:t>This is somewhat similar to dynamic inconsistency: when planning for the future we have clear ideas of what is virtuous and sensible, but when the future arrives our impulses take over!</a:t>
            </a:r>
            <a:endParaRPr lang="en-US" dirty="0"/>
          </a:p>
        </p:txBody>
      </p:sp>
    </p:spTree>
    <p:extLst>
      <p:ext uri="{BB962C8B-B14F-4D97-AF65-F5344CB8AC3E}">
        <p14:creationId xmlns:p14="http://schemas.microsoft.com/office/powerpoint/2010/main" val="559838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pick something!</a:t>
            </a:r>
            <a:endParaRPr lang="en-US" dirty="0"/>
          </a:p>
        </p:txBody>
      </p:sp>
      <p:sp>
        <p:nvSpPr>
          <p:cNvPr id="3" name="Content Placeholder 2"/>
          <p:cNvSpPr>
            <a:spLocks noGrp="1"/>
          </p:cNvSpPr>
          <p:nvPr>
            <p:ph idx="1"/>
          </p:nvPr>
        </p:nvSpPr>
        <p:spPr/>
        <p:txBody>
          <a:bodyPr/>
          <a:lstStyle/>
          <a:p>
            <a:r>
              <a:rPr lang="en-US" dirty="0" smtClean="0"/>
              <a:t>We need to make choices</a:t>
            </a:r>
          </a:p>
          <a:p>
            <a:r>
              <a:rPr lang="en-US" dirty="0" smtClean="0"/>
              <a:t>Being careful when making choices is good</a:t>
            </a:r>
          </a:p>
          <a:p>
            <a:r>
              <a:rPr lang="en-US" dirty="0" smtClean="0"/>
              <a:t>But time is money; we need to make a choice and move on with life</a:t>
            </a:r>
          </a:p>
          <a:p>
            <a:r>
              <a:rPr lang="en-US" dirty="0" smtClean="0"/>
              <a:t>When it is hard to decide, it is because all options are equally good</a:t>
            </a:r>
          </a:p>
          <a:p>
            <a:r>
              <a:rPr lang="en-US" dirty="0" smtClean="0"/>
              <a:t>So, when it seems hard to choose, it should actually be easy to decide!</a:t>
            </a:r>
            <a:endParaRPr lang="en-US" dirty="0"/>
          </a:p>
        </p:txBody>
      </p:sp>
    </p:spTree>
    <p:extLst>
      <p:ext uri="{BB962C8B-B14F-4D97-AF65-F5344CB8AC3E}">
        <p14:creationId xmlns:p14="http://schemas.microsoft.com/office/powerpoint/2010/main" val="223697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Nonstandard decision making and the diversification bias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013865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rjames\Local Settings\Temporary Internet Files\Content.IE5\RGXC8X2J\MCBD09066_0000[1].wmf"/>
          <p:cNvPicPr>
            <a:picLocks noChangeAspect="1" noChangeArrowheads="1"/>
          </p:cNvPicPr>
          <p:nvPr/>
        </p:nvPicPr>
        <p:blipFill>
          <a:blip r:embed="rId2" cstate="print"/>
          <a:srcRect/>
          <a:stretch>
            <a:fillRect/>
          </a:stretch>
        </p:blipFill>
        <p:spPr bwMode="auto">
          <a:xfrm>
            <a:off x="9019515" y="1752600"/>
            <a:ext cx="3096285" cy="3420701"/>
          </a:xfrm>
          <a:prstGeom prst="rect">
            <a:avLst/>
          </a:prstGeom>
          <a:noFill/>
        </p:spPr>
      </p:pic>
      <p:sp>
        <p:nvSpPr>
          <p:cNvPr id="2" name="Title 1"/>
          <p:cNvSpPr>
            <a:spLocks noGrp="1"/>
          </p:cNvSpPr>
          <p:nvPr>
            <p:ph type="title"/>
          </p:nvPr>
        </p:nvSpPr>
        <p:spPr/>
        <p:txBody>
          <a:bodyPr>
            <a:normAutofit/>
          </a:bodyPr>
          <a:lstStyle/>
          <a:p>
            <a:r>
              <a:rPr lang="en-US" dirty="0" smtClean="0"/>
              <a:t>Diversification bias: The fear of focus</a:t>
            </a:r>
            <a:endParaRPr lang="en-US" dirty="0"/>
          </a:p>
        </p:txBody>
      </p:sp>
      <p:sp>
        <p:nvSpPr>
          <p:cNvPr id="3" name="Content Placeholder 2"/>
          <p:cNvSpPr>
            <a:spLocks noGrp="1"/>
          </p:cNvSpPr>
          <p:nvPr>
            <p:ph idx="1"/>
          </p:nvPr>
        </p:nvSpPr>
        <p:spPr>
          <a:xfrm>
            <a:off x="609600" y="1600201"/>
            <a:ext cx="8409915" cy="4525963"/>
          </a:xfrm>
        </p:spPr>
        <p:txBody>
          <a:bodyPr>
            <a:noAutofit/>
          </a:bodyPr>
          <a:lstStyle/>
          <a:p>
            <a:pPr marL="282575" indent="-282575"/>
            <a:r>
              <a:rPr lang="en-US" sz="2800" dirty="0"/>
              <a:t>We hate losing options, even if they are bad ones.  </a:t>
            </a:r>
          </a:p>
          <a:p>
            <a:pPr marL="282575" indent="-282575"/>
            <a:r>
              <a:rPr lang="en-US" sz="2800" dirty="0"/>
              <a:t>We love diversification, even when it is pointless and costly.</a:t>
            </a:r>
          </a:p>
          <a:p>
            <a:pPr marL="282575" indent="-282575"/>
            <a:r>
              <a:rPr lang="en-US" sz="2800" dirty="0"/>
              <a:t>We avoid focusing on an activity, even if we know that it is the only correct choice.</a:t>
            </a:r>
          </a:p>
          <a:p>
            <a:pPr marL="0" indent="0">
              <a:buNone/>
            </a:pPr>
            <a:endParaRPr lang="en-US" sz="2800" dirty="0"/>
          </a:p>
        </p:txBody>
      </p:sp>
      <p:sp>
        <p:nvSpPr>
          <p:cNvPr id="5" name="TextBox 4"/>
          <p:cNvSpPr txBox="1"/>
          <p:nvPr/>
        </p:nvSpPr>
        <p:spPr>
          <a:xfrm>
            <a:off x="1524000" y="5638800"/>
            <a:ext cx="9144000" cy="1169551"/>
          </a:xfrm>
          <a:prstGeom prst="rect">
            <a:avLst/>
          </a:prstGeom>
          <a:solidFill>
            <a:srgbClr val="7030A0"/>
          </a:solidFill>
        </p:spPr>
        <p:txBody>
          <a:bodyPr wrap="square" rtlCol="0">
            <a:spAutoFit/>
          </a:bodyPr>
          <a:lstStyle/>
          <a:p>
            <a:r>
              <a:rPr lang="en-US" sz="2800" dirty="0">
                <a:solidFill>
                  <a:schemeClr val="bg1"/>
                </a:solidFill>
              </a:rPr>
              <a:t>But, controlling your decision environment means focusing your choices and sometimes eliminating future options.</a:t>
            </a:r>
          </a:p>
          <a:p>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Diversification bias: We hate losing options</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Experimental finding</a:t>
            </a:r>
          </a:p>
          <a:p>
            <a:pPr marL="0" indent="0">
              <a:buNone/>
            </a:pPr>
            <a:r>
              <a:rPr lang="en-US" dirty="0" smtClean="0"/>
              <a:t>“options </a:t>
            </a:r>
            <a:r>
              <a:rPr lang="en-US" dirty="0"/>
              <a:t>that threaten to disappear cause decision makers to invest more effort and money in keeping these options open, </a:t>
            </a:r>
            <a:r>
              <a:rPr lang="en-US" b="1" dirty="0"/>
              <a:t>even when the options themselves seem to be of little </a:t>
            </a:r>
            <a:r>
              <a:rPr lang="en-US" b="1" dirty="0" smtClean="0"/>
              <a:t>interest</a:t>
            </a:r>
            <a:r>
              <a:rPr lang="en-US" dirty="0" smtClean="0"/>
              <a:t>”</a:t>
            </a:r>
          </a:p>
          <a:p>
            <a:pPr marL="0" indent="0">
              <a:buNone/>
            </a:pPr>
            <a:endParaRPr lang="en-US" dirty="0" smtClean="0"/>
          </a:p>
          <a:p>
            <a:pPr marL="0" indent="0" algn="r">
              <a:lnSpc>
                <a:spcPct val="80000"/>
              </a:lnSpc>
              <a:spcBef>
                <a:spcPts val="0"/>
              </a:spcBef>
              <a:buNone/>
            </a:pPr>
            <a:r>
              <a:rPr lang="en-US" sz="1800" dirty="0"/>
              <a:t>Shin (MIT) &amp; </a:t>
            </a:r>
            <a:r>
              <a:rPr lang="en-US" sz="1800" dirty="0" err="1"/>
              <a:t>Ariely</a:t>
            </a:r>
            <a:r>
              <a:rPr lang="en-US" sz="1800" dirty="0"/>
              <a:t> (MIT), 2004, Keeping doors open: </a:t>
            </a:r>
          </a:p>
          <a:p>
            <a:pPr marL="0" indent="0" algn="r">
              <a:lnSpc>
                <a:spcPct val="80000"/>
              </a:lnSpc>
              <a:spcBef>
                <a:spcPts val="0"/>
              </a:spcBef>
              <a:buNone/>
            </a:pPr>
            <a:r>
              <a:rPr lang="en-US" sz="1800" dirty="0"/>
              <a:t>The effect of unavailability on incentives to keep</a:t>
            </a:r>
          </a:p>
          <a:p>
            <a:pPr marL="0" indent="0" algn="r">
              <a:lnSpc>
                <a:spcPct val="80000"/>
              </a:lnSpc>
              <a:spcBef>
                <a:spcPts val="0"/>
              </a:spcBef>
              <a:buNone/>
            </a:pPr>
            <a:r>
              <a:rPr lang="en-US" sz="1800" dirty="0"/>
              <a:t> options viable. </a:t>
            </a:r>
            <a:r>
              <a:rPr lang="en-US" sz="1800" i="1" dirty="0"/>
              <a:t>Management Science, 50</a:t>
            </a:r>
            <a:r>
              <a:rPr lang="en-US" sz="1800" dirty="0"/>
              <a:t>, 575-586.</a:t>
            </a:r>
          </a:p>
          <a:p>
            <a:pPr marL="0" indent="0" algn="r">
              <a:buNone/>
            </a:pPr>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a:buNone/>
            </a:pPr>
            <a:r>
              <a:rPr lang="en-US" dirty="0" smtClean="0"/>
              <a:t>First, pick a door.</a:t>
            </a:r>
            <a:endParaRPr lang="en-US" dirty="0"/>
          </a:p>
        </p:txBody>
      </p:sp>
      <p:sp>
        <p:nvSpPr>
          <p:cNvPr id="4" name="Rectangle 3"/>
          <p:cNvSpPr/>
          <p:nvPr/>
        </p:nvSpPr>
        <p:spPr>
          <a:xfrm>
            <a:off x="2819400" y="4419600"/>
            <a:ext cx="1371600" cy="2057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4648200"/>
            <a:ext cx="9144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Oval 5"/>
          <p:cNvSpPr/>
          <p:nvPr/>
        </p:nvSpPr>
        <p:spPr>
          <a:xfrm>
            <a:off x="3962400" y="54864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6604084"/>
            <a:ext cx="9144000" cy="253916"/>
          </a:xfrm>
          <a:prstGeom prst="rect">
            <a:avLst/>
          </a:prstGeom>
          <a:solidFill>
            <a:srgbClr val="C00000"/>
          </a:solidFill>
        </p:spPr>
        <p:txBody>
          <a:bodyPr wrap="square" rtlCol="0">
            <a:spAutoFit/>
          </a:bodyPr>
          <a:lstStyle/>
          <a:p>
            <a:r>
              <a:rPr lang="en-US" sz="1050" dirty="0">
                <a:solidFill>
                  <a:schemeClr val="bg1"/>
                </a:solidFill>
              </a:rPr>
              <a:t>Shin, J. (MIT) &amp; </a:t>
            </a:r>
            <a:r>
              <a:rPr lang="en-US" sz="1050" dirty="0" err="1">
                <a:solidFill>
                  <a:schemeClr val="bg1"/>
                </a:solidFill>
              </a:rPr>
              <a:t>Ariely</a:t>
            </a:r>
            <a:r>
              <a:rPr lang="en-US" sz="1050" dirty="0">
                <a:solidFill>
                  <a:schemeClr val="bg1"/>
                </a:solidFill>
              </a:rPr>
              <a:t>, D. (MIT), 2004, Keeping doors open: The effect of unavailability on incentives to keep options viable. </a:t>
            </a:r>
            <a:r>
              <a:rPr lang="en-US" sz="1050" i="1" dirty="0">
                <a:solidFill>
                  <a:schemeClr val="bg1"/>
                </a:solidFill>
              </a:rPr>
              <a:t>Management Science, 50</a:t>
            </a:r>
            <a:r>
              <a:rPr lang="en-US" sz="1050" dirty="0">
                <a:solidFill>
                  <a:schemeClr val="bg1"/>
                </a:solidFill>
              </a:rPr>
              <a:t>, 575-586.</a:t>
            </a:r>
          </a:p>
        </p:txBody>
      </p:sp>
      <p:sp>
        <p:nvSpPr>
          <p:cNvPr id="19" name="Down Arrow 18"/>
          <p:cNvSpPr/>
          <p:nvPr/>
        </p:nvSpPr>
        <p:spPr>
          <a:xfrm rot="8915788">
            <a:off x="3468686" y="5582529"/>
            <a:ext cx="129553" cy="188743"/>
          </a:xfrm>
          <a:prstGeom prst="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Then click on the payoff box for some unknown amount (avg. 3</a:t>
            </a:r>
            <a:r>
              <a:rPr lang="en-US" dirty="0" smtClean="0">
                <a:cs typeface="Times New Roman"/>
              </a:rPr>
              <a:t>¢ per click).</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31" name="Down Arrow 30"/>
          <p:cNvSpPr/>
          <p:nvPr/>
        </p:nvSpPr>
        <p:spPr>
          <a:xfrm rot="8915788">
            <a:off x="3544885" y="5277729"/>
            <a:ext cx="129553" cy="188743"/>
          </a:xfrm>
          <a:prstGeom prst="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on diversification bias</a:t>
            </a:r>
            <a:endParaRPr lang="en-US" dirty="0"/>
          </a:p>
        </p:txBody>
      </p:sp>
      <p:sp>
        <p:nvSpPr>
          <p:cNvPr id="3" name="Content Placeholder 2"/>
          <p:cNvSpPr>
            <a:spLocks noGrp="1"/>
          </p:cNvSpPr>
          <p:nvPr>
            <p:ph idx="1"/>
          </p:nvPr>
        </p:nvSpPr>
        <p:spPr/>
        <p:txBody>
          <a:bodyPr/>
          <a:lstStyle/>
          <a:p>
            <a:pPr marL="0" indent="0">
              <a:buNone/>
            </a:pPr>
            <a:r>
              <a:rPr lang="en-US" dirty="0" smtClean="0"/>
              <a:t>Then click on the payoff box for some unknown amount (avg. 3</a:t>
            </a:r>
            <a:r>
              <a:rPr lang="en-US" dirty="0" smtClean="0">
                <a:cs typeface="Times New Roman"/>
              </a:rPr>
              <a:t>¢ per click).  </a:t>
            </a:r>
            <a:r>
              <a:rPr lang="en-US" dirty="0" smtClean="0"/>
              <a:t>50 clicks total.  Earn as much money as possible.</a:t>
            </a:r>
            <a:endParaRPr lang="en-US" dirty="0"/>
          </a:p>
        </p:txBody>
      </p:sp>
      <p:sp>
        <p:nvSpPr>
          <p:cNvPr id="4" name="Rectangle 3"/>
          <p:cNvSpPr/>
          <p:nvPr/>
        </p:nvSpPr>
        <p:spPr>
          <a:xfrm>
            <a:off x="2819400" y="4343400"/>
            <a:ext cx="1371600" cy="2057400"/>
          </a:xfrm>
          <a:prstGeom prst="rect">
            <a:avLst/>
          </a:prstGeom>
          <a:gradFill>
            <a:gsLst>
              <a:gs pos="0">
                <a:schemeClr val="bg1"/>
              </a:gs>
              <a:gs pos="39999">
                <a:srgbClr val="85C2FF"/>
              </a:gs>
              <a:gs pos="70000">
                <a:srgbClr val="C4D6EB"/>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19600"/>
            <a:ext cx="1371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4419600"/>
            <a:ext cx="13716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648200"/>
            <a:ext cx="9144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4864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96400" y="54864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46482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19"/>
          <p:cNvSpPr/>
          <p:nvPr/>
        </p:nvSpPr>
        <p:spPr>
          <a:xfrm rot="5400000" flipV="1">
            <a:off x="1153971" y="5192570"/>
            <a:ext cx="2492661" cy="838200"/>
          </a:xfrm>
          <a:prstGeom prst="flowChartInputOutp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133600" y="47244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3600" y="5181600"/>
            <a:ext cx="5334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1905794" y="5257800"/>
            <a:ext cx="456406" cy="7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2439194" y="4952206"/>
            <a:ext cx="457200" cy="1588"/>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57400" y="5791200"/>
            <a:ext cx="152400" cy="152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2133600" y="49530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133600" y="51054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2133600" y="4800600"/>
            <a:ext cx="533400" cy="304800"/>
          </a:xfrm>
          <a:prstGeom prst="line">
            <a:avLst/>
          </a:prstGeom>
          <a:ln w="117475">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76600" y="4876801"/>
            <a:ext cx="457200" cy="646331"/>
          </a:xfrm>
          <a:prstGeom prst="rect">
            <a:avLst/>
          </a:prstGeom>
          <a:noFill/>
          <a:ln w="57150">
            <a:solidFill>
              <a:srgbClr val="C00000"/>
            </a:solidFill>
          </a:ln>
        </p:spPr>
        <p:txBody>
          <a:bodyPr wrap="square" rtlCol="0">
            <a:spAutoFit/>
          </a:bodyPr>
          <a:lstStyle/>
          <a:p>
            <a:pPr algn="ctr"/>
            <a:r>
              <a:rPr lang="en-US" sz="3600" dirty="0"/>
              <a:t>$</a:t>
            </a:r>
          </a:p>
        </p:txBody>
      </p:sp>
      <p:sp>
        <p:nvSpPr>
          <p:cNvPr id="42" name="TextBox 41"/>
          <p:cNvSpPr txBox="1"/>
          <p:nvPr/>
        </p:nvSpPr>
        <p:spPr>
          <a:xfrm>
            <a:off x="2362200" y="3429000"/>
            <a:ext cx="533400" cy="369332"/>
          </a:xfrm>
          <a:prstGeom prst="rect">
            <a:avLst/>
          </a:prstGeom>
          <a:noFill/>
        </p:spPr>
        <p:txBody>
          <a:bodyPr wrap="square" rtlCol="0">
            <a:spAutoFit/>
          </a:bodyPr>
          <a:lstStyle/>
          <a:p>
            <a:r>
              <a:rPr lang="en-US" dirty="0"/>
              <a:t>1</a:t>
            </a:r>
            <a:r>
              <a:rPr lang="en-US" dirty="0">
                <a:latin typeface="Times New Roman"/>
                <a:cs typeface="Times New Roman"/>
              </a:rPr>
              <a:t>¢</a:t>
            </a:r>
            <a:endParaRPr lang="en-US" dirty="0"/>
          </a:p>
        </p:txBody>
      </p:sp>
      <p:sp>
        <p:nvSpPr>
          <p:cNvPr id="43" name="TextBox 42"/>
          <p:cNvSpPr txBox="1"/>
          <p:nvPr/>
        </p:nvSpPr>
        <p:spPr>
          <a:xfrm>
            <a:off x="3048000" y="3429000"/>
            <a:ext cx="533400" cy="369332"/>
          </a:xfrm>
          <a:prstGeom prst="rect">
            <a:avLst/>
          </a:prstGeom>
          <a:noFill/>
        </p:spPr>
        <p:txBody>
          <a:bodyPr wrap="square" rtlCol="0">
            <a:spAutoFit/>
          </a:bodyPr>
          <a:lstStyle/>
          <a:p>
            <a:r>
              <a:rPr lang="en-US" dirty="0"/>
              <a:t>2</a:t>
            </a:r>
            <a:r>
              <a:rPr lang="en-US" dirty="0">
                <a:latin typeface="Times New Roman"/>
                <a:cs typeface="Times New Roman"/>
              </a:rPr>
              <a:t>¢</a:t>
            </a:r>
            <a:endParaRPr lang="en-US" dirty="0"/>
          </a:p>
        </p:txBody>
      </p:sp>
      <p:sp>
        <p:nvSpPr>
          <p:cNvPr id="44" name="TextBox 43"/>
          <p:cNvSpPr txBox="1"/>
          <p:nvPr/>
        </p:nvSpPr>
        <p:spPr>
          <a:xfrm>
            <a:off x="3581400" y="3429000"/>
            <a:ext cx="533400" cy="369332"/>
          </a:xfrm>
          <a:prstGeom prst="rect">
            <a:avLst/>
          </a:prstGeom>
          <a:noFill/>
        </p:spPr>
        <p:txBody>
          <a:bodyPr wrap="square" rtlCol="0">
            <a:spAutoFit/>
          </a:bodyPr>
          <a:lstStyle/>
          <a:p>
            <a:r>
              <a:rPr lang="en-US" dirty="0"/>
              <a:t>4</a:t>
            </a:r>
            <a:r>
              <a:rPr lang="en-US" dirty="0">
                <a:latin typeface="Times New Roman"/>
                <a:cs typeface="Times New Roman"/>
              </a:rPr>
              <a:t>¢</a:t>
            </a:r>
            <a:endParaRPr lang="en-US" dirty="0"/>
          </a:p>
        </p:txBody>
      </p:sp>
      <p:sp>
        <p:nvSpPr>
          <p:cNvPr id="45" name="TextBox 44"/>
          <p:cNvSpPr txBox="1"/>
          <p:nvPr/>
        </p:nvSpPr>
        <p:spPr>
          <a:xfrm>
            <a:off x="4343400" y="3429000"/>
            <a:ext cx="533400" cy="369332"/>
          </a:xfrm>
          <a:prstGeom prst="rect">
            <a:avLst/>
          </a:prstGeom>
          <a:noFill/>
        </p:spPr>
        <p:txBody>
          <a:bodyPr wrap="square" rtlCol="0">
            <a:spAutoFit/>
          </a:bodyPr>
          <a:lstStyle/>
          <a:p>
            <a:r>
              <a:rPr lang="en-US" dirty="0"/>
              <a:t>5</a:t>
            </a:r>
            <a:r>
              <a:rPr lang="en-US" dirty="0">
                <a:latin typeface="Times New Roman"/>
                <a:cs typeface="Times New Roman"/>
              </a:rPr>
              <a:t>¢</a:t>
            </a:r>
            <a:endParaRPr lang="en-US" dirty="0"/>
          </a:p>
        </p:txBody>
      </p:sp>
      <p:cxnSp>
        <p:nvCxnSpPr>
          <p:cNvPr id="47" name="Straight Connector 46"/>
          <p:cNvCxnSpPr>
            <a:stCxn id="42" idx="2"/>
            <a:endCxn id="41" idx="0"/>
          </p:cNvCxnSpPr>
          <p:nvPr/>
        </p:nvCxnSpPr>
        <p:spPr>
          <a:xfrm rot="16200000" flipH="1">
            <a:off x="2527816" y="3899416"/>
            <a:ext cx="1078468" cy="8763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41" idx="0"/>
          </p:cNvCxnSpPr>
          <p:nvPr/>
        </p:nvCxnSpPr>
        <p:spPr>
          <a:xfrm rot="16200000" flipH="1">
            <a:off x="2870716" y="4242316"/>
            <a:ext cx="1078468" cy="1905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1" idx="0"/>
          </p:cNvCxnSpPr>
          <p:nvPr/>
        </p:nvCxnSpPr>
        <p:spPr>
          <a:xfrm rot="5400000">
            <a:off x="3137416" y="4166116"/>
            <a:ext cx="1078468" cy="3429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461266" y="3853934"/>
            <a:ext cx="1078468" cy="99060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1970</Words>
  <Application>Microsoft Office PowerPoint</Application>
  <PresentationFormat>Widescreen</PresentationFormat>
  <Paragraphs>234</Paragraphs>
  <Slides>37</Slides>
  <Notes>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Diversification Bias:  The fear of focus</vt:lpstr>
      <vt:lpstr>Reading</vt:lpstr>
      <vt:lpstr>Focus </vt:lpstr>
      <vt:lpstr>Nonstandard decision making and the diversification bias</vt:lpstr>
      <vt:lpstr>Diversification bias: The fear of focus</vt:lpstr>
      <vt:lpstr>Diversification bias: We hate losing options</vt:lpstr>
      <vt:lpstr>An experiment on diversification bias</vt:lpstr>
      <vt:lpstr>An experiment on diversification bias</vt:lpstr>
      <vt:lpstr>An experiment on diversification bias</vt:lpstr>
      <vt:lpstr>An experiment on diversification bias</vt:lpstr>
      <vt:lpstr>An experiment on diversification bias</vt:lpstr>
      <vt:lpstr>If all doors have the same average value (3¢), the best strategy is…</vt:lpstr>
      <vt:lpstr>An experiment on diversification bias</vt:lpstr>
      <vt:lpstr>An experiment on diversification bias</vt:lpstr>
      <vt:lpstr>An experiment on diversification bias</vt:lpstr>
      <vt:lpstr>An experiment on diversification bias</vt:lpstr>
      <vt:lpstr>An experiment on diversification bias</vt:lpstr>
      <vt:lpstr>If all doors have the same average value, but unclicked doors eventually disappear, the best strategy is…</vt:lpstr>
      <vt:lpstr>An experiment on diversification bias</vt:lpstr>
      <vt:lpstr>An experiment on diversification bias</vt:lpstr>
      <vt:lpstr>An experiment on diversification bias</vt:lpstr>
      <vt:lpstr>An experiment on diversification bias</vt:lpstr>
      <vt:lpstr>Diversification bias  in dating?</vt:lpstr>
      <vt:lpstr>Take a little of everything!</vt:lpstr>
      <vt:lpstr>Diversification </vt:lpstr>
      <vt:lpstr>Diversification experiment</vt:lpstr>
      <vt:lpstr>Diversification experiment</vt:lpstr>
      <vt:lpstr>Diversification experiment</vt:lpstr>
      <vt:lpstr>Diversification experiment</vt:lpstr>
      <vt:lpstr>Nudges</vt:lpstr>
      <vt:lpstr>Discussion</vt:lpstr>
      <vt:lpstr>Another Experiment</vt:lpstr>
      <vt:lpstr>What do you think?</vt:lpstr>
      <vt:lpstr>People plan more future variety than they will want</vt:lpstr>
      <vt:lpstr>Complexity </vt:lpstr>
      <vt:lpstr>We don’t know our future selves</vt:lpstr>
      <vt:lpstr>Just pick something!</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Diversification Bias</dc:title>
  <dc:creator/>
  <cp:keywords>Behavioral economics curriculum, judgment and decision-making</cp:keywords>
  <cp:lastModifiedBy>Udayan Roy</cp:lastModifiedBy>
  <cp:revision>149</cp:revision>
  <dcterms:created xsi:type="dcterms:W3CDTF">2009-06-13T14:48:57Z</dcterms:created>
  <dcterms:modified xsi:type="dcterms:W3CDTF">2020-10-25T22:36:05Z</dcterms:modified>
</cp:coreProperties>
</file>