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74" r:id="rId3"/>
    <p:sldId id="370" r:id="rId4"/>
    <p:sldId id="371" r:id="rId5"/>
    <p:sldId id="404" r:id="rId6"/>
    <p:sldId id="372" r:id="rId7"/>
    <p:sldId id="406" r:id="rId8"/>
    <p:sldId id="410" r:id="rId9"/>
    <p:sldId id="373" r:id="rId10"/>
    <p:sldId id="407" r:id="rId11"/>
    <p:sldId id="369" r:id="rId12"/>
    <p:sldId id="409" r:id="rId13"/>
    <p:sldId id="348" r:id="rId14"/>
    <p:sldId id="354" r:id="rId15"/>
    <p:sldId id="346" r:id="rId16"/>
    <p:sldId id="351" r:id="rId17"/>
    <p:sldId id="355" r:id="rId18"/>
    <p:sldId id="353" r:id="rId19"/>
    <p:sldId id="352" r:id="rId20"/>
    <p:sldId id="280" r:id="rId21"/>
    <p:sldId id="394" r:id="rId22"/>
    <p:sldId id="395" r:id="rId23"/>
    <p:sldId id="396" r:id="rId24"/>
    <p:sldId id="397" r:id="rId25"/>
    <p:sldId id="405" r:id="rId26"/>
    <p:sldId id="398" r:id="rId27"/>
    <p:sldId id="408" r:id="rId28"/>
    <p:sldId id="399" r:id="rId29"/>
    <p:sldId id="400" r:id="rId30"/>
    <p:sldId id="401" r:id="rId31"/>
    <p:sldId id="402" r:id="rId32"/>
    <p:sldId id="403" r:id="rId33"/>
    <p:sldId id="283" r:id="rId34"/>
    <p:sldId id="368" r:id="rId35"/>
    <p:sldId id="265" r:id="rId36"/>
    <p:sldId id="302" r:id="rId37"/>
    <p:sldId id="377" r:id="rId38"/>
    <p:sldId id="376" r:id="rId39"/>
    <p:sldId id="411" r:id="rId40"/>
    <p:sldId id="412" r:id="rId41"/>
    <p:sldId id="413" r:id="rId42"/>
    <p:sldId id="414" r:id="rId43"/>
    <p:sldId id="415" r:id="rId44"/>
    <p:sldId id="416" r:id="rId45"/>
    <p:sldId id="417" r:id="rId46"/>
    <p:sldId id="418" r:id="rId47"/>
    <p:sldId id="419" r:id="rId48"/>
    <p:sldId id="420" r:id="rId49"/>
    <p:sldId id="421" r:id="rId50"/>
    <p:sldId id="42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CCECFF"/>
    <a:srgbClr val="FFB3CC"/>
    <a:srgbClr val="FF6699"/>
    <a:srgbClr val="9966FF"/>
    <a:srgbClr val="FFFF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646" autoAdjust="0"/>
    <p:restoredTop sz="85080" autoAdjust="0"/>
  </p:normalViewPr>
  <p:slideViewPr>
    <p:cSldViewPr>
      <p:cViewPr varScale="1">
        <p:scale>
          <a:sx n="58" d="100"/>
          <a:sy n="58" d="100"/>
        </p:scale>
        <p:origin x="544" y="56"/>
      </p:cViewPr>
      <p:guideLst>
        <p:guide orient="horz" pos="2160"/>
        <p:guide pos="3840"/>
      </p:guideLst>
    </p:cSldViewPr>
  </p:slideViewPr>
  <p:outlineViewPr>
    <p:cViewPr>
      <p:scale>
        <a:sx n="33" d="100"/>
        <a:sy n="33" d="100"/>
      </p:scale>
      <p:origin x="0" y="9768"/>
    </p:cViewPr>
  </p:outlineViewPr>
  <p:notesTextViewPr>
    <p:cViewPr>
      <p:scale>
        <a:sx n="100" d="100"/>
        <a:sy n="100" d="100"/>
      </p:scale>
      <p:origin x="0" y="0"/>
    </p:cViewPr>
  </p:notesTextViewPr>
  <p:sorterViewPr>
    <p:cViewPr varScale="1">
      <p:scale>
        <a:sx n="100" d="100"/>
        <a:sy n="100" d="100"/>
      </p:scale>
      <p:origin x="0" y="-167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Pt>
            <c:idx val="0"/>
            <c:bubble3D val="0"/>
            <c:spPr>
              <a:solidFill>
                <a:srgbClr val="FF0000"/>
              </a:solidFill>
            </c:spPr>
            <c:extLst>
              <c:ext xmlns:c16="http://schemas.microsoft.com/office/drawing/2014/chart" uri="{C3380CC4-5D6E-409C-BE32-E72D297353CC}">
                <c16:uniqueId val="{00000001-3062-4A26-AC33-053DCF1E3996}"/>
              </c:ext>
            </c:extLst>
          </c:dPt>
          <c:dPt>
            <c:idx val="1"/>
            <c:bubble3D val="0"/>
            <c:spPr>
              <a:solidFill>
                <a:schemeClr val="tx2">
                  <a:lumMod val="75000"/>
                </a:schemeClr>
              </a:solidFill>
              <a:ln>
                <a:solidFill>
                  <a:srgbClr val="0070C0"/>
                </a:solidFill>
              </a:ln>
            </c:spPr>
            <c:extLst>
              <c:ext xmlns:c16="http://schemas.microsoft.com/office/drawing/2014/chart" uri="{C3380CC4-5D6E-409C-BE32-E72D297353CC}">
                <c16:uniqueId val="{00000003-3062-4A26-AC33-053DCF1E3996}"/>
              </c:ext>
            </c:extLst>
          </c:dPt>
          <c:dLbls>
            <c:dLbl>
              <c:idx val="1"/>
              <c:spPr/>
              <c:txPr>
                <a:bodyPr/>
                <a:lstStyle/>
                <a:p>
                  <a:pPr>
                    <a:defRPr sz="2000">
                      <a:solidFill>
                        <a:schemeClr val="bg1"/>
                      </a:solidFill>
                    </a:defRPr>
                  </a:pPr>
                  <a:endParaRPr lang="en-US"/>
                </a:p>
              </c:txPr>
              <c:showLegendKey val="0"/>
              <c:showVal val="1"/>
              <c:showCatName val="1"/>
              <c:showSerName val="0"/>
              <c:showPercent val="0"/>
              <c:showBubbleSize val="0"/>
              <c:extLst>
                <c:ext xmlns:c16="http://schemas.microsoft.com/office/drawing/2014/chart" uri="{C3380CC4-5D6E-409C-BE32-E72D297353CC}">
                  <c16:uniqueId val="{00000003-3062-4A26-AC33-053DCF1E3996}"/>
                </c:ext>
              </c:extLst>
            </c:dLbl>
            <c:spPr>
              <a:noFill/>
              <a:ln>
                <a:noFill/>
              </a:ln>
              <a:effectLst/>
            </c:spPr>
            <c:txPr>
              <a:bodyPr/>
              <a:lstStyle/>
              <a:p>
                <a:pPr>
                  <a:defRPr sz="20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Sheet1!$A$3:$A$4</c:f>
              <c:strCache>
                <c:ptCount val="2"/>
                <c:pt idx="0">
                  <c:v>Low Brow</c:v>
                </c:pt>
                <c:pt idx="1">
                  <c:v>High Brow</c:v>
                </c:pt>
              </c:strCache>
            </c:strRef>
          </c:cat>
          <c:val>
            <c:numRef>
              <c:f>Sheet1!$B$3:$B$4</c:f>
              <c:numCache>
                <c:formatCode>0%</c:formatCode>
                <c:ptCount val="2"/>
                <c:pt idx="0">
                  <c:v>0.56000000000000005</c:v>
                </c:pt>
                <c:pt idx="1">
                  <c:v>0.44000000000000022</c:v>
                </c:pt>
              </c:numCache>
            </c:numRef>
          </c:val>
          <c:extLst>
            <c:ext xmlns:c16="http://schemas.microsoft.com/office/drawing/2014/chart" uri="{C3380CC4-5D6E-409C-BE32-E72D297353CC}">
              <c16:uniqueId val="{00000004-3062-4A26-AC33-053DCF1E3996}"/>
            </c:ext>
          </c:extLst>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Pt>
            <c:idx val="0"/>
            <c:bubble3D val="0"/>
            <c:spPr>
              <a:solidFill>
                <a:srgbClr val="FF0000"/>
              </a:solidFill>
            </c:spPr>
            <c:extLst>
              <c:ext xmlns:c16="http://schemas.microsoft.com/office/drawing/2014/chart" uri="{C3380CC4-5D6E-409C-BE32-E72D297353CC}">
                <c16:uniqueId val="{00000001-5DE7-441F-BA0E-BB84EE34C39D}"/>
              </c:ext>
            </c:extLst>
          </c:dPt>
          <c:dPt>
            <c:idx val="1"/>
            <c:bubble3D val="0"/>
            <c:spPr>
              <a:solidFill>
                <a:schemeClr val="tx2">
                  <a:lumMod val="75000"/>
                </a:schemeClr>
              </a:solidFill>
            </c:spPr>
            <c:extLst>
              <c:ext xmlns:c16="http://schemas.microsoft.com/office/drawing/2014/chart" uri="{C3380CC4-5D6E-409C-BE32-E72D297353CC}">
                <c16:uniqueId val="{00000003-5DE7-441F-BA0E-BB84EE34C39D}"/>
              </c:ext>
            </c:extLst>
          </c:dPt>
          <c:dLbls>
            <c:dLbl>
              <c:idx val="1"/>
              <c:spPr/>
              <c:txPr>
                <a:bodyPr/>
                <a:lstStyle/>
                <a:p>
                  <a:pPr>
                    <a:defRPr sz="2000">
                      <a:solidFill>
                        <a:schemeClr val="bg1"/>
                      </a:solidFill>
                    </a:defRPr>
                  </a:pPr>
                  <a:endParaRPr lang="en-US"/>
                </a:p>
              </c:txPr>
              <c:showLegendKey val="0"/>
              <c:showVal val="1"/>
              <c:showCatName val="1"/>
              <c:showSerName val="0"/>
              <c:showPercent val="0"/>
              <c:showBubbleSize val="0"/>
              <c:extLst>
                <c:ext xmlns:c16="http://schemas.microsoft.com/office/drawing/2014/chart" uri="{C3380CC4-5D6E-409C-BE32-E72D297353CC}">
                  <c16:uniqueId val="{00000003-5DE7-441F-BA0E-BB84EE34C39D}"/>
                </c:ext>
              </c:extLst>
            </c:dLbl>
            <c:spPr>
              <a:noFill/>
              <a:ln>
                <a:noFill/>
              </a:ln>
              <a:effectLst/>
            </c:spPr>
            <c:txPr>
              <a:bodyPr/>
              <a:lstStyle/>
              <a:p>
                <a:pPr>
                  <a:defRPr sz="20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Sheet1!$A$6:$A$7</c:f>
              <c:strCache>
                <c:ptCount val="2"/>
                <c:pt idx="0">
                  <c:v>Low Brow</c:v>
                </c:pt>
                <c:pt idx="1">
                  <c:v>High Brow</c:v>
                </c:pt>
              </c:strCache>
            </c:strRef>
          </c:cat>
          <c:val>
            <c:numRef>
              <c:f>Sheet1!$B$6:$B$7</c:f>
              <c:numCache>
                <c:formatCode>0%</c:formatCode>
                <c:ptCount val="2"/>
                <c:pt idx="0">
                  <c:v>0.37000000000000038</c:v>
                </c:pt>
                <c:pt idx="1">
                  <c:v>0.630000000000001</c:v>
                </c:pt>
              </c:numCache>
            </c:numRef>
          </c:val>
          <c:extLst>
            <c:ext xmlns:c16="http://schemas.microsoft.com/office/drawing/2014/chart" uri="{C3380CC4-5D6E-409C-BE32-E72D297353CC}">
              <c16:uniqueId val="{00000004-5DE7-441F-BA0E-BB84EE34C39D}"/>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5"/>
          <c:dPt>
            <c:idx val="0"/>
            <c:bubble3D val="0"/>
            <c:spPr>
              <a:solidFill>
                <a:srgbClr val="FF0000"/>
              </a:solidFill>
            </c:spPr>
            <c:extLst>
              <c:ext xmlns:c16="http://schemas.microsoft.com/office/drawing/2014/chart" uri="{C3380CC4-5D6E-409C-BE32-E72D297353CC}">
                <c16:uniqueId val="{00000001-194F-4BEC-BBF3-CC555AC9FFA5}"/>
              </c:ext>
            </c:extLst>
          </c:dPt>
          <c:dPt>
            <c:idx val="1"/>
            <c:bubble3D val="0"/>
            <c:spPr>
              <a:solidFill>
                <a:schemeClr val="tx2">
                  <a:lumMod val="75000"/>
                </a:schemeClr>
              </a:solidFill>
            </c:spPr>
            <c:extLst>
              <c:ext xmlns:c16="http://schemas.microsoft.com/office/drawing/2014/chart" uri="{C3380CC4-5D6E-409C-BE32-E72D297353CC}">
                <c16:uniqueId val="{00000003-194F-4BEC-BBF3-CC555AC9FFA5}"/>
              </c:ext>
            </c:extLst>
          </c:dPt>
          <c:dLbls>
            <c:dLbl>
              <c:idx val="0"/>
              <c:layout>
                <c:manualLayout>
                  <c:x val="-0.13355291664293026"/>
                  <c:y val="0.1787037037037037"/>
                </c:manualLayout>
              </c:layout>
              <c:showLegendKey val="0"/>
              <c:showVal val="1"/>
              <c:showCatName val="1"/>
              <c:showSerName val="0"/>
              <c:showPercent val="0"/>
              <c:showBubbleSize val="0"/>
              <c:extLst>
                <c:ext xmlns:c15="http://schemas.microsoft.com/office/drawing/2012/chart" uri="{CE6537A1-D6FC-4f65-9D91-7224C49458BB}">
                  <c15:layout>
                    <c:manualLayout>
                      <c:w val="0.28748668603557181"/>
                      <c:h val="0.37281481481481482"/>
                    </c:manualLayout>
                  </c15:layout>
                </c:ext>
                <c:ext xmlns:c16="http://schemas.microsoft.com/office/drawing/2014/chart" uri="{C3380CC4-5D6E-409C-BE32-E72D297353CC}">
                  <c16:uniqueId val="{00000001-194F-4BEC-BBF3-CC555AC9FFA5}"/>
                </c:ext>
              </c:extLst>
            </c:dLbl>
            <c:dLbl>
              <c:idx val="1"/>
              <c:layout>
                <c:manualLayout>
                  <c:x val="0.21211229821899291"/>
                  <c:y val="-0.25513414989792943"/>
                </c:manualLayout>
              </c:layout>
              <c:spPr/>
              <c:txPr>
                <a:bodyPr/>
                <a:lstStyle/>
                <a:p>
                  <a:pPr>
                    <a:defRPr sz="2000">
                      <a:solidFill>
                        <a:schemeClr val="bg1"/>
                      </a:solidFill>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8490002226906208"/>
                      <c:h val="0.37281481481481482"/>
                    </c:manualLayout>
                  </c15:layout>
                </c:ext>
                <c:ext xmlns:c16="http://schemas.microsoft.com/office/drawing/2014/chart" uri="{C3380CC4-5D6E-409C-BE32-E72D297353CC}">
                  <c16:uniqueId val="{00000003-194F-4BEC-BBF3-CC555AC9FFA5}"/>
                </c:ext>
              </c:extLst>
            </c:dLbl>
            <c:spPr>
              <a:noFill/>
              <a:ln>
                <a:noFill/>
              </a:ln>
              <a:effectLst/>
            </c:spPr>
            <c:txPr>
              <a:bodyPr/>
              <a:lstStyle/>
              <a:p>
                <a:pPr>
                  <a:defRPr sz="20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Sheet1!$A$9:$A$10</c:f>
              <c:strCache>
                <c:ptCount val="2"/>
                <c:pt idx="0">
                  <c:v>Low Brow</c:v>
                </c:pt>
                <c:pt idx="1">
                  <c:v>High Brow</c:v>
                </c:pt>
              </c:strCache>
            </c:strRef>
          </c:cat>
          <c:val>
            <c:numRef>
              <c:f>Sheet1!$B$9:$B$10</c:f>
              <c:numCache>
                <c:formatCode>0%</c:formatCode>
                <c:ptCount val="2"/>
                <c:pt idx="0">
                  <c:v>0.29000000000000031</c:v>
                </c:pt>
                <c:pt idx="1">
                  <c:v>0.71000000000000063</c:v>
                </c:pt>
              </c:numCache>
            </c:numRef>
          </c:val>
          <c:extLst>
            <c:ext xmlns:c16="http://schemas.microsoft.com/office/drawing/2014/chart" uri="{C3380CC4-5D6E-409C-BE32-E72D297353CC}">
              <c16:uniqueId val="{00000004-194F-4BEC-BBF3-CC555AC9FFA5}"/>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1.0814361520027386E-2"/>
          <c:y val="4.6577831617201724E-3"/>
          <c:w val="0.98984771573604058"/>
          <c:h val="0.98984771573604058"/>
        </c:manualLayout>
      </c:layout>
      <c:pieChart>
        <c:varyColors val="1"/>
        <c:ser>
          <c:idx val="0"/>
          <c:order val="0"/>
          <c:spPr>
            <a:solidFill>
              <a:srgbClr val="C00000"/>
            </a:solidFill>
          </c:spPr>
          <c:dPt>
            <c:idx val="1"/>
            <c:bubble3D val="0"/>
            <c:spPr>
              <a:solidFill>
                <a:schemeClr val="bg1">
                  <a:lumMod val="65000"/>
                </a:schemeClr>
              </a:solidFill>
            </c:spPr>
            <c:extLst>
              <c:ext xmlns:c16="http://schemas.microsoft.com/office/drawing/2014/chart" uri="{C3380CC4-5D6E-409C-BE32-E72D297353CC}">
                <c16:uniqueId val="{00000001-66A9-48DD-A321-21C12D53984A}"/>
              </c:ext>
            </c:extLst>
          </c:dPt>
          <c:dLbls>
            <c:delete val="1"/>
          </c:dLbls>
          <c:cat>
            <c:strRef>
              <c:f>Sheet1!$C$29:$C$30</c:f>
              <c:strCache>
                <c:ptCount val="2"/>
                <c:pt idx="0">
                  <c:v>Predicted "might be" smoking in 5 years</c:v>
                </c:pt>
                <c:pt idx="1">
                  <c:v>Predicted not smoking in 5 years</c:v>
                </c:pt>
              </c:strCache>
            </c:strRef>
          </c:cat>
          <c:val>
            <c:numRef>
              <c:f>Sheet1!$D$29:$D$30</c:f>
              <c:numCache>
                <c:formatCode>0%</c:formatCode>
                <c:ptCount val="2"/>
                <c:pt idx="0">
                  <c:v>0.15000000000000024</c:v>
                </c:pt>
                <c:pt idx="1">
                  <c:v>0.85000000000000064</c:v>
                </c:pt>
              </c:numCache>
            </c:numRef>
          </c:val>
          <c:extLst>
            <c:ext xmlns:c16="http://schemas.microsoft.com/office/drawing/2014/chart" uri="{C3380CC4-5D6E-409C-BE32-E72D297353CC}">
              <c16:uniqueId val="{00000002-66A9-48DD-A321-21C12D53984A}"/>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1.0814361520027386E-2"/>
          <c:y val="4.6577831617201724E-3"/>
          <c:w val="0.98984771573604058"/>
          <c:h val="0.98984771573604058"/>
        </c:manualLayout>
      </c:layout>
      <c:pieChart>
        <c:varyColors val="1"/>
        <c:ser>
          <c:idx val="0"/>
          <c:order val="0"/>
          <c:spPr>
            <a:solidFill>
              <a:srgbClr val="C00000"/>
            </a:solidFill>
          </c:spPr>
          <c:dPt>
            <c:idx val="1"/>
            <c:bubble3D val="0"/>
            <c:spPr>
              <a:solidFill>
                <a:schemeClr val="bg1">
                  <a:lumMod val="65000"/>
                </a:schemeClr>
              </a:solidFill>
            </c:spPr>
            <c:extLst>
              <c:ext xmlns:c16="http://schemas.microsoft.com/office/drawing/2014/chart" uri="{C3380CC4-5D6E-409C-BE32-E72D297353CC}">
                <c16:uniqueId val="{00000001-F348-49A2-A82E-17AB6975EAAB}"/>
              </c:ext>
            </c:extLst>
          </c:dPt>
          <c:dLbls>
            <c:delete val="1"/>
          </c:dLbls>
          <c:cat>
            <c:strRef>
              <c:f>Sheet1!$C$29:$C$30</c:f>
              <c:strCache>
                <c:ptCount val="2"/>
                <c:pt idx="0">
                  <c:v>Predicted "might be" smoking in 5 years</c:v>
                </c:pt>
                <c:pt idx="1">
                  <c:v>Predicted not smoking in 5 years</c:v>
                </c:pt>
              </c:strCache>
            </c:strRef>
          </c:cat>
          <c:val>
            <c:numRef>
              <c:f>Sheet1!$D$29:$D$30</c:f>
              <c:numCache>
                <c:formatCode>0%</c:formatCode>
                <c:ptCount val="2"/>
                <c:pt idx="0">
                  <c:v>0.15000000000000024</c:v>
                </c:pt>
                <c:pt idx="1">
                  <c:v>0.85000000000000064</c:v>
                </c:pt>
              </c:numCache>
            </c:numRef>
          </c:val>
          <c:extLst>
            <c:ext xmlns:c16="http://schemas.microsoft.com/office/drawing/2014/chart" uri="{C3380CC4-5D6E-409C-BE32-E72D297353CC}">
              <c16:uniqueId val="{00000002-F348-49A2-A82E-17AB6975EAAB}"/>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6.2925290837319474E-3"/>
          <c:y val="0"/>
          <c:w val="0.97044382714760125"/>
          <c:h val="1"/>
        </c:manualLayout>
      </c:layout>
      <c:pieChart>
        <c:varyColors val="1"/>
        <c:ser>
          <c:idx val="0"/>
          <c:order val="0"/>
          <c:spPr>
            <a:solidFill>
              <a:schemeClr val="bg1">
                <a:lumMod val="65000"/>
              </a:schemeClr>
            </a:solidFill>
          </c:spPr>
          <c:dPt>
            <c:idx val="0"/>
            <c:bubble3D val="0"/>
            <c:spPr>
              <a:solidFill>
                <a:srgbClr val="C00000"/>
              </a:solidFill>
            </c:spPr>
            <c:extLst>
              <c:ext xmlns:c16="http://schemas.microsoft.com/office/drawing/2014/chart" uri="{C3380CC4-5D6E-409C-BE32-E72D297353CC}">
                <c16:uniqueId val="{00000001-2070-4A71-8FFF-04E3E5A59143}"/>
              </c:ext>
            </c:extLst>
          </c:dPt>
          <c:dLbls>
            <c:delete val="1"/>
          </c:dLbls>
          <c:cat>
            <c:strRef>
              <c:f>Sheet1!$C$32:$C$33</c:f>
              <c:strCache>
                <c:ptCount val="2"/>
                <c:pt idx="0">
                  <c:v>Smoking in 5 years</c:v>
                </c:pt>
                <c:pt idx="1">
                  <c:v>Not smoking in 5 years</c:v>
                </c:pt>
              </c:strCache>
            </c:strRef>
          </c:cat>
          <c:val>
            <c:numRef>
              <c:f>Sheet1!$D$32:$D$33</c:f>
              <c:numCache>
                <c:formatCode>0%</c:formatCode>
                <c:ptCount val="2"/>
                <c:pt idx="0">
                  <c:v>0.43000000000000038</c:v>
                </c:pt>
                <c:pt idx="1">
                  <c:v>0.56999999999999995</c:v>
                </c:pt>
              </c:numCache>
            </c:numRef>
          </c:val>
          <c:extLst>
            <c:ext xmlns:c16="http://schemas.microsoft.com/office/drawing/2014/chart" uri="{C3380CC4-5D6E-409C-BE32-E72D297353CC}">
              <c16:uniqueId val="{00000002-2070-4A71-8FFF-04E3E5A59143}"/>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gradFill flip="none" rotWithShape="1">
                <a:gsLst>
                  <a:gs pos="0">
                    <a:srgbClr val="FFF200"/>
                  </a:gs>
                  <a:gs pos="45000">
                    <a:srgbClr val="FF7A00"/>
                  </a:gs>
                  <a:gs pos="70000">
                    <a:srgbClr val="FF0300"/>
                  </a:gs>
                  <a:gs pos="100000">
                    <a:srgbClr val="4D0808"/>
                  </a:gs>
                </a:gsLst>
                <a:lin ang="16200000" scaled="1"/>
                <a:tileRect/>
              </a:gradFill>
            </c:spPr>
            <c:extLst>
              <c:ext xmlns:c16="http://schemas.microsoft.com/office/drawing/2014/chart" uri="{C3380CC4-5D6E-409C-BE32-E72D297353CC}">
                <c16:uniqueId val="{00000001-5D6B-4510-B9EC-67BC44BED3AA}"/>
              </c:ext>
            </c:extLst>
          </c:dPt>
          <c:dPt>
            <c:idx val="1"/>
            <c:invertIfNegative val="0"/>
            <c:bubble3D val="0"/>
            <c:spPr>
              <a:gradFill flip="none" rotWithShape="1">
                <a:gsLst>
                  <a:gs pos="0">
                    <a:srgbClr val="5E9EFF"/>
                  </a:gs>
                  <a:gs pos="39999">
                    <a:srgbClr val="85C2FF"/>
                  </a:gs>
                  <a:gs pos="70000">
                    <a:srgbClr val="C4D6EB"/>
                  </a:gs>
                  <a:gs pos="100000">
                    <a:srgbClr val="FFEBFA"/>
                  </a:gs>
                </a:gsLst>
                <a:lin ang="5400000" scaled="1"/>
                <a:tileRect/>
              </a:gradFill>
            </c:spPr>
            <c:extLst>
              <c:ext xmlns:c16="http://schemas.microsoft.com/office/drawing/2014/chart" uri="{C3380CC4-5D6E-409C-BE32-E72D297353CC}">
                <c16:uniqueId val="{00000003-5D6B-4510-B9EC-67BC44BED3AA}"/>
              </c:ext>
            </c:extLst>
          </c:dPt>
          <c:cat>
            <c:strRef>
              <c:f>Sheet2!$B$4:$B$5</c:f>
              <c:strCache>
                <c:ptCount val="2"/>
                <c:pt idx="0">
                  <c:v>Before regular dose</c:v>
                </c:pt>
                <c:pt idx="1">
                  <c:v>After regular dose</c:v>
                </c:pt>
              </c:strCache>
            </c:strRef>
          </c:cat>
          <c:val>
            <c:numRef>
              <c:f>Sheet2!$C$4:$C$5</c:f>
              <c:numCache>
                <c:formatCode>"$"#,##0_);[Red]\("$"#,##0\)</c:formatCode>
                <c:ptCount val="2"/>
                <c:pt idx="0">
                  <c:v>60</c:v>
                </c:pt>
                <c:pt idx="1">
                  <c:v>35</c:v>
                </c:pt>
              </c:numCache>
            </c:numRef>
          </c:val>
          <c:extLst>
            <c:ext xmlns:c16="http://schemas.microsoft.com/office/drawing/2014/chart" uri="{C3380CC4-5D6E-409C-BE32-E72D297353CC}">
              <c16:uniqueId val="{00000004-5D6B-4510-B9EC-67BC44BED3AA}"/>
            </c:ext>
          </c:extLst>
        </c:ser>
        <c:dLbls>
          <c:showLegendKey val="0"/>
          <c:showVal val="0"/>
          <c:showCatName val="0"/>
          <c:showSerName val="0"/>
          <c:showPercent val="0"/>
          <c:showBubbleSize val="0"/>
        </c:dLbls>
        <c:gapWidth val="150"/>
        <c:axId val="122715136"/>
        <c:axId val="122721024"/>
      </c:barChart>
      <c:catAx>
        <c:axId val="122715136"/>
        <c:scaling>
          <c:orientation val="minMax"/>
        </c:scaling>
        <c:delete val="0"/>
        <c:axPos val="b"/>
        <c:numFmt formatCode="General" sourceLinked="0"/>
        <c:majorTickMark val="out"/>
        <c:minorTickMark val="none"/>
        <c:tickLblPos val="nextTo"/>
        <c:txPr>
          <a:bodyPr/>
          <a:lstStyle/>
          <a:p>
            <a:pPr>
              <a:defRPr sz="2000" b="1"/>
            </a:pPr>
            <a:endParaRPr lang="en-US"/>
          </a:p>
        </c:txPr>
        <c:crossAx val="122721024"/>
        <c:crosses val="autoZero"/>
        <c:auto val="1"/>
        <c:lblAlgn val="ctr"/>
        <c:lblOffset val="100"/>
        <c:noMultiLvlLbl val="0"/>
      </c:catAx>
      <c:valAx>
        <c:axId val="122721024"/>
        <c:scaling>
          <c:orientation val="minMax"/>
        </c:scaling>
        <c:delete val="0"/>
        <c:axPos val="l"/>
        <c:majorGridlines/>
        <c:title>
          <c:tx>
            <c:rich>
              <a:bodyPr rot="0" vert="horz"/>
              <a:lstStyle/>
              <a:p>
                <a:pPr>
                  <a:defRPr sz="2000"/>
                </a:pPr>
                <a:r>
                  <a:rPr lang="en-US" sz="2000" dirty="0"/>
                  <a:t>Amount </a:t>
                </a:r>
                <a:r>
                  <a:rPr lang="en-US" sz="2000" dirty="0" smtClean="0"/>
                  <a:t>of future money</a:t>
                </a:r>
                <a:r>
                  <a:rPr lang="en-US" sz="2000" baseline="0" dirty="0" smtClean="0"/>
                  <a:t> </a:t>
                </a:r>
                <a:r>
                  <a:rPr lang="en-US" sz="2000" dirty="0" smtClean="0"/>
                  <a:t>willing </a:t>
                </a:r>
                <a:r>
                  <a:rPr lang="en-US" sz="2000" dirty="0"/>
                  <a:t>to </a:t>
                </a:r>
                <a:r>
                  <a:rPr lang="en-US" sz="2000" dirty="0" smtClean="0"/>
                  <a:t>give up for double-dose </a:t>
                </a:r>
                <a:r>
                  <a:rPr lang="en-US" sz="2000" dirty="0"/>
                  <a:t>in 5 days</a:t>
                </a:r>
              </a:p>
            </c:rich>
          </c:tx>
          <c:overlay val="0"/>
        </c:title>
        <c:numFmt formatCode="&quot;$&quot;#,##0_);[Red]\(&quot;$&quot;#,##0\)" sourceLinked="1"/>
        <c:majorTickMark val="out"/>
        <c:minorTickMark val="none"/>
        <c:tickLblPos val="nextTo"/>
        <c:txPr>
          <a:bodyPr/>
          <a:lstStyle/>
          <a:p>
            <a:pPr>
              <a:defRPr sz="2000"/>
            </a:pPr>
            <a:endParaRPr lang="en-US"/>
          </a:p>
        </c:txPr>
        <c:crossAx val="12271513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gradFill flip="none" rotWithShape="1">
                <a:gsLst>
                  <a:gs pos="0">
                    <a:srgbClr val="FFF200"/>
                  </a:gs>
                  <a:gs pos="45000">
                    <a:srgbClr val="FF7A00"/>
                  </a:gs>
                  <a:gs pos="70000">
                    <a:srgbClr val="FF0300"/>
                  </a:gs>
                  <a:gs pos="100000">
                    <a:srgbClr val="4D0808"/>
                  </a:gs>
                </a:gsLst>
                <a:lin ang="16200000" scaled="1"/>
                <a:tileRect/>
              </a:gradFill>
            </c:spPr>
            <c:extLst>
              <c:ext xmlns:c16="http://schemas.microsoft.com/office/drawing/2014/chart" uri="{C3380CC4-5D6E-409C-BE32-E72D297353CC}">
                <c16:uniqueId val="{00000001-98A0-4A17-924E-85900FE6490E}"/>
              </c:ext>
            </c:extLst>
          </c:dPt>
          <c:dPt>
            <c:idx val="1"/>
            <c:invertIfNegative val="0"/>
            <c:bubble3D val="0"/>
            <c:spPr>
              <a:gradFill flip="none" rotWithShape="1">
                <a:gsLst>
                  <a:gs pos="0">
                    <a:srgbClr val="5E9EFF"/>
                  </a:gs>
                  <a:gs pos="39999">
                    <a:srgbClr val="85C2FF"/>
                  </a:gs>
                  <a:gs pos="70000">
                    <a:srgbClr val="C4D6EB"/>
                  </a:gs>
                  <a:gs pos="100000">
                    <a:srgbClr val="FFEBFA"/>
                  </a:gs>
                </a:gsLst>
                <a:lin ang="5400000" scaled="1"/>
                <a:tileRect/>
              </a:gradFill>
            </c:spPr>
            <c:extLst>
              <c:ext xmlns:c16="http://schemas.microsoft.com/office/drawing/2014/chart" uri="{C3380CC4-5D6E-409C-BE32-E72D297353CC}">
                <c16:uniqueId val="{00000003-98A0-4A17-924E-85900FE6490E}"/>
              </c:ext>
            </c:extLst>
          </c:dPt>
          <c:cat>
            <c:strRef>
              <c:f>Sheet2!$B$4:$B$5</c:f>
              <c:strCache>
                <c:ptCount val="2"/>
                <c:pt idx="0">
                  <c:v>Before regular dose</c:v>
                </c:pt>
                <c:pt idx="1">
                  <c:v>After regular dose</c:v>
                </c:pt>
              </c:strCache>
            </c:strRef>
          </c:cat>
          <c:val>
            <c:numRef>
              <c:f>Sheet2!$C$4:$C$5</c:f>
              <c:numCache>
                <c:formatCode>"$"#,##0_);[Red]\("$"#,##0\)</c:formatCode>
                <c:ptCount val="2"/>
                <c:pt idx="0">
                  <c:v>60</c:v>
                </c:pt>
                <c:pt idx="1">
                  <c:v>35</c:v>
                </c:pt>
              </c:numCache>
            </c:numRef>
          </c:val>
          <c:extLst>
            <c:ext xmlns:c16="http://schemas.microsoft.com/office/drawing/2014/chart" uri="{C3380CC4-5D6E-409C-BE32-E72D297353CC}">
              <c16:uniqueId val="{00000004-98A0-4A17-924E-85900FE6490E}"/>
            </c:ext>
          </c:extLst>
        </c:ser>
        <c:dLbls>
          <c:showLegendKey val="0"/>
          <c:showVal val="0"/>
          <c:showCatName val="0"/>
          <c:showSerName val="0"/>
          <c:showPercent val="0"/>
          <c:showBubbleSize val="0"/>
        </c:dLbls>
        <c:gapWidth val="150"/>
        <c:axId val="122738944"/>
        <c:axId val="122757120"/>
      </c:barChart>
      <c:catAx>
        <c:axId val="122738944"/>
        <c:scaling>
          <c:orientation val="minMax"/>
        </c:scaling>
        <c:delete val="0"/>
        <c:axPos val="b"/>
        <c:numFmt formatCode="General" sourceLinked="0"/>
        <c:majorTickMark val="out"/>
        <c:minorTickMark val="none"/>
        <c:tickLblPos val="nextTo"/>
        <c:txPr>
          <a:bodyPr/>
          <a:lstStyle/>
          <a:p>
            <a:pPr>
              <a:defRPr sz="2000" b="1"/>
            </a:pPr>
            <a:endParaRPr lang="en-US"/>
          </a:p>
        </c:txPr>
        <c:crossAx val="122757120"/>
        <c:crosses val="autoZero"/>
        <c:auto val="1"/>
        <c:lblAlgn val="ctr"/>
        <c:lblOffset val="100"/>
        <c:noMultiLvlLbl val="0"/>
      </c:catAx>
      <c:valAx>
        <c:axId val="122757120"/>
        <c:scaling>
          <c:orientation val="minMax"/>
        </c:scaling>
        <c:delete val="0"/>
        <c:axPos val="l"/>
        <c:majorGridlines/>
        <c:title>
          <c:tx>
            <c:rich>
              <a:bodyPr rot="0" vert="horz"/>
              <a:lstStyle/>
              <a:p>
                <a:pPr>
                  <a:defRPr sz="2000"/>
                </a:pPr>
                <a:r>
                  <a:rPr lang="en-US" sz="2000" dirty="0"/>
                  <a:t>Amount </a:t>
                </a:r>
                <a:r>
                  <a:rPr lang="en-US" sz="2000" dirty="0" smtClean="0"/>
                  <a:t>of future money</a:t>
                </a:r>
                <a:r>
                  <a:rPr lang="en-US" sz="2000" baseline="0" dirty="0" smtClean="0"/>
                  <a:t> </a:t>
                </a:r>
                <a:r>
                  <a:rPr lang="en-US" sz="2000" dirty="0" smtClean="0"/>
                  <a:t>willing </a:t>
                </a:r>
                <a:r>
                  <a:rPr lang="en-US" sz="2000" dirty="0"/>
                  <a:t>to </a:t>
                </a:r>
                <a:r>
                  <a:rPr lang="en-US" sz="2000" dirty="0" smtClean="0"/>
                  <a:t>give up for double-dose </a:t>
                </a:r>
                <a:r>
                  <a:rPr lang="en-US" sz="2000" dirty="0"/>
                  <a:t>in 5 days</a:t>
                </a:r>
              </a:p>
            </c:rich>
          </c:tx>
          <c:overlay val="0"/>
        </c:title>
        <c:numFmt formatCode="&quot;$&quot;#,##0_);[Red]\(&quot;$&quot;#,##0\)" sourceLinked="1"/>
        <c:majorTickMark val="out"/>
        <c:minorTickMark val="none"/>
        <c:tickLblPos val="nextTo"/>
        <c:txPr>
          <a:bodyPr/>
          <a:lstStyle/>
          <a:p>
            <a:pPr>
              <a:defRPr sz="2000"/>
            </a:pPr>
            <a:endParaRPr lang="en-US"/>
          </a:p>
        </c:txPr>
        <c:crossAx val="12273894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AEB25-0B4B-463F-987E-30A8B1F7D88A}" type="datetimeFigureOut">
              <a:rPr lang="en-US" smtClean="0"/>
              <a:pPr/>
              <a:t>10/29/2020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48324-49CE-404F-94A6-0A930E93ADB4}" type="slidenum">
              <a:rPr lang="en-US" smtClean="0"/>
              <a:pPr/>
              <a:t>‹#›</a:t>
            </a:fld>
            <a:endParaRPr lang="en-US"/>
          </a:p>
        </p:txBody>
      </p:sp>
    </p:spTree>
    <p:extLst>
      <p:ext uri="{BB962C8B-B14F-4D97-AF65-F5344CB8AC3E}">
        <p14:creationId xmlns:p14="http://schemas.microsoft.com/office/powerpoint/2010/main" val="296830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presentation may be combined with the</a:t>
            </a:r>
            <a:r>
              <a:rPr lang="en-US" baseline="0" dirty="0" smtClean="0"/>
              <a:t> two on pre-commitment.</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1</a:t>
            </a:fld>
            <a:endParaRPr lang="en-US"/>
          </a:p>
        </p:txBody>
      </p:sp>
    </p:spTree>
    <p:extLst>
      <p:ext uri="{BB962C8B-B14F-4D97-AF65-F5344CB8AC3E}">
        <p14:creationId xmlns:p14="http://schemas.microsoft.com/office/powerpoint/2010/main" val="1692523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Ariely</a:t>
            </a:r>
            <a:r>
              <a:rPr lang="en-US" sz="1200" b="0" i="0" u="none" strike="noStrike" kern="1200" baseline="0" dirty="0" smtClean="0">
                <a:solidFill>
                  <a:schemeClr val="tx1"/>
                </a:solidFill>
                <a:latin typeface="+mn-lt"/>
                <a:ea typeface="+mn-ea"/>
                <a:cs typeface="+mn-cs"/>
              </a:rPr>
              <a:t>, Dan, and Klaus </a:t>
            </a:r>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2002. “Procrastination, Deadlines, and Performance: Self-Control by </a:t>
            </a:r>
            <a:r>
              <a:rPr lang="en-US" sz="1200" b="0" i="0" u="none" strike="noStrike" kern="1200" baseline="0" dirty="0" err="1" smtClean="0">
                <a:solidFill>
                  <a:schemeClr val="tx1"/>
                </a:solidFill>
                <a:latin typeface="+mn-lt"/>
                <a:ea typeface="+mn-ea"/>
                <a:cs typeface="+mn-cs"/>
              </a:rPr>
              <a:t>Precommitment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Psychological Science</a:t>
            </a:r>
            <a:r>
              <a:rPr lang="en-US" sz="1200" b="0" i="0" u="none" strike="noStrike" kern="1200" baseline="0" dirty="0" smtClean="0">
                <a:solidFill>
                  <a:schemeClr val="tx1"/>
                </a:solidFill>
                <a:latin typeface="+mn-lt"/>
                <a:ea typeface="+mn-ea"/>
                <a:cs typeface="+mn-cs"/>
              </a:rPr>
              <a:t>, 13(3): 219–24.</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25</a:t>
            </a:fld>
            <a:endParaRPr lang="en-US"/>
          </a:p>
        </p:txBody>
      </p:sp>
    </p:spTree>
    <p:extLst>
      <p:ext uri="{BB962C8B-B14F-4D97-AF65-F5344CB8AC3E}">
        <p14:creationId xmlns:p14="http://schemas.microsoft.com/office/powerpoint/2010/main" val="573467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Ariely</a:t>
            </a:r>
            <a:r>
              <a:rPr lang="en-US" sz="1200" b="0" i="0" u="none" strike="noStrike" kern="1200" baseline="0" dirty="0" smtClean="0">
                <a:solidFill>
                  <a:schemeClr val="tx1"/>
                </a:solidFill>
                <a:latin typeface="+mn-lt"/>
                <a:ea typeface="+mn-ea"/>
                <a:cs typeface="+mn-cs"/>
              </a:rPr>
              <a:t>, Dan, and Klaus </a:t>
            </a:r>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2002. “</a:t>
            </a:r>
            <a:r>
              <a:rPr lang="en-US" sz="1200" b="0" i="0" u="none" strike="noStrike" kern="1200" baseline="0" smtClean="0">
                <a:solidFill>
                  <a:schemeClr val="tx1"/>
                </a:solidFill>
                <a:latin typeface="+mn-lt"/>
                <a:ea typeface="+mn-ea"/>
                <a:cs typeface="+mn-cs"/>
              </a:rPr>
              <a:t>Procrastination, Deadlines</a:t>
            </a:r>
            <a:r>
              <a:rPr lang="en-US" sz="1200" b="0" i="0" u="none" strike="noStrike" kern="1200" baseline="0" dirty="0" smtClean="0">
                <a:solidFill>
                  <a:schemeClr val="tx1"/>
                </a:solidFill>
                <a:latin typeface="+mn-lt"/>
                <a:ea typeface="+mn-ea"/>
                <a:cs typeface="+mn-cs"/>
              </a:rPr>
              <a:t>, and Performance: </a:t>
            </a:r>
            <a:r>
              <a:rPr lang="en-US" sz="1200" b="0" i="0" u="none" strike="noStrike" kern="1200" baseline="0" smtClean="0">
                <a:solidFill>
                  <a:schemeClr val="tx1"/>
                </a:solidFill>
                <a:latin typeface="+mn-lt"/>
                <a:ea typeface="+mn-ea"/>
                <a:cs typeface="+mn-cs"/>
              </a:rPr>
              <a:t>Self-Control by Precommitment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Psychological Science</a:t>
            </a:r>
            <a:r>
              <a:rPr lang="en-US" sz="1200" b="0" i="0" u="none" strike="noStrike" kern="1200" baseline="0" dirty="0" smtClean="0">
                <a:solidFill>
                  <a:schemeClr val="tx1"/>
                </a:solidFill>
                <a:latin typeface="+mn-lt"/>
                <a:ea typeface="+mn-ea"/>
                <a:cs typeface="+mn-cs"/>
              </a:rPr>
              <a:t>, 13(3): 219–24.</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26</a:t>
            </a:fld>
            <a:endParaRPr lang="en-US"/>
          </a:p>
        </p:txBody>
      </p:sp>
    </p:spTree>
    <p:extLst>
      <p:ext uri="{BB962C8B-B14F-4D97-AF65-F5344CB8AC3E}">
        <p14:creationId xmlns:p14="http://schemas.microsoft.com/office/powerpoint/2010/main" val="573467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Ariely</a:t>
            </a:r>
            <a:r>
              <a:rPr lang="en-US" sz="1200" b="0" i="0" u="none" strike="noStrike" kern="1200" baseline="0" dirty="0" smtClean="0">
                <a:solidFill>
                  <a:schemeClr val="tx1"/>
                </a:solidFill>
                <a:latin typeface="+mn-lt"/>
                <a:ea typeface="+mn-ea"/>
                <a:cs typeface="+mn-cs"/>
              </a:rPr>
              <a:t>, Dan, and Klaus </a:t>
            </a:r>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2002. “</a:t>
            </a:r>
            <a:r>
              <a:rPr lang="en-US" sz="1200" b="0" i="0" u="none" strike="noStrike" kern="1200" baseline="0" smtClean="0">
                <a:solidFill>
                  <a:schemeClr val="tx1"/>
                </a:solidFill>
                <a:latin typeface="+mn-lt"/>
                <a:ea typeface="+mn-ea"/>
                <a:cs typeface="+mn-cs"/>
              </a:rPr>
              <a:t>Procrastination, Deadlines</a:t>
            </a:r>
            <a:r>
              <a:rPr lang="en-US" sz="1200" b="0" i="0" u="none" strike="noStrike" kern="1200" baseline="0" dirty="0" smtClean="0">
                <a:solidFill>
                  <a:schemeClr val="tx1"/>
                </a:solidFill>
                <a:latin typeface="+mn-lt"/>
                <a:ea typeface="+mn-ea"/>
                <a:cs typeface="+mn-cs"/>
              </a:rPr>
              <a:t>, and Performance: </a:t>
            </a:r>
            <a:r>
              <a:rPr lang="en-US" sz="1200" b="0" i="0" u="none" strike="noStrike" kern="1200" baseline="0" smtClean="0">
                <a:solidFill>
                  <a:schemeClr val="tx1"/>
                </a:solidFill>
                <a:latin typeface="+mn-lt"/>
                <a:ea typeface="+mn-ea"/>
                <a:cs typeface="+mn-cs"/>
              </a:rPr>
              <a:t>Self-Control by Precommitment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Psychological Science</a:t>
            </a:r>
            <a:r>
              <a:rPr lang="en-US" sz="1200" b="0" i="0" u="none" strike="noStrike" kern="1200" baseline="0" dirty="0" smtClean="0">
                <a:solidFill>
                  <a:schemeClr val="tx1"/>
                </a:solidFill>
                <a:latin typeface="+mn-lt"/>
                <a:ea typeface="+mn-ea"/>
                <a:cs typeface="+mn-cs"/>
              </a:rPr>
              <a:t>, 13(3): 219–24.</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27</a:t>
            </a:fld>
            <a:endParaRPr lang="en-US"/>
          </a:p>
        </p:txBody>
      </p:sp>
    </p:spTree>
    <p:extLst>
      <p:ext uri="{BB962C8B-B14F-4D97-AF65-F5344CB8AC3E}">
        <p14:creationId xmlns:p14="http://schemas.microsoft.com/office/powerpoint/2010/main" val="2569686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Ausubel</a:t>
            </a:r>
            <a:r>
              <a:rPr lang="en-US" sz="1200" b="0" i="0" u="none" strike="noStrike" kern="1200" baseline="0" dirty="0" smtClean="0">
                <a:solidFill>
                  <a:schemeClr val="tx1"/>
                </a:solidFill>
                <a:latin typeface="+mn-lt"/>
                <a:ea typeface="+mn-ea"/>
                <a:cs typeface="+mn-cs"/>
              </a:rPr>
              <a:t>, Lawrence M. 1999. “Adverse Selection in the Credit Card Market.” Unpublished.</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32</a:t>
            </a:fld>
            <a:endParaRPr lang="en-US"/>
          </a:p>
        </p:txBody>
      </p:sp>
    </p:spTree>
    <p:extLst>
      <p:ext uri="{BB962C8B-B14F-4D97-AF65-F5344CB8AC3E}">
        <p14:creationId xmlns:p14="http://schemas.microsoft.com/office/powerpoint/2010/main" val="1271377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http://www.flickr.com/photos/smorchon/2279443485/</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34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Introduction to Behavioral Economics</a:t>
            </a:r>
            <a:r>
              <a:rPr lang="en-US" dirty="0" smtClean="0"/>
              <a:t> by David R. Just, Wiley publishers, 2014, page 287</a:t>
            </a:r>
            <a:endParaRPr lang="en-US" i="1" dirty="0" smtClean="0"/>
          </a:p>
          <a:p>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41</a:t>
            </a:fld>
            <a:endParaRPr lang="en-US"/>
          </a:p>
        </p:txBody>
      </p:sp>
    </p:spTree>
    <p:extLst>
      <p:ext uri="{BB962C8B-B14F-4D97-AF65-F5344CB8AC3E}">
        <p14:creationId xmlns:p14="http://schemas.microsoft.com/office/powerpoint/2010/main" val="4222113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http://www.flickr.com/photos/annagaycoan/3724264262/</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43</a:t>
            </a:fld>
            <a:endParaRPr lang="en-US"/>
          </a:p>
        </p:txBody>
      </p:sp>
    </p:spTree>
    <p:extLst>
      <p:ext uri="{BB962C8B-B14F-4D97-AF65-F5344CB8AC3E}">
        <p14:creationId xmlns:p14="http://schemas.microsoft.com/office/powerpoint/2010/main" val="1275612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So,</a:t>
            </a:r>
            <a:r>
              <a:rPr lang="en-US" baseline="0" dirty="0" smtClean="0"/>
              <a:t> if we order now for the week ahead, and are currently “hot”, we may get dynamic inconsistency of the good sort: we wish for something “bad” but end up rejecting it for something “good”!</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44</a:t>
            </a:fld>
            <a:endParaRPr lang="en-US"/>
          </a:p>
        </p:txBody>
      </p:sp>
    </p:spTree>
    <p:extLst>
      <p:ext uri="{BB962C8B-B14F-4D97-AF65-F5344CB8AC3E}">
        <p14:creationId xmlns:p14="http://schemas.microsoft.com/office/powerpoint/2010/main" val="3894783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No dynamic inconsistency in these cases.</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45</a:t>
            </a:fld>
            <a:endParaRPr lang="en-US"/>
          </a:p>
        </p:txBody>
      </p:sp>
    </p:spTree>
    <p:extLst>
      <p:ext uri="{BB962C8B-B14F-4D97-AF65-F5344CB8AC3E}">
        <p14:creationId xmlns:p14="http://schemas.microsoft.com/office/powerpoint/2010/main" val="2595246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Conlin</a:t>
            </a:r>
            <a:r>
              <a:rPr lang="en-US" sz="1200" b="0" i="0" u="none" strike="noStrike" kern="1200" baseline="0" dirty="0" smtClean="0">
                <a:solidFill>
                  <a:schemeClr val="tx1"/>
                </a:solidFill>
                <a:latin typeface="+mn-lt"/>
                <a:ea typeface="+mn-ea"/>
                <a:cs typeface="+mn-cs"/>
              </a:rPr>
              <a:t>, Michael, Ted </a:t>
            </a:r>
            <a:r>
              <a:rPr lang="en-US" sz="1200" b="0" i="0" u="none" strike="noStrike" kern="1200" baseline="0" dirty="0" err="1" smtClean="0">
                <a:solidFill>
                  <a:schemeClr val="tx1"/>
                </a:solidFill>
                <a:latin typeface="+mn-lt"/>
                <a:ea typeface="+mn-ea"/>
                <a:cs typeface="+mn-cs"/>
              </a:rPr>
              <a:t>O’Donoghue</a:t>
            </a:r>
            <a:r>
              <a:rPr lang="en-US" sz="1200" b="0" i="0" u="none" strike="noStrike" kern="1200" baseline="0" dirty="0" smtClean="0">
                <a:solidFill>
                  <a:schemeClr val="tx1"/>
                </a:solidFill>
                <a:latin typeface="+mn-lt"/>
                <a:ea typeface="+mn-ea"/>
                <a:cs typeface="+mn-cs"/>
              </a:rPr>
              <a:t>, and Timothy J. </a:t>
            </a:r>
            <a:r>
              <a:rPr lang="nl-NL" sz="1200" b="0" i="0" u="none" strike="noStrike" kern="1200" baseline="0" dirty="0" smtClean="0">
                <a:solidFill>
                  <a:schemeClr val="tx1"/>
                </a:solidFill>
                <a:latin typeface="+mn-lt"/>
                <a:ea typeface="+mn-ea"/>
                <a:cs typeface="+mn-cs"/>
              </a:rPr>
              <a:t>Vogelsang. 2007. “Projection Bias in Catalog </a:t>
            </a:r>
            <a:r>
              <a:rPr lang="nl-NL" sz="1200" b="0" i="0" u="none" strike="noStrike" kern="1200" baseline="0" smtClean="0">
                <a:solidFill>
                  <a:schemeClr val="tx1"/>
                </a:solidFill>
                <a:latin typeface="+mn-lt"/>
                <a:ea typeface="+mn-ea"/>
                <a:cs typeface="+mn-cs"/>
              </a:rPr>
              <a:t>Orders.” </a:t>
            </a:r>
            <a:r>
              <a:rPr lang="en-US" sz="1200" b="0" i="1" u="none" strike="noStrike" kern="1200" baseline="0" smtClean="0">
                <a:solidFill>
                  <a:schemeClr val="tx1"/>
                </a:solidFill>
                <a:latin typeface="+mn-lt"/>
                <a:ea typeface="+mn-ea"/>
                <a:cs typeface="+mn-cs"/>
              </a:rPr>
              <a:t>American </a:t>
            </a:r>
            <a:r>
              <a:rPr lang="en-US" sz="1200" b="0" i="1" u="none" strike="noStrike" kern="1200" baseline="0" dirty="0" smtClean="0">
                <a:solidFill>
                  <a:schemeClr val="tx1"/>
                </a:solidFill>
                <a:latin typeface="+mn-lt"/>
                <a:ea typeface="+mn-ea"/>
                <a:cs typeface="+mn-cs"/>
              </a:rPr>
              <a:t>Economic Review</a:t>
            </a:r>
            <a:r>
              <a:rPr lang="en-US" sz="1200" b="0" i="0" u="none" strike="noStrike" kern="1200" baseline="0" dirty="0" smtClean="0">
                <a:solidFill>
                  <a:schemeClr val="tx1"/>
                </a:solidFill>
                <a:latin typeface="+mn-lt"/>
                <a:ea typeface="+mn-ea"/>
                <a:cs typeface="+mn-cs"/>
              </a:rPr>
              <a:t>, 97(4): 1217–49.</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46</a:t>
            </a:fld>
            <a:endParaRPr lang="en-US"/>
          </a:p>
        </p:txBody>
      </p:sp>
    </p:spTree>
    <p:extLst>
      <p:ext uri="{BB962C8B-B14F-4D97-AF65-F5344CB8AC3E}">
        <p14:creationId xmlns:p14="http://schemas.microsoft.com/office/powerpoint/2010/main" val="5149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does the</a:t>
            </a:r>
            <a:r>
              <a:rPr lang="en-US" baseline="0" dirty="0" smtClean="0"/>
              <a:t> subject matter of this presentation have to do with economics? How can people protect themselves from the weaknesses discussed here? How can or should rational actors and policy makers make use of the ideas discussed here?</a:t>
            </a:r>
            <a:endParaRPr lang="en-US" dirty="0" smtClean="0"/>
          </a:p>
          <a:p>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a:t>
            </a:fld>
            <a:endParaRPr lang="en-US"/>
          </a:p>
        </p:txBody>
      </p:sp>
    </p:spTree>
    <p:extLst>
      <p:ext uri="{BB962C8B-B14F-4D97-AF65-F5344CB8AC3E}">
        <p14:creationId xmlns:p14="http://schemas.microsoft.com/office/powerpoint/2010/main" val="2962156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Dynamic inconsistency and impatience are separate things.</a:t>
            </a:r>
            <a:endParaRPr lang="en-US" dirty="0"/>
          </a:p>
        </p:txBody>
      </p:sp>
      <p:sp>
        <p:nvSpPr>
          <p:cNvPr id="4" name="Slide Number Placeholder 3"/>
          <p:cNvSpPr>
            <a:spLocks noGrp="1"/>
          </p:cNvSpPr>
          <p:nvPr>
            <p:ph type="sldNum" sz="quarter" idx="10"/>
          </p:nvPr>
        </p:nvSpPr>
        <p:spPr/>
        <p:txBody>
          <a:bodyPr/>
          <a:lstStyle/>
          <a:p>
            <a:fld id="{36AE2658-E1DB-4B21-A14E-951BCF7E3E10}" type="slidenum">
              <a:rPr lang="en-US" smtClean="0"/>
              <a:pPr/>
              <a:t>9</a:t>
            </a:fld>
            <a:endParaRPr lang="en-US"/>
          </a:p>
        </p:txBody>
      </p:sp>
    </p:spTree>
    <p:extLst>
      <p:ext uri="{BB962C8B-B14F-4D97-AF65-F5344CB8AC3E}">
        <p14:creationId xmlns:p14="http://schemas.microsoft.com/office/powerpoint/2010/main" val="2475873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AB5EA-36BD-422B-BA41-90A4E2701B14}" type="slidenum">
              <a:rPr lang="en-US"/>
              <a:pPr/>
              <a:t>13</a:t>
            </a:fld>
            <a:endParaRPr lang="en-US"/>
          </a:p>
        </p:txBody>
      </p:sp>
      <p:sp>
        <p:nvSpPr>
          <p:cNvPr id="142338" name="Rectangle 2"/>
          <p:cNvSpPr>
            <a:spLocks noGrp="1" noRot="1" noChangeAspect="1" noChangeArrowheads="1" noTextEdit="1"/>
          </p:cNvSpPr>
          <p:nvPr>
            <p:ph type="sldImg"/>
          </p:nvPr>
        </p:nvSpPr>
        <p:spPr>
          <a:xfrm>
            <a:off x="381000" y="685800"/>
            <a:ext cx="6096000" cy="3429000"/>
          </a:xfrm>
          <a:ln/>
        </p:spPr>
      </p:sp>
      <p:sp>
        <p:nvSpPr>
          <p:cNvPr id="1423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AB5EA-36BD-422B-BA41-90A4E2701B14}" type="slidenum">
              <a:rPr lang="en-US"/>
              <a:pPr/>
              <a:t>14</a:t>
            </a:fld>
            <a:endParaRPr lang="en-US"/>
          </a:p>
        </p:txBody>
      </p:sp>
      <p:sp>
        <p:nvSpPr>
          <p:cNvPr id="142338" name="Rectangle 2"/>
          <p:cNvSpPr>
            <a:spLocks noGrp="1" noRot="1" noChangeAspect="1" noChangeArrowheads="1" noTextEdit="1"/>
          </p:cNvSpPr>
          <p:nvPr>
            <p:ph type="sldImg"/>
          </p:nvPr>
        </p:nvSpPr>
        <p:spPr>
          <a:xfrm>
            <a:off x="381000" y="685800"/>
            <a:ext cx="6096000" cy="3429000"/>
          </a:xfrm>
          <a:ln/>
        </p:spPr>
      </p:sp>
      <p:sp>
        <p:nvSpPr>
          <p:cNvPr id="1423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AB5EA-36BD-422B-BA41-90A4E2701B14}" type="slidenum">
              <a:rPr lang="en-US"/>
              <a:pPr/>
              <a:t>15</a:t>
            </a:fld>
            <a:endParaRPr lang="en-US"/>
          </a:p>
        </p:txBody>
      </p:sp>
      <p:sp>
        <p:nvSpPr>
          <p:cNvPr id="142338" name="Rectangle 2"/>
          <p:cNvSpPr>
            <a:spLocks noGrp="1" noRot="1" noChangeAspect="1" noChangeArrowheads="1" noTextEdit="1"/>
          </p:cNvSpPr>
          <p:nvPr>
            <p:ph type="sldImg"/>
          </p:nvPr>
        </p:nvSpPr>
        <p:spPr>
          <a:xfrm>
            <a:off x="381000" y="685800"/>
            <a:ext cx="6096000" cy="3429000"/>
          </a:xfrm>
          <a:ln/>
        </p:spPr>
      </p:sp>
      <p:sp>
        <p:nvSpPr>
          <p:cNvPr id="1423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Thaler</a:t>
            </a:r>
            <a:r>
              <a:rPr lang="en-US" sz="1200" b="0" i="0" u="none" strike="noStrike" kern="1200" baseline="0" dirty="0" smtClean="0">
                <a:solidFill>
                  <a:schemeClr val="tx1"/>
                </a:solidFill>
                <a:latin typeface="+mn-lt"/>
                <a:ea typeface="+mn-ea"/>
                <a:cs typeface="+mn-cs"/>
              </a:rPr>
              <a:t>, Richard H. 1981. “Some Empirical Evidence on Dynamic Inconsistency.” </a:t>
            </a:r>
            <a:r>
              <a:rPr lang="en-US" sz="1200" b="0" i="1" u="none" strike="noStrike" kern="1200" baseline="0" dirty="0" smtClean="0">
                <a:solidFill>
                  <a:schemeClr val="tx1"/>
                </a:solidFill>
                <a:latin typeface="+mn-lt"/>
                <a:ea typeface="+mn-ea"/>
                <a:cs typeface="+mn-cs"/>
              </a:rPr>
              <a:t>Economics Letters</a:t>
            </a:r>
            <a:r>
              <a:rPr lang="en-US" sz="1200" b="0" i="0" u="none" strike="noStrike" kern="1200" baseline="0" dirty="0" smtClean="0">
                <a:solidFill>
                  <a:schemeClr val="tx1"/>
                </a:solidFill>
                <a:latin typeface="+mn-lt"/>
                <a:ea typeface="+mn-ea"/>
                <a:cs typeface="+mn-cs"/>
              </a:rPr>
              <a:t>, 8(3): 201–07.</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21</a:t>
            </a:fld>
            <a:endParaRPr lang="en-US"/>
          </a:p>
        </p:txBody>
      </p:sp>
    </p:spTree>
    <p:extLst>
      <p:ext uri="{BB962C8B-B14F-4D97-AF65-F5344CB8AC3E}">
        <p14:creationId xmlns:p14="http://schemas.microsoft.com/office/powerpoint/2010/main" val="768893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it-IT" sz="1200" b="0" i="0" u="none" strike="noStrike" kern="1200" baseline="0" dirty="0" smtClean="0">
                <a:solidFill>
                  <a:schemeClr val="tx1"/>
                </a:solidFill>
                <a:latin typeface="+mn-lt"/>
                <a:ea typeface="+mn-ea"/>
                <a:cs typeface="+mn-cs"/>
              </a:rPr>
              <a:t>DellaVigna, Stefano, and Ulrike Malmendier. 2006. </a:t>
            </a:r>
            <a:r>
              <a:rPr lang="en-US" sz="1200" b="0" i="0" u="none" strike="noStrike" kern="1200" baseline="0" dirty="0" smtClean="0">
                <a:solidFill>
                  <a:schemeClr val="tx1"/>
                </a:solidFill>
                <a:latin typeface="+mn-lt"/>
                <a:ea typeface="+mn-ea"/>
                <a:cs typeface="+mn-cs"/>
              </a:rPr>
              <a:t>“Paying Not to Go to the Gym.” </a:t>
            </a:r>
            <a:r>
              <a:rPr lang="en-US" sz="1200" b="0" i="1" u="none" strike="noStrike" kern="1200" baseline="0" dirty="0" smtClean="0">
                <a:solidFill>
                  <a:schemeClr val="tx1"/>
                </a:solidFill>
                <a:latin typeface="+mn-lt"/>
                <a:ea typeface="+mn-ea"/>
                <a:cs typeface="+mn-cs"/>
              </a:rPr>
              <a:t>American Economic Review</a:t>
            </a:r>
            <a:r>
              <a:rPr lang="en-US" sz="1200" b="0" i="0" u="none" strike="noStrike" kern="1200" baseline="0" dirty="0" smtClean="0">
                <a:solidFill>
                  <a:schemeClr val="tx1"/>
                </a:solidFill>
                <a:latin typeface="+mn-lt"/>
                <a:ea typeface="+mn-ea"/>
                <a:cs typeface="+mn-cs"/>
              </a:rPr>
              <a:t>, 96(3): 694–719.</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23</a:t>
            </a:fld>
            <a:endParaRPr lang="en-US"/>
          </a:p>
        </p:txBody>
      </p:sp>
    </p:spTree>
    <p:extLst>
      <p:ext uri="{BB962C8B-B14F-4D97-AF65-F5344CB8AC3E}">
        <p14:creationId xmlns:p14="http://schemas.microsoft.com/office/powerpoint/2010/main" val="3008699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err="1" smtClean="0">
                <a:solidFill>
                  <a:schemeClr val="tx1"/>
                </a:solidFill>
                <a:latin typeface="+mn-lt"/>
                <a:ea typeface="+mn-ea"/>
                <a:cs typeface="+mn-cs"/>
              </a:rPr>
              <a:t>Ariely</a:t>
            </a:r>
            <a:r>
              <a:rPr lang="en-US" sz="1200" b="0" i="0" u="none" strike="noStrike" kern="1200" baseline="0" dirty="0" smtClean="0">
                <a:solidFill>
                  <a:schemeClr val="tx1"/>
                </a:solidFill>
                <a:latin typeface="+mn-lt"/>
                <a:ea typeface="+mn-ea"/>
                <a:cs typeface="+mn-cs"/>
              </a:rPr>
              <a:t>, Dan, and Klaus </a:t>
            </a:r>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2002. “Procrastination, Deadlines, and Performance: Self-Control by </a:t>
            </a:r>
            <a:r>
              <a:rPr lang="en-US" sz="1200" b="0" i="0" u="none" strike="noStrike" kern="1200" baseline="0" dirty="0" err="1" smtClean="0">
                <a:solidFill>
                  <a:schemeClr val="tx1"/>
                </a:solidFill>
                <a:latin typeface="+mn-lt"/>
                <a:ea typeface="+mn-ea"/>
                <a:cs typeface="+mn-cs"/>
              </a:rPr>
              <a:t>Precommitment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Psychological Science</a:t>
            </a:r>
            <a:r>
              <a:rPr lang="en-US" sz="1200" b="0" i="0" u="none" strike="noStrike" kern="1200" baseline="0" dirty="0" smtClean="0">
                <a:solidFill>
                  <a:schemeClr val="tx1"/>
                </a:solidFill>
                <a:latin typeface="+mn-lt"/>
                <a:ea typeface="+mn-ea"/>
                <a:cs typeface="+mn-cs"/>
              </a:rPr>
              <a:t>, 13(3): 219–24.</a:t>
            </a:r>
            <a:endParaRPr lang="en-US" dirty="0"/>
          </a:p>
        </p:txBody>
      </p:sp>
      <p:sp>
        <p:nvSpPr>
          <p:cNvPr id="4" name="Slide Number Placeholder 3"/>
          <p:cNvSpPr>
            <a:spLocks noGrp="1"/>
          </p:cNvSpPr>
          <p:nvPr>
            <p:ph type="sldNum" sz="quarter" idx="10"/>
          </p:nvPr>
        </p:nvSpPr>
        <p:spPr/>
        <p:txBody>
          <a:bodyPr/>
          <a:lstStyle/>
          <a:p>
            <a:fld id="{65248324-49CE-404F-94A6-0A930E93ADB4}" type="slidenum">
              <a:rPr lang="en-US" smtClean="0"/>
              <a:pPr/>
              <a:t>24</a:t>
            </a:fld>
            <a:endParaRPr lang="en-US"/>
          </a:p>
        </p:txBody>
      </p:sp>
    </p:spTree>
    <p:extLst>
      <p:ext uri="{BB962C8B-B14F-4D97-AF65-F5344CB8AC3E}">
        <p14:creationId xmlns:p14="http://schemas.microsoft.com/office/powerpoint/2010/main" val="57346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B6B78A-F0BC-4942-8221-21663E7EBA80}"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280C8-1ED6-4CF2-95DB-F16E481AA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6B78A-F0BC-4942-8221-21663E7EBA80}" type="datetimeFigureOut">
              <a:rPr lang="en-US" smtClean="0"/>
              <a:pPr/>
              <a:t>10/29/2020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C8-1ED6-4CF2-95DB-F16E481AA7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imgres?imgurl=http://history.sandiego.edu/gen/images3/schindler1.jpg&amp;imgrefurl=http://history.sandiego.edu/gen/filmnotes/schindler.html&amp;h=527&amp;w=350&amp;sz=58&amp;hl=en&amp;start=1&amp;tbnid=b4WC1NDknxahoM:&amp;tbnh=132&amp;tbnw=88&amp;prev=/images?q=schindler's+list&amp;svnum=10&amp;hl=en&amp;lr=" TargetMode="External"/><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history.sandiego.edu/gen/images3/schindler1.jpg&amp;imgrefurl=http://history.sandiego.edu/gen/filmnotes/schindler.html&amp;h=527&amp;w=350&amp;sz=58&amp;hl=en&amp;start=1&amp;tbnid=b4WC1NDknxahoM:&amp;tbnh=132&amp;tbnw=88&amp;prev=/images?q=schindler's+list&amp;svnum=10&amp;hl=en&amp;lr=" TargetMode="External"/><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4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image" Target="../media/image19.wmf"/><Relationship Id="rId4" Type="http://schemas.openxmlformats.org/officeDocument/2006/relationships/image" Target="../media/image21.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4" descr="C:\Documents and Settings\rjames\Local Settings\Temporary Internet Files\Content.IE5\0Z16XRXU\MPj04286400000[1].jpg"/>
          <p:cNvPicPr>
            <a:picLocks noChangeAspect="1" noChangeArrowheads="1"/>
          </p:cNvPicPr>
          <p:nvPr/>
        </p:nvPicPr>
        <p:blipFill>
          <a:blip r:embed="rId3" cstate="email"/>
          <a:srcRect/>
          <a:stretch>
            <a:fillRect/>
          </a:stretch>
        </p:blipFill>
        <p:spPr bwMode="auto">
          <a:xfrm>
            <a:off x="1524000" y="0"/>
            <a:ext cx="9144000" cy="6858000"/>
          </a:xfrm>
          <a:prstGeom prst="rect">
            <a:avLst/>
          </a:prstGeom>
          <a:noFill/>
        </p:spPr>
      </p:pic>
      <p:sp>
        <p:nvSpPr>
          <p:cNvPr id="2" name="Title 1"/>
          <p:cNvSpPr>
            <a:spLocks noGrp="1"/>
          </p:cNvSpPr>
          <p:nvPr>
            <p:ph type="ctrTitle"/>
          </p:nvPr>
        </p:nvSpPr>
        <p:spPr>
          <a:xfrm>
            <a:off x="1524000" y="762000"/>
            <a:ext cx="3962400" cy="1905000"/>
          </a:xfrm>
        </p:spPr>
        <p:txBody>
          <a:bodyPr>
            <a:noAutofit/>
          </a:bodyPr>
          <a:lstStyle/>
          <a:p>
            <a:pPr algn="l">
              <a:lnSpc>
                <a:spcPct val="80000"/>
              </a:lnSpc>
            </a:pPr>
            <a:r>
              <a:rPr lang="en-US" sz="5400" dirty="0"/>
              <a:t>Hyperbolic </a:t>
            </a:r>
            <a:br>
              <a:rPr lang="en-US" sz="5400" dirty="0"/>
            </a:br>
            <a:r>
              <a:rPr lang="en-US" sz="5400" dirty="0"/>
              <a:t>Discounting</a:t>
            </a:r>
          </a:p>
        </p:txBody>
      </p:sp>
      <p:sp>
        <p:nvSpPr>
          <p:cNvPr id="8" name="Oval 7"/>
          <p:cNvSpPr/>
          <p:nvPr/>
        </p:nvSpPr>
        <p:spPr>
          <a:xfrm>
            <a:off x="6629400" y="1676400"/>
            <a:ext cx="838200" cy="838200"/>
          </a:xfrm>
          <a:prstGeom prst="ellipse">
            <a:avLst/>
          </a:prstGeom>
          <a:blipFill>
            <a:blip r:embed="rId4" cstate="print"/>
            <a:tile tx="0" ty="0" sx="100000" sy="100000" flip="none" algn="tl"/>
          </a:bli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9448800" y="1600200"/>
            <a:ext cx="838200" cy="838200"/>
          </a:xfrm>
          <a:prstGeom prst="ellipse">
            <a:avLst/>
          </a:prstGeom>
          <a:blipFill>
            <a:blip r:embed="rId4" cstate="print"/>
            <a:tile tx="0" ty="0" sx="100000" sy="100000" flip="none" algn="tl"/>
          </a:bli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2" name="Picture 11" descr="Yellow Note Top.bmp"/>
          <p:cNvPicPr>
            <a:picLocks noChangeAspect="1"/>
          </p:cNvPicPr>
          <p:nvPr/>
        </p:nvPicPr>
        <p:blipFill>
          <a:blip r:embed="rId5" cstate="email"/>
          <a:stretch>
            <a:fillRect/>
          </a:stretch>
        </p:blipFill>
        <p:spPr>
          <a:xfrm rot="21034240">
            <a:off x="6659750" y="2053854"/>
            <a:ext cx="846831" cy="440320"/>
          </a:xfrm>
          <a:prstGeom prst="rect">
            <a:avLst/>
          </a:prstGeom>
        </p:spPr>
      </p:pic>
      <p:pic>
        <p:nvPicPr>
          <p:cNvPr id="11" name="Picture 10" descr="Yellow Note Bottom.bmp"/>
          <p:cNvPicPr>
            <a:picLocks noChangeAspect="1"/>
          </p:cNvPicPr>
          <p:nvPr/>
        </p:nvPicPr>
        <p:blipFill>
          <a:blip r:embed="rId6" cstate="email"/>
          <a:stretch>
            <a:fillRect/>
          </a:stretch>
        </p:blipFill>
        <p:spPr>
          <a:xfrm>
            <a:off x="6066282" y="2209800"/>
            <a:ext cx="2163319" cy="2150556"/>
          </a:xfrm>
          <a:prstGeom prst="rect">
            <a:avLst/>
          </a:prstGeom>
        </p:spPr>
      </p:pic>
      <p:sp>
        <p:nvSpPr>
          <p:cNvPr id="13" name="TextBox 12"/>
          <p:cNvSpPr txBox="1"/>
          <p:nvPr/>
        </p:nvSpPr>
        <p:spPr>
          <a:xfrm>
            <a:off x="6172200" y="2438400"/>
            <a:ext cx="1981200" cy="1754326"/>
          </a:xfrm>
          <a:prstGeom prst="rect">
            <a:avLst/>
          </a:prstGeom>
          <a:noFill/>
        </p:spPr>
        <p:txBody>
          <a:bodyPr wrap="square" rtlCol="0">
            <a:spAutoFit/>
          </a:bodyPr>
          <a:lstStyle/>
          <a:p>
            <a:r>
              <a:rPr lang="en-US" sz="3600" b="1" dirty="0">
                <a:latin typeface="Arial Narrow" pitchFamily="34" charset="0"/>
              </a:rPr>
              <a:t>How we misread the future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Inconsistency</a:t>
            </a:r>
            <a:endParaRPr lang="en-US" dirty="0"/>
          </a:p>
        </p:txBody>
      </p:sp>
      <p:sp>
        <p:nvSpPr>
          <p:cNvPr id="3" name="Content Placeholder 2"/>
          <p:cNvSpPr>
            <a:spLocks noGrp="1"/>
          </p:cNvSpPr>
          <p:nvPr>
            <p:ph idx="1"/>
          </p:nvPr>
        </p:nvSpPr>
        <p:spPr/>
        <p:txBody>
          <a:bodyPr/>
          <a:lstStyle/>
          <a:p>
            <a:r>
              <a:rPr lang="en-US" dirty="0" smtClean="0"/>
              <a:t>Dynamic inconsistency is a problem because it makes it difficult for us to stick to our plans</a:t>
            </a:r>
          </a:p>
          <a:p>
            <a:r>
              <a:rPr lang="en-US" dirty="0" smtClean="0"/>
              <a:t>In most cases, we abandon our plans because our discount rates are much higher when it is time to act than when it is time to plan</a:t>
            </a:r>
          </a:p>
          <a:p>
            <a:r>
              <a:rPr lang="en-US" dirty="0" smtClean="0"/>
              <a:t>But in theory our discount rates could be </a:t>
            </a:r>
            <a:r>
              <a:rPr lang="en-US" dirty="0"/>
              <a:t>much </a:t>
            </a:r>
            <a:r>
              <a:rPr lang="en-US" i="1" dirty="0" smtClean="0"/>
              <a:t>lower</a:t>
            </a:r>
            <a:r>
              <a:rPr lang="en-US" dirty="0" smtClean="0"/>
              <a:t> </a:t>
            </a:r>
            <a:r>
              <a:rPr lang="en-US" dirty="0"/>
              <a:t>when it is time to act than when it is time to </a:t>
            </a:r>
            <a:r>
              <a:rPr lang="en-US" dirty="0" smtClean="0"/>
              <a:t>plan. And even in this case, we would abandon our plans when it is time to act.</a:t>
            </a:r>
            <a:endParaRPr lang="en-US" dirty="0"/>
          </a:p>
          <a:p>
            <a:endParaRPr lang="en-US" dirty="0"/>
          </a:p>
        </p:txBody>
      </p:sp>
    </p:spTree>
    <p:extLst>
      <p:ext uri="{BB962C8B-B14F-4D97-AF65-F5344CB8AC3E}">
        <p14:creationId xmlns:p14="http://schemas.microsoft.com/office/powerpoint/2010/main" val="621743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Inconsistency</a:t>
            </a:r>
            <a:endParaRPr lang="en-US" dirty="0"/>
          </a:p>
        </p:txBody>
      </p:sp>
      <p:sp>
        <p:nvSpPr>
          <p:cNvPr id="3" name="Content Placeholder 2"/>
          <p:cNvSpPr>
            <a:spLocks noGrp="1"/>
          </p:cNvSpPr>
          <p:nvPr>
            <p:ph idx="1"/>
          </p:nvPr>
        </p:nvSpPr>
        <p:spPr/>
        <p:txBody>
          <a:bodyPr>
            <a:normAutofit/>
          </a:bodyPr>
          <a:lstStyle/>
          <a:p>
            <a:r>
              <a:rPr lang="en-US" dirty="0" smtClean="0"/>
              <a:t>When we think about what we’d do in the future, we tend to make well thought out plans</a:t>
            </a:r>
          </a:p>
          <a:p>
            <a:r>
              <a:rPr lang="en-US" dirty="0" smtClean="0"/>
              <a:t>But when the future finally arrives, we give in to temptation and abandon the plans we had made</a:t>
            </a:r>
          </a:p>
          <a:p>
            <a:endParaRPr lang="en-US" dirty="0"/>
          </a:p>
          <a:p>
            <a:r>
              <a:rPr lang="en-US" dirty="0" smtClean="0"/>
              <a:t>Standard </a:t>
            </a:r>
            <a:r>
              <a:rPr lang="en-US" dirty="0"/>
              <a:t>economics </a:t>
            </a:r>
            <a:r>
              <a:rPr lang="en-US" dirty="0" smtClean="0"/>
              <a:t>ignores dynamic inconsistency</a:t>
            </a:r>
          </a:p>
          <a:p>
            <a:r>
              <a:rPr lang="en-US" dirty="0" smtClean="0"/>
              <a:t>Behavioral economics </a:t>
            </a:r>
            <a:r>
              <a:rPr lang="en-US" dirty="0"/>
              <a:t>emphasizes dynamic inconsistency</a:t>
            </a:r>
          </a:p>
          <a:p>
            <a:endParaRPr lang="en-US" dirty="0" smtClean="0"/>
          </a:p>
        </p:txBody>
      </p:sp>
    </p:spTree>
    <p:extLst>
      <p:ext uri="{BB962C8B-B14F-4D97-AF65-F5344CB8AC3E}">
        <p14:creationId xmlns:p14="http://schemas.microsoft.com/office/powerpoint/2010/main" val="3163886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Patience-Impatience</a:t>
            </a:r>
          </a:p>
        </p:txBody>
      </p:sp>
      <p:sp>
        <p:nvSpPr>
          <p:cNvPr id="3" name="Content Placeholder 2"/>
          <p:cNvSpPr>
            <a:spLocks noGrp="1"/>
          </p:cNvSpPr>
          <p:nvPr>
            <p:ph idx="1"/>
          </p:nvPr>
        </p:nvSpPr>
        <p:spPr/>
        <p:txBody>
          <a:bodyPr/>
          <a:lstStyle/>
          <a:p>
            <a:r>
              <a:rPr lang="en-US" dirty="0" smtClean="0"/>
              <a:t>Dynamic inconsistency is not the same thing as being impatient or patient</a:t>
            </a:r>
          </a:p>
          <a:p>
            <a:r>
              <a:rPr lang="en-US" dirty="0" smtClean="0"/>
              <a:t>One can be:</a:t>
            </a:r>
          </a:p>
          <a:p>
            <a:pPr lvl="1"/>
            <a:r>
              <a:rPr lang="en-US" dirty="0"/>
              <a:t>C</a:t>
            </a:r>
            <a:r>
              <a:rPr lang="en-US" dirty="0" smtClean="0"/>
              <a:t>onsistently patient or </a:t>
            </a:r>
          </a:p>
          <a:p>
            <a:pPr lvl="1"/>
            <a:r>
              <a:rPr lang="en-US" dirty="0" smtClean="0"/>
              <a:t>Consistently impatient or</a:t>
            </a:r>
          </a:p>
          <a:p>
            <a:pPr lvl="1"/>
            <a:r>
              <a:rPr lang="en-US" dirty="0" smtClean="0"/>
              <a:t>Dynamically inconsistent</a:t>
            </a:r>
          </a:p>
          <a:p>
            <a:r>
              <a:rPr lang="en-US" dirty="0" smtClean="0"/>
              <a:t>Only the third group is unable to stick to its plans</a:t>
            </a:r>
            <a:endParaRPr lang="en-US" dirty="0"/>
          </a:p>
        </p:txBody>
      </p:sp>
    </p:spTree>
    <p:extLst>
      <p:ext uri="{BB962C8B-B14F-4D97-AF65-F5344CB8AC3E}">
        <p14:creationId xmlns:p14="http://schemas.microsoft.com/office/powerpoint/2010/main" val="187072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a:bodyPr>
          <a:lstStyle/>
          <a:p>
            <a:r>
              <a:rPr lang="en-US" dirty="0" smtClean="0">
                <a:cs typeface="Arial" pitchFamily="34" charset="0"/>
              </a:rPr>
              <a:t>Does the future me want different things?</a:t>
            </a:r>
            <a:endParaRPr lang="en-US" sz="2400" dirty="0">
              <a:cs typeface="Arial" pitchFamily="34" charset="0"/>
            </a:endParaRPr>
          </a:p>
        </p:txBody>
      </p:sp>
      <p:sp>
        <p:nvSpPr>
          <p:cNvPr id="141315" name="Rectangle 3"/>
          <p:cNvSpPr>
            <a:spLocks noGrp="1" noChangeArrowheads="1"/>
          </p:cNvSpPr>
          <p:nvPr>
            <p:ph idx="1"/>
          </p:nvPr>
        </p:nvSpPr>
        <p:spPr>
          <a:xfrm>
            <a:off x="609600" y="1600201"/>
            <a:ext cx="8153400" cy="4525963"/>
          </a:xfrm>
        </p:spPr>
        <p:txBody>
          <a:bodyPr>
            <a:normAutofit/>
          </a:bodyPr>
          <a:lstStyle/>
          <a:p>
            <a:pPr>
              <a:buFontTx/>
              <a:buNone/>
            </a:pPr>
            <a:r>
              <a:rPr lang="en-US" dirty="0"/>
              <a:t>Choose among 24 movie </a:t>
            </a:r>
            <a:r>
              <a:rPr lang="en-US" dirty="0" smtClean="0"/>
              <a:t>videos </a:t>
            </a:r>
            <a:endParaRPr lang="en-US" dirty="0"/>
          </a:p>
          <a:p>
            <a:r>
              <a:rPr lang="en-US" dirty="0"/>
              <a:t>Some are “low brow</a:t>
            </a:r>
            <a:r>
              <a:rPr lang="en-US" dirty="0" smtClean="0"/>
              <a:t>”</a:t>
            </a:r>
            <a:endParaRPr lang="en-US" i="1" dirty="0"/>
          </a:p>
          <a:p>
            <a:r>
              <a:rPr lang="en-US" dirty="0"/>
              <a:t>Some are “high brow</a:t>
            </a:r>
            <a:r>
              <a:rPr lang="en-US" dirty="0" smtClean="0"/>
              <a:t>”</a:t>
            </a:r>
            <a:endParaRPr lang="en-US" i="1" dirty="0"/>
          </a:p>
          <a:p>
            <a:endParaRPr lang="en-US" dirty="0"/>
          </a:p>
          <a:p>
            <a:pPr marL="0" indent="0">
              <a:buNone/>
            </a:pPr>
            <a:r>
              <a:rPr lang="en-US" dirty="0" smtClean="0"/>
              <a:t>Does my choice depend on whether I am picking for tonight, next Thursday, or the following Thursday?</a:t>
            </a:r>
          </a:p>
          <a:p>
            <a:endParaRPr lang="en-US" dirty="0"/>
          </a:p>
        </p:txBody>
      </p:sp>
      <p:pic>
        <p:nvPicPr>
          <p:cNvPr id="141319" name="Picture 7" descr="schindler1">
            <a:hlinkClick r:id="rId3"/>
          </p:cNvPr>
          <p:cNvPicPr>
            <a:picLocks noChangeAspect="1" noChangeArrowheads="1"/>
          </p:cNvPicPr>
          <p:nvPr/>
        </p:nvPicPr>
        <p:blipFill>
          <a:blip r:embed="rId4" cstate="print"/>
          <a:srcRect/>
          <a:stretch>
            <a:fillRect/>
          </a:stretch>
        </p:blipFill>
        <p:spPr bwMode="auto">
          <a:xfrm>
            <a:off x="10439399" y="3848100"/>
            <a:ext cx="1447800" cy="2171700"/>
          </a:xfrm>
          <a:prstGeom prst="rect">
            <a:avLst/>
          </a:prstGeom>
          <a:noFill/>
        </p:spPr>
      </p:pic>
      <p:sp>
        <p:nvSpPr>
          <p:cNvPr id="8" name="TextBox 7"/>
          <p:cNvSpPr txBox="1"/>
          <p:nvPr/>
        </p:nvSpPr>
        <p:spPr>
          <a:xfrm>
            <a:off x="1524000" y="6334780"/>
            <a:ext cx="9144000" cy="523220"/>
          </a:xfrm>
          <a:prstGeom prst="rect">
            <a:avLst/>
          </a:prstGeom>
          <a:solidFill>
            <a:srgbClr val="C00000"/>
          </a:solidFill>
        </p:spPr>
        <p:txBody>
          <a:bodyPr wrap="square" rtlCol="0">
            <a:spAutoFit/>
          </a:bodyPr>
          <a:lstStyle/>
          <a:p>
            <a:r>
              <a:rPr lang="en-US" sz="1400" dirty="0">
                <a:solidFill>
                  <a:schemeClr val="bg1"/>
                </a:solidFill>
              </a:rPr>
              <a:t>Reed, Lowenstein &amp; </a:t>
            </a:r>
            <a:r>
              <a:rPr lang="en-US" sz="1400" dirty="0" err="1">
                <a:solidFill>
                  <a:schemeClr val="bg1"/>
                </a:solidFill>
              </a:rPr>
              <a:t>Kalyanaraman</a:t>
            </a:r>
            <a:r>
              <a:rPr lang="en-US" sz="1400" dirty="0">
                <a:solidFill>
                  <a:schemeClr val="bg1"/>
                </a:solidFill>
              </a:rPr>
              <a:t> (1999) Mixing virtue and vice: Combining the immediacy effect and the diversification heuristic. </a:t>
            </a:r>
            <a:r>
              <a:rPr lang="en-US" sz="1400" i="1" dirty="0">
                <a:solidFill>
                  <a:schemeClr val="bg1"/>
                </a:solidFill>
              </a:rPr>
              <a:t>Journal of Behavioral Decision Making, 12, </a:t>
            </a:r>
            <a:r>
              <a:rPr lang="en-US" sz="1400" dirty="0">
                <a:solidFill>
                  <a:schemeClr val="bg1"/>
                </a:solidFill>
              </a:rPr>
              <a:t>257-273.</a:t>
            </a:r>
          </a:p>
        </p:txBody>
      </p:sp>
      <p:pic>
        <p:nvPicPr>
          <p:cNvPr id="2050" name="Picture 2" descr="http://www.timboucher.com/journal/wp-content/uploads/2007/02/So_I_Married_An_Axe_murderer_DVD_Cover.jpg"/>
          <p:cNvPicPr>
            <a:picLocks noChangeAspect="1" noChangeArrowheads="1"/>
          </p:cNvPicPr>
          <p:nvPr/>
        </p:nvPicPr>
        <p:blipFill>
          <a:blip r:embed="rId5" cstate="email"/>
          <a:srcRect/>
          <a:stretch>
            <a:fillRect/>
          </a:stretch>
        </p:blipFill>
        <p:spPr bwMode="auto">
          <a:xfrm>
            <a:off x="8763000" y="1219201"/>
            <a:ext cx="1734693" cy="2492375"/>
          </a:xfrm>
          <a:prstGeom prst="rect">
            <a:avLst/>
          </a:prstGeom>
          <a:noFill/>
        </p:spPr>
      </p:pic>
      <p:pic>
        <p:nvPicPr>
          <p:cNvPr id="2052" name="Picture 4" descr="http://www.impawards.com/1994/posters/mask.jpg"/>
          <p:cNvPicPr>
            <a:picLocks noChangeAspect="1" noChangeArrowheads="1"/>
          </p:cNvPicPr>
          <p:nvPr/>
        </p:nvPicPr>
        <p:blipFill>
          <a:blip r:embed="rId6" cstate="email"/>
          <a:srcRect/>
          <a:stretch>
            <a:fillRect/>
          </a:stretch>
        </p:blipFill>
        <p:spPr bwMode="auto">
          <a:xfrm>
            <a:off x="10525857" y="1295400"/>
            <a:ext cx="1589943" cy="2362200"/>
          </a:xfrm>
          <a:prstGeom prst="rect">
            <a:avLst/>
          </a:prstGeom>
          <a:noFill/>
        </p:spPr>
      </p:pic>
      <p:pic>
        <p:nvPicPr>
          <p:cNvPr id="2054" name="Picture 6" descr="http://armondwhitebook.files.wordpress.com/2008/07/poster-the-piano.jpg"/>
          <p:cNvPicPr>
            <a:picLocks noChangeAspect="1" noChangeArrowheads="1"/>
          </p:cNvPicPr>
          <p:nvPr/>
        </p:nvPicPr>
        <p:blipFill>
          <a:blip r:embed="rId7" cstate="email"/>
          <a:srcRect/>
          <a:stretch>
            <a:fillRect/>
          </a:stretch>
        </p:blipFill>
        <p:spPr bwMode="auto">
          <a:xfrm>
            <a:off x="8839199" y="3886200"/>
            <a:ext cx="1447800" cy="212292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a:bodyPr>
          <a:lstStyle/>
          <a:p>
            <a:r>
              <a:rPr lang="en-US" dirty="0" smtClean="0">
                <a:cs typeface="Arial" pitchFamily="34" charset="0"/>
              </a:rPr>
              <a:t>Does the future me want different things?</a:t>
            </a:r>
            <a:endParaRPr lang="en-US" sz="2400" dirty="0">
              <a:cs typeface="Arial" pitchFamily="34" charset="0"/>
            </a:endParaRPr>
          </a:p>
        </p:txBody>
      </p:sp>
      <p:sp>
        <p:nvSpPr>
          <p:cNvPr id="141315" name="Rectangle 3"/>
          <p:cNvSpPr>
            <a:spLocks noGrp="1" noChangeArrowheads="1"/>
          </p:cNvSpPr>
          <p:nvPr>
            <p:ph idx="1"/>
          </p:nvPr>
        </p:nvSpPr>
        <p:spPr>
          <a:xfrm>
            <a:off x="609600" y="1600201"/>
            <a:ext cx="8153400" cy="4525963"/>
          </a:xfrm>
        </p:spPr>
        <p:txBody>
          <a:bodyPr>
            <a:normAutofit/>
          </a:bodyPr>
          <a:lstStyle/>
          <a:p>
            <a:pPr>
              <a:buNone/>
            </a:pPr>
            <a:r>
              <a:rPr lang="en-US" dirty="0" smtClean="0"/>
              <a:t>Did people choose…</a:t>
            </a:r>
          </a:p>
          <a:p>
            <a:pPr marL="514350" indent="-514350">
              <a:buAutoNum type="alphaLcParenR"/>
            </a:pPr>
            <a:r>
              <a:rPr lang="en-US" dirty="0" smtClean="0"/>
              <a:t>More “low brow” movies now, more “high brow” movies for later</a:t>
            </a:r>
          </a:p>
          <a:p>
            <a:pPr marL="514350" indent="-514350">
              <a:buAutoNum type="alphaLcParenR"/>
            </a:pPr>
            <a:r>
              <a:rPr lang="en-US" dirty="0" smtClean="0"/>
              <a:t>More “high brow” movies now, more “low brow” movies for later</a:t>
            </a:r>
          </a:p>
          <a:p>
            <a:pPr marL="514350" indent="-514350">
              <a:buAutoNum type="alphaLcParenR"/>
            </a:pPr>
            <a:r>
              <a:rPr lang="en-US" dirty="0" smtClean="0"/>
              <a:t>About the same regardless of whether picking for now or later</a:t>
            </a:r>
            <a:endParaRPr lang="en-US" dirty="0"/>
          </a:p>
          <a:p>
            <a:endParaRPr lang="en-US" dirty="0"/>
          </a:p>
        </p:txBody>
      </p:sp>
      <p:pic>
        <p:nvPicPr>
          <p:cNvPr id="141319" name="Picture 7" descr="schindler1">
            <a:hlinkClick r:id="rId3"/>
          </p:cNvPr>
          <p:cNvPicPr>
            <a:picLocks noChangeAspect="1" noChangeArrowheads="1"/>
          </p:cNvPicPr>
          <p:nvPr/>
        </p:nvPicPr>
        <p:blipFill>
          <a:blip r:embed="rId4" cstate="print"/>
          <a:srcRect/>
          <a:stretch>
            <a:fillRect/>
          </a:stretch>
        </p:blipFill>
        <p:spPr bwMode="auto">
          <a:xfrm>
            <a:off x="10439399" y="3848100"/>
            <a:ext cx="1447800" cy="2171700"/>
          </a:xfrm>
          <a:prstGeom prst="rect">
            <a:avLst/>
          </a:prstGeom>
          <a:noFill/>
        </p:spPr>
      </p:pic>
      <p:sp>
        <p:nvSpPr>
          <p:cNvPr id="8" name="TextBox 7"/>
          <p:cNvSpPr txBox="1"/>
          <p:nvPr/>
        </p:nvSpPr>
        <p:spPr>
          <a:xfrm>
            <a:off x="1524000" y="6334780"/>
            <a:ext cx="9144000" cy="523220"/>
          </a:xfrm>
          <a:prstGeom prst="rect">
            <a:avLst/>
          </a:prstGeom>
          <a:solidFill>
            <a:srgbClr val="C00000"/>
          </a:solidFill>
        </p:spPr>
        <p:txBody>
          <a:bodyPr wrap="square" rtlCol="0">
            <a:spAutoFit/>
          </a:bodyPr>
          <a:lstStyle/>
          <a:p>
            <a:r>
              <a:rPr lang="en-US" sz="1400" dirty="0">
                <a:solidFill>
                  <a:schemeClr val="bg1"/>
                </a:solidFill>
              </a:rPr>
              <a:t>Reed, Lowenstein &amp; </a:t>
            </a:r>
            <a:r>
              <a:rPr lang="en-US" sz="1400" dirty="0" err="1">
                <a:solidFill>
                  <a:schemeClr val="bg1"/>
                </a:solidFill>
              </a:rPr>
              <a:t>Kalyanaraman</a:t>
            </a:r>
            <a:r>
              <a:rPr lang="en-US" sz="1400" dirty="0">
                <a:solidFill>
                  <a:schemeClr val="bg1"/>
                </a:solidFill>
              </a:rPr>
              <a:t> (1999) Mixing virtue and vice: Combining the immediacy effect and the diversification heuristic. </a:t>
            </a:r>
            <a:r>
              <a:rPr lang="en-US" sz="1400" i="1" dirty="0">
                <a:solidFill>
                  <a:schemeClr val="bg1"/>
                </a:solidFill>
              </a:rPr>
              <a:t>Journal of Behavioral Decision Making, 12, </a:t>
            </a:r>
            <a:r>
              <a:rPr lang="en-US" sz="1400" dirty="0">
                <a:solidFill>
                  <a:schemeClr val="bg1"/>
                </a:solidFill>
              </a:rPr>
              <a:t>257-273.</a:t>
            </a:r>
          </a:p>
        </p:txBody>
      </p:sp>
      <p:pic>
        <p:nvPicPr>
          <p:cNvPr id="2050" name="Picture 2" descr="http://www.timboucher.com/journal/wp-content/uploads/2007/02/So_I_Married_An_Axe_murderer_DVD_Cover.jpg"/>
          <p:cNvPicPr>
            <a:picLocks noChangeAspect="1" noChangeArrowheads="1"/>
          </p:cNvPicPr>
          <p:nvPr/>
        </p:nvPicPr>
        <p:blipFill>
          <a:blip r:embed="rId5" cstate="email"/>
          <a:srcRect/>
          <a:stretch>
            <a:fillRect/>
          </a:stretch>
        </p:blipFill>
        <p:spPr bwMode="auto">
          <a:xfrm>
            <a:off x="8763000" y="1219201"/>
            <a:ext cx="1734693" cy="2492375"/>
          </a:xfrm>
          <a:prstGeom prst="rect">
            <a:avLst/>
          </a:prstGeom>
          <a:noFill/>
        </p:spPr>
      </p:pic>
      <p:pic>
        <p:nvPicPr>
          <p:cNvPr id="2052" name="Picture 4" descr="http://www.impawards.com/1994/posters/mask.jpg"/>
          <p:cNvPicPr>
            <a:picLocks noChangeAspect="1" noChangeArrowheads="1"/>
          </p:cNvPicPr>
          <p:nvPr/>
        </p:nvPicPr>
        <p:blipFill>
          <a:blip r:embed="rId6" cstate="email"/>
          <a:srcRect/>
          <a:stretch>
            <a:fillRect/>
          </a:stretch>
        </p:blipFill>
        <p:spPr bwMode="auto">
          <a:xfrm>
            <a:off x="10525857" y="1295400"/>
            <a:ext cx="1589943" cy="2362200"/>
          </a:xfrm>
          <a:prstGeom prst="rect">
            <a:avLst/>
          </a:prstGeom>
          <a:noFill/>
        </p:spPr>
      </p:pic>
      <p:pic>
        <p:nvPicPr>
          <p:cNvPr id="2054" name="Picture 6" descr="http://armondwhitebook.files.wordpress.com/2008/07/poster-the-piano.jpg"/>
          <p:cNvPicPr>
            <a:picLocks noChangeAspect="1" noChangeArrowheads="1"/>
          </p:cNvPicPr>
          <p:nvPr/>
        </p:nvPicPr>
        <p:blipFill>
          <a:blip r:embed="rId7" cstate="email"/>
          <a:srcRect/>
          <a:stretch>
            <a:fillRect/>
          </a:stretch>
        </p:blipFill>
        <p:spPr bwMode="auto">
          <a:xfrm>
            <a:off x="8839199" y="3886200"/>
            <a:ext cx="1447800" cy="212292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1524000" y="1371600"/>
            <a:ext cx="91440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314" name="Rectangle 2"/>
          <p:cNvSpPr>
            <a:spLocks noGrp="1" noChangeArrowheads="1"/>
          </p:cNvSpPr>
          <p:nvPr>
            <p:ph type="title"/>
          </p:nvPr>
        </p:nvSpPr>
        <p:spPr>
          <a:xfrm>
            <a:off x="1524000" y="0"/>
            <a:ext cx="9144000" cy="1143000"/>
          </a:xfrm>
        </p:spPr>
        <p:txBody>
          <a:bodyPr>
            <a:noAutofit/>
          </a:bodyPr>
          <a:lstStyle/>
          <a:p>
            <a:r>
              <a:rPr lang="en-US" sz="3200" dirty="0">
                <a:cs typeface="Arial" pitchFamily="34" charset="0"/>
              </a:rPr>
              <a:t>Next week I will want things that are good for me…</a:t>
            </a:r>
            <a:endParaRPr lang="en-US" sz="1800" dirty="0">
              <a:cs typeface="Arial" pitchFamily="34" charset="0"/>
            </a:endParaRPr>
          </a:p>
        </p:txBody>
      </p:sp>
      <p:sp>
        <p:nvSpPr>
          <p:cNvPr id="8" name="TextBox 7"/>
          <p:cNvSpPr txBox="1"/>
          <p:nvPr/>
        </p:nvSpPr>
        <p:spPr>
          <a:xfrm>
            <a:off x="1524000" y="6334780"/>
            <a:ext cx="9144000" cy="523220"/>
          </a:xfrm>
          <a:prstGeom prst="rect">
            <a:avLst/>
          </a:prstGeom>
          <a:solidFill>
            <a:srgbClr val="C00000"/>
          </a:solidFill>
        </p:spPr>
        <p:txBody>
          <a:bodyPr wrap="square" rtlCol="0">
            <a:spAutoFit/>
          </a:bodyPr>
          <a:lstStyle/>
          <a:p>
            <a:r>
              <a:rPr lang="en-US" sz="1400" dirty="0">
                <a:solidFill>
                  <a:schemeClr val="bg1"/>
                </a:solidFill>
              </a:rPr>
              <a:t>Reed, Lowenstein &amp; </a:t>
            </a:r>
            <a:r>
              <a:rPr lang="en-US" sz="1400" dirty="0" err="1">
                <a:solidFill>
                  <a:schemeClr val="bg1"/>
                </a:solidFill>
              </a:rPr>
              <a:t>Kalyanaraman</a:t>
            </a:r>
            <a:r>
              <a:rPr lang="en-US" sz="1400" dirty="0">
                <a:solidFill>
                  <a:schemeClr val="bg1"/>
                </a:solidFill>
              </a:rPr>
              <a:t> (1999) Mixing virtue and vice: Combining the immediacy effect and the diversification heuristic. </a:t>
            </a:r>
            <a:r>
              <a:rPr lang="en-US" sz="1400" i="1" dirty="0">
                <a:solidFill>
                  <a:schemeClr val="bg1"/>
                </a:solidFill>
              </a:rPr>
              <a:t>Journal of Behavioral Decision Making, 12, </a:t>
            </a:r>
            <a:r>
              <a:rPr lang="en-US" sz="1400" dirty="0">
                <a:solidFill>
                  <a:schemeClr val="bg1"/>
                </a:solidFill>
              </a:rPr>
              <a:t>257-273.</a:t>
            </a:r>
          </a:p>
        </p:txBody>
      </p:sp>
      <p:graphicFrame>
        <p:nvGraphicFramePr>
          <p:cNvPr id="10" name="Chart 9"/>
          <p:cNvGraphicFramePr/>
          <p:nvPr/>
        </p:nvGraphicFramePr>
        <p:xfrm>
          <a:off x="1219200" y="1066800"/>
          <a:ext cx="3352800" cy="373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191000" y="1066800"/>
          <a:ext cx="3886200"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ext uri="{D42A27DB-BD31-4B8C-83A1-F6EECF244321}">
                <p14:modId xmlns:p14="http://schemas.microsoft.com/office/powerpoint/2010/main" val="2455066394"/>
              </p:ext>
            </p:extLst>
          </p:nvPr>
        </p:nvGraphicFramePr>
        <p:xfrm>
          <a:off x="7771605" y="1143000"/>
          <a:ext cx="2896395" cy="3429000"/>
        </p:xfrm>
        <a:graphic>
          <a:graphicData uri="http://schemas.openxmlformats.org/drawingml/2006/chart">
            <c:chart xmlns:c="http://schemas.openxmlformats.org/drawingml/2006/chart" xmlns:r="http://schemas.openxmlformats.org/officeDocument/2006/relationships" r:id="rId5"/>
          </a:graphicData>
        </a:graphic>
      </p:graphicFrame>
      <p:cxnSp>
        <p:nvCxnSpPr>
          <p:cNvPr id="15" name="Straight Connector 14"/>
          <p:cNvCxnSpPr/>
          <p:nvPr/>
        </p:nvCxnSpPr>
        <p:spPr>
          <a:xfrm rot="5400000">
            <a:off x="2439194" y="3429000"/>
            <a:ext cx="4114006" cy="79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715794" y="3428206"/>
            <a:ext cx="41148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6400" y="4572000"/>
            <a:ext cx="2590800" cy="369332"/>
          </a:xfrm>
          <a:prstGeom prst="rect">
            <a:avLst/>
          </a:prstGeom>
          <a:noFill/>
        </p:spPr>
        <p:txBody>
          <a:bodyPr wrap="square" rtlCol="0">
            <a:spAutoFit/>
          </a:bodyPr>
          <a:lstStyle/>
          <a:p>
            <a:r>
              <a:rPr lang="en-US" dirty="0"/>
              <a:t>Choosing for tonight</a:t>
            </a:r>
          </a:p>
        </p:txBody>
      </p:sp>
      <p:sp>
        <p:nvSpPr>
          <p:cNvPr id="20" name="TextBox 19"/>
          <p:cNvSpPr txBox="1"/>
          <p:nvPr/>
        </p:nvSpPr>
        <p:spPr>
          <a:xfrm>
            <a:off x="4724400" y="4572000"/>
            <a:ext cx="2819400" cy="369332"/>
          </a:xfrm>
          <a:prstGeom prst="rect">
            <a:avLst/>
          </a:prstGeom>
          <a:noFill/>
        </p:spPr>
        <p:txBody>
          <a:bodyPr wrap="square" rtlCol="0">
            <a:spAutoFit/>
          </a:bodyPr>
          <a:lstStyle/>
          <a:p>
            <a:r>
              <a:rPr lang="en-US" dirty="0"/>
              <a:t>Choosing for next Thursday</a:t>
            </a:r>
          </a:p>
        </p:txBody>
      </p:sp>
      <p:sp>
        <p:nvSpPr>
          <p:cNvPr id="21" name="TextBox 20"/>
          <p:cNvSpPr txBox="1"/>
          <p:nvPr/>
        </p:nvSpPr>
        <p:spPr>
          <a:xfrm>
            <a:off x="7772400" y="4572000"/>
            <a:ext cx="2971800" cy="369332"/>
          </a:xfrm>
          <a:prstGeom prst="rect">
            <a:avLst/>
          </a:prstGeom>
          <a:noFill/>
        </p:spPr>
        <p:txBody>
          <a:bodyPr wrap="square" rtlCol="0">
            <a:spAutoFit/>
          </a:bodyPr>
          <a:lstStyle/>
          <a:p>
            <a:r>
              <a:rPr lang="en-US" dirty="0"/>
              <a:t>Choosing for second Thursday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Content Placeholder 2"/>
          <p:cNvSpPr txBox="1">
            <a:spLocks/>
          </p:cNvSpPr>
          <p:nvPr/>
        </p:nvSpPr>
        <p:spPr>
          <a:xfrm>
            <a:off x="1981200" y="1371602"/>
            <a:ext cx="8382000" cy="1676399"/>
          </a:xfrm>
          <a:prstGeom prst="rect">
            <a:avLst/>
          </a:prstGeom>
        </p:spPr>
        <p:txBody>
          <a:bodyPr/>
          <a:lstStyle/>
          <a:p>
            <a:pPr lvl="0">
              <a:spcBef>
                <a:spcPct val="20000"/>
              </a:spcBef>
            </a:pPr>
            <a:r>
              <a:rPr lang="en-US" sz="3200" dirty="0"/>
              <a:t>When choosing between a healthy and unhealthy snack for delivery in one week, do people systematically </a:t>
            </a:r>
            <a:r>
              <a:rPr lang="en-US" sz="3200" dirty="0" err="1"/>
              <a:t>misproject</a:t>
            </a:r>
            <a:r>
              <a:rPr lang="en-US" sz="3200" dirty="0"/>
              <a:t> future desires?</a:t>
            </a:r>
          </a:p>
        </p:txBody>
      </p:sp>
      <p:sp>
        <p:nvSpPr>
          <p:cNvPr id="26" name="Rectangle 2"/>
          <p:cNvSpPr>
            <a:spLocks noGrp="1" noChangeArrowheads="1"/>
          </p:cNvSpPr>
          <p:nvPr>
            <p:ph type="title"/>
          </p:nvPr>
        </p:nvSpPr>
        <p:spPr>
          <a:xfrm>
            <a:off x="1524000" y="228600"/>
            <a:ext cx="9144000" cy="1143000"/>
          </a:xfrm>
        </p:spPr>
        <p:txBody>
          <a:bodyPr>
            <a:normAutofit fontScale="90000"/>
          </a:bodyPr>
          <a:lstStyle/>
          <a:p>
            <a:r>
              <a:rPr lang="en-US" dirty="0" smtClean="0">
                <a:cs typeface="Arial" pitchFamily="34" charset="0"/>
              </a:rPr>
              <a:t>Does the future me want different things?</a:t>
            </a:r>
            <a:endParaRPr lang="en-US" sz="2400" dirty="0">
              <a:cs typeface="Arial" pitchFamily="34" charset="0"/>
            </a:endParaRPr>
          </a:p>
        </p:txBody>
      </p:sp>
      <p:pic>
        <p:nvPicPr>
          <p:cNvPr id="8" name="Picture 2" descr="C:\Documents and Settings\rjames\Local Settings\Temporary Internet Files\Content.IE5\C14X562Q\MPj04231220000[1].jpg"/>
          <p:cNvPicPr>
            <a:picLocks noChangeAspect="1" noChangeArrowheads="1"/>
          </p:cNvPicPr>
          <p:nvPr/>
        </p:nvPicPr>
        <p:blipFill>
          <a:blip r:embed="rId2" cstate="email"/>
          <a:srcRect/>
          <a:stretch>
            <a:fillRect/>
          </a:stretch>
        </p:blipFill>
        <p:spPr bwMode="auto">
          <a:xfrm>
            <a:off x="7924800" y="3048001"/>
            <a:ext cx="2209800" cy="2786743"/>
          </a:xfrm>
          <a:prstGeom prst="rect">
            <a:avLst/>
          </a:prstGeom>
          <a:noFill/>
        </p:spPr>
      </p:pic>
      <p:pic>
        <p:nvPicPr>
          <p:cNvPr id="9" name="Picture 2" descr="http://www.sfkids.org/uploadedImages/iStock_000005631178XSmall.red%20apple.jpg"/>
          <p:cNvPicPr>
            <a:picLocks noChangeAspect="1" noChangeArrowheads="1"/>
          </p:cNvPicPr>
          <p:nvPr/>
        </p:nvPicPr>
        <p:blipFill>
          <a:blip r:embed="rId3" cstate="print"/>
          <a:srcRect/>
          <a:stretch>
            <a:fillRect/>
          </a:stretch>
        </p:blipFill>
        <p:spPr bwMode="auto">
          <a:xfrm>
            <a:off x="1524000" y="3212306"/>
            <a:ext cx="2819400" cy="2731294"/>
          </a:xfrm>
          <a:prstGeom prst="rect">
            <a:avLst/>
          </a:prstGeom>
          <a:noFill/>
        </p:spPr>
      </p:pic>
      <p:sp>
        <p:nvSpPr>
          <p:cNvPr id="10" name="TextBox 9"/>
          <p:cNvSpPr txBox="1"/>
          <p:nvPr/>
        </p:nvSpPr>
        <p:spPr>
          <a:xfrm>
            <a:off x="3886200" y="3886200"/>
            <a:ext cx="4114800" cy="1858970"/>
          </a:xfrm>
          <a:prstGeom prst="rect">
            <a:avLst/>
          </a:prstGeom>
          <a:noFill/>
        </p:spPr>
        <p:txBody>
          <a:bodyPr wrap="square" rtlCol="0">
            <a:spAutoFit/>
          </a:bodyPr>
          <a:lstStyle/>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Next Week</a:t>
            </a:r>
            <a:r>
              <a:rPr lang="en-US" sz="4800" b="1" dirty="0">
                <a:latin typeface="Times New Roman"/>
                <a:cs typeface="Times New Roman"/>
              </a:rPr>
              <a:t>→</a:t>
            </a:r>
          </a:p>
          <a:p>
            <a:pPr algn="ctr">
              <a:lnSpc>
                <a:spcPct val="70000"/>
              </a:lnSpc>
            </a:pPr>
            <a:r>
              <a:rPr lang="en-US" sz="2400" dirty="0">
                <a:latin typeface="Times New Roman"/>
                <a:cs typeface="Times New Roman"/>
              </a:rPr>
              <a:t>Predicted preference</a:t>
            </a:r>
          </a:p>
          <a:p>
            <a:pPr algn="ctr"/>
            <a:r>
              <a:rPr lang="en-US" sz="1400" b="1" dirty="0">
                <a:latin typeface="Times New Roman"/>
                <a:cs typeface="Times New Roman"/>
              </a:rPr>
              <a:t> </a:t>
            </a:r>
          </a:p>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Right Now</a:t>
            </a:r>
            <a:r>
              <a:rPr lang="en-US" sz="4800" b="1" dirty="0">
                <a:latin typeface="Times New Roman"/>
                <a:cs typeface="Times New Roman"/>
              </a:rPr>
              <a:t>→</a:t>
            </a:r>
          </a:p>
          <a:p>
            <a:pPr algn="ctr">
              <a:lnSpc>
                <a:spcPct val="70000"/>
              </a:lnSpc>
            </a:pPr>
            <a:r>
              <a:rPr lang="en-US" sz="2400" dirty="0">
                <a:latin typeface="Times New Roman"/>
                <a:cs typeface="Times New Roman"/>
              </a:rPr>
              <a:t>Actual preference</a:t>
            </a:r>
            <a:endParaRPr lang="en-US" sz="3600" b="1" dirty="0">
              <a:latin typeface="Times New Roman"/>
              <a:cs typeface="Times New Roman"/>
            </a:endParaRPr>
          </a:p>
        </p:txBody>
      </p:sp>
      <p:sp>
        <p:nvSpPr>
          <p:cNvPr id="11" name="TextBox 10"/>
          <p:cNvSpPr txBox="1"/>
          <p:nvPr/>
        </p:nvSpPr>
        <p:spPr>
          <a:xfrm>
            <a:off x="1524000" y="6211670"/>
            <a:ext cx="9144000" cy="646331"/>
          </a:xfrm>
          <a:prstGeom prst="rect">
            <a:avLst/>
          </a:prstGeom>
          <a:solidFill>
            <a:srgbClr val="C00000"/>
          </a:solidFill>
        </p:spPr>
        <p:txBody>
          <a:bodyPr wrap="square" rtlCol="0">
            <a:spAutoFit/>
          </a:bodyPr>
          <a:lstStyle/>
          <a:p>
            <a:r>
              <a:rPr lang="en-US" dirty="0">
                <a:solidFill>
                  <a:schemeClr val="bg1"/>
                </a:solidFill>
              </a:rPr>
              <a:t>D. Read (Leeds U.) &amp; B. van </a:t>
            </a:r>
            <a:r>
              <a:rPr lang="en-US" dirty="0" err="1">
                <a:solidFill>
                  <a:schemeClr val="bg1"/>
                </a:solidFill>
              </a:rPr>
              <a:t>Leeuwen</a:t>
            </a:r>
            <a:r>
              <a:rPr lang="en-US" dirty="0">
                <a:solidFill>
                  <a:schemeClr val="bg1"/>
                </a:solidFill>
              </a:rPr>
              <a:t> (Leeds U.), 1998, Predicting hunger: The effects of appetite and delay on choice. </a:t>
            </a:r>
            <a:r>
              <a:rPr lang="en-US" i="1" dirty="0">
                <a:solidFill>
                  <a:schemeClr val="bg1"/>
                </a:solidFill>
              </a:rPr>
              <a:t>Organizational behavior and human decision processes, 76, </a:t>
            </a:r>
            <a:r>
              <a:rPr lang="en-US" dirty="0">
                <a:solidFill>
                  <a:schemeClr val="bg1"/>
                </a:solidFill>
              </a:rPr>
              <a:t>189-205.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Content Placeholder 2"/>
          <p:cNvSpPr txBox="1">
            <a:spLocks/>
          </p:cNvSpPr>
          <p:nvPr/>
        </p:nvSpPr>
        <p:spPr>
          <a:xfrm>
            <a:off x="1981200" y="1371602"/>
            <a:ext cx="8382000" cy="1981199"/>
          </a:xfrm>
          <a:prstGeom prst="rect">
            <a:avLst/>
          </a:prstGeom>
        </p:spPr>
        <p:txBody>
          <a:bodyPr/>
          <a:lstStyle/>
          <a:p>
            <a:pPr lvl="0">
              <a:spcBef>
                <a:spcPct val="20000"/>
              </a:spcBef>
            </a:pPr>
            <a:r>
              <a:rPr lang="en-US" sz="2400" dirty="0"/>
              <a:t>Are people </a:t>
            </a:r>
          </a:p>
          <a:p>
            <a:pPr marL="514350" indent="-514350">
              <a:spcBef>
                <a:spcPct val="20000"/>
              </a:spcBef>
              <a:buAutoNum type="alphaLcParenR"/>
            </a:pPr>
            <a:r>
              <a:rPr lang="en-US" sz="2400" dirty="0"/>
              <a:t>More likely to choose the unhealthy snack for next week</a:t>
            </a:r>
          </a:p>
          <a:p>
            <a:pPr marL="514350" indent="-514350">
              <a:spcBef>
                <a:spcPct val="20000"/>
              </a:spcBef>
              <a:buAutoNum type="alphaLcParenR"/>
            </a:pPr>
            <a:r>
              <a:rPr lang="en-US" sz="2400" dirty="0"/>
              <a:t>More likely to choose the unhealthy snack for right now</a:t>
            </a:r>
          </a:p>
          <a:p>
            <a:pPr marL="514350" indent="-514350">
              <a:spcBef>
                <a:spcPct val="20000"/>
              </a:spcBef>
              <a:buAutoNum type="alphaLcParenR"/>
            </a:pPr>
            <a:r>
              <a:rPr lang="en-US" sz="2400" dirty="0"/>
              <a:t>About as likely either way</a:t>
            </a:r>
          </a:p>
        </p:txBody>
      </p:sp>
      <p:sp>
        <p:nvSpPr>
          <p:cNvPr id="26" name="Rectangle 2"/>
          <p:cNvSpPr>
            <a:spLocks noGrp="1" noChangeArrowheads="1"/>
          </p:cNvSpPr>
          <p:nvPr>
            <p:ph type="title"/>
          </p:nvPr>
        </p:nvSpPr>
        <p:spPr>
          <a:xfrm>
            <a:off x="1524000" y="228600"/>
            <a:ext cx="9144000" cy="1143000"/>
          </a:xfrm>
        </p:spPr>
        <p:txBody>
          <a:bodyPr>
            <a:normAutofit fontScale="90000"/>
          </a:bodyPr>
          <a:lstStyle/>
          <a:p>
            <a:r>
              <a:rPr lang="en-US" dirty="0" smtClean="0">
                <a:cs typeface="Arial" pitchFamily="34" charset="0"/>
              </a:rPr>
              <a:t>Does the future me want different things?</a:t>
            </a:r>
            <a:endParaRPr lang="en-US" sz="2400" dirty="0">
              <a:cs typeface="Arial" pitchFamily="34" charset="0"/>
            </a:endParaRPr>
          </a:p>
        </p:txBody>
      </p:sp>
      <p:pic>
        <p:nvPicPr>
          <p:cNvPr id="8" name="Picture 2" descr="C:\Documents and Settings\rjames\Local Settings\Temporary Internet Files\Content.IE5\C14X562Q\MPj04231220000[1].jpg"/>
          <p:cNvPicPr>
            <a:picLocks noChangeAspect="1" noChangeArrowheads="1"/>
          </p:cNvPicPr>
          <p:nvPr/>
        </p:nvPicPr>
        <p:blipFill>
          <a:blip r:embed="rId2" cstate="email"/>
          <a:srcRect/>
          <a:stretch>
            <a:fillRect/>
          </a:stretch>
        </p:blipFill>
        <p:spPr bwMode="auto">
          <a:xfrm>
            <a:off x="7924800" y="3048001"/>
            <a:ext cx="2209800" cy="2786743"/>
          </a:xfrm>
          <a:prstGeom prst="rect">
            <a:avLst/>
          </a:prstGeom>
          <a:noFill/>
        </p:spPr>
      </p:pic>
      <p:pic>
        <p:nvPicPr>
          <p:cNvPr id="9" name="Picture 2" descr="http://www.sfkids.org/uploadedImages/iStock_000005631178XSmall.red%20apple.jpg"/>
          <p:cNvPicPr>
            <a:picLocks noChangeAspect="1" noChangeArrowheads="1"/>
          </p:cNvPicPr>
          <p:nvPr/>
        </p:nvPicPr>
        <p:blipFill>
          <a:blip r:embed="rId3" cstate="print"/>
          <a:srcRect/>
          <a:stretch>
            <a:fillRect/>
          </a:stretch>
        </p:blipFill>
        <p:spPr bwMode="auto">
          <a:xfrm>
            <a:off x="1524000" y="3212306"/>
            <a:ext cx="2819400" cy="2731294"/>
          </a:xfrm>
          <a:prstGeom prst="rect">
            <a:avLst/>
          </a:prstGeom>
          <a:noFill/>
        </p:spPr>
      </p:pic>
      <p:sp>
        <p:nvSpPr>
          <p:cNvPr id="10" name="TextBox 9"/>
          <p:cNvSpPr txBox="1"/>
          <p:nvPr/>
        </p:nvSpPr>
        <p:spPr>
          <a:xfrm>
            <a:off x="3886200" y="3886200"/>
            <a:ext cx="4114800" cy="1858970"/>
          </a:xfrm>
          <a:prstGeom prst="rect">
            <a:avLst/>
          </a:prstGeom>
          <a:noFill/>
        </p:spPr>
        <p:txBody>
          <a:bodyPr wrap="square" rtlCol="0">
            <a:spAutoFit/>
          </a:bodyPr>
          <a:lstStyle/>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Next Week</a:t>
            </a:r>
            <a:r>
              <a:rPr lang="en-US" sz="4800" b="1" dirty="0">
                <a:latin typeface="Times New Roman"/>
                <a:cs typeface="Times New Roman"/>
              </a:rPr>
              <a:t>→</a:t>
            </a:r>
          </a:p>
          <a:p>
            <a:pPr algn="ctr">
              <a:lnSpc>
                <a:spcPct val="70000"/>
              </a:lnSpc>
            </a:pPr>
            <a:r>
              <a:rPr lang="en-US" sz="2400" dirty="0">
                <a:latin typeface="Times New Roman"/>
                <a:cs typeface="Times New Roman"/>
              </a:rPr>
              <a:t>Predicted preference</a:t>
            </a:r>
          </a:p>
          <a:p>
            <a:pPr algn="ctr"/>
            <a:r>
              <a:rPr lang="en-US" sz="1400" b="1" dirty="0">
                <a:latin typeface="Times New Roman"/>
                <a:cs typeface="Times New Roman"/>
              </a:rPr>
              <a:t> </a:t>
            </a:r>
          </a:p>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Right Now</a:t>
            </a:r>
            <a:r>
              <a:rPr lang="en-US" sz="4800" b="1" dirty="0">
                <a:latin typeface="Times New Roman"/>
                <a:cs typeface="Times New Roman"/>
              </a:rPr>
              <a:t>→</a:t>
            </a:r>
          </a:p>
          <a:p>
            <a:pPr algn="ctr">
              <a:lnSpc>
                <a:spcPct val="70000"/>
              </a:lnSpc>
            </a:pPr>
            <a:r>
              <a:rPr lang="en-US" sz="2400" dirty="0">
                <a:latin typeface="Times New Roman"/>
                <a:cs typeface="Times New Roman"/>
              </a:rPr>
              <a:t>Actual preference</a:t>
            </a:r>
            <a:endParaRPr lang="en-US" sz="3600" b="1" dirty="0">
              <a:latin typeface="Times New Roman"/>
              <a:cs typeface="Times New Roman"/>
            </a:endParaRPr>
          </a:p>
        </p:txBody>
      </p:sp>
      <p:sp>
        <p:nvSpPr>
          <p:cNvPr id="11" name="TextBox 10"/>
          <p:cNvSpPr txBox="1"/>
          <p:nvPr/>
        </p:nvSpPr>
        <p:spPr>
          <a:xfrm>
            <a:off x="1524000" y="6211670"/>
            <a:ext cx="9144000" cy="646331"/>
          </a:xfrm>
          <a:prstGeom prst="rect">
            <a:avLst/>
          </a:prstGeom>
          <a:solidFill>
            <a:srgbClr val="C00000"/>
          </a:solidFill>
        </p:spPr>
        <p:txBody>
          <a:bodyPr wrap="square" rtlCol="0">
            <a:spAutoFit/>
          </a:bodyPr>
          <a:lstStyle/>
          <a:p>
            <a:r>
              <a:rPr lang="en-US" dirty="0">
                <a:solidFill>
                  <a:schemeClr val="bg1"/>
                </a:solidFill>
              </a:rPr>
              <a:t>D. Read (Leeds U.) &amp; B. van </a:t>
            </a:r>
            <a:r>
              <a:rPr lang="en-US" dirty="0" err="1">
                <a:solidFill>
                  <a:schemeClr val="bg1"/>
                </a:solidFill>
              </a:rPr>
              <a:t>Leeuwen</a:t>
            </a:r>
            <a:r>
              <a:rPr lang="en-US" dirty="0">
                <a:solidFill>
                  <a:schemeClr val="bg1"/>
                </a:solidFill>
              </a:rPr>
              <a:t> (Leeds U.), 1998, Predicting hunger: The effects of appetite and delay on choice. </a:t>
            </a:r>
            <a:r>
              <a:rPr lang="en-US" i="1" dirty="0">
                <a:solidFill>
                  <a:schemeClr val="bg1"/>
                </a:solidFill>
              </a:rPr>
              <a:t>Organizational behavior and human decision processes, 76, </a:t>
            </a:r>
            <a:r>
              <a:rPr lang="en-US" dirty="0">
                <a:solidFill>
                  <a:schemeClr val="bg1"/>
                </a:solidFill>
              </a:rPr>
              <a:t>189-205.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C:\Documents and Settings\rjames\Local Settings\Temporary Internet Files\Content.IE5\C14X562Q\MPj04231220000[1].jpg"/>
          <p:cNvPicPr>
            <a:picLocks noChangeAspect="1" noChangeArrowheads="1"/>
          </p:cNvPicPr>
          <p:nvPr/>
        </p:nvPicPr>
        <p:blipFill>
          <a:blip r:embed="rId2" cstate="email"/>
          <a:srcRect/>
          <a:stretch>
            <a:fillRect/>
          </a:stretch>
        </p:blipFill>
        <p:spPr bwMode="auto">
          <a:xfrm>
            <a:off x="7924800" y="3048001"/>
            <a:ext cx="2209800" cy="2786743"/>
          </a:xfrm>
          <a:prstGeom prst="rect">
            <a:avLst/>
          </a:prstGeom>
          <a:noFill/>
        </p:spPr>
      </p:pic>
      <p:pic>
        <p:nvPicPr>
          <p:cNvPr id="7" name="Picture 2" descr="http://www.sfkids.org/uploadedImages/iStock_000005631178XSmall.red%20apple.jpg"/>
          <p:cNvPicPr>
            <a:picLocks noChangeAspect="1" noChangeArrowheads="1"/>
          </p:cNvPicPr>
          <p:nvPr/>
        </p:nvPicPr>
        <p:blipFill>
          <a:blip r:embed="rId3" cstate="print"/>
          <a:srcRect/>
          <a:stretch>
            <a:fillRect/>
          </a:stretch>
        </p:blipFill>
        <p:spPr bwMode="auto">
          <a:xfrm>
            <a:off x="1524000" y="3212306"/>
            <a:ext cx="2819400" cy="2731294"/>
          </a:xfrm>
          <a:prstGeom prst="rect">
            <a:avLst/>
          </a:prstGeom>
          <a:noFill/>
        </p:spPr>
      </p:pic>
      <p:sp>
        <p:nvSpPr>
          <p:cNvPr id="21" name="Content Placeholder 2"/>
          <p:cNvSpPr txBox="1">
            <a:spLocks/>
          </p:cNvSpPr>
          <p:nvPr/>
        </p:nvSpPr>
        <p:spPr>
          <a:xfrm>
            <a:off x="1981200" y="1371602"/>
            <a:ext cx="8001000" cy="1676399"/>
          </a:xfrm>
          <a:prstGeom prst="rect">
            <a:avLst/>
          </a:prstGeom>
        </p:spPr>
        <p:txBody>
          <a:bodyPr/>
          <a:lstStyle/>
          <a:p>
            <a:pPr lvl="0">
              <a:spcBef>
                <a:spcPct val="20000"/>
              </a:spcBef>
            </a:pPr>
            <a:r>
              <a:rPr lang="en-US" sz="3200" dirty="0"/>
              <a:t>26% chose the unhealthy snack for </a:t>
            </a:r>
            <a:r>
              <a:rPr lang="en-US" sz="3200" u="sng" dirty="0"/>
              <a:t>delivery in one week</a:t>
            </a:r>
            <a:r>
              <a:rPr lang="en-US" sz="3200" dirty="0"/>
              <a:t> right after lunch.</a:t>
            </a:r>
            <a:endParaRPr lang="en-US" sz="4000" dirty="0"/>
          </a:p>
        </p:txBody>
      </p:sp>
      <p:sp>
        <p:nvSpPr>
          <p:cNvPr id="26" name="Rectangle 2"/>
          <p:cNvSpPr>
            <a:spLocks noGrp="1" noChangeArrowheads="1"/>
          </p:cNvSpPr>
          <p:nvPr>
            <p:ph type="title"/>
          </p:nvPr>
        </p:nvSpPr>
        <p:spPr>
          <a:xfrm>
            <a:off x="1524000" y="228600"/>
            <a:ext cx="9144000" cy="1143000"/>
          </a:xfrm>
        </p:spPr>
        <p:txBody>
          <a:bodyPr>
            <a:normAutofit fontScale="90000"/>
          </a:bodyPr>
          <a:lstStyle/>
          <a:p>
            <a:r>
              <a:rPr lang="en-US" dirty="0" smtClean="0">
                <a:cs typeface="Arial" pitchFamily="34" charset="0"/>
              </a:rPr>
              <a:t>Does the future me want different things?</a:t>
            </a:r>
            <a:endParaRPr lang="en-US" sz="2400" dirty="0">
              <a:cs typeface="Arial" pitchFamily="34" charset="0"/>
            </a:endParaRPr>
          </a:p>
        </p:txBody>
      </p:sp>
      <p:sp>
        <p:nvSpPr>
          <p:cNvPr id="27" name="TextBox 26"/>
          <p:cNvSpPr txBox="1"/>
          <p:nvPr/>
        </p:nvSpPr>
        <p:spPr>
          <a:xfrm>
            <a:off x="1524000" y="6211670"/>
            <a:ext cx="9144000" cy="646331"/>
          </a:xfrm>
          <a:prstGeom prst="rect">
            <a:avLst/>
          </a:prstGeom>
          <a:solidFill>
            <a:srgbClr val="C00000"/>
          </a:solidFill>
        </p:spPr>
        <p:txBody>
          <a:bodyPr wrap="square" rtlCol="0">
            <a:spAutoFit/>
          </a:bodyPr>
          <a:lstStyle/>
          <a:p>
            <a:r>
              <a:rPr lang="en-US" dirty="0">
                <a:solidFill>
                  <a:schemeClr val="bg1"/>
                </a:solidFill>
              </a:rPr>
              <a:t>D. Read (Leeds U.) &amp; B. van </a:t>
            </a:r>
            <a:r>
              <a:rPr lang="en-US" dirty="0" err="1">
                <a:solidFill>
                  <a:schemeClr val="bg1"/>
                </a:solidFill>
              </a:rPr>
              <a:t>Leeuwen</a:t>
            </a:r>
            <a:r>
              <a:rPr lang="en-US" dirty="0">
                <a:solidFill>
                  <a:schemeClr val="bg1"/>
                </a:solidFill>
              </a:rPr>
              <a:t> (Leeds U.), 1998, Predicting hunger: The effects of appetite and delay on choice. </a:t>
            </a:r>
            <a:r>
              <a:rPr lang="en-US" i="1" dirty="0">
                <a:solidFill>
                  <a:schemeClr val="bg1"/>
                </a:solidFill>
              </a:rPr>
              <a:t>Organizational behavior and human decision processes, 76, </a:t>
            </a:r>
            <a:r>
              <a:rPr lang="en-US" dirty="0">
                <a:solidFill>
                  <a:schemeClr val="bg1"/>
                </a:solidFill>
              </a:rPr>
              <a:t>189-205.</a:t>
            </a:r>
          </a:p>
        </p:txBody>
      </p:sp>
      <p:sp>
        <p:nvSpPr>
          <p:cNvPr id="28" name="TextBox 27"/>
          <p:cNvSpPr txBox="1"/>
          <p:nvPr/>
        </p:nvSpPr>
        <p:spPr>
          <a:xfrm>
            <a:off x="8229600" y="3893404"/>
            <a:ext cx="1600200" cy="830997"/>
          </a:xfrm>
          <a:prstGeom prst="rect">
            <a:avLst/>
          </a:prstGeom>
          <a:noFill/>
        </p:spPr>
        <p:txBody>
          <a:bodyPr wrap="square" rtlCol="0">
            <a:spAutoFit/>
          </a:bodyPr>
          <a:lstStyle/>
          <a:p>
            <a:pPr algn="ctr"/>
            <a:r>
              <a:rPr lang="en-US" sz="4800" b="1" dirty="0">
                <a:solidFill>
                  <a:schemeClr val="bg1"/>
                </a:solidFill>
              </a:rPr>
              <a:t>26%</a:t>
            </a:r>
          </a:p>
        </p:txBody>
      </p:sp>
      <p:sp>
        <p:nvSpPr>
          <p:cNvPr id="29" name="TextBox 28"/>
          <p:cNvSpPr txBox="1"/>
          <p:nvPr/>
        </p:nvSpPr>
        <p:spPr>
          <a:xfrm>
            <a:off x="2209800" y="3886201"/>
            <a:ext cx="1600200" cy="830997"/>
          </a:xfrm>
          <a:prstGeom prst="rect">
            <a:avLst/>
          </a:prstGeom>
          <a:noFill/>
        </p:spPr>
        <p:txBody>
          <a:bodyPr wrap="square" rtlCol="0">
            <a:spAutoFit/>
          </a:bodyPr>
          <a:lstStyle/>
          <a:p>
            <a:pPr algn="ctr"/>
            <a:r>
              <a:rPr lang="en-US" sz="4800" b="1" dirty="0">
                <a:solidFill>
                  <a:schemeClr val="bg1"/>
                </a:solidFill>
              </a:rPr>
              <a:t>74%</a:t>
            </a:r>
          </a:p>
        </p:txBody>
      </p:sp>
      <p:sp>
        <p:nvSpPr>
          <p:cNvPr id="12" name="TextBox 11"/>
          <p:cNvSpPr txBox="1"/>
          <p:nvPr/>
        </p:nvSpPr>
        <p:spPr>
          <a:xfrm>
            <a:off x="3886200" y="3886200"/>
            <a:ext cx="4114800" cy="867930"/>
          </a:xfrm>
          <a:prstGeom prst="rect">
            <a:avLst/>
          </a:prstGeom>
          <a:noFill/>
        </p:spPr>
        <p:txBody>
          <a:bodyPr wrap="square" rtlCol="0">
            <a:spAutoFit/>
          </a:bodyPr>
          <a:lstStyle/>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Next Week</a:t>
            </a:r>
            <a:r>
              <a:rPr lang="en-US" sz="4800" b="1" dirty="0">
                <a:latin typeface="Times New Roman"/>
                <a:cs typeface="Times New Roman"/>
              </a:rPr>
              <a:t>→</a:t>
            </a:r>
          </a:p>
          <a:p>
            <a:pPr algn="ctr">
              <a:lnSpc>
                <a:spcPct val="70000"/>
              </a:lnSpc>
            </a:pPr>
            <a:r>
              <a:rPr lang="en-US" sz="2400" dirty="0">
                <a:latin typeface="Times New Roman"/>
                <a:cs typeface="Times New Roman"/>
              </a:rPr>
              <a:t>Predicted preference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C:\Documents and Settings\rjames\Local Settings\Temporary Internet Files\Content.IE5\C14X562Q\MPj04231220000[1].jpg"/>
          <p:cNvPicPr>
            <a:picLocks noChangeAspect="1" noChangeArrowheads="1"/>
          </p:cNvPicPr>
          <p:nvPr/>
        </p:nvPicPr>
        <p:blipFill>
          <a:blip r:embed="rId2" cstate="email"/>
          <a:srcRect/>
          <a:stretch>
            <a:fillRect/>
          </a:stretch>
        </p:blipFill>
        <p:spPr bwMode="auto">
          <a:xfrm>
            <a:off x="7924800" y="3048001"/>
            <a:ext cx="2209800" cy="2786743"/>
          </a:xfrm>
          <a:prstGeom prst="rect">
            <a:avLst/>
          </a:prstGeom>
          <a:noFill/>
        </p:spPr>
      </p:pic>
      <p:pic>
        <p:nvPicPr>
          <p:cNvPr id="7" name="Picture 2" descr="http://www.sfkids.org/uploadedImages/iStock_000005631178XSmall.red%20apple.jpg"/>
          <p:cNvPicPr>
            <a:picLocks noChangeAspect="1" noChangeArrowheads="1"/>
          </p:cNvPicPr>
          <p:nvPr/>
        </p:nvPicPr>
        <p:blipFill>
          <a:blip r:embed="rId3" cstate="print"/>
          <a:srcRect/>
          <a:stretch>
            <a:fillRect/>
          </a:stretch>
        </p:blipFill>
        <p:spPr bwMode="auto">
          <a:xfrm>
            <a:off x="1524000" y="3212306"/>
            <a:ext cx="2819400" cy="2731294"/>
          </a:xfrm>
          <a:prstGeom prst="rect">
            <a:avLst/>
          </a:prstGeom>
          <a:noFill/>
        </p:spPr>
      </p:pic>
      <p:sp>
        <p:nvSpPr>
          <p:cNvPr id="21" name="Content Placeholder 2"/>
          <p:cNvSpPr txBox="1">
            <a:spLocks/>
          </p:cNvSpPr>
          <p:nvPr/>
        </p:nvSpPr>
        <p:spPr>
          <a:xfrm>
            <a:off x="1981200" y="1371602"/>
            <a:ext cx="8001000" cy="1676399"/>
          </a:xfrm>
          <a:prstGeom prst="rect">
            <a:avLst/>
          </a:prstGeom>
        </p:spPr>
        <p:txBody>
          <a:bodyPr/>
          <a:lstStyle/>
          <a:p>
            <a:pPr lvl="0">
              <a:spcBef>
                <a:spcPct val="20000"/>
              </a:spcBef>
              <a:defRPr/>
            </a:pPr>
            <a:r>
              <a:rPr lang="en-US" sz="3200" dirty="0"/>
              <a:t>One week later, when allowed to change their choice at the delivery, 70% chose the unhealthy snack for </a:t>
            </a:r>
            <a:r>
              <a:rPr lang="en-US" sz="3200" u="sng" dirty="0"/>
              <a:t>immediate consumption</a:t>
            </a:r>
          </a:p>
        </p:txBody>
      </p:sp>
      <p:sp>
        <p:nvSpPr>
          <p:cNvPr id="26" name="Rectangle 2"/>
          <p:cNvSpPr>
            <a:spLocks noGrp="1" noChangeArrowheads="1"/>
          </p:cNvSpPr>
          <p:nvPr>
            <p:ph type="title"/>
          </p:nvPr>
        </p:nvSpPr>
        <p:spPr>
          <a:xfrm>
            <a:off x="1524000" y="228600"/>
            <a:ext cx="9144000" cy="1143000"/>
          </a:xfrm>
        </p:spPr>
        <p:txBody>
          <a:bodyPr>
            <a:normAutofit fontScale="90000"/>
          </a:bodyPr>
          <a:lstStyle/>
          <a:p>
            <a:r>
              <a:rPr lang="en-US" dirty="0" smtClean="0">
                <a:cs typeface="Arial" pitchFamily="34" charset="0"/>
              </a:rPr>
              <a:t>Does the future me want different things?</a:t>
            </a:r>
            <a:endParaRPr lang="en-US" sz="2400" dirty="0">
              <a:cs typeface="Arial" pitchFamily="34" charset="0"/>
            </a:endParaRPr>
          </a:p>
        </p:txBody>
      </p:sp>
      <p:sp>
        <p:nvSpPr>
          <p:cNvPr id="27" name="TextBox 26"/>
          <p:cNvSpPr txBox="1"/>
          <p:nvPr/>
        </p:nvSpPr>
        <p:spPr>
          <a:xfrm>
            <a:off x="1524000" y="6211670"/>
            <a:ext cx="9144000" cy="646331"/>
          </a:xfrm>
          <a:prstGeom prst="rect">
            <a:avLst/>
          </a:prstGeom>
          <a:solidFill>
            <a:srgbClr val="C00000"/>
          </a:solidFill>
        </p:spPr>
        <p:txBody>
          <a:bodyPr wrap="square" rtlCol="0">
            <a:spAutoFit/>
          </a:bodyPr>
          <a:lstStyle/>
          <a:p>
            <a:r>
              <a:rPr lang="en-US" dirty="0">
                <a:solidFill>
                  <a:schemeClr val="bg1"/>
                </a:solidFill>
              </a:rPr>
              <a:t>D. Read (Leeds U.) &amp; B. van </a:t>
            </a:r>
            <a:r>
              <a:rPr lang="en-US" dirty="0" err="1">
                <a:solidFill>
                  <a:schemeClr val="bg1"/>
                </a:solidFill>
              </a:rPr>
              <a:t>Leeuwen</a:t>
            </a:r>
            <a:r>
              <a:rPr lang="en-US" dirty="0">
                <a:solidFill>
                  <a:schemeClr val="bg1"/>
                </a:solidFill>
              </a:rPr>
              <a:t> (Leeds U.), 1998, Predicting hunger: The effects of appetite and delay on choice. </a:t>
            </a:r>
            <a:r>
              <a:rPr lang="en-US" i="1" dirty="0">
                <a:solidFill>
                  <a:schemeClr val="bg1"/>
                </a:solidFill>
              </a:rPr>
              <a:t>Organizational behavior and human decision processes, 76, </a:t>
            </a:r>
            <a:r>
              <a:rPr lang="en-US" dirty="0">
                <a:solidFill>
                  <a:schemeClr val="bg1"/>
                </a:solidFill>
              </a:rPr>
              <a:t>189-205.</a:t>
            </a:r>
          </a:p>
        </p:txBody>
      </p:sp>
      <p:sp>
        <p:nvSpPr>
          <p:cNvPr id="28" name="TextBox 27"/>
          <p:cNvSpPr txBox="1"/>
          <p:nvPr/>
        </p:nvSpPr>
        <p:spPr>
          <a:xfrm>
            <a:off x="8229600" y="3893404"/>
            <a:ext cx="1600200" cy="830997"/>
          </a:xfrm>
          <a:prstGeom prst="rect">
            <a:avLst/>
          </a:prstGeom>
          <a:noFill/>
        </p:spPr>
        <p:txBody>
          <a:bodyPr wrap="square" rtlCol="0">
            <a:spAutoFit/>
          </a:bodyPr>
          <a:lstStyle/>
          <a:p>
            <a:pPr algn="ctr"/>
            <a:r>
              <a:rPr lang="en-US" sz="4800" b="1" dirty="0">
                <a:solidFill>
                  <a:schemeClr val="bg1"/>
                </a:solidFill>
              </a:rPr>
              <a:t>26%</a:t>
            </a:r>
          </a:p>
        </p:txBody>
      </p:sp>
      <p:sp>
        <p:nvSpPr>
          <p:cNvPr id="29" name="TextBox 28"/>
          <p:cNvSpPr txBox="1"/>
          <p:nvPr/>
        </p:nvSpPr>
        <p:spPr>
          <a:xfrm>
            <a:off x="2209800" y="3886201"/>
            <a:ext cx="1600200" cy="830997"/>
          </a:xfrm>
          <a:prstGeom prst="rect">
            <a:avLst/>
          </a:prstGeom>
          <a:noFill/>
        </p:spPr>
        <p:txBody>
          <a:bodyPr wrap="square" rtlCol="0">
            <a:spAutoFit/>
          </a:bodyPr>
          <a:lstStyle/>
          <a:p>
            <a:pPr algn="ctr"/>
            <a:r>
              <a:rPr lang="en-US" sz="4800" b="1" dirty="0">
                <a:solidFill>
                  <a:schemeClr val="bg1"/>
                </a:solidFill>
              </a:rPr>
              <a:t>74%</a:t>
            </a:r>
          </a:p>
        </p:txBody>
      </p:sp>
      <p:sp>
        <p:nvSpPr>
          <p:cNvPr id="10" name="TextBox 9"/>
          <p:cNvSpPr txBox="1"/>
          <p:nvPr/>
        </p:nvSpPr>
        <p:spPr>
          <a:xfrm>
            <a:off x="2209800" y="4807804"/>
            <a:ext cx="1600200" cy="830997"/>
          </a:xfrm>
          <a:prstGeom prst="rect">
            <a:avLst/>
          </a:prstGeom>
          <a:noFill/>
        </p:spPr>
        <p:txBody>
          <a:bodyPr wrap="square" rtlCol="0">
            <a:spAutoFit/>
          </a:bodyPr>
          <a:lstStyle/>
          <a:p>
            <a:pPr algn="ctr"/>
            <a:r>
              <a:rPr lang="en-US" sz="4800" b="1" dirty="0">
                <a:solidFill>
                  <a:schemeClr val="bg1"/>
                </a:solidFill>
              </a:rPr>
              <a:t>30%</a:t>
            </a:r>
          </a:p>
        </p:txBody>
      </p:sp>
      <p:sp>
        <p:nvSpPr>
          <p:cNvPr id="11" name="TextBox 10"/>
          <p:cNvSpPr txBox="1"/>
          <p:nvPr/>
        </p:nvSpPr>
        <p:spPr>
          <a:xfrm>
            <a:off x="8229600" y="4876801"/>
            <a:ext cx="1600200" cy="830997"/>
          </a:xfrm>
          <a:prstGeom prst="rect">
            <a:avLst/>
          </a:prstGeom>
          <a:noFill/>
        </p:spPr>
        <p:txBody>
          <a:bodyPr wrap="square" rtlCol="0">
            <a:spAutoFit/>
          </a:bodyPr>
          <a:lstStyle/>
          <a:p>
            <a:pPr algn="ctr"/>
            <a:r>
              <a:rPr lang="en-US" sz="4800" b="1" dirty="0">
                <a:solidFill>
                  <a:schemeClr val="bg1"/>
                </a:solidFill>
              </a:rPr>
              <a:t>70%</a:t>
            </a:r>
          </a:p>
        </p:txBody>
      </p:sp>
      <p:sp>
        <p:nvSpPr>
          <p:cNvPr id="13" name="TextBox 12"/>
          <p:cNvSpPr txBox="1"/>
          <p:nvPr/>
        </p:nvSpPr>
        <p:spPr>
          <a:xfrm>
            <a:off x="3886200" y="3886200"/>
            <a:ext cx="4114800" cy="1858970"/>
          </a:xfrm>
          <a:prstGeom prst="rect">
            <a:avLst/>
          </a:prstGeom>
          <a:noFill/>
        </p:spPr>
        <p:txBody>
          <a:bodyPr wrap="square" rtlCol="0">
            <a:spAutoFit/>
          </a:bodyPr>
          <a:lstStyle/>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Next Week</a:t>
            </a:r>
            <a:r>
              <a:rPr lang="en-US" sz="4800" b="1" dirty="0">
                <a:latin typeface="Times New Roman"/>
                <a:cs typeface="Times New Roman"/>
              </a:rPr>
              <a:t>→</a:t>
            </a:r>
          </a:p>
          <a:p>
            <a:pPr algn="ctr">
              <a:lnSpc>
                <a:spcPct val="70000"/>
              </a:lnSpc>
            </a:pPr>
            <a:r>
              <a:rPr lang="en-US" sz="2400" dirty="0">
                <a:latin typeface="Times New Roman"/>
                <a:cs typeface="Times New Roman"/>
              </a:rPr>
              <a:t>Predicted preference</a:t>
            </a:r>
          </a:p>
          <a:p>
            <a:pPr algn="ctr"/>
            <a:r>
              <a:rPr lang="en-US" sz="1400" b="1" dirty="0">
                <a:latin typeface="Times New Roman"/>
                <a:cs typeface="Times New Roman"/>
              </a:rPr>
              <a:t> </a:t>
            </a:r>
          </a:p>
          <a:p>
            <a:pPr algn="ctr">
              <a:lnSpc>
                <a:spcPct val="70000"/>
              </a:lnSpc>
            </a:pPr>
            <a:r>
              <a:rPr lang="en-US" sz="4800" b="1" dirty="0">
                <a:latin typeface="Times New Roman"/>
                <a:cs typeface="Times New Roman"/>
              </a:rPr>
              <a:t>←</a:t>
            </a:r>
            <a:r>
              <a:rPr lang="en-US" sz="4800" dirty="0">
                <a:latin typeface="Times New Roman"/>
                <a:cs typeface="Times New Roman"/>
              </a:rPr>
              <a:t> </a:t>
            </a:r>
            <a:r>
              <a:rPr lang="en-US" sz="3600" dirty="0">
                <a:latin typeface="Times New Roman"/>
                <a:cs typeface="Times New Roman"/>
              </a:rPr>
              <a:t>Right Now</a:t>
            </a:r>
            <a:r>
              <a:rPr lang="en-US" sz="4800" b="1" dirty="0">
                <a:latin typeface="Times New Roman"/>
                <a:cs typeface="Times New Roman"/>
              </a:rPr>
              <a:t>→</a:t>
            </a:r>
          </a:p>
          <a:p>
            <a:pPr algn="ctr">
              <a:lnSpc>
                <a:spcPct val="70000"/>
              </a:lnSpc>
            </a:pPr>
            <a:r>
              <a:rPr lang="en-US" sz="2400" dirty="0">
                <a:latin typeface="Times New Roman"/>
                <a:cs typeface="Times New Roman"/>
              </a:rPr>
              <a:t>Actual preference</a:t>
            </a:r>
            <a:endParaRPr lang="en-US" sz="3600" b="1" dirty="0">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r>
              <a:rPr lang="en-US" i="1" dirty="0" smtClean="0"/>
              <a:t>Predictably Irrational</a:t>
            </a:r>
            <a:r>
              <a:rPr lang="en-US" dirty="0" smtClean="0"/>
              <a:t>, Chapter 6, </a:t>
            </a:r>
            <a:r>
              <a:rPr lang="en-US" i="1" dirty="0" smtClean="0"/>
              <a:t>The Influence of Arousal</a:t>
            </a:r>
          </a:p>
          <a:p>
            <a:r>
              <a:rPr lang="en-US" i="1" dirty="0"/>
              <a:t>Predictably Irrational</a:t>
            </a:r>
            <a:r>
              <a:rPr lang="en-US" dirty="0"/>
              <a:t>, Chapter </a:t>
            </a:r>
            <a:r>
              <a:rPr lang="en-US" dirty="0" smtClean="0"/>
              <a:t>7, </a:t>
            </a:r>
            <a:r>
              <a:rPr lang="en-US" i="1" dirty="0"/>
              <a:t>The </a:t>
            </a:r>
            <a:r>
              <a:rPr lang="en-US" i="1" dirty="0" smtClean="0"/>
              <a:t>Problem of Procrastination and Self-Control</a:t>
            </a:r>
            <a:endParaRPr lang="en-US" i="1" dirty="0"/>
          </a:p>
          <a:p>
            <a:r>
              <a:rPr lang="en-US" i="1" dirty="0" smtClean="0"/>
              <a:t>Nudge</a:t>
            </a:r>
            <a:r>
              <a:rPr lang="en-US" dirty="0" smtClean="0"/>
              <a:t>, Chapter 2, </a:t>
            </a:r>
            <a:r>
              <a:rPr lang="en-US" i="1" dirty="0" smtClean="0"/>
              <a:t>Resisting Temptation</a:t>
            </a:r>
            <a:endParaRPr lang="en-US" dirty="0" smtClean="0"/>
          </a:p>
          <a:p>
            <a:endParaRPr lang="en-US" dirty="0"/>
          </a:p>
        </p:txBody>
      </p:sp>
    </p:spTree>
    <p:extLst>
      <p:ext uri="{BB962C8B-B14F-4D97-AF65-F5344CB8AC3E}">
        <p14:creationId xmlns:p14="http://schemas.microsoft.com/office/powerpoint/2010/main" val="3221651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Hyperbolic Discounting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This is an example of under-rating the intensity of future desires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Hyperbolic Discounting, Measured</a:t>
            </a:r>
            <a:endParaRPr lang="en-US" dirty="0"/>
          </a:p>
        </p:txBody>
      </p:sp>
      <p:sp>
        <p:nvSpPr>
          <p:cNvPr id="3" name="Content Placeholder 2"/>
          <p:cNvSpPr>
            <a:spLocks noGrp="1"/>
          </p:cNvSpPr>
          <p:nvPr>
            <p:ph idx="1"/>
          </p:nvPr>
        </p:nvSpPr>
        <p:spPr/>
        <p:txBody>
          <a:bodyPr>
            <a:normAutofit/>
          </a:bodyPr>
          <a:lstStyle/>
          <a:p>
            <a:r>
              <a:rPr lang="en-US" dirty="0"/>
              <a:t>Evidence suggests that discounting is steeper in the immediate future than in the further future. </a:t>
            </a:r>
            <a:endParaRPr lang="en-US" dirty="0" smtClean="0"/>
          </a:p>
          <a:p>
            <a:r>
              <a:rPr lang="en-US" dirty="0" smtClean="0"/>
              <a:t>In one study, </a:t>
            </a:r>
            <a:r>
              <a:rPr lang="en-US" dirty="0"/>
              <a:t>the median subject </a:t>
            </a:r>
            <a:r>
              <a:rPr lang="en-US" dirty="0" smtClean="0"/>
              <a:t>is </a:t>
            </a:r>
            <a:r>
              <a:rPr lang="en-US" dirty="0"/>
              <a:t>indifferent between </a:t>
            </a:r>
            <a:endParaRPr lang="en-US" dirty="0" smtClean="0"/>
          </a:p>
          <a:p>
            <a:pPr lvl="1"/>
            <a:r>
              <a:rPr lang="en-US" dirty="0" smtClean="0"/>
              <a:t>$</a:t>
            </a:r>
            <a:r>
              <a:rPr lang="en-US" dirty="0"/>
              <a:t>15 now and $20 in one month (for an annual discount rate of 345 percent) and between </a:t>
            </a:r>
            <a:endParaRPr lang="en-US" dirty="0" smtClean="0"/>
          </a:p>
          <a:p>
            <a:pPr lvl="1"/>
            <a:r>
              <a:rPr lang="en-US" dirty="0" smtClean="0"/>
              <a:t>$</a:t>
            </a:r>
            <a:r>
              <a:rPr lang="en-US" dirty="0"/>
              <a:t>15 now and $100 in ten years (for an annual discount rate of 19 percent).</a:t>
            </a:r>
          </a:p>
          <a:p>
            <a:endParaRPr lang="en-US" dirty="0"/>
          </a:p>
        </p:txBody>
      </p:sp>
    </p:spTree>
    <p:extLst>
      <p:ext uri="{BB962C8B-B14F-4D97-AF65-F5344CB8AC3E}">
        <p14:creationId xmlns:p14="http://schemas.microsoft.com/office/powerpoint/2010/main" val="281458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Hyperbolic Discounting</a:t>
            </a:r>
          </a:p>
        </p:txBody>
      </p:sp>
      <p:sp>
        <p:nvSpPr>
          <p:cNvPr id="3" name="Content Placeholder 2"/>
          <p:cNvSpPr>
            <a:spLocks noGrp="1"/>
          </p:cNvSpPr>
          <p:nvPr>
            <p:ph idx="1"/>
          </p:nvPr>
        </p:nvSpPr>
        <p:spPr/>
        <p:txBody>
          <a:bodyPr>
            <a:normAutofit/>
          </a:bodyPr>
          <a:lstStyle/>
          <a:p>
            <a:r>
              <a:rPr lang="en-US" dirty="0" smtClean="0"/>
              <a:t>When </a:t>
            </a:r>
            <a:r>
              <a:rPr lang="en-US" dirty="0"/>
              <a:t>evaluating outcomes in the distant future, individuals are patient and make plans to exercise, stop smoking, and look for a better job</a:t>
            </a:r>
            <a:r>
              <a:rPr lang="en-US" dirty="0" smtClean="0"/>
              <a:t>.</a:t>
            </a:r>
          </a:p>
          <a:p>
            <a:r>
              <a:rPr lang="en-US" dirty="0" smtClean="0"/>
              <a:t>As </a:t>
            </a:r>
            <a:r>
              <a:rPr lang="en-US" dirty="0"/>
              <a:t>the future gets near, the discounting gets steep, and the individuals engage in binge eating, light another (last) cigarette, and stay put on their job. </a:t>
            </a:r>
            <a:endParaRPr lang="en-US" dirty="0" smtClean="0"/>
          </a:p>
          <a:p>
            <a:r>
              <a:rPr lang="en-US" dirty="0" smtClean="0"/>
              <a:t>Preferences </a:t>
            </a:r>
            <a:r>
              <a:rPr lang="en-US" dirty="0"/>
              <a:t>with these features therefore induce </a:t>
            </a:r>
            <a:r>
              <a:rPr lang="en-US" dirty="0" smtClean="0"/>
              <a:t>dynamic inconsistency</a:t>
            </a:r>
            <a:r>
              <a:rPr lang="en-US" dirty="0"/>
              <a:t>.</a:t>
            </a:r>
          </a:p>
          <a:p>
            <a:endParaRPr lang="en-US" dirty="0"/>
          </a:p>
        </p:txBody>
      </p:sp>
    </p:spTree>
    <p:extLst>
      <p:ext uri="{BB962C8B-B14F-4D97-AF65-F5344CB8AC3E}">
        <p14:creationId xmlns:p14="http://schemas.microsoft.com/office/powerpoint/2010/main" val="898438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Gym Memberships</a:t>
            </a:r>
            <a:endParaRPr lang="en-US" dirty="0"/>
          </a:p>
        </p:txBody>
      </p:sp>
      <p:sp>
        <p:nvSpPr>
          <p:cNvPr id="3" name="Content Placeholder 2"/>
          <p:cNvSpPr>
            <a:spLocks noGrp="1"/>
          </p:cNvSpPr>
          <p:nvPr>
            <p:ph idx="1"/>
          </p:nvPr>
        </p:nvSpPr>
        <p:spPr/>
        <p:txBody>
          <a:bodyPr>
            <a:normAutofit/>
          </a:bodyPr>
          <a:lstStyle/>
          <a:p>
            <a:r>
              <a:rPr lang="en-US" dirty="0" smtClean="0"/>
              <a:t>In one study, three </a:t>
            </a:r>
            <a:r>
              <a:rPr lang="en-US" dirty="0"/>
              <a:t>U.S. health clubs </a:t>
            </a:r>
            <a:r>
              <a:rPr lang="en-US" dirty="0" smtClean="0"/>
              <a:t>offered </a:t>
            </a:r>
            <a:r>
              <a:rPr lang="en-US" dirty="0"/>
              <a:t>a choice between </a:t>
            </a:r>
            <a:endParaRPr lang="en-US" dirty="0" smtClean="0"/>
          </a:p>
          <a:p>
            <a:pPr lvl="1"/>
            <a:r>
              <a:rPr lang="en-US" dirty="0" smtClean="0"/>
              <a:t>a </a:t>
            </a:r>
            <a:r>
              <a:rPr lang="en-US" dirty="0"/>
              <a:t>monthly contract </a:t>
            </a:r>
            <a:r>
              <a:rPr lang="en-US" dirty="0" smtClean="0"/>
              <a:t>with lump sum </a:t>
            </a:r>
            <a:r>
              <a:rPr lang="en-US" dirty="0"/>
              <a:t>fee </a:t>
            </a:r>
            <a:r>
              <a:rPr lang="en-US" dirty="0" smtClean="0"/>
              <a:t>of </a:t>
            </a:r>
            <a:r>
              <a:rPr lang="en-US" dirty="0"/>
              <a:t>approximately $80 per month and no payment per visit, and </a:t>
            </a:r>
            <a:endParaRPr lang="en-US" dirty="0" smtClean="0"/>
          </a:p>
          <a:p>
            <a:pPr lvl="1"/>
            <a:r>
              <a:rPr lang="en-US" dirty="0" smtClean="0"/>
              <a:t>a </a:t>
            </a:r>
            <a:r>
              <a:rPr lang="en-US" dirty="0"/>
              <a:t>pay-per-visit contract </a:t>
            </a:r>
            <a:r>
              <a:rPr lang="en-US" dirty="0" smtClean="0"/>
              <a:t>with </a:t>
            </a:r>
            <a:r>
              <a:rPr lang="en-US" dirty="0"/>
              <a:t>fee </a:t>
            </a:r>
            <a:r>
              <a:rPr lang="en-US" dirty="0" smtClean="0"/>
              <a:t>of </a:t>
            </a:r>
            <a:r>
              <a:rPr lang="en-US" dirty="0"/>
              <a:t>$10. </a:t>
            </a:r>
            <a:endParaRPr lang="en-US" dirty="0" smtClean="0"/>
          </a:p>
          <a:p>
            <a:r>
              <a:rPr lang="en-US" dirty="0" smtClean="0"/>
              <a:t>Health </a:t>
            </a:r>
            <a:r>
              <a:rPr lang="en-US" dirty="0"/>
              <a:t>club users that choose the monthly contract </a:t>
            </a:r>
            <a:r>
              <a:rPr lang="en-US" i="1" dirty="0"/>
              <a:t> </a:t>
            </a:r>
            <a:r>
              <a:rPr lang="en-US" dirty="0"/>
              <a:t>attend only 4.4 times per month. </a:t>
            </a:r>
            <a:endParaRPr lang="en-US" dirty="0" smtClean="0"/>
          </a:p>
          <a:p>
            <a:r>
              <a:rPr lang="en-US" dirty="0" smtClean="0"/>
              <a:t>These </a:t>
            </a:r>
            <a:r>
              <a:rPr lang="en-US" dirty="0"/>
              <a:t>users pay $17 per visit even though they could pay $10 per </a:t>
            </a:r>
            <a:r>
              <a:rPr lang="en-US" dirty="0" smtClean="0"/>
              <a:t>visit</a:t>
            </a:r>
            <a:endParaRPr lang="en-US" dirty="0"/>
          </a:p>
        </p:txBody>
      </p:sp>
    </p:spTree>
    <p:extLst>
      <p:ext uri="{BB962C8B-B14F-4D97-AF65-F5344CB8AC3E}">
        <p14:creationId xmlns:p14="http://schemas.microsoft.com/office/powerpoint/2010/main" val="836229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and Deadlines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subjects are fifty-one professionals enrolled in a section of a </a:t>
            </a:r>
            <a:r>
              <a:rPr lang="en-US" dirty="0" smtClean="0"/>
              <a:t>semester-long </a:t>
            </a:r>
            <a:r>
              <a:rPr lang="en-US" dirty="0"/>
              <a:t>executive education class at Sloan (MIT), with three </a:t>
            </a:r>
            <a:r>
              <a:rPr lang="en-US" dirty="0" err="1"/>
              <a:t>homeworks</a:t>
            </a:r>
            <a:r>
              <a:rPr lang="en-US" dirty="0"/>
              <a:t> as a requirement. </a:t>
            </a:r>
            <a:endParaRPr lang="en-US" dirty="0" smtClean="0"/>
          </a:p>
          <a:p>
            <a:r>
              <a:rPr lang="en-US" dirty="0" smtClean="0"/>
              <a:t>At </a:t>
            </a:r>
            <a:r>
              <a:rPr lang="en-US" dirty="0"/>
              <a:t>the beginning of the semester, they set binding deadlines (with a cost of lower grades for delay) for each of the </a:t>
            </a:r>
            <a:r>
              <a:rPr lang="en-US" dirty="0" err="1"/>
              <a:t>homeworks</a:t>
            </a:r>
            <a:r>
              <a:rPr lang="en-US" dirty="0"/>
              <a:t>. </a:t>
            </a:r>
            <a:endParaRPr lang="en-US" dirty="0" smtClean="0"/>
          </a:p>
        </p:txBody>
      </p:sp>
    </p:spTree>
    <p:extLst>
      <p:ext uri="{BB962C8B-B14F-4D97-AF65-F5344CB8AC3E}">
        <p14:creationId xmlns:p14="http://schemas.microsoft.com/office/powerpoint/2010/main" val="2784845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and Deadlines</a:t>
            </a:r>
            <a:endParaRPr lang="en-US" dirty="0"/>
          </a:p>
        </p:txBody>
      </p:sp>
      <p:sp>
        <p:nvSpPr>
          <p:cNvPr id="3" name="Content Placeholder 2"/>
          <p:cNvSpPr>
            <a:spLocks noGrp="1"/>
          </p:cNvSpPr>
          <p:nvPr>
            <p:ph idx="1"/>
          </p:nvPr>
        </p:nvSpPr>
        <p:spPr/>
        <p:txBody>
          <a:bodyPr>
            <a:normAutofit/>
          </a:bodyPr>
          <a:lstStyle/>
          <a:p>
            <a:r>
              <a:rPr lang="en-US" dirty="0" smtClean="0"/>
              <a:t>According </a:t>
            </a:r>
            <a:r>
              <a:rPr lang="en-US" dirty="0"/>
              <a:t>to the standard model, they should set deadlines for the last day of the semester: </a:t>
            </a:r>
            <a:endParaRPr lang="en-US" dirty="0" smtClean="0"/>
          </a:p>
          <a:p>
            <a:pPr lvl="1"/>
            <a:r>
              <a:rPr lang="en-US" dirty="0" smtClean="0"/>
              <a:t>There </a:t>
            </a:r>
            <a:r>
              <a:rPr lang="en-US" dirty="0"/>
              <a:t>is no benefit to setting early deadlines, since they do not receive feedback on the </a:t>
            </a:r>
            <a:r>
              <a:rPr lang="en-US" dirty="0" err="1"/>
              <a:t>homeworks</a:t>
            </a:r>
            <a:r>
              <a:rPr lang="en-US" dirty="0"/>
              <a:t>, and there is a cost of lower flexibility</a:t>
            </a:r>
            <a:r>
              <a:rPr lang="en-US" dirty="0" smtClean="0"/>
              <a:t>.</a:t>
            </a:r>
          </a:p>
          <a:p>
            <a:pPr lvl="1"/>
            <a:r>
              <a:rPr lang="en-US" dirty="0" smtClean="0"/>
              <a:t>A </a:t>
            </a:r>
            <a:r>
              <a:rPr lang="en-US" dirty="0"/>
              <a:t>maximization without constraints is always preferable to one with constraints</a:t>
            </a:r>
            <a:r>
              <a:rPr lang="en-US" dirty="0" smtClean="0"/>
              <a:t>.</a:t>
            </a:r>
          </a:p>
        </p:txBody>
      </p:sp>
    </p:spTree>
    <p:extLst>
      <p:ext uri="{BB962C8B-B14F-4D97-AF65-F5344CB8AC3E}">
        <p14:creationId xmlns:p14="http://schemas.microsoft.com/office/powerpoint/2010/main" val="2712650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and Deadlines</a:t>
            </a:r>
            <a:endParaRPr lang="en-US" dirty="0"/>
          </a:p>
        </p:txBody>
      </p:sp>
      <p:sp>
        <p:nvSpPr>
          <p:cNvPr id="3" name="Content Placeholder 2"/>
          <p:cNvSpPr>
            <a:spLocks noGrp="1"/>
          </p:cNvSpPr>
          <p:nvPr>
            <p:ph idx="1"/>
          </p:nvPr>
        </p:nvSpPr>
        <p:spPr/>
        <p:txBody>
          <a:bodyPr>
            <a:normAutofit/>
          </a:bodyPr>
          <a:lstStyle/>
          <a:p>
            <a:r>
              <a:rPr lang="en-US" dirty="0" smtClean="0"/>
              <a:t>According </a:t>
            </a:r>
            <a:r>
              <a:rPr lang="en-US" dirty="0"/>
              <a:t>to a model of self-control, instead, the deadlines provide a useful </a:t>
            </a:r>
            <a:r>
              <a:rPr lang="en-US" i="1" dirty="0">
                <a:solidFill>
                  <a:srgbClr val="0070C0"/>
                </a:solidFill>
              </a:rPr>
              <a:t>commitment device</a:t>
            </a:r>
            <a:r>
              <a:rPr lang="en-US" dirty="0"/>
              <a:t>. </a:t>
            </a:r>
            <a:endParaRPr lang="en-US" dirty="0" smtClean="0"/>
          </a:p>
          <a:p>
            <a:r>
              <a:rPr lang="en-US" dirty="0" smtClean="0"/>
              <a:t>A commitment device is a restriction on our future ability to break plans made in the past.</a:t>
            </a:r>
          </a:p>
          <a:p>
            <a:r>
              <a:rPr lang="en-US" dirty="0" smtClean="0"/>
              <a:t>Setting early deadlines would make it costly for us to break our plans to do the homework in a timely manner.</a:t>
            </a:r>
          </a:p>
          <a:p>
            <a:r>
              <a:rPr lang="en-US" dirty="0" smtClean="0"/>
              <a:t>So setting early deadlines would serve as a commitment device.</a:t>
            </a:r>
            <a:endParaRPr lang="en-US" dirty="0"/>
          </a:p>
        </p:txBody>
      </p:sp>
    </p:spTree>
    <p:extLst>
      <p:ext uri="{BB962C8B-B14F-4D97-AF65-F5344CB8AC3E}">
        <p14:creationId xmlns:p14="http://schemas.microsoft.com/office/powerpoint/2010/main" val="3548061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and Deadlines</a:t>
            </a:r>
            <a:endParaRPr lang="en-US" dirty="0"/>
          </a:p>
        </p:txBody>
      </p:sp>
      <p:sp>
        <p:nvSpPr>
          <p:cNvPr id="3" name="Content Placeholder 2"/>
          <p:cNvSpPr>
            <a:spLocks noGrp="1"/>
          </p:cNvSpPr>
          <p:nvPr>
            <p:ph idx="1"/>
          </p:nvPr>
        </p:nvSpPr>
        <p:spPr/>
        <p:txBody>
          <a:bodyPr>
            <a:normAutofit/>
          </a:bodyPr>
          <a:lstStyle/>
          <a:p>
            <a:r>
              <a:rPr lang="en-US" dirty="0" smtClean="0"/>
              <a:t>Homework </a:t>
            </a:r>
            <a:r>
              <a:rPr lang="en-US" dirty="0"/>
              <a:t>completion is an investment </a:t>
            </a:r>
            <a:r>
              <a:rPr lang="en-US" dirty="0" smtClean="0"/>
              <a:t>good</a:t>
            </a:r>
          </a:p>
          <a:p>
            <a:pPr lvl="1"/>
            <a:r>
              <a:rPr lang="en-US" dirty="0" smtClean="0"/>
              <a:t>That is the pain comes before the reward</a:t>
            </a:r>
          </a:p>
          <a:p>
            <a:r>
              <a:rPr lang="en-US" dirty="0" smtClean="0"/>
              <a:t>So, breaking plans and delaying doing the homework becomes tempting </a:t>
            </a:r>
          </a:p>
          <a:p>
            <a:r>
              <a:rPr lang="en-US" dirty="0" smtClean="0"/>
              <a:t>The </a:t>
            </a:r>
            <a:r>
              <a:rPr lang="en-US" dirty="0"/>
              <a:t>results </a:t>
            </a:r>
            <a:r>
              <a:rPr lang="en-US" dirty="0" smtClean="0"/>
              <a:t>supported </a:t>
            </a:r>
            <a:r>
              <a:rPr lang="en-US" dirty="0"/>
              <a:t>the self-control model: </a:t>
            </a:r>
            <a:r>
              <a:rPr lang="en-US" dirty="0">
                <a:solidFill>
                  <a:srgbClr val="0070C0"/>
                </a:solidFill>
              </a:rPr>
              <a:t>68 percent of the deadlines </a:t>
            </a:r>
            <a:r>
              <a:rPr lang="en-US" dirty="0" smtClean="0">
                <a:solidFill>
                  <a:srgbClr val="0070C0"/>
                </a:solidFill>
              </a:rPr>
              <a:t>were </a:t>
            </a:r>
            <a:r>
              <a:rPr lang="en-US" dirty="0">
                <a:solidFill>
                  <a:srgbClr val="0070C0"/>
                </a:solidFill>
              </a:rPr>
              <a:t>set for weeks prior to the last week, indicating a demand for commitment</a:t>
            </a:r>
            <a:r>
              <a:rPr lang="en-US" dirty="0"/>
              <a:t>.</a:t>
            </a:r>
          </a:p>
          <a:p>
            <a:endParaRPr lang="en-US" dirty="0"/>
          </a:p>
        </p:txBody>
      </p:sp>
    </p:spTree>
    <p:extLst>
      <p:ext uri="{BB962C8B-B14F-4D97-AF65-F5344CB8AC3E}">
        <p14:creationId xmlns:p14="http://schemas.microsoft.com/office/powerpoint/2010/main" val="658855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and Deadlines</a:t>
            </a:r>
          </a:p>
        </p:txBody>
      </p:sp>
      <p:sp>
        <p:nvSpPr>
          <p:cNvPr id="3" name="Content Placeholder 2"/>
          <p:cNvSpPr>
            <a:spLocks noGrp="1"/>
          </p:cNvSpPr>
          <p:nvPr>
            <p:ph idx="1"/>
          </p:nvPr>
        </p:nvSpPr>
        <p:spPr/>
        <p:txBody>
          <a:bodyPr>
            <a:normAutofit/>
          </a:bodyPr>
          <a:lstStyle/>
          <a:p>
            <a:r>
              <a:rPr lang="en-US" dirty="0"/>
              <a:t>This result leaves open two issues. </a:t>
            </a:r>
            <a:endParaRPr lang="en-US" dirty="0" smtClean="0"/>
          </a:p>
          <a:p>
            <a:pPr lvl="1"/>
            <a:r>
              <a:rPr lang="en-US" dirty="0" smtClean="0"/>
              <a:t>First</a:t>
            </a:r>
            <a:r>
              <a:rPr lang="en-US" dirty="0"/>
              <a:t>, do the self-set deadlines improve performance relative to a setting with no deadlines? </a:t>
            </a:r>
            <a:endParaRPr lang="en-US" dirty="0" smtClean="0"/>
          </a:p>
          <a:p>
            <a:pPr lvl="1"/>
            <a:r>
              <a:rPr lang="en-US" dirty="0" smtClean="0"/>
              <a:t>Second</a:t>
            </a:r>
            <a:r>
              <a:rPr lang="en-US" dirty="0"/>
              <a:t>, </a:t>
            </a:r>
            <a:r>
              <a:rPr lang="en-US" dirty="0" smtClean="0"/>
              <a:t>are </a:t>
            </a:r>
            <a:r>
              <a:rPr lang="en-US" dirty="0"/>
              <a:t>the </a:t>
            </a:r>
            <a:r>
              <a:rPr lang="en-US" dirty="0" smtClean="0"/>
              <a:t>deadlines set in an optimal or efficient manner? </a:t>
            </a:r>
          </a:p>
          <a:p>
            <a:r>
              <a:rPr lang="en-US" dirty="0" smtClean="0"/>
              <a:t>Do we fully understand that we lack self-control?</a:t>
            </a:r>
          </a:p>
          <a:p>
            <a:r>
              <a:rPr lang="en-US" dirty="0" smtClean="0"/>
              <a:t>Do we underestimate </a:t>
            </a:r>
            <a:r>
              <a:rPr lang="en-US" dirty="0"/>
              <a:t>the </a:t>
            </a:r>
            <a:r>
              <a:rPr lang="en-US" dirty="0" smtClean="0"/>
              <a:t>need </a:t>
            </a:r>
            <a:r>
              <a:rPr lang="en-US" dirty="0"/>
              <a:t>for </a:t>
            </a:r>
            <a:r>
              <a:rPr lang="en-US" dirty="0" smtClean="0"/>
              <a:t>commitment devices? </a:t>
            </a:r>
            <a:endParaRPr lang="en-US" dirty="0"/>
          </a:p>
        </p:txBody>
      </p:sp>
    </p:spTree>
    <p:extLst>
      <p:ext uri="{BB962C8B-B14F-4D97-AF65-F5344CB8AC3E}">
        <p14:creationId xmlns:p14="http://schemas.microsoft.com/office/powerpoint/2010/main" val="1759398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and Deadlines</a:t>
            </a:r>
          </a:p>
        </p:txBody>
      </p:sp>
      <p:sp>
        <p:nvSpPr>
          <p:cNvPr id="3" name="Content Placeholder 2"/>
          <p:cNvSpPr>
            <a:spLocks noGrp="1"/>
          </p:cNvSpPr>
          <p:nvPr>
            <p:ph idx="1"/>
          </p:nvPr>
        </p:nvSpPr>
        <p:spPr/>
        <p:txBody>
          <a:bodyPr>
            <a:normAutofit/>
          </a:bodyPr>
          <a:lstStyle/>
          <a:p>
            <a:r>
              <a:rPr lang="en-US" dirty="0" smtClean="0"/>
              <a:t>In </a:t>
            </a:r>
            <a:r>
              <a:rPr lang="en-US" dirty="0"/>
              <a:t>a second (laboratory) experiment, </a:t>
            </a:r>
            <a:r>
              <a:rPr lang="en-US" dirty="0" smtClean="0"/>
              <a:t>sixty </a:t>
            </a:r>
            <a:r>
              <a:rPr lang="en-US" dirty="0"/>
              <a:t>students complete three proofreading assignments within twenty-one days. </a:t>
            </a:r>
            <a:endParaRPr lang="en-US" dirty="0" smtClean="0"/>
          </a:p>
          <a:p>
            <a:r>
              <a:rPr lang="en-US" dirty="0" smtClean="0"/>
              <a:t>The </a:t>
            </a:r>
            <a:r>
              <a:rPr lang="en-US" i="1" dirty="0"/>
              <a:t>control group </a:t>
            </a:r>
            <a:r>
              <a:rPr lang="en-US" dirty="0"/>
              <a:t>can turn in each assignment at any time within the twenty-one </a:t>
            </a:r>
            <a:r>
              <a:rPr lang="en-US" dirty="0" smtClean="0"/>
              <a:t>days</a:t>
            </a:r>
          </a:p>
          <a:p>
            <a:r>
              <a:rPr lang="en-US" dirty="0" smtClean="0"/>
              <a:t>A </a:t>
            </a:r>
            <a:r>
              <a:rPr lang="en-US" i="1" dirty="0"/>
              <a:t>first treatment group </a:t>
            </a:r>
            <a:r>
              <a:rPr lang="en-US" dirty="0"/>
              <a:t>can choose three deadlines (as in the class-room setting described </a:t>
            </a:r>
            <a:r>
              <a:rPr lang="en-US" dirty="0" smtClean="0"/>
              <a:t>earlier), </a:t>
            </a:r>
            <a:r>
              <a:rPr lang="en-US" dirty="0"/>
              <a:t>and </a:t>
            </a:r>
            <a:endParaRPr lang="en-US" dirty="0" smtClean="0"/>
          </a:p>
          <a:p>
            <a:r>
              <a:rPr lang="en-US" dirty="0" smtClean="0"/>
              <a:t>A </a:t>
            </a:r>
            <a:r>
              <a:rPr lang="en-US" i="1" dirty="0"/>
              <a:t>second treatment group </a:t>
            </a:r>
            <a:r>
              <a:rPr lang="en-US" dirty="0"/>
              <a:t>faces </a:t>
            </a:r>
            <a:r>
              <a:rPr lang="en-US" dirty="0" smtClean="0"/>
              <a:t>equal-spaced </a:t>
            </a:r>
            <a:r>
              <a:rPr lang="en-US" dirty="0"/>
              <a:t>deadlines. </a:t>
            </a:r>
            <a:endParaRPr lang="en-US" dirty="0" smtClean="0"/>
          </a:p>
          <a:p>
            <a:endParaRPr lang="en-US" dirty="0"/>
          </a:p>
        </p:txBody>
      </p:sp>
    </p:spTree>
    <p:extLst>
      <p:ext uri="{BB962C8B-B14F-4D97-AF65-F5344CB8AC3E}">
        <p14:creationId xmlns:p14="http://schemas.microsoft.com/office/powerpoint/2010/main" val="1273556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Discounting</a:t>
            </a:r>
            <a:endParaRPr lang="en-US" dirty="0"/>
          </a:p>
        </p:txBody>
      </p:sp>
      <p:sp>
        <p:nvSpPr>
          <p:cNvPr id="3" name="Content Placeholder 2"/>
          <p:cNvSpPr>
            <a:spLocks noGrp="1"/>
          </p:cNvSpPr>
          <p:nvPr>
            <p:ph idx="1"/>
          </p:nvPr>
        </p:nvSpPr>
        <p:spPr/>
        <p:txBody>
          <a:bodyPr>
            <a:normAutofit/>
          </a:bodyPr>
          <a:lstStyle/>
          <a:p>
            <a:r>
              <a:rPr lang="en-US" dirty="0" smtClean="0"/>
              <a:t>Being happy now (today, this week, this year) is typically more desirable than the prospect of being happy in the future (tomorrow, next week, next year)</a:t>
            </a:r>
          </a:p>
          <a:p>
            <a:r>
              <a:rPr lang="en-US" dirty="0" smtClean="0"/>
              <a:t>Suppose happiness during a time period (day, week, year) can be measured</a:t>
            </a:r>
          </a:p>
          <a:p>
            <a:r>
              <a:rPr lang="en-US" dirty="0" smtClean="0"/>
              <a:t>The </a:t>
            </a:r>
            <a:r>
              <a:rPr lang="en-US" b="1" dirty="0" smtClean="0"/>
              <a:t>discount rate </a:t>
            </a:r>
            <a:r>
              <a:rPr lang="en-US" dirty="0" smtClean="0"/>
              <a:t>is the additional future happiness that can compensate for the loss of one unit of happiness in the present</a:t>
            </a:r>
            <a:endParaRPr lang="en-US" dirty="0"/>
          </a:p>
        </p:txBody>
      </p:sp>
    </p:spTree>
    <p:extLst>
      <p:ext uri="{BB962C8B-B14F-4D97-AF65-F5344CB8AC3E}">
        <p14:creationId xmlns:p14="http://schemas.microsoft.com/office/powerpoint/2010/main" val="33159626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and Deadlines</a:t>
            </a:r>
          </a:p>
        </p:txBody>
      </p:sp>
      <p:sp>
        <p:nvSpPr>
          <p:cNvPr id="3" name="Content Placeholder 2"/>
          <p:cNvSpPr>
            <a:spLocks noGrp="1"/>
          </p:cNvSpPr>
          <p:nvPr>
            <p:ph idx="1"/>
          </p:nvPr>
        </p:nvSpPr>
        <p:spPr/>
        <p:txBody>
          <a:bodyPr>
            <a:normAutofit/>
          </a:bodyPr>
          <a:lstStyle/>
          <a:p>
            <a:r>
              <a:rPr lang="en-US" dirty="0" smtClean="0"/>
              <a:t>The </a:t>
            </a:r>
            <a:r>
              <a:rPr lang="en-US" dirty="0"/>
              <a:t>first result is that </a:t>
            </a:r>
            <a:r>
              <a:rPr lang="en-US" dirty="0" smtClean="0">
                <a:solidFill>
                  <a:srgbClr val="0070C0"/>
                </a:solidFill>
              </a:rPr>
              <a:t>self-set </a:t>
            </a:r>
            <a:r>
              <a:rPr lang="en-US" dirty="0">
                <a:solidFill>
                  <a:srgbClr val="0070C0"/>
                </a:solidFill>
              </a:rPr>
              <a:t>deadlines indeed improve performance</a:t>
            </a:r>
            <a:r>
              <a:rPr lang="en-US" dirty="0"/>
              <a:t>: </a:t>
            </a:r>
            <a:endParaRPr lang="en-US" dirty="0" smtClean="0"/>
          </a:p>
          <a:p>
            <a:pPr lvl="1"/>
            <a:r>
              <a:rPr lang="en-US" dirty="0" smtClean="0"/>
              <a:t>The </a:t>
            </a:r>
            <a:r>
              <a:rPr lang="en-US" dirty="0"/>
              <a:t>first treatment group does significantly better than the control group, detecting 50 percent more errors (on average, 105 versus 70) and earning substantially more as a result (on average, $13 versus $5). </a:t>
            </a:r>
            <a:endParaRPr lang="en-US" dirty="0" smtClean="0"/>
          </a:p>
        </p:txBody>
      </p:sp>
    </p:spTree>
    <p:extLst>
      <p:ext uri="{BB962C8B-B14F-4D97-AF65-F5344CB8AC3E}">
        <p14:creationId xmlns:p14="http://schemas.microsoft.com/office/powerpoint/2010/main" val="41058366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and Deadlines</a:t>
            </a:r>
          </a:p>
        </p:txBody>
      </p:sp>
      <p:sp>
        <p:nvSpPr>
          <p:cNvPr id="3" name="Content Placeholder 2"/>
          <p:cNvSpPr>
            <a:spLocks noGrp="1"/>
          </p:cNvSpPr>
          <p:nvPr>
            <p:ph idx="1"/>
          </p:nvPr>
        </p:nvSpPr>
        <p:spPr/>
        <p:txBody>
          <a:bodyPr>
            <a:normAutofit/>
          </a:bodyPr>
          <a:lstStyle/>
          <a:p>
            <a:r>
              <a:rPr lang="en-US" dirty="0" smtClean="0"/>
              <a:t>The </a:t>
            </a:r>
            <a:r>
              <a:rPr lang="en-US" dirty="0"/>
              <a:t>second result is that </a:t>
            </a:r>
            <a:r>
              <a:rPr lang="en-US" dirty="0" smtClean="0">
                <a:solidFill>
                  <a:srgbClr val="0070C0"/>
                </a:solidFill>
              </a:rPr>
              <a:t>deadline </a:t>
            </a:r>
            <a:r>
              <a:rPr lang="en-US" dirty="0">
                <a:solidFill>
                  <a:srgbClr val="0070C0"/>
                </a:solidFill>
              </a:rPr>
              <a:t>setting is not optimal</a:t>
            </a:r>
            <a:r>
              <a:rPr lang="en-US" dirty="0"/>
              <a:t>: </a:t>
            </a:r>
            <a:endParaRPr lang="en-US" dirty="0" smtClean="0"/>
          </a:p>
          <a:p>
            <a:pPr lvl="1"/>
            <a:r>
              <a:rPr lang="en-US" dirty="0" smtClean="0"/>
              <a:t>the </a:t>
            </a:r>
            <a:r>
              <a:rPr lang="en-US" dirty="0"/>
              <a:t>group with equal-spaced deadlines does significantly better than the other groups, on average detecting 130 errors and earning $20. </a:t>
            </a:r>
            <a:endParaRPr lang="en-US" dirty="0" smtClean="0"/>
          </a:p>
          <a:p>
            <a:r>
              <a:rPr lang="en-US" dirty="0" smtClean="0"/>
              <a:t>This </a:t>
            </a:r>
            <a:r>
              <a:rPr lang="en-US" dirty="0"/>
              <a:t>provides evidence </a:t>
            </a:r>
            <a:r>
              <a:rPr lang="en-US" dirty="0" smtClean="0"/>
              <a:t>that </a:t>
            </a:r>
            <a:r>
              <a:rPr lang="en-US" dirty="0" smtClean="0">
                <a:solidFill>
                  <a:srgbClr val="0070C0"/>
                </a:solidFill>
              </a:rPr>
              <a:t>we underestimate our self-control </a:t>
            </a:r>
            <a:r>
              <a:rPr lang="en-US" dirty="0">
                <a:solidFill>
                  <a:srgbClr val="0070C0"/>
                </a:solidFill>
              </a:rPr>
              <a:t>problems</a:t>
            </a:r>
            <a:r>
              <a:rPr lang="en-US" dirty="0"/>
              <a:t>.</a:t>
            </a:r>
          </a:p>
          <a:p>
            <a:endParaRPr lang="en-US" dirty="0"/>
          </a:p>
        </p:txBody>
      </p:sp>
    </p:spTree>
    <p:extLst>
      <p:ext uri="{BB962C8B-B14F-4D97-AF65-F5344CB8AC3E}">
        <p14:creationId xmlns:p14="http://schemas.microsoft.com/office/powerpoint/2010/main" val="3074627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 Offers</a:t>
            </a:r>
            <a:endParaRPr lang="en-US" dirty="0"/>
          </a:p>
        </p:txBody>
      </p:sp>
      <p:sp>
        <p:nvSpPr>
          <p:cNvPr id="3" name="Content Placeholder 2"/>
          <p:cNvSpPr>
            <a:spLocks noGrp="1"/>
          </p:cNvSpPr>
          <p:nvPr>
            <p:ph idx="1"/>
          </p:nvPr>
        </p:nvSpPr>
        <p:spPr/>
        <p:txBody>
          <a:bodyPr>
            <a:normAutofit/>
          </a:bodyPr>
          <a:lstStyle/>
          <a:p>
            <a:r>
              <a:rPr lang="en-US" dirty="0" smtClean="0"/>
              <a:t>Borrowers were offered two types of credit card contracts:</a:t>
            </a:r>
          </a:p>
          <a:p>
            <a:pPr marL="971550" lvl="1" indent="-514350">
              <a:buFont typeface="+mj-lt"/>
              <a:buAutoNum type="arabicPeriod"/>
            </a:pPr>
            <a:r>
              <a:rPr lang="en-US" dirty="0" smtClean="0"/>
              <a:t>Low teaser interest rate for first six months, followed by high post-teaser interest rate after the first six months</a:t>
            </a:r>
          </a:p>
          <a:p>
            <a:pPr marL="971550" lvl="1" indent="-514350">
              <a:buFont typeface="+mj-lt"/>
              <a:buAutoNum type="arabicPeriod"/>
            </a:pPr>
            <a:r>
              <a:rPr lang="en-US" dirty="0" smtClean="0"/>
              <a:t>Higher teaser rate, followed by lower post-teaser rate</a:t>
            </a:r>
          </a:p>
          <a:p>
            <a:r>
              <a:rPr lang="en-US" dirty="0" smtClean="0">
                <a:solidFill>
                  <a:srgbClr val="0070C0"/>
                </a:solidFill>
              </a:rPr>
              <a:t>Borrowers went for the first contract even though, given their borrowing behavior, they would have been better off with the second</a:t>
            </a:r>
            <a:endParaRPr lang="en-US" dirty="0">
              <a:solidFill>
                <a:srgbClr val="0070C0"/>
              </a:solidFill>
            </a:endParaRPr>
          </a:p>
        </p:txBody>
      </p:sp>
    </p:spTree>
    <p:extLst>
      <p:ext uri="{BB962C8B-B14F-4D97-AF65-F5344CB8AC3E}">
        <p14:creationId xmlns:p14="http://schemas.microsoft.com/office/powerpoint/2010/main" val="36747705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3" name="Picture 9" descr="C:\Documents and Settings\rjames\Local Settings\Temporary Internet Files\Content.IE5\0Z16XRXU\MPj04223540000[1].jpg"/>
          <p:cNvPicPr>
            <a:picLocks noChangeAspect="1" noChangeArrowheads="1"/>
          </p:cNvPicPr>
          <p:nvPr/>
        </p:nvPicPr>
        <p:blipFill>
          <a:blip r:embed="rId2" cstate="email"/>
          <a:srcRect/>
          <a:stretch>
            <a:fillRect/>
          </a:stretch>
        </p:blipFill>
        <p:spPr bwMode="auto">
          <a:xfrm>
            <a:off x="5943601" y="0"/>
            <a:ext cx="4724400" cy="6858000"/>
          </a:xfrm>
          <a:prstGeom prst="rect">
            <a:avLst/>
          </a:prstGeom>
          <a:noFill/>
        </p:spPr>
      </p:pic>
      <p:pic>
        <p:nvPicPr>
          <p:cNvPr id="1031" name="Picture 7" descr="C:\Documents and Settings\rjames\Local Settings\Temporary Internet Files\Content.IE5\C14X562Q\MPj04002190000[1].jpg"/>
          <p:cNvPicPr>
            <a:picLocks noChangeAspect="1" noChangeArrowheads="1"/>
          </p:cNvPicPr>
          <p:nvPr/>
        </p:nvPicPr>
        <p:blipFill>
          <a:blip r:embed="rId3" cstate="email"/>
          <a:srcRect/>
          <a:stretch>
            <a:fillRect/>
          </a:stretch>
        </p:blipFill>
        <p:spPr bwMode="auto">
          <a:xfrm>
            <a:off x="1524000" y="-1"/>
            <a:ext cx="4419600" cy="6858001"/>
          </a:xfrm>
          <a:prstGeom prst="rect">
            <a:avLst/>
          </a:prstGeom>
          <a:noFill/>
        </p:spPr>
      </p:pic>
      <p:sp>
        <p:nvSpPr>
          <p:cNvPr id="2" name="Title 1"/>
          <p:cNvSpPr>
            <a:spLocks noGrp="1"/>
          </p:cNvSpPr>
          <p:nvPr>
            <p:ph type="title"/>
          </p:nvPr>
        </p:nvSpPr>
        <p:spPr>
          <a:xfrm>
            <a:off x="6858000" y="6248400"/>
            <a:ext cx="4419600" cy="411162"/>
          </a:xfrm>
        </p:spPr>
        <p:txBody>
          <a:bodyPr>
            <a:normAutofit fontScale="90000"/>
          </a:bodyPr>
          <a:lstStyle/>
          <a:p>
            <a:pPr algn="l"/>
            <a:r>
              <a:rPr lang="en-US" sz="3100" dirty="0"/>
              <a:t>[hyperbolic discounting] </a:t>
            </a:r>
            <a:endParaRPr lang="en-US" dirty="0" smtClean="0"/>
          </a:p>
        </p:txBody>
      </p:sp>
      <p:sp>
        <p:nvSpPr>
          <p:cNvPr id="5" name="TextBox 4"/>
          <p:cNvSpPr txBox="1"/>
          <p:nvPr/>
        </p:nvSpPr>
        <p:spPr>
          <a:xfrm>
            <a:off x="1524000" y="1"/>
            <a:ext cx="4495800" cy="1384995"/>
          </a:xfrm>
          <a:prstGeom prst="rect">
            <a:avLst/>
          </a:prstGeom>
          <a:noFill/>
        </p:spPr>
        <p:txBody>
          <a:bodyPr wrap="square" rtlCol="0">
            <a:spAutoFit/>
          </a:bodyPr>
          <a:lstStyle/>
          <a:p>
            <a:r>
              <a:rPr lang="en-US" sz="2800" dirty="0"/>
              <a:t>In the future, I expect to prefer the long-term, rational choice.</a:t>
            </a:r>
          </a:p>
        </p:txBody>
      </p:sp>
      <p:sp>
        <p:nvSpPr>
          <p:cNvPr id="7" name="TextBox 6"/>
          <p:cNvSpPr txBox="1"/>
          <p:nvPr/>
        </p:nvSpPr>
        <p:spPr>
          <a:xfrm>
            <a:off x="6934200" y="762000"/>
            <a:ext cx="3048000" cy="1815882"/>
          </a:xfrm>
          <a:prstGeom prst="rect">
            <a:avLst/>
          </a:prstGeom>
          <a:noFill/>
        </p:spPr>
        <p:txBody>
          <a:bodyPr wrap="square" rtlCol="0">
            <a:spAutoFit/>
          </a:bodyPr>
          <a:lstStyle/>
          <a:p>
            <a:pPr algn="ctr"/>
            <a:r>
              <a:rPr lang="en-US" sz="2800" b="1" dirty="0">
                <a:solidFill>
                  <a:schemeClr val="bg1"/>
                </a:solidFill>
              </a:rPr>
              <a:t>When the future becomes “right now,” I prefer the pleasurable choice!</a:t>
            </a:r>
          </a:p>
        </p:txBody>
      </p:sp>
      <p:sp>
        <p:nvSpPr>
          <p:cNvPr id="8" name="TextBox 7"/>
          <p:cNvSpPr txBox="1"/>
          <p:nvPr/>
        </p:nvSpPr>
        <p:spPr>
          <a:xfrm>
            <a:off x="2362200" y="6211670"/>
            <a:ext cx="2667000" cy="646331"/>
          </a:xfrm>
          <a:prstGeom prst="rect">
            <a:avLst/>
          </a:prstGeom>
          <a:solidFill>
            <a:srgbClr val="FFFF00"/>
          </a:solidFill>
        </p:spPr>
        <p:txBody>
          <a:bodyPr wrap="square" lIns="0" rIns="0" rtlCol="0">
            <a:spAutoFit/>
          </a:bodyPr>
          <a:lstStyle/>
          <a:p>
            <a:r>
              <a:rPr lang="en-US" sz="3600" b="1" dirty="0"/>
              <a:t>Later  v.  Now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1620" name="Picture 4" descr="Smoking Alone... by Dr. Jaus."/>
          <p:cNvPicPr>
            <a:picLocks noChangeAspect="1" noChangeArrowheads="1"/>
          </p:cNvPicPr>
          <p:nvPr/>
        </p:nvPicPr>
        <p:blipFill>
          <a:blip r:embed="rId3" cstate="print"/>
          <a:srcRect/>
          <a:stretch>
            <a:fillRect/>
          </a:stretch>
        </p:blipFill>
        <p:spPr bwMode="auto">
          <a:xfrm>
            <a:off x="6019800" y="0"/>
            <a:ext cx="4594860" cy="6858000"/>
          </a:xfrm>
          <a:prstGeom prst="rect">
            <a:avLst/>
          </a:prstGeom>
          <a:noFill/>
        </p:spPr>
      </p:pic>
      <p:pic>
        <p:nvPicPr>
          <p:cNvPr id="1031" name="Picture 7" descr="C:\Documents and Settings\rjames\Local Settings\Temporary Internet Files\Content.IE5\C14X562Q\MPj04002190000[1].jpg"/>
          <p:cNvPicPr>
            <a:picLocks noChangeAspect="1" noChangeArrowheads="1"/>
          </p:cNvPicPr>
          <p:nvPr/>
        </p:nvPicPr>
        <p:blipFill>
          <a:blip r:embed="rId4" cstate="email"/>
          <a:srcRect/>
          <a:stretch>
            <a:fillRect/>
          </a:stretch>
        </p:blipFill>
        <p:spPr bwMode="auto">
          <a:xfrm>
            <a:off x="1524000" y="-1"/>
            <a:ext cx="4495800" cy="6858001"/>
          </a:xfrm>
          <a:prstGeom prst="rect">
            <a:avLst/>
          </a:prstGeom>
          <a:noFill/>
        </p:spPr>
      </p:pic>
      <p:sp>
        <p:nvSpPr>
          <p:cNvPr id="2" name="Title 1"/>
          <p:cNvSpPr>
            <a:spLocks noGrp="1"/>
          </p:cNvSpPr>
          <p:nvPr>
            <p:ph type="title"/>
          </p:nvPr>
        </p:nvSpPr>
        <p:spPr>
          <a:xfrm>
            <a:off x="2895600" y="6400800"/>
            <a:ext cx="6324600" cy="457200"/>
          </a:xfrm>
          <a:solidFill>
            <a:srgbClr val="FFFF00"/>
          </a:solidFill>
        </p:spPr>
        <p:txBody>
          <a:bodyPr>
            <a:normAutofit fontScale="90000"/>
          </a:bodyPr>
          <a:lstStyle/>
          <a:p>
            <a:r>
              <a:rPr lang="en-US" sz="3100" b="1" dirty="0"/>
              <a:t>Hyperbolic discounting with smoking?</a:t>
            </a:r>
            <a:endParaRPr lang="en-US" b="1" dirty="0" smtClean="0"/>
          </a:p>
        </p:txBody>
      </p:sp>
      <p:sp>
        <p:nvSpPr>
          <p:cNvPr id="5" name="TextBox 4"/>
          <p:cNvSpPr txBox="1"/>
          <p:nvPr/>
        </p:nvSpPr>
        <p:spPr>
          <a:xfrm>
            <a:off x="1524000" y="1"/>
            <a:ext cx="4495800" cy="1384995"/>
          </a:xfrm>
          <a:prstGeom prst="rect">
            <a:avLst/>
          </a:prstGeom>
          <a:noFill/>
        </p:spPr>
        <p:txBody>
          <a:bodyPr wrap="square" rtlCol="0">
            <a:spAutoFit/>
          </a:bodyPr>
          <a:lstStyle/>
          <a:p>
            <a:r>
              <a:rPr lang="en-US" sz="2800" dirty="0"/>
              <a:t>In the future, I expect to prefer the long-term, rational choice and quit smoking.</a:t>
            </a:r>
          </a:p>
        </p:txBody>
      </p:sp>
      <p:sp>
        <p:nvSpPr>
          <p:cNvPr id="7" name="TextBox 6"/>
          <p:cNvSpPr txBox="1"/>
          <p:nvPr/>
        </p:nvSpPr>
        <p:spPr>
          <a:xfrm>
            <a:off x="6172200" y="990601"/>
            <a:ext cx="3505200" cy="1384995"/>
          </a:xfrm>
          <a:prstGeom prst="rect">
            <a:avLst/>
          </a:prstGeom>
          <a:noFill/>
        </p:spPr>
        <p:txBody>
          <a:bodyPr wrap="square" rtlCol="0">
            <a:spAutoFit/>
          </a:bodyPr>
          <a:lstStyle/>
          <a:p>
            <a:r>
              <a:rPr lang="en-US" sz="2800" b="1" dirty="0">
                <a:solidFill>
                  <a:schemeClr val="bg1"/>
                </a:solidFill>
              </a:rPr>
              <a:t>When the future becomes “right now,” I keep smoking.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Self-predicted future behavior in teenage smoking</a:t>
            </a:r>
            <a:endParaRPr lang="en-US" dirty="0"/>
          </a:p>
        </p:txBody>
      </p:sp>
      <p:sp>
        <p:nvSpPr>
          <p:cNvPr id="3" name="Content Placeholder 2"/>
          <p:cNvSpPr>
            <a:spLocks noGrp="1"/>
          </p:cNvSpPr>
          <p:nvPr>
            <p:ph idx="1"/>
          </p:nvPr>
        </p:nvSpPr>
        <p:spPr>
          <a:xfrm>
            <a:off x="1600200" y="1676401"/>
            <a:ext cx="5410200" cy="1066800"/>
          </a:xfrm>
        </p:spPr>
        <p:txBody>
          <a:bodyPr>
            <a:noAutofit/>
          </a:bodyPr>
          <a:lstStyle/>
          <a:p>
            <a:pPr marL="0" indent="0">
              <a:lnSpc>
                <a:spcPct val="80000"/>
              </a:lnSpc>
              <a:buNone/>
            </a:pPr>
            <a:r>
              <a:rPr lang="en-US" sz="2400" dirty="0"/>
              <a:t>15% of light smokers (less than one cigarette per day) in high school predicted they “might” be smoking in 5 years.</a:t>
            </a:r>
          </a:p>
        </p:txBody>
      </p:sp>
      <p:sp>
        <p:nvSpPr>
          <p:cNvPr id="4" name="TextBox 3"/>
          <p:cNvSpPr txBox="1"/>
          <p:nvPr/>
        </p:nvSpPr>
        <p:spPr>
          <a:xfrm>
            <a:off x="1524000" y="6396336"/>
            <a:ext cx="9144000" cy="461665"/>
          </a:xfrm>
          <a:prstGeom prst="rect">
            <a:avLst/>
          </a:prstGeom>
          <a:solidFill>
            <a:srgbClr val="C00000"/>
          </a:solidFill>
        </p:spPr>
        <p:txBody>
          <a:bodyPr wrap="square" rtlCol="0">
            <a:spAutoFit/>
          </a:bodyPr>
          <a:lstStyle/>
          <a:p>
            <a:r>
              <a:rPr lang="en-US" sz="1200" dirty="0">
                <a:solidFill>
                  <a:schemeClr val="bg1"/>
                </a:solidFill>
              </a:rPr>
              <a:t>L. Johnston (U. Michigan), P. O’Malley (U. Michigan), J. Bachman (U. Michigan), 1993, </a:t>
            </a:r>
            <a:r>
              <a:rPr lang="en-US" sz="1200" i="1" dirty="0">
                <a:solidFill>
                  <a:schemeClr val="bg1"/>
                </a:solidFill>
              </a:rPr>
              <a:t>Illicit drug use, smoking, and drinking by America’s  high school students, college students, and young adults, 1975-1987. </a:t>
            </a:r>
            <a:r>
              <a:rPr lang="en-US" sz="1200" dirty="0">
                <a:solidFill>
                  <a:schemeClr val="bg1"/>
                </a:solidFill>
              </a:rPr>
              <a:t>National Institute on Drug Abuse: Rockville, Maryland.</a:t>
            </a:r>
            <a:endParaRPr lang="en-US" sz="1400" dirty="0">
              <a:solidFill>
                <a:schemeClr val="bg1"/>
              </a:solidFill>
            </a:endParaRPr>
          </a:p>
        </p:txBody>
      </p:sp>
      <p:graphicFrame>
        <p:nvGraphicFramePr>
          <p:cNvPr id="8" name="Chart 7"/>
          <p:cNvGraphicFramePr/>
          <p:nvPr/>
        </p:nvGraphicFramePr>
        <p:xfrm>
          <a:off x="1600200" y="2819400"/>
          <a:ext cx="3022600" cy="3149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5562600" y="3352801"/>
            <a:ext cx="5105400" cy="2513893"/>
          </a:xfrm>
          <a:prstGeom prst="rect">
            <a:avLst/>
          </a:prstGeom>
          <a:noFill/>
        </p:spPr>
        <p:txBody>
          <a:bodyPr wrap="square" rtlCol="0">
            <a:spAutoFit/>
          </a:bodyPr>
          <a:lstStyle/>
          <a:p>
            <a:pPr>
              <a:lnSpc>
                <a:spcPct val="80000"/>
              </a:lnSpc>
            </a:pPr>
            <a:r>
              <a:rPr lang="en-US" sz="2800" dirty="0"/>
              <a:t>5 years later, what percentage were still smoking?</a:t>
            </a:r>
          </a:p>
          <a:p>
            <a:pPr marL="977900" indent="-457200">
              <a:lnSpc>
                <a:spcPct val="80000"/>
              </a:lnSpc>
              <a:buAutoNum type="alphaLcParenR"/>
            </a:pPr>
            <a:r>
              <a:rPr lang="en-US" sz="2800" dirty="0"/>
              <a:t>Less than 5%</a:t>
            </a:r>
          </a:p>
          <a:p>
            <a:pPr marL="977900" indent="-457200">
              <a:lnSpc>
                <a:spcPct val="80000"/>
              </a:lnSpc>
              <a:buAutoNum type="alphaLcParenR"/>
            </a:pPr>
            <a:r>
              <a:rPr lang="en-US" sz="2800" dirty="0"/>
              <a:t>5% to 15%</a:t>
            </a:r>
          </a:p>
          <a:p>
            <a:pPr marL="977900" indent="-457200">
              <a:lnSpc>
                <a:spcPct val="80000"/>
              </a:lnSpc>
              <a:buAutoNum type="alphaLcParenR"/>
            </a:pPr>
            <a:r>
              <a:rPr lang="en-US" sz="2800" dirty="0"/>
              <a:t>About 15%</a:t>
            </a:r>
          </a:p>
          <a:p>
            <a:pPr marL="977900" indent="-457200">
              <a:lnSpc>
                <a:spcPct val="80000"/>
              </a:lnSpc>
              <a:buAutoNum type="alphaLcParenR"/>
            </a:pPr>
            <a:r>
              <a:rPr lang="en-US" sz="2800" dirty="0"/>
              <a:t>15% to 30%</a:t>
            </a:r>
          </a:p>
          <a:p>
            <a:pPr marL="977900" indent="-457200">
              <a:lnSpc>
                <a:spcPct val="80000"/>
              </a:lnSpc>
              <a:buAutoNum type="alphaLcParenR"/>
            </a:pPr>
            <a:r>
              <a:rPr lang="en-US" sz="2800" dirty="0"/>
              <a:t>Greater than 30%</a:t>
            </a:r>
            <a:endParaRPr lang="en-US" sz="2400" dirty="0"/>
          </a:p>
        </p:txBody>
      </p:sp>
      <p:sp>
        <p:nvSpPr>
          <p:cNvPr id="14" name="Line Callout 1 13"/>
          <p:cNvSpPr/>
          <p:nvPr/>
        </p:nvSpPr>
        <p:spPr>
          <a:xfrm>
            <a:off x="1600200" y="1676400"/>
            <a:ext cx="5334000" cy="1066800"/>
          </a:xfrm>
          <a:prstGeom prst="borderCallout1">
            <a:avLst>
              <a:gd name="adj1" fmla="val 99519"/>
              <a:gd name="adj2" fmla="val 95513"/>
              <a:gd name="adj3" fmla="val 162204"/>
              <a:gd name="adj4" fmla="val 46936"/>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16" name="TextBox 15"/>
          <p:cNvSpPr txBox="1"/>
          <p:nvPr/>
        </p:nvSpPr>
        <p:spPr>
          <a:xfrm>
            <a:off x="3124200" y="3048001"/>
            <a:ext cx="1143000" cy="646331"/>
          </a:xfrm>
          <a:prstGeom prst="rect">
            <a:avLst/>
          </a:prstGeom>
          <a:noFill/>
        </p:spPr>
        <p:txBody>
          <a:bodyPr wrap="square" rtlCol="0">
            <a:spAutoFit/>
          </a:bodyPr>
          <a:lstStyle/>
          <a:p>
            <a:r>
              <a:rPr lang="en-US" b="1" dirty="0">
                <a:solidFill>
                  <a:schemeClr val="bg1"/>
                </a:solidFill>
              </a:rPr>
              <a:t>15% predicted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Self-predicted future behavior in teenage smoking</a:t>
            </a:r>
            <a:endParaRPr lang="en-US" dirty="0"/>
          </a:p>
        </p:txBody>
      </p:sp>
      <p:sp>
        <p:nvSpPr>
          <p:cNvPr id="3" name="Content Placeholder 2"/>
          <p:cNvSpPr>
            <a:spLocks noGrp="1"/>
          </p:cNvSpPr>
          <p:nvPr>
            <p:ph idx="1"/>
          </p:nvPr>
        </p:nvSpPr>
        <p:spPr>
          <a:xfrm>
            <a:off x="1600200" y="1676401"/>
            <a:ext cx="5410200" cy="1066800"/>
          </a:xfrm>
        </p:spPr>
        <p:txBody>
          <a:bodyPr>
            <a:noAutofit/>
          </a:bodyPr>
          <a:lstStyle/>
          <a:p>
            <a:pPr marL="0" indent="0">
              <a:lnSpc>
                <a:spcPct val="80000"/>
              </a:lnSpc>
              <a:buNone/>
            </a:pPr>
            <a:r>
              <a:rPr lang="en-US" sz="2400" dirty="0"/>
              <a:t>15% of light smokers (less than one cigarette per day) in high school predicted they “might” be smoking in 5 years.</a:t>
            </a:r>
          </a:p>
        </p:txBody>
      </p:sp>
      <p:sp>
        <p:nvSpPr>
          <p:cNvPr id="4" name="TextBox 3"/>
          <p:cNvSpPr txBox="1"/>
          <p:nvPr/>
        </p:nvSpPr>
        <p:spPr>
          <a:xfrm>
            <a:off x="1524000" y="6396336"/>
            <a:ext cx="9144000" cy="461665"/>
          </a:xfrm>
          <a:prstGeom prst="rect">
            <a:avLst/>
          </a:prstGeom>
          <a:solidFill>
            <a:srgbClr val="C00000"/>
          </a:solidFill>
        </p:spPr>
        <p:txBody>
          <a:bodyPr wrap="square" rtlCol="0">
            <a:spAutoFit/>
          </a:bodyPr>
          <a:lstStyle/>
          <a:p>
            <a:r>
              <a:rPr lang="en-US" sz="1200" dirty="0">
                <a:solidFill>
                  <a:schemeClr val="bg1"/>
                </a:solidFill>
              </a:rPr>
              <a:t>L. Johnston (U. Michigan), P. O’Malley (U. Michigan), J. Bachman (U. Michigan), 1993, </a:t>
            </a:r>
            <a:r>
              <a:rPr lang="en-US" sz="1200" i="1" dirty="0">
                <a:solidFill>
                  <a:schemeClr val="bg1"/>
                </a:solidFill>
              </a:rPr>
              <a:t>Illicit drug use, smoking, and drinking by America’s  high school students, college students, and young adults, 1975-1987. </a:t>
            </a:r>
            <a:r>
              <a:rPr lang="en-US" sz="1200" dirty="0">
                <a:solidFill>
                  <a:schemeClr val="bg1"/>
                </a:solidFill>
              </a:rPr>
              <a:t>National Institute on Drug Abuse: Rockville, Maryland.</a:t>
            </a:r>
            <a:endParaRPr lang="en-US" sz="1400" dirty="0">
              <a:solidFill>
                <a:schemeClr val="bg1"/>
              </a:solidFill>
            </a:endParaRPr>
          </a:p>
        </p:txBody>
      </p:sp>
      <p:graphicFrame>
        <p:nvGraphicFramePr>
          <p:cNvPr id="8" name="Chart 7"/>
          <p:cNvGraphicFramePr/>
          <p:nvPr/>
        </p:nvGraphicFramePr>
        <p:xfrm>
          <a:off x="1600200" y="2819400"/>
          <a:ext cx="3022600" cy="3149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7315200" y="2743200"/>
          <a:ext cx="3155950" cy="323215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800600" y="4267201"/>
            <a:ext cx="2209800" cy="978729"/>
          </a:xfrm>
          <a:prstGeom prst="rect">
            <a:avLst/>
          </a:prstGeom>
          <a:noFill/>
        </p:spPr>
        <p:txBody>
          <a:bodyPr wrap="square" rtlCol="0">
            <a:spAutoFit/>
          </a:bodyPr>
          <a:lstStyle/>
          <a:p>
            <a:pPr>
              <a:lnSpc>
                <a:spcPct val="80000"/>
              </a:lnSpc>
            </a:pPr>
            <a:r>
              <a:rPr lang="en-US" sz="2400" dirty="0"/>
              <a:t>5 years later, 43% were still smoking.</a:t>
            </a:r>
            <a:endParaRPr lang="en-US" sz="2000" dirty="0"/>
          </a:p>
        </p:txBody>
      </p:sp>
      <p:sp>
        <p:nvSpPr>
          <p:cNvPr id="14" name="Line Callout 1 13"/>
          <p:cNvSpPr/>
          <p:nvPr/>
        </p:nvSpPr>
        <p:spPr>
          <a:xfrm>
            <a:off x="1600200" y="1676400"/>
            <a:ext cx="5334000" cy="1066800"/>
          </a:xfrm>
          <a:prstGeom prst="borderCallout1">
            <a:avLst>
              <a:gd name="adj1" fmla="val 99519"/>
              <a:gd name="adj2" fmla="val 95513"/>
              <a:gd name="adj3" fmla="val 162204"/>
              <a:gd name="adj4" fmla="val 46936"/>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15" name="Line Callout 1 14"/>
          <p:cNvSpPr/>
          <p:nvPr/>
        </p:nvSpPr>
        <p:spPr>
          <a:xfrm>
            <a:off x="4800600" y="4191000"/>
            <a:ext cx="2209800" cy="1066800"/>
          </a:xfrm>
          <a:prstGeom prst="borderCallout1">
            <a:avLst>
              <a:gd name="adj1" fmla="val 100673"/>
              <a:gd name="adj2" fmla="val 98535"/>
              <a:gd name="adj3" fmla="val -38654"/>
              <a:gd name="adj4" fmla="val 191054"/>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124200" y="3048001"/>
            <a:ext cx="1143000" cy="646331"/>
          </a:xfrm>
          <a:prstGeom prst="rect">
            <a:avLst/>
          </a:prstGeom>
          <a:noFill/>
        </p:spPr>
        <p:txBody>
          <a:bodyPr wrap="square" rtlCol="0">
            <a:spAutoFit/>
          </a:bodyPr>
          <a:lstStyle/>
          <a:p>
            <a:r>
              <a:rPr lang="en-US" b="1" dirty="0">
                <a:solidFill>
                  <a:schemeClr val="bg1"/>
                </a:solidFill>
              </a:rPr>
              <a:t>15% predicted</a:t>
            </a:r>
          </a:p>
        </p:txBody>
      </p:sp>
      <p:sp>
        <p:nvSpPr>
          <p:cNvPr id="17" name="TextBox 16"/>
          <p:cNvSpPr txBox="1"/>
          <p:nvPr/>
        </p:nvSpPr>
        <p:spPr>
          <a:xfrm>
            <a:off x="9220200" y="3657601"/>
            <a:ext cx="1143000" cy="646331"/>
          </a:xfrm>
          <a:prstGeom prst="rect">
            <a:avLst/>
          </a:prstGeom>
          <a:noFill/>
        </p:spPr>
        <p:txBody>
          <a:bodyPr wrap="square" rtlCol="0">
            <a:spAutoFit/>
          </a:bodyPr>
          <a:lstStyle/>
          <a:p>
            <a:r>
              <a:rPr lang="en-US" b="1" dirty="0">
                <a:solidFill>
                  <a:schemeClr val="bg1"/>
                </a:solidFill>
              </a:rPr>
              <a:t>43% actual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a:t>
            </a:r>
            <a:endParaRPr lang="en-US" dirty="0"/>
          </a:p>
        </p:txBody>
      </p:sp>
      <p:sp>
        <p:nvSpPr>
          <p:cNvPr id="3" name="Content Placeholder 2"/>
          <p:cNvSpPr>
            <a:spLocks noGrp="1"/>
          </p:cNvSpPr>
          <p:nvPr>
            <p:ph idx="1"/>
          </p:nvPr>
        </p:nvSpPr>
        <p:spPr/>
        <p:txBody>
          <a:bodyPr/>
          <a:lstStyle/>
          <a:p>
            <a:r>
              <a:rPr lang="en-US" dirty="0" smtClean="0"/>
              <a:t>Hyperbolic discounting may be more likely when people find themselves in an emotionally aroused state</a:t>
            </a:r>
            <a:endParaRPr lang="en-US" dirty="0"/>
          </a:p>
        </p:txBody>
      </p:sp>
    </p:spTree>
    <p:extLst>
      <p:ext uri="{BB962C8B-B14F-4D97-AF65-F5344CB8AC3E}">
        <p14:creationId xmlns:p14="http://schemas.microsoft.com/office/powerpoint/2010/main" val="34292876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Consequences of Hyperbolic Discounting</a:t>
            </a:r>
            <a:endParaRPr lang="en-US" dirty="0"/>
          </a:p>
        </p:txBody>
      </p:sp>
      <p:sp>
        <p:nvSpPr>
          <p:cNvPr id="3" name="Content Placeholder 2"/>
          <p:cNvSpPr>
            <a:spLocks noGrp="1"/>
          </p:cNvSpPr>
          <p:nvPr>
            <p:ph idx="1"/>
          </p:nvPr>
        </p:nvSpPr>
        <p:spPr/>
        <p:txBody>
          <a:bodyPr>
            <a:normAutofit/>
          </a:bodyPr>
          <a:lstStyle/>
          <a:p>
            <a:r>
              <a:rPr lang="en-US" dirty="0" smtClean="0"/>
              <a:t>Excessive spending, inadequate saving (especially for retirement), bankruptcy, and debt default</a:t>
            </a:r>
          </a:p>
          <a:p>
            <a:r>
              <a:rPr lang="en-US" dirty="0" smtClean="0"/>
              <a:t>Inadequate personal investment in education</a:t>
            </a:r>
          </a:p>
          <a:p>
            <a:r>
              <a:rPr lang="en-US" dirty="0" smtClean="0"/>
              <a:t>National neglect of investment on infrastructure, public education, scientific research</a:t>
            </a:r>
          </a:p>
          <a:p>
            <a:r>
              <a:rPr lang="en-US" dirty="0" smtClean="0"/>
              <a:t>Excessive national spending on wars and other trivial issues that have immediate appeal</a:t>
            </a:r>
            <a:endParaRPr lang="en-US" dirty="0"/>
          </a:p>
        </p:txBody>
      </p:sp>
    </p:spTree>
    <p:extLst>
      <p:ext uri="{BB962C8B-B14F-4D97-AF65-F5344CB8AC3E}">
        <p14:creationId xmlns:p14="http://schemas.microsoft.com/office/powerpoint/2010/main" val="27209680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bias</a:t>
            </a:r>
            <a:endParaRPr lang="en-US" dirty="0"/>
          </a:p>
        </p:txBody>
      </p:sp>
      <p:sp>
        <p:nvSpPr>
          <p:cNvPr id="4" name="Text Placeholder 3"/>
          <p:cNvSpPr>
            <a:spLocks noGrp="1"/>
          </p:cNvSpPr>
          <p:nvPr>
            <p:ph type="body" idx="1"/>
          </p:nvPr>
        </p:nvSpPr>
        <p:spPr/>
        <p:txBody>
          <a:bodyPr/>
          <a:lstStyle/>
          <a:p>
            <a:r>
              <a:rPr lang="en-US" dirty="0" smtClean="0"/>
              <a:t>Sometimes we find it difficult to stick to a plan because we made the plan when we were in an unusual situation</a:t>
            </a:r>
            <a:endParaRPr lang="en-US" dirty="0"/>
          </a:p>
        </p:txBody>
      </p:sp>
    </p:spTree>
    <p:extLst>
      <p:ext uri="{BB962C8B-B14F-4D97-AF65-F5344CB8AC3E}">
        <p14:creationId xmlns:p14="http://schemas.microsoft.com/office/powerpoint/2010/main" val="1254400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Discounting</a:t>
            </a:r>
            <a:endParaRPr lang="en-US" dirty="0"/>
          </a:p>
        </p:txBody>
      </p:sp>
      <p:sp>
        <p:nvSpPr>
          <p:cNvPr id="3" name="Content Placeholder 2"/>
          <p:cNvSpPr>
            <a:spLocks noGrp="1"/>
          </p:cNvSpPr>
          <p:nvPr>
            <p:ph idx="1"/>
          </p:nvPr>
        </p:nvSpPr>
        <p:spPr/>
        <p:txBody>
          <a:bodyPr>
            <a:normAutofit/>
          </a:bodyPr>
          <a:lstStyle/>
          <a:p>
            <a:r>
              <a:rPr lang="en-US" dirty="0" smtClean="0"/>
              <a:t>Example: </a:t>
            </a:r>
          </a:p>
          <a:p>
            <a:pPr lvl="1"/>
            <a:r>
              <a:rPr lang="en-US" dirty="0" smtClean="0"/>
              <a:t>For Alice, suppose the loss of one unit of present happiness can be compensated by the gain of 1.07 units of future happiness</a:t>
            </a:r>
          </a:p>
          <a:p>
            <a:pPr lvl="1"/>
            <a:r>
              <a:rPr lang="en-US" dirty="0" smtClean="0"/>
              <a:t>In this case, Alice’s discount rate is 0.07</a:t>
            </a:r>
          </a:p>
          <a:p>
            <a:pPr lvl="1"/>
            <a:r>
              <a:rPr lang="en-US" dirty="0" smtClean="0"/>
              <a:t>For Bob, suppose the loss of one unit of present happiness can be compensated by the gain of 1.02 units of future happiness</a:t>
            </a:r>
          </a:p>
          <a:p>
            <a:pPr lvl="1"/>
            <a:r>
              <a:rPr lang="en-US" dirty="0" smtClean="0"/>
              <a:t>Bob’s discount rate is 0.02</a:t>
            </a:r>
          </a:p>
          <a:p>
            <a:r>
              <a:rPr lang="en-US" dirty="0" smtClean="0"/>
              <a:t>Who is more patient, Alice or Bob?</a:t>
            </a:r>
          </a:p>
        </p:txBody>
      </p:sp>
    </p:spTree>
    <p:extLst>
      <p:ext uri="{BB962C8B-B14F-4D97-AF65-F5344CB8AC3E}">
        <p14:creationId xmlns:p14="http://schemas.microsoft.com/office/powerpoint/2010/main" val="37897183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Bias</a:t>
            </a:r>
            <a:endParaRPr lang="en-US" dirty="0"/>
          </a:p>
        </p:txBody>
      </p:sp>
      <p:sp>
        <p:nvSpPr>
          <p:cNvPr id="3" name="Content Placeholder 2"/>
          <p:cNvSpPr>
            <a:spLocks noGrp="1"/>
          </p:cNvSpPr>
          <p:nvPr>
            <p:ph idx="1"/>
          </p:nvPr>
        </p:nvSpPr>
        <p:spPr/>
        <p:txBody>
          <a:bodyPr/>
          <a:lstStyle/>
          <a:p>
            <a:r>
              <a:rPr lang="en-US" dirty="0" smtClean="0"/>
              <a:t>Hyperbolic discounting is not the only kind of systematically incorrect prediction that we are prone to</a:t>
            </a:r>
          </a:p>
          <a:p>
            <a:r>
              <a:rPr lang="en-US" dirty="0" smtClean="0"/>
              <a:t>There’s also </a:t>
            </a:r>
            <a:r>
              <a:rPr lang="en-US" i="1" dirty="0" smtClean="0"/>
              <a:t>projection bias</a:t>
            </a:r>
          </a:p>
          <a:p>
            <a:endParaRPr lang="en-US" dirty="0"/>
          </a:p>
        </p:txBody>
      </p:sp>
    </p:spTree>
    <p:extLst>
      <p:ext uri="{BB962C8B-B14F-4D97-AF65-F5344CB8AC3E}">
        <p14:creationId xmlns:p14="http://schemas.microsoft.com/office/powerpoint/2010/main" val="36591082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Bias</a:t>
            </a:r>
            <a:endParaRPr lang="en-US" dirty="0"/>
          </a:p>
        </p:txBody>
      </p:sp>
      <p:sp>
        <p:nvSpPr>
          <p:cNvPr id="3" name="Content Placeholder 2"/>
          <p:cNvSpPr>
            <a:spLocks noGrp="1"/>
          </p:cNvSpPr>
          <p:nvPr>
            <p:ph idx="1"/>
          </p:nvPr>
        </p:nvSpPr>
        <p:spPr/>
        <p:txBody>
          <a:bodyPr/>
          <a:lstStyle/>
          <a:p>
            <a:r>
              <a:rPr lang="en-US" dirty="0" smtClean="0"/>
              <a:t>“Projection bias supposes that people believe they will value options in the future the way they value them today. They tend to ignore the impact of some factors that should change in the intervening time.”</a:t>
            </a:r>
          </a:p>
          <a:p>
            <a:endParaRPr lang="en-US" dirty="0"/>
          </a:p>
          <a:p>
            <a:r>
              <a:rPr lang="en-US" dirty="0" smtClean="0"/>
              <a:t>This explains why we find it difficult to stick to a plan</a:t>
            </a:r>
          </a:p>
        </p:txBody>
      </p:sp>
    </p:spTree>
    <p:extLst>
      <p:ext uri="{BB962C8B-B14F-4D97-AF65-F5344CB8AC3E}">
        <p14:creationId xmlns:p14="http://schemas.microsoft.com/office/powerpoint/2010/main" val="708262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rjames\Local Settings\Temporary Internet Files\Content.IE5\WYB4Q01C\MPj04383940000[1].jpg"/>
          <p:cNvPicPr>
            <a:picLocks noChangeAspect="1" noChangeArrowheads="1"/>
          </p:cNvPicPr>
          <p:nvPr/>
        </p:nvPicPr>
        <p:blipFill>
          <a:blip r:embed="rId2" cstate="email"/>
          <a:srcRect/>
          <a:stretch>
            <a:fillRect/>
          </a:stretch>
        </p:blipFill>
        <p:spPr bwMode="auto">
          <a:xfrm>
            <a:off x="1524000" y="1371601"/>
            <a:ext cx="4572000" cy="5486400"/>
          </a:xfrm>
          <a:prstGeom prst="rect">
            <a:avLst/>
          </a:prstGeom>
          <a:noFill/>
        </p:spPr>
      </p:pic>
      <p:pic>
        <p:nvPicPr>
          <p:cNvPr id="1026" name="Picture 2" descr="C:\Documents and Settings\rjames\Local Settings\Temporary Internet Files\Content.IE5\U70OU36V\MPj04422990000[1].jpg"/>
          <p:cNvPicPr>
            <a:picLocks noChangeAspect="1" noChangeArrowheads="1"/>
          </p:cNvPicPr>
          <p:nvPr/>
        </p:nvPicPr>
        <p:blipFill>
          <a:blip r:embed="rId3" cstate="email"/>
          <a:srcRect/>
          <a:stretch>
            <a:fillRect/>
          </a:stretch>
        </p:blipFill>
        <p:spPr bwMode="auto">
          <a:xfrm>
            <a:off x="6096000" y="1371600"/>
            <a:ext cx="4572000" cy="5486400"/>
          </a:xfrm>
          <a:prstGeom prst="rect">
            <a:avLst/>
          </a:prstGeom>
          <a:noFill/>
        </p:spPr>
      </p:pic>
      <p:sp>
        <p:nvSpPr>
          <p:cNvPr id="2" name="Title 1"/>
          <p:cNvSpPr>
            <a:spLocks noGrp="1"/>
          </p:cNvSpPr>
          <p:nvPr>
            <p:ph type="title"/>
          </p:nvPr>
        </p:nvSpPr>
        <p:spPr>
          <a:xfrm>
            <a:off x="1524000" y="274638"/>
            <a:ext cx="9144000" cy="1143000"/>
          </a:xfrm>
        </p:spPr>
        <p:txBody>
          <a:bodyPr>
            <a:normAutofit fontScale="90000"/>
          </a:bodyPr>
          <a:lstStyle/>
          <a:p>
            <a:pPr algn="l">
              <a:lnSpc>
                <a:spcPct val="80000"/>
              </a:lnSpc>
            </a:pPr>
            <a:r>
              <a:rPr lang="en-US" sz="4800" dirty="0"/>
              <a:t>Projection Bias: </a:t>
            </a:r>
            <a:r>
              <a:rPr lang="en-US" sz="2800" dirty="0"/>
              <a:t>our current state (hot v. cold) influences projections of our future desires.</a:t>
            </a:r>
            <a:br>
              <a:rPr lang="en-US" sz="2800" dirty="0"/>
            </a:br>
            <a:endParaRPr lang="en-US" sz="2800" dirty="0"/>
          </a:p>
        </p:txBody>
      </p:sp>
      <p:sp>
        <p:nvSpPr>
          <p:cNvPr id="5" name="TextBox 4"/>
          <p:cNvSpPr txBox="1"/>
          <p:nvPr/>
        </p:nvSpPr>
        <p:spPr>
          <a:xfrm>
            <a:off x="4724400" y="5791201"/>
            <a:ext cx="2667000" cy="646331"/>
          </a:xfrm>
          <a:prstGeom prst="rect">
            <a:avLst/>
          </a:prstGeom>
          <a:solidFill>
            <a:srgbClr val="FF0000"/>
          </a:solidFill>
        </p:spPr>
        <p:txBody>
          <a:bodyPr wrap="square" rtlCol="0">
            <a:spAutoFit/>
          </a:bodyPr>
          <a:lstStyle/>
          <a:p>
            <a:r>
              <a:rPr lang="en-US" sz="3600" b="1" dirty="0">
                <a:solidFill>
                  <a:schemeClr val="bg1"/>
                </a:solidFill>
              </a:rPr>
              <a:t>Cold   v.   Hot</a:t>
            </a:r>
          </a:p>
        </p:txBody>
      </p:sp>
    </p:spTree>
    <p:extLst>
      <p:ext uri="{BB962C8B-B14F-4D97-AF65-F5344CB8AC3E}">
        <p14:creationId xmlns:p14="http://schemas.microsoft.com/office/powerpoint/2010/main" val="593645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one sixty four: O Rly? by Anna Gay."/>
          <p:cNvPicPr>
            <a:picLocks noChangeAspect="1" noChangeArrowheads="1"/>
          </p:cNvPicPr>
          <p:nvPr/>
        </p:nvPicPr>
        <p:blipFill>
          <a:blip r:embed="rId3" cstate="print"/>
          <a:srcRect/>
          <a:stretch>
            <a:fillRect/>
          </a:stretch>
        </p:blipFill>
        <p:spPr bwMode="auto">
          <a:xfrm>
            <a:off x="1524001" y="0"/>
            <a:ext cx="9147545" cy="6858000"/>
          </a:xfrm>
          <a:prstGeom prst="rect">
            <a:avLst/>
          </a:prstGeom>
          <a:noFill/>
        </p:spPr>
      </p:pic>
      <p:sp>
        <p:nvSpPr>
          <p:cNvPr id="3" name="Content Placeholder 2"/>
          <p:cNvSpPr>
            <a:spLocks noGrp="1"/>
          </p:cNvSpPr>
          <p:nvPr>
            <p:ph idx="1"/>
          </p:nvPr>
        </p:nvSpPr>
        <p:spPr>
          <a:xfrm>
            <a:off x="1524000" y="0"/>
            <a:ext cx="9144000" cy="914400"/>
          </a:xfrm>
        </p:spPr>
        <p:txBody>
          <a:bodyPr>
            <a:noAutofit/>
          </a:bodyPr>
          <a:lstStyle/>
          <a:p>
            <a:pPr marL="0" indent="0">
              <a:lnSpc>
                <a:spcPct val="80000"/>
              </a:lnSpc>
              <a:spcBef>
                <a:spcPts val="0"/>
              </a:spcBef>
              <a:buNone/>
            </a:pPr>
            <a:r>
              <a:rPr lang="en-US" sz="2800" b="1" dirty="0">
                <a:solidFill>
                  <a:schemeClr val="bg1"/>
                </a:solidFill>
              </a:rPr>
              <a:t>Does the current state of hunger change which snack people will order for delivery next week?</a:t>
            </a:r>
          </a:p>
        </p:txBody>
      </p:sp>
      <p:sp>
        <p:nvSpPr>
          <p:cNvPr id="11" name="TextBox 10"/>
          <p:cNvSpPr txBox="1"/>
          <p:nvPr/>
        </p:nvSpPr>
        <p:spPr>
          <a:xfrm>
            <a:off x="1524000" y="762001"/>
            <a:ext cx="7620000" cy="1384995"/>
          </a:xfrm>
          <a:prstGeom prst="rect">
            <a:avLst/>
          </a:prstGeom>
          <a:noFill/>
        </p:spPr>
        <p:txBody>
          <a:bodyPr wrap="square" rtlCol="0">
            <a:spAutoFit/>
          </a:bodyPr>
          <a:lstStyle/>
          <a:p>
            <a:pPr marL="398463" indent="-398463">
              <a:buFontTx/>
              <a:buAutoNum type="alphaLcParenR"/>
            </a:pPr>
            <a:r>
              <a:rPr lang="en-US" sz="2800" b="1" dirty="0">
                <a:solidFill>
                  <a:schemeClr val="bg1"/>
                </a:solidFill>
              </a:rPr>
              <a:t>Yes, hungry people choose the unhealthy snack</a:t>
            </a:r>
          </a:p>
          <a:p>
            <a:pPr marL="398463" indent="-398463">
              <a:buFontTx/>
              <a:buAutoNum type="alphaLcParenR"/>
            </a:pPr>
            <a:r>
              <a:rPr lang="en-US" sz="2800" b="1" dirty="0">
                <a:solidFill>
                  <a:schemeClr val="bg1"/>
                </a:solidFill>
              </a:rPr>
              <a:t>Yes, hungry people choose the healthy snack</a:t>
            </a:r>
          </a:p>
          <a:p>
            <a:pPr marL="398463" indent="-398463">
              <a:buFontTx/>
              <a:buAutoNum type="alphaLcParenR"/>
            </a:pPr>
            <a:r>
              <a:rPr lang="en-US" sz="2800" b="1" dirty="0">
                <a:solidFill>
                  <a:schemeClr val="bg1"/>
                </a:solidFill>
              </a:rPr>
              <a:t>No</a:t>
            </a:r>
            <a:r>
              <a:rPr lang="en-US" sz="2800" dirty="0"/>
              <a:t>	</a:t>
            </a:r>
          </a:p>
        </p:txBody>
      </p:sp>
    </p:spTree>
    <p:extLst>
      <p:ext uri="{BB962C8B-B14F-4D97-AF65-F5344CB8AC3E}">
        <p14:creationId xmlns:p14="http://schemas.microsoft.com/office/powerpoint/2010/main" val="41274983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Projection of future preferences depends on our current state</a:t>
            </a:r>
            <a:endParaRPr lang="en-US" dirty="0"/>
          </a:p>
        </p:txBody>
      </p:sp>
      <p:sp>
        <p:nvSpPr>
          <p:cNvPr id="3" name="Content Placeholder 2"/>
          <p:cNvSpPr>
            <a:spLocks noGrp="1"/>
          </p:cNvSpPr>
          <p:nvPr>
            <p:ph idx="1"/>
          </p:nvPr>
        </p:nvSpPr>
        <p:spPr>
          <a:xfrm>
            <a:off x="1981200" y="1600201"/>
            <a:ext cx="3657600" cy="4525963"/>
          </a:xfrm>
        </p:spPr>
        <p:txBody>
          <a:bodyPr>
            <a:noAutofit/>
          </a:bodyPr>
          <a:lstStyle/>
          <a:p>
            <a:pPr marL="0" indent="0">
              <a:buNone/>
            </a:pPr>
            <a:r>
              <a:rPr lang="en-US" sz="2400" dirty="0"/>
              <a:t>People asked right after lunch (not hungry), chose the unhealthy snack for </a:t>
            </a:r>
            <a:r>
              <a:rPr lang="en-US" sz="2400" u="sng" dirty="0"/>
              <a:t>delivery in one week right after lunch</a:t>
            </a:r>
          </a:p>
          <a:p>
            <a:pPr marL="0" indent="0">
              <a:buNone/>
              <a:defRPr/>
            </a:pPr>
            <a:r>
              <a:rPr lang="en-US" dirty="0"/>
              <a:t> </a:t>
            </a:r>
            <a:r>
              <a:rPr lang="en-US" dirty="0" smtClean="0"/>
              <a:t>    42% </a:t>
            </a:r>
            <a:r>
              <a:rPr lang="en-US" dirty="0"/>
              <a:t>of the time.</a:t>
            </a:r>
          </a:p>
          <a:p>
            <a:pPr marL="0" indent="0">
              <a:buNone/>
            </a:pPr>
            <a:r>
              <a:rPr lang="en-US" sz="2400" dirty="0"/>
              <a:t>People asked four hours after lunch (hungry), chose the unhealthy snack for </a:t>
            </a:r>
            <a:r>
              <a:rPr lang="en-US" sz="2400" u="sng" dirty="0"/>
              <a:t>delivery in one week right after lunch</a:t>
            </a:r>
          </a:p>
          <a:p>
            <a:pPr>
              <a:buNone/>
            </a:pPr>
            <a:r>
              <a:rPr lang="en-US" sz="2400" dirty="0"/>
              <a:t>     </a:t>
            </a:r>
            <a:r>
              <a:rPr lang="en-US" dirty="0" smtClean="0"/>
              <a:t>78% of the time</a:t>
            </a:r>
            <a:endParaRPr lang="en-US" sz="2400" dirty="0"/>
          </a:p>
        </p:txBody>
      </p:sp>
      <p:pic>
        <p:nvPicPr>
          <p:cNvPr id="1026" name="Picture 2" descr="C:\Documents and Settings\rjames\Local Settings\Temporary Internet Files\Content.IE5\HIU3LYZ5\MCj04280870000[1].wmf"/>
          <p:cNvPicPr>
            <a:picLocks noChangeAspect="1" noChangeArrowheads="1"/>
          </p:cNvPicPr>
          <p:nvPr/>
        </p:nvPicPr>
        <p:blipFill>
          <a:blip r:embed="rId3" cstate="print"/>
          <a:srcRect/>
          <a:stretch>
            <a:fillRect/>
          </a:stretch>
        </p:blipFill>
        <p:spPr bwMode="auto">
          <a:xfrm>
            <a:off x="6019800" y="5029201"/>
            <a:ext cx="1955800" cy="1501775"/>
          </a:xfrm>
          <a:prstGeom prst="rect">
            <a:avLst/>
          </a:prstGeom>
          <a:noFill/>
        </p:spPr>
      </p:pic>
      <p:sp>
        <p:nvSpPr>
          <p:cNvPr id="7" name="Cloud Callout 6"/>
          <p:cNvSpPr/>
          <p:nvPr/>
        </p:nvSpPr>
        <p:spPr>
          <a:xfrm>
            <a:off x="8229600" y="1371600"/>
            <a:ext cx="2438400" cy="1524000"/>
          </a:xfrm>
          <a:prstGeom prst="cloudCallout">
            <a:avLst>
              <a:gd name="adj1" fmla="val -87066"/>
              <a:gd name="adj2" fmla="val 1886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534400" y="1542872"/>
            <a:ext cx="2057400" cy="1200329"/>
          </a:xfrm>
          <a:prstGeom prst="rect">
            <a:avLst/>
          </a:prstGeom>
          <a:noFill/>
        </p:spPr>
        <p:txBody>
          <a:bodyPr wrap="square" rtlCol="0">
            <a:spAutoFit/>
          </a:bodyPr>
          <a:lstStyle/>
          <a:p>
            <a:r>
              <a:rPr lang="en-US" dirty="0"/>
              <a:t>I’m not hungry right now, so next week I will prefer the healthy snack.</a:t>
            </a:r>
          </a:p>
        </p:txBody>
      </p:sp>
      <p:sp>
        <p:nvSpPr>
          <p:cNvPr id="9" name="Cloud Callout 8"/>
          <p:cNvSpPr/>
          <p:nvPr/>
        </p:nvSpPr>
        <p:spPr>
          <a:xfrm>
            <a:off x="8229600" y="3657600"/>
            <a:ext cx="2438400" cy="1524000"/>
          </a:xfrm>
          <a:prstGeom prst="cloudCallout">
            <a:avLst>
              <a:gd name="adj1" fmla="val -87066"/>
              <a:gd name="adj2" fmla="val 449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610600" y="3886200"/>
            <a:ext cx="2057400" cy="923330"/>
          </a:xfrm>
          <a:prstGeom prst="rect">
            <a:avLst/>
          </a:prstGeom>
          <a:noFill/>
        </p:spPr>
        <p:txBody>
          <a:bodyPr wrap="square" rtlCol="0">
            <a:spAutoFit/>
          </a:bodyPr>
          <a:lstStyle/>
          <a:p>
            <a:r>
              <a:rPr lang="en-US" dirty="0"/>
              <a:t>I’m hungry, so next week I will prefer the candy bar.</a:t>
            </a:r>
          </a:p>
        </p:txBody>
      </p:sp>
      <p:pic>
        <p:nvPicPr>
          <p:cNvPr id="11" name="Picture 3" descr="C:\Documents and Settings\rjames\Local Settings\Temporary Internet Files\Content.IE5\YK9KS3X2\MCj04375550000[1].wmf"/>
          <p:cNvPicPr>
            <a:picLocks noChangeAspect="1" noChangeArrowheads="1"/>
          </p:cNvPicPr>
          <p:nvPr/>
        </p:nvPicPr>
        <p:blipFill>
          <a:blip r:embed="rId4" cstate="print"/>
          <a:srcRect/>
          <a:stretch>
            <a:fillRect/>
          </a:stretch>
        </p:blipFill>
        <p:spPr bwMode="auto">
          <a:xfrm>
            <a:off x="5486400" y="2133601"/>
            <a:ext cx="1866900" cy="1597025"/>
          </a:xfrm>
          <a:prstGeom prst="rect">
            <a:avLst/>
          </a:prstGeom>
          <a:noFill/>
        </p:spPr>
      </p:pic>
      <p:sp>
        <p:nvSpPr>
          <p:cNvPr id="12" name="TextBox 11"/>
          <p:cNvSpPr txBox="1"/>
          <p:nvPr/>
        </p:nvSpPr>
        <p:spPr>
          <a:xfrm>
            <a:off x="8001000" y="6211670"/>
            <a:ext cx="2667000" cy="646331"/>
          </a:xfrm>
          <a:prstGeom prst="rect">
            <a:avLst/>
          </a:prstGeom>
          <a:solidFill>
            <a:srgbClr val="FF0000"/>
          </a:solidFill>
        </p:spPr>
        <p:txBody>
          <a:bodyPr wrap="square" rtlCol="0">
            <a:spAutoFit/>
          </a:bodyPr>
          <a:lstStyle/>
          <a:p>
            <a:r>
              <a:rPr lang="en-US" sz="3600" b="1" dirty="0">
                <a:solidFill>
                  <a:schemeClr val="bg1"/>
                </a:solidFill>
              </a:rPr>
              <a:t>Cold   v.   Hot</a:t>
            </a:r>
          </a:p>
        </p:txBody>
      </p:sp>
    </p:spTree>
    <p:extLst>
      <p:ext uri="{BB962C8B-B14F-4D97-AF65-F5344CB8AC3E}">
        <p14:creationId xmlns:p14="http://schemas.microsoft.com/office/powerpoint/2010/main" val="2133023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Projection bias</a:t>
            </a:r>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8" name="Picture 3" descr="C:\Documents and Settings\rjames\Local Settings\Temporary Internet Files\Content.IE5\HMZEXSYI\MCj04280770000[1].wmf"/>
          <p:cNvPicPr>
            <a:picLocks noChangeAspect="1" noChangeArrowheads="1"/>
          </p:cNvPicPr>
          <p:nvPr/>
        </p:nvPicPr>
        <p:blipFill>
          <a:blip r:embed="rId3" cstate="print"/>
          <a:srcRect/>
          <a:stretch>
            <a:fillRect/>
          </a:stretch>
        </p:blipFill>
        <p:spPr bwMode="auto">
          <a:xfrm>
            <a:off x="8763000" y="2362201"/>
            <a:ext cx="1371600" cy="1087297"/>
          </a:xfrm>
          <a:prstGeom prst="rect">
            <a:avLst/>
          </a:prstGeom>
          <a:noFill/>
        </p:spPr>
      </p:pic>
      <p:sp>
        <p:nvSpPr>
          <p:cNvPr id="9" name="TextBox 8"/>
          <p:cNvSpPr txBox="1"/>
          <p:nvPr/>
        </p:nvSpPr>
        <p:spPr>
          <a:xfrm>
            <a:off x="3657600" y="2057400"/>
            <a:ext cx="2438400" cy="1631216"/>
          </a:xfrm>
          <a:prstGeom prst="rect">
            <a:avLst/>
          </a:prstGeom>
          <a:noFill/>
        </p:spPr>
        <p:txBody>
          <a:bodyPr wrap="square" rtlCol="0">
            <a:spAutoFit/>
          </a:bodyPr>
          <a:lstStyle/>
          <a:p>
            <a:r>
              <a:rPr lang="en-US" sz="2000" dirty="0"/>
              <a:t>I’m not hungry right now, so next week I will prefer the healthy snack just like I do right now.</a:t>
            </a:r>
          </a:p>
        </p:txBody>
      </p:sp>
      <p:pic>
        <p:nvPicPr>
          <p:cNvPr id="3074" name="Picture 2" descr="C:\Documents and Settings\rjames\Local Settings\Temporary Internet Files\Content.IE5\2KAB8U8U\MCj04379780000[1].wmf"/>
          <p:cNvPicPr>
            <a:picLocks noChangeAspect="1" noChangeArrowheads="1"/>
          </p:cNvPicPr>
          <p:nvPr/>
        </p:nvPicPr>
        <p:blipFill>
          <a:blip r:embed="rId4" cstate="print"/>
          <a:srcRect/>
          <a:stretch>
            <a:fillRect/>
          </a:stretch>
        </p:blipFill>
        <p:spPr bwMode="auto">
          <a:xfrm>
            <a:off x="8839200" y="5105401"/>
            <a:ext cx="1371600" cy="1169689"/>
          </a:xfrm>
          <a:prstGeom prst="rect">
            <a:avLst/>
          </a:prstGeom>
          <a:noFill/>
        </p:spPr>
      </p:pic>
      <p:pic>
        <p:nvPicPr>
          <p:cNvPr id="3075" name="Picture 3" descr="C:\Documents and Settings\rjames\Local Settings\Temporary Internet Files\Content.IE5\YK9KS3X2\MCj04375550000[1].wmf"/>
          <p:cNvPicPr>
            <a:picLocks noChangeAspect="1" noChangeArrowheads="1"/>
          </p:cNvPicPr>
          <p:nvPr/>
        </p:nvPicPr>
        <p:blipFill>
          <a:blip r:embed="rId5" cstate="print"/>
          <a:srcRect/>
          <a:stretch>
            <a:fillRect/>
          </a:stretch>
        </p:blipFill>
        <p:spPr bwMode="auto">
          <a:xfrm>
            <a:off x="1676400" y="2057401"/>
            <a:ext cx="1866900" cy="1597025"/>
          </a:xfrm>
          <a:prstGeom prst="rect">
            <a:avLst/>
          </a:prstGeom>
          <a:noFill/>
        </p:spPr>
      </p:pic>
      <p:pic>
        <p:nvPicPr>
          <p:cNvPr id="15" name="Picture 2" descr="C:\Documents and Settings\rjames\Local Settings\Temporary Internet Files\Content.IE5\HIU3LYZ5\MCj04280870000[1].wmf"/>
          <p:cNvPicPr>
            <a:picLocks noChangeAspect="1" noChangeArrowheads="1"/>
          </p:cNvPicPr>
          <p:nvPr/>
        </p:nvPicPr>
        <p:blipFill>
          <a:blip r:embed="rId6" cstate="print"/>
          <a:srcRect/>
          <a:stretch>
            <a:fillRect/>
          </a:stretch>
        </p:blipFill>
        <p:spPr bwMode="auto">
          <a:xfrm>
            <a:off x="1905000" y="5105401"/>
            <a:ext cx="1955800" cy="1501775"/>
          </a:xfrm>
          <a:prstGeom prst="rect">
            <a:avLst/>
          </a:prstGeom>
          <a:noFill/>
        </p:spPr>
      </p:pic>
      <p:sp>
        <p:nvSpPr>
          <p:cNvPr id="16" name="TextBox 15"/>
          <p:cNvSpPr txBox="1"/>
          <p:nvPr/>
        </p:nvSpPr>
        <p:spPr>
          <a:xfrm>
            <a:off x="3962400" y="5181600"/>
            <a:ext cx="2209800" cy="1631216"/>
          </a:xfrm>
          <a:prstGeom prst="rect">
            <a:avLst/>
          </a:prstGeom>
          <a:noFill/>
        </p:spPr>
        <p:txBody>
          <a:bodyPr wrap="square" rtlCol="0">
            <a:spAutoFit/>
          </a:bodyPr>
          <a:lstStyle/>
          <a:p>
            <a:r>
              <a:rPr lang="en-US" sz="2000" dirty="0"/>
              <a:t>I’m hungry, so next week I will prefer the unhealthy choice just like I do right now.</a:t>
            </a:r>
          </a:p>
        </p:txBody>
      </p:sp>
      <p:cxnSp>
        <p:nvCxnSpPr>
          <p:cNvPr id="18" name="Straight Arrow Connector 17"/>
          <p:cNvCxnSpPr/>
          <p:nvPr/>
        </p:nvCxnSpPr>
        <p:spPr>
          <a:xfrm>
            <a:off x="6096000" y="2743200"/>
            <a:ext cx="243840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33600" y="1371601"/>
            <a:ext cx="8077200" cy="584775"/>
          </a:xfrm>
          <a:prstGeom prst="rect">
            <a:avLst/>
          </a:prstGeom>
          <a:noFill/>
        </p:spPr>
        <p:txBody>
          <a:bodyPr wrap="square" rtlCol="0">
            <a:spAutoFit/>
          </a:bodyPr>
          <a:lstStyle/>
          <a:p>
            <a:pPr algn="ctr"/>
            <a:r>
              <a:rPr lang="en-US" sz="3200" dirty="0"/>
              <a:t>Cold state projects to future cold state</a:t>
            </a:r>
          </a:p>
        </p:txBody>
      </p:sp>
      <p:cxnSp>
        <p:nvCxnSpPr>
          <p:cNvPr id="20" name="Straight Arrow Connector 19"/>
          <p:cNvCxnSpPr/>
          <p:nvPr/>
        </p:nvCxnSpPr>
        <p:spPr>
          <a:xfrm>
            <a:off x="6248400" y="5791200"/>
            <a:ext cx="243840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57400" y="4419601"/>
            <a:ext cx="8077200" cy="584775"/>
          </a:xfrm>
          <a:prstGeom prst="rect">
            <a:avLst/>
          </a:prstGeom>
          <a:noFill/>
        </p:spPr>
        <p:txBody>
          <a:bodyPr wrap="square" rtlCol="0">
            <a:spAutoFit/>
          </a:bodyPr>
          <a:lstStyle/>
          <a:p>
            <a:pPr algn="ctr"/>
            <a:r>
              <a:rPr lang="en-US" sz="3200" dirty="0"/>
              <a:t>Hot state projects to future hot state</a:t>
            </a:r>
          </a:p>
        </p:txBody>
      </p:sp>
      <p:sp>
        <p:nvSpPr>
          <p:cNvPr id="14" name="TextBox 13"/>
          <p:cNvSpPr txBox="1"/>
          <p:nvPr/>
        </p:nvSpPr>
        <p:spPr>
          <a:xfrm>
            <a:off x="8001000" y="1"/>
            <a:ext cx="2667000" cy="646331"/>
          </a:xfrm>
          <a:prstGeom prst="rect">
            <a:avLst/>
          </a:prstGeom>
          <a:solidFill>
            <a:srgbClr val="FF0000"/>
          </a:solidFill>
        </p:spPr>
        <p:txBody>
          <a:bodyPr wrap="square" rtlCol="0">
            <a:spAutoFit/>
          </a:bodyPr>
          <a:lstStyle/>
          <a:p>
            <a:r>
              <a:rPr lang="en-US" sz="3600" b="1" dirty="0">
                <a:solidFill>
                  <a:schemeClr val="bg1"/>
                </a:solidFill>
              </a:rPr>
              <a:t>Cold   v.   Hot</a:t>
            </a:r>
          </a:p>
        </p:txBody>
      </p:sp>
    </p:spTree>
    <p:extLst>
      <p:ext uri="{BB962C8B-B14F-4D97-AF65-F5344CB8AC3E}">
        <p14:creationId xmlns:p14="http://schemas.microsoft.com/office/powerpoint/2010/main" val="6091573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rates of cold weather items</a:t>
            </a:r>
            <a:endParaRPr lang="en-US" dirty="0"/>
          </a:p>
        </p:txBody>
      </p:sp>
      <p:sp>
        <p:nvSpPr>
          <p:cNvPr id="3" name="Content Placeholder 2"/>
          <p:cNvSpPr>
            <a:spLocks noGrp="1"/>
          </p:cNvSpPr>
          <p:nvPr>
            <p:ph idx="1"/>
          </p:nvPr>
        </p:nvSpPr>
        <p:spPr/>
        <p:txBody>
          <a:bodyPr/>
          <a:lstStyle/>
          <a:p>
            <a:r>
              <a:rPr lang="en-US" dirty="0" err="1"/>
              <a:t>Conlin</a:t>
            </a:r>
            <a:r>
              <a:rPr lang="en-US" dirty="0"/>
              <a:t>, </a:t>
            </a:r>
            <a:r>
              <a:rPr lang="en-US" dirty="0" err="1"/>
              <a:t>O’Donoghue</a:t>
            </a:r>
            <a:r>
              <a:rPr lang="en-US" dirty="0"/>
              <a:t>, and </a:t>
            </a:r>
            <a:r>
              <a:rPr lang="en-US" dirty="0" err="1"/>
              <a:t>Vogelsang</a:t>
            </a:r>
            <a:r>
              <a:rPr lang="en-US" dirty="0"/>
              <a:t> (2007) find that a reduction in the order date temperature of 30°F—corresponding to a decrease, for example, from 40°F to 10°F—increases the average return rate of a cold-weather item by 3.96 percent, consistent with projection bias.</a:t>
            </a:r>
          </a:p>
        </p:txBody>
      </p:sp>
    </p:spTree>
    <p:extLst>
      <p:ext uri="{BB962C8B-B14F-4D97-AF65-F5344CB8AC3E}">
        <p14:creationId xmlns:p14="http://schemas.microsoft.com/office/powerpoint/2010/main" val="23018156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5257800" cy="1143000"/>
          </a:xfrm>
        </p:spPr>
        <p:txBody>
          <a:bodyPr>
            <a:normAutofit fontScale="90000"/>
          </a:bodyPr>
          <a:lstStyle/>
          <a:p>
            <a:r>
              <a:rPr lang="en-US" dirty="0" smtClean="0"/>
              <a:t>An experiment with heroin addicts</a:t>
            </a:r>
            <a:endParaRPr lang="en-US" dirty="0"/>
          </a:p>
        </p:txBody>
      </p:sp>
      <p:sp>
        <p:nvSpPr>
          <p:cNvPr id="3" name="Content Placeholder 2"/>
          <p:cNvSpPr>
            <a:spLocks noGrp="1"/>
          </p:cNvSpPr>
          <p:nvPr>
            <p:ph idx="1"/>
          </p:nvPr>
        </p:nvSpPr>
        <p:spPr>
          <a:xfrm>
            <a:off x="1752600" y="1295401"/>
            <a:ext cx="4953000" cy="4830763"/>
          </a:xfrm>
        </p:spPr>
        <p:txBody>
          <a:bodyPr>
            <a:normAutofit lnSpcReduction="10000"/>
          </a:bodyPr>
          <a:lstStyle/>
          <a:p>
            <a:pPr marL="0" indent="0">
              <a:buNone/>
            </a:pPr>
            <a:r>
              <a:rPr lang="en-US" dirty="0" smtClean="0"/>
              <a:t>Heroin addicts in treatment receive a replacement drug.</a:t>
            </a:r>
          </a:p>
          <a:p>
            <a:pPr marL="400050" lvl="1" indent="0">
              <a:buNone/>
            </a:pPr>
            <a:r>
              <a:rPr lang="en-US" dirty="0" smtClean="0"/>
              <a:t>It produces a mild high designed to ward off heroin cravings.  </a:t>
            </a:r>
          </a:p>
          <a:p>
            <a:pPr marL="400050" lvl="1" indent="0">
              <a:buNone/>
            </a:pPr>
            <a:r>
              <a:rPr lang="en-US" dirty="0" smtClean="0"/>
              <a:t>A double-dose produces a longer, more intense high.</a:t>
            </a:r>
          </a:p>
          <a:p>
            <a:pPr marL="0" indent="0">
              <a:buNone/>
            </a:pPr>
            <a:r>
              <a:rPr lang="en-US" dirty="0" smtClean="0"/>
              <a:t>Choice between money or a double-dose, either </a:t>
            </a:r>
            <a:r>
              <a:rPr lang="en-US" u="sng" dirty="0" smtClean="0"/>
              <a:t>to be received in five days</a:t>
            </a:r>
            <a:r>
              <a:rPr lang="en-US" dirty="0" smtClean="0"/>
              <a:t>.</a:t>
            </a:r>
          </a:p>
          <a:p>
            <a:pPr marL="0" indent="0">
              <a:buNone/>
            </a:pPr>
            <a:endParaRPr lang="en-US" dirty="0"/>
          </a:p>
        </p:txBody>
      </p:sp>
      <p:sp>
        <p:nvSpPr>
          <p:cNvPr id="14" name="TextBox 13"/>
          <p:cNvSpPr txBox="1"/>
          <p:nvPr/>
        </p:nvSpPr>
        <p:spPr>
          <a:xfrm>
            <a:off x="1524000" y="6169864"/>
            <a:ext cx="9144000" cy="688137"/>
          </a:xfrm>
          <a:prstGeom prst="rect">
            <a:avLst/>
          </a:prstGeom>
          <a:solidFill>
            <a:srgbClr val="C00000"/>
          </a:solidFill>
        </p:spPr>
        <p:txBody>
          <a:bodyPr wrap="square" rtlCol="0">
            <a:spAutoFit/>
          </a:bodyPr>
          <a:lstStyle/>
          <a:p>
            <a:pPr>
              <a:lnSpc>
                <a:spcPct val="80000"/>
              </a:lnSpc>
            </a:pPr>
            <a:r>
              <a:rPr lang="en-US" sz="1600" dirty="0">
                <a:solidFill>
                  <a:schemeClr val="bg1"/>
                </a:solidFill>
              </a:rPr>
              <a:t>G. Badger (U. Vermont), W. Bickel (U. Arkansas), L . Giordano (Duke), E. Jacobs (S. Illinois U.), G. </a:t>
            </a:r>
            <a:r>
              <a:rPr lang="en-US" sz="1600" dirty="0" err="1">
                <a:solidFill>
                  <a:schemeClr val="bg1"/>
                </a:solidFill>
              </a:rPr>
              <a:t>Loewenstein</a:t>
            </a:r>
            <a:r>
              <a:rPr lang="en-US" sz="1600" dirty="0">
                <a:solidFill>
                  <a:schemeClr val="bg1"/>
                </a:solidFill>
              </a:rPr>
              <a:t> (Carnegie Mellon), L. </a:t>
            </a:r>
            <a:r>
              <a:rPr lang="en-US" sz="1600" dirty="0" err="1">
                <a:solidFill>
                  <a:schemeClr val="bg1"/>
                </a:solidFill>
              </a:rPr>
              <a:t>Marsch</a:t>
            </a:r>
            <a:r>
              <a:rPr lang="en-US" sz="1600" dirty="0">
                <a:solidFill>
                  <a:schemeClr val="bg1"/>
                </a:solidFill>
              </a:rPr>
              <a:t> (St. Luke’s Hospital, NY), 2007, Altered states: The impact of immediate craving on the valuation of current and future </a:t>
            </a:r>
            <a:r>
              <a:rPr lang="en-US" sz="1600" dirty="0" err="1">
                <a:solidFill>
                  <a:schemeClr val="bg1"/>
                </a:solidFill>
              </a:rPr>
              <a:t>opiods</a:t>
            </a:r>
            <a:r>
              <a:rPr lang="en-US" sz="1600" dirty="0">
                <a:solidFill>
                  <a:schemeClr val="bg1"/>
                </a:solidFill>
              </a:rPr>
              <a:t>. </a:t>
            </a:r>
            <a:r>
              <a:rPr lang="en-US" sz="1600" i="1" dirty="0">
                <a:solidFill>
                  <a:schemeClr val="bg1"/>
                </a:solidFill>
              </a:rPr>
              <a:t>The Journal of Health Economics, 26</a:t>
            </a:r>
            <a:r>
              <a:rPr lang="en-US" sz="1600" dirty="0">
                <a:solidFill>
                  <a:schemeClr val="bg1"/>
                </a:solidFill>
              </a:rPr>
              <a:t>, 865-876.</a:t>
            </a:r>
            <a:endParaRPr lang="en-US" dirty="0">
              <a:solidFill>
                <a:schemeClr val="bg1"/>
              </a:solidFill>
            </a:endParaRPr>
          </a:p>
        </p:txBody>
      </p:sp>
      <p:pic>
        <p:nvPicPr>
          <p:cNvPr id="3084" name="Picture 12" descr="C:\Documents and Settings\rjames\Local Settings\Temporary Internet Files\Content.IE5\0Z16XRXU\MPj04096600000[1].jpg"/>
          <p:cNvPicPr>
            <a:picLocks noChangeAspect="1" noChangeArrowheads="1"/>
          </p:cNvPicPr>
          <p:nvPr/>
        </p:nvPicPr>
        <p:blipFill>
          <a:blip r:embed="rId2" cstate="email"/>
          <a:srcRect/>
          <a:stretch>
            <a:fillRect/>
          </a:stretch>
        </p:blipFill>
        <p:spPr bwMode="auto">
          <a:xfrm flipH="1">
            <a:off x="6782869" y="0"/>
            <a:ext cx="3885129" cy="2971800"/>
          </a:xfrm>
          <a:prstGeom prst="rect">
            <a:avLst/>
          </a:prstGeom>
          <a:noFill/>
        </p:spPr>
      </p:pic>
      <p:pic>
        <p:nvPicPr>
          <p:cNvPr id="3089" name="Picture 17" descr="C:\Documents and Settings\rjames\Local Settings\Temporary Internet Files\Content.IE5\C14X562Q\MPj04089580000[1].jpg"/>
          <p:cNvPicPr>
            <a:picLocks noChangeAspect="1" noChangeArrowheads="1"/>
          </p:cNvPicPr>
          <p:nvPr/>
        </p:nvPicPr>
        <p:blipFill>
          <a:blip r:embed="rId3" cstate="email"/>
          <a:srcRect/>
          <a:stretch>
            <a:fillRect/>
          </a:stretch>
        </p:blipFill>
        <p:spPr bwMode="auto">
          <a:xfrm>
            <a:off x="6775622" y="2971800"/>
            <a:ext cx="3892378" cy="3200400"/>
          </a:xfrm>
          <a:prstGeom prst="rect">
            <a:avLst/>
          </a:prstGeom>
          <a:noFill/>
        </p:spPr>
      </p:pic>
    </p:spTree>
    <p:extLst>
      <p:ext uri="{BB962C8B-B14F-4D97-AF65-F5344CB8AC3E}">
        <p14:creationId xmlns:p14="http://schemas.microsoft.com/office/powerpoint/2010/main" val="16283393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Projection bias predicts that heroin addicts</a:t>
            </a:r>
            <a:r>
              <a:rPr lang="en-US" dirty="0" smtClean="0"/>
              <a:t>…</a:t>
            </a:r>
            <a:endParaRPr lang="en-US" dirty="0"/>
          </a:p>
        </p:txBody>
      </p:sp>
      <p:sp>
        <p:nvSpPr>
          <p:cNvPr id="3" name="Content Placeholder 2"/>
          <p:cNvSpPr>
            <a:spLocks noGrp="1"/>
          </p:cNvSpPr>
          <p:nvPr>
            <p:ph idx="1"/>
          </p:nvPr>
        </p:nvSpPr>
        <p:spPr/>
        <p:txBody>
          <a:bodyPr>
            <a:normAutofit/>
          </a:bodyPr>
          <a:lstStyle/>
          <a:p>
            <a:pPr marL="514350" indent="-514350">
              <a:buAutoNum type="alphaLcParenR"/>
            </a:pPr>
            <a:r>
              <a:rPr lang="en-US" dirty="0" smtClean="0"/>
              <a:t>Would forego </a:t>
            </a:r>
            <a:r>
              <a:rPr lang="en-US" u="sng" dirty="0" smtClean="0"/>
              <a:t>more money</a:t>
            </a:r>
            <a:r>
              <a:rPr lang="en-US" dirty="0" smtClean="0"/>
              <a:t> for the promise of an extra dose in 5 days if they were currently craving.</a:t>
            </a:r>
          </a:p>
          <a:p>
            <a:pPr marL="514350" indent="-514350">
              <a:buAutoNum type="alphaLcParenR"/>
            </a:pPr>
            <a:r>
              <a:rPr lang="en-US" dirty="0" smtClean="0"/>
              <a:t>Would forego </a:t>
            </a:r>
            <a:r>
              <a:rPr lang="en-US" u="sng" dirty="0" smtClean="0"/>
              <a:t>less money</a:t>
            </a:r>
            <a:r>
              <a:rPr lang="en-US" dirty="0" smtClean="0"/>
              <a:t> for the promise of an extra dose in 5 days if they were currently craving.</a:t>
            </a:r>
          </a:p>
          <a:p>
            <a:pPr marL="514350" indent="-514350">
              <a:buFont typeface="Arial" pitchFamily="34" charset="0"/>
              <a:buAutoNum type="alphaLcParenR"/>
            </a:pPr>
            <a:r>
              <a:rPr lang="en-US" dirty="0" smtClean="0"/>
              <a:t>Would forego more money for an immediate extra dose than for one in 5 days. </a:t>
            </a:r>
          </a:p>
          <a:p>
            <a:pPr marL="514350" indent="-514350">
              <a:buFont typeface="Arial" pitchFamily="34" charset="0"/>
              <a:buAutoNum type="alphaLcParenR"/>
            </a:pPr>
            <a:r>
              <a:rPr lang="en-US" dirty="0" smtClean="0"/>
              <a:t>The state of craving would make no impact because they don’t get the extra dose for 5 more days.</a:t>
            </a:r>
          </a:p>
        </p:txBody>
      </p:sp>
    </p:spTree>
    <p:extLst>
      <p:ext uri="{BB962C8B-B14F-4D97-AF65-F5344CB8AC3E}">
        <p14:creationId xmlns:p14="http://schemas.microsoft.com/office/powerpoint/2010/main" val="36302506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962400" y="5715000"/>
            <a:ext cx="2743200" cy="1143000"/>
          </a:xfrm>
          <a:prstGeom prst="rect">
            <a:avLst/>
          </a:prstGeom>
          <a:gradFill flip="none" rotWithShape="1">
            <a:gsLst>
              <a:gs pos="0">
                <a:srgbClr val="FFF200"/>
              </a:gs>
              <a:gs pos="45000">
                <a:srgbClr val="FF7A00"/>
              </a:gs>
              <a:gs pos="70000">
                <a:srgbClr val="FF0300"/>
              </a:gs>
              <a:gs pos="100000">
                <a:srgbClr val="4D0808"/>
              </a:gs>
            </a:gsLst>
            <a:path path="circle">
              <a:fillToRect r="100000" b="100000"/>
            </a:path>
            <a:tileRect l="-100000" t="-100000"/>
          </a:gradFill>
        </p:spPr>
        <p:txBody>
          <a:bodyPr vert="horz" lIns="91440" tIns="45720" rIns="91440" bIns="45720" rtlCol="0">
            <a:normAutofit fontScale="92500"/>
          </a:bodyPr>
          <a:lstStyle/>
          <a:p>
            <a:pPr algn="ctr">
              <a:defRPr/>
            </a:pPr>
            <a:r>
              <a:rPr lang="en-US" sz="2400" dirty="0"/>
              <a:t>When in a HOT state, I act as if I will always be in a HOT state.</a:t>
            </a:r>
          </a:p>
          <a:p>
            <a:pPr algn="ctr">
              <a:spcBef>
                <a:spcPct val="20000"/>
              </a:spcBef>
              <a:defRPr/>
            </a:pPr>
            <a:endParaRPr lang="en-US" sz="2400" dirty="0"/>
          </a:p>
        </p:txBody>
      </p:sp>
      <p:graphicFrame>
        <p:nvGraphicFramePr>
          <p:cNvPr id="10" name="Chart 9"/>
          <p:cNvGraphicFramePr/>
          <p:nvPr/>
        </p:nvGraphicFramePr>
        <p:xfrm>
          <a:off x="1524000" y="0"/>
          <a:ext cx="83820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16" name="Content Placeholder 2"/>
          <p:cNvSpPr txBox="1">
            <a:spLocks/>
          </p:cNvSpPr>
          <p:nvPr/>
        </p:nvSpPr>
        <p:spPr>
          <a:xfrm>
            <a:off x="7010400" y="5715000"/>
            <a:ext cx="2971800" cy="1143000"/>
          </a:xfrm>
          <a:prstGeom prst="rect">
            <a:avLst/>
          </a:prstGeom>
          <a:gradFill flip="none" rotWithShape="1">
            <a:gsLst>
              <a:gs pos="0">
                <a:srgbClr val="5E9EFF"/>
              </a:gs>
              <a:gs pos="39999">
                <a:srgbClr val="85C2FF"/>
              </a:gs>
              <a:gs pos="70000">
                <a:srgbClr val="C4D6EB"/>
              </a:gs>
              <a:gs pos="100000">
                <a:srgbClr val="FFEBFA"/>
              </a:gs>
            </a:gsLst>
            <a:lin ang="5400000" scaled="0"/>
            <a:tileRect l="-100000" t="-100000"/>
          </a:gradFill>
        </p:spPr>
        <p:txBody>
          <a:bodyPr vert="horz" lIns="91440" tIns="45720" rIns="91440" bIns="45720" rtlCol="0">
            <a:normAutofit fontScale="62500" lnSpcReduction="20000"/>
          </a:bodyPr>
          <a:lstStyle/>
          <a:p>
            <a:pPr algn="ctr">
              <a:lnSpc>
                <a:spcPct val="110000"/>
              </a:lnSpc>
              <a:defRPr/>
            </a:pPr>
            <a:r>
              <a:rPr lang="en-US" sz="3800" dirty="0"/>
              <a:t>When in a COLD state, I act as if I will always be in a COLD state.</a:t>
            </a:r>
          </a:p>
          <a:p>
            <a:pPr algn="ctr">
              <a:spcBef>
                <a:spcPct val="20000"/>
              </a:spcBef>
              <a:defRPr/>
            </a:pPr>
            <a:endParaRPr lang="en-US" sz="2400" dirty="0"/>
          </a:p>
        </p:txBody>
      </p:sp>
    </p:spTree>
    <p:extLst>
      <p:ext uri="{BB962C8B-B14F-4D97-AF65-F5344CB8AC3E}">
        <p14:creationId xmlns:p14="http://schemas.microsoft.com/office/powerpoint/2010/main" val="325480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Discounting</a:t>
            </a:r>
            <a:endParaRPr lang="en-US" dirty="0"/>
          </a:p>
        </p:txBody>
      </p:sp>
      <p:sp>
        <p:nvSpPr>
          <p:cNvPr id="3" name="Content Placeholder 2"/>
          <p:cNvSpPr>
            <a:spLocks noGrp="1"/>
          </p:cNvSpPr>
          <p:nvPr>
            <p:ph idx="1"/>
          </p:nvPr>
        </p:nvSpPr>
        <p:spPr/>
        <p:txBody>
          <a:bodyPr>
            <a:normAutofit/>
          </a:bodyPr>
          <a:lstStyle/>
          <a:p>
            <a:r>
              <a:rPr lang="en-US" dirty="0" smtClean="0"/>
              <a:t>Example: </a:t>
            </a:r>
          </a:p>
          <a:p>
            <a:pPr lvl="1"/>
            <a:r>
              <a:rPr lang="en-US" dirty="0" smtClean="0"/>
              <a:t>For Alice, suppose the loss of one unit of present happiness can be compensated by the gain of 1.07 units of future happiness</a:t>
            </a:r>
          </a:p>
          <a:p>
            <a:pPr lvl="1"/>
            <a:r>
              <a:rPr lang="en-US" dirty="0" smtClean="0"/>
              <a:t>In this case, Alice’s discount rate is 0.07</a:t>
            </a:r>
          </a:p>
          <a:p>
            <a:pPr lvl="1"/>
            <a:r>
              <a:rPr lang="en-US" dirty="0" smtClean="0"/>
              <a:t>For Bob, suppose the loss of one unit of present happiness can be compensated by the gain of 1.02 units of future happiness</a:t>
            </a:r>
          </a:p>
          <a:p>
            <a:pPr lvl="1"/>
            <a:r>
              <a:rPr lang="en-US" dirty="0" smtClean="0"/>
              <a:t>Bob’s discount rate is 0.02</a:t>
            </a:r>
          </a:p>
          <a:p>
            <a:r>
              <a:rPr lang="en-US" dirty="0" smtClean="0"/>
              <a:t>Who is more patient, Alice or </a:t>
            </a:r>
            <a:r>
              <a:rPr lang="en-US" b="1" dirty="0" smtClean="0">
                <a:solidFill>
                  <a:srgbClr val="FF0000"/>
                </a:solidFill>
              </a:rPr>
              <a:t>Bob</a:t>
            </a:r>
            <a:r>
              <a:rPr lang="en-US" dirty="0" smtClean="0"/>
              <a:t>?</a:t>
            </a:r>
          </a:p>
        </p:txBody>
      </p:sp>
    </p:spTree>
    <p:extLst>
      <p:ext uri="{BB962C8B-B14F-4D97-AF65-F5344CB8AC3E}">
        <p14:creationId xmlns:p14="http://schemas.microsoft.com/office/powerpoint/2010/main" val="3993206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nvGraphicFramePr>
        <p:xfrm>
          <a:off x="1524000" y="2743200"/>
          <a:ext cx="6781800" cy="41148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descr="http://dclips.fundraw.com/zobo500dir/smiley103.jpg"/>
          <p:cNvPicPr>
            <a:picLocks noChangeAspect="1" noChangeArrowheads="1"/>
          </p:cNvPicPr>
          <p:nvPr/>
        </p:nvPicPr>
        <p:blipFill>
          <a:blip r:embed="rId3" cstate="email"/>
          <a:srcRect/>
          <a:stretch>
            <a:fillRect/>
          </a:stretch>
        </p:blipFill>
        <p:spPr bwMode="auto">
          <a:xfrm>
            <a:off x="4267200" y="1752600"/>
            <a:ext cx="1676400" cy="1676400"/>
          </a:xfrm>
          <a:prstGeom prst="rect">
            <a:avLst/>
          </a:prstGeom>
          <a:noFill/>
        </p:spPr>
      </p:pic>
      <p:sp>
        <p:nvSpPr>
          <p:cNvPr id="7" name="Cloud Callout 6"/>
          <p:cNvSpPr/>
          <p:nvPr/>
        </p:nvSpPr>
        <p:spPr>
          <a:xfrm>
            <a:off x="1524000" y="0"/>
            <a:ext cx="4038600" cy="1981200"/>
          </a:xfrm>
          <a:prstGeom prst="cloudCallout">
            <a:avLst>
              <a:gd name="adj1" fmla="val 46711"/>
              <a:gd name="adj2" fmla="val 5141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05000" y="228601"/>
            <a:ext cx="3581400" cy="1384995"/>
          </a:xfrm>
          <a:prstGeom prst="rect">
            <a:avLst/>
          </a:prstGeom>
          <a:noFill/>
        </p:spPr>
        <p:txBody>
          <a:bodyPr wrap="square" rtlCol="0">
            <a:spAutoFit/>
          </a:bodyPr>
          <a:lstStyle/>
          <a:p>
            <a:r>
              <a:rPr lang="en-US" sz="2800" dirty="0"/>
              <a:t>I need a hit now, so next week I will prefer an extra dose to $50.</a:t>
            </a:r>
          </a:p>
        </p:txBody>
      </p:sp>
      <p:sp>
        <p:nvSpPr>
          <p:cNvPr id="9" name="TextBox 8"/>
          <p:cNvSpPr txBox="1"/>
          <p:nvPr/>
        </p:nvSpPr>
        <p:spPr>
          <a:xfrm>
            <a:off x="8229600" y="457200"/>
            <a:ext cx="2286000" cy="2677656"/>
          </a:xfrm>
          <a:prstGeom prst="rect">
            <a:avLst/>
          </a:prstGeom>
          <a:noFill/>
        </p:spPr>
        <p:txBody>
          <a:bodyPr wrap="square" rtlCol="0">
            <a:spAutoFit/>
          </a:bodyPr>
          <a:lstStyle/>
          <a:p>
            <a:r>
              <a:rPr lang="en-US" sz="2800" dirty="0"/>
              <a:t>I don’t need drugs now, so next week I will prefer </a:t>
            </a:r>
          </a:p>
          <a:p>
            <a:r>
              <a:rPr lang="en-US" sz="2800" dirty="0"/>
              <a:t>$50 to an extra dose.</a:t>
            </a:r>
          </a:p>
        </p:txBody>
      </p:sp>
      <p:pic>
        <p:nvPicPr>
          <p:cNvPr id="109572" name="Picture 4" descr="C:\Documents and Settings\rjames\Local Settings\Temporary Internet Files\Content.IE5\NA5J5WLH\MCj04379860000[1].wmf"/>
          <p:cNvPicPr>
            <a:picLocks noChangeAspect="1" noChangeArrowheads="1"/>
          </p:cNvPicPr>
          <p:nvPr/>
        </p:nvPicPr>
        <p:blipFill>
          <a:blip r:embed="rId4" cstate="print"/>
          <a:srcRect l="34602" r="29411"/>
          <a:stretch>
            <a:fillRect/>
          </a:stretch>
        </p:blipFill>
        <p:spPr bwMode="auto">
          <a:xfrm>
            <a:off x="6553200" y="2743200"/>
            <a:ext cx="990600" cy="1847850"/>
          </a:xfrm>
          <a:prstGeom prst="rect">
            <a:avLst/>
          </a:prstGeom>
          <a:noFill/>
        </p:spPr>
      </p:pic>
      <p:sp>
        <p:nvSpPr>
          <p:cNvPr id="11" name="Cloud Callout 10"/>
          <p:cNvSpPr/>
          <p:nvPr/>
        </p:nvSpPr>
        <p:spPr>
          <a:xfrm>
            <a:off x="7924800" y="0"/>
            <a:ext cx="2743200" cy="3733800"/>
          </a:xfrm>
          <a:prstGeom prst="cloudCallout">
            <a:avLst>
              <a:gd name="adj1" fmla="val -78572"/>
              <a:gd name="adj2" fmla="val 294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610600" y="4191000"/>
            <a:ext cx="3276600" cy="1477328"/>
          </a:xfrm>
          <a:prstGeom prst="rect">
            <a:avLst/>
          </a:prstGeom>
          <a:noFill/>
        </p:spPr>
        <p:txBody>
          <a:bodyPr wrap="square" rtlCol="0">
            <a:spAutoFit/>
          </a:bodyPr>
          <a:lstStyle/>
          <a:p>
            <a:r>
              <a:rPr lang="en-US" b="1" dirty="0" smtClean="0">
                <a:solidFill>
                  <a:srgbClr val="0070C0"/>
                </a:solidFill>
              </a:rPr>
              <a:t>So, for therapists, it might be a good idea to offer cash incentives for future good behavior when the addict is </a:t>
            </a:r>
            <a:r>
              <a:rPr lang="en-US" b="1" i="1" dirty="0" smtClean="0">
                <a:solidFill>
                  <a:srgbClr val="0070C0"/>
                </a:solidFill>
              </a:rPr>
              <a:t>not</a:t>
            </a:r>
            <a:r>
              <a:rPr lang="en-US" b="1" dirty="0" smtClean="0">
                <a:solidFill>
                  <a:srgbClr val="0070C0"/>
                </a:solidFill>
              </a:rPr>
              <a:t> craving drugs.</a:t>
            </a:r>
            <a:endParaRPr lang="en-US" b="1" dirty="0">
              <a:solidFill>
                <a:srgbClr val="0070C0"/>
              </a:solidFill>
            </a:endParaRPr>
          </a:p>
        </p:txBody>
      </p:sp>
    </p:spTree>
    <p:extLst>
      <p:ext uri="{BB962C8B-B14F-4D97-AF65-F5344CB8AC3E}">
        <p14:creationId xmlns:p14="http://schemas.microsoft.com/office/powerpoint/2010/main" val="391297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Discounting</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higher</a:t>
            </a:r>
            <a:r>
              <a:rPr lang="en-US" dirty="0" smtClean="0"/>
              <a:t> your discount rate, the </a:t>
            </a:r>
            <a:r>
              <a:rPr lang="en-US" i="1" dirty="0" smtClean="0"/>
              <a:t>more</a:t>
            </a:r>
            <a:r>
              <a:rPr lang="en-US" dirty="0" smtClean="0"/>
              <a:t> important the present is to you (relative to the future)</a:t>
            </a:r>
          </a:p>
          <a:p>
            <a:r>
              <a:rPr lang="en-US" dirty="0" smtClean="0"/>
              <a:t>The </a:t>
            </a:r>
            <a:r>
              <a:rPr lang="en-US" i="1" dirty="0" smtClean="0"/>
              <a:t>higher</a:t>
            </a:r>
            <a:r>
              <a:rPr lang="en-US" dirty="0" smtClean="0"/>
              <a:t> your discount rate, the </a:t>
            </a:r>
            <a:r>
              <a:rPr lang="en-US" i="1" dirty="0" smtClean="0"/>
              <a:t>more impatient</a:t>
            </a:r>
            <a:r>
              <a:rPr lang="en-US" dirty="0" smtClean="0"/>
              <a:t> you are</a:t>
            </a:r>
          </a:p>
          <a:p>
            <a:endParaRPr lang="en-US" dirty="0"/>
          </a:p>
        </p:txBody>
      </p:sp>
    </p:spTree>
    <p:extLst>
      <p:ext uri="{BB962C8B-B14F-4D97-AF65-F5344CB8AC3E}">
        <p14:creationId xmlns:p14="http://schemas.microsoft.com/office/powerpoint/2010/main" val="133311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Patience-Impatience</a:t>
            </a:r>
            <a:endParaRPr lang="en-US" dirty="0"/>
          </a:p>
        </p:txBody>
      </p:sp>
      <p:sp>
        <p:nvSpPr>
          <p:cNvPr id="3" name="Content Placeholder 2"/>
          <p:cNvSpPr>
            <a:spLocks noGrp="1"/>
          </p:cNvSpPr>
          <p:nvPr>
            <p:ph idx="1"/>
          </p:nvPr>
        </p:nvSpPr>
        <p:spPr/>
        <p:txBody>
          <a:bodyPr/>
          <a:lstStyle/>
          <a:p>
            <a:r>
              <a:rPr lang="en-US" dirty="0" smtClean="0"/>
              <a:t>Bob has a lower discount rate than Alice</a:t>
            </a:r>
          </a:p>
          <a:p>
            <a:r>
              <a:rPr lang="en-US" dirty="0" smtClean="0"/>
              <a:t>This means Alice gives more importance to her present relative to her future than Bob does</a:t>
            </a:r>
          </a:p>
          <a:p>
            <a:r>
              <a:rPr lang="en-US" dirty="0" smtClean="0"/>
              <a:t>Informally, we can say that Alice is less patient than Bob</a:t>
            </a:r>
          </a:p>
          <a:p>
            <a:r>
              <a:rPr lang="en-US" dirty="0" smtClean="0"/>
              <a:t>But this does not make Alice less moral than Bob</a:t>
            </a:r>
          </a:p>
          <a:p>
            <a:r>
              <a:rPr lang="en-US" dirty="0" smtClean="0"/>
              <a:t>Just as ignoring the future is not a good thing, neither is ignoring the present</a:t>
            </a:r>
            <a:endParaRPr lang="en-US" dirty="0"/>
          </a:p>
        </p:txBody>
      </p:sp>
    </p:spTree>
    <p:extLst>
      <p:ext uri="{BB962C8B-B14F-4D97-AF65-F5344CB8AC3E}">
        <p14:creationId xmlns:p14="http://schemas.microsoft.com/office/powerpoint/2010/main" val="3086472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Patience-Impatience</a:t>
            </a:r>
          </a:p>
        </p:txBody>
      </p:sp>
      <p:sp>
        <p:nvSpPr>
          <p:cNvPr id="3" name="Content Placeholder 2"/>
          <p:cNvSpPr>
            <a:spLocks noGrp="1"/>
          </p:cNvSpPr>
          <p:nvPr>
            <p:ph idx="1"/>
          </p:nvPr>
        </p:nvSpPr>
        <p:spPr/>
        <p:txBody>
          <a:bodyPr/>
          <a:lstStyle/>
          <a:p>
            <a:r>
              <a:rPr lang="en-US" dirty="0" smtClean="0"/>
              <a:t>Standard economics doesn’t say that all rational people are patient or that </a:t>
            </a:r>
            <a:r>
              <a:rPr lang="en-US" dirty="0"/>
              <a:t>all rational people are </a:t>
            </a:r>
            <a:r>
              <a:rPr lang="en-US" dirty="0" smtClean="0"/>
              <a:t>impatient</a:t>
            </a:r>
          </a:p>
          <a:p>
            <a:r>
              <a:rPr lang="en-US" dirty="0" smtClean="0"/>
              <a:t>Standard economics understands that some people are patient and others are impatient, and being rational has nothing to do with patience or impatience</a:t>
            </a:r>
          </a:p>
          <a:p>
            <a:r>
              <a:rPr lang="en-US" dirty="0" smtClean="0"/>
              <a:t>The clash between standard economics and behavioral economics arises over the phenomenon of hyperbolic discounting or dynamic inconsistency</a:t>
            </a:r>
            <a:endParaRPr lang="en-US" dirty="0"/>
          </a:p>
        </p:txBody>
      </p:sp>
    </p:spTree>
    <p:extLst>
      <p:ext uri="{BB962C8B-B14F-4D97-AF65-F5344CB8AC3E}">
        <p14:creationId xmlns:p14="http://schemas.microsoft.com/office/powerpoint/2010/main" val="1680561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Inconsistency</a:t>
            </a:r>
            <a:endParaRPr lang="en-US" dirty="0"/>
          </a:p>
        </p:txBody>
      </p:sp>
      <p:sp>
        <p:nvSpPr>
          <p:cNvPr id="3" name="Content Placeholder 2"/>
          <p:cNvSpPr>
            <a:spLocks noGrp="1"/>
          </p:cNvSpPr>
          <p:nvPr>
            <p:ph idx="1"/>
          </p:nvPr>
        </p:nvSpPr>
        <p:spPr/>
        <p:txBody>
          <a:bodyPr/>
          <a:lstStyle/>
          <a:p>
            <a:r>
              <a:rPr lang="en-US" dirty="0" smtClean="0"/>
              <a:t>Typically, when we are making plans about what we’d do in the future, we are patient</a:t>
            </a:r>
          </a:p>
          <a:p>
            <a:pPr lvl="1"/>
            <a:r>
              <a:rPr lang="en-US" dirty="0" smtClean="0"/>
              <a:t>our discount rates are low</a:t>
            </a:r>
          </a:p>
          <a:p>
            <a:r>
              <a:rPr lang="en-US" dirty="0" smtClean="0"/>
              <a:t>But when the future finally arrives, we become impatient and succumb to temptation</a:t>
            </a:r>
          </a:p>
          <a:p>
            <a:pPr lvl="1"/>
            <a:r>
              <a:rPr lang="en-US" dirty="0"/>
              <a:t>o</a:t>
            </a:r>
            <a:r>
              <a:rPr lang="en-US" dirty="0" smtClean="0"/>
              <a:t>ur discount rates spike</a:t>
            </a:r>
          </a:p>
          <a:p>
            <a:r>
              <a:rPr lang="en-US" dirty="0" smtClean="0"/>
              <a:t>This phenomenon is called </a:t>
            </a:r>
            <a:r>
              <a:rPr lang="en-US" dirty="0" smtClean="0">
                <a:solidFill>
                  <a:srgbClr val="FF0000"/>
                </a:solidFill>
              </a:rPr>
              <a:t>hyperbolic discounting</a:t>
            </a:r>
            <a:r>
              <a:rPr lang="en-US" dirty="0" smtClean="0"/>
              <a:t> or </a:t>
            </a:r>
            <a:r>
              <a:rPr lang="en-US" dirty="0" smtClean="0">
                <a:solidFill>
                  <a:srgbClr val="FF0000"/>
                </a:solidFill>
              </a:rPr>
              <a:t>dynamic inconsistency</a:t>
            </a:r>
            <a:endParaRPr lang="en-US" dirty="0">
              <a:solidFill>
                <a:srgbClr val="FF0000"/>
              </a:solidFill>
            </a:endParaRPr>
          </a:p>
        </p:txBody>
      </p:sp>
    </p:spTree>
    <p:extLst>
      <p:ext uri="{BB962C8B-B14F-4D97-AF65-F5344CB8AC3E}">
        <p14:creationId xmlns:p14="http://schemas.microsoft.com/office/powerpoint/2010/main" val="1914247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2263</TotalTime>
  <Words>3424</Words>
  <Application>Microsoft Office PowerPoint</Application>
  <PresentationFormat>Widescreen</PresentationFormat>
  <Paragraphs>289</Paragraphs>
  <Slides>50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Arial Narrow</vt:lpstr>
      <vt:lpstr>Calibri</vt:lpstr>
      <vt:lpstr>Times New Roman</vt:lpstr>
      <vt:lpstr>Office Theme</vt:lpstr>
      <vt:lpstr>Hyperbolic  Discounting</vt:lpstr>
      <vt:lpstr>Reading</vt:lpstr>
      <vt:lpstr>Discounting</vt:lpstr>
      <vt:lpstr>Discounting</vt:lpstr>
      <vt:lpstr>Discounting</vt:lpstr>
      <vt:lpstr>Discounting</vt:lpstr>
      <vt:lpstr>Patience-Impatience</vt:lpstr>
      <vt:lpstr>Patience-Impatience</vt:lpstr>
      <vt:lpstr>Dynamic Inconsistency</vt:lpstr>
      <vt:lpstr>Dynamic Inconsistency</vt:lpstr>
      <vt:lpstr>Dynamic Inconsistency</vt:lpstr>
      <vt:lpstr>Patience-Impatience</vt:lpstr>
      <vt:lpstr>Does the future me want different things?</vt:lpstr>
      <vt:lpstr>Does the future me want different things?</vt:lpstr>
      <vt:lpstr>Next week I will want things that are good for me…</vt:lpstr>
      <vt:lpstr>Does the future me want different things?</vt:lpstr>
      <vt:lpstr>Does the future me want different things?</vt:lpstr>
      <vt:lpstr>Does the future me want different things?</vt:lpstr>
      <vt:lpstr>Does the future me want different things?</vt:lpstr>
      <vt:lpstr>Hyperbolic Discounting</vt:lpstr>
      <vt:lpstr>Hyperbolic Discounting, Measured</vt:lpstr>
      <vt:lpstr>Hyperbolic Discounting</vt:lpstr>
      <vt:lpstr>Gym Memberships</vt:lpstr>
      <vt:lpstr>Homework and Deadlines</vt:lpstr>
      <vt:lpstr>Homework and Deadlines</vt:lpstr>
      <vt:lpstr>Homework and Deadlines</vt:lpstr>
      <vt:lpstr>Homework and Deadlines</vt:lpstr>
      <vt:lpstr>Homework and Deadlines</vt:lpstr>
      <vt:lpstr>Homework and Deadlines</vt:lpstr>
      <vt:lpstr>Homework and Deadlines</vt:lpstr>
      <vt:lpstr>Homework and Deadlines</vt:lpstr>
      <vt:lpstr>Credit Card Offers</vt:lpstr>
      <vt:lpstr>[hyperbolic discounting] </vt:lpstr>
      <vt:lpstr>Hyperbolic discounting with smoking?</vt:lpstr>
      <vt:lpstr>Self-predicted future behavior in teenage smoking</vt:lpstr>
      <vt:lpstr>Self-predicted future behavior in teenage smoking</vt:lpstr>
      <vt:lpstr>Emotions </vt:lpstr>
      <vt:lpstr>Economic Consequences of Hyperbolic Discounting</vt:lpstr>
      <vt:lpstr>Projection bias</vt:lpstr>
      <vt:lpstr>Projection Bias</vt:lpstr>
      <vt:lpstr>Projection Bias</vt:lpstr>
      <vt:lpstr>Projection Bias: our current state (hot v. cold) influences projections of our future desires. </vt:lpstr>
      <vt:lpstr>PowerPoint Presentation</vt:lpstr>
      <vt:lpstr>Projection of future preferences depends on our current state</vt:lpstr>
      <vt:lpstr>Projection bias</vt:lpstr>
      <vt:lpstr>Return rates of cold weather items</vt:lpstr>
      <vt:lpstr>An experiment with heroin addicts</vt:lpstr>
      <vt:lpstr>Projection bias predicts that heroin addicts…</vt:lpstr>
      <vt:lpstr>PowerPoint Presentation</vt:lpstr>
      <vt:lpstr>PowerPoint Presentation</vt:lpstr>
    </vt:vector>
  </TitlesOfParts>
  <Company>UGA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Hyperbolic Discounting &amp; Projection Bias</dc:title>
  <dc:creator>Udayan Roy</dc:creator>
  <cp:keywords>Behavioral economics curriculum, judgment and decision-making</cp:keywords>
  <cp:lastModifiedBy>Udayan Roy</cp:lastModifiedBy>
  <cp:revision>236</cp:revision>
  <dcterms:created xsi:type="dcterms:W3CDTF">2009-06-06T11:36:41Z</dcterms:created>
  <dcterms:modified xsi:type="dcterms:W3CDTF">2020-10-29T13:24:24Z</dcterms:modified>
</cp:coreProperties>
</file>