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3C233-D154-4D40-B414-C2F170E617E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268924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3C233-D154-4D40-B414-C2F170E617E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236445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3C233-D154-4D40-B414-C2F170E617E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75442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3C233-D154-4D40-B414-C2F170E617E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382290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3C233-D154-4D40-B414-C2F170E617E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72900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3C233-D154-4D40-B414-C2F170E617E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351171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3C233-D154-4D40-B414-C2F170E617E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64307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3C233-D154-4D40-B414-C2F170E617E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21536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3C233-D154-4D40-B414-C2F170E617E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404602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3C233-D154-4D40-B414-C2F170E617E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158309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3C233-D154-4D40-B414-C2F170E617E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4D4A4-20FB-45D1-A7CC-12CA876581B2}" type="slidenum">
              <a:rPr lang="en-US" smtClean="0"/>
              <a:t>‹#›</a:t>
            </a:fld>
            <a:endParaRPr lang="en-US"/>
          </a:p>
        </p:txBody>
      </p:sp>
    </p:spTree>
    <p:extLst>
      <p:ext uri="{BB962C8B-B14F-4D97-AF65-F5344CB8AC3E}">
        <p14:creationId xmlns:p14="http://schemas.microsoft.com/office/powerpoint/2010/main" val="232361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3C233-D154-4D40-B414-C2F170E617E2}" type="datetimeFigureOut">
              <a:rPr lang="en-US" smtClean="0"/>
              <a:t>11/10/2020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4D4A4-20FB-45D1-A7CC-12CA876581B2}" type="slidenum">
              <a:rPr lang="en-US" smtClean="0"/>
              <a:t>‹#›</a:t>
            </a:fld>
            <a:endParaRPr lang="en-US"/>
          </a:p>
        </p:txBody>
      </p:sp>
    </p:spTree>
    <p:extLst>
      <p:ext uri="{BB962C8B-B14F-4D97-AF65-F5344CB8AC3E}">
        <p14:creationId xmlns:p14="http://schemas.microsoft.com/office/powerpoint/2010/main" val="368828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0.tqn.com/d/geography/1/0/i/x/London26.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ud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885163">
            <a:off x="497292" y="1395348"/>
            <a:ext cx="2852529" cy="4377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smtClean="0"/>
              <a:t>Choice Architecture</a:t>
            </a:r>
            <a:endParaRPr lang="en-US" dirty="0"/>
          </a:p>
        </p:txBody>
      </p:sp>
      <p:sp>
        <p:nvSpPr>
          <p:cNvPr id="3" name="Subtitle 2"/>
          <p:cNvSpPr>
            <a:spLocks noGrp="1"/>
          </p:cNvSpPr>
          <p:nvPr>
            <p:ph type="subTitle" idx="1"/>
          </p:nvPr>
        </p:nvSpPr>
        <p:spPr/>
        <p:txBody>
          <a:bodyPr/>
          <a:lstStyle/>
          <a:p>
            <a:r>
              <a:rPr lang="en-US" i="1" dirty="0" smtClean="0"/>
              <a:t>Nudge</a:t>
            </a:r>
            <a:r>
              <a:rPr lang="en-US" dirty="0" smtClean="0"/>
              <a:t>, Chapter 5</a:t>
            </a:r>
          </a:p>
          <a:p>
            <a:r>
              <a:rPr lang="en-US" dirty="0" smtClean="0"/>
              <a:t>Behavioral Economics</a:t>
            </a:r>
          </a:p>
          <a:p>
            <a:r>
              <a:rPr lang="en-US" dirty="0" err="1" smtClean="0"/>
              <a:t>Udayan</a:t>
            </a:r>
            <a:r>
              <a:rPr lang="en-US" dirty="0" smtClean="0"/>
              <a:t> Roy</a:t>
            </a:r>
            <a:endParaRPr lang="en-US" dirty="0"/>
          </a:p>
        </p:txBody>
      </p:sp>
    </p:spTree>
    <p:extLst>
      <p:ext uri="{BB962C8B-B14F-4D97-AF65-F5344CB8AC3E}">
        <p14:creationId xmlns:p14="http://schemas.microsoft.com/office/powerpoint/2010/main" val="2713908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Default Choice or Mandated Choice?</a:t>
            </a:r>
            <a:endParaRPr lang="en-US" dirty="0"/>
          </a:p>
        </p:txBody>
      </p:sp>
      <p:sp>
        <p:nvSpPr>
          <p:cNvPr id="3" name="Content Placeholder 2"/>
          <p:cNvSpPr>
            <a:spLocks noGrp="1"/>
          </p:cNvSpPr>
          <p:nvPr>
            <p:ph idx="1"/>
          </p:nvPr>
        </p:nvSpPr>
        <p:spPr/>
        <p:txBody>
          <a:bodyPr>
            <a:normAutofit/>
          </a:bodyPr>
          <a:lstStyle/>
          <a:p>
            <a:r>
              <a:rPr lang="en-US" dirty="0" smtClean="0"/>
              <a:t>Instead of specifying a default choice—a choice that will be applied to those who make no choice—the choice architect could force every individual to make a choice</a:t>
            </a:r>
          </a:p>
        </p:txBody>
      </p:sp>
    </p:spTree>
    <p:extLst>
      <p:ext uri="{BB962C8B-B14F-4D97-AF65-F5344CB8AC3E}">
        <p14:creationId xmlns:p14="http://schemas.microsoft.com/office/powerpoint/2010/main" val="2126516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Default Choice or Mandated Choice?</a:t>
            </a:r>
            <a:endParaRPr lang="en-US" dirty="0"/>
          </a:p>
        </p:txBody>
      </p:sp>
      <p:sp>
        <p:nvSpPr>
          <p:cNvPr id="3" name="Content Placeholder 2"/>
          <p:cNvSpPr>
            <a:spLocks noGrp="1"/>
          </p:cNvSpPr>
          <p:nvPr>
            <p:ph idx="1"/>
          </p:nvPr>
        </p:nvSpPr>
        <p:spPr/>
        <p:txBody>
          <a:bodyPr>
            <a:normAutofit/>
          </a:bodyPr>
          <a:lstStyle/>
          <a:p>
            <a:r>
              <a:rPr lang="en-US" dirty="0" smtClean="0"/>
              <a:t>Forcing a choice is a good idea when it is important to get the chooser to think hard about the choice and come to a conclusion, instead of relying on the default </a:t>
            </a:r>
          </a:p>
          <a:p>
            <a:r>
              <a:rPr lang="en-US" dirty="0" smtClean="0"/>
              <a:t>This is likely to be true especially when </a:t>
            </a:r>
          </a:p>
          <a:p>
            <a:pPr lvl="1"/>
            <a:r>
              <a:rPr lang="en-US" dirty="0" smtClean="0"/>
              <a:t>there is no default that is likely to be the right choice for a large number of people, and </a:t>
            </a:r>
          </a:p>
          <a:p>
            <a:pPr lvl="1"/>
            <a:r>
              <a:rPr lang="en-US" dirty="0" smtClean="0"/>
              <a:t>many people will likely end up hating the default</a:t>
            </a:r>
          </a:p>
          <a:p>
            <a:endParaRPr lang="en-US" dirty="0"/>
          </a:p>
        </p:txBody>
      </p:sp>
    </p:spTree>
    <p:extLst>
      <p:ext uri="{BB962C8B-B14F-4D97-AF65-F5344CB8AC3E}">
        <p14:creationId xmlns:p14="http://schemas.microsoft.com/office/powerpoint/2010/main" val="3429287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Default Choice or Mandated Choice?</a:t>
            </a:r>
            <a:endParaRPr lang="en-US" dirty="0"/>
          </a:p>
        </p:txBody>
      </p:sp>
      <p:sp>
        <p:nvSpPr>
          <p:cNvPr id="3" name="Content Placeholder 2"/>
          <p:cNvSpPr>
            <a:spLocks noGrp="1"/>
          </p:cNvSpPr>
          <p:nvPr>
            <p:ph idx="1"/>
          </p:nvPr>
        </p:nvSpPr>
        <p:spPr/>
        <p:txBody>
          <a:bodyPr/>
          <a:lstStyle/>
          <a:p>
            <a:r>
              <a:rPr lang="en-US" dirty="0" smtClean="0"/>
              <a:t>However, mandated choice is not helpful when the choice requires expert knowledge.</a:t>
            </a:r>
          </a:p>
          <a:p>
            <a:pPr lvl="1"/>
            <a:r>
              <a:rPr lang="en-US" dirty="0" smtClean="0"/>
              <a:t>In such cases, most people would be happier accepting the suggestion of an expert</a:t>
            </a:r>
          </a:p>
          <a:p>
            <a:r>
              <a:rPr lang="en-US" dirty="0" smtClean="0"/>
              <a:t>Moreover, the choice may not be a simple yes or no choice. It may require choices about innumerable little details.</a:t>
            </a:r>
          </a:p>
          <a:p>
            <a:pPr lvl="1"/>
            <a:r>
              <a:rPr lang="en-US" dirty="0" smtClean="0"/>
              <a:t>In such cases, it may be easier to simply rely on the default</a:t>
            </a:r>
            <a:endParaRPr lang="en-US" dirty="0"/>
          </a:p>
        </p:txBody>
      </p:sp>
    </p:spTree>
    <p:extLst>
      <p:ext uri="{BB962C8B-B14F-4D97-AF65-F5344CB8AC3E}">
        <p14:creationId xmlns:p14="http://schemas.microsoft.com/office/powerpoint/2010/main" val="2307044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 Error</a:t>
            </a:r>
            <a:endParaRPr lang="en-US" dirty="0"/>
          </a:p>
        </p:txBody>
      </p:sp>
      <p:sp>
        <p:nvSpPr>
          <p:cNvPr id="3" name="Content Placeholder 2"/>
          <p:cNvSpPr>
            <a:spLocks noGrp="1"/>
          </p:cNvSpPr>
          <p:nvPr>
            <p:ph idx="1"/>
          </p:nvPr>
        </p:nvSpPr>
        <p:spPr/>
        <p:txBody>
          <a:bodyPr>
            <a:normAutofit/>
          </a:bodyPr>
          <a:lstStyle/>
          <a:p>
            <a:r>
              <a:rPr lang="en-US" dirty="0" smtClean="0"/>
              <a:t>A well-designed system anticipates the errors that its users are likely to make and helps them avoid such errors</a:t>
            </a:r>
          </a:p>
          <a:p>
            <a:pPr lvl="1"/>
            <a:r>
              <a:rPr lang="en-US" dirty="0" smtClean="0"/>
              <a:t>Card readers that read data no matter how the card is inserted</a:t>
            </a:r>
          </a:p>
          <a:p>
            <a:pPr lvl="1"/>
            <a:r>
              <a:rPr lang="en-US" dirty="0" smtClean="0"/>
              <a:t>Cars that warn you if you are not wearing seat belts, are running out of gas, should have the engine checked, etc.</a:t>
            </a:r>
          </a:p>
          <a:p>
            <a:pPr lvl="1"/>
            <a:r>
              <a:rPr lang="en-US" dirty="0" smtClean="0"/>
              <a:t>Different nozzles for different fuels (at a gas station), so that a car does not get the wrong fuel</a:t>
            </a:r>
            <a:endParaRPr lang="en-US" dirty="0"/>
          </a:p>
        </p:txBody>
      </p:sp>
    </p:spTree>
    <p:extLst>
      <p:ext uri="{BB962C8B-B14F-4D97-AF65-F5344CB8AC3E}">
        <p14:creationId xmlns:p14="http://schemas.microsoft.com/office/powerpoint/2010/main" val="1974925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 Error</a:t>
            </a:r>
            <a:endParaRPr lang="en-US" dirty="0"/>
          </a:p>
        </p:txBody>
      </p:sp>
      <p:sp>
        <p:nvSpPr>
          <p:cNvPr id="3" name="Content Placeholder 2"/>
          <p:cNvSpPr>
            <a:spLocks noGrp="1"/>
          </p:cNvSpPr>
          <p:nvPr>
            <p:ph idx="1"/>
          </p:nvPr>
        </p:nvSpPr>
        <p:spPr/>
        <p:txBody>
          <a:bodyPr/>
          <a:lstStyle/>
          <a:p>
            <a:pPr lvl="1"/>
            <a:r>
              <a:rPr lang="en-US" dirty="0" smtClean="0"/>
              <a:t>The hose and the delivery port should be unique to each important injected drug so that chances of confusion are minimized</a:t>
            </a:r>
          </a:p>
          <a:p>
            <a:pPr lvl="1"/>
            <a:r>
              <a:rPr lang="en-US" dirty="0" smtClean="0"/>
              <a:t>The use of placebo pills to regularize dosage</a:t>
            </a:r>
          </a:p>
          <a:p>
            <a:pPr lvl="1"/>
            <a:r>
              <a:rPr lang="en-US" dirty="0" smtClean="0"/>
              <a:t>The “look right” signs at London crosswalks </a:t>
            </a:r>
            <a:endParaRPr lang="en-US" dirty="0"/>
          </a:p>
        </p:txBody>
      </p:sp>
    </p:spTree>
    <p:extLst>
      <p:ext uri="{BB962C8B-B14F-4D97-AF65-F5344CB8AC3E}">
        <p14:creationId xmlns:p14="http://schemas.microsoft.com/office/powerpoint/2010/main" val="257818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ok Right Photo">
            <a:hlinkClick r:id="rId2" tooltip="View Full-Siz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795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Feedback</a:t>
            </a:r>
            <a:endParaRPr lang="en-US" dirty="0"/>
          </a:p>
        </p:txBody>
      </p:sp>
      <p:sp>
        <p:nvSpPr>
          <p:cNvPr id="3" name="Content Placeholder 2"/>
          <p:cNvSpPr>
            <a:spLocks noGrp="1"/>
          </p:cNvSpPr>
          <p:nvPr>
            <p:ph idx="1"/>
          </p:nvPr>
        </p:nvSpPr>
        <p:spPr/>
        <p:txBody>
          <a:bodyPr>
            <a:normAutofit/>
          </a:bodyPr>
          <a:lstStyle/>
          <a:p>
            <a:r>
              <a:rPr lang="en-US" dirty="0" smtClean="0"/>
              <a:t>You are much likelier to take better pictures if you use cameras (digital or polaroid) that give instant feedback, than if you use film cameras that require a lot of time and effort to develop film into photographs</a:t>
            </a:r>
          </a:p>
          <a:p>
            <a:r>
              <a:rPr lang="en-US" dirty="0" smtClean="0"/>
              <a:t>Warnings from computers and cars </a:t>
            </a:r>
          </a:p>
          <a:p>
            <a:r>
              <a:rPr lang="en-US" dirty="0" smtClean="0"/>
              <a:t>Ceiling paint that is pink when wet and white when dry</a:t>
            </a:r>
          </a:p>
          <a:p>
            <a:r>
              <a:rPr lang="en-US" dirty="0" smtClean="0"/>
              <a:t>Choice architects should warn users when they are probably making mistakes</a:t>
            </a:r>
            <a:endParaRPr lang="en-US" dirty="0"/>
          </a:p>
        </p:txBody>
      </p:sp>
    </p:spTree>
    <p:extLst>
      <p:ext uri="{BB962C8B-B14F-4D97-AF65-F5344CB8AC3E}">
        <p14:creationId xmlns:p14="http://schemas.microsoft.com/office/powerpoint/2010/main" val="3533756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 how choices correspond to happiness </a:t>
            </a:r>
            <a:endParaRPr lang="en-US" dirty="0"/>
          </a:p>
        </p:txBody>
      </p:sp>
      <p:sp>
        <p:nvSpPr>
          <p:cNvPr id="3" name="Content Placeholder 2"/>
          <p:cNvSpPr>
            <a:spLocks noGrp="1"/>
          </p:cNvSpPr>
          <p:nvPr>
            <p:ph idx="1"/>
          </p:nvPr>
        </p:nvSpPr>
        <p:spPr/>
        <p:txBody>
          <a:bodyPr/>
          <a:lstStyle/>
          <a:p>
            <a:r>
              <a:rPr lang="en-US" dirty="0" smtClean="0"/>
              <a:t>People make better choices when they have help in understanding what the various choices means in terms of their personal happiness</a:t>
            </a:r>
          </a:p>
          <a:p>
            <a:pPr lvl="1"/>
            <a:r>
              <a:rPr lang="en-US" dirty="0" smtClean="0"/>
              <a:t>Instead of telling customers the number of megapixels in a typical photo taken by a camera, tell them what is the largest recommended print size</a:t>
            </a:r>
            <a:endParaRPr lang="en-US" dirty="0"/>
          </a:p>
        </p:txBody>
      </p:sp>
    </p:spTree>
    <p:extLst>
      <p:ext uri="{BB962C8B-B14F-4D97-AF65-F5344CB8AC3E}">
        <p14:creationId xmlns:p14="http://schemas.microsoft.com/office/powerpoint/2010/main" val="3745865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 how choices correspond to happiness: RECAP </a:t>
            </a:r>
            <a:endParaRPr lang="en-US" dirty="0"/>
          </a:p>
        </p:txBody>
      </p:sp>
      <p:sp>
        <p:nvSpPr>
          <p:cNvPr id="3" name="Content Placeholder 2"/>
          <p:cNvSpPr>
            <a:spLocks noGrp="1"/>
          </p:cNvSpPr>
          <p:nvPr>
            <p:ph idx="1"/>
          </p:nvPr>
        </p:nvSpPr>
        <p:spPr/>
        <p:txBody>
          <a:bodyPr/>
          <a:lstStyle/>
          <a:p>
            <a:r>
              <a:rPr lang="en-US" dirty="0" smtClean="0"/>
              <a:t>For complex products (especially financial products such as credit cards, insurance, mortgage) one usually has to consider many features of the product and also to anticipate how one would utilize the product and its various features</a:t>
            </a:r>
          </a:p>
          <a:p>
            <a:r>
              <a:rPr lang="en-US" dirty="0" smtClean="0"/>
              <a:t>Here a type of libertarian paternalism (nudge) called RECAP can help</a:t>
            </a:r>
            <a:endParaRPr lang="en-US" dirty="0"/>
          </a:p>
        </p:txBody>
      </p:sp>
    </p:spTree>
    <p:extLst>
      <p:ext uri="{BB962C8B-B14F-4D97-AF65-F5344CB8AC3E}">
        <p14:creationId xmlns:p14="http://schemas.microsoft.com/office/powerpoint/2010/main" val="2754869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 how choices correspond to happiness: RECAP</a:t>
            </a:r>
            <a:endParaRPr lang="en-US" dirty="0"/>
          </a:p>
        </p:txBody>
      </p:sp>
      <p:sp>
        <p:nvSpPr>
          <p:cNvPr id="3" name="Content Placeholder 2"/>
          <p:cNvSpPr>
            <a:spLocks noGrp="1"/>
          </p:cNvSpPr>
          <p:nvPr>
            <p:ph idx="1"/>
          </p:nvPr>
        </p:nvSpPr>
        <p:spPr/>
        <p:txBody>
          <a:bodyPr>
            <a:normAutofit/>
          </a:bodyPr>
          <a:lstStyle/>
          <a:p>
            <a:r>
              <a:rPr lang="en-US" dirty="0" smtClean="0"/>
              <a:t>Record, Evaluate, and Compare Alternative Prices (RECAP): </a:t>
            </a:r>
          </a:p>
          <a:p>
            <a:r>
              <a:rPr lang="en-US" dirty="0" smtClean="0"/>
              <a:t>Require the seller of any financial product to provide </a:t>
            </a:r>
          </a:p>
          <a:p>
            <a:pPr lvl="1"/>
            <a:r>
              <a:rPr lang="en-US" dirty="0" smtClean="0"/>
              <a:t>a downloadable spreadsheet that shows all fees</a:t>
            </a:r>
          </a:p>
          <a:p>
            <a:r>
              <a:rPr lang="en-US" dirty="0" smtClean="0"/>
              <a:t>Require the seller of a financial product purchased by an individual to provide</a:t>
            </a:r>
          </a:p>
          <a:p>
            <a:pPr lvl="1"/>
            <a:r>
              <a:rPr lang="en-US" dirty="0" smtClean="0"/>
              <a:t>a downloadable spreadsheet that shows how the consumer used the product in a typical period in the past</a:t>
            </a:r>
          </a:p>
        </p:txBody>
      </p:sp>
    </p:spTree>
    <p:extLst>
      <p:ext uri="{BB962C8B-B14F-4D97-AF65-F5344CB8AC3E}">
        <p14:creationId xmlns:p14="http://schemas.microsoft.com/office/powerpoint/2010/main" val="226143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Architecture 101</a:t>
            </a:r>
            <a:endParaRPr lang="en-US" dirty="0"/>
          </a:p>
        </p:txBody>
      </p:sp>
      <p:sp>
        <p:nvSpPr>
          <p:cNvPr id="3" name="Content Placeholder 2"/>
          <p:cNvSpPr>
            <a:spLocks noGrp="1"/>
          </p:cNvSpPr>
          <p:nvPr>
            <p:ph idx="1"/>
          </p:nvPr>
        </p:nvSpPr>
        <p:spPr/>
        <p:txBody>
          <a:bodyPr>
            <a:normAutofit/>
          </a:bodyPr>
          <a:lstStyle/>
          <a:p>
            <a:r>
              <a:rPr lang="en-US" dirty="0" smtClean="0"/>
              <a:t>We have an </a:t>
            </a:r>
            <a:r>
              <a:rPr lang="en-US" i="1" dirty="0" smtClean="0"/>
              <a:t>automatic system </a:t>
            </a:r>
            <a:r>
              <a:rPr lang="en-US" dirty="0" smtClean="0"/>
              <a:t>and a </a:t>
            </a:r>
            <a:r>
              <a:rPr lang="en-US" i="1" dirty="0" smtClean="0"/>
              <a:t>reflective system</a:t>
            </a:r>
            <a:r>
              <a:rPr lang="en-US" dirty="0" smtClean="0"/>
              <a:t> that guide our choices</a:t>
            </a:r>
          </a:p>
          <a:p>
            <a:r>
              <a:rPr lang="en-US" dirty="0" smtClean="0"/>
              <a:t>There’s no need to worry about the reflective system</a:t>
            </a:r>
          </a:p>
          <a:p>
            <a:r>
              <a:rPr lang="en-US" dirty="0" smtClean="0"/>
              <a:t>But the automatic system can make mistakes when it is confused</a:t>
            </a:r>
          </a:p>
          <a:p>
            <a:r>
              <a:rPr lang="en-US" dirty="0" smtClean="0"/>
              <a:t>A good choice architect tries extra hard to ensure fewer mistakes by the automatic system in every one of us</a:t>
            </a:r>
            <a:endParaRPr lang="en-US" dirty="0"/>
          </a:p>
        </p:txBody>
      </p:sp>
    </p:spTree>
    <p:extLst>
      <p:ext uri="{BB962C8B-B14F-4D97-AF65-F5344CB8AC3E}">
        <p14:creationId xmlns:p14="http://schemas.microsoft.com/office/powerpoint/2010/main" val="3745199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 how choices correspond to happiness: RECAP</a:t>
            </a:r>
            <a:endParaRPr lang="en-US" dirty="0"/>
          </a:p>
        </p:txBody>
      </p:sp>
      <p:sp>
        <p:nvSpPr>
          <p:cNvPr id="3" name="Content Placeholder 2"/>
          <p:cNvSpPr>
            <a:spLocks noGrp="1"/>
          </p:cNvSpPr>
          <p:nvPr>
            <p:ph idx="1"/>
          </p:nvPr>
        </p:nvSpPr>
        <p:spPr/>
        <p:txBody>
          <a:bodyPr>
            <a:normAutofit/>
          </a:bodyPr>
          <a:lstStyle/>
          <a:p>
            <a:r>
              <a:rPr lang="en-US" dirty="0" smtClean="0"/>
              <a:t>These documents would enable the consumer to generate, in a spreadsheet, an accurate measurement of the full costs that he/she actually paid for the product he/she is using …</a:t>
            </a:r>
          </a:p>
          <a:p>
            <a:r>
              <a:rPr lang="en-US" dirty="0" smtClean="0"/>
              <a:t>… and simulations of what the costs would be under alternative patterns of use of the product or similar products</a:t>
            </a:r>
          </a:p>
          <a:p>
            <a:r>
              <a:rPr lang="en-US" dirty="0" smtClean="0"/>
              <a:t>This would make it a lot easier to compare alternative complex products</a:t>
            </a:r>
          </a:p>
          <a:p>
            <a:endParaRPr lang="en-US" dirty="0"/>
          </a:p>
        </p:txBody>
      </p:sp>
    </p:spTree>
    <p:extLst>
      <p:ext uri="{BB962C8B-B14F-4D97-AF65-F5344CB8AC3E}">
        <p14:creationId xmlns:p14="http://schemas.microsoft.com/office/powerpoint/2010/main" val="3419150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Complex Choices</a:t>
            </a:r>
            <a:endParaRPr lang="en-US" dirty="0"/>
          </a:p>
        </p:txBody>
      </p:sp>
      <p:sp>
        <p:nvSpPr>
          <p:cNvPr id="3" name="Content Placeholder 2"/>
          <p:cNvSpPr>
            <a:spLocks noGrp="1"/>
          </p:cNvSpPr>
          <p:nvPr>
            <p:ph idx="1"/>
          </p:nvPr>
        </p:nvSpPr>
        <p:spPr/>
        <p:txBody>
          <a:bodyPr>
            <a:normAutofit/>
          </a:bodyPr>
          <a:lstStyle/>
          <a:p>
            <a:r>
              <a:rPr lang="en-US" dirty="0" smtClean="0"/>
              <a:t>When people need to choose one item from a long list and evaluate each item by another long list of criteria, people use rules-of-thumb</a:t>
            </a:r>
          </a:p>
          <a:p>
            <a:pPr lvl="1"/>
            <a:r>
              <a:rPr lang="en-US" dirty="0" smtClean="0"/>
              <a:t>For example, an apartment hunter may restrict his choice to only those apartments with a commute less than 30 minutes</a:t>
            </a:r>
          </a:p>
          <a:p>
            <a:pPr lvl="1"/>
            <a:r>
              <a:rPr lang="en-US" dirty="0" smtClean="0"/>
              <a:t>Such strategies are imperfect; one may miss out on an outstanding apartment with a 32-minute commute</a:t>
            </a:r>
          </a:p>
          <a:p>
            <a:r>
              <a:rPr lang="en-US" dirty="0" smtClean="0"/>
              <a:t>Naturally, nudges are needed</a:t>
            </a:r>
            <a:endParaRPr lang="en-US" dirty="0"/>
          </a:p>
        </p:txBody>
      </p:sp>
    </p:spTree>
    <p:extLst>
      <p:ext uri="{BB962C8B-B14F-4D97-AF65-F5344CB8AC3E}">
        <p14:creationId xmlns:p14="http://schemas.microsoft.com/office/powerpoint/2010/main" val="3233843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Complex Choices</a:t>
            </a:r>
            <a:endParaRPr lang="en-US" dirty="0"/>
          </a:p>
        </p:txBody>
      </p:sp>
      <p:sp>
        <p:nvSpPr>
          <p:cNvPr id="3" name="Content Placeholder 2"/>
          <p:cNvSpPr>
            <a:spLocks noGrp="1"/>
          </p:cNvSpPr>
          <p:nvPr>
            <p:ph idx="1"/>
          </p:nvPr>
        </p:nvSpPr>
        <p:spPr/>
        <p:txBody>
          <a:bodyPr/>
          <a:lstStyle/>
          <a:p>
            <a:r>
              <a:rPr lang="en-US" dirty="0" smtClean="0"/>
              <a:t>Online stores have vast collections. But they also offer </a:t>
            </a:r>
          </a:p>
          <a:p>
            <a:pPr lvl="1"/>
            <a:r>
              <a:rPr lang="en-US" dirty="0" smtClean="0"/>
              <a:t>sophisticated search capabilities by various categories, and</a:t>
            </a:r>
          </a:p>
          <a:p>
            <a:pPr lvl="1"/>
            <a:r>
              <a:rPr lang="en-US" dirty="0" smtClean="0"/>
              <a:t>users’ recommendations and comments</a:t>
            </a:r>
          </a:p>
          <a:p>
            <a:pPr lvl="1"/>
            <a:r>
              <a:rPr lang="en-US" dirty="0" smtClean="0"/>
              <a:t>correlation-based recommendations</a:t>
            </a:r>
          </a:p>
          <a:p>
            <a:r>
              <a:rPr lang="en-US" dirty="0" smtClean="0"/>
              <a:t>Such structuring of choices make choosing easier</a:t>
            </a:r>
            <a:endParaRPr lang="en-US" dirty="0"/>
          </a:p>
        </p:txBody>
      </p:sp>
    </p:spTree>
    <p:extLst>
      <p:ext uri="{BB962C8B-B14F-4D97-AF65-F5344CB8AC3E}">
        <p14:creationId xmlns:p14="http://schemas.microsoft.com/office/powerpoint/2010/main" val="990837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a:t>
            </a:r>
            <a:endParaRPr lang="en-US" dirty="0"/>
          </a:p>
        </p:txBody>
      </p:sp>
      <p:sp>
        <p:nvSpPr>
          <p:cNvPr id="3" name="Content Placeholder 2"/>
          <p:cNvSpPr>
            <a:spLocks noGrp="1"/>
          </p:cNvSpPr>
          <p:nvPr>
            <p:ph idx="1"/>
          </p:nvPr>
        </p:nvSpPr>
        <p:spPr/>
        <p:txBody>
          <a:bodyPr>
            <a:normAutofit lnSpcReduction="10000"/>
          </a:bodyPr>
          <a:lstStyle/>
          <a:p>
            <a:r>
              <a:rPr lang="en-US" dirty="0" smtClean="0"/>
              <a:t>While human beings respond to nudges, they also respond to </a:t>
            </a:r>
            <a:r>
              <a:rPr lang="en-US" i="1" dirty="0" smtClean="0"/>
              <a:t>incentives</a:t>
            </a:r>
          </a:p>
          <a:p>
            <a:r>
              <a:rPr lang="en-US" dirty="0" smtClean="0"/>
              <a:t>Make sure users have the right incentives</a:t>
            </a:r>
          </a:p>
          <a:p>
            <a:r>
              <a:rPr lang="en-US" dirty="0" smtClean="0"/>
              <a:t>Make the incentives </a:t>
            </a:r>
            <a:r>
              <a:rPr lang="en-US" i="1" dirty="0" smtClean="0"/>
              <a:t>salient</a:t>
            </a:r>
            <a:r>
              <a:rPr lang="en-US" dirty="0" smtClean="0"/>
              <a:t> (or prominent) so that people don’t miss them</a:t>
            </a:r>
          </a:p>
          <a:p>
            <a:pPr lvl="1"/>
            <a:r>
              <a:rPr lang="en-US" dirty="0" smtClean="0"/>
              <a:t>People tend to overweight the costs of a cab ride and underweight the full costs of having a car</a:t>
            </a:r>
          </a:p>
          <a:p>
            <a:pPr lvl="1"/>
            <a:r>
              <a:rPr lang="en-US" dirty="0" smtClean="0"/>
              <a:t>A tax on energy use will have a bigger effect if the thermostat tells the user the savings from turning the temperature down by a degree</a:t>
            </a:r>
            <a:endParaRPr lang="en-US" dirty="0"/>
          </a:p>
        </p:txBody>
      </p:sp>
    </p:spTree>
    <p:extLst>
      <p:ext uri="{BB962C8B-B14F-4D97-AF65-F5344CB8AC3E}">
        <p14:creationId xmlns:p14="http://schemas.microsoft.com/office/powerpoint/2010/main" val="3457030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NUDGES</a:t>
            </a:r>
            <a:endParaRPr lang="en-US" dirty="0"/>
          </a:p>
        </p:txBody>
      </p:sp>
      <p:sp>
        <p:nvSpPr>
          <p:cNvPr id="3" name="Content Placeholder 2"/>
          <p:cNvSpPr>
            <a:spLocks noGrp="1"/>
          </p:cNvSpPr>
          <p:nvPr>
            <p:ph idx="1"/>
          </p:nvPr>
        </p:nvSpPr>
        <p:spPr/>
        <p:txBody>
          <a:bodyPr/>
          <a:lstStyle/>
          <a:p>
            <a:r>
              <a:rPr lang="en-US" dirty="0" err="1" smtClean="0"/>
              <a:t>i</a:t>
            </a:r>
            <a:r>
              <a:rPr lang="en-US" dirty="0" err="1" smtClean="0">
                <a:solidFill>
                  <a:srgbClr val="FF0000"/>
                </a:solidFill>
              </a:rPr>
              <a:t>N</a:t>
            </a:r>
            <a:r>
              <a:rPr lang="en-US" dirty="0" err="1" smtClean="0"/>
              <a:t>centives</a:t>
            </a:r>
            <a:endParaRPr lang="en-US" dirty="0" smtClean="0"/>
          </a:p>
          <a:p>
            <a:r>
              <a:rPr lang="en-US" dirty="0" smtClean="0">
                <a:solidFill>
                  <a:srgbClr val="FF0000"/>
                </a:solidFill>
              </a:rPr>
              <a:t>U</a:t>
            </a:r>
            <a:r>
              <a:rPr lang="en-US" dirty="0" smtClean="0"/>
              <a:t>nderstand how choices correspond to happiness</a:t>
            </a:r>
          </a:p>
          <a:p>
            <a:r>
              <a:rPr lang="en-US" dirty="0" smtClean="0">
                <a:solidFill>
                  <a:srgbClr val="FF0000"/>
                </a:solidFill>
              </a:rPr>
              <a:t>D</a:t>
            </a:r>
            <a:r>
              <a:rPr lang="en-US" dirty="0" smtClean="0"/>
              <a:t>efaults</a:t>
            </a:r>
          </a:p>
          <a:p>
            <a:r>
              <a:rPr lang="en-US" dirty="0" smtClean="0">
                <a:solidFill>
                  <a:srgbClr val="FF0000"/>
                </a:solidFill>
              </a:rPr>
              <a:t>G</a:t>
            </a:r>
            <a:r>
              <a:rPr lang="en-US" dirty="0" smtClean="0"/>
              <a:t>ive feedback</a:t>
            </a:r>
          </a:p>
          <a:p>
            <a:r>
              <a:rPr lang="en-US" dirty="0" smtClean="0">
                <a:solidFill>
                  <a:srgbClr val="FF0000"/>
                </a:solidFill>
              </a:rPr>
              <a:t>E</a:t>
            </a:r>
            <a:r>
              <a:rPr lang="en-US" dirty="0" smtClean="0"/>
              <a:t>xpect error</a:t>
            </a:r>
          </a:p>
          <a:p>
            <a:r>
              <a:rPr lang="en-US" dirty="0" smtClean="0">
                <a:solidFill>
                  <a:srgbClr val="FF0000"/>
                </a:solidFill>
              </a:rPr>
              <a:t>S</a:t>
            </a:r>
            <a:r>
              <a:rPr lang="en-US" dirty="0" smtClean="0"/>
              <a:t>tructure complex choices</a:t>
            </a:r>
            <a:endParaRPr lang="en-US" dirty="0"/>
          </a:p>
        </p:txBody>
      </p:sp>
    </p:spTree>
    <p:extLst>
      <p:ext uri="{BB962C8B-B14F-4D97-AF65-F5344CB8AC3E}">
        <p14:creationId xmlns:p14="http://schemas.microsoft.com/office/powerpoint/2010/main" val="3723416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Side Note: Automatic and Reflective</a:t>
            </a:r>
            <a:endParaRPr lang="en-US" dirty="0"/>
          </a:p>
        </p:txBody>
      </p:sp>
      <p:sp>
        <p:nvSpPr>
          <p:cNvPr id="3" name="Content Placeholder 2"/>
          <p:cNvSpPr>
            <a:spLocks noGrp="1"/>
          </p:cNvSpPr>
          <p:nvPr>
            <p:ph idx="1"/>
          </p:nvPr>
        </p:nvSpPr>
        <p:spPr>
          <a:xfrm>
            <a:off x="609600" y="1600201"/>
            <a:ext cx="9140190" cy="4525963"/>
          </a:xfrm>
        </p:spPr>
        <p:txBody>
          <a:bodyPr>
            <a:normAutofit lnSpcReduction="10000"/>
          </a:bodyPr>
          <a:lstStyle/>
          <a:p>
            <a:r>
              <a:rPr lang="en-US" dirty="0" smtClean="0"/>
              <a:t>What </a:t>
            </a:r>
            <a:r>
              <a:rPr lang="en-US" i="1" dirty="0" smtClean="0"/>
              <a:t>Nudge</a:t>
            </a:r>
            <a:r>
              <a:rPr lang="en-US" dirty="0" smtClean="0"/>
              <a:t> calls the automatic system, </a:t>
            </a:r>
            <a:r>
              <a:rPr lang="en-US" i="1" dirty="0" smtClean="0"/>
              <a:t>Thinking, Fast and Slow</a:t>
            </a:r>
            <a:r>
              <a:rPr lang="en-US" dirty="0" smtClean="0"/>
              <a:t> calls System 1</a:t>
            </a:r>
          </a:p>
          <a:p>
            <a:r>
              <a:rPr lang="en-US" dirty="0"/>
              <a:t>What </a:t>
            </a:r>
            <a:r>
              <a:rPr lang="en-US" i="1" dirty="0"/>
              <a:t>Nudge</a:t>
            </a:r>
            <a:r>
              <a:rPr lang="en-US" dirty="0"/>
              <a:t> calls the </a:t>
            </a:r>
            <a:r>
              <a:rPr lang="en-US" dirty="0" smtClean="0"/>
              <a:t>reflective system</a:t>
            </a:r>
            <a:r>
              <a:rPr lang="en-US" dirty="0"/>
              <a:t>, </a:t>
            </a:r>
            <a:r>
              <a:rPr lang="en-US" i="1" dirty="0"/>
              <a:t>Thinking, Fast and Slow</a:t>
            </a:r>
            <a:r>
              <a:rPr lang="en-US" dirty="0"/>
              <a:t> calls System </a:t>
            </a:r>
            <a:r>
              <a:rPr lang="en-US" dirty="0" smtClean="0"/>
              <a:t>2</a:t>
            </a:r>
            <a:endParaRPr lang="en-US" dirty="0"/>
          </a:p>
          <a:p>
            <a:r>
              <a:rPr lang="en-US" dirty="0" smtClean="0"/>
              <a:t>Please see Chapter 1 (“The Characters of the Story”) of </a:t>
            </a:r>
            <a:r>
              <a:rPr lang="en-US" i="1" dirty="0"/>
              <a:t>Thinking, Fast and Slow</a:t>
            </a:r>
            <a:r>
              <a:rPr lang="en-US" dirty="0" smtClean="0"/>
              <a:t> for further details</a:t>
            </a:r>
          </a:p>
          <a:p>
            <a:pPr lvl="1"/>
            <a:r>
              <a:rPr lang="en-US" dirty="0" smtClean="0"/>
              <a:t>The entire Part I (Chapters 1 – 9) of </a:t>
            </a:r>
            <a:r>
              <a:rPr lang="en-US" i="1" dirty="0"/>
              <a:t>Thinking, Fast and Slow</a:t>
            </a:r>
            <a:r>
              <a:rPr lang="en-US" dirty="0"/>
              <a:t> </a:t>
            </a:r>
            <a:r>
              <a:rPr lang="en-US" dirty="0" smtClean="0"/>
              <a:t>explores these two aspects of our minds, and is called “Two Systems”.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9790" y="1600201"/>
            <a:ext cx="2366010" cy="3505200"/>
          </a:xfrm>
          <a:prstGeom prst="rect">
            <a:avLst/>
          </a:prstGeom>
        </p:spPr>
      </p:pic>
    </p:spTree>
    <p:extLst>
      <p:ext uri="{BB962C8B-B14F-4D97-AF65-F5344CB8AC3E}">
        <p14:creationId xmlns:p14="http://schemas.microsoft.com/office/powerpoint/2010/main" val="344764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Defaults</a:t>
            </a:r>
            <a:endParaRPr lang="en-US" dirty="0"/>
          </a:p>
        </p:txBody>
      </p:sp>
      <p:sp>
        <p:nvSpPr>
          <p:cNvPr id="3" name="Content Placeholder 2"/>
          <p:cNvSpPr>
            <a:spLocks noGrp="1"/>
          </p:cNvSpPr>
          <p:nvPr>
            <p:ph idx="1"/>
          </p:nvPr>
        </p:nvSpPr>
        <p:spPr/>
        <p:txBody>
          <a:bodyPr>
            <a:normAutofit/>
          </a:bodyPr>
          <a:lstStyle/>
          <a:p>
            <a:r>
              <a:rPr lang="en-US" dirty="0" smtClean="0"/>
              <a:t>Every choice situation has a default choice, whether it is made explicit or not</a:t>
            </a:r>
          </a:p>
          <a:p>
            <a:pPr lvl="1"/>
            <a:r>
              <a:rPr lang="en-US" dirty="0" smtClean="0"/>
              <a:t>The default is what a chooser gets when she chooses nothing</a:t>
            </a:r>
          </a:p>
          <a:p>
            <a:r>
              <a:rPr lang="en-US" dirty="0" smtClean="0"/>
              <a:t>When people are required to choose one item from a list, it is often helpful if the choice architect specifies a default choice that would be a good choice for most people, especially those who need help in choosing</a:t>
            </a:r>
            <a:endParaRPr lang="en-US" dirty="0"/>
          </a:p>
        </p:txBody>
      </p:sp>
    </p:spTree>
    <p:extLst>
      <p:ext uri="{BB962C8B-B14F-4D97-AF65-F5344CB8AC3E}">
        <p14:creationId xmlns:p14="http://schemas.microsoft.com/office/powerpoint/2010/main" val="4124237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Defaults</a:t>
            </a:r>
            <a:endParaRPr lang="en-US" dirty="0"/>
          </a:p>
        </p:txBody>
      </p:sp>
      <p:sp>
        <p:nvSpPr>
          <p:cNvPr id="3" name="Content Placeholder 2"/>
          <p:cNvSpPr>
            <a:spLocks noGrp="1"/>
          </p:cNvSpPr>
          <p:nvPr>
            <p:ph idx="1"/>
          </p:nvPr>
        </p:nvSpPr>
        <p:spPr/>
        <p:txBody>
          <a:bodyPr>
            <a:normAutofit/>
          </a:bodyPr>
          <a:lstStyle/>
          <a:p>
            <a:r>
              <a:rPr lang="en-US" dirty="0" smtClean="0"/>
              <a:t>“Dead man switches” in dangerous machines, computers that switch off when unattended, auto headlights (that turn off when the engine is off)</a:t>
            </a:r>
          </a:p>
          <a:p>
            <a:r>
              <a:rPr lang="en-US" dirty="0" smtClean="0"/>
              <a:t>As most people will keep the factory-set default value of the length of time an unattended computer waits before it switches off, it is important that this default be chosen carefully to help most computer users, especially the least savvy</a:t>
            </a:r>
          </a:p>
        </p:txBody>
      </p:sp>
    </p:spTree>
    <p:extLst>
      <p:ext uri="{BB962C8B-B14F-4D97-AF65-F5344CB8AC3E}">
        <p14:creationId xmlns:p14="http://schemas.microsoft.com/office/powerpoint/2010/main" val="1775687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Defaults</a:t>
            </a:r>
            <a:endParaRPr lang="en-US" dirty="0"/>
          </a:p>
        </p:txBody>
      </p:sp>
      <p:sp>
        <p:nvSpPr>
          <p:cNvPr id="3" name="Content Placeholder 2"/>
          <p:cNvSpPr>
            <a:spLocks noGrp="1"/>
          </p:cNvSpPr>
          <p:nvPr>
            <p:ph idx="1"/>
          </p:nvPr>
        </p:nvSpPr>
        <p:spPr/>
        <p:txBody>
          <a:bodyPr>
            <a:normAutofit lnSpcReduction="10000"/>
          </a:bodyPr>
          <a:lstStyle/>
          <a:p>
            <a:r>
              <a:rPr lang="en-US" dirty="0" smtClean="0"/>
              <a:t>Software downloads often come with a choice between a “recommended” download and a “custom” download. </a:t>
            </a:r>
          </a:p>
          <a:p>
            <a:r>
              <a:rPr lang="en-US" dirty="0" smtClean="0"/>
              <a:t>It is a good idea to help non-expert downloaders by designing the recommended download so that it is a good choice for most non-experts</a:t>
            </a:r>
          </a:p>
          <a:p>
            <a:r>
              <a:rPr lang="en-US" dirty="0" smtClean="0"/>
              <a:t>This recommended option should be pre-selected, not just offered</a:t>
            </a:r>
          </a:p>
          <a:p>
            <a:r>
              <a:rPr lang="en-US" dirty="0" smtClean="0"/>
              <a:t>However, the custom option should be available for those confident enough to use it</a:t>
            </a:r>
          </a:p>
          <a:p>
            <a:endParaRPr lang="en-US" dirty="0"/>
          </a:p>
        </p:txBody>
      </p:sp>
    </p:spTree>
    <p:extLst>
      <p:ext uri="{BB962C8B-B14F-4D97-AF65-F5344CB8AC3E}">
        <p14:creationId xmlns:p14="http://schemas.microsoft.com/office/powerpoint/2010/main" val="359837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Defaults can be abused</a:t>
            </a:r>
            <a:endParaRPr lang="en-US" dirty="0"/>
          </a:p>
        </p:txBody>
      </p:sp>
      <p:sp>
        <p:nvSpPr>
          <p:cNvPr id="3" name="Content Placeholder 2"/>
          <p:cNvSpPr>
            <a:spLocks noGrp="1"/>
          </p:cNvSpPr>
          <p:nvPr>
            <p:ph idx="1"/>
          </p:nvPr>
        </p:nvSpPr>
        <p:spPr/>
        <p:txBody>
          <a:bodyPr/>
          <a:lstStyle/>
          <a:p>
            <a:r>
              <a:rPr lang="en-US" dirty="0" smtClean="0"/>
              <a:t>Our willingness to stick with the default option chosen for us can be abused by the organizations that make us choose</a:t>
            </a:r>
          </a:p>
          <a:p>
            <a:r>
              <a:rPr lang="en-US" dirty="0" smtClean="0"/>
              <a:t>If you are not careful, you may end up ‘choosing’ a default that gives your ‘permission’ to a company to send you unwanted mail or phone solicitations</a:t>
            </a:r>
            <a:endParaRPr lang="en-US" dirty="0"/>
          </a:p>
        </p:txBody>
      </p:sp>
    </p:spTree>
    <p:extLst>
      <p:ext uri="{BB962C8B-B14F-4D97-AF65-F5344CB8AC3E}">
        <p14:creationId xmlns:p14="http://schemas.microsoft.com/office/powerpoint/2010/main" val="3655264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Defense Department</a:t>
            </a:r>
            <a:endParaRPr lang="en-US" dirty="0"/>
          </a:p>
        </p:txBody>
      </p:sp>
      <p:sp>
        <p:nvSpPr>
          <p:cNvPr id="3" name="Content Placeholder 2"/>
          <p:cNvSpPr>
            <a:spLocks noGrp="1"/>
          </p:cNvSpPr>
          <p:nvPr>
            <p:ph idx="1"/>
          </p:nvPr>
        </p:nvSpPr>
        <p:spPr/>
        <p:txBody>
          <a:bodyPr>
            <a:normAutofit/>
          </a:bodyPr>
          <a:lstStyle/>
          <a:p>
            <a:r>
              <a:rPr lang="en-US" dirty="0" smtClean="0"/>
              <a:t>A provision in the No Child Left Behind Act requires that school districts supply the names, addresses, and telephone numbers of students to recruiters in the armed forces</a:t>
            </a:r>
          </a:p>
          <a:p>
            <a:r>
              <a:rPr lang="en-US" dirty="0" smtClean="0"/>
              <a:t>However, the law also says that parents have the right to have their children’s information </a:t>
            </a:r>
            <a:r>
              <a:rPr lang="en-US" i="1" dirty="0" smtClean="0"/>
              <a:t>not</a:t>
            </a:r>
            <a:r>
              <a:rPr lang="en-US" dirty="0" smtClean="0"/>
              <a:t> given to the recruiters</a:t>
            </a:r>
          </a:p>
        </p:txBody>
      </p:sp>
    </p:spTree>
    <p:extLst>
      <p:ext uri="{BB962C8B-B14F-4D97-AF65-F5344CB8AC3E}">
        <p14:creationId xmlns:p14="http://schemas.microsoft.com/office/powerpoint/2010/main" val="3742865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Defense Department</a:t>
            </a:r>
            <a:endParaRPr lang="en-US" dirty="0"/>
          </a:p>
        </p:txBody>
      </p:sp>
      <p:sp>
        <p:nvSpPr>
          <p:cNvPr id="3" name="Content Placeholder 2"/>
          <p:cNvSpPr>
            <a:spLocks noGrp="1"/>
          </p:cNvSpPr>
          <p:nvPr>
            <p:ph idx="1"/>
          </p:nvPr>
        </p:nvSpPr>
        <p:spPr/>
        <p:txBody>
          <a:bodyPr>
            <a:normAutofit/>
          </a:bodyPr>
          <a:lstStyle/>
          <a:p>
            <a:r>
              <a:rPr lang="en-US" dirty="0" smtClean="0"/>
              <a:t>The Fairport, NY school district interpreted the law as an ‘opt-in’ policy: information is given to recruiters only for those students whose parents give explicit permission</a:t>
            </a:r>
          </a:p>
          <a:p>
            <a:r>
              <a:rPr lang="en-US" dirty="0" smtClean="0"/>
              <a:t>The Defense Department on the other hand insisted that the law was an ‘opt-out’ policy: information will have to be given to recruiters for all students </a:t>
            </a:r>
            <a:r>
              <a:rPr lang="en-US" i="1" dirty="0" smtClean="0"/>
              <a:t>except</a:t>
            </a:r>
            <a:r>
              <a:rPr lang="en-US" dirty="0" smtClean="0"/>
              <a:t> the students whose parents explicitly refuse permission</a:t>
            </a:r>
          </a:p>
          <a:p>
            <a:r>
              <a:rPr lang="en-US" dirty="0" smtClean="0">
                <a:solidFill>
                  <a:srgbClr val="FF0000"/>
                </a:solidFill>
              </a:rPr>
              <a:t>Both sides understood the power of the default option</a:t>
            </a:r>
          </a:p>
          <a:p>
            <a:endParaRPr lang="en-US" dirty="0"/>
          </a:p>
        </p:txBody>
      </p:sp>
    </p:spTree>
    <p:extLst>
      <p:ext uri="{BB962C8B-B14F-4D97-AF65-F5344CB8AC3E}">
        <p14:creationId xmlns:p14="http://schemas.microsoft.com/office/powerpoint/2010/main" val="1931267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1377</Words>
  <Application>Microsoft Office PowerPoint</Application>
  <PresentationFormat>Widescreen</PresentationFormat>
  <Paragraphs>102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Choice Architecture</vt:lpstr>
      <vt:lpstr>Choice Architecture 101</vt:lpstr>
      <vt:lpstr>Side Note: Automatic and Reflective</vt:lpstr>
      <vt:lpstr>Defaults</vt:lpstr>
      <vt:lpstr>Defaults</vt:lpstr>
      <vt:lpstr>Defaults</vt:lpstr>
      <vt:lpstr>Defaults can be abused</vt:lpstr>
      <vt:lpstr>The US Defense Department</vt:lpstr>
      <vt:lpstr>The US Defense Department</vt:lpstr>
      <vt:lpstr>Default Choice or Mandated Choice?</vt:lpstr>
      <vt:lpstr>Default Choice or Mandated Choice?</vt:lpstr>
      <vt:lpstr>Default Choice or Mandated Choice?</vt:lpstr>
      <vt:lpstr>Expect Error</vt:lpstr>
      <vt:lpstr>Expect Error</vt:lpstr>
      <vt:lpstr>PowerPoint Presentation</vt:lpstr>
      <vt:lpstr>Give Feedback</vt:lpstr>
      <vt:lpstr>Understand how choices correspond to happiness </vt:lpstr>
      <vt:lpstr>Understand how choices correspond to happiness: RECAP </vt:lpstr>
      <vt:lpstr>Understand how choices correspond to happiness: RECAP</vt:lpstr>
      <vt:lpstr>Understand how choices correspond to happiness: RECAP</vt:lpstr>
      <vt:lpstr>Structure Complex Choices</vt:lpstr>
      <vt:lpstr>Structure Complex Choices</vt:lpstr>
      <vt:lpstr>Incentives </vt:lpstr>
      <vt:lpstr>NUDGES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 Architecture</dc:title>
  <dc:creator>Udayan Roy</dc:creator>
  <cp:lastModifiedBy>Udayan Roy</cp:lastModifiedBy>
  <cp:revision>26</cp:revision>
  <dcterms:created xsi:type="dcterms:W3CDTF">2010-11-13T17:46:18Z</dcterms:created>
  <dcterms:modified xsi:type="dcterms:W3CDTF">2020-11-10T13:31:35Z</dcterms:modified>
</cp:coreProperties>
</file>