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59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3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94440-2760-4C35-B834-0127438810A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BFEE3-527D-479B-9799-A16813954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1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Brigitte C.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Madrian</a:t>
            </a:r>
            <a:r>
              <a:rPr lang="en-US" baseline="0" dirty="0" smtClean="0"/>
              <a:t> and Dennis F. Shea. “The Power of Suggestion: Inertia in 401(k) Participation and Savings Behavior.” </a:t>
            </a:r>
            <a:r>
              <a:rPr lang="en-US" i="1" baseline="0" dirty="0" smtClean="0"/>
              <a:t>Quarterly Journal of Economics </a:t>
            </a:r>
            <a:r>
              <a:rPr lang="en-US" baseline="0" dirty="0" smtClean="0"/>
              <a:t>116 (2001): 1149 – 1225.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FEE3-527D-479B-9799-A168139542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1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0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6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2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EE04-90AC-44E9-BE93-19249CFA32E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F21A-9913-44AA-BAE5-4C0F2A52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2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tlantic.com/family/archive/2018/09/spending-personal-finance-pain-of-paying/569575/" TargetMode="External"/><Relationship Id="rId2" Type="http://schemas.openxmlformats.org/officeDocument/2006/relationships/hyperlink" Target="https://nyti.ms/32lmja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Technology/virtual-reality-study-encourages-subjects-save-future/story?id=1235825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ud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5163">
            <a:off x="536379" y="1237897"/>
            <a:ext cx="2852529" cy="437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More Tomorrow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Nudge</a:t>
            </a:r>
            <a:r>
              <a:rPr lang="en-US" dirty="0" smtClean="0"/>
              <a:t>, Chapter 6</a:t>
            </a:r>
          </a:p>
          <a:p>
            <a:r>
              <a:rPr lang="en-US" dirty="0" smtClean="0"/>
              <a:t>Behavioral Economics</a:t>
            </a:r>
          </a:p>
          <a:p>
            <a:r>
              <a:rPr lang="en-US" dirty="0" err="1" smtClean="0"/>
              <a:t>Udayan</a:t>
            </a:r>
            <a:r>
              <a:rPr lang="en-US" dirty="0" smtClean="0"/>
              <a:t> Roy</a:t>
            </a:r>
          </a:p>
        </p:txBody>
      </p:sp>
    </p:spTree>
    <p:extLst>
      <p:ext uri="{BB962C8B-B14F-4D97-AF65-F5344CB8AC3E}">
        <p14:creationId xmlns:p14="http://schemas.microsoft.com/office/powerpoint/2010/main" val="334982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Enrollment is the </a:t>
            </a:r>
            <a:r>
              <a:rPr lang="en-US" dirty="0"/>
              <a:t>A</a:t>
            </a:r>
            <a:r>
              <a:rPr lang="en-US" dirty="0" smtClean="0"/>
              <a:t>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automatic enrollment, as soon as an employee is eligible to join his/her employer’s retirement plan, </a:t>
            </a:r>
          </a:p>
          <a:p>
            <a:pPr lvl="1"/>
            <a:r>
              <a:rPr lang="en-US" dirty="0" smtClean="0"/>
              <a:t>He/she is automatically enrolled</a:t>
            </a:r>
          </a:p>
          <a:p>
            <a:pPr lvl="1"/>
            <a:r>
              <a:rPr lang="en-US" dirty="0" smtClean="0"/>
              <a:t>A specified percent of the paycheck is taken and put into the retirement fund</a:t>
            </a:r>
          </a:p>
          <a:p>
            <a:pPr lvl="1"/>
            <a:r>
              <a:rPr lang="en-US" dirty="0" smtClean="0"/>
              <a:t>He/she is informed of this and notified of his/her right to opt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2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Enrollment is the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enrollment has been a success when tried</a:t>
            </a:r>
          </a:p>
          <a:p>
            <a:r>
              <a:rPr lang="en-US" dirty="0" smtClean="0"/>
              <a:t>In one plan, studied by </a:t>
            </a:r>
            <a:r>
              <a:rPr lang="en-US" dirty="0" err="1" smtClean="0"/>
              <a:t>Madrian</a:t>
            </a:r>
            <a:r>
              <a:rPr lang="en-US" dirty="0" smtClean="0"/>
              <a:t> and Shea (2001), </a:t>
            </a:r>
          </a:p>
          <a:p>
            <a:pPr lvl="1"/>
            <a:r>
              <a:rPr lang="en-US" dirty="0" smtClean="0"/>
              <a:t>Under the initial </a:t>
            </a:r>
            <a:r>
              <a:rPr lang="en-US" dirty="0" smtClean="0">
                <a:solidFill>
                  <a:srgbClr val="FF0000"/>
                </a:solidFill>
              </a:rPr>
              <a:t>opt-in</a:t>
            </a:r>
            <a:r>
              <a:rPr lang="en-US" dirty="0" smtClean="0"/>
              <a:t> system, enrollment rates were </a:t>
            </a:r>
            <a:r>
              <a:rPr lang="en-US" dirty="0" smtClean="0">
                <a:solidFill>
                  <a:srgbClr val="FF0000"/>
                </a:solidFill>
              </a:rPr>
              <a:t>20%</a:t>
            </a:r>
            <a:r>
              <a:rPr lang="en-US" dirty="0" smtClean="0"/>
              <a:t> after three months of employment, and rose to </a:t>
            </a:r>
            <a:r>
              <a:rPr lang="en-US" dirty="0" smtClean="0">
                <a:solidFill>
                  <a:srgbClr val="FF0000"/>
                </a:solidFill>
              </a:rPr>
              <a:t>65%</a:t>
            </a:r>
            <a:r>
              <a:rPr lang="en-US" dirty="0" smtClean="0"/>
              <a:t>  after three years</a:t>
            </a:r>
          </a:p>
          <a:p>
            <a:pPr lvl="1"/>
            <a:r>
              <a:rPr lang="en-US" dirty="0" smtClean="0"/>
              <a:t>When the </a:t>
            </a:r>
            <a:r>
              <a:rPr lang="en-US" dirty="0" smtClean="0">
                <a:solidFill>
                  <a:srgbClr val="0070C0"/>
                </a:solidFill>
              </a:rPr>
              <a:t>opt-out</a:t>
            </a:r>
            <a:r>
              <a:rPr lang="en-US" dirty="0" smtClean="0"/>
              <a:t> system was adopted, enrollment rates rose to </a:t>
            </a:r>
            <a:r>
              <a:rPr lang="en-US" dirty="0" smtClean="0">
                <a:solidFill>
                  <a:srgbClr val="0070C0"/>
                </a:solidFill>
              </a:rPr>
              <a:t>90%</a:t>
            </a:r>
            <a:r>
              <a:rPr lang="en-US" dirty="0" smtClean="0"/>
              <a:t> </a:t>
            </a:r>
            <a:r>
              <a:rPr lang="en-US" dirty="0"/>
              <a:t>after three months of employment, </a:t>
            </a:r>
            <a:r>
              <a:rPr lang="en-US" dirty="0" smtClean="0"/>
              <a:t>and to </a:t>
            </a:r>
            <a:r>
              <a:rPr lang="en-US" dirty="0" smtClean="0">
                <a:solidFill>
                  <a:srgbClr val="0070C0"/>
                </a:solidFill>
              </a:rPr>
              <a:t>98%</a:t>
            </a:r>
            <a:r>
              <a:rPr lang="en-US" dirty="0" smtClean="0"/>
              <a:t>  </a:t>
            </a:r>
            <a:r>
              <a:rPr lang="en-US" dirty="0"/>
              <a:t>after three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People join sooner; more people join eventually!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6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automatic enrollment lead to </a:t>
            </a:r>
            <a:r>
              <a:rPr lang="en-US" i="1" dirty="0" smtClean="0"/>
              <a:t>too much saving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few employees drop out once they are automatically enrolled</a:t>
            </a:r>
          </a:p>
          <a:p>
            <a:r>
              <a:rPr lang="en-US" dirty="0" smtClean="0"/>
              <a:t>In one study, the fraction of employees who drop out in the first year rose only between 0.3% and 0.6% after automatic enrollment was introduced</a:t>
            </a:r>
          </a:p>
          <a:p>
            <a:r>
              <a:rPr lang="en-US" dirty="0" smtClean="0"/>
              <a:t>Although inertia may explain some of this, it does suggest that most automatically enrolled people do not conclude that they are saving too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9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better to </a:t>
            </a:r>
            <a:r>
              <a:rPr lang="en-US" i="1" dirty="0" smtClean="0"/>
              <a:t>require</a:t>
            </a:r>
            <a:r>
              <a:rPr lang="en-US" dirty="0" smtClean="0"/>
              <a:t> a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alternative to automatic enrollment is to tell employees that to get paid they must explicitly state whether or not they wanted to join the retirement plan</a:t>
            </a:r>
          </a:p>
          <a:p>
            <a:pPr lvl="1"/>
            <a:r>
              <a:rPr lang="en-US" dirty="0" smtClean="0"/>
              <a:t>This forces employees to choose and reduces the role of the choice architect</a:t>
            </a:r>
          </a:p>
          <a:p>
            <a:r>
              <a:rPr lang="en-US" dirty="0" smtClean="0"/>
              <a:t>This strategy works too!</a:t>
            </a:r>
          </a:p>
          <a:p>
            <a:pPr lvl="1"/>
            <a:r>
              <a:rPr lang="en-US" dirty="0" smtClean="0"/>
              <a:t>In one study, participation rates increased by 25 percentage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1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also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employees are forced to state their choice, results are better when employees are given some help</a:t>
            </a:r>
          </a:p>
          <a:p>
            <a:pPr lvl="1"/>
            <a:r>
              <a:rPr lang="en-US" dirty="0" smtClean="0"/>
              <a:t>In one study, employees could check </a:t>
            </a:r>
          </a:p>
          <a:p>
            <a:pPr lvl="2"/>
            <a:r>
              <a:rPr lang="en-US" dirty="0" smtClean="0"/>
              <a:t>no, or </a:t>
            </a:r>
          </a:p>
          <a:p>
            <a:pPr lvl="2"/>
            <a:r>
              <a:rPr lang="en-US" dirty="0" smtClean="0"/>
              <a:t>yes, to a 2% savings contribution with a pre-selected asset allocation, or </a:t>
            </a:r>
          </a:p>
          <a:p>
            <a:pPr lvl="2"/>
            <a:r>
              <a:rPr lang="en-US" dirty="0" smtClean="0"/>
              <a:t>yes, with self-chosen savings contribution and asset allocation</a:t>
            </a:r>
          </a:p>
          <a:p>
            <a:pPr lvl="1"/>
            <a:r>
              <a:rPr lang="en-US" dirty="0" smtClean="0"/>
              <a:t>Participation rates jumped from 9% to 34%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Simplicity also helps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Conversely, when required to state a choice, people will say no if the choice is too complex</a:t>
            </a:r>
          </a:p>
          <a:p>
            <a:r>
              <a:rPr lang="en-US" dirty="0" smtClean="0"/>
              <a:t>One study found that the more options in a plan, the lower the participation rates</a:t>
            </a:r>
          </a:p>
          <a:p>
            <a:pPr lvl="1"/>
            <a:r>
              <a:rPr lang="en-US" dirty="0" smtClean="0"/>
              <a:t>Recall the paradox of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4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try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messing around with choice architecture and nudges, why not try to educate the employees about retirement plans?</a:t>
            </a:r>
          </a:p>
        </p:txBody>
      </p:sp>
    </p:spTree>
    <p:extLst>
      <p:ext uri="{BB962C8B-B14F-4D97-AF65-F5344CB8AC3E}">
        <p14:creationId xmlns:p14="http://schemas.microsoft.com/office/powerpoint/2010/main" val="294843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try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it does not seem to work</a:t>
            </a:r>
          </a:p>
          <a:p>
            <a:pPr lvl="1"/>
            <a:r>
              <a:rPr lang="en-US" dirty="0" smtClean="0"/>
              <a:t>One employer offered an education program and used before-and-after quizzes on financial literacy to test the program’s effectiveness</a:t>
            </a:r>
          </a:p>
          <a:p>
            <a:pPr lvl="1"/>
            <a:r>
              <a:rPr lang="en-US" dirty="0" smtClean="0"/>
              <a:t>The average score went up … from 54 to 55!</a:t>
            </a:r>
          </a:p>
          <a:p>
            <a:pPr lvl="1"/>
            <a:r>
              <a:rPr lang="en-US" dirty="0" smtClean="0"/>
              <a:t>Also, people often leave such education seminars saying they want to join, but fail to follow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8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more tomorrow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80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Save More Tomorrow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by Richard </a:t>
            </a:r>
            <a:r>
              <a:rPr lang="en-US" dirty="0" err="1" smtClean="0"/>
              <a:t>Thaler</a:t>
            </a:r>
            <a:r>
              <a:rPr lang="en-US" dirty="0" smtClean="0"/>
              <a:t> and </a:t>
            </a:r>
            <a:r>
              <a:rPr lang="en-US" dirty="0" err="1" smtClean="0"/>
              <a:t>Shlomo</a:t>
            </a:r>
            <a:r>
              <a:rPr lang="en-US" dirty="0" smtClean="0"/>
              <a:t> </a:t>
            </a:r>
            <a:r>
              <a:rPr lang="en-US" dirty="0" err="1" smtClean="0"/>
              <a:t>Benartzi</a:t>
            </a:r>
            <a:r>
              <a:rPr lang="en-US" dirty="0" smtClean="0"/>
              <a:t>, this plan is based on </a:t>
            </a:r>
            <a:r>
              <a:rPr lang="en-US" i="1" dirty="0" smtClean="0"/>
              <a:t>five psychological principles</a:t>
            </a:r>
          </a:p>
          <a:p>
            <a:pPr lvl="1"/>
            <a:r>
              <a:rPr lang="en-US" dirty="0" smtClean="0"/>
              <a:t>People plan to save more, but never follow through</a:t>
            </a:r>
          </a:p>
          <a:p>
            <a:pPr lvl="1"/>
            <a:r>
              <a:rPr lang="en-US" dirty="0" smtClean="0"/>
              <a:t>Costly choice removal is easier to accept if it is to happen not now but in the future</a:t>
            </a:r>
          </a:p>
          <a:p>
            <a:pPr lvl="1"/>
            <a:r>
              <a:rPr lang="en-US" dirty="0" smtClean="0"/>
              <a:t>Loss aversion: people hate to see shrinking paychecks</a:t>
            </a:r>
          </a:p>
          <a:p>
            <a:pPr lvl="1"/>
            <a:r>
              <a:rPr lang="en-US" dirty="0" smtClean="0"/>
              <a:t>Money illusion: any inflation-</a:t>
            </a:r>
            <a:r>
              <a:rPr lang="en-US" i="1" dirty="0" smtClean="0"/>
              <a:t>un</a:t>
            </a:r>
            <a:r>
              <a:rPr lang="en-US" dirty="0" smtClean="0"/>
              <a:t>adjusted shrinkage in paychecks is hard for us to take</a:t>
            </a:r>
          </a:p>
          <a:p>
            <a:pPr lvl="1"/>
            <a:r>
              <a:rPr lang="en-US" dirty="0" smtClean="0"/>
              <a:t>Inertia is a powerful influence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0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 Personal Saving 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628775"/>
            <a:ext cx="8305799" cy="498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09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Save More Tomorrow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feature of the SMT program is that </a:t>
            </a:r>
            <a:r>
              <a:rPr lang="en-US" dirty="0" smtClean="0">
                <a:solidFill>
                  <a:srgbClr val="FF0000"/>
                </a:solidFill>
              </a:rPr>
              <a:t>your contributions to your pension fund automatically go up when your pay goes up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19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Save More Tomorrow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that automatic enrollment solves the enrollment problem</a:t>
            </a:r>
          </a:p>
          <a:p>
            <a:r>
              <a:rPr lang="en-US" dirty="0" smtClean="0"/>
              <a:t>But it doesn’t solve the problem of low saving rates</a:t>
            </a:r>
          </a:p>
          <a:p>
            <a:r>
              <a:rPr lang="en-US" dirty="0" smtClean="0"/>
              <a:t>The SMT program has turned out to be hugely effective in raising saving rates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3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Save More Tomorrow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retirement contributions are raised in sync with salary increases, people do not feel the automatic diversion of their pay into the retirement fund as a loss</a:t>
            </a:r>
          </a:p>
          <a:p>
            <a:r>
              <a:rPr lang="en-US" dirty="0" smtClean="0"/>
              <a:t>Moreover, they do not have to do anything to raise their saving rates; it keeps going up automatically every time they get a pay 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38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is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1998 study, employees were given the opportunity to get free financial advice on saving for retirement</a:t>
            </a:r>
          </a:p>
          <a:p>
            <a:pPr lvl="1"/>
            <a:r>
              <a:rPr lang="en-US" dirty="0" smtClean="0"/>
              <a:t>Group A chose not to meet with the financial advisor: saved 6% of income; no change over 3-year period</a:t>
            </a:r>
          </a:p>
          <a:p>
            <a:pPr lvl="1"/>
            <a:r>
              <a:rPr lang="en-US" dirty="0" smtClean="0"/>
              <a:t>Group B met with the advisor and agreed to immediately increase their saving rate by 5 percentage points: saving rate rose from 4% to 9%; then remained stable</a:t>
            </a:r>
          </a:p>
          <a:p>
            <a:pPr lvl="1"/>
            <a:r>
              <a:rPr lang="en-US" dirty="0" smtClean="0"/>
              <a:t>Group C said they could not afford </a:t>
            </a:r>
            <a:r>
              <a:rPr lang="en-US" i="1" dirty="0" smtClean="0"/>
              <a:t>any</a:t>
            </a:r>
            <a:r>
              <a:rPr lang="en-US" dirty="0" smtClean="0"/>
              <a:t> increase in their (3.5%) saving rate and were offered SMT</a:t>
            </a:r>
          </a:p>
        </p:txBody>
      </p:sp>
    </p:spTree>
    <p:extLst>
      <p:ext uri="{BB962C8B-B14F-4D97-AF65-F5344CB8AC3E}">
        <p14:creationId xmlns:p14="http://schemas.microsoft.com/office/powerpoint/2010/main" val="2493869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 is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C started with a 3.5% saving rate</a:t>
            </a:r>
            <a:endParaRPr lang="en-US" dirty="0"/>
          </a:p>
          <a:p>
            <a:r>
              <a:rPr lang="en-US" dirty="0"/>
              <a:t>These employees were offered SMT</a:t>
            </a:r>
          </a:p>
          <a:p>
            <a:pPr lvl="1"/>
            <a:r>
              <a:rPr lang="en-US" dirty="0"/>
              <a:t>Their saving rate would go up every time their salary went up; they would never see any decline in take-home pay on account of joining SMT</a:t>
            </a:r>
          </a:p>
          <a:p>
            <a:r>
              <a:rPr lang="en-US" dirty="0"/>
              <a:t>78% signed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Their saving rate increased steadily to 13.6% after three years—a quadrupling!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4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 is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people who enrolled in Save More Tomorrow stuck with it until they reached the </a:t>
            </a:r>
            <a:r>
              <a:rPr lang="en-US" i="1" dirty="0" smtClean="0"/>
              <a:t>maximum</a:t>
            </a:r>
            <a:r>
              <a:rPr lang="en-US" dirty="0" smtClean="0"/>
              <a:t> they were allowed to contribute to the plan!</a:t>
            </a:r>
          </a:p>
          <a:p>
            <a:r>
              <a:rPr lang="en-US" dirty="0" smtClean="0"/>
              <a:t>The few people who left the program did not reduce their saving rate, they only put a stop to further automatic increases in their saving rates</a:t>
            </a:r>
          </a:p>
          <a:p>
            <a:r>
              <a:rPr lang="en-US" dirty="0" smtClean="0"/>
              <a:t>SMT is spreading across the corporate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38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 Government has helped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IRS has defined, approved, and promoted the use of SMT plans</a:t>
            </a:r>
          </a:p>
          <a:p>
            <a:r>
              <a:rPr lang="en-US" dirty="0" smtClean="0"/>
              <a:t>In 2006, Congress passed the Pension Protection Act that offers employers incentives to</a:t>
            </a:r>
          </a:p>
          <a:p>
            <a:pPr lvl="1"/>
            <a:r>
              <a:rPr lang="en-US" dirty="0" smtClean="0"/>
              <a:t>Match employee contributions</a:t>
            </a:r>
          </a:p>
          <a:p>
            <a:pPr lvl="1"/>
            <a:r>
              <a:rPr lang="en-US" dirty="0" smtClean="0"/>
              <a:t>Automatically enroll them in the plan</a:t>
            </a:r>
          </a:p>
          <a:p>
            <a:pPr lvl="1"/>
            <a:r>
              <a:rPr lang="en-US" dirty="0" smtClean="0"/>
              <a:t>Automatically increase their contribution rates over time</a:t>
            </a:r>
          </a:p>
          <a:p>
            <a:r>
              <a:rPr lang="en-US" dirty="0" smtClean="0"/>
              <a:t>Hooray for behavioral economics!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8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More Workers Get Help in Building Rainy Day Savings</a:t>
            </a:r>
            <a:r>
              <a:rPr lang="en-US" dirty="0"/>
              <a:t> By Ann </a:t>
            </a:r>
            <a:r>
              <a:rPr lang="en-US" dirty="0" err="1"/>
              <a:t>Carrns</a:t>
            </a:r>
            <a:r>
              <a:rPr lang="en-US" dirty="0"/>
              <a:t>, The New York Times, Nov. 6, </a:t>
            </a:r>
            <a:r>
              <a:rPr lang="en-US" dirty="0" smtClean="0"/>
              <a:t>2020</a:t>
            </a:r>
          </a:p>
          <a:p>
            <a:r>
              <a:rPr lang="en-US" dirty="0">
                <a:hlinkClick r:id="rId3"/>
              </a:rPr>
              <a:t>I Made One Simple Financial Change and It Lowered My Spending</a:t>
            </a:r>
            <a:r>
              <a:rPr lang="en-US" dirty="0"/>
              <a:t> By JOE PINSKER, The Atlantic, SEPTEMBER 7, 2018</a:t>
            </a:r>
          </a:p>
        </p:txBody>
      </p:sp>
    </p:spTree>
    <p:extLst>
      <p:ext uri="{BB962C8B-B14F-4D97-AF65-F5344CB8AC3E}">
        <p14:creationId xmlns:p14="http://schemas.microsoft.com/office/powerpoint/2010/main" val="15166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Tailpiece: You save more when you feel empathy for your future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Virtual </a:t>
            </a:r>
            <a:r>
              <a:rPr lang="en-US" b="1" dirty="0">
                <a:hlinkClick r:id="rId2"/>
              </a:rPr>
              <a:t>Reality Study Encourages Subjects to Save for the </a:t>
            </a:r>
            <a:r>
              <a:rPr lang="en-US" b="1" dirty="0" smtClean="0">
                <a:hlinkClick r:id="rId2"/>
              </a:rPr>
              <a:t>Future</a:t>
            </a:r>
            <a:r>
              <a:rPr lang="en-US" b="1" dirty="0" smtClean="0"/>
              <a:t>: Morphed </a:t>
            </a:r>
            <a:r>
              <a:rPr lang="en-US" b="1" dirty="0"/>
              <a:t>Photographs Show What You'll Look Like 'When You're </a:t>
            </a:r>
            <a:r>
              <a:rPr lang="en-US" b="1" dirty="0" smtClean="0"/>
              <a:t>64‘</a:t>
            </a:r>
          </a:p>
          <a:p>
            <a:pPr lvl="1"/>
            <a:r>
              <a:rPr lang="en-US" b="1" dirty="0"/>
              <a:t>By JOHN BERMAN and JENNIFER METZ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ABC World News with Diane Sawyer, December 9, 2010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7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save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live longer and retire earlier</a:t>
            </a:r>
          </a:p>
          <a:p>
            <a:r>
              <a:rPr lang="en-US" dirty="0" smtClean="0"/>
              <a:t>We have fewer kids to take care of us when we are old</a:t>
            </a:r>
          </a:p>
          <a:p>
            <a:r>
              <a:rPr lang="en-US" dirty="0" smtClean="0"/>
              <a:t>Families are geographically dispersed</a:t>
            </a:r>
          </a:p>
          <a:p>
            <a:r>
              <a:rPr lang="en-US" dirty="0" smtClean="0"/>
              <a:t>Our pension system has changed from </a:t>
            </a:r>
            <a:r>
              <a:rPr lang="en-US" i="1" dirty="0" smtClean="0"/>
              <a:t>defined benefit</a:t>
            </a:r>
            <a:r>
              <a:rPr lang="en-US" dirty="0" smtClean="0"/>
              <a:t> to </a:t>
            </a:r>
            <a:r>
              <a:rPr lang="en-US" i="1" dirty="0" smtClean="0"/>
              <a:t>defined contribution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So, saving for retirement has become a </a:t>
            </a:r>
            <a:r>
              <a:rPr lang="en-US" i="1" dirty="0" smtClean="0"/>
              <a:t>personal responsibility</a:t>
            </a:r>
          </a:p>
          <a:p>
            <a:pPr lvl="1"/>
            <a:r>
              <a:rPr lang="en-US" dirty="0" smtClean="0"/>
              <a:t>Here, our predictable irrationalities are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6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saving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us are clearly not saving enough</a:t>
            </a:r>
          </a:p>
          <a:p>
            <a:pPr lvl="1"/>
            <a:r>
              <a:rPr lang="en-US" dirty="0" smtClean="0"/>
              <a:t>Those not enrolled in a retirement plan</a:t>
            </a:r>
          </a:p>
          <a:p>
            <a:pPr lvl="1"/>
            <a:r>
              <a:rPr lang="en-US" dirty="0" smtClean="0"/>
              <a:t>Those saving a small percentage of income even after reaching their forties</a:t>
            </a:r>
          </a:p>
        </p:txBody>
      </p:sp>
    </p:spTree>
    <p:extLst>
      <p:ext uri="{BB962C8B-B14F-4D97-AF65-F5344CB8AC3E}">
        <p14:creationId xmlns:p14="http://schemas.microsoft.com/office/powerpoint/2010/main" val="306679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saving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one survey of 401(k) participants,</a:t>
            </a:r>
          </a:p>
          <a:p>
            <a:pPr lvl="1"/>
            <a:r>
              <a:rPr lang="en-US" dirty="0"/>
              <a:t>68% said their saving rate was “too low”</a:t>
            </a:r>
          </a:p>
          <a:p>
            <a:pPr lvl="1"/>
            <a:r>
              <a:rPr lang="en-US" dirty="0"/>
              <a:t>38% said their saving rate was “about right”</a:t>
            </a:r>
          </a:p>
          <a:p>
            <a:pPr lvl="1"/>
            <a:r>
              <a:rPr lang="en-US" dirty="0"/>
              <a:t>1% said their saving rate was “too high”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2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i="1" dirty="0" smtClean="0"/>
              <a:t>opt-out</a:t>
            </a:r>
            <a:r>
              <a:rPr lang="en-US" dirty="0" smtClean="0"/>
              <a:t>—rather than </a:t>
            </a:r>
            <a:r>
              <a:rPr lang="en-US" i="1" dirty="0" smtClean="0"/>
              <a:t>opt-in</a:t>
            </a:r>
            <a:r>
              <a:rPr lang="en-US" dirty="0" smtClean="0"/>
              <a:t>—the default in the defined contribution plans of US employees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Save More Tomorrow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8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enrollment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even </a:t>
            </a:r>
            <a:r>
              <a:rPr lang="en-US" i="1" dirty="0" smtClean="0"/>
              <a:t>enrolled</a:t>
            </a:r>
            <a:r>
              <a:rPr lang="en-US" dirty="0" smtClean="0"/>
              <a:t> in a retirement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gives strong incentives for people to join a retirement plan at work</a:t>
            </a:r>
          </a:p>
          <a:p>
            <a:pPr lvl="1"/>
            <a:r>
              <a:rPr lang="en-US" dirty="0" smtClean="0"/>
              <a:t>Contributions are tax deductible</a:t>
            </a:r>
          </a:p>
          <a:p>
            <a:pPr lvl="1"/>
            <a:r>
              <a:rPr lang="en-US" dirty="0" smtClean="0"/>
              <a:t>Accumulations are tax deferred</a:t>
            </a:r>
          </a:p>
          <a:p>
            <a:pPr lvl="1"/>
            <a:r>
              <a:rPr lang="en-US" dirty="0" smtClean="0"/>
              <a:t>Employers have incentives to match employee contributions</a:t>
            </a:r>
          </a:p>
          <a:p>
            <a:pPr lvl="2"/>
            <a:r>
              <a:rPr lang="en-US" dirty="0" smtClean="0"/>
              <a:t>At LIU, the university contributes 10% of an employee’s salary if the employee joins the retirement plan and saves at least 5% of his/her income in the retirement fund</a:t>
            </a:r>
          </a:p>
          <a:p>
            <a:r>
              <a:rPr lang="en-US" dirty="0" smtClean="0"/>
              <a:t>And yet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1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even </a:t>
            </a:r>
            <a:r>
              <a:rPr lang="en-US" i="1" dirty="0"/>
              <a:t>enrolled</a:t>
            </a:r>
            <a:r>
              <a:rPr lang="en-US" dirty="0"/>
              <a:t> in a retirement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30% of employees eligible to join a retirement plan fail to enroll</a:t>
            </a:r>
          </a:p>
          <a:p>
            <a:r>
              <a:rPr lang="en-US" dirty="0" smtClean="0"/>
              <a:t>In many cases, workers take years to join</a:t>
            </a:r>
          </a:p>
          <a:p>
            <a:pPr lvl="1"/>
            <a:r>
              <a:rPr lang="en-US" dirty="0" smtClean="0"/>
              <a:t>This indicates procrastination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1362</Words>
  <Application>Microsoft Office PowerPoint</Application>
  <PresentationFormat>Widescreen</PresentationFormat>
  <Paragraphs>122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Save More Tomorrow</vt:lpstr>
      <vt:lpstr>The US Personal Saving Rate</vt:lpstr>
      <vt:lpstr>We need to save more</vt:lpstr>
      <vt:lpstr>Not saving enough</vt:lpstr>
      <vt:lpstr>Not saving enough</vt:lpstr>
      <vt:lpstr>Two nudges</vt:lpstr>
      <vt:lpstr>Automatic enrollment</vt:lpstr>
      <vt:lpstr>Not even enrolled in a retirement plan</vt:lpstr>
      <vt:lpstr>Not even enrolled in a retirement plan</vt:lpstr>
      <vt:lpstr>Automatic Enrollment is the Answer</vt:lpstr>
      <vt:lpstr>Automatic Enrollment is the Answer</vt:lpstr>
      <vt:lpstr>Does automatic enrollment lead to too much saving?</vt:lpstr>
      <vt:lpstr>Is it better to require a decision?</vt:lpstr>
      <vt:lpstr>Simplicity also helps</vt:lpstr>
      <vt:lpstr>Simplicity also helps</vt:lpstr>
      <vt:lpstr>Why not try education?</vt:lpstr>
      <vt:lpstr>Why not try education?</vt:lpstr>
      <vt:lpstr>Save more tomorrow</vt:lpstr>
      <vt:lpstr>The Save More Tomorrow Program</vt:lpstr>
      <vt:lpstr>The Save More Tomorrow Program</vt:lpstr>
      <vt:lpstr>The Save More Tomorrow Program</vt:lpstr>
      <vt:lpstr>The Save More Tomorrow Program</vt:lpstr>
      <vt:lpstr>SMT is effective</vt:lpstr>
      <vt:lpstr>SMT is effective</vt:lpstr>
      <vt:lpstr>SMT is effective</vt:lpstr>
      <vt:lpstr>The US Government has helped</vt:lpstr>
      <vt:lpstr>News Items</vt:lpstr>
      <vt:lpstr>Tailpiece: You save more when you feel empathy for your future self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More Tomorrow</dc:title>
  <dc:creator>Udayan Roy</dc:creator>
  <cp:lastModifiedBy>Udayan Roy</cp:lastModifiedBy>
  <cp:revision>23</cp:revision>
  <dcterms:created xsi:type="dcterms:W3CDTF">2010-11-17T04:20:33Z</dcterms:created>
  <dcterms:modified xsi:type="dcterms:W3CDTF">2020-11-17T13:19:21Z</dcterms:modified>
</cp:coreProperties>
</file>