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83" r:id="rId2"/>
    <p:sldId id="296" r:id="rId3"/>
    <p:sldId id="297" r:id="rId4"/>
    <p:sldId id="298" r:id="rId5"/>
    <p:sldId id="293" r:id="rId6"/>
    <p:sldId id="347" r:id="rId7"/>
    <p:sldId id="346" r:id="rId8"/>
    <p:sldId id="348" r:id="rId9"/>
    <p:sldId id="431" r:id="rId10"/>
    <p:sldId id="294" r:id="rId11"/>
    <p:sldId id="364" r:id="rId12"/>
    <p:sldId id="365" r:id="rId13"/>
    <p:sldId id="383" r:id="rId14"/>
    <p:sldId id="366" r:id="rId15"/>
    <p:sldId id="367" r:id="rId16"/>
    <p:sldId id="379" r:id="rId17"/>
    <p:sldId id="382" r:id="rId18"/>
    <p:sldId id="426" r:id="rId19"/>
    <p:sldId id="394" r:id="rId20"/>
    <p:sldId id="387" r:id="rId21"/>
    <p:sldId id="374" r:id="rId22"/>
    <p:sldId id="376" r:id="rId23"/>
    <p:sldId id="388" r:id="rId24"/>
    <p:sldId id="368" r:id="rId25"/>
    <p:sldId id="369" r:id="rId26"/>
    <p:sldId id="370" r:id="rId27"/>
    <p:sldId id="373" r:id="rId28"/>
    <p:sldId id="432" r:id="rId29"/>
    <p:sldId id="385" r:id="rId30"/>
    <p:sldId id="413" r:id="rId31"/>
    <p:sldId id="410" r:id="rId32"/>
    <p:sldId id="411" r:id="rId33"/>
    <p:sldId id="371" r:id="rId34"/>
    <p:sldId id="372" r:id="rId35"/>
    <p:sldId id="415" r:id="rId36"/>
    <p:sldId id="414" r:id="rId37"/>
    <p:sldId id="389" r:id="rId38"/>
    <p:sldId id="395" r:id="rId39"/>
    <p:sldId id="396" r:id="rId40"/>
    <p:sldId id="435" r:id="rId41"/>
    <p:sldId id="436" r:id="rId42"/>
    <p:sldId id="437" r:id="rId43"/>
    <p:sldId id="397" r:id="rId44"/>
    <p:sldId id="406" r:id="rId45"/>
    <p:sldId id="399" r:id="rId46"/>
    <p:sldId id="433" r:id="rId47"/>
    <p:sldId id="401" r:id="rId48"/>
    <p:sldId id="434" r:id="rId49"/>
    <p:sldId id="403" r:id="rId50"/>
    <p:sldId id="407" r:id="rId51"/>
    <p:sldId id="408" r:id="rId52"/>
    <p:sldId id="409" r:id="rId53"/>
    <p:sldId id="416" r:id="rId54"/>
    <p:sldId id="417" r:id="rId55"/>
    <p:sldId id="418" r:id="rId56"/>
    <p:sldId id="419" r:id="rId57"/>
    <p:sldId id="420" r:id="rId58"/>
    <p:sldId id="421" r:id="rId59"/>
    <p:sldId id="430" r:id="rId60"/>
    <p:sldId id="424" r:id="rId61"/>
    <p:sldId id="42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781" autoAdjust="0"/>
    <p:restoredTop sz="90503" autoAdjust="0"/>
  </p:normalViewPr>
  <p:slideViewPr>
    <p:cSldViewPr>
      <p:cViewPr varScale="1">
        <p:scale>
          <a:sx n="66" d="100"/>
          <a:sy n="66" d="100"/>
        </p:scale>
        <p:origin x="-127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200"/>
          </a:pPr>
          <a:endParaRPr lang="en-US"/>
        </a:p>
      </c:txPr>
    </c:title>
    <c:autoTitleDeleted val="0"/>
    <c:plotArea>
      <c:layout/>
      <c:barChart>
        <c:barDir val="col"/>
        <c:grouping val="clustered"/>
        <c:varyColors val="0"/>
        <c:ser>
          <c:idx val="0"/>
          <c:order val="0"/>
          <c:tx>
            <c:strRef>
              <c:f>Sheet1!$E$4</c:f>
              <c:strCache>
                <c:ptCount val="1"/>
                <c:pt idx="0">
                  <c:v>% spent on non-essential treats and luxuries at grocery store</c:v>
                </c:pt>
              </c:strCache>
            </c:strRef>
          </c:tx>
          <c:spPr>
            <a:solidFill>
              <a:srgbClr val="C00000"/>
            </a:solidFill>
          </c:spPr>
          <c:invertIfNegative val="0"/>
          <c:cat>
            <c:strRef>
              <c:f>Sheet1!$D$5:$D$7</c:f>
              <c:strCache>
                <c:ptCount val="3"/>
                <c:pt idx="0">
                  <c:v>Cash</c:v>
                </c:pt>
                <c:pt idx="1">
                  <c:v>Check</c:v>
                </c:pt>
                <c:pt idx="2">
                  <c:v>Credit</c:v>
                </c:pt>
              </c:strCache>
            </c:strRef>
          </c:cat>
          <c:val>
            <c:numRef>
              <c:f>Sheet1!$E$5:$E$7</c:f>
              <c:numCache>
                <c:formatCode>0.00%</c:formatCode>
                <c:ptCount val="3"/>
                <c:pt idx="0">
                  <c:v>0.27560000000000001</c:v>
                </c:pt>
                <c:pt idx="1">
                  <c:v>0.32790000000000047</c:v>
                </c:pt>
                <c:pt idx="2">
                  <c:v>0.43040000000000039</c:v>
                </c:pt>
              </c:numCache>
            </c:numRef>
          </c:val>
        </c:ser>
        <c:dLbls>
          <c:showLegendKey val="0"/>
          <c:showVal val="0"/>
          <c:showCatName val="0"/>
          <c:showSerName val="0"/>
          <c:showPercent val="0"/>
          <c:showBubbleSize val="0"/>
        </c:dLbls>
        <c:gapWidth val="150"/>
        <c:axId val="80628352"/>
        <c:axId val="80716160"/>
      </c:barChart>
      <c:catAx>
        <c:axId val="80628352"/>
        <c:scaling>
          <c:orientation val="minMax"/>
        </c:scaling>
        <c:delete val="0"/>
        <c:axPos val="b"/>
        <c:majorTickMark val="out"/>
        <c:minorTickMark val="none"/>
        <c:tickLblPos val="nextTo"/>
        <c:txPr>
          <a:bodyPr/>
          <a:lstStyle/>
          <a:p>
            <a:pPr>
              <a:defRPr sz="2400"/>
            </a:pPr>
            <a:endParaRPr lang="en-US"/>
          </a:p>
        </c:txPr>
        <c:crossAx val="80716160"/>
        <c:crosses val="autoZero"/>
        <c:auto val="1"/>
        <c:lblAlgn val="ctr"/>
        <c:lblOffset val="100"/>
        <c:noMultiLvlLbl val="0"/>
      </c:catAx>
      <c:valAx>
        <c:axId val="80716160"/>
        <c:scaling>
          <c:orientation val="minMax"/>
          <c:max val="0.45"/>
          <c:min val="0.25"/>
        </c:scaling>
        <c:delete val="0"/>
        <c:axPos val="l"/>
        <c:majorGridlines/>
        <c:numFmt formatCode="0%" sourceLinked="0"/>
        <c:majorTickMark val="out"/>
        <c:minorTickMark val="none"/>
        <c:tickLblPos val="nextTo"/>
        <c:txPr>
          <a:bodyPr/>
          <a:lstStyle/>
          <a:p>
            <a:pPr>
              <a:defRPr sz="2400"/>
            </a:pPr>
            <a:endParaRPr lang="en-US"/>
          </a:p>
        </c:txPr>
        <c:crossAx val="806283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Sheet1!$C$14</c:f>
              <c:strCache>
                <c:ptCount val="1"/>
                <c:pt idx="0">
                  <c:v>1-10 Intention to purchase CD box set</c:v>
                </c:pt>
              </c:strCache>
            </c:strRef>
          </c:tx>
          <c:spPr>
            <a:solidFill>
              <a:srgbClr val="C00000"/>
            </a:solidFill>
          </c:spPr>
          <c:invertIfNegative val="0"/>
          <c:cat>
            <c:strRef>
              <c:f>Sheet1!$B$15:$B$17</c:f>
              <c:strCache>
                <c:ptCount val="3"/>
                <c:pt idx="0">
                  <c:v>$3000 checking account</c:v>
                </c:pt>
                <c:pt idx="1">
                  <c:v>$3000 limit card</c:v>
                </c:pt>
                <c:pt idx="2">
                  <c:v>$8000 limit card</c:v>
                </c:pt>
              </c:strCache>
            </c:strRef>
          </c:cat>
          <c:val>
            <c:numRef>
              <c:f>Sheet1!$C$15:$C$17</c:f>
              <c:numCache>
                <c:formatCode>General</c:formatCode>
                <c:ptCount val="3"/>
                <c:pt idx="0">
                  <c:v>3.7</c:v>
                </c:pt>
                <c:pt idx="1">
                  <c:v>5.1499999999999995</c:v>
                </c:pt>
                <c:pt idx="2">
                  <c:v>5.75</c:v>
                </c:pt>
              </c:numCache>
            </c:numRef>
          </c:val>
        </c:ser>
        <c:dLbls>
          <c:showLegendKey val="0"/>
          <c:showVal val="0"/>
          <c:showCatName val="0"/>
          <c:showSerName val="0"/>
          <c:showPercent val="0"/>
          <c:showBubbleSize val="0"/>
        </c:dLbls>
        <c:gapWidth val="150"/>
        <c:axId val="84806272"/>
        <c:axId val="85361024"/>
      </c:barChart>
      <c:catAx>
        <c:axId val="84806272"/>
        <c:scaling>
          <c:orientation val="minMax"/>
        </c:scaling>
        <c:delete val="0"/>
        <c:axPos val="b"/>
        <c:majorTickMark val="out"/>
        <c:minorTickMark val="none"/>
        <c:tickLblPos val="nextTo"/>
        <c:txPr>
          <a:bodyPr/>
          <a:lstStyle/>
          <a:p>
            <a:pPr>
              <a:defRPr sz="2400"/>
            </a:pPr>
            <a:endParaRPr lang="en-US"/>
          </a:p>
        </c:txPr>
        <c:crossAx val="85361024"/>
        <c:crosses val="autoZero"/>
        <c:auto val="1"/>
        <c:lblAlgn val="ctr"/>
        <c:lblOffset val="100"/>
        <c:noMultiLvlLbl val="0"/>
      </c:catAx>
      <c:valAx>
        <c:axId val="85361024"/>
        <c:scaling>
          <c:orientation val="minMax"/>
          <c:max val="6"/>
          <c:min val="3"/>
        </c:scaling>
        <c:delete val="0"/>
        <c:axPos val="l"/>
        <c:majorGridlines/>
        <c:title>
          <c:tx>
            <c:rich>
              <a:bodyPr rot="-5400000" vert="horz"/>
              <a:lstStyle/>
              <a:p>
                <a:pPr>
                  <a:defRPr sz="2400"/>
                </a:pPr>
                <a:r>
                  <a:rPr lang="en-US" sz="2400"/>
                  <a:t>1-10 Intention to buy CD box set</a:t>
                </a:r>
              </a:p>
            </c:rich>
          </c:tx>
          <c:layout/>
          <c:overlay val="0"/>
        </c:title>
        <c:numFmt formatCode="General" sourceLinked="1"/>
        <c:majorTickMark val="out"/>
        <c:minorTickMark val="none"/>
        <c:tickLblPos val="nextTo"/>
        <c:txPr>
          <a:bodyPr/>
          <a:lstStyle/>
          <a:p>
            <a:pPr>
              <a:defRPr sz="2000"/>
            </a:pPr>
            <a:endParaRPr lang="en-US"/>
          </a:p>
        </c:txPr>
        <c:crossAx val="848062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C5793-9EFF-46FF-BFAC-47BE38018DD4}" type="datetimeFigureOut">
              <a:rPr lang="en-US" smtClean="0"/>
              <a:pPr/>
              <a:t>11/28/2010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519D1-4ED4-4900-A7B9-F8EB44913429}" type="slidenum">
              <a:rPr lang="en-US" smtClean="0"/>
              <a:pPr/>
              <a:t>‹#›</a:t>
            </a:fld>
            <a:endParaRPr lang="en-US"/>
          </a:p>
        </p:txBody>
      </p:sp>
    </p:spTree>
    <p:extLst>
      <p:ext uri="{BB962C8B-B14F-4D97-AF65-F5344CB8AC3E}">
        <p14:creationId xmlns:p14="http://schemas.microsoft.com/office/powerpoint/2010/main" val="313927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A3F544-2031-4F02-B002-AA6A2F28C12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A3F544-2031-4F02-B002-AA6A2F28C12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market solution to mental waywardness.</a:t>
            </a:r>
            <a:endParaRPr lang="en-US" dirty="0"/>
          </a:p>
        </p:txBody>
      </p:sp>
      <p:sp>
        <p:nvSpPr>
          <p:cNvPr id="4" name="Slide Number Placeholder 3"/>
          <p:cNvSpPr>
            <a:spLocks noGrp="1"/>
          </p:cNvSpPr>
          <p:nvPr>
            <p:ph type="sldNum" sz="quarter" idx="10"/>
          </p:nvPr>
        </p:nvSpPr>
        <p:spPr/>
        <p:txBody>
          <a:bodyPr/>
          <a:lstStyle/>
          <a:p>
            <a:fld id="{CAB519D1-4ED4-4900-A7B9-F8EB44913429}"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mention the obvious example of Ulysses and the sirens after drawing attention to the title of </a:t>
            </a:r>
            <a:r>
              <a:rPr lang="en-US" dirty="0" err="1" smtClean="0"/>
              <a:t>Elster’s</a:t>
            </a:r>
            <a:r>
              <a:rPr lang="en-US" dirty="0" smtClean="0"/>
              <a:t> book.</a:t>
            </a:r>
            <a:endParaRPr lang="en-US" dirty="0"/>
          </a:p>
        </p:txBody>
      </p:sp>
      <p:sp>
        <p:nvSpPr>
          <p:cNvPr id="4" name="Slide Number Placeholder 3"/>
          <p:cNvSpPr>
            <a:spLocks noGrp="1"/>
          </p:cNvSpPr>
          <p:nvPr>
            <p:ph type="sldNum" sz="quarter" idx="10"/>
          </p:nvPr>
        </p:nvSpPr>
        <p:spPr/>
        <p:txBody>
          <a:bodyPr/>
          <a:lstStyle/>
          <a:p>
            <a:fld id="{CAB519D1-4ED4-4900-A7B9-F8EB44913429}"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promise to one’s peers will have a stronger effect on one’s own discipline the more one’s peers trust one. In other words, there’s increasing returns here. The better you get, the easier it gets to get even better.</a:t>
            </a:r>
            <a:endParaRPr lang="en-US" dirty="0"/>
          </a:p>
        </p:txBody>
      </p:sp>
      <p:sp>
        <p:nvSpPr>
          <p:cNvPr id="4" name="Slide Number Placeholder 3"/>
          <p:cNvSpPr>
            <a:spLocks noGrp="1"/>
          </p:cNvSpPr>
          <p:nvPr>
            <p:ph type="sldNum" sz="quarter" idx="10"/>
          </p:nvPr>
        </p:nvSpPr>
        <p:spPr/>
        <p:txBody>
          <a:bodyPr/>
          <a:lstStyle/>
          <a:p>
            <a:fld id="{CAB519D1-4ED4-4900-A7B9-F8EB44913429}"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city can provide beautifully landscaped walking trails for its citizens. The unpleasantness of exercise will be accompanied by the aesthetic appeal of the trail. This may encourage more exercise.</a:t>
            </a:r>
            <a:endParaRPr lang="en-US" dirty="0"/>
          </a:p>
        </p:txBody>
      </p:sp>
      <p:sp>
        <p:nvSpPr>
          <p:cNvPr id="4" name="Slide Number Placeholder 3"/>
          <p:cNvSpPr>
            <a:spLocks noGrp="1"/>
          </p:cNvSpPr>
          <p:nvPr>
            <p:ph type="sldNum" sz="quarter" idx="10"/>
          </p:nvPr>
        </p:nvSpPr>
        <p:spPr/>
        <p:txBody>
          <a:bodyPr/>
          <a:lstStyle/>
          <a:p>
            <a:fld id="{CAB519D1-4ED4-4900-A7B9-F8EB44913429}"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one could use the idea of taking money from members and gradually refunding it based on attendance.</a:t>
            </a:r>
            <a:endParaRPr lang="en-US" dirty="0"/>
          </a:p>
        </p:txBody>
      </p:sp>
      <p:sp>
        <p:nvSpPr>
          <p:cNvPr id="4" name="Slide Number Placeholder 3"/>
          <p:cNvSpPr>
            <a:spLocks noGrp="1"/>
          </p:cNvSpPr>
          <p:nvPr>
            <p:ph type="sldNum" sz="quarter" idx="10"/>
          </p:nvPr>
        </p:nvSpPr>
        <p:spPr/>
        <p:txBody>
          <a:bodyPr/>
          <a:lstStyle/>
          <a:p>
            <a:fld id="{CAB519D1-4ED4-4900-A7B9-F8EB44913429}" type="slidenum">
              <a:rPr lang="en-US" smtClean="0"/>
              <a:pPr/>
              <a:t>54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www.stickk.com, betting on your own grade</a:t>
            </a:r>
            <a:endParaRPr lang="en-US" dirty="0"/>
          </a:p>
        </p:txBody>
      </p:sp>
      <p:sp>
        <p:nvSpPr>
          <p:cNvPr id="4" name="Slide Number Placeholder 3"/>
          <p:cNvSpPr>
            <a:spLocks noGrp="1"/>
          </p:cNvSpPr>
          <p:nvPr>
            <p:ph type="sldNum" sz="quarter" idx="10"/>
          </p:nvPr>
        </p:nvSpPr>
        <p:spPr/>
        <p:txBody>
          <a:bodyPr/>
          <a:lstStyle/>
          <a:p>
            <a:fld id="{CAB519D1-4ED4-4900-A7B9-F8EB44913429}" type="slidenum">
              <a:rPr lang="en-US" smtClean="0"/>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4058F-04B6-41A7-90EE-2C312833BC3B}" type="datetimeFigureOut">
              <a:rPr lang="en-US" smtClean="0"/>
              <a:pPr/>
              <a:t>11/28/2010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28248-D974-4A07-9258-8518A33828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PyFmlXlsbhQ"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www.youtube.com/watch?v=rC7_OQou6MI&amp;NR=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watch?v=nMg_Lc6ako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e7q-3aGJ7h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bankofamerica.com/"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bankofamerica.com/promos/jump/ktc/" TargetMode="Externa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hyperlink" Target="http://www.d2dfund.org/system/files/publications/PAE+R2A2+FINAL.pdf"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Stock_000009900122XSmall.jpg"/>
          <p:cNvPicPr>
            <a:picLocks noChangeAspect="1"/>
          </p:cNvPicPr>
          <p:nvPr/>
        </p:nvPicPr>
        <p:blipFill>
          <a:blip r:embed="rId2" cstate="print"/>
          <a:srcRect l="99270" t="4444" b="16667"/>
          <a:stretch>
            <a:fillRect/>
          </a:stretch>
        </p:blipFill>
        <p:spPr>
          <a:xfrm>
            <a:off x="6248400" y="0"/>
            <a:ext cx="2895599" cy="6858000"/>
          </a:xfrm>
          <a:prstGeom prst="rect">
            <a:avLst/>
          </a:prstGeom>
        </p:spPr>
      </p:pic>
      <p:pic>
        <p:nvPicPr>
          <p:cNvPr id="10" name="Picture 9" descr="iStock_000009900122XSmall.jpg"/>
          <p:cNvPicPr>
            <a:picLocks noChangeAspect="1"/>
          </p:cNvPicPr>
          <p:nvPr/>
        </p:nvPicPr>
        <p:blipFill>
          <a:blip r:embed="rId2" cstate="print"/>
          <a:srcRect t="4444" b="16667"/>
          <a:stretch>
            <a:fillRect/>
          </a:stretch>
        </p:blipFill>
        <p:spPr>
          <a:xfrm>
            <a:off x="0" y="0"/>
            <a:ext cx="6264246" cy="6858000"/>
          </a:xfrm>
          <a:prstGeom prst="rect">
            <a:avLst/>
          </a:prstGeom>
        </p:spPr>
      </p:pic>
      <p:sp>
        <p:nvSpPr>
          <p:cNvPr id="8" name="TextBox 7"/>
          <p:cNvSpPr txBox="1"/>
          <p:nvPr/>
        </p:nvSpPr>
        <p:spPr>
          <a:xfrm>
            <a:off x="3505200" y="0"/>
            <a:ext cx="5638800" cy="2308324"/>
          </a:xfrm>
          <a:prstGeom prst="rect">
            <a:avLst/>
          </a:prstGeom>
          <a:noFill/>
        </p:spPr>
        <p:txBody>
          <a:bodyPr wrap="square" rtlCol="0">
            <a:spAutoFit/>
          </a:bodyPr>
          <a:lstStyle/>
          <a:p>
            <a:pPr algn="r"/>
            <a:r>
              <a:rPr lang="en-US" sz="7200" b="1" dirty="0" smtClean="0">
                <a:solidFill>
                  <a:srgbClr val="C00000"/>
                </a:solidFill>
              </a:rPr>
              <a:t>P</a:t>
            </a:r>
            <a:r>
              <a:rPr lang="en-US" sz="5400" b="1" dirty="0" smtClean="0">
                <a:solidFill>
                  <a:srgbClr val="C00000"/>
                </a:solidFill>
              </a:rPr>
              <a:t>re-commitment </a:t>
            </a:r>
            <a:r>
              <a:rPr lang="en-US" sz="7200" b="1" dirty="0" smtClean="0">
                <a:solidFill>
                  <a:srgbClr val="C00000"/>
                </a:solidFill>
              </a:rPr>
              <a:t>S</a:t>
            </a:r>
            <a:r>
              <a:rPr lang="en-US" sz="5400" b="1" dirty="0" smtClean="0">
                <a:solidFill>
                  <a:srgbClr val="C00000"/>
                </a:solidFill>
              </a:rPr>
              <a:t>trategies</a:t>
            </a:r>
            <a:endParaRPr lang="en-US" sz="5400" dirty="0">
              <a:solidFill>
                <a:srgbClr val="C00000"/>
              </a:solidFill>
            </a:endParaRPr>
          </a:p>
        </p:txBody>
      </p:sp>
      <p:sp>
        <p:nvSpPr>
          <p:cNvPr id="9" name="TextBox 8"/>
          <p:cNvSpPr txBox="1"/>
          <p:nvPr/>
        </p:nvSpPr>
        <p:spPr>
          <a:xfrm>
            <a:off x="6553200" y="2209800"/>
            <a:ext cx="2438400" cy="1754326"/>
          </a:xfrm>
          <a:prstGeom prst="rect">
            <a:avLst/>
          </a:prstGeom>
          <a:noFill/>
        </p:spPr>
        <p:txBody>
          <a:bodyPr wrap="square" rtlCol="0">
            <a:spAutoFit/>
          </a:bodyPr>
          <a:lstStyle/>
          <a:p>
            <a:pPr algn="r"/>
            <a:r>
              <a:rPr lang="en-US" sz="3600" dirty="0" smtClean="0">
                <a:solidFill>
                  <a:schemeClr val="tx1">
                    <a:lumMod val="65000"/>
                    <a:lumOff val="35000"/>
                  </a:schemeClr>
                </a:solidFill>
              </a:rPr>
              <a:t>in behavioral economics</a:t>
            </a:r>
            <a:endParaRPr lang="en-US" sz="3600" dirty="0">
              <a:solidFill>
                <a:schemeClr val="tx1">
                  <a:lumMod val="65000"/>
                  <a:lumOff val="35000"/>
                </a:schemeClr>
              </a:solidFill>
            </a:endParaRPr>
          </a:p>
        </p:txBody>
      </p:sp>
      <p:sp>
        <p:nvSpPr>
          <p:cNvPr id="6" name="TextBox 5"/>
          <p:cNvSpPr txBox="1"/>
          <p:nvPr/>
        </p:nvSpPr>
        <p:spPr>
          <a:xfrm>
            <a:off x="5562600" y="4495800"/>
            <a:ext cx="3581400" cy="1938992"/>
          </a:xfrm>
          <a:prstGeom prst="rect">
            <a:avLst/>
          </a:prstGeom>
          <a:noFill/>
        </p:spPr>
        <p:txBody>
          <a:bodyPr wrap="square" rtlCol="0">
            <a:spAutoFit/>
          </a:bodyPr>
          <a:lstStyle/>
          <a:p>
            <a:r>
              <a:rPr lang="en-US" sz="4000" dirty="0" smtClean="0"/>
              <a:t>Part I: Changing Rewards and Penalties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1828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 name="Content Placeholder 2"/>
          <p:cNvSpPr>
            <a:spLocks noGrp="1"/>
          </p:cNvSpPr>
          <p:nvPr>
            <p:ph sz="half" idx="1"/>
          </p:nvPr>
        </p:nvSpPr>
        <p:spPr>
          <a:xfrm>
            <a:off x="0" y="1905000"/>
            <a:ext cx="4495800" cy="3992563"/>
          </a:xfrm>
        </p:spPr>
        <p:txBody>
          <a:bodyPr>
            <a:noAutofit/>
          </a:bodyPr>
          <a:lstStyle/>
          <a:p>
            <a:pPr marL="514350" indent="-514350" algn="ctr">
              <a:lnSpc>
                <a:spcPct val="80000"/>
              </a:lnSpc>
              <a:spcBef>
                <a:spcPts val="0"/>
              </a:spcBef>
              <a:buNone/>
            </a:pPr>
            <a:r>
              <a:rPr lang="en-US" sz="6000" dirty="0" smtClean="0"/>
              <a:t>1.</a:t>
            </a:r>
          </a:p>
          <a:p>
            <a:pPr marL="514350" indent="-514350" algn="ctr">
              <a:lnSpc>
                <a:spcPct val="80000"/>
              </a:lnSpc>
              <a:spcBef>
                <a:spcPts val="0"/>
              </a:spcBef>
              <a:buNone/>
            </a:pPr>
            <a:r>
              <a:rPr lang="en-US" sz="6000" dirty="0" smtClean="0"/>
              <a:t>Change the rewards and penalties</a:t>
            </a:r>
          </a:p>
        </p:txBody>
      </p:sp>
      <p:sp>
        <p:nvSpPr>
          <p:cNvPr id="5" name="Content Placeholder 4"/>
          <p:cNvSpPr>
            <a:spLocks noGrp="1"/>
          </p:cNvSpPr>
          <p:nvPr>
            <p:ph sz="half" idx="2"/>
          </p:nvPr>
        </p:nvSpPr>
        <p:spPr>
          <a:xfrm>
            <a:off x="4572000" y="1951037"/>
            <a:ext cx="4572000" cy="3840163"/>
          </a:xfrm>
        </p:spPr>
        <p:txBody>
          <a:bodyPr>
            <a:noAutofit/>
          </a:bodyPr>
          <a:lstStyle/>
          <a:p>
            <a:pPr algn="ctr">
              <a:lnSpc>
                <a:spcPct val="80000"/>
              </a:lnSpc>
              <a:spcBef>
                <a:spcPts val="0"/>
              </a:spcBef>
              <a:buNone/>
            </a:pPr>
            <a:r>
              <a:rPr lang="en-US" sz="6000" dirty="0" smtClean="0">
                <a:solidFill>
                  <a:schemeClr val="bg1"/>
                </a:solidFill>
              </a:rPr>
              <a:t>2.</a:t>
            </a:r>
          </a:p>
          <a:p>
            <a:pPr algn="ctr">
              <a:lnSpc>
                <a:spcPct val="80000"/>
              </a:lnSpc>
              <a:spcBef>
                <a:spcPts val="0"/>
              </a:spcBef>
              <a:buNone/>
            </a:pPr>
            <a:r>
              <a:rPr lang="en-US" sz="6000" dirty="0" smtClean="0">
                <a:solidFill>
                  <a:schemeClr val="bg1"/>
                </a:solidFill>
              </a:rPr>
              <a:t>Change the number of decision points</a:t>
            </a:r>
          </a:p>
          <a:p>
            <a:pPr algn="ctr">
              <a:lnSpc>
                <a:spcPct val="80000"/>
              </a:lnSpc>
              <a:spcBef>
                <a:spcPts val="0"/>
              </a:spcBef>
              <a:buNone/>
            </a:pPr>
            <a:endParaRPr lang="en-US" sz="4800" dirty="0">
              <a:solidFill>
                <a:schemeClr val="bg1"/>
              </a:solidFill>
            </a:endParaRPr>
          </a:p>
        </p:txBody>
      </p:sp>
      <p:sp>
        <p:nvSpPr>
          <p:cNvPr id="7" name="TextBox 6"/>
          <p:cNvSpPr txBox="1"/>
          <p:nvPr/>
        </p:nvSpPr>
        <p:spPr>
          <a:xfrm>
            <a:off x="533400" y="0"/>
            <a:ext cx="8077200" cy="1938992"/>
          </a:xfrm>
          <a:prstGeom prst="rect">
            <a:avLst/>
          </a:prstGeom>
          <a:noFill/>
        </p:spPr>
        <p:txBody>
          <a:bodyPr wrap="square" rtlCol="0">
            <a:spAutoFit/>
          </a:bodyPr>
          <a:lstStyle/>
          <a:p>
            <a:pPr algn="ctr"/>
            <a:r>
              <a:rPr lang="en-US" sz="6000" dirty="0" smtClean="0">
                <a:solidFill>
                  <a:schemeClr val="bg1"/>
                </a:solidFill>
              </a:rPr>
              <a:t>Pre-commitment Strategies</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4648200" cy="5715000"/>
          </a:xfrm>
        </p:spPr>
        <p:txBody>
          <a:bodyPr>
            <a:normAutofit/>
          </a:bodyPr>
          <a:lstStyle/>
          <a:p>
            <a:pPr marL="0" indent="0">
              <a:buNone/>
            </a:pPr>
            <a:r>
              <a:rPr lang="en-US" dirty="0" smtClean="0"/>
              <a:t>The goal is to change the environment </a:t>
            </a:r>
            <a:r>
              <a:rPr lang="en-US" i="1" dirty="0" smtClean="0"/>
              <a:t>as perceived by the elephant</a:t>
            </a:r>
            <a:r>
              <a:rPr lang="en-US" dirty="0" smtClean="0"/>
              <a:t>.</a:t>
            </a:r>
          </a:p>
          <a:p>
            <a:pPr marL="0" indent="0">
              <a:buNone/>
            </a:pPr>
            <a:endParaRPr lang="en-US" sz="1200" dirty="0" smtClean="0"/>
          </a:p>
          <a:p>
            <a:pPr marL="0" indent="0">
              <a:buNone/>
            </a:pPr>
            <a:r>
              <a:rPr lang="en-US" dirty="0" smtClean="0"/>
              <a:t>The elephant is </a:t>
            </a:r>
          </a:p>
          <a:p>
            <a:pPr marL="914400" lvl="1" indent="-514350">
              <a:buFont typeface="+mj-lt"/>
              <a:buAutoNum type="arabicPeriod"/>
            </a:pPr>
            <a:r>
              <a:rPr lang="en-US" sz="3200" dirty="0" smtClean="0"/>
              <a:t>Emotional</a:t>
            </a:r>
          </a:p>
          <a:p>
            <a:pPr marL="914400" lvl="1" indent="-514350">
              <a:buFont typeface="+mj-lt"/>
              <a:buAutoNum type="arabicPeriod"/>
            </a:pPr>
            <a:r>
              <a:rPr lang="en-US" sz="3200" dirty="0" smtClean="0"/>
              <a:t>Focused on now </a:t>
            </a:r>
          </a:p>
          <a:p>
            <a:pPr marL="914400" lvl="1" indent="-514350">
              <a:buFont typeface="+mj-lt"/>
              <a:buAutoNum type="arabicPeriod"/>
            </a:pPr>
            <a:r>
              <a:rPr lang="en-US" sz="3200" dirty="0" smtClean="0"/>
              <a:t>Fears loss</a:t>
            </a:r>
            <a:endParaRPr lang="en-US" sz="3200" dirty="0"/>
          </a:p>
        </p:txBody>
      </p:sp>
      <p:pic>
        <p:nvPicPr>
          <p:cNvPr id="1026" name="Picture 2" descr="C:\Documents and Settings\rjames\Local Settings\Temporary Internet Files\Content.IE5\307WFT0U\MCBD09066_0000[1].wmf"/>
          <p:cNvPicPr>
            <a:picLocks noChangeAspect="1" noChangeArrowheads="1"/>
          </p:cNvPicPr>
          <p:nvPr/>
        </p:nvPicPr>
        <p:blipFill>
          <a:blip r:embed="rId2" cstate="print"/>
          <a:srcRect/>
          <a:stretch>
            <a:fillRect/>
          </a:stretch>
        </p:blipFill>
        <p:spPr bwMode="auto">
          <a:xfrm>
            <a:off x="4191000" y="2286000"/>
            <a:ext cx="3962400" cy="4377564"/>
          </a:xfrm>
          <a:prstGeom prst="rect">
            <a:avLst/>
          </a:prstGeom>
          <a:noFill/>
        </p:spPr>
      </p:pic>
      <p:sp>
        <p:nvSpPr>
          <p:cNvPr id="4" name="TextBox 3"/>
          <p:cNvSpPr txBox="1"/>
          <p:nvPr/>
        </p:nvSpPr>
        <p:spPr>
          <a:xfrm>
            <a:off x="0" y="0"/>
            <a:ext cx="9144000" cy="769441"/>
          </a:xfrm>
          <a:prstGeom prst="rect">
            <a:avLst/>
          </a:prstGeom>
          <a:noFill/>
        </p:spPr>
        <p:txBody>
          <a:bodyPr wrap="square" rtlCol="0">
            <a:spAutoFit/>
          </a:bodyPr>
          <a:lstStyle/>
          <a:p>
            <a:pPr algn="ctr"/>
            <a:r>
              <a:rPr lang="en-US" sz="4400" dirty="0" smtClean="0"/>
              <a:t>1. Change the rewards and penalties</a:t>
            </a:r>
            <a:endParaRPr lang="en-US" sz="4400" dirty="0"/>
          </a:p>
        </p:txBody>
      </p:sp>
      <p:sp>
        <p:nvSpPr>
          <p:cNvPr id="8" name="Content Placeholder 2"/>
          <p:cNvSpPr txBox="1">
            <a:spLocks/>
          </p:cNvSpPr>
          <p:nvPr/>
        </p:nvSpPr>
        <p:spPr>
          <a:xfrm>
            <a:off x="6858000" y="5105400"/>
            <a:ext cx="2286000" cy="1752600"/>
          </a:xfrm>
          <a:prstGeom prst="rect">
            <a:avLst/>
          </a:prstGeom>
          <a:gradFill flip="none" rotWithShape="1">
            <a:gsLst>
              <a:gs pos="0">
                <a:srgbClr val="FFF200"/>
              </a:gs>
              <a:gs pos="45000">
                <a:srgbClr val="FF7A00"/>
              </a:gs>
              <a:gs pos="70000">
                <a:srgbClr val="FF0300"/>
              </a:gs>
              <a:gs pos="100000">
                <a:srgbClr val="4D0808"/>
              </a:gs>
            </a:gsLst>
            <a:path path="circle">
              <a:fillToRect r="100000" b="100000"/>
            </a:path>
            <a:tileRect l="-100000" t="-100000"/>
          </a:gradFill>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2">
                    <a:lumMod val="50000"/>
                  </a:schemeClr>
                </a:solidFill>
                <a:effectLst/>
                <a:uLnTx/>
                <a:uFillTx/>
                <a:latin typeface="+mn-lt"/>
                <a:ea typeface="+mn-ea"/>
                <a:cs typeface="+mn-cs"/>
              </a:rPr>
              <a:t>Short-term</a:t>
            </a:r>
          </a:p>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2">
                    <a:lumMod val="50000"/>
                  </a:schemeClr>
                </a:solidFill>
                <a:effectLst/>
                <a:uLnTx/>
                <a:uFillTx/>
                <a:latin typeface="+mn-lt"/>
                <a:ea typeface="+mn-ea"/>
                <a:cs typeface="+mn-cs"/>
              </a:rPr>
              <a:t>Impulsive </a:t>
            </a:r>
          </a:p>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2">
                    <a:lumMod val="50000"/>
                  </a:schemeClr>
                </a:solidFill>
                <a:effectLst/>
                <a:uLnTx/>
                <a:uFillTx/>
                <a:latin typeface="+mn-lt"/>
                <a:ea typeface="+mn-ea"/>
                <a:cs typeface="+mn-cs"/>
              </a:rPr>
              <a:t>Doer</a:t>
            </a:r>
          </a:p>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2">
                    <a:lumMod val="50000"/>
                  </a:schemeClr>
                </a:solidFill>
                <a:effectLst/>
                <a:uLnTx/>
                <a:uFillTx/>
                <a:latin typeface="+mn-lt"/>
                <a:ea typeface="+mn-ea"/>
                <a:cs typeface="+mn-cs"/>
              </a:rPr>
              <a:t>Passions</a:t>
            </a:r>
          </a:p>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2">
                    <a:lumMod val="50000"/>
                  </a:schemeClr>
                </a:solidFill>
                <a:effectLst/>
                <a:uLnTx/>
                <a:uFillTx/>
                <a:latin typeface="+mn-lt"/>
                <a:ea typeface="+mn-ea"/>
                <a:cs typeface="+mn-cs"/>
              </a:rPr>
              <a:t>Affective/Visceral</a:t>
            </a:r>
          </a:p>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accent2">
                    <a:lumMod val="50000"/>
                  </a:schemeClr>
                </a:solidFill>
                <a:effectLst/>
                <a:uLnTx/>
                <a:uFillTx/>
                <a:latin typeface="+mn-lt"/>
                <a:ea typeface="+mn-ea"/>
                <a:cs typeface="+mn-cs"/>
              </a:rPr>
              <a:t>Hot state </a:t>
            </a:r>
            <a:endParaRPr kumimoji="0" lang="en-US" sz="20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
        <p:nvSpPr>
          <p:cNvPr id="9" name="Content Placeholder 2"/>
          <p:cNvSpPr txBox="1">
            <a:spLocks/>
          </p:cNvSpPr>
          <p:nvPr/>
        </p:nvSpPr>
        <p:spPr>
          <a:xfrm>
            <a:off x="6858000" y="1143000"/>
            <a:ext cx="2286000" cy="1752600"/>
          </a:xfrm>
          <a:prstGeom prst="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p:spPr>
        <p:txBody>
          <a:bodyPr vert="horz" lIns="91440" tIns="45720" rIns="91440" bIns="45720" rtlCol="0">
            <a:normAutofit lnSpcReduction="10000"/>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noProof="0" dirty="0" smtClean="0">
                <a:solidFill>
                  <a:srgbClr val="0070C0"/>
                </a:solidFill>
              </a:rPr>
              <a:t>Long</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-term</a:t>
            </a:r>
          </a:p>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P</a:t>
            </a:r>
            <a:r>
              <a:rPr kumimoji="0" lang="en-US" sz="2000" b="1" i="0" u="none" strike="noStrike" kern="1200" cap="none" spc="0" normalizeH="0" baseline="0" noProof="0" dirty="0" err="1" smtClean="0">
                <a:ln>
                  <a:noFill/>
                </a:ln>
                <a:solidFill>
                  <a:srgbClr val="0070C0"/>
                </a:solidFill>
                <a:effectLst/>
                <a:uLnTx/>
                <a:uFillTx/>
                <a:latin typeface="+mn-lt"/>
                <a:ea typeface="+mn-ea"/>
                <a:cs typeface="+mn-cs"/>
              </a:rPr>
              <a:t>atient</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a:t>
            </a:r>
          </a:p>
          <a:p>
            <a:pPr lvl="0">
              <a:defRPr/>
            </a:pPr>
            <a:r>
              <a:rPr lang="en-US" sz="2000" b="1" dirty="0" smtClean="0">
                <a:solidFill>
                  <a:srgbClr val="0070C0"/>
                </a:solidFill>
              </a:rPr>
              <a:t>Planner</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Impartial spectator</a:t>
            </a:r>
          </a:p>
          <a:p>
            <a:pPr marR="0" lvl="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Deliberative </a:t>
            </a:r>
          </a:p>
          <a:p>
            <a:pPr marR="0" lvl="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Cold</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state </a:t>
            </a:r>
            <a:endParaRPr kumimoji="0" lang="en-US" sz="14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3352800"/>
            <a:ext cx="9144000" cy="175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953000" cy="6858000"/>
          </a:xfrm>
        </p:spPr>
        <p:txBody>
          <a:bodyPr>
            <a:normAutofit/>
          </a:bodyPr>
          <a:lstStyle/>
          <a:p>
            <a:pPr>
              <a:buNone/>
            </a:pPr>
            <a:r>
              <a:rPr lang="en-US" sz="4000" dirty="0" smtClean="0">
                <a:solidFill>
                  <a:schemeClr val="bg1"/>
                </a:solidFill>
              </a:rPr>
              <a:t>Elephant characteristic</a:t>
            </a:r>
          </a:p>
          <a:p>
            <a:pPr>
              <a:buNone/>
            </a:pPr>
            <a:endParaRPr lang="en-US" dirty="0" smtClean="0"/>
          </a:p>
          <a:p>
            <a:pPr marL="0" indent="0">
              <a:buNone/>
            </a:pPr>
            <a:endParaRPr lang="en-US" sz="2400" dirty="0" smtClean="0"/>
          </a:p>
          <a:p>
            <a:pPr marL="0" lvl="1" indent="0">
              <a:buFont typeface="+mj-lt"/>
              <a:buAutoNum type="arabicPeriod"/>
            </a:pPr>
            <a:r>
              <a:rPr lang="en-US" sz="3200" dirty="0" smtClean="0"/>
              <a:t>Emotional </a:t>
            </a:r>
          </a:p>
          <a:p>
            <a:pPr marL="0" lvl="1" indent="0">
              <a:buFont typeface="+mj-lt"/>
              <a:buAutoNum type="arabicPeriod"/>
            </a:pPr>
            <a:endParaRPr lang="en-US" sz="3200" dirty="0" smtClean="0"/>
          </a:p>
          <a:p>
            <a:pPr marL="0" lvl="1" indent="0">
              <a:buFont typeface="+mj-lt"/>
              <a:buAutoNum type="arabicPeriod"/>
            </a:pPr>
            <a:endParaRPr lang="en-US" sz="4400" dirty="0" smtClean="0"/>
          </a:p>
          <a:p>
            <a:pPr marL="0" lvl="1" indent="0">
              <a:buFont typeface="+mj-lt"/>
              <a:buAutoNum type="arabicPeriod"/>
            </a:pPr>
            <a:r>
              <a:rPr lang="en-US" sz="3200" dirty="0" smtClean="0">
                <a:solidFill>
                  <a:schemeClr val="bg1"/>
                </a:solidFill>
              </a:rPr>
              <a:t>Focused on now </a:t>
            </a:r>
          </a:p>
          <a:p>
            <a:pPr marL="0" lvl="1" indent="0">
              <a:buFont typeface="+mj-lt"/>
              <a:buAutoNum type="arabicPeriod"/>
            </a:pPr>
            <a:endParaRPr lang="en-US" sz="3200" dirty="0" smtClean="0"/>
          </a:p>
          <a:p>
            <a:pPr marL="0" lvl="1" indent="0">
              <a:buFont typeface="+mj-lt"/>
              <a:buAutoNum type="arabicPeriod"/>
            </a:pPr>
            <a:endParaRPr lang="en-US" sz="3200" dirty="0" smtClean="0"/>
          </a:p>
          <a:p>
            <a:pPr marL="0" lvl="1" indent="0">
              <a:buFont typeface="+mj-lt"/>
              <a:buAutoNum type="arabicPeriod"/>
            </a:pPr>
            <a:r>
              <a:rPr lang="en-US" sz="3200" dirty="0" smtClean="0"/>
              <a:t>Hates loss</a:t>
            </a:r>
          </a:p>
          <a:p>
            <a:pPr marL="0" lvl="1" indent="0">
              <a:buNone/>
            </a:pPr>
            <a:endParaRPr lang="en-US" sz="3200" dirty="0" smtClean="0"/>
          </a:p>
        </p:txBody>
      </p:sp>
      <p:sp>
        <p:nvSpPr>
          <p:cNvPr id="4" name="Content Placeholder 2"/>
          <p:cNvSpPr txBox="1">
            <a:spLocks/>
          </p:cNvSpPr>
          <p:nvPr/>
        </p:nvSpPr>
        <p:spPr>
          <a:xfrm>
            <a:off x="5029200" y="0"/>
            <a:ext cx="4114800" cy="6858000"/>
          </a:xfrm>
          <a:prstGeom prst="rect">
            <a:avLst/>
          </a:prstGeom>
        </p:spPr>
        <p:txBody>
          <a:bodyPr vert="horz" lIns="91440" tIns="91440" rIns="91440" bIns="45720" rtlCol="0">
            <a:normAutofit lnSpcReduction="10000"/>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solidFill>
                  <a:schemeClr val="bg1"/>
                </a:solidFill>
              </a:rPr>
              <a:t>Approach</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Change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social rewards</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smtClean="0">
                <a:ln>
                  <a:noFill/>
                </a:ln>
                <a:solidFill>
                  <a:schemeClr val="tx1"/>
                </a:solidFill>
                <a:effectLst/>
                <a:uLnTx/>
                <a:uFillTx/>
                <a:latin typeface="+mn-lt"/>
                <a:ea typeface="+mn-ea"/>
                <a:cs typeface="+mn-cs"/>
              </a:rPr>
              <a:t>to alter emotional payoffs of future choices</a:t>
            </a:r>
            <a:endParaRPr lang="en-US" sz="3200" dirty="0" smtClean="0"/>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Change </a:t>
            </a:r>
            <a:r>
              <a:rPr lang="en-US" sz="3200" b="1" dirty="0" smtClean="0">
                <a:solidFill>
                  <a:schemeClr val="bg1"/>
                </a:solidFill>
              </a:rPr>
              <a:t>immediate rewards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of future choices</a:t>
            </a:r>
            <a:endParaRPr lang="en-US" sz="3200" dirty="0" smtClean="0">
              <a:solidFill>
                <a:schemeClr val="bg1"/>
              </a:solidFill>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lvl="0">
              <a:spcBef>
                <a:spcPct val="20000"/>
              </a:spcBef>
            </a:pPr>
            <a:r>
              <a:rPr lang="en-US" sz="3200" dirty="0" smtClean="0"/>
              <a:t>Reframe the </a:t>
            </a:r>
            <a:r>
              <a:rPr lang="en-US" sz="3200" b="1" dirty="0" smtClean="0"/>
              <a:t>felt losses</a:t>
            </a:r>
            <a:r>
              <a:rPr lang="en-US" sz="3200" dirty="0" smtClean="0"/>
              <a:t> of future choices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Straight Arrow Connector 5"/>
          <p:cNvCxnSpPr/>
          <p:nvPr/>
        </p:nvCxnSpPr>
        <p:spPr>
          <a:xfrm>
            <a:off x="2209800" y="2055812"/>
            <a:ext cx="25146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76600" y="4037012"/>
            <a:ext cx="15240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5789612"/>
            <a:ext cx="24384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114800" cy="1600200"/>
          </a:xfrm>
        </p:spPr>
        <p:txBody>
          <a:bodyPr>
            <a:normAutofit/>
          </a:bodyPr>
          <a:lstStyle/>
          <a:p>
            <a:pPr marL="0" indent="0">
              <a:buNone/>
            </a:pPr>
            <a:endParaRPr lang="en-US" sz="2400" dirty="0" smtClean="0">
              <a:solidFill>
                <a:schemeClr val="bg1"/>
              </a:solidFill>
            </a:endParaRPr>
          </a:p>
          <a:p>
            <a:pPr marL="0" lvl="1" indent="0">
              <a:buFont typeface="+mj-lt"/>
              <a:buAutoNum type="arabicPeriod"/>
            </a:pPr>
            <a:r>
              <a:rPr lang="en-US" sz="3200" dirty="0" smtClean="0">
                <a:solidFill>
                  <a:schemeClr val="bg1"/>
                </a:solidFill>
              </a:rPr>
              <a:t> Emotional </a:t>
            </a:r>
          </a:p>
          <a:p>
            <a:pPr marL="0" lvl="1" indent="0">
              <a:buNone/>
            </a:pPr>
            <a:endParaRPr lang="en-US" sz="3200" dirty="0" smtClean="0">
              <a:solidFill>
                <a:schemeClr val="bg1"/>
              </a:solidFill>
            </a:endParaRPr>
          </a:p>
        </p:txBody>
      </p:sp>
      <p:sp>
        <p:nvSpPr>
          <p:cNvPr id="4" name="Content Placeholder 2"/>
          <p:cNvSpPr txBox="1">
            <a:spLocks/>
          </p:cNvSpPr>
          <p:nvPr/>
        </p:nvSpPr>
        <p:spPr>
          <a:xfrm>
            <a:off x="5029200" y="0"/>
            <a:ext cx="4114800" cy="2819400"/>
          </a:xfrm>
          <a:prstGeom prst="rect">
            <a:avLst/>
          </a:prstGeom>
        </p:spPr>
        <p:txBody>
          <a:bodyPr vert="horz" lIns="91440" tIns="45720" rIns="91440" bIns="45720" rtlCol="0">
            <a:normAutofit/>
          </a:bodyPr>
          <a:lstStyle/>
          <a:p>
            <a:pPr marR="0" lvl="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Change </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social rewards</a:t>
            </a:r>
            <a:r>
              <a:rPr kumimoji="0" lang="en-US" sz="3200" b="1" i="0" u="none" strike="noStrike" kern="1200" cap="none" spc="0" normalizeH="0" noProof="0" dirty="0" smtClean="0">
                <a:ln>
                  <a:noFill/>
                </a:ln>
                <a:solidFill>
                  <a:schemeClr val="bg1"/>
                </a:solidFill>
                <a:effectLst/>
                <a:uLnTx/>
                <a:uFillTx/>
                <a:latin typeface="+mn-lt"/>
                <a:ea typeface="+mn-ea"/>
                <a:cs typeface="+mn-cs"/>
              </a:rPr>
              <a:t> </a:t>
            </a:r>
            <a:r>
              <a:rPr kumimoji="0" lang="en-US" sz="3200" b="0" i="0" u="none" strike="noStrike" kern="1200" cap="none" spc="0" normalizeH="0" noProof="0" dirty="0" smtClean="0">
                <a:ln>
                  <a:noFill/>
                </a:ln>
                <a:solidFill>
                  <a:schemeClr val="bg1"/>
                </a:solidFill>
                <a:effectLst/>
                <a:uLnTx/>
                <a:uFillTx/>
                <a:latin typeface="+mn-lt"/>
                <a:ea typeface="+mn-ea"/>
                <a:cs typeface="+mn-cs"/>
              </a:rPr>
              <a:t>to alter emotional payoffs of future choices</a:t>
            </a:r>
            <a:endParaRPr lang="en-US" sz="3200" dirty="0" smtClean="0">
              <a:solidFill>
                <a:schemeClr val="bg1"/>
              </a:solidFill>
            </a:endParaRPr>
          </a:p>
          <a:p>
            <a:pPr marR="0" lvl="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6" name="Straight Arrow Connector 5"/>
          <p:cNvCxnSpPr/>
          <p:nvPr/>
        </p:nvCxnSpPr>
        <p:spPr>
          <a:xfrm>
            <a:off x="2362200" y="760412"/>
            <a:ext cx="2514600" cy="1588"/>
          </a:xfrm>
          <a:prstGeom prst="straightConnector1">
            <a:avLst/>
          </a:prstGeom>
          <a:ln w="76200">
            <a:solidFill>
              <a:srgbClr val="C0000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457200" y="1905000"/>
            <a:ext cx="8229600" cy="42211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“Social relations are prime instigators of emotions”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“when respondents are asked for instances in which they experienced certain emotions, invariably and with very high frequency they report contexts involving social relations”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Box 16"/>
          <p:cNvSpPr txBox="1"/>
          <p:nvPr/>
        </p:nvSpPr>
        <p:spPr>
          <a:xfrm>
            <a:off x="0" y="6248400"/>
            <a:ext cx="9144000" cy="646331"/>
          </a:xfrm>
          <a:prstGeom prst="rect">
            <a:avLst/>
          </a:prstGeom>
          <a:solidFill>
            <a:srgbClr val="C00000"/>
          </a:solidFill>
        </p:spPr>
        <p:txBody>
          <a:bodyPr wrap="square" rtlCol="0">
            <a:spAutoFit/>
          </a:bodyPr>
          <a:lstStyle/>
          <a:p>
            <a:r>
              <a:rPr lang="en-US" dirty="0" smtClean="0">
                <a:solidFill>
                  <a:schemeClr val="bg1"/>
                </a:solidFill>
              </a:rPr>
              <a:t>T. Kemper (St. John's U.), 1991, Predicting emotions from social relations. </a:t>
            </a:r>
            <a:r>
              <a:rPr lang="en-US" i="1" dirty="0" smtClean="0">
                <a:solidFill>
                  <a:schemeClr val="bg1"/>
                </a:solidFill>
              </a:rPr>
              <a:t>Social Psychology Quarterly</a:t>
            </a:r>
            <a:r>
              <a:rPr lang="en-US" dirty="0" smtClean="0">
                <a:solidFill>
                  <a:schemeClr val="bg1"/>
                </a:solidFill>
              </a:rPr>
              <a:t>, 54, 330-342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676400"/>
            <a:ext cx="4572000" cy="5181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114800" cy="1600200"/>
          </a:xfrm>
        </p:spPr>
        <p:txBody>
          <a:bodyPr>
            <a:normAutofit/>
          </a:bodyPr>
          <a:lstStyle/>
          <a:p>
            <a:pPr marL="0" indent="0">
              <a:buNone/>
            </a:pPr>
            <a:endParaRPr lang="en-US" sz="2400" dirty="0" smtClean="0">
              <a:solidFill>
                <a:schemeClr val="bg1"/>
              </a:solidFill>
            </a:endParaRPr>
          </a:p>
          <a:p>
            <a:pPr marL="0" lvl="1" indent="0">
              <a:buFont typeface="+mj-lt"/>
              <a:buAutoNum type="arabicPeriod"/>
            </a:pPr>
            <a:r>
              <a:rPr lang="en-US" sz="3200" dirty="0" smtClean="0">
                <a:solidFill>
                  <a:schemeClr val="bg1"/>
                </a:solidFill>
              </a:rPr>
              <a:t> Emotional </a:t>
            </a:r>
          </a:p>
          <a:p>
            <a:pPr marL="0" lvl="1" indent="0">
              <a:buNone/>
            </a:pPr>
            <a:endParaRPr lang="en-US" sz="3200" dirty="0" smtClean="0">
              <a:solidFill>
                <a:schemeClr val="bg1"/>
              </a:solidFill>
            </a:endParaRPr>
          </a:p>
        </p:txBody>
      </p:sp>
      <p:sp>
        <p:nvSpPr>
          <p:cNvPr id="4" name="Content Placeholder 2"/>
          <p:cNvSpPr txBox="1">
            <a:spLocks/>
          </p:cNvSpPr>
          <p:nvPr/>
        </p:nvSpPr>
        <p:spPr>
          <a:xfrm>
            <a:off x="5029200" y="0"/>
            <a:ext cx="4114800" cy="2819400"/>
          </a:xfrm>
          <a:prstGeom prst="rect">
            <a:avLst/>
          </a:prstGeom>
        </p:spPr>
        <p:txBody>
          <a:bodyPr vert="horz" lIns="91440" tIns="45720" rIns="91440" bIns="45720" rtlCol="0">
            <a:normAutofit/>
          </a:bodyPr>
          <a:lstStyle/>
          <a:p>
            <a:pPr marR="0" lvl="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Change </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social rewards</a:t>
            </a:r>
            <a:r>
              <a:rPr kumimoji="0" lang="en-US" sz="3200" b="1" i="0" u="none" strike="noStrike" kern="1200" cap="none" spc="0" normalizeH="0" noProof="0" dirty="0" smtClean="0">
                <a:ln>
                  <a:noFill/>
                </a:ln>
                <a:solidFill>
                  <a:schemeClr val="bg1"/>
                </a:solidFill>
                <a:effectLst/>
                <a:uLnTx/>
                <a:uFillTx/>
                <a:latin typeface="+mn-lt"/>
                <a:ea typeface="+mn-ea"/>
                <a:cs typeface="+mn-cs"/>
              </a:rPr>
              <a:t> </a:t>
            </a:r>
            <a:r>
              <a:rPr kumimoji="0" lang="en-US" sz="3200" b="0" i="0" u="none" strike="noStrike" kern="1200" cap="none" spc="0" normalizeH="0" noProof="0" dirty="0" smtClean="0">
                <a:ln>
                  <a:noFill/>
                </a:ln>
                <a:solidFill>
                  <a:schemeClr val="bg1"/>
                </a:solidFill>
                <a:effectLst/>
                <a:uLnTx/>
                <a:uFillTx/>
                <a:latin typeface="+mn-lt"/>
                <a:ea typeface="+mn-ea"/>
                <a:cs typeface="+mn-cs"/>
              </a:rPr>
              <a:t>to alter emotional payoffs of future choices</a:t>
            </a:r>
            <a:endParaRPr lang="en-US" sz="3200" dirty="0" smtClean="0">
              <a:solidFill>
                <a:schemeClr val="bg1"/>
              </a:solidFill>
            </a:endParaRPr>
          </a:p>
          <a:p>
            <a:pPr marR="0" lvl="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6" name="Straight Arrow Connector 5"/>
          <p:cNvCxnSpPr/>
          <p:nvPr/>
        </p:nvCxnSpPr>
        <p:spPr>
          <a:xfrm>
            <a:off x="2362200" y="760412"/>
            <a:ext cx="2514600" cy="1588"/>
          </a:xfrm>
          <a:prstGeom prst="straightConnector1">
            <a:avLst/>
          </a:prstGeom>
          <a:ln w="76200">
            <a:solidFill>
              <a:srgbClr val="C0000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743200"/>
            <a:ext cx="4572000" cy="3010055"/>
          </a:xfrm>
          <a:prstGeom prst="rect">
            <a:avLst/>
          </a:prstGeom>
          <a:noFill/>
        </p:spPr>
        <p:txBody>
          <a:bodyPr wrap="square" rtlCol="0">
            <a:spAutoFit/>
          </a:bodyPr>
          <a:lstStyle/>
          <a:p>
            <a:pPr marL="514350" indent="-514350">
              <a:lnSpc>
                <a:spcPct val="120000"/>
              </a:lnSpc>
            </a:pPr>
            <a:r>
              <a:rPr lang="en-US" sz="4400" b="1" dirty="0" smtClean="0"/>
              <a:t>Add social stigma</a:t>
            </a:r>
          </a:p>
          <a:p>
            <a:pPr marL="693738" lvl="1" indent="-236538">
              <a:lnSpc>
                <a:spcPct val="120000"/>
              </a:lnSpc>
              <a:buFont typeface="Arial" pitchFamily="34" charset="0"/>
              <a:buChar char="•"/>
            </a:pPr>
            <a:r>
              <a:rPr lang="en-US" sz="3200" dirty="0" smtClean="0"/>
              <a:t>Peer group selection</a:t>
            </a:r>
          </a:p>
          <a:p>
            <a:pPr marL="693738" lvl="1" indent="-236538">
              <a:lnSpc>
                <a:spcPct val="120000"/>
              </a:lnSpc>
              <a:buFont typeface="Arial" pitchFamily="34" charset="0"/>
              <a:buChar char="•"/>
            </a:pPr>
            <a:r>
              <a:rPr lang="en-US" sz="3200" dirty="0" smtClean="0"/>
              <a:t>Competition</a:t>
            </a:r>
          </a:p>
          <a:p>
            <a:pPr marL="693738" lvl="1" indent="-236538">
              <a:lnSpc>
                <a:spcPct val="120000"/>
              </a:lnSpc>
              <a:buFont typeface="Arial" pitchFamily="34" charset="0"/>
              <a:buChar char="•"/>
            </a:pPr>
            <a:r>
              <a:rPr lang="en-US" sz="3200" dirty="0" smtClean="0"/>
              <a:t>Promises</a:t>
            </a:r>
          </a:p>
          <a:p>
            <a:pPr>
              <a:lnSpc>
                <a:spcPct val="120000"/>
              </a:lnSpc>
            </a:pPr>
            <a:endParaRPr lang="en-US" dirty="0">
              <a:solidFill>
                <a:schemeClr val="bg1"/>
              </a:solidFill>
            </a:endParaRPr>
          </a:p>
        </p:txBody>
      </p:sp>
      <p:sp>
        <p:nvSpPr>
          <p:cNvPr id="11" name="TextBox 10"/>
          <p:cNvSpPr txBox="1"/>
          <p:nvPr/>
        </p:nvSpPr>
        <p:spPr>
          <a:xfrm>
            <a:off x="4572000" y="2743200"/>
            <a:ext cx="4572000" cy="3243965"/>
          </a:xfrm>
          <a:prstGeom prst="rect">
            <a:avLst/>
          </a:prstGeom>
          <a:noFill/>
        </p:spPr>
        <p:txBody>
          <a:bodyPr wrap="square" rtlCol="0">
            <a:spAutoFit/>
          </a:bodyPr>
          <a:lstStyle/>
          <a:p>
            <a:pPr marL="514350" indent="-514350">
              <a:lnSpc>
                <a:spcPct val="120000"/>
              </a:lnSpc>
            </a:pPr>
            <a:r>
              <a:rPr lang="en-US" sz="4400" b="1" dirty="0" smtClean="0"/>
              <a:t>Add social status</a:t>
            </a:r>
          </a:p>
          <a:p>
            <a:pPr marL="693738" lvl="1" indent="-236538">
              <a:lnSpc>
                <a:spcPct val="120000"/>
              </a:lnSpc>
              <a:buFont typeface="Arial" pitchFamily="34" charset="0"/>
              <a:buChar char="•"/>
            </a:pPr>
            <a:r>
              <a:rPr lang="en-US" sz="3200" dirty="0" smtClean="0"/>
              <a:t>Peer group selection</a:t>
            </a:r>
          </a:p>
          <a:p>
            <a:pPr marL="693738" lvl="1" indent="-236538">
              <a:lnSpc>
                <a:spcPct val="120000"/>
              </a:lnSpc>
              <a:buFont typeface="Arial" pitchFamily="34" charset="0"/>
              <a:buChar char="•"/>
            </a:pPr>
            <a:r>
              <a:rPr lang="en-US" sz="3200" dirty="0" smtClean="0"/>
              <a:t>Competition</a:t>
            </a:r>
          </a:p>
          <a:p>
            <a:pPr marL="693738" lvl="1" indent="-236538">
              <a:lnSpc>
                <a:spcPct val="120000"/>
              </a:lnSpc>
              <a:buFont typeface="Arial" pitchFamily="34" charset="0"/>
              <a:buChar char="•"/>
            </a:pPr>
            <a:r>
              <a:rPr lang="en-US" sz="3200" dirty="0" smtClean="0"/>
              <a:t>Promises</a:t>
            </a:r>
          </a:p>
          <a:p>
            <a:endParaRPr lang="en-US" sz="3200" dirty="0">
              <a:solidFill>
                <a:schemeClr val="bg1"/>
              </a:solidFill>
            </a:endParaRPr>
          </a:p>
        </p:txBody>
      </p:sp>
      <p:sp>
        <p:nvSpPr>
          <p:cNvPr id="15" name="TextBox 14"/>
          <p:cNvSpPr txBox="1"/>
          <p:nvPr/>
        </p:nvSpPr>
        <p:spPr>
          <a:xfrm>
            <a:off x="228600" y="1676400"/>
            <a:ext cx="4114800" cy="707886"/>
          </a:xfrm>
          <a:prstGeom prst="rect">
            <a:avLst/>
          </a:prstGeom>
          <a:noFill/>
        </p:spPr>
        <p:txBody>
          <a:bodyPr wrap="square" rtlCol="0">
            <a:spAutoFit/>
          </a:bodyPr>
          <a:lstStyle/>
          <a:p>
            <a:pPr algn="ctr"/>
            <a:r>
              <a:rPr lang="en-US" sz="4000" dirty="0" smtClean="0">
                <a:solidFill>
                  <a:srgbClr val="C00000"/>
                </a:solidFill>
              </a:rPr>
              <a:t>Negative Choices</a:t>
            </a:r>
            <a:endParaRPr lang="en-US" sz="4000" dirty="0">
              <a:solidFill>
                <a:srgbClr val="C00000"/>
              </a:solidFill>
            </a:endParaRPr>
          </a:p>
        </p:txBody>
      </p:sp>
      <p:sp>
        <p:nvSpPr>
          <p:cNvPr id="16" name="TextBox 15"/>
          <p:cNvSpPr txBox="1"/>
          <p:nvPr/>
        </p:nvSpPr>
        <p:spPr>
          <a:xfrm>
            <a:off x="4800600" y="1654314"/>
            <a:ext cx="4114800" cy="707886"/>
          </a:xfrm>
          <a:prstGeom prst="rect">
            <a:avLst/>
          </a:prstGeom>
          <a:noFill/>
        </p:spPr>
        <p:txBody>
          <a:bodyPr wrap="square" rtlCol="0">
            <a:spAutoFit/>
          </a:bodyPr>
          <a:lstStyle/>
          <a:p>
            <a:pPr algn="ctr"/>
            <a:r>
              <a:rPr lang="en-US" sz="4000" dirty="0" smtClean="0">
                <a:solidFill>
                  <a:srgbClr val="C00000"/>
                </a:solidFill>
              </a:rPr>
              <a:t>Positive Choices</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Group Selection</a:t>
            </a:r>
            <a:endParaRPr lang="en-US" dirty="0"/>
          </a:p>
        </p:txBody>
      </p:sp>
      <p:sp>
        <p:nvSpPr>
          <p:cNvPr id="4" name="Content Placeholder 2"/>
          <p:cNvSpPr>
            <a:spLocks noGrp="1"/>
          </p:cNvSpPr>
          <p:nvPr>
            <p:ph idx="1"/>
          </p:nvPr>
        </p:nvSpPr>
        <p:spPr/>
        <p:txBody>
          <a:bodyPr>
            <a:normAutofit/>
          </a:bodyPr>
          <a:lstStyle/>
          <a:p>
            <a:pPr marL="0" indent="0">
              <a:buNone/>
            </a:pPr>
            <a:r>
              <a:rPr lang="en-US" dirty="0" smtClean="0"/>
              <a:t>We examined studies showing peer effects in </a:t>
            </a:r>
          </a:p>
          <a:p>
            <a:pPr marL="0" indent="0">
              <a:buNone/>
            </a:pPr>
            <a:endParaRPr lang="en-US" sz="1800" dirty="0" smtClean="0"/>
          </a:p>
          <a:p>
            <a:r>
              <a:rPr lang="en-US" dirty="0" smtClean="0"/>
              <a:t>Weight</a:t>
            </a:r>
          </a:p>
          <a:p>
            <a:r>
              <a:rPr lang="en-US" dirty="0" smtClean="0"/>
              <a:t>Drug use</a:t>
            </a:r>
          </a:p>
          <a:p>
            <a:r>
              <a:rPr lang="en-US" dirty="0" smtClean="0"/>
              <a:t>Tobacco use</a:t>
            </a:r>
          </a:p>
          <a:p>
            <a:r>
              <a:rPr lang="en-US" dirty="0" smtClean="0"/>
              <a:t>GPA</a:t>
            </a:r>
          </a:p>
          <a:p>
            <a:r>
              <a:rPr lang="en-US" dirty="0" smtClean="0"/>
              <a:t>Athletic fitness</a:t>
            </a:r>
          </a:p>
        </p:txBody>
      </p:sp>
      <p:sp>
        <p:nvSpPr>
          <p:cNvPr id="5" name="TextBox 4"/>
          <p:cNvSpPr txBox="1"/>
          <p:nvPr/>
        </p:nvSpPr>
        <p:spPr>
          <a:xfrm>
            <a:off x="4267200" y="2521406"/>
            <a:ext cx="4343400" cy="3498394"/>
          </a:xfrm>
          <a:prstGeom prst="rect">
            <a:avLst/>
          </a:prstGeom>
          <a:noFill/>
        </p:spPr>
        <p:txBody>
          <a:bodyPr wrap="square" rtlCol="0">
            <a:spAutoFit/>
          </a:bodyPr>
          <a:lstStyle/>
          <a:p>
            <a:pPr marL="338138" indent="-338138">
              <a:spcBef>
                <a:spcPts val="768"/>
              </a:spcBef>
              <a:buFont typeface="Arial" pitchFamily="34" charset="0"/>
              <a:buChar char="•"/>
            </a:pPr>
            <a:r>
              <a:rPr lang="en-US" sz="3200" dirty="0" smtClean="0"/>
              <a:t>Academic cheating</a:t>
            </a:r>
          </a:p>
          <a:p>
            <a:pPr marL="338138" indent="-338138">
              <a:spcBef>
                <a:spcPts val="768"/>
              </a:spcBef>
              <a:buFont typeface="Arial" pitchFamily="34" charset="0"/>
              <a:buChar char="•"/>
            </a:pPr>
            <a:r>
              <a:rPr lang="en-US" sz="3200" dirty="0" smtClean="0"/>
              <a:t>Retirement saving</a:t>
            </a:r>
          </a:p>
          <a:p>
            <a:pPr marL="338138" indent="-338138">
              <a:spcBef>
                <a:spcPts val="768"/>
              </a:spcBef>
              <a:buFont typeface="Arial" pitchFamily="34" charset="0"/>
              <a:buChar char="•"/>
            </a:pPr>
            <a:r>
              <a:rPr lang="en-US" sz="3200" dirty="0" smtClean="0"/>
              <a:t>Mutual fund selection</a:t>
            </a:r>
          </a:p>
          <a:p>
            <a:pPr marL="338138" indent="-338138">
              <a:spcBef>
                <a:spcPts val="768"/>
              </a:spcBef>
              <a:buFont typeface="Arial" pitchFamily="34" charset="0"/>
              <a:buChar char="•"/>
            </a:pPr>
            <a:r>
              <a:rPr lang="en-US" sz="3200" dirty="0" smtClean="0"/>
              <a:t>College selection</a:t>
            </a:r>
          </a:p>
          <a:p>
            <a:pPr marL="338138" indent="-338138">
              <a:spcBef>
                <a:spcPts val="768"/>
              </a:spcBef>
              <a:buFont typeface="Arial" pitchFamily="34" charset="0"/>
              <a:buChar char="•"/>
            </a:pPr>
            <a:r>
              <a:rPr lang="en-US" sz="3200" dirty="0" smtClean="0"/>
              <a:t>Competitive excellence</a:t>
            </a:r>
          </a:p>
          <a:p>
            <a:pPr>
              <a:spcBef>
                <a:spcPts val="768"/>
              </a:spcBef>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rjames\Local Settings\Temporary Internet Files\Content.IE5\7XXAE5FQ\MPj04225320000[1].jpg"/>
          <p:cNvPicPr>
            <a:picLocks noChangeAspect="1" noChangeArrowheads="1"/>
          </p:cNvPicPr>
          <p:nvPr/>
        </p:nvPicPr>
        <p:blipFill>
          <a:blip r:embed="rId2" cstate="print"/>
          <a:srcRect l="68889"/>
          <a:stretch>
            <a:fillRect/>
          </a:stretch>
        </p:blipFill>
        <p:spPr bwMode="auto">
          <a:xfrm>
            <a:off x="0" y="1"/>
            <a:ext cx="2286001" cy="6857999"/>
          </a:xfrm>
          <a:prstGeom prst="rect">
            <a:avLst/>
          </a:prstGeom>
          <a:noFill/>
        </p:spPr>
      </p:pic>
      <p:pic>
        <p:nvPicPr>
          <p:cNvPr id="41985" name="Picture 1" descr="C:\Documents and Settings\rjames\Local Settings\Temporary Internet Files\Content.IE5\7XXAE5FQ\MPj04225320000[1].jpg"/>
          <p:cNvPicPr>
            <a:picLocks noChangeAspect="1" noChangeArrowheads="1"/>
          </p:cNvPicPr>
          <p:nvPr/>
        </p:nvPicPr>
        <p:blipFill>
          <a:blip r:embed="rId2" cstate="print"/>
          <a:srcRect/>
          <a:stretch>
            <a:fillRect/>
          </a:stretch>
        </p:blipFill>
        <p:spPr bwMode="auto">
          <a:xfrm flipH="1">
            <a:off x="2286000" y="0"/>
            <a:ext cx="6858000" cy="6858000"/>
          </a:xfrm>
          <a:prstGeom prst="rect">
            <a:avLst/>
          </a:prstGeom>
          <a:noFill/>
        </p:spPr>
      </p:pic>
      <p:sp>
        <p:nvSpPr>
          <p:cNvPr id="2" name="Title 1"/>
          <p:cNvSpPr>
            <a:spLocks noGrp="1"/>
          </p:cNvSpPr>
          <p:nvPr>
            <p:ph type="title"/>
          </p:nvPr>
        </p:nvSpPr>
        <p:spPr/>
        <p:txBody>
          <a:bodyPr>
            <a:normAutofit/>
          </a:bodyPr>
          <a:lstStyle/>
          <a:p>
            <a:r>
              <a:rPr lang="en-US" dirty="0" smtClean="0"/>
              <a:t>Peer groups for specific self-control</a:t>
            </a:r>
            <a:endParaRPr lang="en-US" dirty="0"/>
          </a:p>
        </p:txBody>
      </p:sp>
      <p:sp>
        <p:nvSpPr>
          <p:cNvPr id="3" name="Content Placeholder 2"/>
          <p:cNvSpPr>
            <a:spLocks noGrp="1"/>
          </p:cNvSpPr>
          <p:nvPr>
            <p:ph idx="1"/>
          </p:nvPr>
        </p:nvSpPr>
        <p:spPr/>
        <p:txBody>
          <a:bodyPr/>
          <a:lstStyle/>
          <a:p>
            <a:r>
              <a:rPr lang="en-US" dirty="0" smtClean="0"/>
              <a:t>Weight Watchers</a:t>
            </a:r>
          </a:p>
          <a:p>
            <a:r>
              <a:rPr lang="en-US" dirty="0" smtClean="0"/>
              <a:t>Alcoholics Anonymous</a:t>
            </a:r>
          </a:p>
          <a:p>
            <a:r>
              <a:rPr lang="en-US" dirty="0" smtClean="0"/>
              <a:t>Gamblers Anonymous</a:t>
            </a:r>
          </a:p>
          <a:p>
            <a:r>
              <a:rPr lang="en-US" dirty="0" smtClean="0"/>
              <a:t>Narcotics Anonymous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Documents and Settings\rjames\Local Settings\Temporary Internet Files\Content.IE5\6XMKIBYH\MPj04422350000[1].jpg"/>
          <p:cNvPicPr>
            <a:picLocks noChangeAspect="1" noChangeArrowheads="1"/>
          </p:cNvPicPr>
          <p:nvPr/>
        </p:nvPicPr>
        <p:blipFill>
          <a:blip r:embed="rId2" cstate="print"/>
          <a:srcRect/>
          <a:stretch>
            <a:fillRect/>
          </a:stretch>
        </p:blipFill>
        <p:spPr bwMode="auto">
          <a:xfrm>
            <a:off x="0" y="0"/>
            <a:ext cx="5143500" cy="6858000"/>
          </a:xfrm>
          <a:prstGeom prst="rect">
            <a:avLst/>
          </a:prstGeom>
          <a:noFill/>
        </p:spPr>
      </p:pic>
      <p:sp>
        <p:nvSpPr>
          <p:cNvPr id="2" name="Title 1"/>
          <p:cNvSpPr>
            <a:spLocks noGrp="1"/>
          </p:cNvSpPr>
          <p:nvPr>
            <p:ph type="title"/>
          </p:nvPr>
        </p:nvSpPr>
        <p:spPr/>
        <p:txBody>
          <a:bodyPr/>
          <a:lstStyle/>
          <a:p>
            <a:r>
              <a:rPr lang="en-US" dirty="0" smtClean="0"/>
              <a:t>Financial peer groups - ROSCAS</a:t>
            </a:r>
            <a:endParaRPr lang="en-US" dirty="0"/>
          </a:p>
        </p:txBody>
      </p:sp>
      <p:sp>
        <p:nvSpPr>
          <p:cNvPr id="3" name="Content Placeholder 2"/>
          <p:cNvSpPr>
            <a:spLocks noGrp="1"/>
          </p:cNvSpPr>
          <p:nvPr>
            <p:ph idx="1"/>
          </p:nvPr>
        </p:nvSpPr>
        <p:spPr>
          <a:xfrm>
            <a:off x="4953000" y="1371600"/>
            <a:ext cx="4191000" cy="4525963"/>
          </a:xfrm>
        </p:spPr>
        <p:txBody>
          <a:bodyPr>
            <a:normAutofit/>
          </a:bodyPr>
          <a:lstStyle/>
          <a:p>
            <a:pPr marL="0" indent="0">
              <a:buNone/>
            </a:pPr>
            <a:r>
              <a:rPr lang="en-US" dirty="0" smtClean="0"/>
              <a:t>ROSCAS (Rotating Savings and Credit Association) a group of individuals who agree to meet for a defined period of time in order to save and borrow together. </a:t>
            </a:r>
          </a:p>
          <a:p>
            <a:pPr marL="0" indent="0">
              <a:buNone/>
            </a:pPr>
            <a:endParaRPr lang="en-US" dirty="0" smtClean="0"/>
          </a:p>
        </p:txBody>
      </p:sp>
      <p:sp>
        <p:nvSpPr>
          <p:cNvPr id="5" name="TextBox 4"/>
          <p:cNvSpPr txBox="1"/>
          <p:nvPr/>
        </p:nvSpPr>
        <p:spPr>
          <a:xfrm>
            <a:off x="0" y="5867400"/>
            <a:ext cx="9144000" cy="954107"/>
          </a:xfrm>
          <a:prstGeom prst="rect">
            <a:avLst/>
          </a:prstGeom>
          <a:noFill/>
        </p:spPr>
        <p:txBody>
          <a:bodyPr wrap="square" rtlCol="0">
            <a:spAutoFit/>
          </a:bodyPr>
          <a:lstStyle/>
          <a:p>
            <a:pPr>
              <a:buNone/>
            </a:pPr>
            <a:r>
              <a:rPr lang="en-US" sz="2800" dirty="0" smtClean="0">
                <a:hlinkClick r:id="rId3"/>
              </a:rPr>
              <a:t>http://www.youtube.com/watch?v=PyFmlXlsbhQ</a:t>
            </a:r>
            <a:r>
              <a:rPr lang="en-US" sz="2800" dirty="0" smtClean="0"/>
              <a:t> </a:t>
            </a:r>
          </a:p>
          <a:p>
            <a:pPr>
              <a:buNone/>
            </a:pPr>
            <a:r>
              <a:rPr lang="en-US" sz="2800" dirty="0" smtClean="0">
                <a:hlinkClick r:id="rId4"/>
              </a:rPr>
              <a:t>http://www.youtube.com/watch?v=rC7_OQou6MI&amp;NR=1</a:t>
            </a:r>
            <a:r>
              <a:rPr lang="en-US" sz="28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pic>
        <p:nvPicPr>
          <p:cNvPr id="1025" name="Picture 1" descr="C:\Documents and Settings\rjames\Local Settings\Temporary Internet Files\Content.IE5\6XMKIBYH\MPj04383690000[1].jpg"/>
          <p:cNvPicPr>
            <a:picLocks noChangeAspect="1" noChangeArrowheads="1"/>
          </p:cNvPicPr>
          <p:nvPr/>
        </p:nvPicPr>
        <p:blipFill>
          <a:blip r:embed="rId3" cstate="print"/>
          <a:srcRect l="5970" r="4478"/>
          <a:stretch>
            <a:fillRect/>
          </a:stretch>
        </p:blipFill>
        <p:spPr bwMode="auto">
          <a:xfrm>
            <a:off x="0" y="0"/>
            <a:ext cx="9144000" cy="6787751"/>
          </a:xfrm>
          <a:prstGeom prst="rect">
            <a:avLst/>
          </a:prstGeom>
          <a:noFill/>
        </p:spPr>
      </p:pic>
      <p:sp>
        <p:nvSpPr>
          <p:cNvPr id="2" name="Title 1"/>
          <p:cNvSpPr>
            <a:spLocks noGrp="1"/>
          </p:cNvSpPr>
          <p:nvPr>
            <p:ph type="title"/>
          </p:nvPr>
        </p:nvSpPr>
        <p:spPr>
          <a:xfrm>
            <a:off x="457200" y="0"/>
            <a:ext cx="8229600" cy="609600"/>
          </a:xfrm>
        </p:spPr>
        <p:txBody>
          <a:bodyPr>
            <a:normAutofit fontScale="90000"/>
          </a:bodyPr>
          <a:lstStyle/>
          <a:p>
            <a:r>
              <a:rPr lang="en-US" b="1" dirty="0" smtClean="0">
                <a:effectLst>
                  <a:glow rad="228600">
                    <a:schemeClr val="bg1">
                      <a:alpha val="40000"/>
                    </a:schemeClr>
                  </a:glow>
                </a:effectLst>
              </a:rPr>
              <a:t>Financial peer groups – Microfinance</a:t>
            </a:r>
            <a:endParaRPr lang="en-US" b="1" dirty="0">
              <a:effectLst>
                <a:glow rad="228600">
                  <a:schemeClr val="bg1">
                    <a:alpha val="40000"/>
                  </a:schemeClr>
                </a:glow>
              </a:effectLst>
            </a:endParaRPr>
          </a:p>
        </p:txBody>
      </p:sp>
      <p:sp>
        <p:nvSpPr>
          <p:cNvPr id="3" name="Content Placeholder 2"/>
          <p:cNvSpPr>
            <a:spLocks noGrp="1"/>
          </p:cNvSpPr>
          <p:nvPr>
            <p:ph idx="1"/>
          </p:nvPr>
        </p:nvSpPr>
        <p:spPr>
          <a:xfrm>
            <a:off x="0" y="6324600"/>
            <a:ext cx="9144000" cy="533400"/>
          </a:xfrm>
        </p:spPr>
        <p:txBody>
          <a:bodyPr>
            <a:normAutofit/>
          </a:bodyPr>
          <a:lstStyle/>
          <a:p>
            <a:pPr>
              <a:buNone/>
            </a:pPr>
            <a:r>
              <a:rPr lang="en-US" sz="2800" b="1" dirty="0" smtClean="0">
                <a:effectLst>
                  <a:glow rad="63500">
                    <a:schemeClr val="bg1">
                      <a:alpha val="40000"/>
                    </a:schemeClr>
                  </a:glow>
                </a:effectLst>
                <a:hlinkClick r:id="rId4"/>
              </a:rPr>
              <a:t>http://www.youtube.com/watch?v=nMg_Lc6akos</a:t>
            </a:r>
            <a:r>
              <a:rPr lang="en-US" sz="2800" b="1" dirty="0" smtClean="0">
                <a:effectLst>
                  <a:glow rad="63500">
                    <a:schemeClr val="bg1">
                      <a:alpha val="40000"/>
                    </a:schemeClr>
                  </a:glow>
                </a:effectLst>
              </a:rPr>
              <a:t> </a:t>
            </a:r>
            <a:r>
              <a:rPr lang="en-US" sz="2000" b="1" dirty="0" smtClean="0">
                <a:effectLst>
                  <a:glow rad="63500">
                    <a:schemeClr val="bg1">
                      <a:alpha val="40000"/>
                    </a:schemeClr>
                  </a:glow>
                </a:effectLst>
              </a:rPr>
              <a:t>(0</a:t>
            </a:r>
            <a:r>
              <a:rPr lang="en-US" sz="2000" b="1" dirty="0" smtClean="0">
                <a:effectLst>
                  <a:glow rad="63500">
                    <a:schemeClr val="bg1">
                      <a:alpha val="40000"/>
                    </a:schemeClr>
                  </a:glow>
                </a:effectLst>
                <a:sym typeface="Wingdings" pitchFamily="2" charset="2"/>
              </a:rPr>
              <a:t>:00-1:45)</a:t>
            </a:r>
            <a:endParaRPr lang="en-US" sz="2000" b="1" dirty="0" smtClean="0">
              <a:effectLst>
                <a:glow rad="63500">
                  <a:schemeClr val="bg1">
                    <a:alpha val="40000"/>
                  </a:scheme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C:\Documents and Settings\rjames\Local Settings\Temporary Internet Files\Content.IE5\NA5J5WLH\MPj04385850000[1].jpg"/>
          <p:cNvPicPr>
            <a:picLocks noChangeAspect="1" noChangeArrowheads="1"/>
          </p:cNvPicPr>
          <p:nvPr/>
        </p:nvPicPr>
        <p:blipFill>
          <a:blip r:embed="rId2" cstate="print"/>
          <a:srcRect t="7174" b="46198"/>
          <a:stretch>
            <a:fillRect/>
          </a:stretch>
        </p:blipFill>
        <p:spPr bwMode="auto">
          <a:xfrm>
            <a:off x="0" y="3581400"/>
            <a:ext cx="9144000" cy="2830286"/>
          </a:xfrm>
          <a:prstGeom prst="rect">
            <a:avLst/>
          </a:prstGeom>
          <a:noFill/>
        </p:spPr>
      </p:pic>
      <p:sp>
        <p:nvSpPr>
          <p:cNvPr id="2" name="Title 1"/>
          <p:cNvSpPr>
            <a:spLocks noGrp="1"/>
          </p:cNvSpPr>
          <p:nvPr>
            <p:ph type="title"/>
          </p:nvPr>
        </p:nvSpPr>
        <p:spPr>
          <a:xfrm>
            <a:off x="457200" y="0"/>
            <a:ext cx="8229600" cy="838200"/>
          </a:xfrm>
        </p:spPr>
        <p:txBody>
          <a:bodyPr>
            <a:normAutofit fontScale="90000"/>
          </a:bodyPr>
          <a:lstStyle/>
          <a:p>
            <a:r>
              <a:rPr lang="en-US" dirty="0" smtClean="0"/>
              <a:t>Reducing privacy to add social costs</a:t>
            </a:r>
            <a:endParaRPr lang="en-US" dirty="0"/>
          </a:p>
        </p:txBody>
      </p:sp>
      <p:sp>
        <p:nvSpPr>
          <p:cNvPr id="3" name="Content Placeholder 2"/>
          <p:cNvSpPr>
            <a:spLocks noGrp="1"/>
          </p:cNvSpPr>
          <p:nvPr>
            <p:ph idx="1"/>
          </p:nvPr>
        </p:nvSpPr>
        <p:spPr>
          <a:xfrm>
            <a:off x="0" y="990600"/>
            <a:ext cx="9144000" cy="2667000"/>
          </a:xfrm>
        </p:spPr>
        <p:txBody>
          <a:bodyPr>
            <a:normAutofit fontScale="92500" lnSpcReduction="10000"/>
          </a:bodyPr>
          <a:lstStyle/>
          <a:p>
            <a:pPr marL="0" indent="0">
              <a:buNone/>
            </a:pPr>
            <a:r>
              <a:rPr lang="en-US" dirty="0" smtClean="0"/>
              <a:t>“In a cocaine addiction center…[patients] may write a self-incriminating letter, preferably a letter confessing their drug addiction, deposit the letter with the clinic and submit to a randomized schedule of laboratory tests.  If the laboratory finds evidence of cocaine use, the clinic sends the letter to the addressee.”</a:t>
            </a:r>
            <a:endParaRPr lang="en-US" dirty="0"/>
          </a:p>
        </p:txBody>
      </p:sp>
      <p:sp>
        <p:nvSpPr>
          <p:cNvPr id="4" name="TextBox 3"/>
          <p:cNvSpPr txBox="1"/>
          <p:nvPr/>
        </p:nvSpPr>
        <p:spPr>
          <a:xfrm>
            <a:off x="0" y="6316954"/>
            <a:ext cx="9144000" cy="541046"/>
          </a:xfrm>
          <a:prstGeom prst="rect">
            <a:avLst/>
          </a:prstGeom>
          <a:solidFill>
            <a:srgbClr val="C00000"/>
          </a:solidFill>
        </p:spPr>
        <p:txBody>
          <a:bodyPr wrap="square" rtlCol="0">
            <a:spAutoFit/>
          </a:bodyPr>
          <a:lstStyle/>
          <a:p>
            <a:pPr>
              <a:lnSpc>
                <a:spcPct val="80000"/>
              </a:lnSpc>
            </a:pPr>
            <a:r>
              <a:rPr lang="en-US" dirty="0" smtClean="0">
                <a:solidFill>
                  <a:schemeClr val="bg1"/>
                </a:solidFill>
              </a:rPr>
              <a:t>T. Schelling (Harvard), 1992, “Self-Control” in G. </a:t>
            </a:r>
            <a:r>
              <a:rPr lang="en-US" dirty="0" err="1" smtClean="0">
                <a:solidFill>
                  <a:schemeClr val="bg1"/>
                </a:solidFill>
              </a:rPr>
              <a:t>Loewenstein</a:t>
            </a:r>
            <a:r>
              <a:rPr lang="en-US" dirty="0" smtClean="0">
                <a:solidFill>
                  <a:schemeClr val="bg1"/>
                </a:solidFill>
              </a:rPr>
              <a:t> and J. </a:t>
            </a:r>
            <a:r>
              <a:rPr lang="en-US" dirty="0" err="1" smtClean="0">
                <a:solidFill>
                  <a:schemeClr val="bg1"/>
                </a:solidFill>
              </a:rPr>
              <a:t>Elster</a:t>
            </a:r>
            <a:r>
              <a:rPr lang="en-US" dirty="0" smtClean="0">
                <a:solidFill>
                  <a:schemeClr val="bg1"/>
                </a:solidFill>
              </a:rPr>
              <a:t> (eds.), </a:t>
            </a:r>
            <a:r>
              <a:rPr lang="en-US" i="1" dirty="0" smtClean="0">
                <a:solidFill>
                  <a:schemeClr val="bg1"/>
                </a:solidFill>
              </a:rPr>
              <a:t>Choice over Time</a:t>
            </a:r>
            <a:r>
              <a:rPr lang="en-US" dirty="0" smtClean="0">
                <a:solidFill>
                  <a:schemeClr val="bg1"/>
                </a:solidFill>
              </a:rPr>
              <a:t>, New York: Russell Sage, p. 167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876800"/>
            <a:ext cx="2286000" cy="1752600"/>
          </a:xfrm>
          <a:gradFill flip="none" rotWithShape="1">
            <a:gsLst>
              <a:gs pos="0">
                <a:srgbClr val="FFF200"/>
              </a:gs>
              <a:gs pos="45000">
                <a:srgbClr val="FF7A00"/>
              </a:gs>
              <a:gs pos="70000">
                <a:srgbClr val="FF0300"/>
              </a:gs>
              <a:gs pos="100000">
                <a:srgbClr val="4D0808"/>
              </a:gs>
            </a:gsLst>
            <a:path path="circle">
              <a:fillToRect r="100000" b="100000"/>
            </a:path>
            <a:tileRect l="-100000" t="-100000"/>
          </a:gradFill>
        </p:spPr>
        <p:txBody>
          <a:bodyPr>
            <a:noAutofit/>
          </a:bodyPr>
          <a:lstStyle/>
          <a:p>
            <a:pPr marL="0" indent="0">
              <a:lnSpc>
                <a:spcPct val="90000"/>
              </a:lnSpc>
              <a:spcBef>
                <a:spcPts val="0"/>
              </a:spcBef>
              <a:buNone/>
            </a:pPr>
            <a:r>
              <a:rPr lang="en-US" sz="2000" b="1" dirty="0" smtClean="0">
                <a:solidFill>
                  <a:schemeClr val="accent2">
                    <a:lumMod val="50000"/>
                  </a:schemeClr>
                </a:solidFill>
              </a:rPr>
              <a:t>Short-term</a:t>
            </a:r>
          </a:p>
          <a:p>
            <a:pPr marL="0" indent="0">
              <a:lnSpc>
                <a:spcPct val="90000"/>
              </a:lnSpc>
              <a:spcBef>
                <a:spcPts val="0"/>
              </a:spcBef>
              <a:buNone/>
            </a:pPr>
            <a:r>
              <a:rPr lang="en-US" sz="2000" b="1" dirty="0" smtClean="0">
                <a:solidFill>
                  <a:schemeClr val="accent2">
                    <a:lumMod val="50000"/>
                  </a:schemeClr>
                </a:solidFill>
              </a:rPr>
              <a:t>Impulsive </a:t>
            </a:r>
          </a:p>
          <a:p>
            <a:pPr marL="0" indent="0">
              <a:lnSpc>
                <a:spcPct val="90000"/>
              </a:lnSpc>
              <a:spcBef>
                <a:spcPts val="0"/>
              </a:spcBef>
              <a:buNone/>
            </a:pPr>
            <a:r>
              <a:rPr lang="en-US" sz="2000" b="1" dirty="0" smtClean="0">
                <a:solidFill>
                  <a:schemeClr val="accent2">
                    <a:lumMod val="50000"/>
                  </a:schemeClr>
                </a:solidFill>
              </a:rPr>
              <a:t>Doer</a:t>
            </a:r>
          </a:p>
          <a:p>
            <a:pPr marL="0" indent="0">
              <a:lnSpc>
                <a:spcPct val="90000"/>
              </a:lnSpc>
              <a:spcBef>
                <a:spcPts val="0"/>
              </a:spcBef>
              <a:buNone/>
            </a:pPr>
            <a:r>
              <a:rPr lang="en-US" sz="2000" b="1" dirty="0" smtClean="0">
                <a:solidFill>
                  <a:schemeClr val="accent2">
                    <a:lumMod val="50000"/>
                  </a:schemeClr>
                </a:solidFill>
              </a:rPr>
              <a:t>Passions</a:t>
            </a:r>
          </a:p>
          <a:p>
            <a:pPr marL="0" indent="0">
              <a:lnSpc>
                <a:spcPct val="90000"/>
              </a:lnSpc>
              <a:spcBef>
                <a:spcPts val="0"/>
              </a:spcBef>
              <a:buNone/>
            </a:pPr>
            <a:r>
              <a:rPr lang="en-US" sz="2000" b="1" dirty="0" smtClean="0">
                <a:solidFill>
                  <a:schemeClr val="accent2">
                    <a:lumMod val="50000"/>
                  </a:schemeClr>
                </a:solidFill>
              </a:rPr>
              <a:t>Affective/Visceral</a:t>
            </a:r>
          </a:p>
          <a:p>
            <a:pPr marL="0" indent="0">
              <a:lnSpc>
                <a:spcPct val="90000"/>
              </a:lnSpc>
              <a:spcBef>
                <a:spcPts val="0"/>
              </a:spcBef>
              <a:buNone/>
            </a:pPr>
            <a:r>
              <a:rPr lang="en-US" sz="2000" b="1" dirty="0" smtClean="0">
                <a:solidFill>
                  <a:schemeClr val="accent2">
                    <a:lumMod val="50000"/>
                  </a:schemeClr>
                </a:solidFill>
              </a:rPr>
              <a:t>Hot state </a:t>
            </a:r>
            <a:endParaRPr lang="en-US" sz="2000" b="1" dirty="0">
              <a:solidFill>
                <a:schemeClr val="accent2">
                  <a:lumMod val="50000"/>
                </a:schemeClr>
              </a:solidFill>
            </a:endParaRPr>
          </a:p>
        </p:txBody>
      </p:sp>
      <p:sp>
        <p:nvSpPr>
          <p:cNvPr id="4" name="Content Placeholder 2"/>
          <p:cNvSpPr txBox="1">
            <a:spLocks/>
          </p:cNvSpPr>
          <p:nvPr/>
        </p:nvSpPr>
        <p:spPr>
          <a:xfrm>
            <a:off x="152400" y="1676400"/>
            <a:ext cx="2286000" cy="1752600"/>
          </a:xfrm>
          <a:prstGeom prst="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p:spPr>
        <p:txBody>
          <a:bodyPr vert="horz" lIns="91440" tIns="45720" rIns="91440" bIns="45720" rtlCol="0">
            <a:normAutofit lnSpcReduction="10000"/>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noProof="0" dirty="0" smtClean="0">
                <a:solidFill>
                  <a:srgbClr val="0070C0"/>
                </a:solidFill>
              </a:rPr>
              <a:t>Long</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-term</a:t>
            </a:r>
          </a:p>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P</a:t>
            </a:r>
            <a:r>
              <a:rPr kumimoji="0" lang="en-US" sz="2000" b="1" i="0" u="none" strike="noStrike" kern="1200" cap="none" spc="0" normalizeH="0" baseline="0" noProof="0" dirty="0" err="1" smtClean="0">
                <a:ln>
                  <a:noFill/>
                </a:ln>
                <a:solidFill>
                  <a:srgbClr val="0070C0"/>
                </a:solidFill>
                <a:effectLst/>
                <a:uLnTx/>
                <a:uFillTx/>
                <a:latin typeface="+mn-lt"/>
                <a:ea typeface="+mn-ea"/>
                <a:cs typeface="+mn-cs"/>
              </a:rPr>
              <a:t>atient</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a:t>
            </a:r>
          </a:p>
          <a:p>
            <a:pPr lvl="0">
              <a:defRPr/>
            </a:pPr>
            <a:r>
              <a:rPr lang="en-US" sz="2000" b="1" dirty="0" smtClean="0">
                <a:solidFill>
                  <a:srgbClr val="0070C0"/>
                </a:solidFill>
              </a:rPr>
              <a:t>Planner</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Impartial spectator</a:t>
            </a:r>
          </a:p>
          <a:p>
            <a:pPr marR="0" lvl="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Deliberative </a:t>
            </a:r>
          </a:p>
          <a:p>
            <a:pPr marR="0" lvl="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Cold</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state </a:t>
            </a:r>
            <a:endParaRPr kumimoji="0" lang="en-US" sz="1400" b="0" i="0" u="none" strike="noStrike" kern="1200" cap="none" spc="0" normalizeH="0" baseline="0" noProof="0" dirty="0">
              <a:ln>
                <a:noFill/>
              </a:ln>
              <a:solidFill>
                <a:srgbClr val="0070C0"/>
              </a:solidFill>
              <a:effectLst/>
              <a:uLnTx/>
              <a:uFillTx/>
              <a:latin typeface="+mn-lt"/>
              <a:ea typeface="+mn-ea"/>
              <a:cs typeface="+mn-cs"/>
            </a:endParaRPr>
          </a:p>
        </p:txBody>
      </p:sp>
      <p:pic>
        <p:nvPicPr>
          <p:cNvPr id="25" name="Picture 7" descr="C:\Documents and Settings\rjames\Local Settings\Temporary Internet Files\Content.IE5\RGXC8X2J\MCBD09066_0000[1].wmf"/>
          <p:cNvPicPr>
            <a:picLocks noChangeAspect="1" noChangeArrowheads="1"/>
          </p:cNvPicPr>
          <p:nvPr/>
        </p:nvPicPr>
        <p:blipFill>
          <a:blip r:embed="rId3" cstate="print"/>
          <a:srcRect/>
          <a:stretch>
            <a:fillRect/>
          </a:stretch>
        </p:blipFill>
        <p:spPr bwMode="auto">
          <a:xfrm>
            <a:off x="3429000" y="2971800"/>
            <a:ext cx="3096285" cy="3420701"/>
          </a:xfrm>
          <a:prstGeom prst="rect">
            <a:avLst/>
          </a:prstGeom>
          <a:noFill/>
        </p:spPr>
      </p:pic>
      <p:cxnSp>
        <p:nvCxnSpPr>
          <p:cNvPr id="27" name="Straight Connector 26"/>
          <p:cNvCxnSpPr/>
          <p:nvPr/>
        </p:nvCxnSpPr>
        <p:spPr>
          <a:xfrm>
            <a:off x="2438400" y="1676400"/>
            <a:ext cx="19050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38400" y="3048000"/>
            <a:ext cx="1905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43400" y="30480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2057400" y="4953000"/>
            <a:ext cx="2057400" cy="1295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flipV="1">
            <a:off x="2438400" y="4572000"/>
            <a:ext cx="1295400" cy="304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3733800" y="4419600"/>
            <a:ext cx="457200" cy="152400"/>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886200" y="152400"/>
            <a:ext cx="5105400" cy="2554545"/>
          </a:xfrm>
          <a:prstGeom prst="rect">
            <a:avLst/>
          </a:prstGeom>
          <a:noFill/>
        </p:spPr>
        <p:txBody>
          <a:bodyPr wrap="square" rtlCol="0">
            <a:spAutoFit/>
          </a:bodyPr>
          <a:lstStyle/>
          <a:p>
            <a:r>
              <a:rPr lang="en-US" sz="3200" dirty="0" smtClean="0">
                <a:solidFill>
                  <a:schemeClr val="bg1"/>
                </a:solidFill>
              </a:rPr>
              <a:t>Many self-inflicted harmful decisions are the result of exchanging instant gratification for risk of future negative consequences.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normAutofit fontScale="90000"/>
          </a:bodyPr>
          <a:lstStyle/>
          <a:p>
            <a:r>
              <a:rPr lang="en-US" dirty="0" smtClean="0"/>
              <a:t>Reducing privacy to add social costs</a:t>
            </a:r>
            <a:endParaRPr lang="en-US" dirty="0"/>
          </a:p>
        </p:txBody>
      </p:sp>
      <p:sp>
        <p:nvSpPr>
          <p:cNvPr id="3" name="Content Placeholder 2"/>
          <p:cNvSpPr>
            <a:spLocks noGrp="1"/>
          </p:cNvSpPr>
          <p:nvPr>
            <p:ph idx="1"/>
          </p:nvPr>
        </p:nvSpPr>
        <p:spPr>
          <a:xfrm>
            <a:off x="457200" y="1600200"/>
            <a:ext cx="4114800" cy="4525963"/>
          </a:xfrm>
        </p:spPr>
        <p:txBody>
          <a:bodyPr/>
          <a:lstStyle/>
          <a:p>
            <a:pPr marL="0" indent="0">
              <a:buNone/>
            </a:pPr>
            <a:r>
              <a:rPr lang="en-US" dirty="0" smtClean="0"/>
              <a:t>“In </a:t>
            </a:r>
            <a:r>
              <a:rPr lang="en-US" i="1" dirty="0" smtClean="0"/>
              <a:t>Lucien </a:t>
            </a:r>
            <a:r>
              <a:rPr lang="en-US" i="1" dirty="0" err="1" smtClean="0"/>
              <a:t>Leuwen</a:t>
            </a:r>
            <a:r>
              <a:rPr lang="en-US" dirty="0" smtClean="0"/>
              <a:t>, Mademoiselle de </a:t>
            </a:r>
            <a:r>
              <a:rPr lang="en-US" dirty="0" err="1" smtClean="0"/>
              <a:t>Chasteller</a:t>
            </a:r>
            <a:r>
              <a:rPr lang="en-US" dirty="0" smtClean="0"/>
              <a:t> takes care to see Lucien only in the company of a chaperone, to make it prohibitively costly to give in to her love for him.”</a:t>
            </a:r>
            <a:endParaRPr lang="en-US" dirty="0"/>
          </a:p>
        </p:txBody>
      </p:sp>
      <p:sp>
        <p:nvSpPr>
          <p:cNvPr id="4" name="TextBox 3"/>
          <p:cNvSpPr txBox="1"/>
          <p:nvPr/>
        </p:nvSpPr>
        <p:spPr>
          <a:xfrm>
            <a:off x="0" y="6553200"/>
            <a:ext cx="9144000" cy="369332"/>
          </a:xfrm>
          <a:prstGeom prst="rect">
            <a:avLst/>
          </a:prstGeom>
          <a:solidFill>
            <a:srgbClr val="C00000"/>
          </a:solidFill>
          <a:ln>
            <a:noFill/>
          </a:ln>
        </p:spPr>
        <p:txBody>
          <a:bodyPr wrap="square" rtlCol="0">
            <a:spAutoFit/>
          </a:bodyPr>
          <a:lstStyle/>
          <a:p>
            <a:r>
              <a:rPr lang="en-US" dirty="0" smtClean="0">
                <a:solidFill>
                  <a:schemeClr val="bg1"/>
                </a:solidFill>
              </a:rPr>
              <a:t>J. </a:t>
            </a:r>
            <a:r>
              <a:rPr lang="en-US" dirty="0" err="1" smtClean="0">
                <a:solidFill>
                  <a:schemeClr val="bg1"/>
                </a:solidFill>
              </a:rPr>
              <a:t>Elster</a:t>
            </a:r>
            <a:r>
              <a:rPr lang="en-US" dirty="0" smtClean="0">
                <a:solidFill>
                  <a:schemeClr val="bg1"/>
                </a:solidFill>
              </a:rPr>
              <a:t> (Columbia U.), 2000, Ulysses unbound. Cambridge University Press, Cambridge, UK</a:t>
            </a:r>
            <a:endParaRPr lang="en-US" dirty="0">
              <a:solidFill>
                <a:schemeClr val="bg1"/>
              </a:solidFill>
            </a:endParaRPr>
          </a:p>
        </p:txBody>
      </p:sp>
      <p:pic>
        <p:nvPicPr>
          <p:cNvPr id="39938" name="Picture 2" descr="http://cambridgeforecast.files.wordpress.com/2009/10/lucien.jpg"/>
          <p:cNvPicPr>
            <a:picLocks noChangeAspect="1" noChangeArrowheads="1"/>
          </p:cNvPicPr>
          <p:nvPr/>
        </p:nvPicPr>
        <p:blipFill>
          <a:blip r:embed="rId3" cstate="print"/>
          <a:srcRect/>
          <a:stretch>
            <a:fillRect/>
          </a:stretch>
        </p:blipFill>
        <p:spPr bwMode="auto">
          <a:xfrm>
            <a:off x="4724400" y="14514"/>
            <a:ext cx="4419600" cy="657678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Competition</a:t>
            </a:r>
            <a:endParaRPr lang="en-US" dirty="0"/>
          </a:p>
        </p:txBody>
      </p:sp>
      <p:sp>
        <p:nvSpPr>
          <p:cNvPr id="3" name="Content Placeholder 2"/>
          <p:cNvSpPr>
            <a:spLocks noGrp="1"/>
          </p:cNvSpPr>
          <p:nvPr>
            <p:ph idx="1"/>
          </p:nvPr>
        </p:nvSpPr>
        <p:spPr>
          <a:xfrm>
            <a:off x="0" y="1600200"/>
            <a:ext cx="4572000" cy="5257800"/>
          </a:xfrm>
        </p:spPr>
        <p:txBody>
          <a:bodyPr>
            <a:noAutofit/>
          </a:bodyPr>
          <a:lstStyle/>
          <a:p>
            <a:pPr marL="0" indent="0">
              <a:buNone/>
            </a:pPr>
            <a:r>
              <a:rPr lang="en-US" sz="3600" dirty="0" smtClean="0"/>
              <a:t>Competition creates a social group with standards, goals, and the opportunity to gain or lose social status</a:t>
            </a:r>
          </a:p>
          <a:p>
            <a:pPr marL="0" indent="0">
              <a:buNone/>
            </a:pPr>
            <a:endParaRPr lang="en-US" sz="1800" dirty="0" smtClean="0"/>
          </a:p>
          <a:p>
            <a:pPr marL="0" indent="0">
              <a:buNone/>
            </a:pPr>
            <a:r>
              <a:rPr lang="en-US" sz="3600" dirty="0" smtClean="0"/>
              <a:t>Competition can motivate goal-oriented self-control.</a:t>
            </a:r>
          </a:p>
        </p:txBody>
      </p:sp>
      <p:pic>
        <p:nvPicPr>
          <p:cNvPr id="37889" name="Picture 1" descr="C:\Documents and Settings\rjames\Local Settings\Temporary Internet Files\Content.IE5\WYB4Q01C\MPj04230950000[1].jpg"/>
          <p:cNvPicPr>
            <a:picLocks noChangeAspect="1" noChangeArrowheads="1"/>
          </p:cNvPicPr>
          <p:nvPr/>
        </p:nvPicPr>
        <p:blipFill>
          <a:blip r:embed="rId2" cstate="print"/>
          <a:srcRect/>
          <a:stretch>
            <a:fillRect/>
          </a:stretch>
        </p:blipFill>
        <p:spPr bwMode="auto">
          <a:xfrm>
            <a:off x="4569768" y="0"/>
            <a:ext cx="4574232"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8261949XSmall.jpg"/>
          <p:cNvPicPr>
            <a:picLocks noChangeAspect="1"/>
          </p:cNvPicPr>
          <p:nvPr/>
        </p:nvPicPr>
        <p:blipFill>
          <a:blip r:embed="rId3" cstate="print"/>
          <a:stretch>
            <a:fillRect/>
          </a:stretch>
        </p:blipFill>
        <p:spPr>
          <a:xfrm>
            <a:off x="0" y="790687"/>
            <a:ext cx="9144000" cy="6067313"/>
          </a:xfrm>
          <a:prstGeom prst="rect">
            <a:avLst/>
          </a:prstGeom>
        </p:spPr>
      </p:pic>
      <p:sp>
        <p:nvSpPr>
          <p:cNvPr id="3" name="Content Placeholder 2"/>
          <p:cNvSpPr>
            <a:spLocks noGrp="1"/>
          </p:cNvSpPr>
          <p:nvPr>
            <p:ph idx="1"/>
          </p:nvPr>
        </p:nvSpPr>
        <p:spPr>
          <a:xfrm>
            <a:off x="0" y="0"/>
            <a:ext cx="9144000" cy="3535363"/>
          </a:xfrm>
        </p:spPr>
        <p:txBody>
          <a:bodyPr>
            <a:normAutofit/>
          </a:bodyPr>
          <a:lstStyle/>
          <a:p>
            <a:pPr marL="0" indent="0">
              <a:buNone/>
            </a:pPr>
            <a:r>
              <a:rPr lang="en-US" sz="4400" dirty="0" smtClean="0"/>
              <a:t>Promises can add social stigma to negative behavior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Picture 7" descr="C:\Documents and Settings\rjames\Local Settings\Temporary Internet Files\Content.IE5\LXK1S8RD\MPj03140860000[1].jpg"/>
          <p:cNvPicPr>
            <a:picLocks noChangeAspect="1" noChangeArrowheads="1"/>
          </p:cNvPicPr>
          <p:nvPr/>
        </p:nvPicPr>
        <p:blipFill>
          <a:blip r:embed="rId2" cstate="print"/>
          <a:srcRect/>
          <a:stretch>
            <a:fillRect/>
          </a:stretch>
        </p:blipFill>
        <p:spPr bwMode="auto">
          <a:xfrm>
            <a:off x="4256767" y="2819400"/>
            <a:ext cx="4887233" cy="3331464"/>
          </a:xfrm>
          <a:prstGeom prst="rect">
            <a:avLst/>
          </a:prstGeom>
          <a:noFill/>
        </p:spPr>
      </p:pic>
      <p:sp>
        <p:nvSpPr>
          <p:cNvPr id="2" name="Title 1"/>
          <p:cNvSpPr>
            <a:spLocks noGrp="1"/>
          </p:cNvSpPr>
          <p:nvPr>
            <p:ph type="title"/>
          </p:nvPr>
        </p:nvSpPr>
        <p:spPr>
          <a:xfrm>
            <a:off x="0" y="-76200"/>
            <a:ext cx="9144000" cy="1143000"/>
          </a:xfrm>
        </p:spPr>
        <p:txBody>
          <a:bodyPr>
            <a:normAutofit/>
          </a:bodyPr>
          <a:lstStyle/>
          <a:p>
            <a:r>
              <a:rPr lang="en-US" dirty="0" smtClean="0"/>
              <a:t>Charitable pledges as promises </a:t>
            </a:r>
            <a:endParaRPr lang="en-US" dirty="0"/>
          </a:p>
        </p:txBody>
      </p:sp>
      <p:sp>
        <p:nvSpPr>
          <p:cNvPr id="3" name="Content Placeholder 2"/>
          <p:cNvSpPr>
            <a:spLocks noGrp="1"/>
          </p:cNvSpPr>
          <p:nvPr>
            <p:ph idx="1"/>
          </p:nvPr>
        </p:nvSpPr>
        <p:spPr>
          <a:xfrm>
            <a:off x="0" y="990600"/>
            <a:ext cx="4648200" cy="5105400"/>
          </a:xfrm>
        </p:spPr>
        <p:txBody>
          <a:bodyPr>
            <a:normAutofit lnSpcReduction="10000"/>
          </a:bodyPr>
          <a:lstStyle/>
          <a:p>
            <a:pPr marL="0" indent="0">
              <a:buNone/>
            </a:pPr>
            <a:r>
              <a:rPr lang="en-US" dirty="0" smtClean="0"/>
              <a:t>“an example of impulsive pre-commitment is given in [a study of radio appeals for WWII war bonds]… ‘in some instances, listeners telephoned at once precisely because they wished to commit themselves to a bond before inhibiting factors intervened’”</a:t>
            </a:r>
            <a:endParaRPr lang="en-US" dirty="0"/>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T. Cowen (George Mason U.), 1991, Self-constraint versus self-liberation. </a:t>
            </a:r>
            <a:r>
              <a:rPr lang="en-US" i="1" dirty="0" smtClean="0">
                <a:solidFill>
                  <a:schemeClr val="bg1"/>
                </a:solidFill>
              </a:rPr>
              <a:t>Ethics</a:t>
            </a:r>
            <a:r>
              <a:rPr lang="en-US" dirty="0" smtClean="0">
                <a:solidFill>
                  <a:schemeClr val="bg1"/>
                </a:solidFill>
              </a:rPr>
              <a:t>, 101, p. 363, citing R. Merton (Columbia U.), 1946, Mass Persuasion, Westport, Conn: Greenwood, pp. 68-69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3352800"/>
            <a:ext cx="9144000" cy="175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953000" cy="6858000"/>
          </a:xfrm>
        </p:spPr>
        <p:txBody>
          <a:bodyPr>
            <a:normAutofit/>
          </a:bodyPr>
          <a:lstStyle/>
          <a:p>
            <a:pPr>
              <a:buNone/>
            </a:pPr>
            <a:r>
              <a:rPr lang="en-US" sz="4000" dirty="0" smtClean="0">
                <a:solidFill>
                  <a:schemeClr val="bg1"/>
                </a:solidFill>
              </a:rPr>
              <a:t>Elephant characteristic</a:t>
            </a:r>
          </a:p>
          <a:p>
            <a:pPr>
              <a:buNone/>
            </a:pPr>
            <a:endParaRPr lang="en-US" dirty="0" smtClean="0"/>
          </a:p>
          <a:p>
            <a:pPr marL="0" indent="0">
              <a:buNone/>
            </a:pPr>
            <a:endParaRPr lang="en-US" sz="2400" dirty="0" smtClean="0"/>
          </a:p>
          <a:p>
            <a:pPr marL="0" lvl="1" indent="0">
              <a:buFont typeface="+mj-lt"/>
              <a:buAutoNum type="arabicPeriod"/>
            </a:pPr>
            <a:r>
              <a:rPr lang="en-US" sz="3200" dirty="0" smtClean="0"/>
              <a:t>Emotional </a:t>
            </a:r>
          </a:p>
          <a:p>
            <a:pPr marL="0" lvl="1" indent="0">
              <a:buFont typeface="+mj-lt"/>
              <a:buAutoNum type="arabicPeriod"/>
            </a:pPr>
            <a:endParaRPr lang="en-US" sz="3200" dirty="0" smtClean="0"/>
          </a:p>
          <a:p>
            <a:pPr marL="0" lvl="1" indent="0">
              <a:buFont typeface="+mj-lt"/>
              <a:buAutoNum type="arabicPeriod"/>
            </a:pPr>
            <a:endParaRPr lang="en-US" sz="4400" dirty="0" smtClean="0"/>
          </a:p>
          <a:p>
            <a:pPr marL="0" lvl="1" indent="0">
              <a:buFont typeface="+mj-lt"/>
              <a:buAutoNum type="arabicPeriod"/>
            </a:pPr>
            <a:r>
              <a:rPr lang="en-US" sz="3200" dirty="0" smtClean="0">
                <a:solidFill>
                  <a:schemeClr val="bg1"/>
                </a:solidFill>
              </a:rPr>
              <a:t>Focused on now </a:t>
            </a:r>
          </a:p>
          <a:p>
            <a:pPr marL="0" lvl="1" indent="0">
              <a:buFont typeface="+mj-lt"/>
              <a:buAutoNum type="arabicPeriod"/>
            </a:pPr>
            <a:endParaRPr lang="en-US" sz="3200" dirty="0" smtClean="0"/>
          </a:p>
          <a:p>
            <a:pPr marL="0" lvl="1" indent="0">
              <a:buFont typeface="+mj-lt"/>
              <a:buAutoNum type="arabicPeriod"/>
            </a:pPr>
            <a:endParaRPr lang="en-US" sz="3200" dirty="0" smtClean="0"/>
          </a:p>
          <a:p>
            <a:pPr marL="0" lvl="1" indent="0">
              <a:buFont typeface="+mj-lt"/>
              <a:buAutoNum type="arabicPeriod"/>
            </a:pPr>
            <a:r>
              <a:rPr lang="en-US" sz="3200" dirty="0" smtClean="0"/>
              <a:t>Hates loss</a:t>
            </a:r>
          </a:p>
          <a:p>
            <a:pPr marL="0" lvl="1" indent="0">
              <a:buNone/>
            </a:pPr>
            <a:endParaRPr lang="en-US" sz="3200" dirty="0" smtClean="0"/>
          </a:p>
        </p:txBody>
      </p:sp>
      <p:sp>
        <p:nvSpPr>
          <p:cNvPr id="4" name="Content Placeholder 2"/>
          <p:cNvSpPr txBox="1">
            <a:spLocks/>
          </p:cNvSpPr>
          <p:nvPr/>
        </p:nvSpPr>
        <p:spPr>
          <a:xfrm>
            <a:off x="5029200" y="0"/>
            <a:ext cx="4114800" cy="6858000"/>
          </a:xfrm>
          <a:prstGeom prst="rect">
            <a:avLst/>
          </a:prstGeom>
        </p:spPr>
        <p:txBody>
          <a:bodyPr vert="horz" lIns="91440" tIns="91440" rIns="91440" bIns="45720" rtlCol="0">
            <a:normAutofit lnSpcReduction="10000"/>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solidFill>
                  <a:schemeClr val="bg1"/>
                </a:solidFill>
              </a:rPr>
              <a:t>Approach</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Change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social rewards</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smtClean="0">
                <a:ln>
                  <a:noFill/>
                </a:ln>
                <a:solidFill>
                  <a:schemeClr val="tx1"/>
                </a:solidFill>
                <a:effectLst/>
                <a:uLnTx/>
                <a:uFillTx/>
                <a:latin typeface="+mn-lt"/>
                <a:ea typeface="+mn-ea"/>
                <a:cs typeface="+mn-cs"/>
              </a:rPr>
              <a:t>to alter emotional payoffs of future choices</a:t>
            </a:r>
            <a:endParaRPr lang="en-US" sz="3200" dirty="0" smtClean="0"/>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Change </a:t>
            </a:r>
            <a:r>
              <a:rPr lang="en-US" sz="3200" b="1" dirty="0" smtClean="0">
                <a:solidFill>
                  <a:schemeClr val="bg1"/>
                </a:solidFill>
              </a:rPr>
              <a:t>immediate rewards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of future choices</a:t>
            </a:r>
            <a:endParaRPr lang="en-US" sz="3200" dirty="0" smtClean="0">
              <a:solidFill>
                <a:schemeClr val="bg1"/>
              </a:solidFill>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lvl="0">
              <a:spcBef>
                <a:spcPct val="20000"/>
              </a:spcBef>
            </a:pPr>
            <a:r>
              <a:rPr lang="en-US" sz="3200" dirty="0" smtClean="0"/>
              <a:t>Reframe the </a:t>
            </a:r>
            <a:r>
              <a:rPr lang="en-US" sz="3200" b="1" dirty="0" smtClean="0"/>
              <a:t>felt losses</a:t>
            </a:r>
            <a:r>
              <a:rPr lang="en-US" sz="3200" dirty="0" smtClean="0"/>
              <a:t> of future choices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Straight Arrow Connector 5"/>
          <p:cNvCxnSpPr/>
          <p:nvPr/>
        </p:nvCxnSpPr>
        <p:spPr>
          <a:xfrm>
            <a:off x="2209800" y="2055812"/>
            <a:ext cx="25146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76600" y="4037012"/>
            <a:ext cx="15240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5789612"/>
            <a:ext cx="24384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219200"/>
            <a:ext cx="4572000" cy="563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114800" cy="1600200"/>
          </a:xfrm>
        </p:spPr>
        <p:txBody>
          <a:bodyPr>
            <a:normAutofit/>
          </a:bodyPr>
          <a:lstStyle/>
          <a:p>
            <a:pPr marL="0" lvl="1" indent="0">
              <a:buNone/>
            </a:pPr>
            <a:endParaRPr lang="en-US" sz="1200" dirty="0" smtClean="0">
              <a:solidFill>
                <a:schemeClr val="bg1"/>
              </a:solidFill>
            </a:endParaRPr>
          </a:p>
          <a:p>
            <a:pPr marL="0" lvl="1" indent="0">
              <a:buNone/>
            </a:pPr>
            <a:r>
              <a:rPr lang="en-US" sz="3200" dirty="0" smtClean="0">
                <a:solidFill>
                  <a:schemeClr val="bg1"/>
                </a:solidFill>
              </a:rPr>
              <a:t>2. Focused on now </a:t>
            </a:r>
          </a:p>
          <a:p>
            <a:pPr marL="0" lvl="1" indent="0">
              <a:buNone/>
            </a:pPr>
            <a:endParaRPr lang="en-US" sz="3200" dirty="0" smtClean="0">
              <a:solidFill>
                <a:schemeClr val="bg1"/>
              </a:solidFill>
            </a:endParaRPr>
          </a:p>
        </p:txBody>
      </p:sp>
      <p:sp>
        <p:nvSpPr>
          <p:cNvPr id="4" name="Content Placeholder 2"/>
          <p:cNvSpPr txBox="1">
            <a:spLocks/>
          </p:cNvSpPr>
          <p:nvPr/>
        </p:nvSpPr>
        <p:spPr>
          <a:xfrm>
            <a:off x="5029200" y="0"/>
            <a:ext cx="4114800" cy="2819400"/>
          </a:xfrm>
          <a:prstGeom prst="rect">
            <a:avLst/>
          </a:prstGeom>
        </p:spPr>
        <p:txBody>
          <a:bodyPr vert="horz" lIns="91440" tIns="45720" rIns="91440" bIns="45720" rtlCol="0">
            <a:normAutofit/>
          </a:bodyPr>
          <a:lstStyle/>
          <a:p>
            <a:pPr lvl="0">
              <a:lnSpc>
                <a:spcPct val="80000"/>
              </a:lnSpc>
              <a:spcBef>
                <a:spcPct val="20000"/>
              </a:spcBef>
              <a:defRPr/>
            </a:pPr>
            <a:r>
              <a:rPr lang="en-US" sz="3200" dirty="0" smtClean="0">
                <a:solidFill>
                  <a:schemeClr val="bg1"/>
                </a:solidFill>
              </a:rPr>
              <a:t>Change </a:t>
            </a:r>
            <a:r>
              <a:rPr lang="en-US" sz="3200" b="1" dirty="0" smtClean="0">
                <a:solidFill>
                  <a:schemeClr val="bg1"/>
                </a:solidFill>
              </a:rPr>
              <a:t>immediate rewards</a:t>
            </a:r>
            <a:r>
              <a:rPr lang="en-US" sz="3200" dirty="0" smtClean="0">
                <a:solidFill>
                  <a:schemeClr val="bg1"/>
                </a:solidFill>
              </a:rPr>
              <a:t> of future choices</a:t>
            </a:r>
          </a:p>
          <a:p>
            <a:pPr marR="0" lvl="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6" name="Straight Arrow Connector 5"/>
          <p:cNvCxnSpPr/>
          <p:nvPr/>
        </p:nvCxnSpPr>
        <p:spPr>
          <a:xfrm>
            <a:off x="3505200" y="609600"/>
            <a:ext cx="1371600" cy="1588"/>
          </a:xfrm>
          <a:prstGeom prst="straightConnector1">
            <a:avLst/>
          </a:prstGeom>
          <a:ln w="76200">
            <a:solidFill>
              <a:srgbClr val="C0000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743200"/>
            <a:ext cx="4572000" cy="1663212"/>
          </a:xfrm>
          <a:prstGeom prst="rect">
            <a:avLst/>
          </a:prstGeom>
          <a:noFill/>
        </p:spPr>
        <p:txBody>
          <a:bodyPr wrap="square" rtlCol="0">
            <a:spAutoFit/>
          </a:bodyPr>
          <a:lstStyle/>
          <a:p>
            <a:pPr>
              <a:lnSpc>
                <a:spcPct val="120000"/>
              </a:lnSpc>
            </a:pPr>
            <a:r>
              <a:rPr lang="en-US" sz="4400" b="1" dirty="0" smtClean="0"/>
              <a:t>Reducing the immediate payoff</a:t>
            </a:r>
            <a:endParaRPr lang="en-US" b="1" dirty="0">
              <a:solidFill>
                <a:schemeClr val="bg1"/>
              </a:solidFill>
            </a:endParaRPr>
          </a:p>
        </p:txBody>
      </p:sp>
      <p:sp>
        <p:nvSpPr>
          <p:cNvPr id="11" name="TextBox 10"/>
          <p:cNvSpPr txBox="1"/>
          <p:nvPr/>
        </p:nvSpPr>
        <p:spPr>
          <a:xfrm>
            <a:off x="4572000" y="2743200"/>
            <a:ext cx="4572000" cy="2268954"/>
          </a:xfrm>
          <a:prstGeom prst="rect">
            <a:avLst/>
          </a:prstGeom>
          <a:noFill/>
        </p:spPr>
        <p:txBody>
          <a:bodyPr wrap="square" rtlCol="0">
            <a:spAutoFit/>
          </a:bodyPr>
          <a:lstStyle/>
          <a:p>
            <a:pPr>
              <a:lnSpc>
                <a:spcPct val="120000"/>
              </a:lnSpc>
            </a:pPr>
            <a:r>
              <a:rPr lang="en-US" sz="4400" b="1" dirty="0" smtClean="0"/>
              <a:t>Increasing the immediate payoff</a:t>
            </a:r>
          </a:p>
          <a:p>
            <a:pPr>
              <a:lnSpc>
                <a:spcPct val="120000"/>
              </a:lnSpc>
            </a:pPr>
            <a:endParaRPr lang="en-US" sz="3200" b="1" dirty="0">
              <a:solidFill>
                <a:schemeClr val="bg1"/>
              </a:solidFill>
            </a:endParaRPr>
          </a:p>
        </p:txBody>
      </p:sp>
      <p:sp>
        <p:nvSpPr>
          <p:cNvPr id="15" name="TextBox 14"/>
          <p:cNvSpPr txBox="1"/>
          <p:nvPr/>
        </p:nvSpPr>
        <p:spPr>
          <a:xfrm>
            <a:off x="228600" y="1219200"/>
            <a:ext cx="4114800" cy="707886"/>
          </a:xfrm>
          <a:prstGeom prst="rect">
            <a:avLst/>
          </a:prstGeom>
          <a:noFill/>
        </p:spPr>
        <p:txBody>
          <a:bodyPr wrap="square" rtlCol="0">
            <a:spAutoFit/>
          </a:bodyPr>
          <a:lstStyle/>
          <a:p>
            <a:pPr algn="ctr"/>
            <a:r>
              <a:rPr lang="en-US" sz="4000" dirty="0" smtClean="0">
                <a:solidFill>
                  <a:srgbClr val="C00000"/>
                </a:solidFill>
              </a:rPr>
              <a:t>Negative Choices</a:t>
            </a:r>
            <a:endParaRPr lang="en-US" sz="4000" dirty="0">
              <a:solidFill>
                <a:srgbClr val="C00000"/>
              </a:solidFill>
            </a:endParaRPr>
          </a:p>
        </p:txBody>
      </p:sp>
      <p:sp>
        <p:nvSpPr>
          <p:cNvPr id="16" name="TextBox 15"/>
          <p:cNvSpPr txBox="1"/>
          <p:nvPr/>
        </p:nvSpPr>
        <p:spPr>
          <a:xfrm>
            <a:off x="4800600" y="1219200"/>
            <a:ext cx="4114800" cy="707886"/>
          </a:xfrm>
          <a:prstGeom prst="rect">
            <a:avLst/>
          </a:prstGeom>
          <a:noFill/>
        </p:spPr>
        <p:txBody>
          <a:bodyPr wrap="square" rtlCol="0">
            <a:spAutoFit/>
          </a:bodyPr>
          <a:lstStyle/>
          <a:p>
            <a:pPr algn="ctr"/>
            <a:r>
              <a:rPr lang="en-US" sz="4000" dirty="0" smtClean="0">
                <a:solidFill>
                  <a:srgbClr val="C00000"/>
                </a:solidFill>
              </a:rPr>
              <a:t>Positive Choices</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C:\Documents and Settings\rjames\Local Settings\Temporary Internet Files\Content.IE5\307WFT0U\MPj04332740000[1].jpg"/>
          <p:cNvPicPr>
            <a:picLocks noChangeAspect="1" noChangeArrowheads="1"/>
          </p:cNvPicPr>
          <p:nvPr/>
        </p:nvPicPr>
        <p:blipFill>
          <a:blip r:embed="rId2" cstate="print">
            <a:lum bright="-19000"/>
          </a:blip>
          <a:srcRect r="2458"/>
          <a:stretch>
            <a:fillRect/>
          </a:stretch>
        </p:blipFill>
        <p:spPr bwMode="auto">
          <a:xfrm>
            <a:off x="0" y="1"/>
            <a:ext cx="9144000" cy="6244090"/>
          </a:xfrm>
          <a:prstGeom prst="rect">
            <a:avLst/>
          </a:prstGeom>
          <a:noFill/>
        </p:spPr>
      </p:pic>
      <p:sp>
        <p:nvSpPr>
          <p:cNvPr id="3" name="Content Placeholder 2"/>
          <p:cNvSpPr>
            <a:spLocks noGrp="1"/>
          </p:cNvSpPr>
          <p:nvPr>
            <p:ph idx="1"/>
          </p:nvPr>
        </p:nvSpPr>
        <p:spPr/>
        <p:txBody>
          <a:bodyPr>
            <a:noAutofit/>
          </a:bodyPr>
          <a:lstStyle/>
          <a:p>
            <a:pPr marL="0" indent="0">
              <a:buNone/>
            </a:pPr>
            <a:r>
              <a:rPr lang="en-US" sz="4000" dirty="0" err="1" smtClean="0">
                <a:solidFill>
                  <a:schemeClr val="bg1"/>
                </a:solidFill>
                <a:effectLst>
                  <a:glow rad="228600">
                    <a:schemeClr val="bg2">
                      <a:lumMod val="25000"/>
                      <a:alpha val="40000"/>
                    </a:schemeClr>
                  </a:glow>
                </a:effectLst>
              </a:rPr>
              <a:t>Disulfiram</a:t>
            </a:r>
            <a:r>
              <a:rPr lang="en-US" sz="4000" dirty="0" smtClean="0">
                <a:solidFill>
                  <a:schemeClr val="bg1"/>
                </a:solidFill>
                <a:effectLst>
                  <a:glow rad="228600">
                    <a:schemeClr val="bg2">
                      <a:lumMod val="25000"/>
                      <a:alpha val="40000"/>
                    </a:schemeClr>
                  </a:glow>
                </a:effectLst>
              </a:rPr>
              <a:t> accelerates the “hangover” effect of alcohol, so that you feel it about 5 minutes after drinking alcohol.</a:t>
            </a:r>
          </a:p>
          <a:p>
            <a:pPr marL="0" indent="0">
              <a:buNone/>
            </a:pPr>
            <a:r>
              <a:rPr lang="en-US" sz="4000" dirty="0" smtClean="0">
                <a:solidFill>
                  <a:schemeClr val="bg1"/>
                </a:solidFill>
                <a:effectLst>
                  <a:glow rad="228600">
                    <a:schemeClr val="bg2">
                      <a:lumMod val="25000"/>
                      <a:alpha val="40000"/>
                    </a:schemeClr>
                  </a:glow>
                </a:effectLst>
              </a:rPr>
              <a:t>“Approximately 200,000 alcoholics take </a:t>
            </a:r>
            <a:r>
              <a:rPr lang="en-US" sz="4000" dirty="0" err="1" smtClean="0">
                <a:solidFill>
                  <a:schemeClr val="bg1"/>
                </a:solidFill>
                <a:effectLst>
                  <a:glow rad="228600">
                    <a:schemeClr val="bg2">
                      <a:lumMod val="25000"/>
                      <a:alpha val="40000"/>
                    </a:schemeClr>
                  </a:glow>
                </a:effectLst>
              </a:rPr>
              <a:t>disulfiram</a:t>
            </a:r>
            <a:r>
              <a:rPr lang="en-US" sz="4000" dirty="0" smtClean="0">
                <a:solidFill>
                  <a:schemeClr val="bg1"/>
                </a:solidFill>
                <a:effectLst>
                  <a:glow rad="228600">
                    <a:schemeClr val="bg2">
                      <a:lumMod val="25000"/>
                      <a:alpha val="40000"/>
                    </a:schemeClr>
                  </a:glow>
                </a:effectLst>
              </a:rPr>
              <a:t>, or </a:t>
            </a:r>
            <a:r>
              <a:rPr lang="en-US" sz="4000" dirty="0" err="1" smtClean="0">
                <a:solidFill>
                  <a:schemeClr val="bg1"/>
                </a:solidFill>
                <a:effectLst>
                  <a:glow rad="228600">
                    <a:schemeClr val="bg2">
                      <a:lumMod val="25000"/>
                      <a:alpha val="40000"/>
                    </a:schemeClr>
                  </a:glow>
                </a:effectLst>
              </a:rPr>
              <a:t>Antabuse</a:t>
            </a:r>
            <a:r>
              <a:rPr lang="en-US" sz="4000" dirty="0" smtClean="0">
                <a:solidFill>
                  <a:schemeClr val="bg1"/>
                </a:solidFill>
                <a:effectLst>
                  <a:glow rad="228600">
                    <a:schemeClr val="bg2">
                      <a:lumMod val="25000"/>
                      <a:alpha val="40000"/>
                    </a:schemeClr>
                  </a:glow>
                </a:effectLst>
              </a:rPr>
              <a:t>, regularly in the United States.”</a:t>
            </a:r>
            <a:endParaRPr lang="en-US" sz="4000" dirty="0">
              <a:solidFill>
                <a:schemeClr val="bg1"/>
              </a:solidFill>
              <a:effectLst>
                <a:glow rad="228600">
                  <a:schemeClr val="bg2">
                    <a:lumMod val="25000"/>
                    <a:alpha val="40000"/>
                  </a:schemeClr>
                </a:glow>
              </a:effectLst>
            </a:endParaRPr>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S. </a:t>
            </a:r>
            <a:r>
              <a:rPr lang="en-US" dirty="0" err="1" smtClean="0">
                <a:solidFill>
                  <a:schemeClr val="bg1"/>
                </a:solidFill>
              </a:rPr>
              <a:t>Soghoian</a:t>
            </a:r>
            <a:r>
              <a:rPr lang="en-US" dirty="0" smtClean="0">
                <a:solidFill>
                  <a:schemeClr val="bg1"/>
                </a:solidFill>
              </a:rPr>
              <a:t> (NYU) &amp; S. Wiener (SUNY), J </a:t>
            </a:r>
            <a:r>
              <a:rPr lang="en-US" dirty="0" err="1" smtClean="0">
                <a:solidFill>
                  <a:schemeClr val="bg1"/>
                </a:solidFill>
              </a:rPr>
              <a:t>Díaz-Alcalá</a:t>
            </a:r>
            <a:r>
              <a:rPr lang="en-US" dirty="0" smtClean="0">
                <a:solidFill>
                  <a:schemeClr val="bg1"/>
                </a:solidFill>
              </a:rPr>
              <a:t>, (Aug. 20, 2008) </a:t>
            </a:r>
            <a:r>
              <a:rPr lang="en-US" dirty="0" err="1" smtClean="0">
                <a:solidFill>
                  <a:schemeClr val="bg1"/>
                </a:solidFill>
              </a:rPr>
              <a:t>Disulfiram</a:t>
            </a:r>
            <a:r>
              <a:rPr lang="en-US" dirty="0" smtClean="0">
                <a:solidFill>
                  <a:schemeClr val="bg1"/>
                </a:solidFill>
              </a:rPr>
              <a:t>- Toxicity. Downloaded from  http://emedicine.medscape.com/article/814525-overview</a:t>
            </a:r>
            <a:endParaRPr lang="en-US" dirty="0">
              <a:solidFill>
                <a:schemeClr val="bg1"/>
              </a:solidFill>
            </a:endParaRPr>
          </a:p>
        </p:txBody>
      </p:sp>
      <p:sp>
        <p:nvSpPr>
          <p:cNvPr id="9" name="TextBox 8"/>
          <p:cNvSpPr txBox="1"/>
          <p:nvPr/>
        </p:nvSpPr>
        <p:spPr>
          <a:xfrm>
            <a:off x="1981200" y="0"/>
            <a:ext cx="7162800" cy="1446550"/>
          </a:xfrm>
          <a:prstGeom prst="rect">
            <a:avLst/>
          </a:prstGeom>
          <a:noFill/>
        </p:spPr>
        <p:txBody>
          <a:bodyPr wrap="square" rtlCol="0">
            <a:spAutoFit/>
          </a:bodyPr>
          <a:lstStyle/>
          <a:p>
            <a:pPr algn="ctr"/>
            <a:r>
              <a:rPr lang="en-US" sz="4400" dirty="0" smtClean="0">
                <a:solidFill>
                  <a:schemeClr val="bg1"/>
                </a:solidFill>
                <a:effectLst>
                  <a:glow rad="228600">
                    <a:schemeClr val="bg2">
                      <a:lumMod val="25000"/>
                      <a:alpha val="40000"/>
                    </a:schemeClr>
                  </a:glow>
                </a:effectLst>
              </a:rPr>
              <a:t>Reduce the immediate payoff from negative choices</a:t>
            </a:r>
            <a:endParaRPr lang="en-US" sz="4400" dirty="0">
              <a:solidFill>
                <a:schemeClr val="bg1"/>
              </a:solidFill>
              <a:effectLst>
                <a:glow rad="228600">
                  <a:schemeClr val="bg2">
                    <a:lumMod val="25000"/>
                    <a:alpha val="40000"/>
                  </a:schemeClr>
                </a:glow>
              </a:effectLst>
            </a:endParaRPr>
          </a:p>
        </p:txBody>
      </p:sp>
      <p:sp>
        <p:nvSpPr>
          <p:cNvPr id="10" name="Down Arrow 9"/>
          <p:cNvSpPr/>
          <p:nvPr/>
        </p:nvSpPr>
        <p:spPr>
          <a:xfrm>
            <a:off x="609600" y="152400"/>
            <a:ext cx="762000" cy="1066800"/>
          </a:xfrm>
          <a:prstGeom prst="downArrow">
            <a:avLst/>
          </a:prstGeom>
          <a:solidFill>
            <a:srgbClr val="C0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5029200" cy="4572000"/>
          </a:xfrm>
        </p:spPr>
        <p:txBody>
          <a:bodyPr>
            <a:normAutofit/>
          </a:bodyPr>
          <a:lstStyle/>
          <a:p>
            <a:pPr marL="0" indent="0">
              <a:buNone/>
            </a:pPr>
            <a:r>
              <a:rPr lang="en-US" dirty="0" smtClean="0"/>
              <a:t>“One study shows tentatively that treatment with </a:t>
            </a:r>
            <a:r>
              <a:rPr lang="en-US" dirty="0" err="1" smtClean="0"/>
              <a:t>naltrexone</a:t>
            </a:r>
            <a:r>
              <a:rPr lang="en-US" dirty="0" smtClean="0"/>
              <a:t>, a drug that blocks the operation of opiate receptors in the brain, reduces the urge to gamble.</a:t>
            </a:r>
            <a:r>
              <a:rPr lang="en-US" sz="1800" dirty="0" smtClean="0"/>
              <a:t> </a:t>
            </a:r>
            <a:r>
              <a:rPr lang="en-US" dirty="0" smtClean="0"/>
              <a:t>The same drug has been used to successfully treat “compulsive shopping”.”</a:t>
            </a:r>
            <a:endParaRPr lang="en-US" dirty="0"/>
          </a:p>
        </p:txBody>
      </p:sp>
      <p:sp>
        <p:nvSpPr>
          <p:cNvPr id="4" name="TextBox 3"/>
          <p:cNvSpPr txBox="1"/>
          <p:nvPr/>
        </p:nvSpPr>
        <p:spPr>
          <a:xfrm>
            <a:off x="0" y="6242447"/>
            <a:ext cx="9144000" cy="615553"/>
          </a:xfrm>
          <a:prstGeom prst="rect">
            <a:avLst/>
          </a:prstGeom>
          <a:solidFill>
            <a:srgbClr val="C00000"/>
          </a:solidFill>
        </p:spPr>
        <p:txBody>
          <a:bodyPr wrap="square" rtlCol="0">
            <a:spAutoFit/>
          </a:bodyPr>
          <a:lstStyle/>
          <a:p>
            <a:r>
              <a:rPr lang="en-US" sz="1700" dirty="0" smtClean="0">
                <a:solidFill>
                  <a:schemeClr val="bg1"/>
                </a:solidFill>
              </a:rPr>
              <a:t>C. </a:t>
            </a:r>
            <a:r>
              <a:rPr lang="en-US" sz="1700" dirty="0" err="1" smtClean="0">
                <a:solidFill>
                  <a:schemeClr val="bg1"/>
                </a:solidFill>
              </a:rPr>
              <a:t>Camerer</a:t>
            </a:r>
            <a:r>
              <a:rPr lang="en-US" sz="1700" dirty="0" smtClean="0">
                <a:solidFill>
                  <a:schemeClr val="bg1"/>
                </a:solidFill>
              </a:rPr>
              <a:t> (Cal Tech), G. </a:t>
            </a:r>
            <a:r>
              <a:rPr lang="en-US" sz="1700" dirty="0" err="1" smtClean="0">
                <a:solidFill>
                  <a:schemeClr val="bg1"/>
                </a:solidFill>
              </a:rPr>
              <a:t>Loewenstein</a:t>
            </a:r>
            <a:r>
              <a:rPr lang="en-US" sz="1700" dirty="0" smtClean="0">
                <a:solidFill>
                  <a:schemeClr val="bg1"/>
                </a:solidFill>
              </a:rPr>
              <a:t> (Carnegie Mellon) &amp; D. </a:t>
            </a:r>
            <a:r>
              <a:rPr lang="en-US" sz="1700" dirty="0" err="1" smtClean="0">
                <a:solidFill>
                  <a:schemeClr val="bg1"/>
                </a:solidFill>
              </a:rPr>
              <a:t>Prelec</a:t>
            </a:r>
            <a:r>
              <a:rPr lang="en-US" sz="1700" dirty="0" smtClean="0">
                <a:solidFill>
                  <a:schemeClr val="bg1"/>
                </a:solidFill>
              </a:rPr>
              <a:t> (MIT), 2005, </a:t>
            </a:r>
            <a:r>
              <a:rPr lang="en-US" sz="1700" dirty="0" err="1" smtClean="0">
                <a:solidFill>
                  <a:schemeClr val="bg1"/>
                </a:solidFill>
              </a:rPr>
              <a:t>Neuroeconomics</a:t>
            </a:r>
            <a:r>
              <a:rPr lang="en-US" sz="1700" dirty="0" smtClean="0">
                <a:solidFill>
                  <a:schemeClr val="bg1"/>
                </a:solidFill>
              </a:rPr>
              <a:t>: How neuroscience can inform economics. </a:t>
            </a:r>
            <a:r>
              <a:rPr lang="en-US" sz="1700" i="1" dirty="0" smtClean="0">
                <a:solidFill>
                  <a:schemeClr val="bg1"/>
                </a:solidFill>
              </a:rPr>
              <a:t>Journal of Economic Literature</a:t>
            </a:r>
            <a:r>
              <a:rPr lang="en-US" sz="1700" dirty="0" smtClean="0">
                <a:solidFill>
                  <a:schemeClr val="bg1"/>
                </a:solidFill>
              </a:rPr>
              <a:t>, 43, p. 45</a:t>
            </a:r>
          </a:p>
        </p:txBody>
      </p:sp>
      <p:sp>
        <p:nvSpPr>
          <p:cNvPr id="10" name="TextBox 9"/>
          <p:cNvSpPr txBox="1"/>
          <p:nvPr/>
        </p:nvSpPr>
        <p:spPr>
          <a:xfrm>
            <a:off x="914400" y="0"/>
            <a:ext cx="7772400" cy="1754326"/>
          </a:xfrm>
          <a:prstGeom prst="rect">
            <a:avLst/>
          </a:prstGeom>
          <a:noFill/>
        </p:spPr>
        <p:txBody>
          <a:bodyPr wrap="square" rtlCol="0">
            <a:spAutoFit/>
          </a:bodyPr>
          <a:lstStyle/>
          <a:p>
            <a:r>
              <a:rPr lang="en-US" sz="3600" dirty="0" smtClean="0"/>
              <a:t>Reduce immediate </a:t>
            </a:r>
          </a:p>
          <a:p>
            <a:r>
              <a:rPr lang="en-US" sz="3600" dirty="0" smtClean="0"/>
              <a:t>payoff from negative</a:t>
            </a:r>
          </a:p>
          <a:p>
            <a:r>
              <a:rPr lang="en-US" sz="3600" dirty="0" smtClean="0"/>
              <a:t>choices</a:t>
            </a:r>
            <a:endParaRPr lang="en-US" sz="3600" dirty="0"/>
          </a:p>
        </p:txBody>
      </p:sp>
      <p:sp>
        <p:nvSpPr>
          <p:cNvPr id="12" name="Down Arrow 11"/>
          <p:cNvSpPr/>
          <p:nvPr/>
        </p:nvSpPr>
        <p:spPr>
          <a:xfrm>
            <a:off x="0" y="152400"/>
            <a:ext cx="762000" cy="1066800"/>
          </a:xfrm>
          <a:prstGeom prst="downArrow">
            <a:avLst/>
          </a:prstGeom>
          <a:solidFill>
            <a:srgbClr val="C0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pic>
        <p:nvPicPr>
          <p:cNvPr id="6" name="Picture 5" descr="iStock_000003806786XSmall.jpg"/>
          <p:cNvPicPr>
            <a:picLocks noChangeAspect="1"/>
          </p:cNvPicPr>
          <p:nvPr/>
        </p:nvPicPr>
        <p:blipFill>
          <a:blip r:embed="rId2" cstate="print"/>
          <a:stretch>
            <a:fillRect/>
          </a:stretch>
        </p:blipFill>
        <p:spPr>
          <a:xfrm>
            <a:off x="4973488" y="0"/>
            <a:ext cx="4170512" cy="6248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5953710XSmall.jpg"/>
          <p:cNvPicPr>
            <a:picLocks noChangeAspect="1"/>
          </p:cNvPicPr>
          <p:nvPr/>
        </p:nvPicPr>
        <p:blipFill>
          <a:blip r:embed="rId2" cstate="print"/>
          <a:srcRect t="5556"/>
          <a:stretch>
            <a:fillRect/>
          </a:stretch>
        </p:blipFill>
        <p:spPr>
          <a:xfrm>
            <a:off x="4297350" y="0"/>
            <a:ext cx="4846650" cy="6858000"/>
          </a:xfrm>
          <a:prstGeom prst="rect">
            <a:avLst/>
          </a:prstGeom>
        </p:spPr>
      </p:pic>
      <p:sp>
        <p:nvSpPr>
          <p:cNvPr id="3" name="Content Placeholder 2"/>
          <p:cNvSpPr>
            <a:spLocks noGrp="1"/>
          </p:cNvSpPr>
          <p:nvPr>
            <p:ph idx="1"/>
          </p:nvPr>
        </p:nvSpPr>
        <p:spPr>
          <a:xfrm>
            <a:off x="304800" y="2332037"/>
            <a:ext cx="4876800" cy="4525963"/>
          </a:xfrm>
        </p:spPr>
        <p:txBody>
          <a:bodyPr>
            <a:normAutofit/>
          </a:bodyPr>
          <a:lstStyle/>
          <a:p>
            <a:pPr marL="342900" lvl="1" indent="-342900">
              <a:buFont typeface="Arial" pitchFamily="34" charset="0"/>
              <a:buChar char="•"/>
            </a:pPr>
            <a:r>
              <a:rPr lang="en-US" sz="3200" dirty="0" smtClean="0"/>
              <a:t>Adding visceral rewards to small goal achievements motivates the (short-term focused) elephant</a:t>
            </a:r>
          </a:p>
          <a:p>
            <a:pPr marL="342900" lvl="1" indent="-342900">
              <a:buFont typeface="Arial" pitchFamily="34" charset="0"/>
              <a:buChar char="•"/>
            </a:pPr>
            <a:r>
              <a:rPr lang="en-US" sz="3200" dirty="0" smtClean="0"/>
              <a:t>Incentivize the immediate behavior you want, not just the long-term outcome</a:t>
            </a:r>
          </a:p>
        </p:txBody>
      </p:sp>
      <p:sp>
        <p:nvSpPr>
          <p:cNvPr id="4" name="TextBox 3"/>
          <p:cNvSpPr txBox="1"/>
          <p:nvPr/>
        </p:nvSpPr>
        <p:spPr>
          <a:xfrm>
            <a:off x="990600" y="0"/>
            <a:ext cx="6934200" cy="1754326"/>
          </a:xfrm>
          <a:prstGeom prst="rect">
            <a:avLst/>
          </a:prstGeom>
          <a:noFill/>
        </p:spPr>
        <p:txBody>
          <a:bodyPr wrap="square" rtlCol="0">
            <a:spAutoFit/>
          </a:bodyPr>
          <a:lstStyle/>
          <a:p>
            <a:r>
              <a:rPr lang="en-US" sz="3600" dirty="0" smtClean="0"/>
              <a:t>Increase the </a:t>
            </a:r>
          </a:p>
          <a:p>
            <a:r>
              <a:rPr lang="en-US" sz="3600" dirty="0" smtClean="0"/>
              <a:t>immediate payoff </a:t>
            </a:r>
          </a:p>
          <a:p>
            <a:r>
              <a:rPr lang="en-US" sz="3600" dirty="0" smtClean="0"/>
              <a:t>from positive choices</a:t>
            </a:r>
            <a:endParaRPr lang="en-US" sz="3600" dirty="0"/>
          </a:p>
        </p:txBody>
      </p:sp>
      <p:sp>
        <p:nvSpPr>
          <p:cNvPr id="5" name="Down Arrow 4"/>
          <p:cNvSpPr/>
          <p:nvPr/>
        </p:nvSpPr>
        <p:spPr>
          <a:xfrm rot="10800000">
            <a:off x="152400" y="228600"/>
            <a:ext cx="762000" cy="1066800"/>
          </a:xfrm>
          <a:prstGeom prst="downArrow">
            <a:avLst/>
          </a:prstGeom>
          <a:solidFill>
            <a:srgbClr val="C0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6629400" cy="4068763"/>
          </a:xfrm>
        </p:spPr>
        <p:txBody>
          <a:bodyPr/>
          <a:lstStyle/>
          <a:p>
            <a:pPr marL="0" lvl="1" indent="0">
              <a:buNone/>
            </a:pPr>
            <a:r>
              <a:rPr lang="en-US" sz="3600" dirty="0" smtClean="0"/>
              <a:t>How did adding an immediate payoff allow Dr. </a:t>
            </a:r>
            <a:r>
              <a:rPr lang="en-US" sz="3600" dirty="0" err="1" smtClean="0"/>
              <a:t>Ariely</a:t>
            </a:r>
            <a:r>
              <a:rPr lang="en-US" sz="3600" dirty="0" smtClean="0"/>
              <a:t> to be the only patient who consistently took the Interleukin injections?</a:t>
            </a:r>
          </a:p>
          <a:p>
            <a:pPr>
              <a:buNone/>
            </a:pPr>
            <a:endParaRPr lang="en-US" dirty="0"/>
          </a:p>
        </p:txBody>
      </p:sp>
      <p:sp>
        <p:nvSpPr>
          <p:cNvPr id="4" name="TextBox 3"/>
          <p:cNvSpPr txBox="1"/>
          <p:nvPr/>
        </p:nvSpPr>
        <p:spPr>
          <a:xfrm>
            <a:off x="1143000" y="0"/>
            <a:ext cx="6934200" cy="1200329"/>
          </a:xfrm>
          <a:prstGeom prst="rect">
            <a:avLst/>
          </a:prstGeom>
          <a:noFill/>
        </p:spPr>
        <p:txBody>
          <a:bodyPr wrap="square" rtlCol="0">
            <a:spAutoFit/>
          </a:bodyPr>
          <a:lstStyle/>
          <a:p>
            <a:r>
              <a:rPr lang="en-US" sz="3600" dirty="0" smtClean="0"/>
              <a:t>Increase the immediate </a:t>
            </a:r>
          </a:p>
          <a:p>
            <a:r>
              <a:rPr lang="en-US" sz="3600" dirty="0" smtClean="0"/>
              <a:t>payoff from positive choices</a:t>
            </a:r>
            <a:endParaRPr lang="en-US" sz="3600" dirty="0"/>
          </a:p>
        </p:txBody>
      </p:sp>
      <p:sp>
        <p:nvSpPr>
          <p:cNvPr id="5" name="Down Arrow 4"/>
          <p:cNvSpPr/>
          <p:nvPr/>
        </p:nvSpPr>
        <p:spPr>
          <a:xfrm rot="10800000">
            <a:off x="152400" y="152400"/>
            <a:ext cx="762000" cy="1066800"/>
          </a:xfrm>
          <a:prstGeom prst="downArrow">
            <a:avLst/>
          </a:prstGeom>
          <a:solidFill>
            <a:srgbClr val="C0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sp>
        <p:nvSpPr>
          <p:cNvPr id="6" name="TextBox 5"/>
          <p:cNvSpPr txBox="1"/>
          <p:nvPr/>
        </p:nvSpPr>
        <p:spPr>
          <a:xfrm>
            <a:off x="0" y="5780782"/>
            <a:ext cx="7086600" cy="1200329"/>
          </a:xfrm>
          <a:prstGeom prst="rect">
            <a:avLst/>
          </a:prstGeom>
          <a:noFill/>
        </p:spPr>
        <p:txBody>
          <a:bodyPr wrap="square" rtlCol="0">
            <a:spAutoFit/>
          </a:bodyPr>
          <a:lstStyle/>
          <a:p>
            <a:r>
              <a:rPr lang="en-US" sz="3600" dirty="0" smtClean="0">
                <a:hlinkClick r:id="rId3"/>
              </a:rPr>
              <a:t>http://www.youtube.com/watch?v=e7q-3aGJ7hQ</a:t>
            </a:r>
            <a:r>
              <a:rPr lang="en-US" sz="3600" dirty="0" smtClean="0"/>
              <a:t>  37:40-40:40</a:t>
            </a:r>
            <a:endParaRPr lang="en-US" sz="2000" dirty="0"/>
          </a:p>
        </p:txBody>
      </p:sp>
      <p:pic>
        <p:nvPicPr>
          <p:cNvPr id="30724" name="Picture 4" descr="C:\Documents and Settings\rjames\Local Settings\Temporary Internet Files\Content.IE5\NA5J5WLH\MPj02892920000[1].jpg"/>
          <p:cNvPicPr>
            <a:picLocks noChangeAspect="1" noChangeArrowheads="1"/>
          </p:cNvPicPr>
          <p:nvPr/>
        </p:nvPicPr>
        <p:blipFill>
          <a:blip r:embed="rId4" cstate="print"/>
          <a:srcRect l="11445" r="46784"/>
          <a:stretch>
            <a:fillRect/>
          </a:stretch>
        </p:blipFill>
        <p:spPr bwMode="auto">
          <a:xfrm>
            <a:off x="7239000" y="0"/>
            <a:ext cx="1905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876800"/>
            <a:ext cx="2286000" cy="1752600"/>
          </a:xfrm>
          <a:gradFill flip="none" rotWithShape="1">
            <a:gsLst>
              <a:gs pos="0">
                <a:srgbClr val="FFF200"/>
              </a:gs>
              <a:gs pos="45000">
                <a:srgbClr val="FF7A00"/>
              </a:gs>
              <a:gs pos="70000">
                <a:srgbClr val="FF0300"/>
              </a:gs>
              <a:gs pos="100000">
                <a:srgbClr val="4D0808"/>
              </a:gs>
            </a:gsLst>
            <a:path path="circle">
              <a:fillToRect r="100000" b="100000"/>
            </a:path>
            <a:tileRect l="-100000" t="-100000"/>
          </a:gradFill>
        </p:spPr>
        <p:txBody>
          <a:bodyPr>
            <a:noAutofit/>
          </a:bodyPr>
          <a:lstStyle/>
          <a:p>
            <a:pPr marL="0" indent="0">
              <a:lnSpc>
                <a:spcPct val="90000"/>
              </a:lnSpc>
              <a:spcBef>
                <a:spcPts val="0"/>
              </a:spcBef>
              <a:buNone/>
            </a:pPr>
            <a:r>
              <a:rPr lang="en-US" sz="2000" b="1" dirty="0" smtClean="0">
                <a:solidFill>
                  <a:schemeClr val="accent2">
                    <a:lumMod val="50000"/>
                  </a:schemeClr>
                </a:solidFill>
              </a:rPr>
              <a:t>Short-term</a:t>
            </a:r>
          </a:p>
          <a:p>
            <a:pPr marL="0" indent="0">
              <a:lnSpc>
                <a:spcPct val="90000"/>
              </a:lnSpc>
              <a:spcBef>
                <a:spcPts val="0"/>
              </a:spcBef>
              <a:buNone/>
            </a:pPr>
            <a:r>
              <a:rPr lang="en-US" sz="2000" b="1" dirty="0" smtClean="0">
                <a:solidFill>
                  <a:schemeClr val="accent2">
                    <a:lumMod val="50000"/>
                  </a:schemeClr>
                </a:solidFill>
              </a:rPr>
              <a:t>Impulsive </a:t>
            </a:r>
          </a:p>
          <a:p>
            <a:pPr marL="0" indent="0">
              <a:lnSpc>
                <a:spcPct val="90000"/>
              </a:lnSpc>
              <a:spcBef>
                <a:spcPts val="0"/>
              </a:spcBef>
              <a:buNone/>
            </a:pPr>
            <a:r>
              <a:rPr lang="en-US" sz="2000" b="1" dirty="0" smtClean="0">
                <a:solidFill>
                  <a:schemeClr val="accent2">
                    <a:lumMod val="50000"/>
                  </a:schemeClr>
                </a:solidFill>
              </a:rPr>
              <a:t>Doer</a:t>
            </a:r>
          </a:p>
          <a:p>
            <a:pPr marL="0" indent="0">
              <a:lnSpc>
                <a:spcPct val="90000"/>
              </a:lnSpc>
              <a:spcBef>
                <a:spcPts val="0"/>
              </a:spcBef>
              <a:buNone/>
            </a:pPr>
            <a:r>
              <a:rPr lang="en-US" sz="2000" b="1" dirty="0" smtClean="0">
                <a:solidFill>
                  <a:schemeClr val="accent2">
                    <a:lumMod val="50000"/>
                  </a:schemeClr>
                </a:solidFill>
              </a:rPr>
              <a:t>Passions</a:t>
            </a:r>
          </a:p>
          <a:p>
            <a:pPr marL="0" indent="0">
              <a:lnSpc>
                <a:spcPct val="90000"/>
              </a:lnSpc>
              <a:spcBef>
                <a:spcPts val="0"/>
              </a:spcBef>
              <a:buNone/>
            </a:pPr>
            <a:r>
              <a:rPr lang="en-US" sz="2000" b="1" dirty="0" smtClean="0">
                <a:solidFill>
                  <a:schemeClr val="accent2">
                    <a:lumMod val="50000"/>
                  </a:schemeClr>
                </a:solidFill>
              </a:rPr>
              <a:t>Affective/Visceral</a:t>
            </a:r>
          </a:p>
          <a:p>
            <a:pPr marL="0" indent="0">
              <a:lnSpc>
                <a:spcPct val="90000"/>
              </a:lnSpc>
              <a:spcBef>
                <a:spcPts val="0"/>
              </a:spcBef>
              <a:buNone/>
            </a:pPr>
            <a:r>
              <a:rPr lang="en-US" sz="2000" b="1" dirty="0" smtClean="0">
                <a:solidFill>
                  <a:schemeClr val="accent2">
                    <a:lumMod val="50000"/>
                  </a:schemeClr>
                </a:solidFill>
              </a:rPr>
              <a:t>Hot state </a:t>
            </a:r>
            <a:endParaRPr lang="en-US" sz="2000" b="1" dirty="0">
              <a:solidFill>
                <a:schemeClr val="accent2">
                  <a:lumMod val="50000"/>
                </a:schemeClr>
              </a:solidFill>
            </a:endParaRPr>
          </a:p>
        </p:txBody>
      </p:sp>
      <p:sp>
        <p:nvSpPr>
          <p:cNvPr id="4" name="Content Placeholder 2"/>
          <p:cNvSpPr txBox="1">
            <a:spLocks/>
          </p:cNvSpPr>
          <p:nvPr/>
        </p:nvSpPr>
        <p:spPr>
          <a:xfrm>
            <a:off x="152400" y="1676400"/>
            <a:ext cx="2286000" cy="1752600"/>
          </a:xfrm>
          <a:prstGeom prst="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p:spPr>
        <p:txBody>
          <a:bodyPr vert="horz" lIns="91440" tIns="45720" rIns="91440" bIns="45720" rtlCol="0">
            <a:normAutofit lnSpcReduction="10000"/>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noProof="0" dirty="0" smtClean="0">
                <a:solidFill>
                  <a:srgbClr val="0070C0"/>
                </a:solidFill>
              </a:rPr>
              <a:t>Long</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-term</a:t>
            </a:r>
          </a:p>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P</a:t>
            </a:r>
            <a:r>
              <a:rPr kumimoji="0" lang="en-US" sz="2000" b="1" i="0" u="none" strike="noStrike" kern="1200" cap="none" spc="0" normalizeH="0" baseline="0" noProof="0" dirty="0" err="1" smtClean="0">
                <a:ln>
                  <a:noFill/>
                </a:ln>
                <a:solidFill>
                  <a:srgbClr val="0070C0"/>
                </a:solidFill>
                <a:effectLst/>
                <a:uLnTx/>
                <a:uFillTx/>
                <a:latin typeface="+mn-lt"/>
                <a:ea typeface="+mn-ea"/>
                <a:cs typeface="+mn-cs"/>
              </a:rPr>
              <a:t>atient</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a:t>
            </a:r>
          </a:p>
          <a:p>
            <a:pPr lvl="0">
              <a:defRPr/>
            </a:pPr>
            <a:r>
              <a:rPr lang="en-US" sz="2000" b="1" dirty="0" smtClean="0">
                <a:solidFill>
                  <a:srgbClr val="0070C0"/>
                </a:solidFill>
              </a:rPr>
              <a:t>Planner</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Impartial spectator</a:t>
            </a:r>
          </a:p>
          <a:p>
            <a:pPr marR="0" lvl="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Deliberative </a:t>
            </a:r>
          </a:p>
          <a:p>
            <a:pPr marR="0" lvl="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Cold</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state </a:t>
            </a:r>
            <a:endParaRPr kumimoji="0" lang="en-US" sz="1400" b="0" i="0" u="none" strike="noStrike" kern="1200" cap="none" spc="0" normalizeH="0" baseline="0" noProof="0" dirty="0">
              <a:ln>
                <a:noFill/>
              </a:ln>
              <a:solidFill>
                <a:srgbClr val="0070C0"/>
              </a:solidFill>
              <a:effectLst/>
              <a:uLnTx/>
              <a:uFillTx/>
              <a:latin typeface="+mn-lt"/>
              <a:ea typeface="+mn-ea"/>
              <a:cs typeface="+mn-cs"/>
            </a:endParaRPr>
          </a:p>
        </p:txBody>
      </p:sp>
      <p:pic>
        <p:nvPicPr>
          <p:cNvPr id="25" name="Picture 7" descr="C:\Documents and Settings\rjames\Local Settings\Temporary Internet Files\Content.IE5\RGXC8X2J\MCBD09066_0000[1].wmf"/>
          <p:cNvPicPr>
            <a:picLocks noChangeAspect="1" noChangeArrowheads="1"/>
          </p:cNvPicPr>
          <p:nvPr/>
        </p:nvPicPr>
        <p:blipFill>
          <a:blip r:embed="rId3" cstate="print"/>
          <a:srcRect/>
          <a:stretch>
            <a:fillRect/>
          </a:stretch>
        </p:blipFill>
        <p:spPr bwMode="auto">
          <a:xfrm>
            <a:off x="3429000" y="2971800"/>
            <a:ext cx="3096285" cy="3420701"/>
          </a:xfrm>
          <a:prstGeom prst="rect">
            <a:avLst/>
          </a:prstGeom>
          <a:noFill/>
        </p:spPr>
      </p:pic>
      <p:cxnSp>
        <p:nvCxnSpPr>
          <p:cNvPr id="27" name="Straight Connector 26"/>
          <p:cNvCxnSpPr/>
          <p:nvPr/>
        </p:nvCxnSpPr>
        <p:spPr>
          <a:xfrm>
            <a:off x="2438400" y="1676400"/>
            <a:ext cx="19050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38400" y="3048000"/>
            <a:ext cx="1905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43400" y="30480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2057400" y="4953000"/>
            <a:ext cx="2057400" cy="1295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flipV="1">
            <a:off x="2438400" y="4572000"/>
            <a:ext cx="1295400" cy="304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3733800" y="4419600"/>
            <a:ext cx="457200" cy="152400"/>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886200" y="152400"/>
            <a:ext cx="5105400" cy="1569660"/>
          </a:xfrm>
          <a:prstGeom prst="rect">
            <a:avLst/>
          </a:prstGeom>
          <a:noFill/>
        </p:spPr>
        <p:txBody>
          <a:bodyPr wrap="square" rtlCol="0">
            <a:spAutoFit/>
          </a:bodyPr>
          <a:lstStyle/>
          <a:p>
            <a:r>
              <a:rPr lang="en-US" sz="3200" dirty="0" smtClean="0">
                <a:solidFill>
                  <a:schemeClr val="bg1"/>
                </a:solidFill>
              </a:rPr>
              <a:t>The temptation of instant gratification can thwart our long-term dreams and goals.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Documents and Settings\rjames\Local Settings\Temporary Internet Files\Content.IE5\307WFT0U\MPj04141010000[1].jpg"/>
          <p:cNvPicPr>
            <a:picLocks noChangeAspect="1" noChangeArrowheads="1"/>
          </p:cNvPicPr>
          <p:nvPr/>
        </p:nvPicPr>
        <p:blipFill>
          <a:blip r:embed="rId2" cstate="print"/>
          <a:srcRect/>
          <a:stretch>
            <a:fillRect/>
          </a:stretch>
        </p:blipFill>
        <p:spPr bwMode="auto">
          <a:xfrm>
            <a:off x="5181600" y="-14547"/>
            <a:ext cx="3962400" cy="5958147"/>
          </a:xfrm>
          <a:prstGeom prst="rect">
            <a:avLst/>
          </a:prstGeom>
          <a:noFill/>
        </p:spPr>
      </p:pic>
      <p:sp>
        <p:nvSpPr>
          <p:cNvPr id="3" name="Content Placeholder 2"/>
          <p:cNvSpPr>
            <a:spLocks noGrp="1"/>
          </p:cNvSpPr>
          <p:nvPr>
            <p:ph idx="1"/>
          </p:nvPr>
        </p:nvSpPr>
        <p:spPr>
          <a:xfrm>
            <a:off x="0" y="1600200"/>
            <a:ext cx="5257800" cy="4525963"/>
          </a:xfrm>
        </p:spPr>
        <p:txBody>
          <a:bodyPr>
            <a:noAutofit/>
          </a:bodyPr>
          <a:lstStyle/>
          <a:p>
            <a:pPr marL="279400" lvl="1" indent="-279400">
              <a:lnSpc>
                <a:spcPct val="80000"/>
              </a:lnSpc>
              <a:buFont typeface="Arial" pitchFamily="34" charset="0"/>
              <a:buChar char="•"/>
            </a:pPr>
            <a:r>
              <a:rPr lang="en-US" sz="3600" dirty="0" smtClean="0"/>
              <a:t>Monitoring itself can create a positive reward</a:t>
            </a:r>
          </a:p>
          <a:p>
            <a:pPr marL="279400" lvl="1" indent="-279400">
              <a:lnSpc>
                <a:spcPct val="80000"/>
              </a:lnSpc>
              <a:buFont typeface="Arial" pitchFamily="34" charset="0"/>
              <a:buChar char="•"/>
            </a:pPr>
            <a:r>
              <a:rPr lang="en-US" sz="3600" dirty="0" smtClean="0"/>
              <a:t>“Research on self-regulation shows that it isn’t enough to set a goal and make it a priority: People must monitor their progress toward the goal.”</a:t>
            </a:r>
          </a:p>
        </p:txBody>
      </p:sp>
      <p:sp>
        <p:nvSpPr>
          <p:cNvPr id="5" name="Down Arrow 4"/>
          <p:cNvSpPr/>
          <p:nvPr/>
        </p:nvSpPr>
        <p:spPr>
          <a:xfrm rot="10800000">
            <a:off x="0" y="0"/>
            <a:ext cx="762000" cy="1066800"/>
          </a:xfrm>
          <a:prstGeom prst="downArrow">
            <a:avLst/>
          </a:prstGeom>
          <a:solidFill>
            <a:srgbClr val="C0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sp>
        <p:nvSpPr>
          <p:cNvPr id="6" name="TextBox 5"/>
          <p:cNvSpPr txBox="1"/>
          <p:nvPr/>
        </p:nvSpPr>
        <p:spPr>
          <a:xfrm>
            <a:off x="0" y="5873756"/>
            <a:ext cx="9144000" cy="984244"/>
          </a:xfrm>
          <a:prstGeom prst="rect">
            <a:avLst/>
          </a:prstGeom>
          <a:solidFill>
            <a:srgbClr val="C00000"/>
          </a:solidFill>
        </p:spPr>
        <p:txBody>
          <a:bodyPr wrap="square" rtlCol="0">
            <a:spAutoFit/>
          </a:bodyPr>
          <a:lstStyle/>
          <a:p>
            <a:pPr>
              <a:lnSpc>
                <a:spcPct val="80000"/>
              </a:lnSpc>
            </a:pPr>
            <a:r>
              <a:rPr lang="en-US" dirty="0" smtClean="0">
                <a:solidFill>
                  <a:schemeClr val="bg1"/>
                </a:solidFill>
              </a:rPr>
              <a:t>P. Silvia (U. North Carolina – Greensboro), 2007, </a:t>
            </a:r>
            <a:r>
              <a:rPr lang="en-US" i="1" dirty="0" smtClean="0">
                <a:solidFill>
                  <a:schemeClr val="bg1"/>
                </a:solidFill>
              </a:rPr>
              <a:t>How to write a lot</a:t>
            </a:r>
            <a:r>
              <a:rPr lang="en-US" dirty="0" smtClean="0">
                <a:solidFill>
                  <a:schemeClr val="bg1"/>
                </a:solidFill>
              </a:rPr>
              <a:t>. American Psychological Association: Washington, D.C., p. 39 citing T. Duval (U. Southern California) &amp; P. Silvia (U. North Carolina – Greensboro), 2001, </a:t>
            </a:r>
            <a:r>
              <a:rPr lang="en-US" i="1" dirty="0" smtClean="0">
                <a:solidFill>
                  <a:schemeClr val="bg1"/>
                </a:solidFill>
              </a:rPr>
              <a:t>Self-awareness and causal attribution: A dual systems theory.</a:t>
            </a:r>
            <a:r>
              <a:rPr lang="en-US" dirty="0" smtClean="0">
                <a:solidFill>
                  <a:schemeClr val="bg1"/>
                </a:solidFill>
              </a:rPr>
              <a:t> Boston: </a:t>
            </a:r>
            <a:r>
              <a:rPr lang="en-US" dirty="0" err="1" smtClean="0">
                <a:solidFill>
                  <a:schemeClr val="bg1"/>
                </a:solidFill>
              </a:rPr>
              <a:t>Kluwer</a:t>
            </a:r>
            <a:r>
              <a:rPr lang="en-US" dirty="0" smtClean="0">
                <a:solidFill>
                  <a:schemeClr val="bg1"/>
                </a:solidFill>
              </a:rPr>
              <a:t> Academic</a:t>
            </a:r>
          </a:p>
        </p:txBody>
      </p:sp>
      <p:sp>
        <p:nvSpPr>
          <p:cNvPr id="8" name="TextBox 7"/>
          <p:cNvSpPr txBox="1"/>
          <p:nvPr/>
        </p:nvSpPr>
        <p:spPr>
          <a:xfrm>
            <a:off x="762000" y="0"/>
            <a:ext cx="6934200" cy="1433021"/>
          </a:xfrm>
          <a:prstGeom prst="rect">
            <a:avLst/>
          </a:prstGeom>
          <a:noFill/>
        </p:spPr>
        <p:txBody>
          <a:bodyPr wrap="square" rtlCol="0">
            <a:spAutoFit/>
          </a:bodyPr>
          <a:lstStyle/>
          <a:p>
            <a:pPr>
              <a:lnSpc>
                <a:spcPct val="80000"/>
              </a:lnSpc>
            </a:pPr>
            <a:r>
              <a:rPr lang="en-US" sz="3600" dirty="0" smtClean="0"/>
              <a:t>Increase the </a:t>
            </a:r>
          </a:p>
          <a:p>
            <a:pPr>
              <a:lnSpc>
                <a:spcPct val="80000"/>
              </a:lnSpc>
            </a:pPr>
            <a:r>
              <a:rPr lang="en-US" sz="3600" dirty="0" smtClean="0"/>
              <a:t>immediate payoff </a:t>
            </a:r>
          </a:p>
          <a:p>
            <a:pPr>
              <a:lnSpc>
                <a:spcPct val="80000"/>
              </a:lnSpc>
            </a:pPr>
            <a:r>
              <a:rPr lang="en-US" sz="3600" dirty="0" smtClean="0"/>
              <a:t>from positive choices</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4876800" cy="4953000"/>
          </a:xfrm>
        </p:spPr>
        <p:txBody>
          <a:bodyPr>
            <a:normAutofit lnSpcReduction="10000"/>
          </a:bodyPr>
          <a:lstStyle/>
          <a:p>
            <a:pPr marL="0" indent="0">
              <a:buNone/>
            </a:pPr>
            <a:r>
              <a:rPr lang="en-US" dirty="0" smtClean="0"/>
              <a:t>“Writing’s rewards are delayed – it takes months to hear from journal editors and grant panels – so immediate self rewards will sustain your motivation.”</a:t>
            </a:r>
          </a:p>
          <a:p>
            <a:pPr marL="0" indent="0">
              <a:buNone/>
            </a:pPr>
            <a:r>
              <a:rPr lang="en-US" dirty="0" smtClean="0"/>
              <a:t>“Only a fool, however, rewards productive writing with skipping a scheduled writing period.”</a:t>
            </a:r>
            <a:endParaRPr lang="en-US" dirty="0"/>
          </a:p>
        </p:txBody>
      </p:sp>
      <p:sp>
        <p:nvSpPr>
          <p:cNvPr id="4" name="TextBox 3"/>
          <p:cNvSpPr txBox="1"/>
          <p:nvPr/>
        </p:nvSpPr>
        <p:spPr>
          <a:xfrm>
            <a:off x="0" y="6316954"/>
            <a:ext cx="9144000" cy="541046"/>
          </a:xfrm>
          <a:prstGeom prst="rect">
            <a:avLst/>
          </a:prstGeom>
          <a:solidFill>
            <a:srgbClr val="C00000"/>
          </a:solidFill>
        </p:spPr>
        <p:txBody>
          <a:bodyPr wrap="square" rtlCol="0">
            <a:spAutoFit/>
          </a:bodyPr>
          <a:lstStyle/>
          <a:p>
            <a:pPr>
              <a:lnSpc>
                <a:spcPct val="80000"/>
              </a:lnSpc>
            </a:pPr>
            <a:r>
              <a:rPr lang="en-US" dirty="0" smtClean="0">
                <a:solidFill>
                  <a:schemeClr val="bg1"/>
                </a:solidFill>
              </a:rPr>
              <a:t>P. Silvia (U. North Carolina – Greensboro), 2007, </a:t>
            </a:r>
            <a:r>
              <a:rPr lang="en-US" i="1" dirty="0" smtClean="0">
                <a:solidFill>
                  <a:schemeClr val="bg1"/>
                </a:solidFill>
              </a:rPr>
              <a:t>How to write a lot</a:t>
            </a:r>
            <a:r>
              <a:rPr lang="en-US" dirty="0" smtClean="0">
                <a:solidFill>
                  <a:schemeClr val="bg1"/>
                </a:solidFill>
              </a:rPr>
              <a:t>. American Psychological Association: Washington, D.C., p. 44</a:t>
            </a:r>
            <a:endParaRPr lang="en-US" dirty="0">
              <a:solidFill>
                <a:schemeClr val="bg1"/>
              </a:solidFill>
            </a:endParaRPr>
          </a:p>
        </p:txBody>
      </p:sp>
      <p:sp>
        <p:nvSpPr>
          <p:cNvPr id="5" name="TextBox 4"/>
          <p:cNvSpPr txBox="1"/>
          <p:nvPr/>
        </p:nvSpPr>
        <p:spPr>
          <a:xfrm>
            <a:off x="762000" y="0"/>
            <a:ext cx="6934200" cy="1433021"/>
          </a:xfrm>
          <a:prstGeom prst="rect">
            <a:avLst/>
          </a:prstGeom>
          <a:noFill/>
        </p:spPr>
        <p:txBody>
          <a:bodyPr wrap="square" rtlCol="0">
            <a:spAutoFit/>
          </a:bodyPr>
          <a:lstStyle/>
          <a:p>
            <a:pPr>
              <a:lnSpc>
                <a:spcPct val="80000"/>
              </a:lnSpc>
            </a:pPr>
            <a:r>
              <a:rPr lang="en-US" sz="3600" dirty="0" smtClean="0"/>
              <a:t>Increase the </a:t>
            </a:r>
          </a:p>
          <a:p>
            <a:pPr>
              <a:lnSpc>
                <a:spcPct val="80000"/>
              </a:lnSpc>
            </a:pPr>
            <a:r>
              <a:rPr lang="en-US" sz="3600" dirty="0" smtClean="0"/>
              <a:t>immediate payoff </a:t>
            </a:r>
          </a:p>
          <a:p>
            <a:pPr>
              <a:lnSpc>
                <a:spcPct val="80000"/>
              </a:lnSpc>
            </a:pPr>
            <a:r>
              <a:rPr lang="en-US" sz="3600" dirty="0" smtClean="0"/>
              <a:t>from positive choices</a:t>
            </a:r>
            <a:endParaRPr lang="en-US" sz="3600" dirty="0"/>
          </a:p>
        </p:txBody>
      </p:sp>
      <p:sp>
        <p:nvSpPr>
          <p:cNvPr id="6" name="Down Arrow 5"/>
          <p:cNvSpPr/>
          <p:nvPr/>
        </p:nvSpPr>
        <p:spPr>
          <a:xfrm rot="10800000">
            <a:off x="0" y="0"/>
            <a:ext cx="762000" cy="1066800"/>
          </a:xfrm>
          <a:prstGeom prst="downArrow">
            <a:avLst/>
          </a:prstGeom>
          <a:solidFill>
            <a:srgbClr val="C0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pic>
        <p:nvPicPr>
          <p:cNvPr id="29700" name="Picture 4" descr="C:\Documents and Settings\rjames\Local Settings\Temporary Internet Files\Content.IE5\LXK1S8RD\MPj04424310000[1].jpg"/>
          <p:cNvPicPr>
            <a:picLocks noChangeAspect="1" noChangeArrowheads="1"/>
          </p:cNvPicPr>
          <p:nvPr/>
        </p:nvPicPr>
        <p:blipFill>
          <a:blip r:embed="rId2" cstate="print"/>
          <a:srcRect/>
          <a:stretch>
            <a:fillRect/>
          </a:stretch>
        </p:blipFill>
        <p:spPr bwMode="auto">
          <a:xfrm>
            <a:off x="4927600" y="0"/>
            <a:ext cx="4216400" cy="6324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95800" cy="1143000"/>
          </a:xfrm>
        </p:spPr>
        <p:txBody>
          <a:bodyPr>
            <a:normAutofit fontScale="90000"/>
          </a:bodyPr>
          <a:lstStyle/>
          <a:p>
            <a:r>
              <a:rPr lang="en-US" dirty="0" smtClean="0"/>
              <a:t>Application </a:t>
            </a:r>
            <a:br>
              <a:rPr lang="en-US" dirty="0" smtClean="0"/>
            </a:br>
            <a:r>
              <a:rPr lang="en-US" dirty="0" smtClean="0"/>
              <a:t>question</a:t>
            </a:r>
            <a:endParaRPr lang="en-US" dirty="0"/>
          </a:p>
        </p:txBody>
      </p:sp>
      <p:sp>
        <p:nvSpPr>
          <p:cNvPr id="3" name="Content Placeholder 2"/>
          <p:cNvSpPr>
            <a:spLocks noGrp="1"/>
          </p:cNvSpPr>
          <p:nvPr>
            <p:ph idx="1"/>
          </p:nvPr>
        </p:nvSpPr>
        <p:spPr>
          <a:xfrm>
            <a:off x="0" y="1600200"/>
            <a:ext cx="4191000" cy="5257800"/>
          </a:xfrm>
        </p:spPr>
        <p:txBody>
          <a:bodyPr>
            <a:normAutofit/>
          </a:bodyPr>
          <a:lstStyle/>
          <a:p>
            <a:pPr marL="0" lvl="2" indent="0">
              <a:buNone/>
            </a:pPr>
            <a:r>
              <a:rPr lang="en-US" sz="2800" dirty="0" smtClean="0"/>
              <a:t>Suppose you don’t like to write, but you need to finish a 20 page term project.</a:t>
            </a:r>
          </a:p>
          <a:p>
            <a:pPr marL="350838" lvl="2" indent="-342900"/>
            <a:r>
              <a:rPr lang="en-US" sz="2800" dirty="0" smtClean="0"/>
              <a:t>What would be the best factor to monitor? Hours? Words? Pages?</a:t>
            </a:r>
          </a:p>
          <a:p>
            <a:pPr marL="350838" lvl="2" indent="-342900"/>
            <a:r>
              <a:rPr lang="en-US" sz="2800" dirty="0" smtClean="0"/>
              <a:t>What would be a good immediate reward?  </a:t>
            </a:r>
          </a:p>
          <a:p>
            <a:pPr marL="350838" lvl="2" indent="-342900"/>
            <a:r>
              <a:rPr lang="en-US" sz="2800" dirty="0" smtClean="0"/>
              <a:t>What would not be a good immediate reward?</a:t>
            </a:r>
          </a:p>
          <a:p>
            <a:endParaRPr lang="en-US" dirty="0"/>
          </a:p>
        </p:txBody>
      </p:sp>
      <p:pic>
        <p:nvPicPr>
          <p:cNvPr id="26626" name="Picture 2" descr="C:\Documents and Settings\rjames\Local Settings\Temporary Internet Files\Content.IE5\6XMKIBYH\MPj04223890000[1].jpg"/>
          <p:cNvPicPr>
            <a:picLocks noChangeAspect="1" noChangeArrowheads="1"/>
          </p:cNvPicPr>
          <p:nvPr/>
        </p:nvPicPr>
        <p:blipFill>
          <a:blip r:embed="rId2" cstate="print"/>
          <a:srcRect/>
          <a:stretch>
            <a:fillRect/>
          </a:stretch>
        </p:blipFill>
        <p:spPr bwMode="auto">
          <a:xfrm>
            <a:off x="4529584" y="0"/>
            <a:ext cx="4614416"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3352800"/>
            <a:ext cx="9144000" cy="175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953000" cy="6858000"/>
          </a:xfrm>
        </p:spPr>
        <p:txBody>
          <a:bodyPr>
            <a:normAutofit/>
          </a:bodyPr>
          <a:lstStyle/>
          <a:p>
            <a:pPr>
              <a:buNone/>
            </a:pPr>
            <a:r>
              <a:rPr lang="en-US" sz="4000" dirty="0" smtClean="0">
                <a:solidFill>
                  <a:schemeClr val="bg1"/>
                </a:solidFill>
              </a:rPr>
              <a:t>Elephant characteristic</a:t>
            </a:r>
          </a:p>
          <a:p>
            <a:pPr>
              <a:buNone/>
            </a:pPr>
            <a:endParaRPr lang="en-US" dirty="0" smtClean="0"/>
          </a:p>
          <a:p>
            <a:pPr marL="0" indent="0">
              <a:buNone/>
            </a:pPr>
            <a:endParaRPr lang="en-US" sz="2400" dirty="0" smtClean="0"/>
          </a:p>
          <a:p>
            <a:pPr marL="0" lvl="1" indent="0">
              <a:buFont typeface="+mj-lt"/>
              <a:buAutoNum type="arabicPeriod"/>
            </a:pPr>
            <a:r>
              <a:rPr lang="en-US" sz="3200" dirty="0" smtClean="0"/>
              <a:t>Emotional </a:t>
            </a:r>
          </a:p>
          <a:p>
            <a:pPr marL="0" lvl="1" indent="0">
              <a:buFont typeface="+mj-lt"/>
              <a:buAutoNum type="arabicPeriod"/>
            </a:pPr>
            <a:endParaRPr lang="en-US" sz="3200" dirty="0" smtClean="0"/>
          </a:p>
          <a:p>
            <a:pPr marL="0" lvl="1" indent="0">
              <a:buFont typeface="+mj-lt"/>
              <a:buAutoNum type="arabicPeriod"/>
            </a:pPr>
            <a:endParaRPr lang="en-US" sz="4400" dirty="0" smtClean="0"/>
          </a:p>
          <a:p>
            <a:pPr marL="0" lvl="1" indent="0">
              <a:buFont typeface="+mj-lt"/>
              <a:buAutoNum type="arabicPeriod"/>
            </a:pPr>
            <a:r>
              <a:rPr lang="en-US" sz="3200" dirty="0" smtClean="0">
                <a:solidFill>
                  <a:schemeClr val="bg1"/>
                </a:solidFill>
              </a:rPr>
              <a:t>Focused on now </a:t>
            </a:r>
          </a:p>
          <a:p>
            <a:pPr marL="0" lvl="1" indent="0">
              <a:buFont typeface="+mj-lt"/>
              <a:buAutoNum type="arabicPeriod"/>
            </a:pPr>
            <a:endParaRPr lang="en-US" sz="3200" dirty="0" smtClean="0"/>
          </a:p>
          <a:p>
            <a:pPr marL="0" lvl="1" indent="0">
              <a:buFont typeface="+mj-lt"/>
              <a:buAutoNum type="arabicPeriod"/>
            </a:pPr>
            <a:endParaRPr lang="en-US" sz="3200" dirty="0" smtClean="0"/>
          </a:p>
          <a:p>
            <a:pPr marL="0" lvl="1" indent="0">
              <a:buFont typeface="+mj-lt"/>
              <a:buAutoNum type="arabicPeriod"/>
            </a:pPr>
            <a:r>
              <a:rPr lang="en-US" sz="3200" dirty="0" smtClean="0"/>
              <a:t>Hates loss</a:t>
            </a:r>
          </a:p>
          <a:p>
            <a:pPr marL="0" lvl="1" indent="0">
              <a:buNone/>
            </a:pPr>
            <a:endParaRPr lang="en-US" sz="3200" dirty="0" smtClean="0"/>
          </a:p>
        </p:txBody>
      </p:sp>
      <p:sp>
        <p:nvSpPr>
          <p:cNvPr id="4" name="Content Placeholder 2"/>
          <p:cNvSpPr txBox="1">
            <a:spLocks/>
          </p:cNvSpPr>
          <p:nvPr/>
        </p:nvSpPr>
        <p:spPr>
          <a:xfrm>
            <a:off x="5029200" y="0"/>
            <a:ext cx="4114800" cy="6858000"/>
          </a:xfrm>
          <a:prstGeom prst="rect">
            <a:avLst/>
          </a:prstGeom>
        </p:spPr>
        <p:txBody>
          <a:bodyPr vert="horz" lIns="91440" tIns="91440" rIns="91440" bIns="45720" rtlCol="0">
            <a:normAutofit lnSpcReduction="10000"/>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solidFill>
                  <a:schemeClr val="bg1"/>
                </a:solidFill>
              </a:rPr>
              <a:t>Approach</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Change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social rewards</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smtClean="0">
                <a:ln>
                  <a:noFill/>
                </a:ln>
                <a:solidFill>
                  <a:schemeClr val="tx1"/>
                </a:solidFill>
                <a:effectLst/>
                <a:uLnTx/>
                <a:uFillTx/>
                <a:latin typeface="+mn-lt"/>
                <a:ea typeface="+mn-ea"/>
                <a:cs typeface="+mn-cs"/>
              </a:rPr>
              <a:t>to alter emotional payoffs of future choices</a:t>
            </a:r>
            <a:endParaRPr lang="en-US" sz="3200" dirty="0" smtClean="0"/>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Change </a:t>
            </a:r>
            <a:r>
              <a:rPr lang="en-US" sz="3200" b="1" dirty="0" smtClean="0">
                <a:solidFill>
                  <a:schemeClr val="bg1"/>
                </a:solidFill>
              </a:rPr>
              <a:t>immediate rewards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of future choices</a:t>
            </a:r>
            <a:endParaRPr lang="en-US" sz="3200" dirty="0" smtClean="0">
              <a:solidFill>
                <a:schemeClr val="bg1"/>
              </a:solidFill>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lvl="0">
              <a:spcBef>
                <a:spcPct val="20000"/>
              </a:spcBef>
            </a:pPr>
            <a:r>
              <a:rPr lang="en-US" sz="3200" dirty="0" smtClean="0"/>
              <a:t>Reframe the </a:t>
            </a:r>
            <a:r>
              <a:rPr lang="en-US" sz="3200" b="1" dirty="0" smtClean="0"/>
              <a:t>felt losses</a:t>
            </a:r>
            <a:r>
              <a:rPr lang="en-US" sz="3200" dirty="0" smtClean="0"/>
              <a:t> of future choices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Straight Arrow Connector 5"/>
          <p:cNvCxnSpPr/>
          <p:nvPr/>
        </p:nvCxnSpPr>
        <p:spPr>
          <a:xfrm>
            <a:off x="2209800" y="2055812"/>
            <a:ext cx="25146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76600" y="4037012"/>
            <a:ext cx="15240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5789612"/>
            <a:ext cx="24384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219200"/>
            <a:ext cx="4572000" cy="563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114800" cy="1600200"/>
          </a:xfrm>
        </p:spPr>
        <p:txBody>
          <a:bodyPr>
            <a:normAutofit/>
          </a:bodyPr>
          <a:lstStyle/>
          <a:p>
            <a:pPr marL="0" lvl="1" indent="0">
              <a:buNone/>
            </a:pPr>
            <a:endParaRPr lang="en-US" sz="1200" dirty="0" smtClean="0">
              <a:solidFill>
                <a:schemeClr val="bg1"/>
              </a:solidFill>
            </a:endParaRPr>
          </a:p>
          <a:p>
            <a:pPr marL="0" lvl="1" indent="0">
              <a:buNone/>
            </a:pPr>
            <a:r>
              <a:rPr lang="en-US" sz="3200" dirty="0" smtClean="0">
                <a:solidFill>
                  <a:schemeClr val="bg1"/>
                </a:solidFill>
              </a:rPr>
              <a:t>3. Hates loss</a:t>
            </a:r>
          </a:p>
        </p:txBody>
      </p:sp>
      <p:sp>
        <p:nvSpPr>
          <p:cNvPr id="4" name="Content Placeholder 2"/>
          <p:cNvSpPr txBox="1">
            <a:spLocks/>
          </p:cNvSpPr>
          <p:nvPr/>
        </p:nvSpPr>
        <p:spPr>
          <a:xfrm>
            <a:off x="5029200" y="152400"/>
            <a:ext cx="4114800" cy="2667000"/>
          </a:xfrm>
          <a:prstGeom prst="rect">
            <a:avLst/>
          </a:prstGeom>
        </p:spPr>
        <p:txBody>
          <a:bodyPr vert="horz" lIns="91440" tIns="45720" rIns="91440" bIns="45720" rtlCol="0">
            <a:normAutofit/>
          </a:bodyPr>
          <a:lstStyle/>
          <a:p>
            <a:pPr lvl="0">
              <a:lnSpc>
                <a:spcPct val="80000"/>
              </a:lnSpc>
              <a:spcBef>
                <a:spcPct val="20000"/>
              </a:spcBef>
              <a:defRPr/>
            </a:pPr>
            <a:r>
              <a:rPr lang="en-US" sz="3200" dirty="0" smtClean="0">
                <a:solidFill>
                  <a:schemeClr val="bg1"/>
                </a:solidFill>
              </a:rPr>
              <a:t>Reframe the </a:t>
            </a:r>
            <a:r>
              <a:rPr lang="en-US" sz="3200" b="1" dirty="0" smtClean="0">
                <a:solidFill>
                  <a:schemeClr val="bg1"/>
                </a:solidFill>
              </a:rPr>
              <a:t>felt losses</a:t>
            </a:r>
            <a:r>
              <a:rPr lang="en-US" sz="3200" dirty="0" smtClean="0">
                <a:solidFill>
                  <a:schemeClr val="bg1"/>
                </a:solidFill>
              </a:rPr>
              <a:t> of future choices</a:t>
            </a:r>
          </a:p>
          <a:p>
            <a:pPr marR="0" lvl="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6" name="Straight Arrow Connector 5"/>
          <p:cNvCxnSpPr/>
          <p:nvPr/>
        </p:nvCxnSpPr>
        <p:spPr>
          <a:xfrm>
            <a:off x="3505200" y="609600"/>
            <a:ext cx="1371600" cy="1588"/>
          </a:xfrm>
          <a:prstGeom prst="straightConnector1">
            <a:avLst/>
          </a:prstGeom>
          <a:ln w="76200">
            <a:solidFill>
              <a:srgbClr val="C0000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743200"/>
            <a:ext cx="4572000" cy="1663212"/>
          </a:xfrm>
          <a:prstGeom prst="rect">
            <a:avLst/>
          </a:prstGeom>
          <a:noFill/>
        </p:spPr>
        <p:txBody>
          <a:bodyPr wrap="square" rtlCol="0">
            <a:spAutoFit/>
          </a:bodyPr>
          <a:lstStyle/>
          <a:p>
            <a:pPr algn="ctr">
              <a:lnSpc>
                <a:spcPct val="120000"/>
              </a:lnSpc>
            </a:pPr>
            <a:r>
              <a:rPr lang="en-US" sz="4400" b="1" dirty="0" smtClean="0"/>
              <a:t>Adding Felt </a:t>
            </a:r>
          </a:p>
          <a:p>
            <a:pPr algn="ctr">
              <a:lnSpc>
                <a:spcPct val="120000"/>
              </a:lnSpc>
            </a:pPr>
            <a:r>
              <a:rPr lang="en-US" sz="4400" b="1" dirty="0" smtClean="0"/>
              <a:t>Losses</a:t>
            </a:r>
            <a:endParaRPr lang="en-US" b="1" dirty="0">
              <a:solidFill>
                <a:schemeClr val="bg1"/>
              </a:solidFill>
            </a:endParaRPr>
          </a:p>
        </p:txBody>
      </p:sp>
      <p:sp>
        <p:nvSpPr>
          <p:cNvPr id="11" name="TextBox 10"/>
          <p:cNvSpPr txBox="1"/>
          <p:nvPr/>
        </p:nvSpPr>
        <p:spPr>
          <a:xfrm>
            <a:off x="4572000" y="2743200"/>
            <a:ext cx="4572000" cy="2268954"/>
          </a:xfrm>
          <a:prstGeom prst="rect">
            <a:avLst/>
          </a:prstGeom>
          <a:noFill/>
        </p:spPr>
        <p:txBody>
          <a:bodyPr wrap="square" rtlCol="0">
            <a:spAutoFit/>
          </a:bodyPr>
          <a:lstStyle/>
          <a:p>
            <a:pPr algn="ctr">
              <a:lnSpc>
                <a:spcPct val="120000"/>
              </a:lnSpc>
            </a:pPr>
            <a:r>
              <a:rPr lang="en-US" sz="4400" b="1" dirty="0" smtClean="0"/>
              <a:t>Removing Felt Losses</a:t>
            </a:r>
          </a:p>
          <a:p>
            <a:pPr>
              <a:lnSpc>
                <a:spcPct val="120000"/>
              </a:lnSpc>
            </a:pPr>
            <a:endParaRPr lang="en-US" sz="3200" b="1" dirty="0">
              <a:solidFill>
                <a:schemeClr val="bg1"/>
              </a:solidFill>
            </a:endParaRPr>
          </a:p>
        </p:txBody>
      </p:sp>
      <p:sp>
        <p:nvSpPr>
          <p:cNvPr id="15" name="TextBox 14"/>
          <p:cNvSpPr txBox="1"/>
          <p:nvPr/>
        </p:nvSpPr>
        <p:spPr>
          <a:xfrm>
            <a:off x="228600" y="1219200"/>
            <a:ext cx="4114800" cy="707886"/>
          </a:xfrm>
          <a:prstGeom prst="rect">
            <a:avLst/>
          </a:prstGeom>
          <a:noFill/>
        </p:spPr>
        <p:txBody>
          <a:bodyPr wrap="square" rtlCol="0">
            <a:spAutoFit/>
          </a:bodyPr>
          <a:lstStyle/>
          <a:p>
            <a:pPr algn="ctr"/>
            <a:r>
              <a:rPr lang="en-US" sz="4000" dirty="0" smtClean="0">
                <a:solidFill>
                  <a:srgbClr val="C00000"/>
                </a:solidFill>
              </a:rPr>
              <a:t>Negative Choices</a:t>
            </a:r>
            <a:endParaRPr lang="en-US" sz="4000" dirty="0">
              <a:solidFill>
                <a:srgbClr val="C00000"/>
              </a:solidFill>
            </a:endParaRPr>
          </a:p>
        </p:txBody>
      </p:sp>
      <p:sp>
        <p:nvSpPr>
          <p:cNvPr id="16" name="TextBox 15"/>
          <p:cNvSpPr txBox="1"/>
          <p:nvPr/>
        </p:nvSpPr>
        <p:spPr>
          <a:xfrm>
            <a:off x="4800600" y="1219200"/>
            <a:ext cx="4114800" cy="707886"/>
          </a:xfrm>
          <a:prstGeom prst="rect">
            <a:avLst/>
          </a:prstGeom>
          <a:noFill/>
        </p:spPr>
        <p:txBody>
          <a:bodyPr wrap="square" rtlCol="0">
            <a:spAutoFit/>
          </a:bodyPr>
          <a:lstStyle/>
          <a:p>
            <a:pPr algn="ctr"/>
            <a:r>
              <a:rPr lang="en-US" sz="4000" dirty="0" smtClean="0">
                <a:solidFill>
                  <a:srgbClr val="C00000"/>
                </a:solidFill>
              </a:rPr>
              <a:t>Positive Choices</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486400" cy="6858000"/>
          </a:xfrm>
        </p:spPr>
        <p:txBody>
          <a:bodyPr>
            <a:normAutofit/>
          </a:bodyPr>
          <a:lstStyle/>
          <a:p>
            <a:pPr>
              <a:buNone/>
            </a:pPr>
            <a:r>
              <a:rPr lang="en-US" sz="4800" dirty="0" smtClean="0"/>
              <a:t>Adding felt losses</a:t>
            </a:r>
          </a:p>
          <a:p>
            <a:r>
              <a:rPr lang="en-US" b="1" dirty="0" smtClean="0"/>
              <a:t>Illiquidity</a:t>
            </a:r>
            <a:r>
              <a:rPr lang="en-US" dirty="0" smtClean="0"/>
              <a:t> (increasing loss from withdraws)</a:t>
            </a:r>
          </a:p>
          <a:p>
            <a:r>
              <a:rPr lang="en-US" b="1" dirty="0" smtClean="0"/>
              <a:t>Contingent return of money </a:t>
            </a:r>
            <a:r>
              <a:rPr lang="en-US" dirty="0" smtClean="0"/>
              <a:t>(increasing loss from undesired behavior)</a:t>
            </a:r>
          </a:p>
          <a:p>
            <a:r>
              <a:rPr lang="en-US" b="1" dirty="0" smtClean="0"/>
              <a:t>Adding preliminary deadlines </a:t>
            </a:r>
            <a:r>
              <a:rPr lang="en-US" dirty="0" smtClean="0"/>
              <a:t>(making losses felt earlier and more frequently)</a:t>
            </a:r>
          </a:p>
          <a:p>
            <a:r>
              <a:rPr lang="en-US" b="1" dirty="0" smtClean="0"/>
              <a:t>Paying with cash </a:t>
            </a:r>
            <a:r>
              <a:rPr lang="en-US" dirty="0" smtClean="0"/>
              <a:t>(physically giving up something valuable)</a:t>
            </a:r>
            <a:endParaRPr lang="en-US" dirty="0"/>
          </a:p>
        </p:txBody>
      </p:sp>
      <p:pic>
        <p:nvPicPr>
          <p:cNvPr id="4" name="Picture 3" descr="iStock_000007049915XSmall.jpg"/>
          <p:cNvPicPr>
            <a:picLocks noChangeAspect="1"/>
          </p:cNvPicPr>
          <p:nvPr/>
        </p:nvPicPr>
        <p:blipFill>
          <a:blip r:embed="rId2" cstate="print"/>
          <a:srcRect l="5112" r="18312"/>
          <a:stretch>
            <a:fillRect/>
          </a:stretch>
        </p:blipFill>
        <p:spPr>
          <a:xfrm>
            <a:off x="5638800" y="0"/>
            <a:ext cx="3505200"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7463325XSmall.jpg"/>
          <p:cNvPicPr>
            <a:picLocks noChangeAspect="1"/>
          </p:cNvPicPr>
          <p:nvPr/>
        </p:nvPicPr>
        <p:blipFill>
          <a:blip r:embed="rId2" cstate="print"/>
          <a:srcRect r="9155"/>
          <a:stretch>
            <a:fillRect/>
          </a:stretch>
        </p:blipFill>
        <p:spPr>
          <a:xfrm>
            <a:off x="2590800" y="762000"/>
            <a:ext cx="6553200" cy="5410200"/>
          </a:xfrm>
          <a:prstGeom prst="rect">
            <a:avLst/>
          </a:prstGeom>
        </p:spPr>
      </p:pic>
      <p:sp>
        <p:nvSpPr>
          <p:cNvPr id="3" name="Content Placeholder 2"/>
          <p:cNvSpPr>
            <a:spLocks noGrp="1"/>
          </p:cNvSpPr>
          <p:nvPr>
            <p:ph idx="1"/>
          </p:nvPr>
        </p:nvSpPr>
        <p:spPr>
          <a:xfrm>
            <a:off x="381000" y="609600"/>
            <a:ext cx="3048000" cy="4525963"/>
          </a:xfrm>
        </p:spPr>
        <p:txBody>
          <a:bodyPr/>
          <a:lstStyle/>
          <a:p>
            <a:pPr marL="0" indent="0">
              <a:buNone/>
            </a:pPr>
            <a:r>
              <a:rPr lang="en-US" dirty="0" smtClean="0"/>
              <a:t>Illiquidity may encourage wealth accumulation by reducing the temptation to consume.</a:t>
            </a:r>
          </a:p>
          <a:p>
            <a:pPr>
              <a:buNone/>
            </a:pPr>
            <a:endParaRPr lang="en-US" dirty="0" smtClean="0"/>
          </a:p>
          <a:p>
            <a:pPr lvl="0">
              <a:buNone/>
            </a:pPr>
            <a:endParaRPr lang="en-US" dirty="0" smtClean="0"/>
          </a:p>
          <a:p>
            <a:pPr lvl="0">
              <a:buNone/>
            </a:pPr>
            <a:endParaRPr lang="en-US" dirty="0" smtClean="0"/>
          </a:p>
          <a:p>
            <a:pPr lvl="0">
              <a:buNone/>
            </a:pPr>
            <a:endParaRPr lang="en-US" dirty="0" smtClean="0"/>
          </a:p>
          <a:p>
            <a:pPr>
              <a:buNone/>
            </a:pPr>
            <a:endParaRPr lang="en-US" dirty="0" smtClean="0"/>
          </a:p>
          <a:p>
            <a:pPr>
              <a:buNone/>
            </a:pPr>
            <a:endParaRPr lang="en-US" dirty="0"/>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D. </a:t>
            </a:r>
            <a:r>
              <a:rPr lang="en-US" dirty="0" err="1" smtClean="0">
                <a:solidFill>
                  <a:schemeClr val="bg1"/>
                </a:solidFill>
              </a:rPr>
              <a:t>Laibson</a:t>
            </a:r>
            <a:r>
              <a:rPr lang="en-US" dirty="0" smtClean="0">
                <a:solidFill>
                  <a:schemeClr val="bg1"/>
                </a:solidFill>
              </a:rPr>
              <a:t> (Harvard), 1997, Golden eggs and hyperbolic discounting. </a:t>
            </a:r>
            <a:r>
              <a:rPr lang="en-US" i="1" dirty="0" smtClean="0">
                <a:solidFill>
                  <a:schemeClr val="bg1"/>
                </a:solidFill>
              </a:rPr>
              <a:t>Quarterly Journal of Economics, 112, </a:t>
            </a:r>
            <a:r>
              <a:rPr lang="en-US" dirty="0" smtClean="0">
                <a:solidFill>
                  <a:schemeClr val="bg1"/>
                </a:solidFill>
              </a:rPr>
              <a:t>p.444.</a:t>
            </a:r>
            <a:endParaRPr lang="en-US" dirty="0">
              <a:solidFill>
                <a:schemeClr val="bg1"/>
              </a:solidFill>
            </a:endParaRPr>
          </a:p>
        </p:txBody>
      </p:sp>
      <p:sp>
        <p:nvSpPr>
          <p:cNvPr id="9" name="TextBox 8"/>
          <p:cNvSpPr txBox="1"/>
          <p:nvPr/>
        </p:nvSpPr>
        <p:spPr>
          <a:xfrm>
            <a:off x="0" y="5562600"/>
            <a:ext cx="9144000" cy="584775"/>
          </a:xfrm>
          <a:prstGeom prst="rect">
            <a:avLst/>
          </a:prstGeom>
          <a:noFill/>
        </p:spPr>
        <p:txBody>
          <a:bodyPr wrap="square" rtlCol="0">
            <a:spAutoFit/>
          </a:bodyPr>
          <a:lstStyle/>
          <a:p>
            <a:pPr lvl="0"/>
            <a:r>
              <a:rPr lang="en-US" sz="3200" dirty="0" smtClean="0"/>
              <a:t>“All Illiquid assets provide a form of pre-commitment”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3306543XSmall.jpg"/>
          <p:cNvPicPr>
            <a:picLocks noChangeAspect="1"/>
          </p:cNvPicPr>
          <p:nvPr/>
        </p:nvPicPr>
        <p:blipFill>
          <a:blip r:embed="rId2" cstate="print"/>
          <a:srcRect t="15226" r="15470"/>
          <a:stretch>
            <a:fillRect/>
          </a:stretch>
        </p:blipFill>
        <p:spPr>
          <a:xfrm>
            <a:off x="2286000" y="0"/>
            <a:ext cx="6858000" cy="6858000"/>
          </a:xfrm>
          <a:prstGeom prst="rect">
            <a:avLst/>
          </a:prstGeom>
        </p:spPr>
      </p:pic>
      <p:sp>
        <p:nvSpPr>
          <p:cNvPr id="5" name="TextBox 4"/>
          <p:cNvSpPr txBox="1"/>
          <p:nvPr/>
        </p:nvSpPr>
        <p:spPr>
          <a:xfrm rot="16200000">
            <a:off x="5907734" y="2534336"/>
            <a:ext cx="4953001" cy="646331"/>
          </a:xfrm>
          <a:prstGeom prst="rect">
            <a:avLst/>
          </a:prstGeom>
          <a:noFill/>
        </p:spPr>
        <p:txBody>
          <a:bodyPr wrap="square" rtlCol="0">
            <a:spAutoFit/>
          </a:bodyPr>
          <a:lstStyle/>
          <a:p>
            <a:r>
              <a:rPr lang="en-US" sz="3600" b="1" dirty="0" smtClean="0">
                <a:solidFill>
                  <a:schemeClr val="bg1"/>
                </a:solidFill>
              </a:rPr>
              <a:t>Completely Unavailable</a:t>
            </a:r>
            <a:endParaRPr lang="en-US" sz="3600" b="1" dirty="0">
              <a:solidFill>
                <a:schemeClr val="bg1"/>
              </a:solidFill>
            </a:endParaRPr>
          </a:p>
        </p:txBody>
      </p:sp>
      <p:sp>
        <p:nvSpPr>
          <p:cNvPr id="6" name="TextBox 5"/>
          <p:cNvSpPr txBox="1"/>
          <p:nvPr/>
        </p:nvSpPr>
        <p:spPr>
          <a:xfrm>
            <a:off x="5410200" y="5943600"/>
            <a:ext cx="1600200" cy="803938"/>
          </a:xfrm>
          <a:prstGeom prst="rect">
            <a:avLst/>
          </a:prstGeom>
          <a:noFill/>
        </p:spPr>
        <p:txBody>
          <a:bodyPr wrap="square" rtlCol="0">
            <a:spAutoFit/>
          </a:bodyPr>
          <a:lstStyle/>
          <a:p>
            <a:pPr algn="ctr">
              <a:lnSpc>
                <a:spcPct val="70000"/>
              </a:lnSpc>
            </a:pPr>
            <a:r>
              <a:rPr lang="en-US" sz="3200" b="1" dirty="0" smtClean="0">
                <a:solidFill>
                  <a:schemeClr val="bg1"/>
                </a:solidFill>
              </a:rPr>
              <a:t>Minor </a:t>
            </a:r>
          </a:p>
          <a:p>
            <a:pPr algn="ctr">
              <a:lnSpc>
                <a:spcPct val="70000"/>
              </a:lnSpc>
            </a:pPr>
            <a:r>
              <a:rPr lang="en-US" sz="3200" b="1" dirty="0" smtClean="0">
                <a:solidFill>
                  <a:schemeClr val="bg1"/>
                </a:solidFill>
              </a:rPr>
              <a:t>Penalty</a:t>
            </a:r>
            <a:endParaRPr lang="en-US" sz="3200" b="1" dirty="0">
              <a:solidFill>
                <a:schemeClr val="bg1"/>
              </a:solidFill>
            </a:endParaRPr>
          </a:p>
        </p:txBody>
      </p:sp>
      <p:sp>
        <p:nvSpPr>
          <p:cNvPr id="7" name="TextBox 6"/>
          <p:cNvSpPr txBox="1"/>
          <p:nvPr/>
        </p:nvSpPr>
        <p:spPr>
          <a:xfrm rot="16200000">
            <a:off x="5260033" y="2801033"/>
            <a:ext cx="3962403" cy="646331"/>
          </a:xfrm>
          <a:prstGeom prst="rect">
            <a:avLst/>
          </a:prstGeom>
          <a:noFill/>
        </p:spPr>
        <p:txBody>
          <a:bodyPr wrap="square" rtlCol="0">
            <a:spAutoFit/>
          </a:bodyPr>
          <a:lstStyle/>
          <a:p>
            <a:r>
              <a:rPr lang="en-US" sz="3600" b="1" dirty="0" smtClean="0">
                <a:solidFill>
                  <a:schemeClr val="bg1"/>
                </a:solidFill>
              </a:rPr>
              <a:t>Very High Penalty</a:t>
            </a:r>
            <a:endParaRPr lang="en-US" sz="3600" b="1" dirty="0">
              <a:solidFill>
                <a:schemeClr val="bg1"/>
              </a:solidFill>
            </a:endParaRPr>
          </a:p>
        </p:txBody>
      </p:sp>
      <p:sp>
        <p:nvSpPr>
          <p:cNvPr id="8" name="TextBox 7"/>
          <p:cNvSpPr txBox="1"/>
          <p:nvPr/>
        </p:nvSpPr>
        <p:spPr>
          <a:xfrm rot="16200000">
            <a:off x="4802834" y="3075057"/>
            <a:ext cx="3352800" cy="707886"/>
          </a:xfrm>
          <a:prstGeom prst="rect">
            <a:avLst/>
          </a:prstGeom>
          <a:noFill/>
        </p:spPr>
        <p:txBody>
          <a:bodyPr wrap="square" rtlCol="0">
            <a:spAutoFit/>
          </a:bodyPr>
          <a:lstStyle/>
          <a:p>
            <a:r>
              <a:rPr lang="en-US" sz="4000" b="1" dirty="0" smtClean="0">
                <a:solidFill>
                  <a:schemeClr val="bg1"/>
                </a:solidFill>
              </a:rPr>
              <a:t>High Penalty</a:t>
            </a:r>
            <a:endParaRPr lang="en-US" sz="4000" b="1" dirty="0">
              <a:solidFill>
                <a:schemeClr val="bg1"/>
              </a:solidFill>
            </a:endParaRPr>
          </a:p>
        </p:txBody>
      </p:sp>
      <p:sp>
        <p:nvSpPr>
          <p:cNvPr id="10" name="TextBox 9"/>
          <p:cNvSpPr txBox="1"/>
          <p:nvPr/>
        </p:nvSpPr>
        <p:spPr>
          <a:xfrm>
            <a:off x="3733800" y="5390448"/>
            <a:ext cx="1600200" cy="781752"/>
          </a:xfrm>
          <a:prstGeom prst="rect">
            <a:avLst/>
          </a:prstGeom>
          <a:noFill/>
        </p:spPr>
        <p:txBody>
          <a:bodyPr wrap="square" rtlCol="0">
            <a:spAutoFit/>
          </a:bodyPr>
          <a:lstStyle/>
          <a:p>
            <a:pPr algn="ctr">
              <a:lnSpc>
                <a:spcPct val="70000"/>
              </a:lnSpc>
            </a:pPr>
            <a:r>
              <a:rPr lang="en-US" sz="3200" b="1" dirty="0" smtClean="0">
                <a:solidFill>
                  <a:schemeClr val="bg1"/>
                </a:solidFill>
              </a:rPr>
              <a:t>Modest</a:t>
            </a:r>
          </a:p>
          <a:p>
            <a:pPr algn="ctr">
              <a:lnSpc>
                <a:spcPct val="70000"/>
              </a:lnSpc>
            </a:pPr>
            <a:r>
              <a:rPr lang="en-US" sz="3200" b="1" dirty="0" smtClean="0">
                <a:solidFill>
                  <a:schemeClr val="bg1"/>
                </a:solidFill>
              </a:rPr>
              <a:t>Penalty</a:t>
            </a:r>
            <a:endParaRPr lang="en-US" sz="3200" b="1" dirty="0">
              <a:solidFill>
                <a:schemeClr val="bg1"/>
              </a:solidFill>
            </a:endParaRPr>
          </a:p>
        </p:txBody>
      </p:sp>
      <p:sp>
        <p:nvSpPr>
          <p:cNvPr id="12" name="Content Placeholder 2"/>
          <p:cNvSpPr txBox="1">
            <a:spLocks/>
          </p:cNvSpPr>
          <p:nvPr/>
        </p:nvSpPr>
        <p:spPr>
          <a:xfrm>
            <a:off x="0" y="2895600"/>
            <a:ext cx="3505200" cy="39624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00" b="1" i="0" u="none" strike="noStrike" kern="1200" cap="none" spc="0" normalizeH="0" baseline="0" noProof="0" dirty="0" smtClean="0">
                <a:ln>
                  <a:noFill/>
                </a:ln>
                <a:solidFill>
                  <a:schemeClr val="tx1"/>
                </a:solidFill>
                <a:effectLst/>
                <a:uLnTx/>
                <a:uFillTx/>
                <a:latin typeface="+mn-lt"/>
                <a:ea typeface="+mn-ea"/>
                <a:cs typeface="+mn-cs"/>
              </a:rPr>
              <a:t>Current income + High transaction costs</a:t>
            </a: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200" b="0" i="1" u="none" strike="noStrike" kern="1200" cap="none" spc="0" normalizeH="0" baseline="0" noProof="0" dirty="0" smtClean="0">
                <a:ln>
                  <a:noFill/>
                </a:ln>
                <a:solidFill>
                  <a:schemeClr val="tx1"/>
                </a:solidFill>
                <a:effectLst/>
                <a:uLnTx/>
                <a:uFillTx/>
                <a:latin typeface="+mn-lt"/>
                <a:ea typeface="+mn-ea"/>
                <a:cs typeface="+mn-cs"/>
              </a:rPr>
              <a:t>Housing, farm,  family business, Consumer durable</a:t>
            </a:r>
          </a:p>
          <a:p>
            <a:pPr marL="174625" marR="0" lvl="0" indent="-174625"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0" y="0"/>
            <a:ext cx="7010400" cy="3139321"/>
          </a:xfrm>
          <a:prstGeom prst="rect">
            <a:avLst/>
          </a:prstGeom>
          <a:noFill/>
        </p:spPr>
        <p:txBody>
          <a:bodyPr wrap="square" rtlCol="0">
            <a:spAutoFit/>
          </a:bodyPr>
          <a:lstStyle/>
          <a:p>
            <a:pPr marL="228600" indent="-228600">
              <a:buNone/>
            </a:pPr>
            <a:r>
              <a:rPr lang="en-US" sz="3600" b="1" dirty="0" smtClean="0"/>
              <a:t>Unavailable</a:t>
            </a:r>
          </a:p>
          <a:p>
            <a:pPr marL="228600" indent="-228600">
              <a:buFont typeface="Arial" pitchFamily="34" charset="0"/>
              <a:buChar char="•"/>
            </a:pPr>
            <a:r>
              <a:rPr lang="en-US" sz="3600" i="1" dirty="0" smtClean="0"/>
              <a:t>Pension, Christmas Club Account,</a:t>
            </a:r>
          </a:p>
          <a:p>
            <a:pPr marL="228600" indent="-228600"/>
            <a:r>
              <a:rPr lang="en-US" sz="3600" i="1" dirty="0" smtClean="0"/>
              <a:t>  Excess tax withholding</a:t>
            </a:r>
          </a:p>
          <a:p>
            <a:r>
              <a:rPr lang="en-US" sz="3600" b="1" dirty="0" smtClean="0"/>
              <a:t>Penalty for withdraw</a:t>
            </a:r>
          </a:p>
          <a:p>
            <a:pPr marL="228600" indent="-228600">
              <a:buFont typeface="Arial" pitchFamily="34" charset="0"/>
              <a:buChar char="•"/>
            </a:pPr>
            <a:r>
              <a:rPr lang="en-US" sz="3600" i="1" dirty="0" smtClean="0"/>
              <a:t>CDs, IRAs, 401(k)s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C:\Documents and Settings\rjames\Local Settings\Temporary Internet Files\Content.IE5\7XXAE5FQ\MPj04013000000[1].jpg"/>
          <p:cNvPicPr>
            <a:picLocks noChangeAspect="1" noChangeArrowheads="1"/>
          </p:cNvPicPr>
          <p:nvPr/>
        </p:nvPicPr>
        <p:blipFill>
          <a:blip r:embed="rId2" cstate="print"/>
          <a:srcRect/>
          <a:stretch>
            <a:fillRect/>
          </a:stretch>
        </p:blipFill>
        <p:spPr bwMode="auto">
          <a:xfrm>
            <a:off x="4773067" y="0"/>
            <a:ext cx="4370933" cy="6553200"/>
          </a:xfrm>
          <a:prstGeom prst="rect">
            <a:avLst/>
          </a:prstGeom>
          <a:noFill/>
        </p:spPr>
      </p:pic>
      <p:pic>
        <p:nvPicPr>
          <p:cNvPr id="14" name="Picture 8" descr="C:\Documents and Settings\rjames\Local Settings\Temporary Internet Files\Content.IE5\7XXAE5FQ\MPj04013000000[1].jpg"/>
          <p:cNvPicPr>
            <a:picLocks noChangeAspect="1" noChangeArrowheads="1"/>
          </p:cNvPicPr>
          <p:nvPr/>
        </p:nvPicPr>
        <p:blipFill>
          <a:blip r:embed="rId2" cstate="print"/>
          <a:srcRect r="96472"/>
          <a:stretch>
            <a:fillRect/>
          </a:stretch>
        </p:blipFill>
        <p:spPr bwMode="auto">
          <a:xfrm>
            <a:off x="0" y="0"/>
            <a:ext cx="4876800" cy="6477000"/>
          </a:xfrm>
          <a:prstGeom prst="rect">
            <a:avLst/>
          </a:prstGeom>
          <a:noFill/>
        </p:spPr>
      </p:pic>
      <p:sp>
        <p:nvSpPr>
          <p:cNvPr id="2" name="Title 1"/>
          <p:cNvSpPr>
            <a:spLocks noGrp="1"/>
          </p:cNvSpPr>
          <p:nvPr>
            <p:ph type="title"/>
          </p:nvPr>
        </p:nvSpPr>
        <p:spPr>
          <a:xfrm>
            <a:off x="0" y="0"/>
            <a:ext cx="4267200" cy="1143000"/>
          </a:xfrm>
        </p:spPr>
        <p:txBody>
          <a:bodyPr>
            <a:normAutofit fontScale="90000"/>
          </a:bodyPr>
          <a:lstStyle/>
          <a:p>
            <a:r>
              <a:rPr lang="en-US" dirty="0" smtClean="0"/>
              <a:t>Contingent return of initial pledges</a:t>
            </a:r>
            <a:endParaRPr lang="en-US" dirty="0"/>
          </a:p>
        </p:txBody>
      </p:sp>
      <p:sp>
        <p:nvSpPr>
          <p:cNvPr id="3" name="Content Placeholder 2"/>
          <p:cNvSpPr>
            <a:spLocks noGrp="1"/>
          </p:cNvSpPr>
          <p:nvPr>
            <p:ph idx="1"/>
          </p:nvPr>
        </p:nvSpPr>
        <p:spPr>
          <a:xfrm>
            <a:off x="0" y="1600200"/>
            <a:ext cx="4800600" cy="4876800"/>
          </a:xfrm>
        </p:spPr>
        <p:txBody>
          <a:bodyPr>
            <a:normAutofit fontScale="92500"/>
          </a:bodyPr>
          <a:lstStyle/>
          <a:p>
            <a:pPr marL="0" indent="0">
              <a:buNone/>
            </a:pPr>
            <a:r>
              <a:rPr lang="en-US" dirty="0" smtClean="0"/>
              <a:t>“[Agreements where] a designated amount of weight loss is rewarded by return to the client of portions of a refundable money deposit … produced significantly greater losses (approximately 20 pounds) over a ten-week period than did a [comparable] treatment.” </a:t>
            </a:r>
            <a:endParaRPr lang="en-US" dirty="0"/>
          </a:p>
        </p:txBody>
      </p:sp>
      <p:sp>
        <p:nvSpPr>
          <p:cNvPr id="4" name="TextBox 3"/>
          <p:cNvSpPr txBox="1"/>
          <p:nvPr/>
        </p:nvSpPr>
        <p:spPr>
          <a:xfrm>
            <a:off x="0" y="6211669"/>
            <a:ext cx="9144000" cy="646331"/>
          </a:xfrm>
          <a:prstGeom prst="rect">
            <a:avLst/>
          </a:prstGeom>
          <a:solidFill>
            <a:schemeClr val="tx1"/>
          </a:solidFill>
        </p:spPr>
        <p:txBody>
          <a:bodyPr wrap="square" rtlCol="0">
            <a:spAutoFit/>
          </a:bodyPr>
          <a:lstStyle/>
          <a:p>
            <a:r>
              <a:rPr lang="en-US" dirty="0" smtClean="0">
                <a:solidFill>
                  <a:schemeClr val="bg1"/>
                </a:solidFill>
              </a:rPr>
              <a:t>G. Wilson (Rutgers U.) ,1980, “Behavior therapy and the treatment of obesity,” in W. R. Miller (ed.), </a:t>
            </a:r>
            <a:r>
              <a:rPr lang="en-US" i="1" dirty="0" smtClean="0">
                <a:solidFill>
                  <a:schemeClr val="bg1"/>
                </a:solidFill>
              </a:rPr>
              <a:t>The Addictive </a:t>
            </a:r>
            <a:r>
              <a:rPr lang="en-US" i="1" dirty="0" smtClean="0">
                <a:solidFill>
                  <a:schemeClr val="bg1"/>
                </a:solidFill>
              </a:rPr>
              <a:t>Behaviors, </a:t>
            </a:r>
            <a:r>
              <a:rPr lang="en-US" dirty="0" smtClean="0">
                <a:solidFill>
                  <a:schemeClr val="bg1"/>
                </a:solidFill>
              </a:rPr>
              <a:t>Oxford: </a:t>
            </a:r>
            <a:r>
              <a:rPr lang="en-US" dirty="0" err="1" smtClean="0">
                <a:solidFill>
                  <a:schemeClr val="bg1"/>
                </a:solidFill>
              </a:rPr>
              <a:t>Pergamon</a:t>
            </a:r>
            <a:r>
              <a:rPr lang="en-US" dirty="0" smtClean="0">
                <a:solidFill>
                  <a:schemeClr val="bg1"/>
                </a:solidFill>
              </a:rPr>
              <a:t> Press, p. 218</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Documents and Settings\rjames\Local Settings\Temporary Internet Files\Content.IE5\307WFT0U\MPj03092730000[1].jpg"/>
          <p:cNvPicPr>
            <a:picLocks noChangeAspect="1" noChangeArrowheads="1"/>
          </p:cNvPicPr>
          <p:nvPr/>
        </p:nvPicPr>
        <p:blipFill>
          <a:blip r:embed="rId2" cstate="print"/>
          <a:srcRect/>
          <a:stretch>
            <a:fillRect/>
          </a:stretch>
        </p:blipFill>
        <p:spPr bwMode="auto">
          <a:xfrm>
            <a:off x="4978400" y="0"/>
            <a:ext cx="4165600" cy="6248400"/>
          </a:xfrm>
          <a:prstGeom prst="rect">
            <a:avLst/>
          </a:prstGeom>
          <a:noFill/>
        </p:spPr>
      </p:pic>
      <p:pic>
        <p:nvPicPr>
          <p:cNvPr id="12" name="Picture 4" descr="C:\Documents and Settings\rjames\Local Settings\Temporary Internet Files\Content.IE5\307WFT0U\MPj03092730000[1].jpg"/>
          <p:cNvPicPr>
            <a:picLocks noChangeAspect="1" noChangeArrowheads="1"/>
          </p:cNvPicPr>
          <p:nvPr/>
        </p:nvPicPr>
        <p:blipFill>
          <a:blip r:embed="rId2" cstate="print"/>
          <a:srcRect l="1829" r="72561"/>
          <a:stretch>
            <a:fillRect/>
          </a:stretch>
        </p:blipFill>
        <p:spPr bwMode="auto">
          <a:xfrm flipH="1">
            <a:off x="0" y="0"/>
            <a:ext cx="5029200" cy="6248400"/>
          </a:xfrm>
          <a:prstGeom prst="rect">
            <a:avLst/>
          </a:prstGeom>
          <a:noFill/>
        </p:spPr>
      </p:pic>
      <p:sp>
        <p:nvSpPr>
          <p:cNvPr id="3" name="Content Placeholder 2"/>
          <p:cNvSpPr>
            <a:spLocks noGrp="1"/>
          </p:cNvSpPr>
          <p:nvPr>
            <p:ph idx="1"/>
          </p:nvPr>
        </p:nvSpPr>
        <p:spPr>
          <a:xfrm>
            <a:off x="0" y="1219200"/>
            <a:ext cx="6858000" cy="4906963"/>
          </a:xfrm>
        </p:spPr>
        <p:txBody>
          <a:bodyPr>
            <a:noAutofit/>
          </a:bodyPr>
          <a:lstStyle/>
          <a:p>
            <a:pPr marL="0" indent="0">
              <a:lnSpc>
                <a:spcPct val="80000"/>
              </a:lnSpc>
              <a:buNone/>
            </a:pPr>
            <a:r>
              <a:rPr lang="en-US" sz="3600" dirty="0" smtClean="0">
                <a:solidFill>
                  <a:schemeClr val="bg1"/>
                </a:solidFill>
              </a:rPr>
              <a:t>“The [contract] offered individuals a savings account in which they deposit funds for six months, after which they take a urine test for nicotine and </a:t>
            </a:r>
            <a:r>
              <a:rPr lang="en-US" sz="3600" dirty="0" err="1" smtClean="0">
                <a:solidFill>
                  <a:schemeClr val="bg1"/>
                </a:solidFill>
              </a:rPr>
              <a:t>cotinine</a:t>
            </a:r>
            <a:r>
              <a:rPr lang="en-US" sz="3600" dirty="0" smtClean="0">
                <a:solidFill>
                  <a:schemeClr val="bg1"/>
                </a:solidFill>
              </a:rPr>
              <a:t>. If they pass, their money is returned; otherwise, their money is forfeited to a charity of the bank’s choosing… [contract] usage increased the likelihood of smoking cessation by 30 percentage points or more.”</a:t>
            </a:r>
            <a:endParaRPr lang="en-US" sz="3600" dirty="0">
              <a:solidFill>
                <a:schemeClr val="bg1"/>
              </a:solidFill>
            </a:endParaRPr>
          </a:p>
        </p:txBody>
      </p:sp>
      <p:sp>
        <p:nvSpPr>
          <p:cNvPr id="4" name="TextBox 3"/>
          <p:cNvSpPr txBox="1"/>
          <p:nvPr/>
        </p:nvSpPr>
        <p:spPr>
          <a:xfrm>
            <a:off x="0" y="6211669"/>
            <a:ext cx="9144000" cy="646331"/>
          </a:xfrm>
          <a:prstGeom prst="rect">
            <a:avLst/>
          </a:prstGeom>
          <a:solidFill>
            <a:schemeClr val="tx1"/>
          </a:solidFill>
        </p:spPr>
        <p:txBody>
          <a:bodyPr wrap="square" rtlCol="0">
            <a:spAutoFit/>
          </a:bodyPr>
          <a:lstStyle/>
          <a:p>
            <a:r>
              <a:rPr lang="en-US" dirty="0" smtClean="0">
                <a:solidFill>
                  <a:schemeClr val="bg1"/>
                </a:solidFill>
              </a:rPr>
              <a:t>X. </a:t>
            </a:r>
            <a:r>
              <a:rPr lang="en-US" dirty="0" err="1" smtClean="0">
                <a:solidFill>
                  <a:schemeClr val="bg1"/>
                </a:solidFill>
              </a:rPr>
              <a:t>Giné</a:t>
            </a:r>
            <a:r>
              <a:rPr lang="en-US" dirty="0" smtClean="0">
                <a:solidFill>
                  <a:schemeClr val="bg1"/>
                </a:solidFill>
              </a:rPr>
              <a:t> (World Bank), D </a:t>
            </a:r>
            <a:r>
              <a:rPr lang="en-US" dirty="0" err="1" smtClean="0">
                <a:solidFill>
                  <a:schemeClr val="bg1"/>
                </a:solidFill>
              </a:rPr>
              <a:t>Karlan</a:t>
            </a:r>
            <a:r>
              <a:rPr lang="en-US" dirty="0" smtClean="0">
                <a:solidFill>
                  <a:schemeClr val="bg1"/>
                </a:solidFill>
              </a:rPr>
              <a:t>, J </a:t>
            </a:r>
            <a:r>
              <a:rPr lang="en-US" dirty="0" err="1" smtClean="0">
                <a:solidFill>
                  <a:schemeClr val="bg1"/>
                </a:solidFill>
              </a:rPr>
              <a:t>Zinman</a:t>
            </a:r>
            <a:r>
              <a:rPr lang="en-US" dirty="0" smtClean="0">
                <a:solidFill>
                  <a:schemeClr val="bg1"/>
                </a:solidFill>
              </a:rPr>
              <a:t>, 2008, Put your money where your butt is: A commitment savings account for smoking cessation, MIMEO, Yale University </a:t>
            </a:r>
          </a:p>
        </p:txBody>
      </p:sp>
      <p:sp>
        <p:nvSpPr>
          <p:cNvPr id="10" name="Title 1"/>
          <p:cNvSpPr txBox="1">
            <a:spLocks/>
          </p:cNvSpPr>
          <p:nvPr/>
        </p:nvSpPr>
        <p:spPr>
          <a:xfrm>
            <a:off x="0" y="0"/>
            <a:ext cx="9144000"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mj-lt"/>
                <a:ea typeface="+mj-ea"/>
                <a:cs typeface="+mj-cs"/>
              </a:rPr>
              <a:t>Contingent return of initial pledges</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Backpacker.jpg"/>
          <p:cNvPicPr>
            <a:picLocks noChangeAspect="1"/>
          </p:cNvPicPr>
          <p:nvPr/>
        </p:nvPicPr>
        <p:blipFill>
          <a:blip r:embed="rId2" cstate="print"/>
          <a:srcRect l="11111"/>
          <a:stretch>
            <a:fillRect/>
          </a:stretch>
        </p:blipFill>
        <p:spPr>
          <a:xfrm>
            <a:off x="0" y="0"/>
            <a:ext cx="9144000" cy="6858000"/>
          </a:xfrm>
          <a:prstGeom prst="rect">
            <a:avLst/>
          </a:prstGeom>
        </p:spPr>
      </p:pic>
      <p:sp>
        <p:nvSpPr>
          <p:cNvPr id="3" name="Content Placeholder 2"/>
          <p:cNvSpPr>
            <a:spLocks noGrp="1"/>
          </p:cNvSpPr>
          <p:nvPr>
            <p:ph idx="1"/>
          </p:nvPr>
        </p:nvSpPr>
        <p:spPr>
          <a:xfrm>
            <a:off x="304800" y="0"/>
            <a:ext cx="8839200" cy="2590800"/>
          </a:xfrm>
        </p:spPr>
        <p:txBody>
          <a:bodyPr>
            <a:normAutofit/>
          </a:bodyPr>
          <a:lstStyle/>
          <a:p>
            <a:pPr marL="0" indent="0">
              <a:lnSpc>
                <a:spcPct val="70000"/>
              </a:lnSpc>
              <a:spcBef>
                <a:spcPts val="0"/>
              </a:spcBef>
              <a:buNone/>
            </a:pPr>
            <a:r>
              <a:rPr lang="en-US" sz="2800" b="1" dirty="0" smtClean="0">
                <a:solidFill>
                  <a:schemeClr val="bg1"/>
                </a:solidFill>
              </a:rPr>
              <a:t>How am I going to live </a:t>
            </a:r>
            <a:r>
              <a:rPr lang="en-US" sz="8800" b="1" dirty="0" smtClean="0">
                <a:solidFill>
                  <a:schemeClr val="bg1"/>
                </a:solidFill>
              </a:rPr>
              <a:t>today</a:t>
            </a:r>
            <a:r>
              <a:rPr lang="en-US" sz="2800" b="1" dirty="0" smtClean="0">
                <a:solidFill>
                  <a:schemeClr val="bg1"/>
                </a:solidFill>
              </a:rPr>
              <a:t> in order to create the </a:t>
            </a:r>
            <a:r>
              <a:rPr lang="en-US" sz="8000" b="1" dirty="0" smtClean="0">
                <a:solidFill>
                  <a:schemeClr val="bg1"/>
                </a:solidFill>
              </a:rPr>
              <a:t>tomorrow</a:t>
            </a:r>
            <a:r>
              <a:rPr lang="en-US" sz="2800" b="1" dirty="0" smtClean="0">
                <a:solidFill>
                  <a:schemeClr val="bg1"/>
                </a:solidFill>
              </a:rPr>
              <a:t> I'm committed to?</a:t>
            </a:r>
            <a:r>
              <a:rPr lang="en-US" sz="2800" dirty="0" smtClean="0">
                <a:solidFill>
                  <a:schemeClr val="bg1"/>
                </a:solidFill>
              </a:rPr>
              <a:t>  </a:t>
            </a:r>
          </a:p>
          <a:p>
            <a:pPr marL="0" indent="0" algn="r">
              <a:lnSpc>
                <a:spcPct val="70000"/>
              </a:lnSpc>
              <a:spcBef>
                <a:spcPts val="1200"/>
              </a:spcBef>
              <a:buNone/>
            </a:pPr>
            <a:r>
              <a:rPr lang="en-US" sz="2400" dirty="0" smtClean="0">
                <a:solidFill>
                  <a:schemeClr val="bg1"/>
                </a:solidFill>
              </a:rPr>
              <a:t>-Anthony Robbins</a:t>
            </a:r>
          </a:p>
          <a:p>
            <a:pPr>
              <a:lnSpc>
                <a:spcPct val="70000"/>
              </a:lnSpc>
              <a:spcBef>
                <a:spcPts val="0"/>
              </a:spcBef>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motivation: finishing research</a:t>
            </a:r>
            <a:endParaRPr lang="en-US" dirty="0"/>
          </a:p>
        </p:txBody>
      </p:sp>
      <p:sp>
        <p:nvSpPr>
          <p:cNvPr id="3" name="Content Placeholder 2"/>
          <p:cNvSpPr>
            <a:spLocks noGrp="1"/>
          </p:cNvSpPr>
          <p:nvPr>
            <p:ph idx="1"/>
          </p:nvPr>
        </p:nvSpPr>
        <p:spPr/>
        <p:txBody>
          <a:bodyPr>
            <a:normAutofit fontScale="92500"/>
          </a:bodyPr>
          <a:lstStyle/>
          <a:p>
            <a:r>
              <a:rPr lang="en-US" dirty="0" smtClean="0"/>
              <a:t>Richard </a:t>
            </a:r>
            <a:r>
              <a:rPr lang="en-US" dirty="0" err="1" smtClean="0"/>
              <a:t>Thaler</a:t>
            </a:r>
            <a:r>
              <a:rPr lang="en-US" dirty="0" smtClean="0"/>
              <a:t> once motivated a newly hired colleague, “David,” to finish his PhD dissertation within a year after this colleague was hired</a:t>
            </a:r>
          </a:p>
          <a:p>
            <a:r>
              <a:rPr lang="en-US" dirty="0" err="1" smtClean="0"/>
              <a:t>Thaler</a:t>
            </a:r>
            <a:r>
              <a:rPr lang="en-US" dirty="0" smtClean="0"/>
              <a:t> offered the following deal: </a:t>
            </a:r>
          </a:p>
          <a:p>
            <a:pPr lvl="1"/>
            <a:r>
              <a:rPr lang="en-US" dirty="0" smtClean="0"/>
              <a:t>David would write </a:t>
            </a:r>
            <a:r>
              <a:rPr lang="en-US" dirty="0" err="1" smtClean="0"/>
              <a:t>Thaler</a:t>
            </a:r>
            <a:r>
              <a:rPr lang="en-US" dirty="0" smtClean="0"/>
              <a:t> a check for each chapter that needed to be finished.</a:t>
            </a:r>
          </a:p>
          <a:p>
            <a:pPr lvl="1"/>
            <a:r>
              <a:rPr lang="en-US" dirty="0" smtClean="0"/>
              <a:t>If the chapter was not finished by the agreed deadline, </a:t>
            </a:r>
            <a:r>
              <a:rPr lang="en-US" dirty="0" err="1" smtClean="0"/>
              <a:t>Thaler</a:t>
            </a:r>
            <a:r>
              <a:rPr lang="en-US" dirty="0" smtClean="0"/>
              <a:t> would cash the check.</a:t>
            </a:r>
          </a:p>
          <a:p>
            <a:r>
              <a:rPr lang="en-US" dirty="0" smtClean="0"/>
              <a:t>“David” finished every chapter on time!</a:t>
            </a:r>
            <a:endParaRPr lang="en-US" dirty="0"/>
          </a:p>
        </p:txBody>
      </p:sp>
    </p:spTree>
    <p:extLst>
      <p:ext uri="{BB962C8B-B14F-4D97-AF65-F5344CB8AC3E}">
        <p14:creationId xmlns:p14="http://schemas.microsoft.com/office/powerpoint/2010/main" val="3008199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motivation: </a:t>
            </a:r>
            <a:r>
              <a:rPr lang="en-US" dirty="0" smtClean="0"/>
              <a:t>losing weight</a:t>
            </a:r>
            <a:endParaRPr lang="en-US" dirty="0"/>
          </a:p>
        </p:txBody>
      </p:sp>
      <p:sp>
        <p:nvSpPr>
          <p:cNvPr id="3" name="Content Placeholder 2"/>
          <p:cNvSpPr>
            <a:spLocks noGrp="1"/>
          </p:cNvSpPr>
          <p:nvPr>
            <p:ph idx="1"/>
          </p:nvPr>
        </p:nvSpPr>
        <p:spPr/>
        <p:txBody>
          <a:bodyPr/>
          <a:lstStyle/>
          <a:p>
            <a:r>
              <a:rPr lang="en-US" dirty="0" smtClean="0"/>
              <a:t>Economists John </a:t>
            </a:r>
            <a:r>
              <a:rPr lang="en-US" dirty="0" err="1" smtClean="0"/>
              <a:t>Romalis</a:t>
            </a:r>
            <a:r>
              <a:rPr lang="en-US" dirty="0" smtClean="0"/>
              <a:t> and Dean </a:t>
            </a:r>
            <a:r>
              <a:rPr lang="en-US" dirty="0" err="1" smtClean="0"/>
              <a:t>Karlan</a:t>
            </a:r>
            <a:r>
              <a:rPr lang="en-US" dirty="0" smtClean="0"/>
              <a:t> made a pact:</a:t>
            </a:r>
          </a:p>
          <a:p>
            <a:pPr lvl="1"/>
            <a:r>
              <a:rPr lang="en-US" dirty="0" smtClean="0"/>
              <a:t>Each would pay the other $10,000 if they could not lose 30 pounds over a nine-month period</a:t>
            </a:r>
          </a:p>
          <a:p>
            <a:pPr lvl="1"/>
            <a:r>
              <a:rPr lang="en-US" dirty="0" smtClean="0"/>
              <a:t>Both met their target</a:t>
            </a:r>
          </a:p>
          <a:p>
            <a:pPr lvl="1"/>
            <a:r>
              <a:rPr lang="en-US" dirty="0" smtClean="0"/>
              <a:t>They then utilized the basic idea to keep their weight off for the next four years</a:t>
            </a:r>
            <a:endParaRPr lang="en-US" dirty="0"/>
          </a:p>
        </p:txBody>
      </p:sp>
    </p:spTree>
    <p:extLst>
      <p:ext uri="{BB962C8B-B14F-4D97-AF65-F5344CB8AC3E}">
        <p14:creationId xmlns:p14="http://schemas.microsoft.com/office/powerpoint/2010/main" val="112112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Governments can help</a:t>
            </a:r>
            <a:endParaRPr lang="en-US" dirty="0"/>
          </a:p>
        </p:txBody>
      </p:sp>
      <p:sp>
        <p:nvSpPr>
          <p:cNvPr id="3" name="Content Placeholder 2"/>
          <p:cNvSpPr>
            <a:spLocks noGrp="1"/>
          </p:cNvSpPr>
          <p:nvPr>
            <p:ph idx="1"/>
          </p:nvPr>
        </p:nvSpPr>
        <p:spPr/>
        <p:txBody>
          <a:bodyPr/>
          <a:lstStyle/>
          <a:p>
            <a:r>
              <a:rPr lang="en-US" dirty="0" smtClean="0"/>
              <a:t>Governments may help gambling addicts by requiring </a:t>
            </a:r>
          </a:p>
          <a:p>
            <a:pPr lvl="1"/>
            <a:r>
              <a:rPr lang="en-US" dirty="0" smtClean="0"/>
              <a:t>casinos to turn away gamblers who put themselves on a “don’t let me gamble” list</a:t>
            </a:r>
          </a:p>
          <a:p>
            <a:pPr lvl="1"/>
            <a:r>
              <a:rPr lang="en-US" dirty="0"/>
              <a:t>c</a:t>
            </a:r>
            <a:r>
              <a:rPr lang="en-US" dirty="0" smtClean="0"/>
              <a:t>igarette sellers to check IDs and turn away or heavily tax those who put themselves on a “don’t help me smoke” list</a:t>
            </a:r>
            <a:endParaRPr lang="en-US" dirty="0"/>
          </a:p>
        </p:txBody>
      </p:sp>
    </p:spTree>
    <p:extLst>
      <p:ext uri="{BB962C8B-B14F-4D97-AF65-F5344CB8AC3E}">
        <p14:creationId xmlns:p14="http://schemas.microsoft.com/office/powerpoint/2010/main" val="3984953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rjames\Local Settings\Temporary Internet Files\Content.IE5\307WFT0U\MPj04088800000[1].jpg"/>
          <p:cNvPicPr>
            <a:picLocks noChangeAspect="1" noChangeArrowheads="1"/>
          </p:cNvPicPr>
          <p:nvPr/>
        </p:nvPicPr>
        <p:blipFill>
          <a:blip r:embed="rId2" cstate="print"/>
          <a:srcRect r="83333"/>
          <a:stretch>
            <a:fillRect/>
          </a:stretch>
        </p:blipFill>
        <p:spPr bwMode="auto">
          <a:xfrm flipH="1">
            <a:off x="0" y="0"/>
            <a:ext cx="2286000" cy="6858000"/>
          </a:xfrm>
          <a:prstGeom prst="rect">
            <a:avLst/>
          </a:prstGeom>
          <a:noFill/>
        </p:spPr>
      </p:pic>
      <p:pic>
        <p:nvPicPr>
          <p:cNvPr id="18433" name="Picture 1" descr="C:\Documents and Settings\rjames\Local Settings\Temporary Internet Files\Content.IE5\307WFT0U\MPj04088800000[1].jpg"/>
          <p:cNvPicPr>
            <a:picLocks noChangeAspect="1" noChangeArrowheads="1"/>
          </p:cNvPicPr>
          <p:nvPr/>
        </p:nvPicPr>
        <p:blipFill>
          <a:blip r:embed="rId2" cstate="print"/>
          <a:srcRect/>
          <a:stretch>
            <a:fillRect/>
          </a:stretch>
        </p:blipFill>
        <p:spPr bwMode="auto">
          <a:xfrm>
            <a:off x="2286000" y="0"/>
            <a:ext cx="6858000" cy="6858000"/>
          </a:xfrm>
          <a:prstGeom prst="rect">
            <a:avLst/>
          </a:prstGeom>
          <a:noFill/>
        </p:spPr>
      </p:pic>
      <p:sp>
        <p:nvSpPr>
          <p:cNvPr id="2" name="Title 1"/>
          <p:cNvSpPr>
            <a:spLocks noGrp="1"/>
          </p:cNvSpPr>
          <p:nvPr>
            <p:ph type="title"/>
          </p:nvPr>
        </p:nvSpPr>
        <p:spPr>
          <a:xfrm>
            <a:off x="0" y="2514600"/>
            <a:ext cx="6629400" cy="1143000"/>
          </a:xfrm>
        </p:spPr>
        <p:txBody>
          <a:bodyPr>
            <a:normAutofit fontScale="90000"/>
          </a:bodyPr>
          <a:lstStyle/>
          <a:p>
            <a:pPr algn="l"/>
            <a:r>
              <a:rPr lang="en-US" dirty="0" smtClean="0"/>
              <a:t>Adding preliminary deadlines:</a:t>
            </a:r>
            <a:br>
              <a:rPr lang="en-US" dirty="0" smtClean="0"/>
            </a:br>
            <a:r>
              <a:rPr lang="en-US" dirty="0" smtClean="0"/>
              <a:t>Making losses felt earlier and more frequently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257800" cy="6096000"/>
          </a:xfrm>
        </p:spPr>
        <p:txBody>
          <a:bodyPr>
            <a:normAutofit/>
          </a:bodyPr>
          <a:lstStyle/>
          <a:p>
            <a:pPr marL="0" indent="0">
              <a:buNone/>
            </a:pPr>
            <a:r>
              <a:rPr lang="en-US" dirty="0" smtClean="0"/>
              <a:t>“‘The problem sets should have been graded. I had no incentive to do them, and as a result did poorly on the exams.’</a:t>
            </a:r>
          </a:p>
          <a:p>
            <a:pPr marL="1198563" lvl="8" indent="6350">
              <a:buNone/>
            </a:pPr>
            <a:r>
              <a:rPr lang="en-US" sz="2800" dirty="0" smtClean="0"/>
              <a:t>comment from anonymous teacher evaluation, undergraduate game theory course.”</a:t>
            </a:r>
            <a:endParaRPr lang="en-US" dirty="0" smtClean="0"/>
          </a:p>
          <a:p>
            <a:pPr>
              <a:buNone/>
            </a:pPr>
            <a:endParaRPr lang="en-US" sz="2000" dirty="0" smtClean="0"/>
          </a:p>
          <a:p>
            <a:pPr marL="0" indent="0">
              <a:buNone/>
            </a:pPr>
            <a:r>
              <a:rPr lang="en-US" dirty="0" smtClean="0"/>
              <a:t>Is this an issue of </a:t>
            </a:r>
            <a:r>
              <a:rPr lang="en-US" u="sng" dirty="0" smtClean="0"/>
              <a:t>lack</a:t>
            </a:r>
            <a:r>
              <a:rPr lang="en-US" dirty="0" smtClean="0"/>
              <a:t> of penalty or </a:t>
            </a:r>
            <a:r>
              <a:rPr lang="en-US" u="sng" dirty="0" smtClean="0"/>
              <a:t>timing</a:t>
            </a:r>
            <a:r>
              <a:rPr lang="en-US" dirty="0" smtClean="0"/>
              <a:t> of penalty?</a:t>
            </a:r>
            <a:endParaRPr lang="en-US" sz="4400" dirty="0"/>
          </a:p>
        </p:txBody>
      </p:sp>
      <p:sp>
        <p:nvSpPr>
          <p:cNvPr id="4" name="TextBox 3"/>
          <p:cNvSpPr txBox="1"/>
          <p:nvPr/>
        </p:nvSpPr>
        <p:spPr>
          <a:xfrm>
            <a:off x="0" y="6095355"/>
            <a:ext cx="9144000" cy="762645"/>
          </a:xfrm>
          <a:prstGeom prst="rect">
            <a:avLst/>
          </a:prstGeom>
          <a:solidFill>
            <a:srgbClr val="C00000"/>
          </a:solidFill>
        </p:spPr>
        <p:txBody>
          <a:bodyPr wrap="square" rtlCol="0">
            <a:spAutoFit/>
          </a:bodyPr>
          <a:lstStyle/>
          <a:p>
            <a:pPr>
              <a:lnSpc>
                <a:spcPct val="80000"/>
              </a:lnSpc>
            </a:pPr>
            <a:r>
              <a:rPr lang="en-US" dirty="0" smtClean="0">
                <a:solidFill>
                  <a:schemeClr val="bg1"/>
                </a:solidFill>
              </a:rPr>
              <a:t>T. </a:t>
            </a:r>
            <a:r>
              <a:rPr lang="en-US" dirty="0" err="1" smtClean="0">
                <a:solidFill>
                  <a:schemeClr val="bg1"/>
                </a:solidFill>
              </a:rPr>
              <a:t>O’Donoghue</a:t>
            </a:r>
            <a:r>
              <a:rPr lang="en-US" dirty="0" smtClean="0">
                <a:solidFill>
                  <a:schemeClr val="bg1"/>
                </a:solidFill>
              </a:rPr>
              <a:t> (Cornell) &amp; M. Rabin (UC-Berkeley), “Incentives and self-control”, in </a:t>
            </a:r>
            <a:r>
              <a:rPr lang="en-US" i="1" dirty="0" smtClean="0">
                <a:solidFill>
                  <a:schemeClr val="bg1"/>
                </a:solidFill>
              </a:rPr>
              <a:t>Advances in Economics and Econometrics, Theory and Application 9</a:t>
            </a:r>
            <a:r>
              <a:rPr lang="en-US" i="1" baseline="30000" dirty="0" smtClean="0">
                <a:solidFill>
                  <a:schemeClr val="bg1"/>
                </a:solidFill>
              </a:rPr>
              <a:t>th</a:t>
            </a:r>
            <a:r>
              <a:rPr lang="en-US" i="1" dirty="0" smtClean="0">
                <a:solidFill>
                  <a:schemeClr val="bg1"/>
                </a:solidFill>
              </a:rPr>
              <a:t> World Congress, Volume II</a:t>
            </a:r>
            <a:r>
              <a:rPr lang="en-US" dirty="0" smtClean="0">
                <a:solidFill>
                  <a:schemeClr val="bg1"/>
                </a:solidFill>
              </a:rPr>
              <a:t>, R. Blundell, W. </a:t>
            </a:r>
            <a:r>
              <a:rPr lang="en-US" dirty="0" err="1" smtClean="0">
                <a:solidFill>
                  <a:schemeClr val="bg1"/>
                </a:solidFill>
              </a:rPr>
              <a:t>Newey</a:t>
            </a:r>
            <a:r>
              <a:rPr lang="en-US" dirty="0" smtClean="0">
                <a:solidFill>
                  <a:schemeClr val="bg1"/>
                </a:solidFill>
              </a:rPr>
              <a:t>, &amp; T. </a:t>
            </a:r>
            <a:r>
              <a:rPr lang="en-US" dirty="0" err="1" smtClean="0">
                <a:solidFill>
                  <a:schemeClr val="bg1"/>
                </a:solidFill>
              </a:rPr>
              <a:t>Persson</a:t>
            </a:r>
            <a:r>
              <a:rPr lang="en-US" dirty="0" smtClean="0">
                <a:solidFill>
                  <a:schemeClr val="bg1"/>
                </a:solidFill>
              </a:rPr>
              <a:t> (eds.), Cambridge, UK: Cambridge University Press.</a:t>
            </a:r>
            <a:endParaRPr lang="en-US" dirty="0">
              <a:solidFill>
                <a:schemeClr val="bg1"/>
              </a:solidFill>
            </a:endParaRPr>
          </a:p>
        </p:txBody>
      </p:sp>
      <p:pic>
        <p:nvPicPr>
          <p:cNvPr id="17419" name="Picture 11" descr="C:\Documents and Settings\rjames\Local Settings\Temporary Internet Files\Content.IE5\J83YB858\MPj04394030000[1].jpg"/>
          <p:cNvPicPr>
            <a:picLocks noChangeAspect="1" noChangeArrowheads="1"/>
          </p:cNvPicPr>
          <p:nvPr/>
        </p:nvPicPr>
        <p:blipFill>
          <a:blip r:embed="rId2" cstate="print"/>
          <a:srcRect l="7500" r="50000"/>
          <a:stretch>
            <a:fillRect/>
          </a:stretch>
        </p:blipFill>
        <p:spPr bwMode="auto">
          <a:xfrm>
            <a:off x="5257800" y="-1"/>
            <a:ext cx="3886200" cy="6104709"/>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8763000" cy="1295399"/>
          </a:xfrm>
        </p:spPr>
        <p:txBody>
          <a:bodyPr>
            <a:normAutofit lnSpcReduction="10000"/>
          </a:bodyPr>
          <a:lstStyle/>
          <a:p>
            <a:pPr marL="0" indent="0">
              <a:spcBef>
                <a:spcPts val="0"/>
              </a:spcBef>
              <a:buNone/>
            </a:pPr>
            <a:r>
              <a:rPr lang="en-US" sz="4000" dirty="0" smtClean="0"/>
              <a:t>College students paid to proofread 3 papers. Lost $1 for each day late</a:t>
            </a:r>
          </a:p>
          <a:p>
            <a:pPr marL="1490663" indent="-1490663">
              <a:spcBef>
                <a:spcPts val="0"/>
              </a:spcBef>
              <a:buNone/>
            </a:pPr>
            <a:endParaRPr lang="en-US" dirty="0" smtClean="0"/>
          </a:p>
          <a:p>
            <a:pPr marL="1490663" indent="-1490663">
              <a:spcBef>
                <a:spcPts val="0"/>
              </a:spcBef>
              <a:buNone/>
            </a:pPr>
            <a:endParaRPr lang="en-US" dirty="0" smtClean="0"/>
          </a:p>
        </p:txBody>
      </p:sp>
      <p:sp>
        <p:nvSpPr>
          <p:cNvPr id="4" name="TextBox 3"/>
          <p:cNvSpPr txBox="1"/>
          <p:nvPr/>
        </p:nvSpPr>
        <p:spPr>
          <a:xfrm>
            <a:off x="0" y="1600200"/>
            <a:ext cx="3048000" cy="5293757"/>
          </a:xfrm>
          <a:prstGeom prst="rect">
            <a:avLst/>
          </a:prstGeom>
          <a:solidFill>
            <a:schemeClr val="accent2">
              <a:lumMod val="20000"/>
              <a:lumOff val="80000"/>
            </a:schemeClr>
          </a:solidFill>
        </p:spPr>
        <p:txBody>
          <a:bodyPr wrap="square" rtlCol="0">
            <a:spAutoFit/>
          </a:bodyPr>
          <a:lstStyle/>
          <a:p>
            <a:pPr algn="ctr">
              <a:spcBef>
                <a:spcPts val="0"/>
              </a:spcBef>
              <a:buNone/>
            </a:pPr>
            <a:r>
              <a:rPr lang="en-US" sz="4000" dirty="0" smtClean="0"/>
              <a:t>Group A: </a:t>
            </a:r>
          </a:p>
          <a:p>
            <a:pPr>
              <a:spcBef>
                <a:spcPts val="0"/>
              </a:spcBef>
              <a:buNone/>
            </a:pPr>
            <a:r>
              <a:rPr lang="en-US" sz="4000" dirty="0" smtClean="0"/>
              <a:t>#1 due in 7 days,  </a:t>
            </a:r>
          </a:p>
          <a:p>
            <a:pPr>
              <a:spcBef>
                <a:spcPts val="0"/>
              </a:spcBef>
              <a:buNone/>
            </a:pPr>
            <a:r>
              <a:rPr lang="en-US" sz="4000" dirty="0" smtClean="0"/>
              <a:t>#2 due in 14 days</a:t>
            </a:r>
          </a:p>
          <a:p>
            <a:pPr>
              <a:spcBef>
                <a:spcPts val="0"/>
              </a:spcBef>
              <a:buNone/>
            </a:pPr>
            <a:r>
              <a:rPr lang="en-US" sz="4000" dirty="0" smtClean="0"/>
              <a:t>#3 due in 21 days</a:t>
            </a:r>
          </a:p>
          <a:p>
            <a:pPr>
              <a:spcBef>
                <a:spcPts val="0"/>
              </a:spcBef>
              <a:buNone/>
            </a:pPr>
            <a:endParaRPr lang="en-US" dirty="0" smtClean="0"/>
          </a:p>
          <a:p>
            <a:pPr>
              <a:spcBef>
                <a:spcPts val="0"/>
              </a:spcBef>
              <a:buNone/>
            </a:pPr>
            <a:endParaRPr lang="en-US" sz="4000" dirty="0" smtClean="0"/>
          </a:p>
        </p:txBody>
      </p:sp>
      <p:sp>
        <p:nvSpPr>
          <p:cNvPr id="5" name="TextBox 4"/>
          <p:cNvSpPr txBox="1"/>
          <p:nvPr/>
        </p:nvSpPr>
        <p:spPr>
          <a:xfrm>
            <a:off x="3048000" y="1600200"/>
            <a:ext cx="3048000" cy="5293757"/>
          </a:xfrm>
          <a:prstGeom prst="rect">
            <a:avLst/>
          </a:prstGeom>
          <a:solidFill>
            <a:schemeClr val="accent2">
              <a:lumMod val="60000"/>
              <a:lumOff val="40000"/>
            </a:schemeClr>
          </a:solidFill>
        </p:spPr>
        <p:txBody>
          <a:bodyPr wrap="square" rtlCol="0">
            <a:spAutoFit/>
          </a:bodyPr>
          <a:lstStyle/>
          <a:p>
            <a:pPr algn="ctr">
              <a:spcBef>
                <a:spcPts val="0"/>
              </a:spcBef>
              <a:buNone/>
            </a:pPr>
            <a:r>
              <a:rPr lang="en-US" sz="4000" dirty="0" smtClean="0"/>
              <a:t>Group B: </a:t>
            </a:r>
          </a:p>
          <a:p>
            <a:pPr>
              <a:spcBef>
                <a:spcPts val="0"/>
              </a:spcBef>
              <a:buNone/>
            </a:pPr>
            <a:r>
              <a:rPr lang="en-US" sz="4000" dirty="0" smtClean="0"/>
              <a:t>Pick your own due dates (with penalties) between now and 21 days. </a:t>
            </a:r>
          </a:p>
          <a:p>
            <a:pPr>
              <a:spcBef>
                <a:spcPts val="0"/>
              </a:spcBef>
              <a:buNone/>
            </a:pPr>
            <a:endParaRPr lang="en-US" sz="4000" dirty="0" smtClean="0"/>
          </a:p>
          <a:p>
            <a:endParaRPr lang="en-US" dirty="0"/>
          </a:p>
        </p:txBody>
      </p:sp>
      <p:sp>
        <p:nvSpPr>
          <p:cNvPr id="6" name="TextBox 5"/>
          <p:cNvSpPr txBox="1"/>
          <p:nvPr/>
        </p:nvSpPr>
        <p:spPr>
          <a:xfrm>
            <a:off x="6096000" y="1600200"/>
            <a:ext cx="3048000" cy="5262979"/>
          </a:xfrm>
          <a:prstGeom prst="rect">
            <a:avLst/>
          </a:prstGeom>
          <a:solidFill>
            <a:schemeClr val="accent2">
              <a:lumMod val="50000"/>
            </a:schemeClr>
          </a:solidFill>
        </p:spPr>
        <p:txBody>
          <a:bodyPr wrap="square" rtlCol="0">
            <a:spAutoFit/>
          </a:bodyPr>
          <a:lstStyle/>
          <a:p>
            <a:pPr algn="ctr"/>
            <a:r>
              <a:rPr lang="en-US" sz="4000" dirty="0" smtClean="0">
                <a:solidFill>
                  <a:schemeClr val="bg1"/>
                </a:solidFill>
              </a:rPr>
              <a:t>Group C: </a:t>
            </a:r>
          </a:p>
          <a:p>
            <a:r>
              <a:rPr lang="en-US" sz="4000" dirty="0" smtClean="0">
                <a:solidFill>
                  <a:schemeClr val="bg1"/>
                </a:solidFill>
              </a:rPr>
              <a:t>3 papers due anytime in 21 days</a:t>
            </a:r>
          </a:p>
          <a:p>
            <a:endParaRPr lang="en-US" sz="2000" dirty="0" smtClean="0">
              <a:solidFill>
                <a:schemeClr val="bg1"/>
              </a:solidFill>
            </a:endParaRPr>
          </a:p>
          <a:p>
            <a:endParaRPr lang="en-US" sz="3600" dirty="0" smtClean="0">
              <a:solidFill>
                <a:schemeClr val="bg1"/>
              </a:solidFill>
            </a:endParaRPr>
          </a:p>
          <a:p>
            <a:endParaRPr lang="en-US" sz="4000" dirty="0" smtClean="0">
              <a:solidFill>
                <a:schemeClr val="bg1"/>
              </a:solidFill>
            </a:endParaRPr>
          </a:p>
          <a:p>
            <a:endParaRPr lang="en-US" sz="4000" dirty="0" smtClean="0">
              <a:solidFill>
                <a:schemeClr val="bg1"/>
              </a:solidFill>
            </a:endParaRPr>
          </a:p>
          <a:p>
            <a:endParaRPr lang="en-US" sz="4000"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8763000" cy="1295399"/>
          </a:xfrm>
        </p:spPr>
        <p:txBody>
          <a:bodyPr>
            <a:normAutofit lnSpcReduction="10000"/>
          </a:bodyPr>
          <a:lstStyle/>
          <a:p>
            <a:pPr marL="0" indent="0">
              <a:spcBef>
                <a:spcPts val="0"/>
              </a:spcBef>
              <a:buNone/>
            </a:pPr>
            <a:r>
              <a:rPr lang="en-US" sz="4000" dirty="0" smtClean="0"/>
              <a:t>College students paid to proofread 3 papers. Lost $1 for each day late</a:t>
            </a:r>
          </a:p>
          <a:p>
            <a:pPr marL="1490663" indent="-1490663">
              <a:spcBef>
                <a:spcPts val="0"/>
              </a:spcBef>
              <a:buNone/>
            </a:pPr>
            <a:endParaRPr lang="en-US" dirty="0" smtClean="0"/>
          </a:p>
          <a:p>
            <a:pPr marL="1490663" indent="-1490663">
              <a:spcBef>
                <a:spcPts val="0"/>
              </a:spcBef>
              <a:buNone/>
            </a:pPr>
            <a:endParaRPr lang="en-US" dirty="0" smtClean="0"/>
          </a:p>
        </p:txBody>
      </p:sp>
      <p:sp>
        <p:nvSpPr>
          <p:cNvPr id="4" name="TextBox 3"/>
          <p:cNvSpPr txBox="1"/>
          <p:nvPr/>
        </p:nvSpPr>
        <p:spPr>
          <a:xfrm>
            <a:off x="0" y="1600200"/>
            <a:ext cx="3048000" cy="5293757"/>
          </a:xfrm>
          <a:prstGeom prst="rect">
            <a:avLst/>
          </a:prstGeom>
          <a:solidFill>
            <a:schemeClr val="accent2">
              <a:lumMod val="20000"/>
              <a:lumOff val="80000"/>
            </a:schemeClr>
          </a:solidFill>
        </p:spPr>
        <p:txBody>
          <a:bodyPr wrap="square" rtlCol="0">
            <a:spAutoFit/>
          </a:bodyPr>
          <a:lstStyle/>
          <a:p>
            <a:pPr algn="ctr">
              <a:spcBef>
                <a:spcPts val="0"/>
              </a:spcBef>
              <a:buNone/>
            </a:pPr>
            <a:r>
              <a:rPr lang="en-US" sz="4000" dirty="0" smtClean="0"/>
              <a:t>Group A: </a:t>
            </a:r>
          </a:p>
          <a:p>
            <a:pPr>
              <a:spcBef>
                <a:spcPts val="0"/>
              </a:spcBef>
              <a:buNone/>
            </a:pPr>
            <a:r>
              <a:rPr lang="en-US" sz="4000" dirty="0" smtClean="0"/>
              <a:t>#1 due in 7 days,  </a:t>
            </a:r>
          </a:p>
          <a:p>
            <a:pPr>
              <a:spcBef>
                <a:spcPts val="0"/>
              </a:spcBef>
              <a:buNone/>
            </a:pPr>
            <a:r>
              <a:rPr lang="en-US" sz="4000" dirty="0" smtClean="0"/>
              <a:t>#2 due in 14 days</a:t>
            </a:r>
          </a:p>
          <a:p>
            <a:pPr>
              <a:spcBef>
                <a:spcPts val="0"/>
              </a:spcBef>
              <a:buNone/>
            </a:pPr>
            <a:r>
              <a:rPr lang="en-US" sz="4000" dirty="0" smtClean="0"/>
              <a:t>#3 due in 21 days</a:t>
            </a:r>
          </a:p>
          <a:p>
            <a:pPr>
              <a:spcBef>
                <a:spcPts val="0"/>
              </a:spcBef>
              <a:buNone/>
            </a:pPr>
            <a:endParaRPr lang="en-US" dirty="0" smtClean="0"/>
          </a:p>
          <a:p>
            <a:pPr>
              <a:spcBef>
                <a:spcPts val="0"/>
              </a:spcBef>
              <a:buNone/>
            </a:pPr>
            <a:endParaRPr lang="en-US" sz="4000" dirty="0" smtClean="0"/>
          </a:p>
        </p:txBody>
      </p:sp>
      <p:sp>
        <p:nvSpPr>
          <p:cNvPr id="5" name="TextBox 4"/>
          <p:cNvSpPr txBox="1"/>
          <p:nvPr/>
        </p:nvSpPr>
        <p:spPr>
          <a:xfrm>
            <a:off x="3048000" y="1600200"/>
            <a:ext cx="3048000" cy="5293757"/>
          </a:xfrm>
          <a:prstGeom prst="rect">
            <a:avLst/>
          </a:prstGeom>
          <a:solidFill>
            <a:schemeClr val="accent2">
              <a:lumMod val="60000"/>
              <a:lumOff val="40000"/>
            </a:schemeClr>
          </a:solidFill>
        </p:spPr>
        <p:txBody>
          <a:bodyPr wrap="square" rtlCol="0">
            <a:spAutoFit/>
          </a:bodyPr>
          <a:lstStyle/>
          <a:p>
            <a:pPr algn="ctr">
              <a:spcBef>
                <a:spcPts val="0"/>
              </a:spcBef>
              <a:buNone/>
            </a:pPr>
            <a:r>
              <a:rPr lang="en-US" sz="4000" dirty="0" smtClean="0"/>
              <a:t>Group B: </a:t>
            </a:r>
          </a:p>
          <a:p>
            <a:pPr>
              <a:spcBef>
                <a:spcPts val="0"/>
              </a:spcBef>
              <a:buNone/>
            </a:pPr>
            <a:r>
              <a:rPr lang="en-US" sz="4000" dirty="0" smtClean="0"/>
              <a:t>Pick your own due dates (with penalties) between now and 21 days. </a:t>
            </a:r>
          </a:p>
          <a:p>
            <a:pPr>
              <a:spcBef>
                <a:spcPts val="0"/>
              </a:spcBef>
              <a:buNone/>
            </a:pPr>
            <a:endParaRPr lang="en-US" sz="4000" dirty="0" smtClean="0"/>
          </a:p>
          <a:p>
            <a:endParaRPr lang="en-US" dirty="0"/>
          </a:p>
        </p:txBody>
      </p:sp>
      <p:sp>
        <p:nvSpPr>
          <p:cNvPr id="6" name="TextBox 5"/>
          <p:cNvSpPr txBox="1"/>
          <p:nvPr/>
        </p:nvSpPr>
        <p:spPr>
          <a:xfrm>
            <a:off x="6096000" y="1600200"/>
            <a:ext cx="3048000" cy="5262979"/>
          </a:xfrm>
          <a:prstGeom prst="rect">
            <a:avLst/>
          </a:prstGeom>
          <a:solidFill>
            <a:schemeClr val="accent2">
              <a:lumMod val="50000"/>
            </a:schemeClr>
          </a:solidFill>
        </p:spPr>
        <p:txBody>
          <a:bodyPr wrap="square" rtlCol="0">
            <a:spAutoFit/>
          </a:bodyPr>
          <a:lstStyle/>
          <a:p>
            <a:pPr algn="ctr"/>
            <a:r>
              <a:rPr lang="en-US" sz="4000" dirty="0" smtClean="0">
                <a:solidFill>
                  <a:schemeClr val="bg1"/>
                </a:solidFill>
              </a:rPr>
              <a:t>Group C: </a:t>
            </a:r>
          </a:p>
          <a:p>
            <a:r>
              <a:rPr lang="en-US" sz="4000" dirty="0" smtClean="0">
                <a:solidFill>
                  <a:schemeClr val="bg1"/>
                </a:solidFill>
              </a:rPr>
              <a:t>3 papers due anytime in 21 days</a:t>
            </a:r>
          </a:p>
          <a:p>
            <a:endParaRPr lang="en-US" sz="2000" dirty="0" smtClean="0">
              <a:solidFill>
                <a:schemeClr val="bg1"/>
              </a:solidFill>
            </a:endParaRPr>
          </a:p>
          <a:p>
            <a:endParaRPr lang="en-US" sz="3600" dirty="0" smtClean="0">
              <a:solidFill>
                <a:schemeClr val="bg1"/>
              </a:solidFill>
            </a:endParaRPr>
          </a:p>
          <a:p>
            <a:endParaRPr lang="en-US" sz="4000" dirty="0" smtClean="0">
              <a:solidFill>
                <a:schemeClr val="bg1"/>
              </a:solidFill>
            </a:endParaRPr>
          </a:p>
          <a:p>
            <a:endParaRPr lang="en-US" sz="4000" dirty="0" smtClean="0">
              <a:solidFill>
                <a:schemeClr val="bg1"/>
              </a:solidFill>
            </a:endParaRPr>
          </a:p>
          <a:p>
            <a:endParaRPr lang="en-US" sz="4000" dirty="0" smtClean="0">
              <a:solidFill>
                <a:schemeClr val="bg1"/>
              </a:solidFill>
            </a:endParaRPr>
          </a:p>
        </p:txBody>
      </p:sp>
      <p:sp>
        <p:nvSpPr>
          <p:cNvPr id="7" name="TextBox 6"/>
          <p:cNvSpPr txBox="1"/>
          <p:nvPr/>
        </p:nvSpPr>
        <p:spPr>
          <a:xfrm>
            <a:off x="0" y="6248400"/>
            <a:ext cx="9144000" cy="646331"/>
          </a:xfrm>
          <a:prstGeom prst="rect">
            <a:avLst/>
          </a:prstGeom>
          <a:solidFill>
            <a:schemeClr val="tx1"/>
          </a:solidFill>
        </p:spPr>
        <p:txBody>
          <a:bodyPr wrap="square" rtlCol="0">
            <a:spAutoFit/>
          </a:bodyPr>
          <a:lstStyle/>
          <a:p>
            <a:pPr algn="ctr"/>
            <a:r>
              <a:rPr lang="en-US" sz="3600" dirty="0" smtClean="0">
                <a:solidFill>
                  <a:schemeClr val="bg1"/>
                </a:solidFill>
              </a:rPr>
              <a:t>Which group paid the </a:t>
            </a:r>
            <a:r>
              <a:rPr lang="en-US" sz="3600" b="1" dirty="0" smtClean="0">
                <a:solidFill>
                  <a:schemeClr val="bg1"/>
                </a:solidFill>
              </a:rPr>
              <a:t>fewest</a:t>
            </a:r>
            <a:r>
              <a:rPr lang="en-US" sz="3600" dirty="0" smtClean="0">
                <a:solidFill>
                  <a:schemeClr val="bg1"/>
                </a:solidFill>
              </a:rPr>
              <a:t> late penalties?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4025" r="33610"/>
          <a:stretch>
            <a:fillRect/>
          </a:stretch>
        </p:blipFill>
        <p:spPr bwMode="auto">
          <a:xfrm>
            <a:off x="5275797" y="-1"/>
            <a:ext cx="3868203" cy="6579251"/>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l="70747" t="6281" r="2697" b="69598"/>
          <a:stretch>
            <a:fillRect/>
          </a:stretch>
        </p:blipFill>
        <p:spPr bwMode="auto">
          <a:xfrm>
            <a:off x="2286000" y="4343400"/>
            <a:ext cx="2438400" cy="1219200"/>
          </a:xfrm>
          <a:prstGeom prst="rect">
            <a:avLst/>
          </a:prstGeom>
          <a:noFill/>
          <a:ln w="9525">
            <a:noFill/>
            <a:miter lim="800000"/>
            <a:headEnd/>
            <a:tailEnd/>
          </a:ln>
        </p:spPr>
      </p:pic>
      <p:sp>
        <p:nvSpPr>
          <p:cNvPr id="6" name="TextBox 5"/>
          <p:cNvSpPr txBox="1"/>
          <p:nvPr/>
        </p:nvSpPr>
        <p:spPr>
          <a:xfrm>
            <a:off x="0" y="6366840"/>
            <a:ext cx="9144000" cy="491160"/>
          </a:xfrm>
          <a:prstGeom prst="rect">
            <a:avLst/>
          </a:prstGeom>
          <a:solidFill>
            <a:srgbClr val="C00000"/>
          </a:solidFill>
        </p:spPr>
        <p:txBody>
          <a:bodyPr wrap="square" rtlCol="0">
            <a:spAutoFit/>
          </a:bodyPr>
          <a:lstStyle/>
          <a:p>
            <a:pPr>
              <a:lnSpc>
                <a:spcPct val="80000"/>
              </a:lnSpc>
            </a:pPr>
            <a:r>
              <a:rPr lang="en-US" sz="1600" dirty="0" err="1" smtClean="0">
                <a:solidFill>
                  <a:schemeClr val="bg1"/>
                </a:solidFill>
              </a:rPr>
              <a:t>Airely</a:t>
            </a:r>
            <a:r>
              <a:rPr lang="en-US" sz="1600" dirty="0" smtClean="0">
                <a:solidFill>
                  <a:schemeClr val="bg1"/>
                </a:solidFill>
              </a:rPr>
              <a:t>, D. (MIT) &amp; </a:t>
            </a:r>
            <a:r>
              <a:rPr lang="en-US" sz="1600" dirty="0" err="1" smtClean="0">
                <a:solidFill>
                  <a:schemeClr val="bg1"/>
                </a:solidFill>
              </a:rPr>
              <a:t>Wertenbroch</a:t>
            </a:r>
            <a:r>
              <a:rPr lang="en-US" sz="1600" dirty="0" smtClean="0">
                <a:solidFill>
                  <a:schemeClr val="bg1"/>
                </a:solidFill>
              </a:rPr>
              <a:t>, K (INSEAD), 2002, Procrastination, deadlines, and performance: Self-control by </a:t>
            </a:r>
            <a:r>
              <a:rPr lang="en-US" sz="1600" dirty="0" err="1" smtClean="0">
                <a:solidFill>
                  <a:schemeClr val="bg1"/>
                </a:solidFill>
              </a:rPr>
              <a:t>precommitment</a:t>
            </a:r>
            <a:r>
              <a:rPr lang="en-US" sz="1600" dirty="0" smtClean="0">
                <a:solidFill>
                  <a:schemeClr val="bg1"/>
                </a:solidFill>
              </a:rPr>
              <a:t>. </a:t>
            </a:r>
            <a:r>
              <a:rPr lang="en-US" sz="1600" i="1" dirty="0" smtClean="0">
                <a:solidFill>
                  <a:schemeClr val="bg1"/>
                </a:solidFill>
              </a:rPr>
              <a:t>Psychological Science, 13</a:t>
            </a:r>
            <a:r>
              <a:rPr lang="en-US" sz="1600" dirty="0" smtClean="0">
                <a:solidFill>
                  <a:schemeClr val="bg1"/>
                </a:solidFill>
              </a:rPr>
              <a:t>(3), 219-224.</a:t>
            </a:r>
            <a:endParaRPr lang="en-US" sz="1600" dirty="0">
              <a:solidFill>
                <a:schemeClr val="bg1"/>
              </a:solidFill>
            </a:endParaRPr>
          </a:p>
        </p:txBody>
      </p:sp>
      <p:sp>
        <p:nvSpPr>
          <p:cNvPr id="7" name="TextBox 6"/>
          <p:cNvSpPr txBox="1"/>
          <p:nvPr/>
        </p:nvSpPr>
        <p:spPr>
          <a:xfrm>
            <a:off x="0" y="0"/>
            <a:ext cx="4648200" cy="2554545"/>
          </a:xfrm>
          <a:prstGeom prst="rect">
            <a:avLst/>
          </a:prstGeom>
          <a:noFill/>
        </p:spPr>
        <p:txBody>
          <a:bodyPr wrap="square" rtlCol="0">
            <a:spAutoFit/>
          </a:bodyPr>
          <a:lstStyle/>
          <a:p>
            <a:r>
              <a:rPr lang="en-US" sz="4000" dirty="0" smtClean="0"/>
              <a:t>Better results when potential losses occur earlier and more frequently</a:t>
            </a:r>
            <a:endParaRPr lang="en-US"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8763000" cy="1295399"/>
          </a:xfrm>
        </p:spPr>
        <p:txBody>
          <a:bodyPr>
            <a:normAutofit lnSpcReduction="10000"/>
          </a:bodyPr>
          <a:lstStyle/>
          <a:p>
            <a:pPr marL="0" indent="0">
              <a:spcBef>
                <a:spcPts val="0"/>
              </a:spcBef>
              <a:buNone/>
            </a:pPr>
            <a:r>
              <a:rPr lang="en-US" sz="4000" dirty="0" smtClean="0"/>
              <a:t>College students paid to proofread 3 papers. Lost $1 for each day late</a:t>
            </a:r>
          </a:p>
          <a:p>
            <a:pPr marL="1490663" indent="-1490663">
              <a:spcBef>
                <a:spcPts val="0"/>
              </a:spcBef>
              <a:buNone/>
            </a:pPr>
            <a:endParaRPr lang="en-US" dirty="0" smtClean="0"/>
          </a:p>
          <a:p>
            <a:pPr marL="1490663" indent="-1490663">
              <a:spcBef>
                <a:spcPts val="0"/>
              </a:spcBef>
              <a:buNone/>
            </a:pPr>
            <a:endParaRPr lang="en-US" dirty="0" smtClean="0"/>
          </a:p>
        </p:txBody>
      </p:sp>
      <p:sp>
        <p:nvSpPr>
          <p:cNvPr id="4" name="TextBox 3"/>
          <p:cNvSpPr txBox="1"/>
          <p:nvPr/>
        </p:nvSpPr>
        <p:spPr>
          <a:xfrm>
            <a:off x="0" y="1600200"/>
            <a:ext cx="3048000" cy="5293757"/>
          </a:xfrm>
          <a:prstGeom prst="rect">
            <a:avLst/>
          </a:prstGeom>
          <a:solidFill>
            <a:schemeClr val="accent2">
              <a:lumMod val="20000"/>
              <a:lumOff val="80000"/>
            </a:schemeClr>
          </a:solidFill>
        </p:spPr>
        <p:txBody>
          <a:bodyPr wrap="square" rtlCol="0">
            <a:spAutoFit/>
          </a:bodyPr>
          <a:lstStyle/>
          <a:p>
            <a:pPr algn="ctr">
              <a:spcBef>
                <a:spcPts val="0"/>
              </a:spcBef>
              <a:buNone/>
            </a:pPr>
            <a:r>
              <a:rPr lang="en-US" sz="4000" dirty="0" smtClean="0"/>
              <a:t>Group A: </a:t>
            </a:r>
          </a:p>
          <a:p>
            <a:pPr>
              <a:spcBef>
                <a:spcPts val="0"/>
              </a:spcBef>
              <a:buNone/>
            </a:pPr>
            <a:r>
              <a:rPr lang="en-US" sz="4000" dirty="0" smtClean="0"/>
              <a:t>#1 due in 7 days,  </a:t>
            </a:r>
          </a:p>
          <a:p>
            <a:pPr>
              <a:spcBef>
                <a:spcPts val="0"/>
              </a:spcBef>
              <a:buNone/>
            </a:pPr>
            <a:r>
              <a:rPr lang="en-US" sz="4000" dirty="0" smtClean="0"/>
              <a:t>#2 due in 14 days</a:t>
            </a:r>
          </a:p>
          <a:p>
            <a:pPr>
              <a:spcBef>
                <a:spcPts val="0"/>
              </a:spcBef>
              <a:buNone/>
            </a:pPr>
            <a:r>
              <a:rPr lang="en-US" sz="4000" dirty="0" smtClean="0"/>
              <a:t>#3 due in 21 days</a:t>
            </a:r>
          </a:p>
          <a:p>
            <a:pPr>
              <a:spcBef>
                <a:spcPts val="0"/>
              </a:spcBef>
              <a:buNone/>
            </a:pPr>
            <a:endParaRPr lang="en-US" dirty="0" smtClean="0"/>
          </a:p>
          <a:p>
            <a:pPr>
              <a:spcBef>
                <a:spcPts val="0"/>
              </a:spcBef>
              <a:buNone/>
            </a:pPr>
            <a:endParaRPr lang="en-US" sz="4000" dirty="0" smtClean="0"/>
          </a:p>
        </p:txBody>
      </p:sp>
      <p:sp>
        <p:nvSpPr>
          <p:cNvPr id="5" name="TextBox 4"/>
          <p:cNvSpPr txBox="1"/>
          <p:nvPr/>
        </p:nvSpPr>
        <p:spPr>
          <a:xfrm>
            <a:off x="3048000" y="1600200"/>
            <a:ext cx="3048000" cy="5293757"/>
          </a:xfrm>
          <a:prstGeom prst="rect">
            <a:avLst/>
          </a:prstGeom>
          <a:solidFill>
            <a:schemeClr val="accent2">
              <a:lumMod val="60000"/>
              <a:lumOff val="40000"/>
            </a:schemeClr>
          </a:solidFill>
        </p:spPr>
        <p:txBody>
          <a:bodyPr wrap="square" rtlCol="0">
            <a:spAutoFit/>
          </a:bodyPr>
          <a:lstStyle/>
          <a:p>
            <a:pPr algn="ctr">
              <a:spcBef>
                <a:spcPts val="0"/>
              </a:spcBef>
              <a:buNone/>
            </a:pPr>
            <a:r>
              <a:rPr lang="en-US" sz="4000" dirty="0" smtClean="0"/>
              <a:t>Group B: </a:t>
            </a:r>
          </a:p>
          <a:p>
            <a:pPr>
              <a:spcBef>
                <a:spcPts val="0"/>
              </a:spcBef>
              <a:buNone/>
            </a:pPr>
            <a:r>
              <a:rPr lang="en-US" sz="4000" dirty="0" smtClean="0"/>
              <a:t>Pick your own due dates (with penalties) between now and 21 days. </a:t>
            </a:r>
          </a:p>
          <a:p>
            <a:pPr>
              <a:spcBef>
                <a:spcPts val="0"/>
              </a:spcBef>
              <a:buNone/>
            </a:pPr>
            <a:endParaRPr lang="en-US" sz="4000" dirty="0" smtClean="0"/>
          </a:p>
          <a:p>
            <a:endParaRPr lang="en-US" dirty="0"/>
          </a:p>
        </p:txBody>
      </p:sp>
      <p:sp>
        <p:nvSpPr>
          <p:cNvPr id="6" name="TextBox 5"/>
          <p:cNvSpPr txBox="1"/>
          <p:nvPr/>
        </p:nvSpPr>
        <p:spPr>
          <a:xfrm>
            <a:off x="6096000" y="1600200"/>
            <a:ext cx="3048000" cy="5262979"/>
          </a:xfrm>
          <a:prstGeom prst="rect">
            <a:avLst/>
          </a:prstGeom>
          <a:solidFill>
            <a:schemeClr val="accent2">
              <a:lumMod val="50000"/>
            </a:schemeClr>
          </a:solidFill>
        </p:spPr>
        <p:txBody>
          <a:bodyPr wrap="square" rtlCol="0">
            <a:spAutoFit/>
          </a:bodyPr>
          <a:lstStyle/>
          <a:p>
            <a:pPr algn="ctr"/>
            <a:r>
              <a:rPr lang="en-US" sz="4000" dirty="0" smtClean="0">
                <a:solidFill>
                  <a:schemeClr val="bg1"/>
                </a:solidFill>
              </a:rPr>
              <a:t>Group C: </a:t>
            </a:r>
          </a:p>
          <a:p>
            <a:r>
              <a:rPr lang="en-US" sz="4000" dirty="0" smtClean="0">
                <a:solidFill>
                  <a:schemeClr val="bg1"/>
                </a:solidFill>
              </a:rPr>
              <a:t>3 papers due anytime in 21 days</a:t>
            </a:r>
          </a:p>
          <a:p>
            <a:endParaRPr lang="en-US" sz="2000" dirty="0" smtClean="0">
              <a:solidFill>
                <a:schemeClr val="bg1"/>
              </a:solidFill>
            </a:endParaRPr>
          </a:p>
          <a:p>
            <a:endParaRPr lang="en-US" sz="3600" dirty="0" smtClean="0">
              <a:solidFill>
                <a:schemeClr val="bg1"/>
              </a:solidFill>
            </a:endParaRPr>
          </a:p>
          <a:p>
            <a:endParaRPr lang="en-US" sz="4000" dirty="0" smtClean="0">
              <a:solidFill>
                <a:schemeClr val="bg1"/>
              </a:solidFill>
            </a:endParaRPr>
          </a:p>
          <a:p>
            <a:endParaRPr lang="en-US" sz="4000" dirty="0" smtClean="0">
              <a:solidFill>
                <a:schemeClr val="bg1"/>
              </a:solidFill>
            </a:endParaRPr>
          </a:p>
          <a:p>
            <a:endParaRPr lang="en-US" sz="4000" dirty="0" smtClean="0">
              <a:solidFill>
                <a:schemeClr val="bg1"/>
              </a:solidFill>
            </a:endParaRPr>
          </a:p>
        </p:txBody>
      </p:sp>
      <p:sp>
        <p:nvSpPr>
          <p:cNvPr id="7" name="TextBox 6"/>
          <p:cNvSpPr txBox="1"/>
          <p:nvPr/>
        </p:nvSpPr>
        <p:spPr>
          <a:xfrm>
            <a:off x="0" y="6248400"/>
            <a:ext cx="9144000" cy="707886"/>
          </a:xfrm>
          <a:prstGeom prst="rect">
            <a:avLst/>
          </a:prstGeom>
          <a:solidFill>
            <a:schemeClr val="tx1"/>
          </a:solidFill>
        </p:spPr>
        <p:txBody>
          <a:bodyPr wrap="square" rtlCol="0">
            <a:spAutoFit/>
          </a:bodyPr>
          <a:lstStyle/>
          <a:p>
            <a:pPr algn="ctr"/>
            <a:r>
              <a:rPr lang="en-US" sz="4000" dirty="0" smtClean="0">
                <a:solidFill>
                  <a:schemeClr val="bg1"/>
                </a:solidFill>
              </a:rPr>
              <a:t>Which group found the </a:t>
            </a:r>
            <a:r>
              <a:rPr lang="en-US" sz="4000" b="1" dirty="0" smtClean="0">
                <a:solidFill>
                  <a:schemeClr val="bg1"/>
                </a:solidFill>
              </a:rPr>
              <a:t>most</a:t>
            </a:r>
            <a:r>
              <a:rPr lang="en-US" sz="4000" dirty="0" smtClean="0">
                <a:solidFill>
                  <a:schemeClr val="bg1"/>
                </a:solidFill>
              </a:rPr>
              <a:t> errors?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91" r="64850"/>
          <a:stretch>
            <a:fillRect/>
          </a:stretch>
        </p:blipFill>
        <p:spPr bwMode="auto">
          <a:xfrm>
            <a:off x="4800600" y="0"/>
            <a:ext cx="4343400" cy="6579251"/>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l="70747" t="6281" r="2697" b="69598"/>
          <a:stretch>
            <a:fillRect/>
          </a:stretch>
        </p:blipFill>
        <p:spPr bwMode="auto">
          <a:xfrm>
            <a:off x="2286000" y="4343400"/>
            <a:ext cx="2438400" cy="1219200"/>
          </a:xfrm>
          <a:prstGeom prst="rect">
            <a:avLst/>
          </a:prstGeom>
          <a:noFill/>
          <a:ln w="9525">
            <a:noFill/>
            <a:miter lim="800000"/>
            <a:headEnd/>
            <a:tailEnd/>
          </a:ln>
        </p:spPr>
      </p:pic>
      <p:sp>
        <p:nvSpPr>
          <p:cNvPr id="6" name="TextBox 5"/>
          <p:cNvSpPr txBox="1"/>
          <p:nvPr/>
        </p:nvSpPr>
        <p:spPr>
          <a:xfrm>
            <a:off x="0" y="6366840"/>
            <a:ext cx="9144000" cy="491160"/>
          </a:xfrm>
          <a:prstGeom prst="rect">
            <a:avLst/>
          </a:prstGeom>
          <a:solidFill>
            <a:srgbClr val="C00000"/>
          </a:solidFill>
        </p:spPr>
        <p:txBody>
          <a:bodyPr wrap="square" rtlCol="0">
            <a:spAutoFit/>
          </a:bodyPr>
          <a:lstStyle/>
          <a:p>
            <a:pPr>
              <a:lnSpc>
                <a:spcPct val="80000"/>
              </a:lnSpc>
            </a:pPr>
            <a:r>
              <a:rPr lang="en-US" sz="1600" dirty="0" err="1" smtClean="0">
                <a:solidFill>
                  <a:schemeClr val="bg1"/>
                </a:solidFill>
              </a:rPr>
              <a:t>Ariely</a:t>
            </a:r>
            <a:r>
              <a:rPr lang="en-US" sz="1600" dirty="0" smtClean="0">
                <a:solidFill>
                  <a:schemeClr val="bg1"/>
                </a:solidFill>
              </a:rPr>
              <a:t>, D. (MIT) &amp; </a:t>
            </a:r>
            <a:r>
              <a:rPr lang="en-US" sz="1600" dirty="0" err="1" smtClean="0">
                <a:solidFill>
                  <a:schemeClr val="bg1"/>
                </a:solidFill>
              </a:rPr>
              <a:t>Wertenbroch</a:t>
            </a:r>
            <a:r>
              <a:rPr lang="en-US" sz="1600" dirty="0" smtClean="0">
                <a:solidFill>
                  <a:schemeClr val="bg1"/>
                </a:solidFill>
              </a:rPr>
              <a:t>, K (INSEAD), 2002, Procrastination, deadlines, and performance: Self-control by </a:t>
            </a:r>
            <a:r>
              <a:rPr lang="en-US" sz="1600" dirty="0" err="1" smtClean="0">
                <a:solidFill>
                  <a:schemeClr val="bg1"/>
                </a:solidFill>
              </a:rPr>
              <a:t>precommitment</a:t>
            </a:r>
            <a:r>
              <a:rPr lang="en-US" sz="1600" dirty="0" smtClean="0">
                <a:solidFill>
                  <a:schemeClr val="bg1"/>
                </a:solidFill>
              </a:rPr>
              <a:t>. </a:t>
            </a:r>
            <a:r>
              <a:rPr lang="en-US" sz="1600" i="1" dirty="0" smtClean="0">
                <a:solidFill>
                  <a:schemeClr val="bg1"/>
                </a:solidFill>
              </a:rPr>
              <a:t>Psychological Science, 13</a:t>
            </a:r>
            <a:r>
              <a:rPr lang="en-US" sz="1600" dirty="0" smtClean="0">
                <a:solidFill>
                  <a:schemeClr val="bg1"/>
                </a:solidFill>
              </a:rPr>
              <a:t>(3), 219-224.</a:t>
            </a:r>
            <a:endParaRPr lang="en-US" sz="1600" dirty="0">
              <a:solidFill>
                <a:schemeClr val="bg1"/>
              </a:solidFill>
            </a:endParaRPr>
          </a:p>
        </p:txBody>
      </p:sp>
      <p:sp>
        <p:nvSpPr>
          <p:cNvPr id="8" name="TextBox 7"/>
          <p:cNvSpPr txBox="1"/>
          <p:nvPr/>
        </p:nvSpPr>
        <p:spPr>
          <a:xfrm>
            <a:off x="0" y="0"/>
            <a:ext cx="4648200" cy="2554545"/>
          </a:xfrm>
          <a:prstGeom prst="rect">
            <a:avLst/>
          </a:prstGeom>
          <a:noFill/>
        </p:spPr>
        <p:txBody>
          <a:bodyPr wrap="square" rtlCol="0">
            <a:spAutoFit/>
          </a:bodyPr>
          <a:lstStyle/>
          <a:p>
            <a:r>
              <a:rPr lang="en-US" sz="4000" dirty="0" smtClean="0"/>
              <a:t>Better results when potential losses occur earlier and more frequently</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81400" cy="4525963"/>
          </a:xfrm>
        </p:spPr>
        <p:txBody>
          <a:bodyPr>
            <a:normAutofit/>
          </a:bodyPr>
          <a:lstStyle/>
          <a:p>
            <a:pPr marL="0" indent="0">
              <a:buNone/>
            </a:pPr>
            <a:r>
              <a:rPr lang="en-US" sz="6000" dirty="0" smtClean="0">
                <a:solidFill>
                  <a:schemeClr val="bg1"/>
                </a:solidFill>
              </a:rPr>
              <a:t>How can we change?</a:t>
            </a:r>
            <a:endParaRPr lang="en-US" sz="6000" dirty="0">
              <a:solidFill>
                <a:schemeClr val="bg1"/>
              </a:solidFill>
            </a:endParaRPr>
          </a:p>
        </p:txBody>
      </p:sp>
      <p:pic>
        <p:nvPicPr>
          <p:cNvPr id="8195" name="Picture 3" descr="C:\Documents and Settings\rjames\Local Settings\Temporary Internet Files\Content.IE5\WYB4Q01C\MPj03029200000[1].jpg"/>
          <p:cNvPicPr>
            <a:picLocks noChangeAspect="1" noChangeArrowheads="1"/>
          </p:cNvPicPr>
          <p:nvPr/>
        </p:nvPicPr>
        <p:blipFill>
          <a:blip r:embed="rId2" cstate="print"/>
          <a:srcRect/>
          <a:stretch>
            <a:fillRect/>
          </a:stretch>
        </p:blipFill>
        <p:spPr bwMode="auto">
          <a:xfrm>
            <a:off x="4267200" y="21364"/>
            <a:ext cx="4876800" cy="683663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rjames\Local Settings\Temporary Internet Files\Content.IE5\6XMKIBYH\MPj04422350000[1].jpg"/>
          <p:cNvPicPr>
            <a:picLocks noChangeAspect="1" noChangeArrowheads="1"/>
          </p:cNvPicPr>
          <p:nvPr/>
        </p:nvPicPr>
        <p:blipFill>
          <a:blip r:embed="rId2" cstate="print"/>
          <a:srcRect/>
          <a:stretch>
            <a:fillRect/>
          </a:stretch>
        </p:blipFill>
        <p:spPr bwMode="auto">
          <a:xfrm>
            <a:off x="0" y="0"/>
            <a:ext cx="5143500" cy="6858000"/>
          </a:xfrm>
          <a:prstGeom prst="rect">
            <a:avLst/>
          </a:prstGeom>
          <a:noFill/>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Adding felt losses – paying with cash</a:t>
            </a:r>
            <a:endParaRPr lang="en-US" dirty="0"/>
          </a:p>
        </p:txBody>
      </p:sp>
      <p:sp>
        <p:nvSpPr>
          <p:cNvPr id="3" name="Content Placeholder 2"/>
          <p:cNvSpPr>
            <a:spLocks noGrp="1"/>
          </p:cNvSpPr>
          <p:nvPr>
            <p:ph idx="1"/>
          </p:nvPr>
        </p:nvSpPr>
        <p:spPr>
          <a:xfrm>
            <a:off x="4876800" y="1219200"/>
            <a:ext cx="4267200" cy="4906963"/>
          </a:xfrm>
        </p:spPr>
        <p:txBody>
          <a:bodyPr>
            <a:normAutofit fontScale="92500"/>
          </a:bodyPr>
          <a:lstStyle/>
          <a:p>
            <a:pPr marL="0" indent="0">
              <a:buNone/>
            </a:pPr>
            <a:r>
              <a:rPr lang="en-US" dirty="0" smtClean="0"/>
              <a:t>“In studies involving genuine transactions of potentially high value we show that willingness-to-pay can be increased when customers are instructed to use a credit card rather than cash. The effect may be large (up to 100%).”</a:t>
            </a:r>
          </a:p>
        </p:txBody>
      </p:sp>
      <p:sp>
        <p:nvSpPr>
          <p:cNvPr id="4" name="TextBox 3"/>
          <p:cNvSpPr txBox="1"/>
          <p:nvPr/>
        </p:nvSpPr>
        <p:spPr>
          <a:xfrm>
            <a:off x="0" y="6248400"/>
            <a:ext cx="9144000" cy="646331"/>
          </a:xfrm>
          <a:prstGeom prst="rect">
            <a:avLst/>
          </a:prstGeom>
          <a:solidFill>
            <a:srgbClr val="C00000"/>
          </a:solidFill>
        </p:spPr>
        <p:txBody>
          <a:bodyPr wrap="square" rtlCol="0">
            <a:spAutoFit/>
          </a:bodyPr>
          <a:lstStyle/>
          <a:p>
            <a:r>
              <a:rPr lang="en-US" dirty="0" smtClean="0">
                <a:solidFill>
                  <a:schemeClr val="bg1"/>
                </a:solidFill>
              </a:rPr>
              <a:t>D. </a:t>
            </a:r>
            <a:r>
              <a:rPr lang="en-US" dirty="0" err="1" smtClean="0">
                <a:solidFill>
                  <a:schemeClr val="bg1"/>
                </a:solidFill>
              </a:rPr>
              <a:t>Prelec</a:t>
            </a:r>
            <a:r>
              <a:rPr lang="en-US" dirty="0" smtClean="0">
                <a:solidFill>
                  <a:schemeClr val="bg1"/>
                </a:solidFill>
              </a:rPr>
              <a:t> (MIT) &amp; D. </a:t>
            </a:r>
            <a:r>
              <a:rPr lang="en-US" dirty="0" err="1" smtClean="0">
                <a:solidFill>
                  <a:schemeClr val="bg1"/>
                </a:solidFill>
              </a:rPr>
              <a:t>Simester</a:t>
            </a:r>
            <a:r>
              <a:rPr lang="en-US" dirty="0" smtClean="0">
                <a:solidFill>
                  <a:schemeClr val="bg1"/>
                </a:solidFill>
              </a:rPr>
              <a:t> (MIT), 2001, Always leave home without it: A further investigation of the credit-card effect on willingness to pay. </a:t>
            </a:r>
            <a:r>
              <a:rPr lang="en-US" i="1" dirty="0" smtClean="0">
                <a:solidFill>
                  <a:schemeClr val="bg1"/>
                </a:solidFill>
              </a:rPr>
              <a:t>Marketing Letters ,12, </a:t>
            </a:r>
            <a:r>
              <a:rPr lang="en-US" dirty="0" smtClean="0">
                <a:solidFill>
                  <a:schemeClr val="bg1"/>
                </a:solidFill>
              </a:rPr>
              <a:t>5-12,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1261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48400"/>
            <a:ext cx="9144000" cy="646331"/>
          </a:xfrm>
          <a:prstGeom prst="rect">
            <a:avLst/>
          </a:prstGeom>
          <a:solidFill>
            <a:srgbClr val="C00000"/>
          </a:solidFill>
        </p:spPr>
        <p:txBody>
          <a:bodyPr wrap="square" rtlCol="0">
            <a:spAutoFit/>
          </a:bodyPr>
          <a:lstStyle/>
          <a:p>
            <a:r>
              <a:rPr lang="en-US" dirty="0" smtClean="0">
                <a:solidFill>
                  <a:schemeClr val="bg1"/>
                </a:solidFill>
              </a:rPr>
              <a:t>D. </a:t>
            </a:r>
            <a:r>
              <a:rPr lang="en-US" dirty="0" err="1" smtClean="0">
                <a:solidFill>
                  <a:schemeClr val="bg1"/>
                </a:solidFill>
              </a:rPr>
              <a:t>Soman</a:t>
            </a:r>
            <a:r>
              <a:rPr lang="en-US" dirty="0" smtClean="0">
                <a:solidFill>
                  <a:schemeClr val="bg1"/>
                </a:solidFill>
              </a:rPr>
              <a:t> (U. of Toronto), 2003, The effect of payment transparency on consumption: Quasi-experiments from the field. </a:t>
            </a:r>
            <a:r>
              <a:rPr lang="en-US" i="1" dirty="0" smtClean="0">
                <a:solidFill>
                  <a:schemeClr val="bg1"/>
                </a:solidFill>
              </a:rPr>
              <a:t>Marketing Letters, 14,</a:t>
            </a:r>
            <a:r>
              <a:rPr lang="en-US" dirty="0" smtClean="0">
                <a:solidFill>
                  <a:schemeClr val="bg1"/>
                </a:solidFill>
              </a:rPr>
              <a:t> 173-183.</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Experimental purchase following series of check writing v. series of credit  card slip signing</a:t>
            </a:r>
            <a:endParaRPr lang="en-US" sz="3200" dirty="0"/>
          </a:p>
        </p:txBody>
      </p:sp>
      <p:graphicFrame>
        <p:nvGraphicFramePr>
          <p:cNvPr id="6" name="Content Placeholder 5"/>
          <p:cNvGraphicFramePr>
            <a:graphicFrameLocks noGrp="1"/>
          </p:cNvGraphicFramePr>
          <p:nvPr>
            <p:ph idx="1"/>
          </p:nvPr>
        </p:nvGraphicFramePr>
        <p:xfrm>
          <a:off x="0" y="1143000"/>
          <a:ext cx="9144000" cy="49831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6248400"/>
            <a:ext cx="9144000" cy="646331"/>
          </a:xfrm>
          <a:prstGeom prst="rect">
            <a:avLst/>
          </a:prstGeom>
          <a:solidFill>
            <a:srgbClr val="C00000"/>
          </a:solidFill>
        </p:spPr>
        <p:txBody>
          <a:bodyPr wrap="square" rtlCol="0">
            <a:spAutoFit/>
          </a:bodyPr>
          <a:lstStyle/>
          <a:p>
            <a:r>
              <a:rPr lang="en-US" dirty="0" smtClean="0">
                <a:solidFill>
                  <a:schemeClr val="bg1"/>
                </a:solidFill>
              </a:rPr>
              <a:t>D. </a:t>
            </a:r>
            <a:r>
              <a:rPr lang="en-US" dirty="0" err="1" smtClean="0">
                <a:solidFill>
                  <a:schemeClr val="bg1"/>
                </a:solidFill>
              </a:rPr>
              <a:t>Soman</a:t>
            </a:r>
            <a:r>
              <a:rPr lang="en-US" dirty="0" smtClean="0">
                <a:solidFill>
                  <a:schemeClr val="bg1"/>
                </a:solidFill>
              </a:rPr>
              <a:t> (U. of Toronto), 2001, Effects of payment mechanism on spending behavior: The role of rehearsal and immediacy of payments. </a:t>
            </a:r>
            <a:r>
              <a:rPr lang="en-US" i="1" dirty="0" smtClean="0">
                <a:solidFill>
                  <a:schemeClr val="bg1"/>
                </a:solidFill>
              </a:rPr>
              <a:t>Journal of Consumer Research, 27</a:t>
            </a:r>
            <a:r>
              <a:rPr lang="en-US" dirty="0" smtClean="0">
                <a:solidFill>
                  <a:schemeClr val="bg1"/>
                </a:solidFill>
              </a:rPr>
              <a:t>, 460-474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Documents and Settings\rjames\Local Settings\Temporary Internet Files\Content.IE5\J83YB858\MPj04308930000[1].jpg"/>
          <p:cNvPicPr>
            <a:picLocks noChangeAspect="1" noChangeArrowheads="1"/>
          </p:cNvPicPr>
          <p:nvPr/>
        </p:nvPicPr>
        <p:blipFill>
          <a:blip r:embed="rId2" cstate="print"/>
          <a:srcRect l="10480" t="8163"/>
          <a:stretch>
            <a:fillRect/>
          </a:stretch>
        </p:blipFill>
        <p:spPr bwMode="auto">
          <a:xfrm flipH="1">
            <a:off x="0" y="0"/>
            <a:ext cx="9144000" cy="6858000"/>
          </a:xfrm>
          <a:prstGeom prst="rect">
            <a:avLst/>
          </a:prstGeom>
          <a:noFill/>
        </p:spPr>
      </p:pic>
      <p:sp>
        <p:nvSpPr>
          <p:cNvPr id="2" name="Title 1"/>
          <p:cNvSpPr>
            <a:spLocks noGrp="1"/>
          </p:cNvSpPr>
          <p:nvPr>
            <p:ph type="title"/>
          </p:nvPr>
        </p:nvSpPr>
        <p:spPr>
          <a:xfrm>
            <a:off x="0" y="0"/>
            <a:ext cx="9144000" cy="1143000"/>
          </a:xfrm>
        </p:spPr>
        <p:txBody>
          <a:bodyPr/>
          <a:lstStyle/>
          <a:p>
            <a:r>
              <a:rPr lang="en-US" dirty="0" smtClean="0"/>
              <a:t>Removing felt losses</a:t>
            </a:r>
            <a:endParaRPr lang="en-US" dirty="0"/>
          </a:p>
        </p:txBody>
      </p:sp>
      <p:sp>
        <p:nvSpPr>
          <p:cNvPr id="3" name="Content Placeholder 2"/>
          <p:cNvSpPr>
            <a:spLocks noGrp="1"/>
          </p:cNvSpPr>
          <p:nvPr>
            <p:ph idx="1"/>
          </p:nvPr>
        </p:nvSpPr>
        <p:spPr>
          <a:xfrm>
            <a:off x="0" y="1143000"/>
            <a:ext cx="8229600" cy="4525963"/>
          </a:xfrm>
        </p:spPr>
        <p:txBody>
          <a:bodyPr>
            <a:noAutofit/>
          </a:bodyPr>
          <a:lstStyle/>
          <a:p>
            <a:r>
              <a:rPr lang="en-US" sz="4000" dirty="0" smtClean="0"/>
              <a:t>Pre-paying for the gym</a:t>
            </a:r>
          </a:p>
          <a:p>
            <a:r>
              <a:rPr lang="en-US" sz="4000" dirty="0" smtClean="0"/>
              <a:t>Keep the change</a:t>
            </a:r>
          </a:p>
          <a:p>
            <a:r>
              <a:rPr lang="en-US" sz="4000" dirty="0" smtClean="0"/>
              <a:t>Save more tomorrow</a:t>
            </a:r>
          </a:p>
          <a:p>
            <a:r>
              <a:rPr lang="en-US" sz="4000" dirty="0" smtClean="0"/>
              <a:t>Tax refund splitting</a:t>
            </a:r>
          </a:p>
          <a:p>
            <a:r>
              <a:rPr lang="en-US" sz="4000" dirty="0" smtClean="0"/>
              <a:t>Invest and ignore</a:t>
            </a:r>
          </a:p>
          <a:p>
            <a:r>
              <a:rPr lang="en-US" sz="4000" dirty="0" smtClean="0"/>
              <a:t>The automatic millionaire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rjames\Local Settings\Temporary Internet Files\Content.IE5\NA5J5WLH\MPj04023190000[1].jpg"/>
          <p:cNvPicPr>
            <a:picLocks noChangeAspect="1" noChangeArrowheads="1"/>
          </p:cNvPicPr>
          <p:nvPr/>
        </p:nvPicPr>
        <p:blipFill>
          <a:blip r:embed="rId3" cstate="print"/>
          <a:srcRect/>
          <a:stretch>
            <a:fillRect/>
          </a:stretch>
        </p:blipFill>
        <p:spPr bwMode="auto">
          <a:xfrm>
            <a:off x="4146500" y="0"/>
            <a:ext cx="4997500" cy="6248400"/>
          </a:xfrm>
          <a:prstGeom prst="rect">
            <a:avLst/>
          </a:prstGeom>
          <a:noFill/>
        </p:spPr>
      </p:pic>
      <p:sp>
        <p:nvSpPr>
          <p:cNvPr id="2" name="Title 1"/>
          <p:cNvSpPr>
            <a:spLocks noGrp="1"/>
          </p:cNvSpPr>
          <p:nvPr>
            <p:ph type="title"/>
          </p:nvPr>
        </p:nvSpPr>
        <p:spPr>
          <a:xfrm>
            <a:off x="381000" y="0"/>
            <a:ext cx="8229600" cy="1143000"/>
          </a:xfrm>
        </p:spPr>
        <p:txBody>
          <a:bodyPr>
            <a:normAutofit/>
          </a:bodyPr>
          <a:lstStyle/>
          <a:p>
            <a:r>
              <a:rPr lang="en-US" dirty="0" smtClean="0"/>
              <a:t>Removing felt losses</a:t>
            </a:r>
            <a:endParaRPr lang="en-US" dirty="0"/>
          </a:p>
        </p:txBody>
      </p:sp>
      <p:sp>
        <p:nvSpPr>
          <p:cNvPr id="3" name="Content Placeholder 2"/>
          <p:cNvSpPr>
            <a:spLocks noGrp="1"/>
          </p:cNvSpPr>
          <p:nvPr>
            <p:ph idx="1"/>
          </p:nvPr>
        </p:nvSpPr>
        <p:spPr>
          <a:xfrm>
            <a:off x="0" y="1143000"/>
            <a:ext cx="5181600" cy="5105400"/>
          </a:xfrm>
        </p:spPr>
        <p:txBody>
          <a:bodyPr>
            <a:normAutofit/>
          </a:bodyPr>
          <a:lstStyle/>
          <a:p>
            <a:pPr marL="0" indent="0">
              <a:buNone/>
            </a:pPr>
            <a:r>
              <a:rPr lang="en-US" dirty="0" smtClean="0"/>
              <a:t>In a study of gym memberships, “Eighty percent of the monthly members would have been better off had they paid per visit for the same number of visits.”</a:t>
            </a:r>
          </a:p>
          <a:p>
            <a:pPr marL="0" indent="0">
              <a:buNone/>
            </a:pPr>
            <a:r>
              <a:rPr lang="en-US" dirty="0" smtClean="0"/>
              <a:t>But, if the goal was to increase the attendance, could this still be a good strategy?</a:t>
            </a:r>
            <a:endParaRPr lang="en-US" dirty="0"/>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S. </a:t>
            </a:r>
            <a:r>
              <a:rPr lang="en-US" dirty="0" err="1" smtClean="0">
                <a:solidFill>
                  <a:schemeClr val="bg1"/>
                </a:solidFill>
              </a:rPr>
              <a:t>Dellavigna</a:t>
            </a:r>
            <a:r>
              <a:rPr lang="en-US" dirty="0" smtClean="0">
                <a:solidFill>
                  <a:schemeClr val="bg1"/>
                </a:solidFill>
              </a:rPr>
              <a:t> (UC-Berkeley) &amp; U. </a:t>
            </a:r>
            <a:r>
              <a:rPr lang="en-US" dirty="0" err="1" smtClean="0">
                <a:solidFill>
                  <a:schemeClr val="bg1"/>
                </a:solidFill>
              </a:rPr>
              <a:t>Malmendier</a:t>
            </a:r>
            <a:r>
              <a:rPr lang="en-US" dirty="0" smtClean="0">
                <a:solidFill>
                  <a:schemeClr val="bg1"/>
                </a:solidFill>
              </a:rPr>
              <a:t> (Stanford), 2006, Paying not to go to the gym. </a:t>
            </a:r>
            <a:r>
              <a:rPr lang="en-US" i="1" dirty="0" smtClean="0">
                <a:solidFill>
                  <a:schemeClr val="bg1"/>
                </a:solidFill>
              </a:rPr>
              <a:t>American Economic Review, </a:t>
            </a:r>
            <a:r>
              <a:rPr lang="en-US" dirty="0" smtClean="0">
                <a:solidFill>
                  <a:schemeClr val="bg1"/>
                </a:solidFill>
              </a:rPr>
              <a:t>96, 694-719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Removing felt losses</a:t>
            </a:r>
            <a:br>
              <a:rPr lang="en-US" dirty="0" smtClean="0"/>
            </a:br>
            <a:endParaRPr lang="en-US" dirty="0"/>
          </a:p>
        </p:txBody>
      </p:sp>
      <p:sp>
        <p:nvSpPr>
          <p:cNvPr id="3" name="Content Placeholder 2"/>
          <p:cNvSpPr>
            <a:spLocks noGrp="1"/>
          </p:cNvSpPr>
          <p:nvPr>
            <p:ph idx="1"/>
          </p:nvPr>
        </p:nvSpPr>
        <p:spPr>
          <a:xfrm>
            <a:off x="457200" y="1600200"/>
            <a:ext cx="5867400" cy="4525963"/>
          </a:xfrm>
        </p:spPr>
        <p:txBody>
          <a:bodyPr/>
          <a:lstStyle/>
          <a:p>
            <a:r>
              <a:rPr lang="en-US" dirty="0" smtClean="0"/>
              <a:t>The Automatic Millionaire: #1 selling business book of 2004</a:t>
            </a:r>
          </a:p>
          <a:p>
            <a:r>
              <a:rPr lang="en-US" dirty="0" smtClean="0"/>
              <a:t>Make savings automatic so that you don’t notice it (payroll deductions, automatic withdraws from checking, mortgage payment, etc.)</a:t>
            </a:r>
            <a:endParaRPr lang="en-US" dirty="0"/>
          </a:p>
        </p:txBody>
      </p:sp>
      <p:pic>
        <p:nvPicPr>
          <p:cNvPr id="8194" name="Picture 2" descr="http://images.contentreserve.com/ImageType-100/1191-1/%7BD9ECEEE8-D35E-4CA1-926B-BB1C29CB8580%7DImg100.jpg"/>
          <p:cNvPicPr>
            <a:picLocks noChangeAspect="1" noChangeArrowheads="1"/>
          </p:cNvPicPr>
          <p:nvPr/>
        </p:nvPicPr>
        <p:blipFill>
          <a:blip r:embed="rId2" cstate="print"/>
          <a:srcRect/>
          <a:stretch>
            <a:fillRect/>
          </a:stretch>
        </p:blipFill>
        <p:spPr bwMode="auto">
          <a:xfrm>
            <a:off x="6629400" y="3505200"/>
            <a:ext cx="2514600" cy="3352800"/>
          </a:xfrm>
          <a:prstGeom prst="rect">
            <a:avLst/>
          </a:prstGeom>
          <a:noFill/>
        </p:spPr>
      </p:pic>
      <p:pic>
        <p:nvPicPr>
          <p:cNvPr id="8196" name="Picture 4" descr="http://top-10-list.org/wp-content/uploads/2009/07/The-Automatic-Millionaire.jpg"/>
          <p:cNvPicPr>
            <a:picLocks noChangeAspect="1" noChangeArrowheads="1"/>
          </p:cNvPicPr>
          <p:nvPr/>
        </p:nvPicPr>
        <p:blipFill>
          <a:blip r:embed="rId3" cstate="print"/>
          <a:srcRect l="23760" r="26755"/>
          <a:stretch>
            <a:fillRect/>
          </a:stretch>
        </p:blipFill>
        <p:spPr bwMode="auto">
          <a:xfrm>
            <a:off x="6737299" y="0"/>
            <a:ext cx="2406701" cy="35814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Documents and Settings\rjames\Local Settings\Temporary Internet Files\Content.IE5\NA5J5WLH\MPj04236830000[1].jpg"/>
          <p:cNvPicPr>
            <a:picLocks noChangeAspect="1" noChangeArrowheads="1"/>
          </p:cNvPicPr>
          <p:nvPr/>
        </p:nvPicPr>
        <p:blipFill>
          <a:blip r:embed="rId2" cstate="print"/>
          <a:srcRect l="6098"/>
          <a:stretch>
            <a:fillRect/>
          </a:stretch>
        </p:blipFill>
        <p:spPr bwMode="auto">
          <a:xfrm flipH="1">
            <a:off x="3276600" y="0"/>
            <a:ext cx="5867400" cy="6248400"/>
          </a:xfrm>
          <a:prstGeom prst="rect">
            <a:avLst/>
          </a:prstGeom>
          <a:noFill/>
        </p:spPr>
      </p:pic>
      <p:pic>
        <p:nvPicPr>
          <p:cNvPr id="12" name="Picture 7" descr="C:\Documents and Settings\rjames\Local Settings\Temporary Internet Files\Content.IE5\NA5J5WLH\MPj04236830000[1].jpg"/>
          <p:cNvPicPr>
            <a:picLocks noChangeAspect="1" noChangeArrowheads="1"/>
          </p:cNvPicPr>
          <p:nvPr/>
        </p:nvPicPr>
        <p:blipFill>
          <a:blip r:embed="rId2" cstate="print"/>
          <a:srcRect l="71951"/>
          <a:stretch>
            <a:fillRect/>
          </a:stretch>
        </p:blipFill>
        <p:spPr bwMode="auto">
          <a:xfrm>
            <a:off x="0" y="0"/>
            <a:ext cx="3276600" cy="6248400"/>
          </a:xfrm>
          <a:prstGeom prst="rect">
            <a:avLst/>
          </a:prstGeom>
          <a:noFill/>
        </p:spPr>
      </p:pic>
      <p:sp>
        <p:nvSpPr>
          <p:cNvPr id="2" name="Title 1"/>
          <p:cNvSpPr>
            <a:spLocks noGrp="1"/>
          </p:cNvSpPr>
          <p:nvPr>
            <p:ph type="title"/>
          </p:nvPr>
        </p:nvSpPr>
        <p:spPr/>
        <p:txBody>
          <a:bodyPr>
            <a:normAutofit fontScale="90000"/>
          </a:bodyPr>
          <a:lstStyle/>
          <a:p>
            <a:pPr algn="l"/>
            <a:r>
              <a:rPr lang="en-US" dirty="0" smtClean="0"/>
              <a:t>Removing felt losses:</a:t>
            </a:r>
            <a:br>
              <a:rPr lang="en-US" dirty="0" smtClean="0"/>
            </a:br>
            <a:r>
              <a:rPr lang="en-US" dirty="0" smtClean="0"/>
              <a:t>Save more tomorrow</a:t>
            </a:r>
            <a:endParaRPr lang="en-US" baseline="30000" dirty="0"/>
          </a:p>
        </p:txBody>
      </p:sp>
      <p:sp>
        <p:nvSpPr>
          <p:cNvPr id="3" name="Content Placeholder 2"/>
          <p:cNvSpPr>
            <a:spLocks noGrp="1"/>
          </p:cNvSpPr>
          <p:nvPr>
            <p:ph idx="1"/>
          </p:nvPr>
        </p:nvSpPr>
        <p:spPr>
          <a:xfrm>
            <a:off x="0" y="1600200"/>
            <a:ext cx="5562600" cy="4525963"/>
          </a:xfrm>
        </p:spPr>
        <p:txBody>
          <a:bodyPr>
            <a:normAutofit fontScale="92500"/>
          </a:bodyPr>
          <a:lstStyle/>
          <a:p>
            <a:r>
              <a:rPr lang="en-US" dirty="0" smtClean="0"/>
              <a:t>People commit in advance to allocating a portion of their future salary increases toward retirement savings.</a:t>
            </a:r>
          </a:p>
          <a:p>
            <a:r>
              <a:rPr lang="en-US" dirty="0" smtClean="0"/>
              <a:t>“the average saving rates for [Save More Tomorrow] program participants increased from 3.5 percent to 13.6 percent over the course of 40 months.”</a:t>
            </a:r>
            <a:endParaRPr lang="en-US" dirty="0"/>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R. </a:t>
            </a:r>
            <a:r>
              <a:rPr lang="en-US" dirty="0" err="1" smtClean="0">
                <a:solidFill>
                  <a:schemeClr val="bg1"/>
                </a:solidFill>
              </a:rPr>
              <a:t>Thaler</a:t>
            </a:r>
            <a:r>
              <a:rPr lang="en-US" dirty="0" smtClean="0">
                <a:solidFill>
                  <a:schemeClr val="bg1"/>
                </a:solidFill>
              </a:rPr>
              <a:t> (University of Chicago), S. </a:t>
            </a:r>
            <a:r>
              <a:rPr lang="en-US" dirty="0" err="1" smtClean="0">
                <a:solidFill>
                  <a:schemeClr val="bg1"/>
                </a:solidFill>
              </a:rPr>
              <a:t>Benartzi</a:t>
            </a:r>
            <a:r>
              <a:rPr lang="en-US" dirty="0" smtClean="0">
                <a:solidFill>
                  <a:schemeClr val="bg1"/>
                </a:solidFill>
              </a:rPr>
              <a:t> (UCLA), 2004, Save more tomorrow: Using behavioral economics to increase employee saving. </a:t>
            </a:r>
            <a:r>
              <a:rPr lang="en-US" i="1" dirty="0" smtClean="0">
                <a:solidFill>
                  <a:schemeClr val="bg1"/>
                </a:solidFill>
              </a:rPr>
              <a:t>Journal of Political Economy, 112, S164-S186</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ank of America, Bank of Opportunity® logo">
            <a:hlinkClick r:id="rId2" tooltip="Bank of America, Bank of Opportunity® logo"/>
          </p:cNvPr>
          <p:cNvPicPr>
            <a:picLocks noChangeAspect="1" noChangeArrowheads="1"/>
          </p:cNvPicPr>
          <p:nvPr/>
        </p:nvPicPr>
        <p:blipFill>
          <a:blip r:embed="rId3" cstate="print"/>
          <a:srcRect/>
          <a:stretch>
            <a:fillRect/>
          </a:stretch>
        </p:blipFill>
        <p:spPr bwMode="auto">
          <a:xfrm>
            <a:off x="5867400" y="-1"/>
            <a:ext cx="3133725" cy="763945"/>
          </a:xfrm>
          <a:prstGeom prst="rect">
            <a:avLst/>
          </a:prstGeom>
          <a:noFill/>
        </p:spPr>
      </p:pic>
      <p:sp>
        <p:nvSpPr>
          <p:cNvPr id="2" name="Title 1"/>
          <p:cNvSpPr>
            <a:spLocks noGrp="1"/>
          </p:cNvSpPr>
          <p:nvPr>
            <p:ph type="title"/>
          </p:nvPr>
        </p:nvSpPr>
        <p:spPr>
          <a:xfrm>
            <a:off x="0" y="990600"/>
            <a:ext cx="8229600" cy="1143000"/>
          </a:xfrm>
        </p:spPr>
        <p:txBody>
          <a:bodyPr>
            <a:normAutofit fontScale="90000"/>
          </a:bodyPr>
          <a:lstStyle/>
          <a:p>
            <a:pPr algn="l"/>
            <a:r>
              <a:rPr lang="en-US" dirty="0" smtClean="0"/>
              <a:t>Removing felt losses:</a:t>
            </a:r>
            <a:br>
              <a:rPr lang="en-US" dirty="0" smtClean="0"/>
            </a:br>
            <a:r>
              <a:rPr lang="en-US" dirty="0" smtClean="0"/>
              <a:t>Bank of America’s </a:t>
            </a:r>
            <a:br>
              <a:rPr lang="en-US" dirty="0" smtClean="0"/>
            </a:br>
            <a:r>
              <a:rPr lang="en-US" dirty="0" smtClean="0"/>
              <a:t>Keep the Change</a:t>
            </a:r>
            <a:endParaRPr lang="en-US" dirty="0"/>
          </a:p>
        </p:txBody>
      </p:sp>
      <p:sp>
        <p:nvSpPr>
          <p:cNvPr id="3" name="Content Placeholder 2"/>
          <p:cNvSpPr>
            <a:spLocks noGrp="1"/>
          </p:cNvSpPr>
          <p:nvPr>
            <p:ph idx="1"/>
          </p:nvPr>
        </p:nvSpPr>
        <p:spPr>
          <a:xfrm>
            <a:off x="0" y="2590800"/>
            <a:ext cx="5334000" cy="4038600"/>
          </a:xfrm>
        </p:spPr>
        <p:txBody>
          <a:bodyPr>
            <a:normAutofit/>
          </a:bodyPr>
          <a:lstStyle/>
          <a:p>
            <a:pPr marL="0" indent="0">
              <a:buNone/>
            </a:pPr>
            <a:r>
              <a:rPr lang="en-US" dirty="0" smtClean="0"/>
              <a:t>“each time you buy something with your Bank of America Check Card, we’ll round up your purchase to the nearest dollar amount and transfer the difference from your checking account to your savings account.”</a:t>
            </a:r>
            <a:endParaRPr lang="en-US" dirty="0"/>
          </a:p>
        </p:txBody>
      </p:sp>
      <p:pic>
        <p:nvPicPr>
          <p:cNvPr id="6146" name="Picture 2" descr="Keep the Change® title graphic"/>
          <p:cNvPicPr>
            <a:picLocks noChangeAspect="1" noChangeArrowheads="1"/>
          </p:cNvPicPr>
          <p:nvPr/>
        </p:nvPicPr>
        <p:blipFill>
          <a:blip r:embed="rId4" cstate="print"/>
          <a:srcRect/>
          <a:stretch>
            <a:fillRect/>
          </a:stretch>
        </p:blipFill>
        <p:spPr bwMode="auto">
          <a:xfrm>
            <a:off x="0" y="0"/>
            <a:ext cx="5362575" cy="600076"/>
          </a:xfrm>
          <a:prstGeom prst="rect">
            <a:avLst/>
          </a:prstGeom>
          <a:noFill/>
        </p:spPr>
      </p:pic>
      <p:sp>
        <p:nvSpPr>
          <p:cNvPr id="6" name="TextBox 5"/>
          <p:cNvSpPr txBox="1"/>
          <p:nvPr/>
        </p:nvSpPr>
        <p:spPr>
          <a:xfrm>
            <a:off x="0" y="6488668"/>
            <a:ext cx="9144000" cy="369332"/>
          </a:xfrm>
          <a:prstGeom prst="rect">
            <a:avLst/>
          </a:prstGeom>
          <a:noFill/>
        </p:spPr>
        <p:txBody>
          <a:bodyPr wrap="square" rtlCol="0">
            <a:spAutoFit/>
          </a:bodyPr>
          <a:lstStyle/>
          <a:p>
            <a:r>
              <a:rPr lang="en-US" dirty="0" smtClean="0">
                <a:hlinkClick r:id="rId5"/>
              </a:rPr>
              <a:t>http://www.bankofamerica.com/promos/jump/ktc/</a:t>
            </a:r>
            <a:r>
              <a:rPr lang="en-US" dirty="0" smtClean="0"/>
              <a:t> downloaded 7 Nov. 2009</a:t>
            </a:r>
            <a:endParaRPr lang="en-US" dirty="0"/>
          </a:p>
        </p:txBody>
      </p:sp>
      <p:pic>
        <p:nvPicPr>
          <p:cNvPr id="6151" name="Picture 7" descr="C:\Documents and Settings\rjames\Local Settings\Temporary Internet Files\Content.IE5\7XXAE5FQ\MPj04223480000[1].jpg"/>
          <p:cNvPicPr>
            <a:picLocks noChangeAspect="1" noChangeArrowheads="1"/>
          </p:cNvPicPr>
          <p:nvPr/>
        </p:nvPicPr>
        <p:blipFill>
          <a:blip r:embed="rId6" cstate="print"/>
          <a:srcRect/>
          <a:stretch>
            <a:fillRect/>
          </a:stretch>
        </p:blipFill>
        <p:spPr bwMode="auto">
          <a:xfrm>
            <a:off x="5257800" y="726745"/>
            <a:ext cx="3886200" cy="582645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Stock_000003439257XSmall.jpg"/>
          <p:cNvPicPr>
            <a:picLocks noChangeAspect="1"/>
          </p:cNvPicPr>
          <p:nvPr/>
        </p:nvPicPr>
        <p:blipFill>
          <a:blip r:embed="rId2" cstate="print"/>
          <a:stretch>
            <a:fillRect/>
          </a:stretch>
        </p:blipFill>
        <p:spPr>
          <a:xfrm flipH="1">
            <a:off x="5684744" y="1295400"/>
            <a:ext cx="3459256" cy="4800600"/>
          </a:xfrm>
          <a:prstGeom prst="rect">
            <a:avLst/>
          </a:prstGeom>
        </p:spPr>
      </p:pic>
      <p:sp>
        <p:nvSpPr>
          <p:cNvPr id="2" name="Title 1"/>
          <p:cNvSpPr>
            <a:spLocks noGrp="1"/>
          </p:cNvSpPr>
          <p:nvPr>
            <p:ph type="title"/>
          </p:nvPr>
        </p:nvSpPr>
        <p:spPr>
          <a:xfrm>
            <a:off x="0" y="0"/>
            <a:ext cx="8686800" cy="1143000"/>
          </a:xfrm>
        </p:spPr>
        <p:txBody>
          <a:bodyPr>
            <a:normAutofit fontScale="90000"/>
          </a:bodyPr>
          <a:lstStyle/>
          <a:p>
            <a:r>
              <a:rPr lang="en-US" dirty="0" smtClean="0"/>
              <a:t>Removing felt losses: Tax refund splitting</a:t>
            </a:r>
            <a:endParaRPr lang="en-US" dirty="0"/>
          </a:p>
        </p:txBody>
      </p:sp>
      <p:sp>
        <p:nvSpPr>
          <p:cNvPr id="3" name="Content Placeholder 2"/>
          <p:cNvSpPr>
            <a:spLocks noGrp="1"/>
          </p:cNvSpPr>
          <p:nvPr>
            <p:ph idx="1"/>
          </p:nvPr>
        </p:nvSpPr>
        <p:spPr>
          <a:xfrm>
            <a:off x="457200" y="1600200"/>
            <a:ext cx="4876800" cy="4525963"/>
          </a:xfrm>
        </p:spPr>
        <p:txBody>
          <a:bodyPr>
            <a:normAutofit fontScale="92500"/>
          </a:bodyPr>
          <a:lstStyle/>
          <a:p>
            <a:r>
              <a:rPr lang="en-US" dirty="0" smtClean="0"/>
              <a:t>Tax refund splitting is a pre-commitment to put a portion of the tax refund into a savings account</a:t>
            </a:r>
            <a:endParaRPr lang="en-US" i="1" dirty="0" smtClean="0">
              <a:hlinkClick r:id="rId3"/>
            </a:endParaRPr>
          </a:p>
          <a:p>
            <a:r>
              <a:rPr lang="en-US" dirty="0" smtClean="0"/>
              <a:t>In a pilot program “those that did participate saved 236% more than they said they would before hearing about the program”</a:t>
            </a:r>
            <a:endParaRPr lang="en-US" i="1" dirty="0" smtClean="0">
              <a:hlinkClick r:id="rId3"/>
            </a:endParaRPr>
          </a:p>
          <a:p>
            <a:endParaRPr lang="en-US" i="1" dirty="0" smtClean="0">
              <a:hlinkClick r:id="rId3"/>
            </a:endParaRPr>
          </a:p>
        </p:txBody>
      </p:sp>
      <p:sp>
        <p:nvSpPr>
          <p:cNvPr id="4" name="TextBox 3"/>
          <p:cNvSpPr txBox="1"/>
          <p:nvPr/>
        </p:nvSpPr>
        <p:spPr>
          <a:xfrm>
            <a:off x="0" y="6095355"/>
            <a:ext cx="9144000" cy="762645"/>
          </a:xfrm>
          <a:prstGeom prst="rect">
            <a:avLst/>
          </a:prstGeom>
          <a:solidFill>
            <a:srgbClr val="C00000"/>
          </a:solidFill>
        </p:spPr>
        <p:txBody>
          <a:bodyPr wrap="square" rtlCol="0">
            <a:spAutoFit/>
          </a:bodyPr>
          <a:lstStyle/>
          <a:p>
            <a:pPr>
              <a:lnSpc>
                <a:spcPct val="80000"/>
              </a:lnSpc>
            </a:pPr>
            <a:r>
              <a:rPr lang="en-US" dirty="0" smtClean="0">
                <a:solidFill>
                  <a:schemeClr val="bg1"/>
                </a:solidFill>
              </a:rPr>
              <a:t>A. </a:t>
            </a:r>
            <a:r>
              <a:rPr lang="en-US" dirty="0" err="1" smtClean="0">
                <a:solidFill>
                  <a:schemeClr val="bg1"/>
                </a:solidFill>
              </a:rPr>
              <a:t>Chiou</a:t>
            </a:r>
            <a:r>
              <a:rPr lang="en-US" dirty="0" smtClean="0">
                <a:solidFill>
                  <a:schemeClr val="bg1"/>
                </a:solidFill>
              </a:rPr>
              <a:t>, S. Roe, E. Wozniak, advisor E. </a:t>
            </a:r>
            <a:r>
              <a:rPr lang="en-US" dirty="0" err="1" smtClean="0">
                <a:solidFill>
                  <a:schemeClr val="bg1"/>
                </a:solidFill>
              </a:rPr>
              <a:t>Luttmer</a:t>
            </a:r>
            <a:r>
              <a:rPr lang="en-US" dirty="0" smtClean="0">
                <a:solidFill>
                  <a:schemeClr val="bg1"/>
                </a:solidFill>
              </a:rPr>
              <a:t> (Harvard), 2005, An evaluation of tax-refund splitting as an asset-building tool for low-to-middle income individuals. </a:t>
            </a:r>
            <a:r>
              <a:rPr lang="en-US" i="1" dirty="0" smtClean="0">
                <a:solidFill>
                  <a:schemeClr val="bg1"/>
                </a:solidFill>
              </a:rPr>
              <a:t>http://www.d2dfund.org/system/files/publications/PAE+R2A2+FINAL.pdf</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descr="C:\Documents and Settings\rjames\Local Settings\Temporary Internet Files\Content.IE5\LXK1S8RD\MPj04423750000[1].jpg"/>
          <p:cNvPicPr>
            <a:picLocks noChangeAspect="1" noChangeArrowheads="1"/>
          </p:cNvPicPr>
          <p:nvPr/>
        </p:nvPicPr>
        <p:blipFill>
          <a:blip r:embed="rId2" cstate="print"/>
          <a:srcRect/>
          <a:stretch>
            <a:fillRect/>
          </a:stretch>
        </p:blipFill>
        <p:spPr bwMode="auto">
          <a:xfrm>
            <a:off x="4927600" y="0"/>
            <a:ext cx="4216400" cy="6324600"/>
          </a:xfrm>
          <a:prstGeom prst="rect">
            <a:avLst/>
          </a:prstGeom>
          <a:noFill/>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Removing felt losses: Invest and ignore</a:t>
            </a:r>
            <a:endParaRPr lang="en-US" dirty="0"/>
          </a:p>
        </p:txBody>
      </p:sp>
      <p:sp>
        <p:nvSpPr>
          <p:cNvPr id="3" name="Content Placeholder 2"/>
          <p:cNvSpPr>
            <a:spLocks noGrp="1"/>
          </p:cNvSpPr>
          <p:nvPr>
            <p:ph idx="1"/>
          </p:nvPr>
        </p:nvSpPr>
        <p:spPr>
          <a:xfrm>
            <a:off x="0" y="1066800"/>
            <a:ext cx="5943600" cy="5257800"/>
          </a:xfrm>
        </p:spPr>
        <p:txBody>
          <a:bodyPr>
            <a:normAutofit fontScale="92500" lnSpcReduction="10000"/>
          </a:bodyPr>
          <a:lstStyle/>
          <a:p>
            <a:pPr marL="347663" indent="-347663"/>
            <a:r>
              <a:rPr lang="en-US" dirty="0" smtClean="0">
                <a:effectLst>
                  <a:glow rad="101600">
                    <a:schemeClr val="bg1">
                      <a:alpha val="40000"/>
                    </a:schemeClr>
                  </a:glow>
                </a:effectLst>
              </a:rPr>
              <a:t>Investors prefer to realize gains (sell winners) but not losses (hold losers).  This lowers returns as compared to “buy and hold” strategies.</a:t>
            </a:r>
          </a:p>
          <a:p>
            <a:pPr marL="347663" indent="-347663"/>
            <a:r>
              <a:rPr lang="en-US" dirty="0" smtClean="0">
                <a:effectLst>
                  <a:glow rad="101600">
                    <a:schemeClr val="bg1">
                      <a:alpha val="40000"/>
                    </a:schemeClr>
                  </a:glow>
                </a:effectLst>
              </a:rPr>
              <a:t>Among active traders, “Men underperformed their buy-and-hold portfolios by 2.652 percentage points annually; women underperformed their buy-and-hold portfolios by 1.716 percentage points annually.”</a:t>
            </a:r>
          </a:p>
        </p:txBody>
      </p:sp>
      <p:sp>
        <p:nvSpPr>
          <p:cNvPr id="6" name="TextBox 5"/>
          <p:cNvSpPr txBox="1"/>
          <p:nvPr/>
        </p:nvSpPr>
        <p:spPr>
          <a:xfrm>
            <a:off x="0" y="6324600"/>
            <a:ext cx="9144000" cy="541046"/>
          </a:xfrm>
          <a:prstGeom prst="rect">
            <a:avLst/>
          </a:prstGeom>
          <a:solidFill>
            <a:srgbClr val="C00000"/>
          </a:solidFill>
        </p:spPr>
        <p:txBody>
          <a:bodyPr wrap="square" rtlCol="0">
            <a:spAutoFit/>
          </a:bodyPr>
          <a:lstStyle/>
          <a:p>
            <a:pPr>
              <a:lnSpc>
                <a:spcPct val="80000"/>
              </a:lnSpc>
            </a:pPr>
            <a:r>
              <a:rPr lang="en-US" dirty="0" smtClean="0">
                <a:solidFill>
                  <a:schemeClr val="bg1"/>
                </a:solidFill>
              </a:rPr>
              <a:t>B. Barber (UC-Davis) and T. </a:t>
            </a:r>
            <a:r>
              <a:rPr lang="en-US" dirty="0" err="1" smtClean="0">
                <a:solidFill>
                  <a:schemeClr val="bg1"/>
                </a:solidFill>
              </a:rPr>
              <a:t>Odean</a:t>
            </a:r>
            <a:r>
              <a:rPr lang="en-US" dirty="0" smtClean="0">
                <a:solidFill>
                  <a:schemeClr val="bg1"/>
                </a:solidFill>
              </a:rPr>
              <a:t> (UC-Davis), Nov/Dec. 1999, The courage of misguided convictions. </a:t>
            </a:r>
            <a:r>
              <a:rPr lang="en-US" i="1" dirty="0" smtClean="0">
                <a:solidFill>
                  <a:schemeClr val="bg1"/>
                </a:solidFill>
              </a:rPr>
              <a:t>Financial Analysts Journal, 41-55</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9332586XSmall.jpg"/>
          <p:cNvPicPr>
            <a:picLocks noChangeAspect="1"/>
          </p:cNvPicPr>
          <p:nvPr/>
        </p:nvPicPr>
        <p:blipFill>
          <a:blip r:embed="rId2" cstate="print"/>
          <a:stretch>
            <a:fillRect/>
          </a:stretch>
        </p:blipFill>
        <p:spPr>
          <a:xfrm>
            <a:off x="0" y="1676401"/>
            <a:ext cx="9112468" cy="5181600"/>
          </a:xfrm>
          <a:prstGeom prst="rect">
            <a:avLst/>
          </a:prstGeom>
        </p:spPr>
      </p:pic>
      <p:sp>
        <p:nvSpPr>
          <p:cNvPr id="3" name="Content Placeholder 2"/>
          <p:cNvSpPr>
            <a:spLocks noGrp="1"/>
          </p:cNvSpPr>
          <p:nvPr>
            <p:ph idx="1"/>
          </p:nvPr>
        </p:nvSpPr>
        <p:spPr>
          <a:xfrm>
            <a:off x="0" y="0"/>
            <a:ext cx="9144000" cy="4525963"/>
          </a:xfrm>
        </p:spPr>
        <p:txBody>
          <a:bodyPr>
            <a:normAutofit/>
          </a:bodyPr>
          <a:lstStyle/>
          <a:p>
            <a:pPr marL="0" indent="0" algn="ctr">
              <a:lnSpc>
                <a:spcPct val="80000"/>
              </a:lnSpc>
              <a:buNone/>
            </a:pPr>
            <a:r>
              <a:rPr lang="en-US" sz="4000" dirty="0" smtClean="0"/>
              <a:t>Pre-commitment gives the rider control over the elephant’s future environment.</a:t>
            </a:r>
            <a:endParaRPr lang="en-US" sz="4000" dirty="0"/>
          </a:p>
        </p:txBody>
      </p:sp>
      <p:sp>
        <p:nvSpPr>
          <p:cNvPr id="8" name="TextBox 7"/>
          <p:cNvSpPr txBox="1"/>
          <p:nvPr/>
        </p:nvSpPr>
        <p:spPr>
          <a:xfrm>
            <a:off x="2514600" y="1988403"/>
            <a:ext cx="2057400" cy="781752"/>
          </a:xfrm>
          <a:prstGeom prst="rect">
            <a:avLst/>
          </a:prstGeom>
          <a:noFill/>
        </p:spPr>
        <p:txBody>
          <a:bodyPr wrap="square" rtlCol="0">
            <a:spAutoFit/>
          </a:bodyPr>
          <a:lstStyle/>
          <a:p>
            <a:pPr algn="ctr">
              <a:lnSpc>
                <a:spcPct val="80000"/>
              </a:lnSpc>
            </a:pPr>
            <a:r>
              <a:rPr lang="en-US" sz="2800" b="1" dirty="0" smtClean="0">
                <a:solidFill>
                  <a:schemeClr val="bg1"/>
                </a:solidFill>
              </a:rPr>
              <a:t>Many Temptations</a:t>
            </a:r>
            <a:endParaRPr lang="en-US" sz="2800" b="1" dirty="0">
              <a:solidFill>
                <a:schemeClr val="bg1"/>
              </a:solidFill>
            </a:endParaRPr>
          </a:p>
        </p:txBody>
      </p:sp>
      <p:sp>
        <p:nvSpPr>
          <p:cNvPr id="9" name="TextBox 8"/>
          <p:cNvSpPr txBox="1"/>
          <p:nvPr/>
        </p:nvSpPr>
        <p:spPr>
          <a:xfrm>
            <a:off x="4572000" y="1981200"/>
            <a:ext cx="2057400" cy="781752"/>
          </a:xfrm>
          <a:prstGeom prst="rect">
            <a:avLst/>
          </a:prstGeom>
          <a:noFill/>
        </p:spPr>
        <p:txBody>
          <a:bodyPr wrap="square" rtlCol="0">
            <a:spAutoFit/>
          </a:bodyPr>
          <a:lstStyle/>
          <a:p>
            <a:pPr algn="ctr">
              <a:lnSpc>
                <a:spcPct val="80000"/>
              </a:lnSpc>
            </a:pPr>
            <a:r>
              <a:rPr lang="en-US" sz="2800" b="1" dirty="0" smtClean="0">
                <a:solidFill>
                  <a:schemeClr val="bg1"/>
                </a:solidFill>
              </a:rPr>
              <a:t>Few Temptations</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3352800"/>
            <a:ext cx="9144000" cy="175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953000" cy="6858000"/>
          </a:xfrm>
        </p:spPr>
        <p:txBody>
          <a:bodyPr>
            <a:normAutofit/>
          </a:bodyPr>
          <a:lstStyle/>
          <a:p>
            <a:pPr>
              <a:buNone/>
            </a:pPr>
            <a:r>
              <a:rPr lang="en-US" sz="4000" dirty="0" smtClean="0">
                <a:solidFill>
                  <a:schemeClr val="bg1"/>
                </a:solidFill>
              </a:rPr>
              <a:t>Elephant characteristic</a:t>
            </a:r>
          </a:p>
          <a:p>
            <a:pPr>
              <a:buNone/>
            </a:pPr>
            <a:endParaRPr lang="en-US" dirty="0" smtClean="0"/>
          </a:p>
          <a:p>
            <a:pPr marL="0" indent="0">
              <a:buNone/>
            </a:pPr>
            <a:endParaRPr lang="en-US" sz="2400" dirty="0" smtClean="0"/>
          </a:p>
          <a:p>
            <a:pPr marL="0" lvl="1" indent="0">
              <a:buFont typeface="+mj-lt"/>
              <a:buAutoNum type="arabicPeriod"/>
            </a:pPr>
            <a:r>
              <a:rPr lang="en-US" sz="3200" dirty="0" smtClean="0"/>
              <a:t>Emotional </a:t>
            </a:r>
          </a:p>
          <a:p>
            <a:pPr marL="0" lvl="1" indent="0">
              <a:buFont typeface="+mj-lt"/>
              <a:buAutoNum type="arabicPeriod"/>
            </a:pPr>
            <a:endParaRPr lang="en-US" sz="3200" dirty="0" smtClean="0"/>
          </a:p>
          <a:p>
            <a:pPr marL="0" lvl="1" indent="0">
              <a:buFont typeface="+mj-lt"/>
              <a:buAutoNum type="arabicPeriod"/>
            </a:pPr>
            <a:endParaRPr lang="en-US" sz="4400" dirty="0" smtClean="0"/>
          </a:p>
          <a:p>
            <a:pPr marL="0" lvl="1" indent="0">
              <a:buFont typeface="+mj-lt"/>
              <a:buAutoNum type="arabicPeriod"/>
            </a:pPr>
            <a:r>
              <a:rPr lang="en-US" sz="3200" dirty="0" smtClean="0">
                <a:solidFill>
                  <a:schemeClr val="bg1"/>
                </a:solidFill>
              </a:rPr>
              <a:t>Focused on now </a:t>
            </a:r>
          </a:p>
          <a:p>
            <a:pPr marL="0" lvl="1" indent="0">
              <a:buFont typeface="+mj-lt"/>
              <a:buAutoNum type="arabicPeriod"/>
            </a:pPr>
            <a:endParaRPr lang="en-US" sz="3200" dirty="0" smtClean="0"/>
          </a:p>
          <a:p>
            <a:pPr marL="0" lvl="1" indent="0">
              <a:buFont typeface="+mj-lt"/>
              <a:buAutoNum type="arabicPeriod"/>
            </a:pPr>
            <a:endParaRPr lang="en-US" sz="3200" dirty="0" smtClean="0"/>
          </a:p>
          <a:p>
            <a:pPr marL="0" lvl="1" indent="0">
              <a:buFont typeface="+mj-lt"/>
              <a:buAutoNum type="arabicPeriod"/>
            </a:pPr>
            <a:r>
              <a:rPr lang="en-US" sz="3200" dirty="0" smtClean="0"/>
              <a:t>Hates loss</a:t>
            </a:r>
          </a:p>
          <a:p>
            <a:pPr marL="0" lvl="1" indent="0">
              <a:buNone/>
            </a:pPr>
            <a:endParaRPr lang="en-US" sz="3200" dirty="0" smtClean="0"/>
          </a:p>
        </p:txBody>
      </p:sp>
      <p:sp>
        <p:nvSpPr>
          <p:cNvPr id="4" name="Content Placeholder 2"/>
          <p:cNvSpPr txBox="1">
            <a:spLocks/>
          </p:cNvSpPr>
          <p:nvPr/>
        </p:nvSpPr>
        <p:spPr>
          <a:xfrm>
            <a:off x="5029200" y="0"/>
            <a:ext cx="4114800" cy="6858000"/>
          </a:xfrm>
          <a:prstGeom prst="rect">
            <a:avLst/>
          </a:prstGeom>
        </p:spPr>
        <p:txBody>
          <a:bodyPr vert="horz" lIns="91440" tIns="91440" rIns="91440" bIns="45720" rtlCol="0">
            <a:normAutofit lnSpcReduction="10000"/>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solidFill>
                  <a:schemeClr val="bg1"/>
                </a:solidFill>
              </a:rPr>
              <a:t>Approach</a:t>
            </a: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Change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social rewards</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smtClean="0">
                <a:ln>
                  <a:noFill/>
                </a:ln>
                <a:solidFill>
                  <a:schemeClr val="tx1"/>
                </a:solidFill>
                <a:effectLst/>
                <a:uLnTx/>
                <a:uFillTx/>
                <a:latin typeface="+mn-lt"/>
                <a:ea typeface="+mn-ea"/>
                <a:cs typeface="+mn-cs"/>
              </a:rPr>
              <a:t>to alter emotional payoffs of future choices</a:t>
            </a:r>
            <a:endParaRPr lang="en-US" sz="3200" dirty="0" smtClean="0"/>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Change </a:t>
            </a:r>
            <a:r>
              <a:rPr lang="en-US" sz="3200" b="1" dirty="0" smtClean="0">
                <a:solidFill>
                  <a:schemeClr val="bg1"/>
                </a:solidFill>
              </a:rPr>
              <a:t>immediate rewards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of future choices</a:t>
            </a:r>
            <a:endParaRPr lang="en-US" sz="3200" dirty="0" smtClean="0">
              <a:solidFill>
                <a:schemeClr val="bg1"/>
              </a:solidFill>
            </a:endParaRPr>
          </a:p>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lvl="0">
              <a:spcBef>
                <a:spcPct val="20000"/>
              </a:spcBef>
            </a:pPr>
            <a:r>
              <a:rPr lang="en-US" sz="3200" dirty="0" smtClean="0"/>
              <a:t>Reframe the </a:t>
            </a:r>
            <a:r>
              <a:rPr lang="en-US" sz="3200" b="1" dirty="0" smtClean="0"/>
              <a:t>felt losses</a:t>
            </a:r>
            <a:r>
              <a:rPr lang="en-US" sz="3200" dirty="0" smtClean="0"/>
              <a:t> of future choices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Straight Arrow Connector 5"/>
          <p:cNvCxnSpPr/>
          <p:nvPr/>
        </p:nvCxnSpPr>
        <p:spPr>
          <a:xfrm>
            <a:off x="2209800" y="2055812"/>
            <a:ext cx="25146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76600" y="4037012"/>
            <a:ext cx="15240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5789612"/>
            <a:ext cx="24384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1828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 name="Content Placeholder 2"/>
          <p:cNvSpPr>
            <a:spLocks noGrp="1"/>
          </p:cNvSpPr>
          <p:nvPr>
            <p:ph sz="half" idx="1"/>
          </p:nvPr>
        </p:nvSpPr>
        <p:spPr>
          <a:xfrm>
            <a:off x="0" y="1905000"/>
            <a:ext cx="4495800" cy="3992563"/>
          </a:xfrm>
        </p:spPr>
        <p:txBody>
          <a:bodyPr>
            <a:noAutofit/>
          </a:bodyPr>
          <a:lstStyle/>
          <a:p>
            <a:pPr marL="514350" indent="-514350" algn="ctr">
              <a:lnSpc>
                <a:spcPct val="80000"/>
              </a:lnSpc>
              <a:spcBef>
                <a:spcPts val="0"/>
              </a:spcBef>
              <a:buNone/>
            </a:pPr>
            <a:r>
              <a:rPr lang="en-US" sz="13800" b="1" dirty="0" smtClean="0">
                <a:solidFill>
                  <a:srgbClr val="C00000"/>
                </a:solidFill>
              </a:rPr>
              <a:t>NEXT</a:t>
            </a:r>
          </a:p>
        </p:txBody>
      </p:sp>
      <p:sp>
        <p:nvSpPr>
          <p:cNvPr id="5" name="Content Placeholder 4"/>
          <p:cNvSpPr>
            <a:spLocks noGrp="1"/>
          </p:cNvSpPr>
          <p:nvPr>
            <p:ph sz="half" idx="2"/>
          </p:nvPr>
        </p:nvSpPr>
        <p:spPr>
          <a:xfrm>
            <a:off x="4572000" y="1951037"/>
            <a:ext cx="4572000" cy="3840163"/>
          </a:xfrm>
        </p:spPr>
        <p:txBody>
          <a:bodyPr>
            <a:noAutofit/>
          </a:bodyPr>
          <a:lstStyle/>
          <a:p>
            <a:pPr algn="ctr">
              <a:lnSpc>
                <a:spcPct val="80000"/>
              </a:lnSpc>
              <a:spcBef>
                <a:spcPts val="0"/>
              </a:spcBef>
              <a:buNone/>
            </a:pPr>
            <a:r>
              <a:rPr lang="en-US" sz="6000" dirty="0" smtClean="0">
                <a:solidFill>
                  <a:schemeClr val="bg1"/>
                </a:solidFill>
              </a:rPr>
              <a:t>2.</a:t>
            </a:r>
          </a:p>
          <a:p>
            <a:pPr algn="ctr">
              <a:lnSpc>
                <a:spcPct val="80000"/>
              </a:lnSpc>
              <a:spcBef>
                <a:spcPts val="0"/>
              </a:spcBef>
              <a:buNone/>
            </a:pPr>
            <a:r>
              <a:rPr lang="en-US" sz="6000" dirty="0" smtClean="0">
                <a:solidFill>
                  <a:schemeClr val="bg1"/>
                </a:solidFill>
              </a:rPr>
              <a:t>Change the number of decision points</a:t>
            </a:r>
          </a:p>
          <a:p>
            <a:pPr algn="ctr">
              <a:lnSpc>
                <a:spcPct val="80000"/>
              </a:lnSpc>
              <a:spcBef>
                <a:spcPts val="0"/>
              </a:spcBef>
              <a:buNone/>
            </a:pPr>
            <a:endParaRPr lang="en-US" sz="4800" dirty="0">
              <a:solidFill>
                <a:schemeClr val="bg1"/>
              </a:solidFill>
            </a:endParaRPr>
          </a:p>
        </p:txBody>
      </p:sp>
      <p:sp>
        <p:nvSpPr>
          <p:cNvPr id="7" name="TextBox 6"/>
          <p:cNvSpPr txBox="1"/>
          <p:nvPr/>
        </p:nvSpPr>
        <p:spPr>
          <a:xfrm>
            <a:off x="533400" y="0"/>
            <a:ext cx="8077200" cy="1938992"/>
          </a:xfrm>
          <a:prstGeom prst="rect">
            <a:avLst/>
          </a:prstGeom>
          <a:noFill/>
        </p:spPr>
        <p:txBody>
          <a:bodyPr wrap="square" rtlCol="0">
            <a:spAutoFit/>
          </a:bodyPr>
          <a:lstStyle/>
          <a:p>
            <a:pPr algn="ctr"/>
            <a:r>
              <a:rPr lang="en-US" sz="6000" dirty="0" smtClean="0">
                <a:solidFill>
                  <a:schemeClr val="bg1"/>
                </a:solidFill>
              </a:rPr>
              <a:t>Pre-commitment Strategies</a:t>
            </a:r>
            <a:endParaRPr lang="en-US" sz="6000" dirty="0">
              <a:solidFill>
                <a:schemeClr val="bg1"/>
              </a:solidFill>
            </a:endParaRPr>
          </a:p>
        </p:txBody>
      </p:sp>
      <p:sp>
        <p:nvSpPr>
          <p:cNvPr id="9" name="Down Arrow 8"/>
          <p:cNvSpPr/>
          <p:nvPr/>
        </p:nvSpPr>
        <p:spPr>
          <a:xfrm rot="16200000">
            <a:off x="1143000" y="3352800"/>
            <a:ext cx="2286000" cy="2590800"/>
          </a:xfrm>
          <a:prstGeom prst="downArrow">
            <a:avLst/>
          </a:prstGeom>
          <a:solidFill>
            <a:srgbClr val="C0000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descr="C:\Documents and Settings\rjames\Local Settings\Temporary Internet Files\Content.IE5\J83YB858\MPj04023520000[1].jpg"/>
          <p:cNvPicPr>
            <a:picLocks noChangeAspect="1" noChangeArrowheads="1"/>
          </p:cNvPicPr>
          <p:nvPr/>
        </p:nvPicPr>
        <p:blipFill>
          <a:blip r:embed="rId2" cstate="print"/>
          <a:srcRect t="14282" b="23975"/>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0"/>
            <a:ext cx="9144000" cy="4525963"/>
          </a:xfrm>
        </p:spPr>
        <p:txBody>
          <a:bodyPr>
            <a:normAutofit/>
          </a:bodyPr>
          <a:lstStyle/>
          <a:p>
            <a:pPr marL="0" indent="0" algn="ctr">
              <a:lnSpc>
                <a:spcPct val="80000"/>
              </a:lnSpc>
              <a:buNone/>
            </a:pPr>
            <a:r>
              <a:rPr lang="en-US" sz="4800" dirty="0" smtClean="0">
                <a:solidFill>
                  <a:schemeClr val="bg1"/>
                </a:solidFill>
                <a:effectLst>
                  <a:glow rad="228600">
                    <a:srgbClr val="996633"/>
                  </a:glow>
                </a:effectLst>
              </a:rPr>
              <a:t>Pre-commitment allows calm decision-making and reduces problems of hyperbolic discounting  and projection bias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7911328XSmall.jpg"/>
          <p:cNvPicPr>
            <a:picLocks noChangeAspect="1"/>
          </p:cNvPicPr>
          <p:nvPr/>
        </p:nvPicPr>
        <p:blipFill>
          <a:blip r:embed="rId2" cstate="print"/>
          <a:srcRect r="9574"/>
          <a:stretch>
            <a:fillRect/>
          </a:stretch>
        </p:blipFill>
        <p:spPr>
          <a:xfrm>
            <a:off x="2667000" y="970253"/>
            <a:ext cx="6477000" cy="5887747"/>
          </a:xfrm>
          <a:prstGeom prst="rect">
            <a:avLst/>
          </a:prstGeom>
        </p:spPr>
      </p:pic>
      <p:sp>
        <p:nvSpPr>
          <p:cNvPr id="3" name="Content Placeholder 2"/>
          <p:cNvSpPr>
            <a:spLocks noGrp="1"/>
          </p:cNvSpPr>
          <p:nvPr>
            <p:ph idx="1"/>
          </p:nvPr>
        </p:nvSpPr>
        <p:spPr>
          <a:xfrm>
            <a:off x="0" y="0"/>
            <a:ext cx="6019800" cy="4525963"/>
          </a:xfrm>
        </p:spPr>
        <p:txBody>
          <a:bodyPr>
            <a:normAutofit/>
          </a:bodyPr>
          <a:lstStyle/>
          <a:p>
            <a:pPr marL="0" indent="0">
              <a:lnSpc>
                <a:spcPct val="80000"/>
              </a:lnSpc>
              <a:spcBef>
                <a:spcPts val="0"/>
              </a:spcBef>
              <a:buNone/>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Pre-commitment changes decisions from now v. later to later v. later.</a:t>
            </a:r>
          </a:p>
          <a:p>
            <a:pPr marL="0" indent="0">
              <a:lnSpc>
                <a:spcPct val="80000"/>
              </a:lnSpc>
              <a:spcBef>
                <a:spcPts val="0"/>
              </a:spcBef>
              <a:buNone/>
            </a:pPr>
            <a:endPar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nSpc>
                <a:spcPct val="80000"/>
              </a:lnSpc>
              <a:spcBef>
                <a:spcPts val="0"/>
              </a:spcBef>
              <a:buNone/>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avoids the “instant gratification” bias of hyperbolic discounting</a:t>
            </a:r>
          </a:p>
          <a:p>
            <a:pPr marL="0" indent="0">
              <a:buNone/>
            </a:pPr>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rjames\Local Settings\Temporary Internet Files\Content.IE5\WYB4Q01C\MPj04383940000[1].jpg"/>
          <p:cNvPicPr>
            <a:picLocks noChangeAspect="1" noChangeArrowheads="1"/>
          </p:cNvPicPr>
          <p:nvPr/>
        </p:nvPicPr>
        <p:blipFill>
          <a:blip r:embed="rId2" cstate="email"/>
          <a:srcRect/>
          <a:stretch>
            <a:fillRect/>
          </a:stretch>
        </p:blipFill>
        <p:spPr bwMode="auto">
          <a:xfrm>
            <a:off x="0" y="1371601"/>
            <a:ext cx="4572000" cy="5486400"/>
          </a:xfrm>
          <a:prstGeom prst="rect">
            <a:avLst/>
          </a:prstGeom>
          <a:noFill/>
        </p:spPr>
      </p:pic>
      <p:pic>
        <p:nvPicPr>
          <p:cNvPr id="1026" name="Picture 2" descr="C:\Documents and Settings\rjames\Local Settings\Temporary Internet Files\Content.IE5\U70OU36V\MPj04422990000[1].jpg"/>
          <p:cNvPicPr>
            <a:picLocks noChangeAspect="1" noChangeArrowheads="1"/>
          </p:cNvPicPr>
          <p:nvPr/>
        </p:nvPicPr>
        <p:blipFill>
          <a:blip r:embed="rId3" cstate="email"/>
          <a:srcRect/>
          <a:stretch>
            <a:fillRect/>
          </a:stretch>
        </p:blipFill>
        <p:spPr bwMode="auto">
          <a:xfrm>
            <a:off x="4572000" y="1371600"/>
            <a:ext cx="4572000" cy="5486400"/>
          </a:xfrm>
          <a:prstGeom prst="rect">
            <a:avLst/>
          </a:prstGeom>
          <a:noFill/>
        </p:spPr>
      </p:pic>
      <p:sp>
        <p:nvSpPr>
          <p:cNvPr id="2" name="Title 1"/>
          <p:cNvSpPr>
            <a:spLocks noGrp="1"/>
          </p:cNvSpPr>
          <p:nvPr>
            <p:ph type="title"/>
          </p:nvPr>
        </p:nvSpPr>
        <p:spPr>
          <a:xfrm>
            <a:off x="0" y="0"/>
            <a:ext cx="9144000" cy="1371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Pre-commitment allows us to make decisions while in a cold state and creates barriers to change while in a hot state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2971800" y="6324600"/>
            <a:ext cx="3124200" cy="546625"/>
          </a:xfrm>
          <a:prstGeom prst="rect">
            <a:avLst/>
          </a:prstGeom>
          <a:solidFill>
            <a:srgbClr val="C00000"/>
          </a:solidFill>
        </p:spPr>
        <p:txBody>
          <a:bodyPr wrap="square" rtlCol="0">
            <a:spAutoFit/>
          </a:bodyPr>
          <a:lstStyle/>
          <a:p>
            <a:pPr algn="ctr">
              <a:lnSpc>
                <a:spcPct val="80000"/>
              </a:lnSpc>
            </a:pPr>
            <a:r>
              <a:rPr lang="en-US" sz="3600" b="1" dirty="0" smtClean="0">
                <a:solidFill>
                  <a:schemeClr val="bg1"/>
                </a:solidFill>
              </a:rPr>
              <a:t>Projection Bias</a:t>
            </a:r>
            <a:endParaRPr lang="en-US" sz="3600" b="1" dirty="0">
              <a:solidFill>
                <a:schemeClr val="bg1"/>
              </a:solidFill>
            </a:endParaRPr>
          </a:p>
        </p:txBody>
      </p:sp>
      <p:sp>
        <p:nvSpPr>
          <p:cNvPr id="6" name="TextBox 5"/>
          <p:cNvSpPr txBox="1"/>
          <p:nvPr/>
        </p:nvSpPr>
        <p:spPr>
          <a:xfrm>
            <a:off x="3200400" y="5777975"/>
            <a:ext cx="2667000" cy="546625"/>
          </a:xfrm>
          <a:prstGeom prst="rect">
            <a:avLst/>
          </a:prstGeom>
          <a:solidFill>
            <a:srgbClr val="C00000"/>
          </a:solidFill>
        </p:spPr>
        <p:txBody>
          <a:bodyPr wrap="square" rtlCol="0">
            <a:spAutoFit/>
          </a:bodyPr>
          <a:lstStyle/>
          <a:p>
            <a:pPr>
              <a:lnSpc>
                <a:spcPct val="80000"/>
              </a:lnSpc>
            </a:pPr>
            <a:r>
              <a:rPr lang="en-US" sz="3600" b="1" dirty="0" smtClean="0">
                <a:solidFill>
                  <a:schemeClr val="bg1"/>
                </a:solidFill>
              </a:rPr>
              <a:t>Cold   v.   Hot</a:t>
            </a:r>
            <a:endParaRPr lang="en-US" sz="36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2708</TotalTime>
  <Words>3081</Words>
  <Application>Microsoft Office PowerPoint</Application>
  <PresentationFormat>On-screen Show (4:3)</PresentationFormat>
  <Paragraphs>395</Paragraphs>
  <Slides>61</Slides>
  <Notes>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Pre-commitment allows us to make decisions while in a cold state and creates barriers to change while in a hot state</vt:lpstr>
      <vt:lpstr>PowerPoint Presentation</vt:lpstr>
      <vt:lpstr>PowerPoint Presentation</vt:lpstr>
      <vt:lpstr>PowerPoint Presentation</vt:lpstr>
      <vt:lpstr>PowerPoint Presentation</vt:lpstr>
      <vt:lpstr>PowerPoint Presentation</vt:lpstr>
      <vt:lpstr>Peer Group Selection</vt:lpstr>
      <vt:lpstr>Peer groups for specific self-control</vt:lpstr>
      <vt:lpstr>Financial peer groups - ROSCAS</vt:lpstr>
      <vt:lpstr>Financial peer groups – Microfinance</vt:lpstr>
      <vt:lpstr>Reducing privacy to add social costs</vt:lpstr>
      <vt:lpstr>Reducing privacy to add social costs</vt:lpstr>
      <vt:lpstr>Competition</vt:lpstr>
      <vt:lpstr>PowerPoint Presentation</vt:lpstr>
      <vt:lpstr>Charitable pledges as promises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question</vt:lpstr>
      <vt:lpstr>PowerPoint Presentation</vt:lpstr>
      <vt:lpstr>PowerPoint Presentation</vt:lpstr>
      <vt:lpstr>PowerPoint Presentation</vt:lpstr>
      <vt:lpstr>PowerPoint Presentation</vt:lpstr>
      <vt:lpstr>PowerPoint Presentation</vt:lpstr>
      <vt:lpstr>Contingent return of initial pledges</vt:lpstr>
      <vt:lpstr>PowerPoint Presentation</vt:lpstr>
      <vt:lpstr>Financial motivation: finishing research</vt:lpstr>
      <vt:lpstr>Financial motivation: losing weight</vt:lpstr>
      <vt:lpstr>Governments can help</vt:lpstr>
      <vt:lpstr>Adding preliminary deadlines: Making losses felt earlier and more frequently</vt:lpstr>
      <vt:lpstr>PowerPoint Presentation</vt:lpstr>
      <vt:lpstr>PowerPoint Presentation</vt:lpstr>
      <vt:lpstr>PowerPoint Presentation</vt:lpstr>
      <vt:lpstr>PowerPoint Presentation</vt:lpstr>
      <vt:lpstr>PowerPoint Presentation</vt:lpstr>
      <vt:lpstr>PowerPoint Presentation</vt:lpstr>
      <vt:lpstr>Adding felt losses – paying with cash</vt:lpstr>
      <vt:lpstr>PowerPoint Presentation</vt:lpstr>
      <vt:lpstr>Experimental purchase following series of check writing v. series of credit  card slip signing</vt:lpstr>
      <vt:lpstr>Removing felt losses</vt:lpstr>
      <vt:lpstr>Removing felt losses</vt:lpstr>
      <vt:lpstr>Removing felt losses </vt:lpstr>
      <vt:lpstr>Removing felt losses: Save more tomorrow</vt:lpstr>
      <vt:lpstr>Removing felt losses: Bank of America’s  Keep the Change</vt:lpstr>
      <vt:lpstr>Removing felt losses: Tax refund splitting</vt:lpstr>
      <vt:lpstr>Removing felt losses: Invest and ignore</vt:lpstr>
      <vt:lpstr>PowerPoint Presentation</vt:lpstr>
      <vt:lpstr>PowerPoint Presentation</vt:lpstr>
    </vt:vector>
  </TitlesOfParts>
  <Company>UGA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change the decision environment</dc:title>
  <dc:creator/>
  <cp:lastModifiedBy>Udayan Roy</cp:lastModifiedBy>
  <cp:revision>319</cp:revision>
  <dcterms:created xsi:type="dcterms:W3CDTF">2009-09-19T16:08:02Z</dcterms:created>
  <dcterms:modified xsi:type="dcterms:W3CDTF">2010-11-29T02:14:57Z</dcterms:modified>
</cp:coreProperties>
</file>