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4" r:id="rId2"/>
    <p:sldId id="287" r:id="rId3"/>
    <p:sldId id="288" r:id="rId4"/>
    <p:sldId id="300" r:id="rId5"/>
    <p:sldId id="305" r:id="rId6"/>
    <p:sldId id="269" r:id="rId7"/>
    <p:sldId id="268" r:id="rId8"/>
    <p:sldId id="270" r:id="rId9"/>
    <p:sldId id="271" r:id="rId10"/>
    <p:sldId id="314" r:id="rId11"/>
    <p:sldId id="313" r:id="rId12"/>
    <p:sldId id="277" r:id="rId13"/>
    <p:sldId id="274" r:id="rId14"/>
    <p:sldId id="283" r:id="rId15"/>
    <p:sldId id="284" r:id="rId16"/>
    <p:sldId id="263" r:id="rId17"/>
    <p:sldId id="264" r:id="rId18"/>
    <p:sldId id="275" r:id="rId19"/>
    <p:sldId id="306" r:id="rId20"/>
    <p:sldId id="261" r:id="rId21"/>
    <p:sldId id="262" r:id="rId22"/>
    <p:sldId id="258" r:id="rId23"/>
    <p:sldId id="259" r:id="rId24"/>
    <p:sldId id="280" r:id="rId25"/>
    <p:sldId id="272" r:id="rId26"/>
    <p:sldId id="281" r:id="rId27"/>
    <p:sldId id="282" r:id="rId28"/>
    <p:sldId id="278" r:id="rId29"/>
    <p:sldId id="279" r:id="rId30"/>
    <p:sldId id="307" r:id="rId31"/>
    <p:sldId id="265" r:id="rId32"/>
    <p:sldId id="311" r:id="rId33"/>
    <p:sldId id="266" r:id="rId34"/>
    <p:sldId id="260" r:id="rId35"/>
    <p:sldId id="290" r:id="rId36"/>
    <p:sldId id="302" r:id="rId37"/>
    <p:sldId id="291" r:id="rId38"/>
    <p:sldId id="292" r:id="rId39"/>
    <p:sldId id="293" r:id="rId40"/>
    <p:sldId id="309" r:id="rId41"/>
    <p:sldId id="310" r:id="rId42"/>
    <p:sldId id="308" r:id="rId43"/>
    <p:sldId id="31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 Happiness By U.S. Income </a:t>
            </a:r>
            <a:r>
              <a:rPr lang="en-US" dirty="0" err="1"/>
              <a:t>Decile</a:t>
            </a:r>
            <a:r>
              <a:rPr lang="en-US" dirty="0"/>
              <a:t> </a:t>
            </a:r>
            <a:r>
              <a:rPr lang="en-US" dirty="0" smtClean="0"/>
              <a:t>(1994-1996</a:t>
            </a:r>
            <a:r>
              <a:rPr lang="en-US" dirty="0"/>
              <a:t>)</a:t>
            </a:r>
          </a:p>
        </c:rich>
      </c:tx>
      <c:layout/>
      <c:overlay val="0"/>
    </c:title>
    <c:autoTitleDeleted val="0"/>
    <c:plotArea>
      <c:layout/>
      <c:scatterChart>
        <c:scatterStyle val="lineMarker"/>
        <c:varyColors val="0"/>
        <c:ser>
          <c:idx val="0"/>
          <c:order val="0"/>
          <c:tx>
            <c:strRef>
              <c:f>Sheet1!$I$2</c:f>
              <c:strCache>
                <c:ptCount val="1"/>
                <c:pt idx="0">
                  <c:v>Happiness 94-96</c:v>
                </c:pt>
              </c:strCache>
            </c:strRef>
          </c:tx>
          <c:spPr>
            <a:ln w="28575">
              <a:noFill/>
            </a:ln>
          </c:spPr>
          <c:marker>
            <c:symbol val="diamond"/>
            <c:size val="20"/>
          </c:marker>
          <c:xVal>
            <c:numRef>
              <c:f>Sheet1!$H$3:$H$12</c:f>
              <c:numCache>
                <c:formatCode>General</c:formatCode>
                <c:ptCount val="10"/>
                <c:pt idx="0">
                  <c:v>2586</c:v>
                </c:pt>
                <c:pt idx="1">
                  <c:v>5867</c:v>
                </c:pt>
                <c:pt idx="2">
                  <c:v>8634</c:v>
                </c:pt>
                <c:pt idx="3">
                  <c:v>11533</c:v>
                </c:pt>
                <c:pt idx="4">
                  <c:v>14763</c:v>
                </c:pt>
                <c:pt idx="5">
                  <c:v>17666</c:v>
                </c:pt>
                <c:pt idx="6">
                  <c:v>21128</c:v>
                </c:pt>
                <c:pt idx="7">
                  <c:v>25745</c:v>
                </c:pt>
                <c:pt idx="8">
                  <c:v>34688</c:v>
                </c:pt>
                <c:pt idx="9">
                  <c:v>61836</c:v>
                </c:pt>
              </c:numCache>
            </c:numRef>
          </c:xVal>
          <c:yVal>
            <c:numRef>
              <c:f>Sheet1!$I$3:$I$12</c:f>
              <c:numCache>
                <c:formatCode>General</c:formatCode>
                <c:ptCount val="10"/>
                <c:pt idx="0">
                  <c:v>1.9400000000000035</c:v>
                </c:pt>
                <c:pt idx="1">
                  <c:v>2.0299999999999998</c:v>
                </c:pt>
                <c:pt idx="2">
                  <c:v>2.0699999999999998</c:v>
                </c:pt>
                <c:pt idx="3">
                  <c:v>2.15</c:v>
                </c:pt>
                <c:pt idx="4">
                  <c:v>2.19</c:v>
                </c:pt>
                <c:pt idx="5">
                  <c:v>2.29</c:v>
                </c:pt>
                <c:pt idx="6">
                  <c:v>2.2000000000000002</c:v>
                </c:pt>
                <c:pt idx="7">
                  <c:v>2.2000000000000002</c:v>
                </c:pt>
                <c:pt idx="8">
                  <c:v>2.2999999999999998</c:v>
                </c:pt>
                <c:pt idx="9">
                  <c:v>2.36</c:v>
                </c:pt>
              </c:numCache>
            </c:numRef>
          </c:yVal>
          <c:smooth val="0"/>
        </c:ser>
        <c:dLbls>
          <c:showLegendKey val="0"/>
          <c:showVal val="0"/>
          <c:showCatName val="0"/>
          <c:showSerName val="0"/>
          <c:showPercent val="0"/>
          <c:showBubbleSize val="0"/>
        </c:dLbls>
        <c:axId val="27259264"/>
        <c:axId val="27261184"/>
      </c:scatterChart>
      <c:valAx>
        <c:axId val="27259264"/>
        <c:scaling>
          <c:orientation val="minMax"/>
        </c:scaling>
        <c:delete val="0"/>
        <c:axPos val="b"/>
        <c:title>
          <c:tx>
            <c:rich>
              <a:bodyPr/>
              <a:lstStyle/>
              <a:p>
                <a:pPr>
                  <a:defRPr/>
                </a:pPr>
                <a:r>
                  <a:rPr lang="en-US" sz="2000" b="0" dirty="0" smtClean="0">
                    <a:latin typeface="+mn-lt"/>
                  </a:rPr>
                  <a:t>Household</a:t>
                </a:r>
                <a:r>
                  <a:rPr lang="en-US" sz="2000" b="0" baseline="0" dirty="0" smtClean="0">
                    <a:latin typeface="+mn-lt"/>
                  </a:rPr>
                  <a:t> income / (</a:t>
                </a:r>
                <a:r>
                  <a:rPr lang="en-US" sz="2000" b="0" baseline="0" dirty="0" smtClean="0">
                    <a:latin typeface="+mn-lt"/>
                    <a:cs typeface="Times New Roman"/>
                  </a:rPr>
                  <a:t>√Household Members)</a:t>
                </a:r>
                <a:endParaRPr lang="en-US" sz="2000" b="0" dirty="0">
                  <a:latin typeface="+mn-lt"/>
                </a:endParaRPr>
              </a:p>
            </c:rich>
          </c:tx>
          <c:layout/>
          <c:overlay val="0"/>
        </c:title>
        <c:numFmt formatCode="General" sourceLinked="1"/>
        <c:majorTickMark val="out"/>
        <c:minorTickMark val="none"/>
        <c:tickLblPos val="nextTo"/>
        <c:txPr>
          <a:bodyPr/>
          <a:lstStyle/>
          <a:p>
            <a:pPr>
              <a:defRPr sz="2000" baseline="0"/>
            </a:pPr>
            <a:endParaRPr lang="en-US"/>
          </a:p>
        </c:txPr>
        <c:crossAx val="27261184"/>
        <c:crosses val="autoZero"/>
        <c:crossBetween val="midCat"/>
      </c:valAx>
      <c:valAx>
        <c:axId val="27261184"/>
        <c:scaling>
          <c:orientation val="minMax"/>
          <c:max val="2.5"/>
          <c:min val="1.9000000000000001"/>
        </c:scaling>
        <c:delete val="0"/>
        <c:axPos val="l"/>
        <c:majorGridlines/>
        <c:title>
          <c:tx>
            <c:rich>
              <a:bodyPr rot="-5400000" vert="horz"/>
              <a:lstStyle/>
              <a:p>
                <a:pPr>
                  <a:defRPr b="0"/>
                </a:pPr>
                <a:r>
                  <a:rPr lang="en-US" sz="2000" b="0" dirty="0" smtClean="0"/>
                  <a:t>Average Happiness Rating</a:t>
                </a:r>
                <a:endParaRPr lang="en-US" sz="2000" b="0" dirty="0"/>
              </a:p>
            </c:rich>
          </c:tx>
          <c:layout/>
          <c:overlay val="0"/>
        </c:title>
        <c:numFmt formatCode="General" sourceLinked="1"/>
        <c:majorTickMark val="out"/>
        <c:minorTickMark val="none"/>
        <c:tickLblPos val="nextTo"/>
        <c:txPr>
          <a:bodyPr/>
          <a:lstStyle/>
          <a:p>
            <a:pPr>
              <a:defRPr sz="2000"/>
            </a:pPr>
            <a:endParaRPr lang="en-US"/>
          </a:p>
        </c:txPr>
        <c:crossAx val="2725926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 </a:t>
            </a:r>
            <a:r>
              <a:rPr lang="en-US" dirty="0" smtClean="0"/>
              <a:t>Happiness by US</a:t>
            </a:r>
            <a:r>
              <a:rPr lang="en-US" baseline="0" dirty="0" smtClean="0"/>
              <a:t> Income </a:t>
            </a:r>
            <a:r>
              <a:rPr lang="en-US" baseline="0" dirty="0" err="1" smtClean="0"/>
              <a:t>Decile</a:t>
            </a:r>
            <a:r>
              <a:rPr lang="en-US" dirty="0" smtClean="0"/>
              <a:t> (1972- 1974)</a:t>
            </a:r>
            <a:endParaRPr lang="en-US" dirty="0"/>
          </a:p>
        </c:rich>
      </c:tx>
      <c:layout/>
      <c:overlay val="0"/>
    </c:title>
    <c:autoTitleDeleted val="0"/>
    <c:plotArea>
      <c:layout/>
      <c:scatterChart>
        <c:scatterStyle val="lineMarker"/>
        <c:varyColors val="0"/>
        <c:ser>
          <c:idx val="0"/>
          <c:order val="0"/>
          <c:tx>
            <c:strRef>
              <c:f>Sheet1!$E$2</c:f>
              <c:strCache>
                <c:ptCount val="1"/>
                <c:pt idx="0">
                  <c:v>Average Happiness72-74</c:v>
                </c:pt>
              </c:strCache>
            </c:strRef>
          </c:tx>
          <c:spPr>
            <a:ln w="28575">
              <a:noFill/>
            </a:ln>
          </c:spPr>
          <c:marker>
            <c:symbol val="diamond"/>
            <c:size val="20"/>
          </c:marker>
          <c:xVal>
            <c:numRef>
              <c:f>Sheet1!$D$3:$D$12</c:f>
              <c:numCache>
                <c:formatCode>General</c:formatCode>
                <c:ptCount val="10"/>
                <c:pt idx="0">
                  <c:v>2522</c:v>
                </c:pt>
                <c:pt idx="1">
                  <c:v>5777</c:v>
                </c:pt>
                <c:pt idx="2">
                  <c:v>8694</c:v>
                </c:pt>
                <c:pt idx="3">
                  <c:v>11114</c:v>
                </c:pt>
                <c:pt idx="4">
                  <c:v>13517</c:v>
                </c:pt>
                <c:pt idx="5">
                  <c:v>15979</c:v>
                </c:pt>
                <c:pt idx="6">
                  <c:v>18713</c:v>
                </c:pt>
                <c:pt idx="7">
                  <c:v>22343</c:v>
                </c:pt>
                <c:pt idx="8">
                  <c:v>28473</c:v>
                </c:pt>
                <c:pt idx="9">
                  <c:v>46338</c:v>
                </c:pt>
              </c:numCache>
            </c:numRef>
          </c:xVal>
          <c:yVal>
            <c:numRef>
              <c:f>Sheet1!$E$3:$E$12</c:f>
              <c:numCache>
                <c:formatCode>General</c:formatCode>
                <c:ptCount val="10"/>
                <c:pt idx="0">
                  <c:v>1.9200000000000021</c:v>
                </c:pt>
                <c:pt idx="1">
                  <c:v>2.09</c:v>
                </c:pt>
                <c:pt idx="2">
                  <c:v>2.17</c:v>
                </c:pt>
                <c:pt idx="3">
                  <c:v>2.2200000000000002</c:v>
                </c:pt>
                <c:pt idx="4">
                  <c:v>2.19</c:v>
                </c:pt>
                <c:pt idx="5">
                  <c:v>2.29</c:v>
                </c:pt>
                <c:pt idx="6">
                  <c:v>2.2400000000000002</c:v>
                </c:pt>
                <c:pt idx="7">
                  <c:v>2.3099999999999987</c:v>
                </c:pt>
                <c:pt idx="8">
                  <c:v>2.2599999999999998</c:v>
                </c:pt>
                <c:pt idx="9">
                  <c:v>2.36</c:v>
                </c:pt>
              </c:numCache>
            </c:numRef>
          </c:yVal>
          <c:smooth val="0"/>
        </c:ser>
        <c:dLbls>
          <c:showLegendKey val="0"/>
          <c:showVal val="0"/>
          <c:showCatName val="0"/>
          <c:showSerName val="0"/>
          <c:showPercent val="0"/>
          <c:showBubbleSize val="0"/>
        </c:dLbls>
        <c:axId val="26764032"/>
        <c:axId val="26765952"/>
      </c:scatterChart>
      <c:valAx>
        <c:axId val="26764032"/>
        <c:scaling>
          <c:orientation val="minMax"/>
          <c:max val="70000"/>
          <c:min val="0"/>
        </c:scaling>
        <c:delete val="0"/>
        <c:axPos val="b"/>
        <c:title>
          <c:tx>
            <c:rich>
              <a:bodyPr/>
              <a:lstStyle/>
              <a:p>
                <a:pPr>
                  <a:defRPr sz="2000"/>
                </a:pPr>
                <a:r>
                  <a:rPr lang="en-US" sz="2000" b="0" i="0" baseline="0" dirty="0" smtClean="0"/>
                  <a:t>Household income / (√Household Members)</a:t>
                </a:r>
                <a:endParaRPr lang="en-US" sz="2000" b="0" i="0" baseline="0" dirty="0"/>
              </a:p>
            </c:rich>
          </c:tx>
          <c:layout/>
          <c:overlay val="0"/>
        </c:title>
        <c:numFmt formatCode="General" sourceLinked="1"/>
        <c:majorTickMark val="out"/>
        <c:minorTickMark val="none"/>
        <c:tickLblPos val="nextTo"/>
        <c:txPr>
          <a:bodyPr/>
          <a:lstStyle/>
          <a:p>
            <a:pPr>
              <a:defRPr sz="2000"/>
            </a:pPr>
            <a:endParaRPr lang="en-US"/>
          </a:p>
        </c:txPr>
        <c:crossAx val="26765952"/>
        <c:crosses val="autoZero"/>
        <c:crossBetween val="midCat"/>
      </c:valAx>
      <c:valAx>
        <c:axId val="26765952"/>
        <c:scaling>
          <c:orientation val="minMax"/>
          <c:max val="2.5"/>
          <c:min val="1.9000000000000001"/>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black"/>
                    </a:solidFill>
                    <a:latin typeface="+mn-lt"/>
                    <a:ea typeface="+mn-ea"/>
                    <a:cs typeface="+mn-cs"/>
                  </a:defRPr>
                </a:pPr>
                <a:r>
                  <a:rPr lang="en-US" sz="2000" b="0" i="0" baseline="0" dirty="0" smtClean="0"/>
                  <a:t>Average Happiness Rating</a:t>
                </a:r>
              </a:p>
            </c:rich>
          </c:tx>
          <c:layout/>
          <c:overlay val="0"/>
        </c:title>
        <c:numFmt formatCode="General" sourceLinked="1"/>
        <c:majorTickMark val="out"/>
        <c:minorTickMark val="none"/>
        <c:tickLblPos val="nextTo"/>
        <c:txPr>
          <a:bodyPr/>
          <a:lstStyle/>
          <a:p>
            <a:pPr>
              <a:defRPr sz="2000"/>
            </a:pPr>
            <a:endParaRPr lang="en-US"/>
          </a:p>
        </c:txPr>
        <c:crossAx val="26764032"/>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C02979-05B5-4E46-9175-CF5BB5C722E2}" type="datetimeFigureOut">
              <a:rPr lang="en-US" smtClean="0"/>
              <a:pPr/>
              <a:t>11/30/2015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461EE-BE88-4703-89AD-EC9F20DB4523}" type="slidenum">
              <a:rPr lang="en-US" smtClean="0"/>
              <a:pPr/>
              <a:t>‹#›</a:t>
            </a:fld>
            <a:endParaRPr lang="en-US"/>
          </a:p>
        </p:txBody>
      </p:sp>
    </p:spTree>
    <p:extLst>
      <p:ext uri="{BB962C8B-B14F-4D97-AF65-F5344CB8AC3E}">
        <p14:creationId xmlns:p14="http://schemas.microsoft.com/office/powerpoint/2010/main" val="2962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hristina-o.com/image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may be grouped with those on “Spirit Level,” “Help,” “Altruism and Fairness,” and </a:t>
            </a:r>
            <a:r>
              <a:rPr lang="en-US" smtClean="0"/>
              <a:t>“Cheating.”</a:t>
            </a:r>
            <a:endParaRPr lang="en-US"/>
          </a:p>
        </p:txBody>
      </p:sp>
      <p:sp>
        <p:nvSpPr>
          <p:cNvPr id="4" name="Slide Number Placeholder 3"/>
          <p:cNvSpPr>
            <a:spLocks noGrp="1"/>
          </p:cNvSpPr>
          <p:nvPr>
            <p:ph type="sldNum" sz="quarter" idx="10"/>
          </p:nvPr>
        </p:nvSpPr>
        <p:spPr/>
        <p:txBody>
          <a:bodyPr/>
          <a:lstStyle/>
          <a:p>
            <a:fld id="{E35461EE-BE88-4703-89AD-EC9F20DB4523}" type="slidenum">
              <a:rPr lang="en-US" smtClean="0"/>
              <a:pPr/>
              <a:t>1</a:t>
            </a:fld>
            <a:endParaRPr lang="en-US"/>
          </a:p>
        </p:txBody>
      </p:sp>
    </p:spTree>
    <p:extLst>
      <p:ext uri="{BB962C8B-B14F-4D97-AF65-F5344CB8AC3E}">
        <p14:creationId xmlns:p14="http://schemas.microsoft.com/office/powerpoint/2010/main" val="420958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http://en.wikipedia.org/wiki/File:Veblen3a.jpg</a:t>
            </a:r>
            <a:endParaRPr lang="en-US" dirty="0"/>
          </a:p>
        </p:txBody>
      </p:sp>
      <p:sp>
        <p:nvSpPr>
          <p:cNvPr id="4" name="Slide Number Placeholder 3"/>
          <p:cNvSpPr>
            <a:spLocks noGrp="1"/>
          </p:cNvSpPr>
          <p:nvPr>
            <p:ph type="sldNum" sz="quarter" idx="10"/>
          </p:nvPr>
        </p:nvSpPr>
        <p:spPr/>
        <p:txBody>
          <a:bodyPr/>
          <a:lstStyle/>
          <a:p>
            <a:fld id="{E35461EE-BE88-4703-89AD-EC9F20DB4523}"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Images from </a:t>
            </a:r>
            <a:r>
              <a:rPr lang="en-US" dirty="0" smtClean="0">
                <a:hlinkClick r:id="rId3"/>
              </a:rPr>
              <a:t>http://www.christina-o.com/images.pdf</a:t>
            </a:r>
            <a:r>
              <a:rPr lang="en-US" dirty="0" smtClean="0"/>
              <a:t> &amp; http://www.robert-h-frank.com/</a:t>
            </a:r>
          </a:p>
          <a:p>
            <a:endParaRPr lang="en-US" dirty="0" smtClean="0"/>
          </a:p>
        </p:txBody>
      </p:sp>
      <p:sp>
        <p:nvSpPr>
          <p:cNvPr id="4" name="Slide Number Placeholder 3"/>
          <p:cNvSpPr>
            <a:spLocks noGrp="1"/>
          </p:cNvSpPr>
          <p:nvPr>
            <p:ph type="sldNum" sz="quarter" idx="10"/>
          </p:nvPr>
        </p:nvSpPr>
        <p:spPr/>
        <p:txBody>
          <a:bodyPr/>
          <a:lstStyle/>
          <a:p>
            <a:fld id="{39592775-5DED-4957-83CD-E436D91A4307}"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5461EE-BE88-4703-89AD-EC9F20DB4523}" type="slidenum">
              <a:rPr lang="en-US" smtClean="0"/>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Ariely’s</a:t>
            </a:r>
            <a:r>
              <a:rPr lang="en-US" dirty="0" smtClean="0"/>
              <a:t> Chapter 1 has a discussion of how relative comparisons and anchoring affect our choices. That material was also discussed in the presentation on “diversification bias.” A lot of the material here also intersects with the presentation on “altruism and fairness.”</a:t>
            </a:r>
            <a:endParaRPr lang="en-US" dirty="0"/>
          </a:p>
        </p:txBody>
      </p:sp>
      <p:sp>
        <p:nvSpPr>
          <p:cNvPr id="4" name="Slide Number Placeholder 3"/>
          <p:cNvSpPr>
            <a:spLocks noGrp="1"/>
          </p:cNvSpPr>
          <p:nvPr>
            <p:ph type="sldNum" sz="quarter" idx="10"/>
          </p:nvPr>
        </p:nvSpPr>
        <p:spPr/>
        <p:txBody>
          <a:bodyPr/>
          <a:lstStyle/>
          <a:p>
            <a:fld id="{E35461EE-BE88-4703-89AD-EC9F20DB4523}" type="slidenum">
              <a:rPr lang="en-US" smtClean="0"/>
              <a:pPr/>
              <a:t>33</a:t>
            </a:fld>
            <a:endParaRPr lang="en-US"/>
          </a:p>
        </p:txBody>
      </p:sp>
    </p:spTree>
    <p:extLst>
      <p:ext uri="{BB962C8B-B14F-4D97-AF65-F5344CB8AC3E}">
        <p14:creationId xmlns:p14="http://schemas.microsoft.com/office/powerpoint/2010/main" val="310408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5461EE-BE88-4703-89AD-EC9F20DB4523}" type="slidenum">
              <a:rPr lang="en-US" smtClean="0"/>
              <a:pPr/>
              <a:t>42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does the</a:t>
            </a:r>
            <a:r>
              <a:rPr lang="en-US" baseline="0" dirty="0" smtClean="0"/>
              <a:t> subject matter of this presentation have to do with economics? How can people protect themselves from the weaknesses discussed here? How can or should rational actors and policy makers make use of the ideas discussed here?</a:t>
            </a:r>
            <a:endParaRPr lang="en-US" dirty="0" smtClean="0"/>
          </a:p>
          <a:p>
            <a:endParaRPr lang="en-US" dirty="0"/>
          </a:p>
        </p:txBody>
      </p:sp>
      <p:sp>
        <p:nvSpPr>
          <p:cNvPr id="4" name="Slide Number Placeholder 3"/>
          <p:cNvSpPr>
            <a:spLocks noGrp="1"/>
          </p:cNvSpPr>
          <p:nvPr>
            <p:ph type="sldNum" sz="quarter" idx="10"/>
          </p:nvPr>
        </p:nvSpPr>
        <p:spPr/>
        <p:txBody>
          <a:bodyPr/>
          <a:lstStyle/>
          <a:p>
            <a:fld id="{E35461EE-BE88-4703-89AD-EC9F20DB4523}" type="slidenum">
              <a:rPr lang="en-US" smtClean="0"/>
              <a:pPr/>
              <a:t>43</a:t>
            </a:fld>
            <a:endParaRPr lang="en-US"/>
          </a:p>
        </p:txBody>
      </p:sp>
    </p:spTree>
    <p:extLst>
      <p:ext uri="{BB962C8B-B14F-4D97-AF65-F5344CB8AC3E}">
        <p14:creationId xmlns:p14="http://schemas.microsoft.com/office/powerpoint/2010/main" val="2413441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368C3-E86F-4C6F-BB25-C86CEB05F5E3}"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ACCF8-4D7F-4B7E-B6AC-B8263B5E6C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368C3-E86F-4C6F-BB25-C86CEB05F5E3}"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ACCF8-4D7F-4B7E-B6AC-B8263B5E6C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368C3-E86F-4C6F-BB25-C86CEB05F5E3}"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ACCF8-4D7F-4B7E-B6AC-B8263B5E6C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368C3-E86F-4C6F-BB25-C86CEB05F5E3}"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ACCF8-4D7F-4B7E-B6AC-B8263B5E6C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5368C3-E86F-4C6F-BB25-C86CEB05F5E3}"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ACCF8-4D7F-4B7E-B6AC-B8263B5E6C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368C3-E86F-4C6F-BB25-C86CEB05F5E3}"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ACCF8-4D7F-4B7E-B6AC-B8263B5E6C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368C3-E86F-4C6F-BB25-C86CEB05F5E3}" type="datetimeFigureOut">
              <a:rPr lang="en-US" smtClean="0"/>
              <a:pPr/>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ACCF8-4D7F-4B7E-B6AC-B8263B5E6C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368C3-E86F-4C6F-BB25-C86CEB05F5E3}" type="datetimeFigureOut">
              <a:rPr lang="en-US" smtClean="0"/>
              <a:pPr/>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ACCF8-4D7F-4B7E-B6AC-B8263B5E6C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368C3-E86F-4C6F-BB25-C86CEB05F5E3}" type="datetimeFigureOut">
              <a:rPr lang="en-US" smtClean="0"/>
              <a:pPr/>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ACCF8-4D7F-4B7E-B6AC-B8263B5E6C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368C3-E86F-4C6F-BB25-C86CEB05F5E3}"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ACCF8-4D7F-4B7E-B6AC-B8263B5E6C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368C3-E86F-4C6F-BB25-C86CEB05F5E3}"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ACCF8-4D7F-4B7E-B6AC-B8263B5E6C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368C3-E86F-4C6F-BB25-C86CEB05F5E3}" type="datetimeFigureOut">
              <a:rPr lang="en-US" smtClean="0"/>
              <a:pPr/>
              <a:t>11/30/2015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ACCF8-4D7F-4B7E-B6AC-B8263B5E6C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KJxVRNNdgl4" TargetMode="External"/><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e/e9/Veblen3a.jp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mAc2VdnK78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0891209Small.jpg"/>
          <p:cNvPicPr>
            <a:picLocks noChangeAspect="1"/>
          </p:cNvPicPr>
          <p:nvPr/>
        </p:nvPicPr>
        <p:blipFill>
          <a:blip r:embed="rId3" cstate="print"/>
          <a:srcRect l="5686" r="5686"/>
          <a:stretch>
            <a:fillRect/>
          </a:stretch>
        </p:blipFill>
        <p:spPr>
          <a:xfrm>
            <a:off x="0" y="0"/>
            <a:ext cx="9144000" cy="6858000"/>
          </a:xfrm>
          <a:prstGeom prst="rect">
            <a:avLst/>
          </a:prstGeom>
        </p:spPr>
      </p:pic>
      <p:sp>
        <p:nvSpPr>
          <p:cNvPr id="5" name="TextBox 4"/>
          <p:cNvSpPr txBox="1"/>
          <p:nvPr/>
        </p:nvSpPr>
        <p:spPr>
          <a:xfrm>
            <a:off x="0" y="9265"/>
            <a:ext cx="9144000" cy="1438535"/>
          </a:xfrm>
          <a:prstGeom prst="rect">
            <a:avLst/>
          </a:prstGeom>
          <a:noFill/>
        </p:spPr>
        <p:txBody>
          <a:bodyPr wrap="square" rtlCol="0">
            <a:spAutoFit/>
          </a:bodyPr>
          <a:lstStyle/>
          <a:p>
            <a:pPr algn="ctr">
              <a:lnSpc>
                <a:spcPct val="80000"/>
              </a:lnSpc>
            </a:pPr>
            <a:r>
              <a:rPr lang="en-US" sz="5400" b="1" dirty="0" smtClean="0">
                <a:solidFill>
                  <a:schemeClr val="bg1"/>
                </a:solidFill>
              </a:rPr>
              <a:t>Relative consumption and </a:t>
            </a:r>
            <a:br>
              <a:rPr lang="en-US" sz="5400" b="1" dirty="0" smtClean="0">
                <a:solidFill>
                  <a:schemeClr val="bg1"/>
                </a:solidFill>
              </a:rPr>
            </a:br>
            <a:r>
              <a:rPr lang="en-US" sz="5400" b="1" dirty="0" smtClean="0">
                <a:solidFill>
                  <a:schemeClr val="bg1"/>
                </a:solidFill>
              </a:rPr>
              <a:t>satisfaction</a:t>
            </a:r>
            <a:endParaRPr lang="en-US" sz="5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2400" y="152400"/>
            <a:ext cx="6477000" cy="6656787"/>
          </a:xfrm>
        </p:spPr>
      </p:pic>
      <p:cxnSp>
        <p:nvCxnSpPr>
          <p:cNvPr id="6" name="Straight Arrow Connector 5"/>
          <p:cNvCxnSpPr/>
          <p:nvPr/>
        </p:nvCxnSpPr>
        <p:spPr>
          <a:xfrm>
            <a:off x="381000" y="6019800"/>
            <a:ext cx="304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81800" y="304800"/>
            <a:ext cx="2133600" cy="2308324"/>
          </a:xfrm>
          <a:prstGeom prst="rect">
            <a:avLst/>
          </a:prstGeom>
          <a:noFill/>
        </p:spPr>
        <p:txBody>
          <a:bodyPr wrap="square" rtlCol="0">
            <a:spAutoFit/>
          </a:bodyPr>
          <a:lstStyle/>
          <a:p>
            <a:r>
              <a:rPr lang="en-US" dirty="0" smtClean="0"/>
              <a:t>Both authors—Daniel </a:t>
            </a:r>
            <a:r>
              <a:rPr lang="en-US" dirty="0" err="1" smtClean="0"/>
              <a:t>Kahneman</a:t>
            </a:r>
            <a:r>
              <a:rPr lang="en-US" dirty="0" smtClean="0"/>
              <a:t> (a psychologist) and Angus Deaton (an economist)—have separately won the Nobel Memorial Prize in Economics.</a:t>
            </a:r>
            <a:endParaRPr lang="en-US" dirty="0"/>
          </a:p>
        </p:txBody>
      </p:sp>
      <p:sp>
        <p:nvSpPr>
          <p:cNvPr id="8" name="TextBox 7"/>
          <p:cNvSpPr txBox="1"/>
          <p:nvPr/>
        </p:nvSpPr>
        <p:spPr>
          <a:xfrm>
            <a:off x="6781800" y="2873276"/>
            <a:ext cx="2133600" cy="1200329"/>
          </a:xfrm>
          <a:prstGeom prst="rect">
            <a:avLst/>
          </a:prstGeom>
          <a:noFill/>
        </p:spPr>
        <p:txBody>
          <a:bodyPr wrap="square" rtlCol="0">
            <a:spAutoFit/>
          </a:bodyPr>
          <a:lstStyle/>
          <a:p>
            <a:r>
              <a:rPr lang="en-US" dirty="0" smtClean="0"/>
              <a:t>Their research inspired the event described in the next slide</a:t>
            </a:r>
            <a:endParaRPr lang="en-US" dirty="0"/>
          </a:p>
        </p:txBody>
      </p:sp>
    </p:spTree>
    <p:extLst>
      <p:ext uri="{BB962C8B-B14F-4D97-AF65-F5344CB8AC3E}">
        <p14:creationId xmlns:p14="http://schemas.microsoft.com/office/powerpoint/2010/main" val="406756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4250" y="73030"/>
            <a:ext cx="5933550" cy="6558488"/>
          </a:xfrm>
        </p:spPr>
      </p:pic>
      <p:sp>
        <p:nvSpPr>
          <p:cNvPr id="2" name="Title 1"/>
          <p:cNvSpPr>
            <a:spLocks noGrp="1"/>
          </p:cNvSpPr>
          <p:nvPr>
            <p:ph type="title"/>
          </p:nvPr>
        </p:nvSpPr>
        <p:spPr>
          <a:xfrm>
            <a:off x="457200" y="274638"/>
            <a:ext cx="2667000" cy="1143000"/>
          </a:xfrm>
        </p:spPr>
        <p:txBody>
          <a:bodyPr>
            <a:normAutofit fontScale="90000"/>
          </a:bodyPr>
          <a:lstStyle/>
          <a:p>
            <a:r>
              <a:rPr lang="en-US" dirty="0" smtClean="0"/>
              <a:t>In The News</a:t>
            </a:r>
            <a:endParaRPr lang="en-US" dirty="0"/>
          </a:p>
        </p:txBody>
      </p:sp>
      <p:sp>
        <p:nvSpPr>
          <p:cNvPr id="5" name="TextBox 4"/>
          <p:cNvSpPr txBox="1"/>
          <p:nvPr/>
        </p:nvSpPr>
        <p:spPr>
          <a:xfrm>
            <a:off x="228600" y="3429000"/>
            <a:ext cx="2590800" cy="2585323"/>
          </a:xfrm>
          <a:prstGeom prst="rect">
            <a:avLst/>
          </a:prstGeom>
          <a:noFill/>
        </p:spPr>
        <p:txBody>
          <a:bodyPr wrap="square" rtlCol="0">
            <a:spAutoFit/>
          </a:bodyPr>
          <a:lstStyle/>
          <a:p>
            <a:r>
              <a:rPr lang="en-US" dirty="0" smtClean="0"/>
              <a:t>At about the 1:20 point in this CBS News video report, Dan Price explains that his decision was influenced by the research by </a:t>
            </a:r>
            <a:r>
              <a:rPr lang="en-US" dirty="0" err="1" smtClean="0"/>
              <a:t>Kahneman</a:t>
            </a:r>
            <a:r>
              <a:rPr lang="en-US" dirty="0" smtClean="0"/>
              <a:t> </a:t>
            </a:r>
            <a:r>
              <a:rPr lang="en-US" dirty="0"/>
              <a:t>and Deaton: see </a:t>
            </a:r>
            <a:r>
              <a:rPr lang="en-US" dirty="0">
                <a:hlinkClick r:id="rId3"/>
              </a:rPr>
              <a:t>https://</a:t>
            </a:r>
            <a:r>
              <a:rPr lang="en-US" dirty="0" smtClean="0">
                <a:hlinkClick r:id="rId3"/>
              </a:rPr>
              <a:t>youtu.be/KJxVRNNdgl4</a:t>
            </a:r>
            <a:r>
              <a:rPr lang="en-US" dirty="0" smtClean="0"/>
              <a:t> </a:t>
            </a:r>
            <a:endParaRPr lang="en-US" dirty="0"/>
          </a:p>
        </p:txBody>
      </p:sp>
    </p:spTree>
    <p:extLst>
      <p:ext uri="{BB962C8B-B14F-4D97-AF65-F5344CB8AC3E}">
        <p14:creationId xmlns:p14="http://schemas.microsoft.com/office/powerpoint/2010/main" val="2782911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9214414XSmall.jpg"/>
          <p:cNvPicPr>
            <a:picLocks noChangeAspect="1"/>
          </p:cNvPicPr>
          <p:nvPr/>
        </p:nvPicPr>
        <p:blipFill>
          <a:blip r:embed="rId2" cstate="print"/>
          <a:stretch>
            <a:fillRect/>
          </a:stretch>
        </p:blipFill>
        <p:spPr>
          <a:xfrm>
            <a:off x="4572000" y="76200"/>
            <a:ext cx="4495800" cy="6735757"/>
          </a:xfrm>
          <a:prstGeom prst="rect">
            <a:avLst/>
          </a:prstGeom>
        </p:spPr>
      </p:pic>
      <p:sp>
        <p:nvSpPr>
          <p:cNvPr id="2" name="Title 1"/>
          <p:cNvSpPr>
            <a:spLocks noGrp="1"/>
          </p:cNvSpPr>
          <p:nvPr>
            <p:ph type="title"/>
          </p:nvPr>
        </p:nvSpPr>
        <p:spPr>
          <a:xfrm>
            <a:off x="381000" y="1600200"/>
            <a:ext cx="4038600" cy="1143000"/>
          </a:xfrm>
        </p:spPr>
        <p:txBody>
          <a:bodyPr>
            <a:normAutofit fontScale="90000"/>
          </a:bodyPr>
          <a:lstStyle/>
          <a:p>
            <a:r>
              <a:rPr lang="en-US" dirty="0" smtClean="0"/>
              <a:t>Why don’t we see national subjective well-being rising with national income?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0"/>
            <a:ext cx="4038600" cy="4525963"/>
          </a:xfrm>
        </p:spPr>
        <p:txBody>
          <a:bodyPr/>
          <a:lstStyle/>
          <a:p>
            <a:pPr>
              <a:buNone/>
            </a:pPr>
            <a:r>
              <a:rPr lang="en-US" dirty="0" smtClean="0"/>
              <a:t>Standard economics</a:t>
            </a:r>
          </a:p>
          <a:p>
            <a:r>
              <a:rPr lang="en-US" dirty="0" smtClean="0"/>
              <a:t>More money means greater consumption and therefore greater utility and satisfaction</a:t>
            </a:r>
          </a:p>
          <a:p>
            <a:endParaRPr lang="en-US" dirty="0" smtClean="0"/>
          </a:p>
        </p:txBody>
      </p:sp>
      <p:sp>
        <p:nvSpPr>
          <p:cNvPr id="4" name="Content Placeholder 3"/>
          <p:cNvSpPr>
            <a:spLocks noGrp="1"/>
          </p:cNvSpPr>
          <p:nvPr>
            <p:ph sz="half" idx="2"/>
          </p:nvPr>
        </p:nvSpPr>
        <p:spPr>
          <a:xfrm>
            <a:off x="4648200" y="1"/>
            <a:ext cx="4038600" cy="3048000"/>
          </a:xfrm>
        </p:spPr>
        <p:txBody>
          <a:bodyPr/>
          <a:lstStyle/>
          <a:p>
            <a:pPr>
              <a:buNone/>
            </a:pPr>
            <a:r>
              <a:rPr lang="en-US" dirty="0" smtClean="0"/>
              <a:t>Behavioral economics</a:t>
            </a:r>
          </a:p>
          <a:p>
            <a:r>
              <a:rPr lang="en-US" dirty="0" smtClean="0"/>
              <a:t>My level of satisfaction depends upon my </a:t>
            </a:r>
            <a:r>
              <a:rPr lang="en-US" b="1" dirty="0" smtClean="0"/>
              <a:t>relative</a:t>
            </a:r>
            <a:r>
              <a:rPr lang="en-US" dirty="0" smtClean="0"/>
              <a:t> consumption v. those in my comparison group</a:t>
            </a:r>
          </a:p>
        </p:txBody>
      </p:sp>
      <p:pic>
        <p:nvPicPr>
          <p:cNvPr id="6" name="Picture 5" descr="iStock_000003439257XSmall.jpg"/>
          <p:cNvPicPr>
            <a:picLocks noChangeAspect="1"/>
          </p:cNvPicPr>
          <p:nvPr/>
        </p:nvPicPr>
        <p:blipFill>
          <a:blip r:embed="rId2" cstate="print"/>
          <a:stretch>
            <a:fillRect/>
          </a:stretch>
        </p:blipFill>
        <p:spPr>
          <a:xfrm>
            <a:off x="0" y="2522376"/>
            <a:ext cx="3124200" cy="4335624"/>
          </a:xfrm>
          <a:prstGeom prst="rect">
            <a:avLst/>
          </a:prstGeom>
        </p:spPr>
      </p:pic>
      <p:pic>
        <p:nvPicPr>
          <p:cNvPr id="7" name="Picture 6" descr="iStock_000007379312XSmall.jpg"/>
          <p:cNvPicPr>
            <a:picLocks noChangeAspect="1"/>
          </p:cNvPicPr>
          <p:nvPr/>
        </p:nvPicPr>
        <p:blipFill>
          <a:blip r:embed="rId3" cstate="print"/>
          <a:srcRect r="5241"/>
          <a:stretch>
            <a:fillRect/>
          </a:stretch>
        </p:blipFill>
        <p:spPr>
          <a:xfrm>
            <a:off x="3540804" y="2887980"/>
            <a:ext cx="5603196" cy="39700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Some goods are more “positional”</a:t>
            </a:r>
            <a:endParaRPr lang="en-US" dirty="0"/>
          </a:p>
        </p:txBody>
      </p:sp>
      <p:sp>
        <p:nvSpPr>
          <p:cNvPr id="3" name="Content Placeholder 2"/>
          <p:cNvSpPr>
            <a:spLocks noGrp="1"/>
          </p:cNvSpPr>
          <p:nvPr>
            <p:ph sz="half" idx="1"/>
          </p:nvPr>
        </p:nvSpPr>
        <p:spPr/>
        <p:txBody>
          <a:bodyPr/>
          <a:lstStyle/>
          <a:p>
            <a:pPr marL="0" indent="0">
              <a:buNone/>
            </a:pPr>
            <a:r>
              <a:rPr lang="en-US" dirty="0" smtClean="0"/>
              <a:t>Goods where </a:t>
            </a:r>
            <a:r>
              <a:rPr lang="en-US" b="1" dirty="0" smtClean="0"/>
              <a:t>relative</a:t>
            </a:r>
            <a:r>
              <a:rPr lang="en-US" dirty="0" smtClean="0"/>
              <a:t> level is key</a:t>
            </a:r>
          </a:p>
          <a:p>
            <a:pPr marL="282575" indent="-282575"/>
            <a:r>
              <a:rPr lang="en-US" dirty="0" smtClean="0"/>
              <a:t>Cars</a:t>
            </a:r>
          </a:p>
          <a:p>
            <a:pPr marL="282575" indent="-282575"/>
            <a:r>
              <a:rPr lang="en-US" dirty="0" smtClean="0"/>
              <a:t>Houses</a:t>
            </a:r>
          </a:p>
          <a:p>
            <a:pPr marL="282575" indent="-282575"/>
            <a:r>
              <a:rPr lang="en-US" dirty="0" smtClean="0"/>
              <a:t>Fashion</a:t>
            </a:r>
          </a:p>
          <a:p>
            <a:pPr marL="282575" indent="-282575"/>
            <a:r>
              <a:rPr lang="en-US" dirty="0" smtClean="0"/>
              <a:t>Professional attire</a:t>
            </a:r>
          </a:p>
          <a:p>
            <a:pPr marL="282575" indent="-282575"/>
            <a:r>
              <a:rPr lang="en-US" dirty="0" smtClean="0"/>
              <a:t>Income</a:t>
            </a:r>
            <a:endParaRPr lang="en-US" dirty="0"/>
          </a:p>
        </p:txBody>
      </p:sp>
      <p:sp>
        <p:nvSpPr>
          <p:cNvPr id="4" name="Content Placeholder 3"/>
          <p:cNvSpPr>
            <a:spLocks noGrp="1"/>
          </p:cNvSpPr>
          <p:nvPr>
            <p:ph sz="half" idx="2"/>
          </p:nvPr>
        </p:nvSpPr>
        <p:spPr/>
        <p:txBody>
          <a:bodyPr/>
          <a:lstStyle/>
          <a:p>
            <a:pPr marL="0" indent="0">
              <a:buNone/>
            </a:pPr>
            <a:r>
              <a:rPr lang="en-US" dirty="0" smtClean="0"/>
              <a:t>Goods where </a:t>
            </a:r>
            <a:r>
              <a:rPr lang="en-US" b="1" dirty="0" smtClean="0"/>
              <a:t>absolute</a:t>
            </a:r>
            <a:r>
              <a:rPr lang="en-US" dirty="0" smtClean="0"/>
              <a:t> level is key</a:t>
            </a:r>
          </a:p>
          <a:p>
            <a:r>
              <a:rPr lang="en-US" dirty="0" smtClean="0"/>
              <a:t>Health</a:t>
            </a:r>
          </a:p>
          <a:p>
            <a:r>
              <a:rPr lang="en-US" dirty="0" smtClean="0"/>
              <a:t>Safety</a:t>
            </a:r>
          </a:p>
          <a:p>
            <a:r>
              <a:rPr lang="en-US" dirty="0" smtClean="0"/>
              <a:t>Relationships</a:t>
            </a:r>
          </a:p>
          <a:p>
            <a:r>
              <a:rPr lang="en-US" dirty="0" smtClean="0"/>
              <a:t>Vacation time</a:t>
            </a:r>
            <a:endParaRPr lang="en-US" dirty="0"/>
          </a:p>
        </p:txBody>
      </p:sp>
      <p:sp>
        <p:nvSpPr>
          <p:cNvPr id="5" name="TextBox 4"/>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S. J. </a:t>
            </a:r>
            <a:r>
              <a:rPr lang="en-US" dirty="0" err="1" smtClean="0">
                <a:solidFill>
                  <a:schemeClr val="bg1"/>
                </a:solidFill>
              </a:rPr>
              <a:t>Solnick</a:t>
            </a:r>
            <a:r>
              <a:rPr lang="en-US" dirty="0" smtClean="0">
                <a:solidFill>
                  <a:schemeClr val="bg1"/>
                </a:solidFill>
              </a:rPr>
              <a:t> (U. Vermont) &amp; D. </a:t>
            </a:r>
            <a:r>
              <a:rPr lang="en-US" dirty="0" err="1" smtClean="0">
                <a:solidFill>
                  <a:schemeClr val="bg1"/>
                </a:solidFill>
              </a:rPr>
              <a:t>Hemenway</a:t>
            </a:r>
            <a:r>
              <a:rPr lang="en-US" dirty="0" smtClean="0">
                <a:solidFill>
                  <a:schemeClr val="bg1"/>
                </a:solidFill>
              </a:rPr>
              <a:t> (Harvard), 2005. Are positional concerns stronger in some domains than in others? </a:t>
            </a:r>
            <a:r>
              <a:rPr lang="en-US" i="1" dirty="0" smtClean="0">
                <a:solidFill>
                  <a:schemeClr val="bg1"/>
                </a:solidFill>
              </a:rPr>
              <a:t>American Economic Review, 95</a:t>
            </a:r>
            <a:r>
              <a:rPr lang="en-US" dirty="0" smtClean="0">
                <a:solidFill>
                  <a:schemeClr val="bg1"/>
                </a:solidFill>
              </a:rPr>
              <a:t>, 147-151</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“Conspicuous Consumption”</a:t>
            </a:r>
            <a:endParaRPr lang="en-US" dirty="0"/>
          </a:p>
        </p:txBody>
      </p:sp>
      <p:sp>
        <p:nvSpPr>
          <p:cNvPr id="3" name="Content Placeholder 2"/>
          <p:cNvSpPr>
            <a:spLocks noGrp="1"/>
          </p:cNvSpPr>
          <p:nvPr>
            <p:ph sz="half" idx="1"/>
          </p:nvPr>
        </p:nvSpPr>
        <p:spPr>
          <a:xfrm>
            <a:off x="457200" y="1600200"/>
            <a:ext cx="4038600" cy="4800600"/>
          </a:xfrm>
        </p:spPr>
        <p:txBody>
          <a:bodyPr>
            <a:normAutofit/>
          </a:bodyPr>
          <a:lstStyle/>
          <a:p>
            <a:pPr marL="228600" indent="-228600"/>
            <a:r>
              <a:rPr lang="en-US" dirty="0" err="1" smtClean="0"/>
              <a:t>Thorstein</a:t>
            </a:r>
            <a:r>
              <a:rPr lang="en-US" dirty="0" smtClean="0"/>
              <a:t> Veblen </a:t>
            </a:r>
          </a:p>
          <a:p>
            <a:pPr marL="228600" indent="-228600"/>
            <a:r>
              <a:rPr lang="en-US" i="1" dirty="0" smtClean="0"/>
              <a:t>Theory of the Leisure Class (1899)</a:t>
            </a:r>
          </a:p>
          <a:p>
            <a:pPr marL="228600" indent="-228600"/>
            <a:r>
              <a:rPr lang="en-US" dirty="0" smtClean="0"/>
              <a:t>“Conspicuous Consumption” when people prefer a good </a:t>
            </a:r>
            <a:r>
              <a:rPr lang="en-US" b="1" i="1" dirty="0" smtClean="0"/>
              <a:t>because</a:t>
            </a:r>
            <a:r>
              <a:rPr lang="en-US" dirty="0" smtClean="0"/>
              <a:t> it is more expensive.  The display of the item projects relative standing.</a:t>
            </a:r>
            <a:endParaRPr lang="en-US" dirty="0"/>
          </a:p>
        </p:txBody>
      </p:sp>
      <p:pic>
        <p:nvPicPr>
          <p:cNvPr id="1026" name="Picture 2" descr="File:Veblen3a.jpg">
            <a:hlinkClick r:id="rId3"/>
          </p:cNvPr>
          <p:cNvPicPr>
            <a:picLocks noGrp="1" noChangeAspect="1" noChangeArrowheads="1"/>
          </p:cNvPicPr>
          <p:nvPr>
            <p:ph sz="half" idx="2"/>
          </p:nvPr>
        </p:nvPicPr>
        <p:blipFill>
          <a:blip r:embed="rId4" cstate="print"/>
          <a:srcRect/>
          <a:stretch>
            <a:fillRect/>
          </a:stretch>
        </p:blipFill>
        <p:spPr bwMode="auto">
          <a:xfrm>
            <a:off x="4940652" y="1600200"/>
            <a:ext cx="3453696" cy="4525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114800" cy="1143000"/>
          </a:xfrm>
        </p:spPr>
        <p:txBody>
          <a:bodyPr>
            <a:normAutofit fontScale="90000"/>
          </a:bodyPr>
          <a:lstStyle/>
          <a:p>
            <a:r>
              <a:rPr lang="en-US" dirty="0" smtClean="0"/>
              <a:t>Conspicuous consumption</a:t>
            </a:r>
            <a:endParaRPr lang="en-US" dirty="0"/>
          </a:p>
        </p:txBody>
      </p:sp>
      <p:sp>
        <p:nvSpPr>
          <p:cNvPr id="4" name="Content Placeholder 3"/>
          <p:cNvSpPr>
            <a:spLocks noGrp="1"/>
          </p:cNvSpPr>
          <p:nvPr>
            <p:ph sz="half" idx="1"/>
          </p:nvPr>
        </p:nvSpPr>
        <p:spPr>
          <a:xfrm>
            <a:off x="152400" y="1600200"/>
            <a:ext cx="4038600" cy="5105400"/>
          </a:xfrm>
        </p:spPr>
        <p:txBody>
          <a:bodyPr>
            <a:normAutofit/>
          </a:bodyPr>
          <a:lstStyle/>
          <a:p>
            <a:r>
              <a:rPr lang="en-US" dirty="0" smtClean="0"/>
              <a:t>Shipping magnate Aristotle Onassis wanted a special yacht</a:t>
            </a:r>
          </a:p>
          <a:p>
            <a:r>
              <a:rPr lang="en-US" dirty="0" smtClean="0"/>
              <a:t>Christina – 325 ft.</a:t>
            </a:r>
          </a:p>
          <a:p>
            <a:r>
              <a:rPr lang="en-US" dirty="0" smtClean="0"/>
              <a:t>Barstools with whale ivory footrests and leather made from whale penis.</a:t>
            </a:r>
          </a:p>
          <a:p>
            <a:r>
              <a:rPr lang="en-US" dirty="0" smtClean="0"/>
              <a:t>Mosaic tile floor of swimming pool rose to become a dance floor.</a:t>
            </a:r>
          </a:p>
          <a:p>
            <a:pPr>
              <a:buNone/>
            </a:pPr>
            <a:endParaRPr lang="en-US" dirty="0" smtClean="0"/>
          </a:p>
          <a:p>
            <a:endParaRPr lang="en-US" dirty="0"/>
          </a:p>
        </p:txBody>
      </p:sp>
      <p:pic>
        <p:nvPicPr>
          <p:cNvPr id="3076" name="Picture 4" descr="http://yachts.monacoeye.com/yachtsbyname/mediafiles/christinao001.jpg"/>
          <p:cNvPicPr>
            <a:picLocks noChangeAspect="1" noChangeArrowheads="1"/>
          </p:cNvPicPr>
          <p:nvPr/>
        </p:nvPicPr>
        <p:blipFill>
          <a:blip r:embed="rId3" cstate="print"/>
          <a:srcRect t="28941" r="33433" b="13178"/>
          <a:stretch>
            <a:fillRect/>
          </a:stretch>
        </p:blipFill>
        <p:spPr bwMode="auto">
          <a:xfrm>
            <a:off x="4000500" y="4191000"/>
            <a:ext cx="5143500" cy="2667000"/>
          </a:xfrm>
          <a:prstGeom prst="rect">
            <a:avLst/>
          </a:prstGeom>
          <a:noFill/>
        </p:spPr>
      </p:pic>
      <p:pic>
        <p:nvPicPr>
          <p:cNvPr id="9" name="Picture 2" descr="christina_o barstools"/>
          <p:cNvPicPr>
            <a:picLocks noChangeAspect="1" noChangeArrowheads="1"/>
          </p:cNvPicPr>
          <p:nvPr/>
        </p:nvPicPr>
        <p:blipFill>
          <a:blip r:embed="rId4" cstate="print"/>
          <a:srcRect l="7941" r="5416"/>
          <a:stretch>
            <a:fillRect/>
          </a:stretch>
        </p:blipFill>
        <p:spPr bwMode="auto">
          <a:xfrm>
            <a:off x="3968885" y="0"/>
            <a:ext cx="5175116" cy="4343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Relative standing in conspicuous consumption</a:t>
            </a:r>
            <a:endParaRPr lang="en-US" dirty="0"/>
          </a:p>
        </p:txBody>
      </p:sp>
      <p:sp>
        <p:nvSpPr>
          <p:cNvPr id="4" name="Content Placeholder 3"/>
          <p:cNvSpPr>
            <a:spLocks noGrp="1"/>
          </p:cNvSpPr>
          <p:nvPr>
            <p:ph sz="half" idx="1"/>
          </p:nvPr>
        </p:nvSpPr>
        <p:spPr/>
        <p:txBody>
          <a:bodyPr>
            <a:normAutofit/>
          </a:bodyPr>
          <a:lstStyle/>
          <a:p>
            <a:pPr marL="230188" indent="-230188"/>
            <a:r>
              <a:rPr lang="en-US" dirty="0" smtClean="0"/>
              <a:t>Shipping competitor, Stavros </a:t>
            </a:r>
            <a:r>
              <a:rPr lang="en-US" dirty="0" err="1" smtClean="0"/>
              <a:t>Niarchos</a:t>
            </a:r>
            <a:r>
              <a:rPr lang="en-US" dirty="0" smtClean="0"/>
              <a:t> built the Atlantis II with the instruction of making it 50-ft longer than the Christina.</a:t>
            </a:r>
          </a:p>
          <a:p>
            <a:pPr marL="230188" indent="-230188"/>
            <a:r>
              <a:rPr lang="en-US" dirty="0" smtClean="0"/>
              <a:t>1990 </a:t>
            </a:r>
            <a:r>
              <a:rPr lang="en-US" dirty="0" err="1" smtClean="0"/>
              <a:t>Turama</a:t>
            </a:r>
            <a:r>
              <a:rPr lang="en-US" dirty="0" smtClean="0"/>
              <a:t>, 3-ft longer than the Atlantis II</a:t>
            </a:r>
          </a:p>
          <a:p>
            <a:pPr marL="230188" indent="-230188"/>
            <a:r>
              <a:rPr lang="en-US" dirty="0" smtClean="0"/>
              <a:t>Etc., Etc.</a:t>
            </a:r>
          </a:p>
          <a:p>
            <a:pPr marL="230188" indent="-230188">
              <a:buNone/>
            </a:pPr>
            <a:endParaRPr lang="en-US" dirty="0" smtClean="0"/>
          </a:p>
          <a:p>
            <a:pPr marL="0" indent="0">
              <a:buNone/>
            </a:pPr>
            <a:endParaRPr lang="en-US" dirty="0"/>
          </a:p>
        </p:txBody>
      </p:sp>
      <p:sp>
        <p:nvSpPr>
          <p:cNvPr id="5" name="Content Placeholder 4"/>
          <p:cNvSpPr>
            <a:spLocks noGrp="1"/>
          </p:cNvSpPr>
          <p:nvPr>
            <p:ph sz="half" idx="2"/>
          </p:nvPr>
        </p:nvSpPr>
        <p:spPr/>
        <p:txBody>
          <a:bodyPr>
            <a:normAutofit/>
          </a:bodyPr>
          <a:lstStyle/>
          <a:p>
            <a:endParaRPr lang="en-US" dirty="0"/>
          </a:p>
        </p:txBody>
      </p:sp>
      <p:pic>
        <p:nvPicPr>
          <p:cNvPr id="5122" name="Picture 2" descr="Atlantis II"/>
          <p:cNvPicPr>
            <a:picLocks noChangeAspect="1" noChangeArrowheads="1"/>
          </p:cNvPicPr>
          <p:nvPr/>
        </p:nvPicPr>
        <p:blipFill>
          <a:blip r:embed="rId2" cstate="print"/>
          <a:srcRect t="22854" b="12740"/>
          <a:stretch>
            <a:fillRect/>
          </a:stretch>
        </p:blipFill>
        <p:spPr bwMode="auto">
          <a:xfrm>
            <a:off x="4495800" y="1370391"/>
            <a:ext cx="4648200" cy="2287209"/>
          </a:xfrm>
          <a:prstGeom prst="rect">
            <a:avLst/>
          </a:prstGeom>
          <a:noFill/>
        </p:spPr>
      </p:pic>
      <p:pic>
        <p:nvPicPr>
          <p:cNvPr id="5124" name="Picture 4" descr="http://www.worlds-luxury-guide.com/files/imagecache/detail/turami_1.jpg"/>
          <p:cNvPicPr>
            <a:picLocks noChangeAspect="1" noChangeArrowheads="1"/>
          </p:cNvPicPr>
          <p:nvPr/>
        </p:nvPicPr>
        <p:blipFill>
          <a:blip r:embed="rId3" cstate="print"/>
          <a:srcRect/>
          <a:stretch>
            <a:fillRect/>
          </a:stretch>
        </p:blipFill>
        <p:spPr bwMode="auto">
          <a:xfrm>
            <a:off x="4503419" y="3657600"/>
            <a:ext cx="4640581" cy="3200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08468877XSmall.jpg"/>
          <p:cNvPicPr>
            <a:picLocks noChangeAspect="1"/>
          </p:cNvPicPr>
          <p:nvPr/>
        </p:nvPicPr>
        <p:blipFill>
          <a:blip r:embed="rId2" cstate="print"/>
          <a:srcRect l="20954"/>
          <a:stretch>
            <a:fillRect/>
          </a:stretch>
        </p:blipFill>
        <p:spPr>
          <a:xfrm>
            <a:off x="0" y="397677"/>
            <a:ext cx="7696200" cy="6460323"/>
          </a:xfrm>
          <a:prstGeom prst="rect">
            <a:avLst/>
          </a:prstGeom>
        </p:spPr>
      </p:pic>
      <p:sp>
        <p:nvSpPr>
          <p:cNvPr id="6" name="TextBox 5"/>
          <p:cNvSpPr txBox="1"/>
          <p:nvPr/>
        </p:nvSpPr>
        <p:spPr>
          <a:xfrm>
            <a:off x="4114800" y="0"/>
            <a:ext cx="5029200" cy="2554545"/>
          </a:xfrm>
          <a:prstGeom prst="rect">
            <a:avLst/>
          </a:prstGeom>
          <a:noFill/>
        </p:spPr>
        <p:txBody>
          <a:bodyPr wrap="square" rtlCol="0">
            <a:spAutoFit/>
          </a:bodyPr>
          <a:lstStyle/>
          <a:p>
            <a:r>
              <a:rPr lang="en-US" sz="3200" dirty="0" smtClean="0"/>
              <a:t>You graduate from college and your income changes from $0 to $29,000.  Your friends all get jobs making $50,000.  How do you feel?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7379312XSmall.jpg"/>
          <p:cNvPicPr>
            <a:picLocks noChangeAspect="1"/>
          </p:cNvPicPr>
          <p:nvPr/>
        </p:nvPicPr>
        <p:blipFill>
          <a:blip r:embed="rId2" cstate="print"/>
          <a:srcRect r="5241"/>
          <a:stretch>
            <a:fillRect/>
          </a:stretch>
        </p:blipFill>
        <p:spPr>
          <a:xfrm>
            <a:off x="3921804" y="3157928"/>
            <a:ext cx="5222196" cy="3700071"/>
          </a:xfrm>
          <a:prstGeom prst="rect">
            <a:avLst/>
          </a:prstGeom>
        </p:spPr>
      </p:pic>
      <p:sp>
        <p:nvSpPr>
          <p:cNvPr id="3" name="Content Placeholder 2"/>
          <p:cNvSpPr>
            <a:spLocks noGrp="1"/>
          </p:cNvSpPr>
          <p:nvPr>
            <p:ph sz="half" idx="1"/>
          </p:nvPr>
        </p:nvSpPr>
        <p:spPr>
          <a:xfrm>
            <a:off x="0" y="0"/>
            <a:ext cx="4495800" cy="4525963"/>
          </a:xfrm>
        </p:spPr>
        <p:txBody>
          <a:bodyPr/>
          <a:lstStyle/>
          <a:p>
            <a:pPr algn="ctr">
              <a:buNone/>
            </a:pPr>
            <a:r>
              <a:rPr lang="en-US" dirty="0" smtClean="0"/>
              <a:t>Standard economics</a:t>
            </a:r>
          </a:p>
          <a:p>
            <a:r>
              <a:rPr lang="en-US" dirty="0" smtClean="0"/>
              <a:t>More money means greater consumption and therefore greater utility and satisfaction</a:t>
            </a:r>
          </a:p>
          <a:p>
            <a:r>
              <a:rPr lang="en-US" dirty="0" smtClean="0"/>
              <a:t>$0 v. $29,000</a:t>
            </a:r>
          </a:p>
          <a:p>
            <a:endParaRPr lang="en-US" dirty="0" smtClean="0"/>
          </a:p>
        </p:txBody>
      </p:sp>
      <p:sp>
        <p:nvSpPr>
          <p:cNvPr id="4" name="Content Placeholder 3"/>
          <p:cNvSpPr>
            <a:spLocks noGrp="1"/>
          </p:cNvSpPr>
          <p:nvPr>
            <p:ph sz="half" idx="2"/>
          </p:nvPr>
        </p:nvSpPr>
        <p:spPr>
          <a:xfrm>
            <a:off x="4648200" y="0"/>
            <a:ext cx="4495800" cy="4525963"/>
          </a:xfrm>
        </p:spPr>
        <p:txBody>
          <a:bodyPr/>
          <a:lstStyle/>
          <a:p>
            <a:pPr algn="ctr">
              <a:buNone/>
            </a:pPr>
            <a:r>
              <a:rPr lang="en-US" dirty="0" smtClean="0"/>
              <a:t>Behavioral economics</a:t>
            </a:r>
          </a:p>
          <a:p>
            <a:r>
              <a:rPr lang="en-US" dirty="0" smtClean="0"/>
              <a:t>My level of satisfaction depends upon my </a:t>
            </a:r>
            <a:r>
              <a:rPr lang="en-US" b="1" dirty="0" smtClean="0"/>
              <a:t>relative</a:t>
            </a:r>
            <a:r>
              <a:rPr lang="en-US" dirty="0" smtClean="0"/>
              <a:t> consumption v. those in my comparison group</a:t>
            </a:r>
          </a:p>
          <a:p>
            <a:r>
              <a:rPr lang="en-US" dirty="0" smtClean="0"/>
              <a:t>$29,000 v. $50,000</a:t>
            </a:r>
          </a:p>
        </p:txBody>
      </p:sp>
      <p:pic>
        <p:nvPicPr>
          <p:cNvPr id="6" name="Picture 5" descr="iStock_000003439257XSmall.jpg"/>
          <p:cNvPicPr>
            <a:picLocks noChangeAspect="1"/>
          </p:cNvPicPr>
          <p:nvPr/>
        </p:nvPicPr>
        <p:blipFill>
          <a:blip r:embed="rId3" cstate="print"/>
          <a:stretch>
            <a:fillRect/>
          </a:stretch>
        </p:blipFill>
        <p:spPr>
          <a:xfrm>
            <a:off x="0" y="3124200"/>
            <a:ext cx="2690533" cy="3733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Oval 24"/>
          <p:cNvSpPr/>
          <p:nvPr/>
        </p:nvSpPr>
        <p:spPr>
          <a:xfrm>
            <a:off x="3048000" y="0"/>
            <a:ext cx="2895600" cy="68580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429000" y="2209800"/>
            <a:ext cx="2057400" cy="1828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4" descr="C:\Documents and Settings\rjames\Local Settings\Temporary Internet Files\Content.IE5\2KAB8U8U\MCj00787990000[1].wmf"/>
          <p:cNvPicPr>
            <a:picLocks noChangeAspect="1" noChangeArrowheads="1"/>
          </p:cNvPicPr>
          <p:nvPr/>
        </p:nvPicPr>
        <p:blipFill>
          <a:blip r:embed="rId2" cstate="print">
            <a:duotone>
              <a:schemeClr val="bg2">
                <a:shade val="45000"/>
                <a:satMod val="135000"/>
              </a:schemeClr>
              <a:prstClr val="white"/>
            </a:duotone>
          </a:blip>
          <a:srcRect l="52632" t="54966"/>
          <a:stretch>
            <a:fillRect/>
          </a:stretch>
        </p:blipFill>
        <p:spPr bwMode="auto">
          <a:xfrm flipH="1">
            <a:off x="381000" y="2743200"/>
            <a:ext cx="628138" cy="906278"/>
          </a:xfrm>
          <a:prstGeom prst="rect">
            <a:avLst/>
          </a:prstGeom>
          <a:noFill/>
        </p:spPr>
      </p:pic>
      <p:sp>
        <p:nvSpPr>
          <p:cNvPr id="3" name="Cloud 2"/>
          <p:cNvSpPr/>
          <p:nvPr/>
        </p:nvSpPr>
        <p:spPr>
          <a:xfrm>
            <a:off x="0" y="2286000"/>
            <a:ext cx="1371600" cy="16764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96"/>
          <p:cNvSpPr txBox="1">
            <a:spLocks noChangeArrowheads="1"/>
          </p:cNvSpPr>
          <p:nvPr/>
        </p:nvSpPr>
        <p:spPr bwMode="auto">
          <a:xfrm>
            <a:off x="152401" y="3962400"/>
            <a:ext cx="1371599" cy="400110"/>
          </a:xfrm>
          <a:prstGeom prst="rect">
            <a:avLst/>
          </a:prstGeom>
          <a:noFill/>
          <a:ln w="9525">
            <a:noFill/>
            <a:miter lim="800000"/>
            <a:headEnd/>
            <a:tailEnd/>
          </a:ln>
        </p:spPr>
        <p:txBody>
          <a:bodyPr wrap="square">
            <a:spAutoFit/>
          </a:bodyPr>
          <a:lstStyle/>
          <a:p>
            <a:pPr algn="ctr"/>
            <a:r>
              <a:rPr lang="en-US" sz="2000" dirty="0" smtClean="0">
                <a:latin typeface="Calibri" pitchFamily="34" charset="0"/>
              </a:rPr>
              <a:t>Past</a:t>
            </a:r>
            <a:endParaRPr lang="en-US" sz="2000" dirty="0">
              <a:latin typeface="Calibri" pitchFamily="34" charset="0"/>
            </a:endParaRPr>
          </a:p>
        </p:txBody>
      </p:sp>
      <p:pic>
        <p:nvPicPr>
          <p:cNvPr id="5" name="Picture 9" descr="C:\Documents and Settings\rjames\Local Settings\Temporary Internet Files\Content.IE5\2KAB8U8U\MCj00787160000[1].wmf"/>
          <p:cNvPicPr>
            <a:picLocks noChangeAspect="1" noChangeArrowheads="1"/>
          </p:cNvPicPr>
          <p:nvPr/>
        </p:nvPicPr>
        <p:blipFill>
          <a:blip r:embed="rId3" cstate="print">
            <a:duotone>
              <a:schemeClr val="bg2">
                <a:shade val="45000"/>
                <a:satMod val="135000"/>
              </a:schemeClr>
              <a:prstClr val="white"/>
            </a:duotone>
          </a:blip>
          <a:srcRect t="13725" r="52000"/>
          <a:stretch>
            <a:fillRect/>
          </a:stretch>
        </p:blipFill>
        <p:spPr bwMode="auto">
          <a:xfrm>
            <a:off x="2133600" y="2819400"/>
            <a:ext cx="576695" cy="1208314"/>
          </a:xfrm>
          <a:prstGeom prst="rect">
            <a:avLst/>
          </a:prstGeom>
          <a:noFill/>
        </p:spPr>
      </p:pic>
      <p:pic>
        <p:nvPicPr>
          <p:cNvPr id="6" name="Picture 8" descr="C:\Documents and Settings\rjames\Local Settings\Temporary Internet Files\Content.IE5\HMZEXSYI\MCj04125120000[1].wmf"/>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rot="1613563">
            <a:off x="2540253" y="2844685"/>
            <a:ext cx="232786" cy="506014"/>
          </a:xfrm>
          <a:prstGeom prst="rect">
            <a:avLst/>
          </a:prstGeom>
          <a:noFill/>
        </p:spPr>
      </p:pic>
      <p:sp>
        <p:nvSpPr>
          <p:cNvPr id="7" name="Cloud 6"/>
          <p:cNvSpPr/>
          <p:nvPr/>
        </p:nvSpPr>
        <p:spPr>
          <a:xfrm>
            <a:off x="1752600" y="2667000"/>
            <a:ext cx="1219200" cy="13716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98"/>
          <p:cNvSpPr txBox="1">
            <a:spLocks noChangeArrowheads="1"/>
          </p:cNvSpPr>
          <p:nvPr/>
        </p:nvSpPr>
        <p:spPr bwMode="auto">
          <a:xfrm>
            <a:off x="1676400" y="3962400"/>
            <a:ext cx="1371600" cy="400110"/>
          </a:xfrm>
          <a:prstGeom prst="rect">
            <a:avLst/>
          </a:prstGeom>
          <a:noFill/>
          <a:ln w="9525">
            <a:noFill/>
            <a:miter lim="800000"/>
            <a:headEnd/>
            <a:tailEnd/>
          </a:ln>
        </p:spPr>
        <p:txBody>
          <a:bodyPr>
            <a:spAutoFit/>
          </a:bodyPr>
          <a:lstStyle/>
          <a:p>
            <a:pPr algn="ctr"/>
            <a:r>
              <a:rPr lang="en-US" sz="2000" dirty="0" smtClean="0">
                <a:latin typeface="Calibri" pitchFamily="34" charset="0"/>
              </a:rPr>
              <a:t>Expected</a:t>
            </a:r>
            <a:endParaRPr lang="en-US" sz="2000" dirty="0">
              <a:latin typeface="Calibri" pitchFamily="34" charset="0"/>
            </a:endParaRPr>
          </a:p>
        </p:txBody>
      </p:sp>
      <p:pic>
        <p:nvPicPr>
          <p:cNvPr id="9" name="Picture 14" descr="C:\Documents and Settings\rjames\Local Settings\Temporary Internet Files\Content.IE5\2KAB8U8U\MCj00787990000[1].wmf"/>
          <p:cNvPicPr>
            <a:picLocks noChangeAspect="1" noChangeArrowheads="1"/>
          </p:cNvPicPr>
          <p:nvPr/>
        </p:nvPicPr>
        <p:blipFill>
          <a:blip r:embed="rId2" cstate="print">
            <a:duotone>
              <a:schemeClr val="bg2">
                <a:shade val="45000"/>
                <a:satMod val="135000"/>
              </a:schemeClr>
              <a:prstClr val="white"/>
            </a:duotone>
          </a:blip>
          <a:srcRect r="41984"/>
          <a:stretch>
            <a:fillRect/>
          </a:stretch>
        </p:blipFill>
        <p:spPr bwMode="auto">
          <a:xfrm flipH="1">
            <a:off x="8305800" y="2438400"/>
            <a:ext cx="609600" cy="1460559"/>
          </a:xfrm>
          <a:prstGeom prst="rect">
            <a:avLst/>
          </a:prstGeom>
          <a:noFill/>
        </p:spPr>
      </p:pic>
      <p:sp>
        <p:nvSpPr>
          <p:cNvPr id="10" name="TextBox 99"/>
          <p:cNvSpPr txBox="1">
            <a:spLocks noChangeArrowheads="1"/>
          </p:cNvSpPr>
          <p:nvPr/>
        </p:nvSpPr>
        <p:spPr bwMode="auto">
          <a:xfrm>
            <a:off x="7696200" y="3886200"/>
            <a:ext cx="1447800" cy="400110"/>
          </a:xfrm>
          <a:prstGeom prst="rect">
            <a:avLst/>
          </a:prstGeom>
          <a:noFill/>
          <a:ln w="9525">
            <a:noFill/>
            <a:miter lim="800000"/>
            <a:headEnd/>
            <a:tailEnd/>
          </a:ln>
        </p:spPr>
        <p:txBody>
          <a:bodyPr wrap="square">
            <a:spAutoFit/>
          </a:bodyPr>
          <a:lstStyle/>
          <a:p>
            <a:pPr algn="ctr"/>
            <a:r>
              <a:rPr lang="en-US" sz="2000" dirty="0" smtClean="0">
                <a:latin typeface="Calibri" pitchFamily="34" charset="0"/>
              </a:rPr>
              <a:t>Future</a:t>
            </a:r>
            <a:endParaRPr lang="en-US" sz="2000" dirty="0">
              <a:latin typeface="Calibri" pitchFamily="34" charset="0"/>
            </a:endParaRPr>
          </a:p>
        </p:txBody>
      </p:sp>
      <p:pic>
        <p:nvPicPr>
          <p:cNvPr id="11" name="Picture 8" descr="C:\Documents and Settings\rjames\Local Settings\Temporary Internet Files\Content.IE5\HMZEXSYI\MCj04125120000[1].wmf"/>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8153400" y="2667000"/>
            <a:ext cx="228600" cy="496914"/>
          </a:xfrm>
          <a:prstGeom prst="rect">
            <a:avLst/>
          </a:prstGeom>
          <a:noFill/>
        </p:spPr>
      </p:pic>
      <p:sp>
        <p:nvSpPr>
          <p:cNvPr id="12" name="Cloud 11"/>
          <p:cNvSpPr/>
          <p:nvPr/>
        </p:nvSpPr>
        <p:spPr>
          <a:xfrm>
            <a:off x="7924800" y="2209800"/>
            <a:ext cx="1219200" cy="17526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9" descr="C:\Documents and Settings\rjames\Local Settings\Temporary Internet Files\Content.IE5\2KAB8U8U\MCj00787160000[1].wmf"/>
          <p:cNvPicPr>
            <a:picLocks noChangeAspect="1" noChangeArrowheads="1"/>
          </p:cNvPicPr>
          <p:nvPr/>
        </p:nvPicPr>
        <p:blipFill>
          <a:blip r:embed="rId3" cstate="print"/>
          <a:srcRect t="13725" r="52000"/>
          <a:stretch>
            <a:fillRect/>
          </a:stretch>
        </p:blipFill>
        <p:spPr bwMode="auto">
          <a:xfrm>
            <a:off x="4191000" y="2590800"/>
            <a:ext cx="649432" cy="1360714"/>
          </a:xfrm>
          <a:prstGeom prst="rect">
            <a:avLst/>
          </a:prstGeom>
          <a:noFill/>
        </p:spPr>
      </p:pic>
      <p:pic>
        <p:nvPicPr>
          <p:cNvPr id="14" name="Picture 8" descr="C:\Documents and Settings\rjames\Local Settings\Temporary Internet Files\Content.IE5\HMZEXSYI\MCj04125120000[1].wmf"/>
          <p:cNvPicPr>
            <a:picLocks noChangeAspect="1" noChangeArrowheads="1"/>
          </p:cNvPicPr>
          <p:nvPr/>
        </p:nvPicPr>
        <p:blipFill>
          <a:blip r:embed="rId4" cstate="print"/>
          <a:srcRect/>
          <a:stretch>
            <a:fillRect/>
          </a:stretch>
        </p:blipFill>
        <p:spPr bwMode="auto">
          <a:xfrm rot="1566160">
            <a:off x="4624958" y="2700027"/>
            <a:ext cx="302484" cy="657225"/>
          </a:xfrm>
          <a:prstGeom prst="rect">
            <a:avLst/>
          </a:prstGeom>
          <a:noFill/>
          <a:ln w="9525">
            <a:noFill/>
            <a:miter lim="800000"/>
            <a:headEnd/>
            <a:tailEnd/>
          </a:ln>
        </p:spPr>
      </p:pic>
      <p:sp>
        <p:nvSpPr>
          <p:cNvPr id="16" name="TextBox 100"/>
          <p:cNvSpPr txBox="1">
            <a:spLocks noChangeArrowheads="1"/>
          </p:cNvSpPr>
          <p:nvPr/>
        </p:nvSpPr>
        <p:spPr bwMode="auto">
          <a:xfrm>
            <a:off x="6019800" y="2819400"/>
            <a:ext cx="1524000" cy="400110"/>
          </a:xfrm>
          <a:prstGeom prst="rect">
            <a:avLst/>
          </a:prstGeom>
          <a:noFill/>
          <a:ln w="9525">
            <a:noFill/>
            <a:miter lim="800000"/>
            <a:headEnd/>
            <a:tailEnd/>
          </a:ln>
        </p:spPr>
        <p:txBody>
          <a:bodyPr>
            <a:spAutoFit/>
          </a:bodyPr>
          <a:lstStyle/>
          <a:p>
            <a:pPr algn="ctr"/>
            <a:r>
              <a:rPr lang="en-US" sz="2000" dirty="0" smtClean="0">
                <a:latin typeface="Calibri" pitchFamily="34" charset="0"/>
              </a:rPr>
              <a:t>Alternative</a:t>
            </a:r>
            <a:endParaRPr lang="en-US" sz="2000" dirty="0">
              <a:latin typeface="Calibri" pitchFamily="34" charset="0"/>
            </a:endParaRPr>
          </a:p>
        </p:txBody>
      </p:sp>
      <p:sp>
        <p:nvSpPr>
          <p:cNvPr id="17" name="TextBox 34"/>
          <p:cNvSpPr txBox="1">
            <a:spLocks noChangeArrowheads="1"/>
          </p:cNvSpPr>
          <p:nvPr/>
        </p:nvSpPr>
        <p:spPr bwMode="auto">
          <a:xfrm>
            <a:off x="3276600" y="1752600"/>
            <a:ext cx="2362200" cy="400110"/>
          </a:xfrm>
          <a:prstGeom prst="rect">
            <a:avLst/>
          </a:prstGeom>
          <a:noFill/>
          <a:ln w="9525">
            <a:noFill/>
            <a:miter lim="800000"/>
            <a:headEnd/>
            <a:tailEnd/>
          </a:ln>
        </p:spPr>
        <p:txBody>
          <a:bodyPr wrap="square">
            <a:spAutoFit/>
          </a:bodyPr>
          <a:lstStyle/>
          <a:p>
            <a:pPr algn="ctr"/>
            <a:r>
              <a:rPr lang="en-US" sz="2000" dirty="0" smtClean="0">
                <a:latin typeface="Calibri" pitchFamily="34" charset="0"/>
              </a:rPr>
              <a:t>Nearby additional</a:t>
            </a:r>
            <a:endParaRPr lang="en-US" sz="2000" dirty="0">
              <a:latin typeface="Calibri" pitchFamily="34" charset="0"/>
            </a:endParaRPr>
          </a:p>
        </p:txBody>
      </p:sp>
      <p:sp>
        <p:nvSpPr>
          <p:cNvPr id="20" name="TextBox 97"/>
          <p:cNvSpPr txBox="1">
            <a:spLocks noChangeArrowheads="1"/>
          </p:cNvSpPr>
          <p:nvPr/>
        </p:nvSpPr>
        <p:spPr bwMode="auto">
          <a:xfrm>
            <a:off x="3581400" y="5943600"/>
            <a:ext cx="1752600" cy="707886"/>
          </a:xfrm>
          <a:prstGeom prst="rect">
            <a:avLst/>
          </a:prstGeom>
          <a:noFill/>
          <a:ln w="9525">
            <a:noFill/>
            <a:miter lim="800000"/>
            <a:headEnd/>
            <a:tailEnd/>
          </a:ln>
        </p:spPr>
        <p:txBody>
          <a:bodyPr wrap="square">
            <a:spAutoFit/>
          </a:bodyPr>
          <a:lstStyle/>
          <a:p>
            <a:pPr algn="ctr"/>
            <a:r>
              <a:rPr lang="en-US" sz="2000" dirty="0" smtClean="0">
                <a:latin typeface="Calibri" pitchFamily="34" charset="0"/>
              </a:rPr>
              <a:t>Relevant Observed</a:t>
            </a:r>
            <a:endParaRPr lang="en-US" sz="2000" dirty="0">
              <a:latin typeface="Calibri" pitchFamily="34" charset="0"/>
            </a:endParaRPr>
          </a:p>
        </p:txBody>
      </p:sp>
      <p:pic>
        <p:nvPicPr>
          <p:cNvPr id="21" name="Picture 4" descr="C:\Documents and Settings\rjames\Local Settings\Temporary Internet Files\Content.IE5\POMZF23E\MCj04125100000[1].wmf"/>
          <p:cNvPicPr>
            <a:picLocks noChangeAspect="1" noChangeArrowheads="1"/>
          </p:cNvPicPr>
          <p:nvPr/>
        </p:nvPicPr>
        <p:blipFill>
          <a:blip r:embed="rId5" cstate="print"/>
          <a:srcRect/>
          <a:stretch>
            <a:fillRect/>
          </a:stretch>
        </p:blipFill>
        <p:spPr bwMode="auto">
          <a:xfrm>
            <a:off x="6553200" y="3124200"/>
            <a:ext cx="381000" cy="630620"/>
          </a:xfrm>
          <a:prstGeom prst="rect">
            <a:avLst/>
          </a:prstGeom>
          <a:noFill/>
          <a:ln w="9525">
            <a:noFill/>
            <a:miter lim="800000"/>
            <a:headEnd/>
            <a:tailEnd/>
          </a:ln>
        </p:spPr>
      </p:pic>
      <p:pic>
        <p:nvPicPr>
          <p:cNvPr id="22" name="Picture 5" descr="C:\Documents and Settings\rjames\Local Settings\Temporary Internet Files\Content.IE5\JMQNH4L5\MCj03520690000[1].wmf"/>
          <p:cNvPicPr>
            <a:picLocks noChangeAspect="1" noChangeArrowheads="1"/>
          </p:cNvPicPr>
          <p:nvPr/>
        </p:nvPicPr>
        <p:blipFill>
          <a:blip r:embed="rId6" cstate="print"/>
          <a:srcRect/>
          <a:stretch>
            <a:fillRect/>
          </a:stretch>
        </p:blipFill>
        <p:spPr bwMode="auto">
          <a:xfrm>
            <a:off x="6553200" y="4343400"/>
            <a:ext cx="366713" cy="652463"/>
          </a:xfrm>
          <a:prstGeom prst="rect">
            <a:avLst/>
          </a:prstGeom>
          <a:noFill/>
          <a:ln w="9525">
            <a:noFill/>
            <a:miter lim="800000"/>
            <a:headEnd/>
            <a:tailEnd/>
          </a:ln>
        </p:spPr>
      </p:pic>
      <p:pic>
        <p:nvPicPr>
          <p:cNvPr id="23" name="Picture 8" descr="C:\Documents and Settings\rjames\Local Settings\Temporary Internet Files\Content.IE5\HMZEXSYI\MCj04125120000[1].wmf"/>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flipH="1">
            <a:off x="838200" y="2514600"/>
            <a:ext cx="228600" cy="496914"/>
          </a:xfrm>
          <a:prstGeom prst="rect">
            <a:avLst/>
          </a:prstGeom>
          <a:noFill/>
        </p:spPr>
      </p:pic>
      <p:pic>
        <p:nvPicPr>
          <p:cNvPr id="17410" name="Picture 2" descr="C:\Documents and Settings\rjames\Local Settings\Temporary Internet Files\Content.IE5\731LY5DI\MCj04124340000[1].wmf"/>
          <p:cNvPicPr>
            <a:picLocks noChangeAspect="1" noChangeArrowheads="1"/>
          </p:cNvPicPr>
          <p:nvPr/>
        </p:nvPicPr>
        <p:blipFill>
          <a:blip r:embed="rId7" cstate="print"/>
          <a:srcRect/>
          <a:stretch>
            <a:fillRect/>
          </a:stretch>
        </p:blipFill>
        <p:spPr bwMode="auto">
          <a:xfrm>
            <a:off x="4038600" y="1066800"/>
            <a:ext cx="783106" cy="662412"/>
          </a:xfrm>
          <a:prstGeom prst="rect">
            <a:avLst/>
          </a:prstGeom>
          <a:noFill/>
        </p:spPr>
      </p:pic>
      <p:pic>
        <p:nvPicPr>
          <p:cNvPr id="15" name="Picture 17" descr="C:\Documents and Settings\rjames\Local Settings\Temporary Internet Files\Content.IE5\731LY5DI\MCj00788190000[1].wmf"/>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3581400" y="4495800"/>
            <a:ext cx="1828800" cy="1483976"/>
          </a:xfrm>
          <a:prstGeom prst="rect">
            <a:avLst/>
          </a:prstGeom>
          <a:noFill/>
        </p:spPr>
      </p:pic>
      <p:sp>
        <p:nvSpPr>
          <p:cNvPr id="27" name="TextBox 98"/>
          <p:cNvSpPr txBox="1">
            <a:spLocks noChangeArrowheads="1"/>
          </p:cNvSpPr>
          <p:nvPr/>
        </p:nvSpPr>
        <p:spPr bwMode="auto">
          <a:xfrm>
            <a:off x="3810000" y="3962400"/>
            <a:ext cx="1371600" cy="400110"/>
          </a:xfrm>
          <a:prstGeom prst="rect">
            <a:avLst/>
          </a:prstGeom>
          <a:noFill/>
          <a:ln w="9525">
            <a:noFill/>
            <a:miter lim="800000"/>
            <a:headEnd/>
            <a:tailEnd/>
          </a:ln>
        </p:spPr>
        <p:txBody>
          <a:bodyPr>
            <a:spAutoFit/>
          </a:bodyPr>
          <a:lstStyle/>
          <a:p>
            <a:pPr algn="ctr"/>
            <a:r>
              <a:rPr lang="en-US" sz="2000" dirty="0" smtClean="0">
                <a:latin typeface="Calibri" pitchFamily="34" charset="0"/>
              </a:rPr>
              <a:t>Current</a:t>
            </a:r>
            <a:endParaRPr lang="en-US" sz="2000" dirty="0">
              <a:latin typeface="Calibri" pitchFamily="34" charset="0"/>
            </a:endParaRPr>
          </a:p>
        </p:txBody>
      </p:sp>
      <p:sp>
        <p:nvSpPr>
          <p:cNvPr id="28" name="Right Arrow 27"/>
          <p:cNvSpPr/>
          <p:nvPr/>
        </p:nvSpPr>
        <p:spPr>
          <a:xfrm>
            <a:off x="2971800" y="3352800"/>
            <a:ext cx="9144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1371600" y="2514600"/>
            <a:ext cx="2590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p:cNvSpPr/>
          <p:nvPr/>
        </p:nvSpPr>
        <p:spPr>
          <a:xfrm rot="10800000">
            <a:off x="5181600" y="2514600"/>
            <a:ext cx="2971800" cy="22860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3" name="Picture 5" descr="C:\Documents and Settings\rjames\Local Settings\Temporary Internet Files\Content.IE5\RGXC8X2J\MCj02322710000[1].wmf"/>
          <p:cNvPicPr>
            <a:picLocks noChangeAspect="1" noChangeArrowheads="1"/>
          </p:cNvPicPr>
          <p:nvPr/>
        </p:nvPicPr>
        <p:blipFill>
          <a:blip r:embed="rId9" cstate="print"/>
          <a:srcRect/>
          <a:stretch>
            <a:fillRect/>
          </a:stretch>
        </p:blipFill>
        <p:spPr bwMode="auto">
          <a:xfrm>
            <a:off x="6553200" y="5486400"/>
            <a:ext cx="381000" cy="765393"/>
          </a:xfrm>
          <a:prstGeom prst="rect">
            <a:avLst/>
          </a:prstGeom>
          <a:noFill/>
        </p:spPr>
      </p:pic>
      <p:sp>
        <p:nvSpPr>
          <p:cNvPr id="56" name="Left-Right Arrow 55"/>
          <p:cNvSpPr/>
          <p:nvPr/>
        </p:nvSpPr>
        <p:spPr>
          <a:xfrm rot="10800000">
            <a:off x="5105400" y="3352800"/>
            <a:ext cx="1371600" cy="22860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00"/>
          <p:cNvSpPr txBox="1">
            <a:spLocks noChangeArrowheads="1"/>
          </p:cNvSpPr>
          <p:nvPr/>
        </p:nvSpPr>
        <p:spPr bwMode="auto">
          <a:xfrm>
            <a:off x="6781800" y="4800600"/>
            <a:ext cx="1524000" cy="707886"/>
          </a:xfrm>
          <a:prstGeom prst="rect">
            <a:avLst/>
          </a:prstGeom>
          <a:noFill/>
          <a:ln w="9525">
            <a:noFill/>
            <a:miter lim="800000"/>
            <a:headEnd/>
            <a:tailEnd/>
          </a:ln>
        </p:spPr>
        <p:txBody>
          <a:bodyPr>
            <a:spAutoFit/>
          </a:bodyPr>
          <a:lstStyle/>
          <a:p>
            <a:pPr algn="ctr"/>
            <a:r>
              <a:rPr lang="en-US" sz="2000" dirty="0" smtClean="0">
                <a:latin typeface="Calibri" pitchFamily="34" charset="0"/>
              </a:rPr>
              <a:t>Multiple Alternative</a:t>
            </a:r>
            <a:endParaRPr lang="en-US" sz="2000" dirty="0">
              <a:latin typeface="Calibri" pitchFamily="34" charset="0"/>
            </a:endParaRPr>
          </a:p>
        </p:txBody>
      </p:sp>
      <p:sp>
        <p:nvSpPr>
          <p:cNvPr id="58" name="Left-Right Arrow 57"/>
          <p:cNvSpPr/>
          <p:nvPr/>
        </p:nvSpPr>
        <p:spPr>
          <a:xfrm rot="5400000">
            <a:off x="6553200" y="3886200"/>
            <a:ext cx="381000" cy="22860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5400000">
            <a:off x="6553200" y="5105400"/>
            <a:ext cx="381000" cy="22860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 descr="C:\Documents and Settings\rjames\Local Settings\Temporary Internet Files\Content.IE5\JMQNH4L5\MCj03520690000[1].wmf"/>
          <p:cNvPicPr>
            <a:picLocks noChangeAspect="1" noChangeArrowheads="1"/>
          </p:cNvPicPr>
          <p:nvPr/>
        </p:nvPicPr>
        <p:blipFill>
          <a:blip r:embed="rId6" cstate="print"/>
          <a:srcRect/>
          <a:stretch>
            <a:fillRect/>
          </a:stretch>
        </p:blipFill>
        <p:spPr bwMode="auto">
          <a:xfrm rot="21003031">
            <a:off x="3928591" y="4881104"/>
            <a:ext cx="219550" cy="390627"/>
          </a:xfrm>
          <a:prstGeom prst="rect">
            <a:avLst/>
          </a:prstGeom>
          <a:noFill/>
          <a:ln w="9525">
            <a:noFill/>
            <a:miter lim="800000"/>
            <a:headEnd/>
            <a:tailEnd/>
          </a:ln>
        </p:spPr>
      </p:pic>
      <p:pic>
        <p:nvPicPr>
          <p:cNvPr id="61" name="Picture 5" descr="C:\Documents and Settings\rjames\Local Settings\Temporary Internet Files\Content.IE5\JMQNH4L5\MCj03520690000[1].wmf"/>
          <p:cNvPicPr>
            <a:picLocks noChangeAspect="1" noChangeArrowheads="1"/>
          </p:cNvPicPr>
          <p:nvPr/>
        </p:nvPicPr>
        <p:blipFill>
          <a:blip r:embed="rId6" cstate="print"/>
          <a:srcRect/>
          <a:stretch>
            <a:fillRect/>
          </a:stretch>
        </p:blipFill>
        <p:spPr bwMode="auto">
          <a:xfrm rot="21003031">
            <a:off x="4375495" y="4664229"/>
            <a:ext cx="219550" cy="390627"/>
          </a:xfrm>
          <a:prstGeom prst="rect">
            <a:avLst/>
          </a:prstGeom>
          <a:noFill/>
          <a:ln w="9525">
            <a:noFill/>
            <a:miter lim="800000"/>
            <a:headEnd/>
            <a:tailEnd/>
          </a:ln>
        </p:spPr>
      </p:pic>
      <p:pic>
        <p:nvPicPr>
          <p:cNvPr id="62" name="Picture 5" descr="C:\Documents and Settings\rjames\Local Settings\Temporary Internet Files\Content.IE5\JMQNH4L5\MCj03520690000[1].wmf"/>
          <p:cNvPicPr>
            <a:picLocks noChangeAspect="1" noChangeArrowheads="1"/>
          </p:cNvPicPr>
          <p:nvPr/>
        </p:nvPicPr>
        <p:blipFill>
          <a:blip r:embed="rId6" cstate="print"/>
          <a:srcRect/>
          <a:stretch>
            <a:fillRect/>
          </a:stretch>
        </p:blipFill>
        <p:spPr bwMode="auto">
          <a:xfrm rot="21003031" flipH="1">
            <a:off x="4785914" y="4663697"/>
            <a:ext cx="212256" cy="377650"/>
          </a:xfrm>
          <a:prstGeom prst="rect">
            <a:avLst/>
          </a:prstGeom>
          <a:noFill/>
          <a:ln w="9525">
            <a:noFill/>
            <a:miter lim="800000"/>
            <a:headEnd/>
            <a:tailEnd/>
          </a:ln>
        </p:spPr>
      </p:pic>
      <p:sp>
        <p:nvSpPr>
          <p:cNvPr id="63" name="Rectangle 62"/>
          <p:cNvSpPr/>
          <p:nvPr/>
        </p:nvSpPr>
        <p:spPr>
          <a:xfrm>
            <a:off x="4572000" y="5029200"/>
            <a:ext cx="304800" cy="838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800600" y="5562600"/>
            <a:ext cx="304800" cy="152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113"/>
          <p:cNvSpPr txBox="1">
            <a:spLocks noChangeArrowheads="1"/>
          </p:cNvSpPr>
          <p:nvPr/>
        </p:nvSpPr>
        <p:spPr bwMode="auto">
          <a:xfrm>
            <a:off x="0" y="0"/>
            <a:ext cx="2971800" cy="2071977"/>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80000"/>
              </a:lnSpc>
            </a:pPr>
            <a:r>
              <a:rPr lang="en-US" sz="3200" dirty="0">
                <a:latin typeface="Calibri" pitchFamily="34" charset="0"/>
              </a:rPr>
              <a:t>Our choices </a:t>
            </a:r>
            <a:r>
              <a:rPr lang="en-US" sz="3200" dirty="0" smtClean="0">
                <a:latin typeface="Calibri" pitchFamily="34" charset="0"/>
              </a:rPr>
              <a:t>and our satisfaction </a:t>
            </a:r>
            <a:r>
              <a:rPr lang="en-US" sz="3200" dirty="0">
                <a:latin typeface="Calibri" pitchFamily="34" charset="0"/>
              </a:rPr>
              <a:t>are driven by the </a:t>
            </a:r>
            <a:r>
              <a:rPr lang="en-US" sz="3200" dirty="0" smtClean="0">
                <a:latin typeface="Calibri" pitchFamily="34" charset="0"/>
              </a:rPr>
              <a:t>comparisons </a:t>
            </a:r>
            <a:r>
              <a:rPr lang="en-US" sz="3200" dirty="0">
                <a:latin typeface="Calibri" pitchFamily="34" charset="0"/>
              </a:rPr>
              <a:t>we </a:t>
            </a:r>
            <a:r>
              <a:rPr lang="en-US" sz="3200" dirty="0" smtClean="0">
                <a:latin typeface="Calibri" pitchFamily="34" charset="0"/>
              </a:rPr>
              <a:t>make  </a:t>
            </a:r>
            <a:endParaRPr lang="en-US" sz="32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6" name="Picture 12" descr="C:\Documents and Settings\rjames\Local Settings\Temporary Internet Files\Content.IE5\6XMKIBYH\MPj04384580000[1].jpg"/>
          <p:cNvPicPr>
            <a:picLocks noChangeAspect="1" noChangeArrowheads="1"/>
          </p:cNvPicPr>
          <p:nvPr/>
        </p:nvPicPr>
        <p:blipFill>
          <a:blip r:embed="rId2" cstate="print"/>
          <a:srcRect l="21582" r="10704"/>
          <a:stretch>
            <a:fillRect/>
          </a:stretch>
        </p:blipFill>
        <p:spPr bwMode="auto">
          <a:xfrm>
            <a:off x="4495800" y="0"/>
            <a:ext cx="4648200" cy="6858000"/>
          </a:xfrm>
          <a:prstGeom prst="rect">
            <a:avLst/>
          </a:prstGeom>
          <a:noFill/>
        </p:spPr>
      </p:pic>
      <p:sp>
        <p:nvSpPr>
          <p:cNvPr id="3" name="Content Placeholder 2"/>
          <p:cNvSpPr>
            <a:spLocks noGrp="1"/>
          </p:cNvSpPr>
          <p:nvPr>
            <p:ph sz="half" idx="1"/>
          </p:nvPr>
        </p:nvSpPr>
        <p:spPr>
          <a:xfrm>
            <a:off x="0" y="0"/>
            <a:ext cx="4495800" cy="6858000"/>
          </a:xfrm>
        </p:spPr>
        <p:txBody>
          <a:bodyPr>
            <a:normAutofit/>
          </a:bodyPr>
          <a:lstStyle/>
          <a:p>
            <a:pPr algn="ctr">
              <a:spcBef>
                <a:spcPts val="0"/>
              </a:spcBef>
              <a:buNone/>
            </a:pPr>
            <a:r>
              <a:rPr lang="en-US" b="1" dirty="0" smtClean="0"/>
              <a:t>Which world </a:t>
            </a:r>
          </a:p>
          <a:p>
            <a:pPr algn="ctr">
              <a:buNone/>
            </a:pPr>
            <a:r>
              <a:rPr lang="en-US" b="1" dirty="0" smtClean="0"/>
              <a:t>would you choose?</a:t>
            </a:r>
          </a:p>
          <a:p>
            <a:pPr algn="ctr">
              <a:buNone/>
            </a:pPr>
            <a:endParaRPr lang="en-US" sz="1000" b="1" dirty="0" smtClean="0"/>
          </a:p>
          <a:p>
            <a:pPr>
              <a:buNone/>
            </a:pPr>
            <a:r>
              <a:rPr lang="en-US" b="1" dirty="0" smtClean="0"/>
              <a:t>World A: You and your family live in a neighborhood with 3,000 sq. ft. houses, the rest of the town lives in neighborhoods with 2,000 sq. ft. houses.</a:t>
            </a:r>
          </a:p>
          <a:p>
            <a:pPr>
              <a:buNone/>
            </a:pPr>
            <a:r>
              <a:rPr lang="en-US" b="1" dirty="0" smtClean="0"/>
              <a:t>World B: You and your family live in a neighborhood with 4,000 sq. ft. houses, the rest of the town lives in neighborhoods with 6,000 sq. ft. houses.</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Relative income and hedonic adaptation</a:t>
            </a:r>
            <a:endParaRPr lang="en-US" dirty="0"/>
          </a:p>
        </p:txBody>
      </p:sp>
      <p:sp>
        <p:nvSpPr>
          <p:cNvPr id="3" name="Content Placeholder 2"/>
          <p:cNvSpPr>
            <a:spLocks noGrp="1"/>
          </p:cNvSpPr>
          <p:nvPr>
            <p:ph idx="1"/>
          </p:nvPr>
        </p:nvSpPr>
        <p:spPr>
          <a:xfrm>
            <a:off x="457200" y="5410200"/>
            <a:ext cx="8229600" cy="715963"/>
          </a:xfrm>
        </p:spPr>
        <p:txBody>
          <a:bodyPr>
            <a:normAutofit lnSpcReduction="10000"/>
          </a:bodyPr>
          <a:lstStyle/>
          <a:p>
            <a:pPr>
              <a:buNone/>
            </a:pPr>
            <a:r>
              <a:rPr lang="en-US" sz="2000" dirty="0" smtClean="0"/>
              <a:t>Dan </a:t>
            </a:r>
            <a:r>
              <a:rPr lang="en-US" sz="2000" dirty="0" err="1" smtClean="0"/>
              <a:t>Ariely’s</a:t>
            </a:r>
            <a:r>
              <a:rPr lang="en-US" sz="2000" dirty="0" smtClean="0"/>
              <a:t> “The truth about relativity”</a:t>
            </a:r>
          </a:p>
          <a:p>
            <a:pPr>
              <a:buNone/>
            </a:pPr>
            <a:r>
              <a:rPr lang="en-US" sz="2000" dirty="0" smtClean="0">
                <a:hlinkClick r:id="rId2"/>
              </a:rPr>
              <a:t>http://www.youtube.com/watch?v=mAc2VdnK78c</a:t>
            </a:r>
            <a:endParaRPr lang="en-US" sz="2000" dirty="0" smtClean="0"/>
          </a:p>
          <a:p>
            <a:pPr>
              <a:buNone/>
            </a:pP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Relative income and life satisfaction</a:t>
            </a:r>
            <a:endParaRPr lang="en-US" dirty="0"/>
          </a:p>
        </p:txBody>
      </p:sp>
      <p:sp>
        <p:nvSpPr>
          <p:cNvPr id="3" name="Content Placeholder 2"/>
          <p:cNvSpPr>
            <a:spLocks noGrp="1"/>
          </p:cNvSpPr>
          <p:nvPr>
            <p:ph idx="1"/>
          </p:nvPr>
        </p:nvSpPr>
        <p:spPr>
          <a:xfrm>
            <a:off x="457200" y="1600200"/>
            <a:ext cx="8229600" cy="4343400"/>
          </a:xfrm>
        </p:spPr>
        <p:txBody>
          <a:bodyPr rtlCol="0">
            <a:normAutofit fontScale="77500" lnSpcReduction="20000"/>
          </a:bodyPr>
          <a:lstStyle/>
          <a:p>
            <a:pPr marL="0" indent="0" fontAlgn="auto">
              <a:spcAft>
                <a:spcPts val="0"/>
              </a:spcAft>
              <a:buFont typeface="Arial" pitchFamily="34" charset="0"/>
              <a:buNone/>
              <a:defRPr/>
            </a:pPr>
            <a:r>
              <a:rPr lang="en-US" b="1" dirty="0" smtClean="0"/>
              <a:t>Study</a:t>
            </a:r>
            <a:r>
              <a:rPr lang="en-US" dirty="0" smtClean="0"/>
              <a:t>: A panel study of about 10,000 people in 965 different neighborhoods </a:t>
            </a:r>
          </a:p>
          <a:p>
            <a:pPr marL="0" indent="0" fontAlgn="auto">
              <a:spcAft>
                <a:spcPts val="0"/>
              </a:spcAft>
              <a:buFont typeface="Arial" pitchFamily="34" charset="0"/>
              <a:buNone/>
              <a:defRPr/>
            </a:pPr>
            <a:r>
              <a:rPr lang="en-US" b="1" dirty="0" smtClean="0"/>
              <a:t>Question</a:t>
            </a:r>
            <a:r>
              <a:rPr lang="en-US" dirty="0" smtClean="0"/>
              <a:t>: Comparing individuals with the same income, do they feel worse when others around them have  more income?</a:t>
            </a:r>
          </a:p>
          <a:p>
            <a:pPr marL="0" indent="0" fontAlgn="auto">
              <a:spcAft>
                <a:spcPts val="0"/>
              </a:spcAft>
              <a:buFont typeface="Arial" pitchFamily="34" charset="0"/>
              <a:buNone/>
              <a:defRPr/>
            </a:pPr>
            <a:endParaRPr lang="en-US" dirty="0" smtClean="0"/>
          </a:p>
          <a:p>
            <a:pPr marL="0" indent="0" fontAlgn="auto">
              <a:spcAft>
                <a:spcPts val="0"/>
              </a:spcAft>
              <a:buFont typeface="Arial" pitchFamily="34" charset="0"/>
              <a:buNone/>
              <a:defRPr/>
            </a:pPr>
            <a:r>
              <a:rPr lang="en-US" b="1" dirty="0" smtClean="0"/>
              <a:t>What do you think?  </a:t>
            </a:r>
          </a:p>
          <a:p>
            <a:pPr marL="514350" indent="-514350" fontAlgn="auto">
              <a:spcAft>
                <a:spcPts val="0"/>
              </a:spcAft>
              <a:buFont typeface="Arial" pitchFamily="34" charset="0"/>
              <a:buAutoNum type="alphaLcParenR"/>
              <a:defRPr/>
            </a:pPr>
            <a:r>
              <a:rPr lang="en-US" dirty="0" smtClean="0"/>
              <a:t>People feel less happy when the income of those around them goes up.</a:t>
            </a:r>
          </a:p>
          <a:p>
            <a:pPr marL="514350" indent="-514350" fontAlgn="auto">
              <a:spcAft>
                <a:spcPts val="0"/>
              </a:spcAft>
              <a:buFont typeface="Arial" pitchFamily="34" charset="0"/>
              <a:buAutoNum type="alphaLcParenR"/>
              <a:defRPr/>
            </a:pPr>
            <a:r>
              <a:rPr lang="en-US" dirty="0" smtClean="0"/>
              <a:t>People feel more happy when the income of those around them goes up.</a:t>
            </a:r>
          </a:p>
          <a:p>
            <a:pPr marL="514350" indent="-514350" fontAlgn="auto">
              <a:spcAft>
                <a:spcPts val="0"/>
              </a:spcAft>
              <a:buFont typeface="Arial" pitchFamily="34" charset="0"/>
              <a:buAutoNum type="alphaLcParenR"/>
              <a:defRPr/>
            </a:pPr>
            <a:r>
              <a:rPr lang="en-US" dirty="0" smtClean="0"/>
              <a:t>People are unaffected by what those around them earn.</a:t>
            </a:r>
          </a:p>
          <a:p>
            <a:pPr marL="514350" indent="-514350" fontAlgn="auto">
              <a:spcAft>
                <a:spcPts val="0"/>
              </a:spcAft>
              <a:buFont typeface="Arial" pitchFamily="34" charset="0"/>
              <a:buAutoNum type="alphaLcParenR"/>
              <a:defRPr/>
            </a:pPr>
            <a:endParaRPr lang="en-US" dirty="0" smtClean="0"/>
          </a:p>
          <a:p>
            <a:pPr marL="0" indent="0" fontAlgn="auto">
              <a:spcAft>
                <a:spcPts val="0"/>
              </a:spcAft>
              <a:buFont typeface="Arial" pitchFamily="34" charset="0"/>
              <a:buNone/>
              <a:defRPr/>
            </a:pPr>
            <a:endParaRPr lang="en-US" dirty="0" smtClean="0"/>
          </a:p>
        </p:txBody>
      </p:sp>
      <p:sp>
        <p:nvSpPr>
          <p:cNvPr id="20484" name="TextBox 3"/>
          <p:cNvSpPr txBox="1">
            <a:spLocks noChangeArrowheads="1"/>
          </p:cNvSpPr>
          <p:nvPr/>
        </p:nvSpPr>
        <p:spPr bwMode="auto">
          <a:xfrm>
            <a:off x="0" y="6273800"/>
            <a:ext cx="9144000" cy="646113"/>
          </a:xfrm>
          <a:prstGeom prst="rect">
            <a:avLst/>
          </a:prstGeom>
          <a:solidFill>
            <a:srgbClr val="C00000"/>
          </a:solidFill>
          <a:ln w="9525">
            <a:noFill/>
            <a:miter lim="800000"/>
            <a:headEnd/>
            <a:tailEnd/>
          </a:ln>
        </p:spPr>
        <p:txBody>
          <a:bodyPr>
            <a:spAutoFit/>
          </a:bodyPr>
          <a:lstStyle/>
          <a:p>
            <a:r>
              <a:rPr lang="en-US" dirty="0" err="1">
                <a:solidFill>
                  <a:schemeClr val="bg1"/>
                </a:solidFill>
                <a:latin typeface="Calibri" pitchFamily="34" charset="0"/>
              </a:rPr>
              <a:t>Luttmer</a:t>
            </a:r>
            <a:r>
              <a:rPr lang="en-US" dirty="0">
                <a:solidFill>
                  <a:schemeClr val="bg1"/>
                </a:solidFill>
                <a:latin typeface="Calibri" pitchFamily="34" charset="0"/>
              </a:rPr>
              <a:t>, E. (Harvard), 2005, Neighbors as negatives: Relative earnings and well-being. </a:t>
            </a:r>
            <a:r>
              <a:rPr lang="en-US" i="1" dirty="0">
                <a:solidFill>
                  <a:schemeClr val="bg1"/>
                </a:solidFill>
                <a:latin typeface="Calibri" pitchFamily="34" charset="0"/>
              </a:rPr>
              <a:t>Quarterly Journal of Economics, 120</a:t>
            </a:r>
            <a:r>
              <a:rPr lang="en-US" dirty="0">
                <a:solidFill>
                  <a:schemeClr val="bg1"/>
                </a:solidFill>
                <a:latin typeface="Calibri" pitchFamily="34" charset="0"/>
              </a:rPr>
              <a:t>(3), 963-1002.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Relative income and life satisfaction</a:t>
            </a:r>
            <a:endParaRPr lang="en-US" dirty="0"/>
          </a:p>
        </p:txBody>
      </p:sp>
      <p:sp>
        <p:nvSpPr>
          <p:cNvPr id="21507" name="Content Placeholder 2"/>
          <p:cNvSpPr>
            <a:spLocks noGrp="1"/>
          </p:cNvSpPr>
          <p:nvPr>
            <p:ph idx="1"/>
          </p:nvPr>
        </p:nvSpPr>
        <p:spPr/>
        <p:txBody>
          <a:bodyPr/>
          <a:lstStyle/>
          <a:p>
            <a:pPr marL="0" indent="0">
              <a:buFont typeface="Arial" charset="0"/>
              <a:buNone/>
            </a:pPr>
            <a:r>
              <a:rPr lang="en-US" b="1" dirty="0" smtClean="0"/>
              <a:t>Finding</a:t>
            </a:r>
            <a:r>
              <a:rPr lang="en-US" dirty="0" smtClean="0"/>
              <a:t>: “higher earnings of neighbors are associated with lower levels of self-reported happiness.”  </a:t>
            </a:r>
          </a:p>
          <a:p>
            <a:pPr marL="0" indent="0">
              <a:buFont typeface="Arial" charset="0"/>
              <a:buNone/>
            </a:pPr>
            <a:r>
              <a:rPr lang="en-US" dirty="0" smtClean="0"/>
              <a:t>It appears that people have “utility functions that depend on relative consumption in addition to absolute consumption.”</a:t>
            </a:r>
          </a:p>
        </p:txBody>
      </p:sp>
      <p:sp>
        <p:nvSpPr>
          <p:cNvPr id="21508" name="TextBox 3"/>
          <p:cNvSpPr txBox="1">
            <a:spLocks noChangeArrowheads="1"/>
          </p:cNvSpPr>
          <p:nvPr/>
        </p:nvSpPr>
        <p:spPr bwMode="auto">
          <a:xfrm>
            <a:off x="0" y="6273800"/>
            <a:ext cx="9144000" cy="646113"/>
          </a:xfrm>
          <a:prstGeom prst="rect">
            <a:avLst/>
          </a:prstGeom>
          <a:solidFill>
            <a:srgbClr val="C00000"/>
          </a:solidFill>
          <a:ln w="9525">
            <a:noFill/>
            <a:miter lim="800000"/>
            <a:headEnd/>
            <a:tailEnd/>
          </a:ln>
        </p:spPr>
        <p:txBody>
          <a:bodyPr>
            <a:spAutoFit/>
          </a:bodyPr>
          <a:lstStyle/>
          <a:p>
            <a:r>
              <a:rPr lang="en-US">
                <a:solidFill>
                  <a:schemeClr val="bg1"/>
                </a:solidFill>
                <a:latin typeface="Calibri" pitchFamily="34" charset="0"/>
              </a:rPr>
              <a:t>Luttmer, E. (Harvard), 2005, Neighbors as negatives: Relative earnings and well-being. </a:t>
            </a:r>
            <a:r>
              <a:rPr lang="en-US" i="1">
                <a:solidFill>
                  <a:schemeClr val="bg1"/>
                </a:solidFill>
                <a:latin typeface="Calibri" pitchFamily="34" charset="0"/>
              </a:rPr>
              <a:t>Quarterly Journal of Economics, 120</a:t>
            </a:r>
            <a:r>
              <a:rPr lang="en-US">
                <a:solidFill>
                  <a:schemeClr val="bg1"/>
                </a:solidFill>
                <a:latin typeface="Calibri" pitchFamily="34" charset="0"/>
              </a:rPr>
              <a:t>(3), 963-1002.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wellgnp.gif"/>
          <p:cNvPicPr>
            <a:picLocks noGrp="1" noChangeAspect="1"/>
          </p:cNvPicPr>
          <p:nvPr>
            <p:ph idx="1"/>
          </p:nvPr>
        </p:nvPicPr>
        <p:blipFill>
          <a:blip r:embed="rId2" cstate="print"/>
          <a:stretch>
            <a:fillRect/>
          </a:stretch>
        </p:blipFill>
        <p:spPr>
          <a:xfrm>
            <a:off x="1219200" y="1219200"/>
            <a:ext cx="7010400" cy="5171607"/>
          </a:xfrm>
        </p:spPr>
      </p:pic>
      <p:sp>
        <p:nvSpPr>
          <p:cNvPr id="2" name="Title 1"/>
          <p:cNvSpPr>
            <a:spLocks noGrp="1"/>
          </p:cNvSpPr>
          <p:nvPr>
            <p:ph type="title"/>
          </p:nvPr>
        </p:nvSpPr>
        <p:spPr>
          <a:xfrm>
            <a:off x="0" y="274638"/>
            <a:ext cx="9144000" cy="1143000"/>
          </a:xfrm>
        </p:spPr>
        <p:txBody>
          <a:bodyPr>
            <a:normAutofit fontScale="90000"/>
          </a:bodyPr>
          <a:lstStyle/>
          <a:p>
            <a:r>
              <a:rPr lang="en-US" dirty="0" smtClean="0"/>
              <a:t>Global results from World Values Survey</a:t>
            </a:r>
            <a:endParaRPr lang="en-US" dirty="0"/>
          </a:p>
        </p:txBody>
      </p:sp>
      <p:sp>
        <p:nvSpPr>
          <p:cNvPr id="5" name="Rectangle 4"/>
          <p:cNvSpPr/>
          <p:nvPr/>
        </p:nvSpPr>
        <p:spPr>
          <a:xfrm>
            <a:off x="0" y="6488668"/>
            <a:ext cx="9144000" cy="369332"/>
          </a:xfrm>
          <a:prstGeom prst="rect">
            <a:avLst/>
          </a:prstGeom>
          <a:solidFill>
            <a:srgbClr val="C00000"/>
          </a:solidFill>
        </p:spPr>
        <p:txBody>
          <a:bodyPr wrap="square">
            <a:spAutoFit/>
          </a:bodyPr>
          <a:lstStyle/>
          <a:p>
            <a:r>
              <a:rPr lang="en-US" dirty="0" smtClean="0">
                <a:solidFill>
                  <a:schemeClr val="bg1"/>
                </a:solidFill>
              </a:rPr>
              <a:t>R. </a:t>
            </a:r>
            <a:r>
              <a:rPr lang="en-US" dirty="0" err="1" smtClean="0">
                <a:solidFill>
                  <a:schemeClr val="bg1"/>
                </a:solidFill>
              </a:rPr>
              <a:t>Inglehart</a:t>
            </a:r>
            <a:r>
              <a:rPr lang="en-US" dirty="0" smtClean="0">
                <a:solidFill>
                  <a:schemeClr val="bg1"/>
                </a:solidFill>
              </a:rPr>
              <a:t>, Modernization and </a:t>
            </a:r>
            <a:r>
              <a:rPr lang="en-US" dirty="0" err="1" smtClean="0">
                <a:solidFill>
                  <a:schemeClr val="bg1"/>
                </a:solidFill>
              </a:rPr>
              <a:t>Postmodernization</a:t>
            </a:r>
            <a:r>
              <a:rPr lang="en-US" dirty="0" smtClean="0">
                <a:solidFill>
                  <a:schemeClr val="bg1"/>
                </a:solidFill>
              </a:rPr>
              <a:t> (Princeton, 1997).</a:t>
            </a:r>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rjames\Local Settings\Temporary Internet Files\Content.IE5\7XXAE5FQ\MPj042780900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0"/>
            <a:ext cx="9144000" cy="3200400"/>
          </a:xfrm>
        </p:spPr>
        <p:txBody>
          <a:bodyPr>
            <a:normAutofit/>
          </a:bodyPr>
          <a:lstStyle/>
          <a:p>
            <a:pPr marL="0" indent="0" algn="ctr">
              <a:buNone/>
            </a:pPr>
            <a:r>
              <a:rPr lang="en-US" sz="3600" b="1" dirty="0" smtClean="0">
                <a:solidFill>
                  <a:schemeClr val="bg1"/>
                </a:solidFill>
                <a:effectLst>
                  <a:glow rad="228600">
                    <a:schemeClr val="accent1">
                      <a:satMod val="175000"/>
                      <a:alpha val="40000"/>
                    </a:schemeClr>
                  </a:glow>
                </a:effectLst>
              </a:rPr>
              <a:t>Overall income may still be important for life satisfaction in relatively poor nations.</a:t>
            </a:r>
          </a:p>
          <a:p>
            <a:pPr marL="0" indent="0">
              <a:buNone/>
            </a:pPr>
            <a:endParaRPr lang="en-US" sz="3600" dirty="0" smtClean="0"/>
          </a:p>
          <a:p>
            <a:pPr marL="742950" indent="-742950">
              <a:buNone/>
            </a:pPr>
            <a:endParaRPr lang="en-US" sz="3600" dirty="0" smtClean="0"/>
          </a:p>
          <a:p>
            <a:pPr>
              <a:buNone/>
            </a:pPr>
            <a:endParaRPr lang="en-US" sz="36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nes2.gif"/>
          <p:cNvPicPr>
            <a:picLocks noGrp="1" noChangeAspect="1"/>
          </p:cNvPicPr>
          <p:nvPr>
            <p:ph idx="1"/>
          </p:nvPr>
        </p:nvPicPr>
        <p:blipFill>
          <a:blip r:embed="rId2" cstate="print"/>
          <a:srcRect b="3333"/>
          <a:stretch>
            <a:fillRect/>
          </a:stretch>
        </p:blipFill>
        <p:spPr>
          <a:xfrm>
            <a:off x="152400" y="0"/>
            <a:ext cx="7332828" cy="6858000"/>
          </a:xfrm>
        </p:spPr>
      </p:pic>
      <p:sp>
        <p:nvSpPr>
          <p:cNvPr id="5" name="TextBox 4"/>
          <p:cNvSpPr txBox="1"/>
          <p:nvPr/>
        </p:nvSpPr>
        <p:spPr>
          <a:xfrm>
            <a:off x="7467600" y="5534561"/>
            <a:ext cx="1676400" cy="1323439"/>
          </a:xfrm>
          <a:prstGeom prst="rect">
            <a:avLst/>
          </a:prstGeom>
          <a:solidFill>
            <a:srgbClr val="C00000"/>
          </a:solidFill>
        </p:spPr>
        <p:txBody>
          <a:bodyPr wrap="square" rtlCol="0">
            <a:spAutoFit/>
          </a:bodyPr>
          <a:lstStyle/>
          <a:p>
            <a:r>
              <a:rPr lang="en-US" sz="1600" dirty="0" err="1" smtClean="0">
                <a:solidFill>
                  <a:schemeClr val="bg1"/>
                </a:solidFill>
              </a:rPr>
              <a:t>R.Inglehart</a:t>
            </a:r>
            <a:r>
              <a:rPr lang="en-US" sz="1600" dirty="0" smtClean="0">
                <a:solidFill>
                  <a:schemeClr val="bg1"/>
                </a:solidFill>
              </a:rPr>
              <a:t> and H-D. </a:t>
            </a:r>
            <a:r>
              <a:rPr lang="en-US" sz="1600" dirty="0" err="1" smtClean="0">
                <a:solidFill>
                  <a:schemeClr val="bg1"/>
                </a:solidFill>
              </a:rPr>
              <a:t>Klingemann</a:t>
            </a:r>
            <a:r>
              <a:rPr lang="en-US" sz="1600" dirty="0" smtClean="0">
                <a:solidFill>
                  <a:schemeClr val="bg1"/>
                </a:solidFill>
              </a:rPr>
              <a:t>, "Genes, Culture and Happiness," MIT Press, 2000. </a:t>
            </a:r>
            <a:endParaRPr lang="en-US" sz="16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s3.gif"/>
          <p:cNvPicPr>
            <a:picLocks noChangeAspect="1"/>
          </p:cNvPicPr>
          <p:nvPr/>
        </p:nvPicPr>
        <p:blipFill>
          <a:blip r:embed="rId2" cstate="print"/>
          <a:stretch>
            <a:fillRect/>
          </a:stretch>
        </p:blipFill>
        <p:spPr>
          <a:xfrm>
            <a:off x="838200" y="0"/>
            <a:ext cx="6400799" cy="6814899"/>
          </a:xfrm>
          <a:prstGeom prst="rect">
            <a:avLst/>
          </a:prstGeom>
        </p:spPr>
      </p:pic>
      <p:sp>
        <p:nvSpPr>
          <p:cNvPr id="5" name="TextBox 4"/>
          <p:cNvSpPr txBox="1"/>
          <p:nvPr/>
        </p:nvSpPr>
        <p:spPr>
          <a:xfrm>
            <a:off x="7467600" y="5534561"/>
            <a:ext cx="1676400" cy="1323439"/>
          </a:xfrm>
          <a:prstGeom prst="rect">
            <a:avLst/>
          </a:prstGeom>
          <a:solidFill>
            <a:srgbClr val="C00000"/>
          </a:solidFill>
        </p:spPr>
        <p:txBody>
          <a:bodyPr wrap="square" rtlCol="0">
            <a:spAutoFit/>
          </a:bodyPr>
          <a:lstStyle/>
          <a:p>
            <a:r>
              <a:rPr lang="en-US" sz="1600" dirty="0" err="1" smtClean="0">
                <a:solidFill>
                  <a:schemeClr val="bg1"/>
                </a:solidFill>
              </a:rPr>
              <a:t>R.Inglehart</a:t>
            </a:r>
            <a:r>
              <a:rPr lang="en-US" sz="1600" dirty="0" smtClean="0">
                <a:solidFill>
                  <a:schemeClr val="bg1"/>
                </a:solidFill>
              </a:rPr>
              <a:t> and H-D. </a:t>
            </a:r>
            <a:r>
              <a:rPr lang="en-US" sz="1600" dirty="0" err="1" smtClean="0">
                <a:solidFill>
                  <a:schemeClr val="bg1"/>
                </a:solidFill>
              </a:rPr>
              <a:t>Klingemann</a:t>
            </a:r>
            <a:r>
              <a:rPr lang="en-US" sz="1600" dirty="0" smtClean="0">
                <a:solidFill>
                  <a:schemeClr val="bg1"/>
                </a:solidFill>
              </a:rPr>
              <a:t>, "Genes, Culture and Happiness," MIT Press, 2000. </a:t>
            </a:r>
            <a:endParaRPr lang="en-US" sz="16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Income effect weakens for the top half</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 Original chart from B. Frey (U. Zurich), A. </a:t>
            </a:r>
            <a:r>
              <a:rPr lang="en-US" dirty="0" err="1" smtClean="0">
                <a:solidFill>
                  <a:schemeClr val="bg1"/>
                </a:solidFill>
              </a:rPr>
              <a:t>Stutzer</a:t>
            </a:r>
            <a:r>
              <a:rPr lang="en-US" dirty="0" smtClean="0">
                <a:solidFill>
                  <a:schemeClr val="bg1"/>
                </a:solidFill>
              </a:rPr>
              <a:t>, 2002, What can economists learn from happiness research? </a:t>
            </a:r>
            <a:r>
              <a:rPr lang="en-US" i="1" dirty="0" smtClean="0">
                <a:solidFill>
                  <a:schemeClr val="bg1"/>
                </a:solidFill>
              </a:rPr>
              <a:t>Journal of Economic Literature</a:t>
            </a:r>
            <a:r>
              <a:rPr lang="en-US" dirty="0" smtClean="0">
                <a:solidFill>
                  <a:schemeClr val="bg1"/>
                </a:solidFill>
              </a:rPr>
              <a:t>, 40, 402-435.</a:t>
            </a:r>
          </a:p>
        </p:txBody>
      </p:sp>
      <p:sp>
        <p:nvSpPr>
          <p:cNvPr id="6" name="TextBox 5"/>
          <p:cNvSpPr txBox="1"/>
          <p:nvPr/>
        </p:nvSpPr>
        <p:spPr>
          <a:xfrm>
            <a:off x="2286000" y="2133600"/>
            <a:ext cx="1676400" cy="646331"/>
          </a:xfrm>
          <a:prstGeom prst="rect">
            <a:avLst/>
          </a:prstGeom>
          <a:solidFill>
            <a:schemeClr val="bg1"/>
          </a:solidFill>
          <a:ln w="38100">
            <a:solidFill>
              <a:srgbClr val="C00000"/>
            </a:solidFill>
          </a:ln>
        </p:spPr>
        <p:txBody>
          <a:bodyPr wrap="square" rtlCol="0">
            <a:spAutoFit/>
          </a:bodyPr>
          <a:lstStyle/>
          <a:p>
            <a:pPr algn="ctr"/>
            <a:r>
              <a:rPr lang="en-US" dirty="0" smtClean="0"/>
              <a:t>50</a:t>
            </a:r>
            <a:r>
              <a:rPr lang="en-US" baseline="30000" dirty="0" smtClean="0"/>
              <a:t>th</a:t>
            </a:r>
            <a:r>
              <a:rPr lang="en-US" dirty="0" smtClean="0"/>
              <a:t> percentile of income</a:t>
            </a:r>
            <a:endParaRPr lang="en-US" dirty="0"/>
          </a:p>
        </p:txBody>
      </p:sp>
      <p:cxnSp>
        <p:nvCxnSpPr>
          <p:cNvPr id="11" name="Straight Connector 10"/>
          <p:cNvCxnSpPr/>
          <p:nvPr/>
        </p:nvCxnSpPr>
        <p:spPr>
          <a:xfrm rot="5400000">
            <a:off x="1998771" y="3904565"/>
            <a:ext cx="2249269" cy="1588"/>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results from 35 years ago</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 Original chart from B. Frey (U. Zurich), A. </a:t>
            </a:r>
            <a:r>
              <a:rPr lang="en-US" dirty="0" err="1" smtClean="0">
                <a:solidFill>
                  <a:schemeClr val="bg1"/>
                </a:solidFill>
              </a:rPr>
              <a:t>Stutzer</a:t>
            </a:r>
            <a:r>
              <a:rPr lang="en-US" dirty="0" smtClean="0">
                <a:solidFill>
                  <a:schemeClr val="bg1"/>
                </a:solidFill>
              </a:rPr>
              <a:t>, 2002, What can economists learn from happiness research? </a:t>
            </a:r>
            <a:r>
              <a:rPr lang="en-US" i="1" dirty="0" smtClean="0">
                <a:solidFill>
                  <a:schemeClr val="bg1"/>
                </a:solidFill>
              </a:rPr>
              <a:t>Journal of Economic Literature</a:t>
            </a:r>
            <a:r>
              <a:rPr lang="en-US" dirty="0" smtClean="0">
                <a:solidFill>
                  <a:schemeClr val="bg1"/>
                </a:solidFill>
              </a:rPr>
              <a:t>, 40, 402-435.</a:t>
            </a:r>
          </a:p>
        </p:txBody>
      </p:sp>
      <p:sp>
        <p:nvSpPr>
          <p:cNvPr id="6" name="TextBox 5"/>
          <p:cNvSpPr txBox="1"/>
          <p:nvPr/>
        </p:nvSpPr>
        <p:spPr>
          <a:xfrm>
            <a:off x="2133600" y="2133600"/>
            <a:ext cx="1676400" cy="646331"/>
          </a:xfrm>
          <a:prstGeom prst="rect">
            <a:avLst/>
          </a:prstGeom>
          <a:solidFill>
            <a:schemeClr val="bg1"/>
          </a:solidFill>
          <a:ln w="38100">
            <a:solidFill>
              <a:srgbClr val="C00000"/>
            </a:solidFill>
          </a:ln>
        </p:spPr>
        <p:txBody>
          <a:bodyPr wrap="square" rtlCol="0">
            <a:spAutoFit/>
          </a:bodyPr>
          <a:lstStyle/>
          <a:p>
            <a:pPr algn="ctr"/>
            <a:r>
              <a:rPr lang="en-US" dirty="0" smtClean="0"/>
              <a:t>50</a:t>
            </a:r>
            <a:r>
              <a:rPr lang="en-US" baseline="30000" dirty="0" smtClean="0"/>
              <a:t>th</a:t>
            </a:r>
            <a:r>
              <a:rPr lang="en-US" dirty="0" smtClean="0"/>
              <a:t> percentile of income</a:t>
            </a:r>
            <a:endParaRPr lang="en-US" dirty="0"/>
          </a:p>
        </p:txBody>
      </p:sp>
      <p:cxnSp>
        <p:nvCxnSpPr>
          <p:cNvPr id="7" name="Straight Connector 6"/>
          <p:cNvCxnSpPr/>
          <p:nvPr/>
        </p:nvCxnSpPr>
        <p:spPr>
          <a:xfrm rot="5400000">
            <a:off x="1847960" y="3904565"/>
            <a:ext cx="2249269" cy="1588"/>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 name="TextBox 113"/>
          <p:cNvSpPr txBox="1">
            <a:spLocks noChangeArrowheads="1"/>
          </p:cNvSpPr>
          <p:nvPr/>
        </p:nvSpPr>
        <p:spPr bwMode="auto">
          <a:xfrm>
            <a:off x="0" y="0"/>
            <a:ext cx="2057400" cy="1284069"/>
          </a:xfrm>
          <a:prstGeom prst="rect">
            <a:avLst/>
          </a:prstGeom>
          <a:noFill/>
          <a:ln w="9525">
            <a:noFill/>
            <a:miter lim="800000"/>
            <a:headEnd/>
            <a:tailEnd/>
          </a:ln>
        </p:spPr>
        <p:txBody>
          <a:bodyPr wrap="square">
            <a:spAutoFit/>
          </a:bodyPr>
          <a:lstStyle/>
          <a:p>
            <a:pPr algn="ctr">
              <a:lnSpc>
                <a:spcPct val="80000"/>
              </a:lnSpc>
            </a:pPr>
            <a:r>
              <a:rPr lang="en-US" sz="3200" dirty="0" smtClean="0">
                <a:latin typeface="Calibri" pitchFamily="34" charset="0"/>
              </a:rPr>
              <a:t>Behavioral Economics Concepts</a:t>
            </a:r>
            <a:endParaRPr lang="en-US" sz="3200" dirty="0">
              <a:latin typeface="Calibri" pitchFamily="34" charset="0"/>
            </a:endParaRPr>
          </a:p>
        </p:txBody>
      </p:sp>
      <p:sp>
        <p:nvSpPr>
          <p:cNvPr id="25" name="Oval 24"/>
          <p:cNvSpPr/>
          <p:nvPr/>
        </p:nvSpPr>
        <p:spPr>
          <a:xfrm>
            <a:off x="3048000" y="0"/>
            <a:ext cx="2895600" cy="68580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429000" y="2209800"/>
            <a:ext cx="2057400" cy="1828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4" descr="C:\Documents and Settings\rjames\Local Settings\Temporary Internet Files\Content.IE5\2KAB8U8U\MCj00787990000[1].wmf"/>
          <p:cNvPicPr>
            <a:picLocks noChangeAspect="1" noChangeArrowheads="1"/>
          </p:cNvPicPr>
          <p:nvPr/>
        </p:nvPicPr>
        <p:blipFill>
          <a:blip r:embed="rId3" cstate="print">
            <a:duotone>
              <a:schemeClr val="bg2">
                <a:shade val="45000"/>
                <a:satMod val="135000"/>
              </a:schemeClr>
              <a:prstClr val="white"/>
            </a:duotone>
          </a:blip>
          <a:srcRect l="52632" t="54966"/>
          <a:stretch>
            <a:fillRect/>
          </a:stretch>
        </p:blipFill>
        <p:spPr bwMode="auto">
          <a:xfrm flipH="1">
            <a:off x="381000" y="2743200"/>
            <a:ext cx="628138" cy="906278"/>
          </a:xfrm>
          <a:prstGeom prst="rect">
            <a:avLst/>
          </a:prstGeom>
          <a:noFill/>
        </p:spPr>
      </p:pic>
      <p:sp>
        <p:nvSpPr>
          <p:cNvPr id="3" name="Cloud 2"/>
          <p:cNvSpPr/>
          <p:nvPr/>
        </p:nvSpPr>
        <p:spPr>
          <a:xfrm>
            <a:off x="0" y="2286000"/>
            <a:ext cx="1371600" cy="16764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96"/>
          <p:cNvSpPr txBox="1">
            <a:spLocks noChangeArrowheads="1"/>
          </p:cNvSpPr>
          <p:nvPr/>
        </p:nvSpPr>
        <p:spPr bwMode="auto">
          <a:xfrm>
            <a:off x="152401" y="3962400"/>
            <a:ext cx="1371599" cy="400110"/>
          </a:xfrm>
          <a:prstGeom prst="rect">
            <a:avLst/>
          </a:prstGeom>
          <a:noFill/>
          <a:ln w="9525">
            <a:noFill/>
            <a:miter lim="800000"/>
            <a:headEnd/>
            <a:tailEnd/>
          </a:ln>
        </p:spPr>
        <p:txBody>
          <a:bodyPr wrap="square">
            <a:spAutoFit/>
          </a:bodyPr>
          <a:lstStyle/>
          <a:p>
            <a:pPr algn="ctr"/>
            <a:r>
              <a:rPr lang="en-US" sz="2000" dirty="0" smtClean="0">
                <a:latin typeface="Calibri" pitchFamily="34" charset="0"/>
              </a:rPr>
              <a:t>Past</a:t>
            </a:r>
            <a:endParaRPr lang="en-US" sz="2000" dirty="0">
              <a:latin typeface="Calibri" pitchFamily="34" charset="0"/>
            </a:endParaRPr>
          </a:p>
        </p:txBody>
      </p:sp>
      <p:pic>
        <p:nvPicPr>
          <p:cNvPr id="5" name="Picture 9" descr="C:\Documents and Settings\rjames\Local Settings\Temporary Internet Files\Content.IE5\2KAB8U8U\MCj00787160000[1].wmf"/>
          <p:cNvPicPr>
            <a:picLocks noChangeAspect="1" noChangeArrowheads="1"/>
          </p:cNvPicPr>
          <p:nvPr/>
        </p:nvPicPr>
        <p:blipFill>
          <a:blip r:embed="rId4" cstate="print">
            <a:duotone>
              <a:schemeClr val="bg2">
                <a:shade val="45000"/>
                <a:satMod val="135000"/>
              </a:schemeClr>
              <a:prstClr val="white"/>
            </a:duotone>
          </a:blip>
          <a:srcRect t="13725" r="52000"/>
          <a:stretch>
            <a:fillRect/>
          </a:stretch>
        </p:blipFill>
        <p:spPr bwMode="auto">
          <a:xfrm>
            <a:off x="2133600" y="2819400"/>
            <a:ext cx="576695" cy="1208314"/>
          </a:xfrm>
          <a:prstGeom prst="rect">
            <a:avLst/>
          </a:prstGeom>
          <a:noFill/>
        </p:spPr>
      </p:pic>
      <p:pic>
        <p:nvPicPr>
          <p:cNvPr id="6" name="Picture 8" descr="C:\Documents and Settings\rjames\Local Settings\Temporary Internet Files\Content.IE5\HMZEXSYI\MCj04125120000[1].wmf"/>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rot="1613563">
            <a:off x="2540253" y="2844685"/>
            <a:ext cx="232786" cy="506014"/>
          </a:xfrm>
          <a:prstGeom prst="rect">
            <a:avLst/>
          </a:prstGeom>
          <a:noFill/>
        </p:spPr>
      </p:pic>
      <p:sp>
        <p:nvSpPr>
          <p:cNvPr id="7" name="Cloud 6"/>
          <p:cNvSpPr/>
          <p:nvPr/>
        </p:nvSpPr>
        <p:spPr>
          <a:xfrm>
            <a:off x="1752600" y="2667000"/>
            <a:ext cx="1219200" cy="13716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98"/>
          <p:cNvSpPr txBox="1">
            <a:spLocks noChangeArrowheads="1"/>
          </p:cNvSpPr>
          <p:nvPr/>
        </p:nvSpPr>
        <p:spPr bwMode="auto">
          <a:xfrm>
            <a:off x="1676400" y="3962400"/>
            <a:ext cx="1371600" cy="400110"/>
          </a:xfrm>
          <a:prstGeom prst="rect">
            <a:avLst/>
          </a:prstGeom>
          <a:noFill/>
          <a:ln w="9525">
            <a:noFill/>
            <a:miter lim="800000"/>
            <a:headEnd/>
            <a:tailEnd/>
          </a:ln>
        </p:spPr>
        <p:txBody>
          <a:bodyPr>
            <a:spAutoFit/>
          </a:bodyPr>
          <a:lstStyle/>
          <a:p>
            <a:pPr algn="ctr"/>
            <a:r>
              <a:rPr lang="en-US" sz="2000" dirty="0" smtClean="0">
                <a:latin typeface="Calibri" pitchFamily="34" charset="0"/>
              </a:rPr>
              <a:t>Expected</a:t>
            </a:r>
            <a:endParaRPr lang="en-US" sz="2000" dirty="0">
              <a:latin typeface="Calibri" pitchFamily="34" charset="0"/>
            </a:endParaRPr>
          </a:p>
        </p:txBody>
      </p:sp>
      <p:pic>
        <p:nvPicPr>
          <p:cNvPr id="9" name="Picture 14" descr="C:\Documents and Settings\rjames\Local Settings\Temporary Internet Files\Content.IE5\2KAB8U8U\MCj00787990000[1].wmf"/>
          <p:cNvPicPr>
            <a:picLocks noChangeAspect="1" noChangeArrowheads="1"/>
          </p:cNvPicPr>
          <p:nvPr/>
        </p:nvPicPr>
        <p:blipFill>
          <a:blip r:embed="rId3" cstate="print">
            <a:duotone>
              <a:schemeClr val="bg2">
                <a:shade val="45000"/>
                <a:satMod val="135000"/>
              </a:schemeClr>
              <a:prstClr val="white"/>
            </a:duotone>
          </a:blip>
          <a:srcRect r="41984"/>
          <a:stretch>
            <a:fillRect/>
          </a:stretch>
        </p:blipFill>
        <p:spPr bwMode="auto">
          <a:xfrm flipH="1">
            <a:off x="8305800" y="2438400"/>
            <a:ext cx="609600" cy="1460559"/>
          </a:xfrm>
          <a:prstGeom prst="rect">
            <a:avLst/>
          </a:prstGeom>
          <a:noFill/>
        </p:spPr>
      </p:pic>
      <p:sp>
        <p:nvSpPr>
          <p:cNvPr id="10" name="TextBox 99"/>
          <p:cNvSpPr txBox="1">
            <a:spLocks noChangeArrowheads="1"/>
          </p:cNvSpPr>
          <p:nvPr/>
        </p:nvSpPr>
        <p:spPr bwMode="auto">
          <a:xfrm>
            <a:off x="7696200" y="3886200"/>
            <a:ext cx="1447800" cy="400110"/>
          </a:xfrm>
          <a:prstGeom prst="rect">
            <a:avLst/>
          </a:prstGeom>
          <a:noFill/>
          <a:ln w="9525">
            <a:noFill/>
            <a:miter lim="800000"/>
            <a:headEnd/>
            <a:tailEnd/>
          </a:ln>
        </p:spPr>
        <p:txBody>
          <a:bodyPr wrap="square">
            <a:spAutoFit/>
          </a:bodyPr>
          <a:lstStyle/>
          <a:p>
            <a:pPr algn="ctr"/>
            <a:r>
              <a:rPr lang="en-US" sz="2000" dirty="0" smtClean="0">
                <a:latin typeface="Calibri" pitchFamily="34" charset="0"/>
              </a:rPr>
              <a:t>Future</a:t>
            </a:r>
            <a:endParaRPr lang="en-US" sz="2000" dirty="0">
              <a:latin typeface="Calibri" pitchFamily="34" charset="0"/>
            </a:endParaRPr>
          </a:p>
        </p:txBody>
      </p:sp>
      <p:pic>
        <p:nvPicPr>
          <p:cNvPr id="11" name="Picture 8" descr="C:\Documents and Settings\rjames\Local Settings\Temporary Internet Files\Content.IE5\HMZEXSYI\MCj04125120000[1].wmf"/>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8153400" y="2667000"/>
            <a:ext cx="228600" cy="496914"/>
          </a:xfrm>
          <a:prstGeom prst="rect">
            <a:avLst/>
          </a:prstGeom>
          <a:noFill/>
        </p:spPr>
      </p:pic>
      <p:sp>
        <p:nvSpPr>
          <p:cNvPr id="12" name="Cloud 11"/>
          <p:cNvSpPr/>
          <p:nvPr/>
        </p:nvSpPr>
        <p:spPr>
          <a:xfrm>
            <a:off x="7924800" y="2209800"/>
            <a:ext cx="1219200" cy="17526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9" descr="C:\Documents and Settings\rjames\Local Settings\Temporary Internet Files\Content.IE5\2KAB8U8U\MCj00787160000[1].wmf"/>
          <p:cNvPicPr>
            <a:picLocks noChangeAspect="1" noChangeArrowheads="1"/>
          </p:cNvPicPr>
          <p:nvPr/>
        </p:nvPicPr>
        <p:blipFill>
          <a:blip r:embed="rId4" cstate="print"/>
          <a:srcRect t="13725" r="52000"/>
          <a:stretch>
            <a:fillRect/>
          </a:stretch>
        </p:blipFill>
        <p:spPr bwMode="auto">
          <a:xfrm>
            <a:off x="4191000" y="2590800"/>
            <a:ext cx="649432" cy="1360714"/>
          </a:xfrm>
          <a:prstGeom prst="rect">
            <a:avLst/>
          </a:prstGeom>
          <a:noFill/>
        </p:spPr>
      </p:pic>
      <p:pic>
        <p:nvPicPr>
          <p:cNvPr id="14" name="Picture 8" descr="C:\Documents and Settings\rjames\Local Settings\Temporary Internet Files\Content.IE5\HMZEXSYI\MCj04125120000[1].wmf"/>
          <p:cNvPicPr>
            <a:picLocks noChangeAspect="1" noChangeArrowheads="1"/>
          </p:cNvPicPr>
          <p:nvPr/>
        </p:nvPicPr>
        <p:blipFill>
          <a:blip r:embed="rId5" cstate="print"/>
          <a:srcRect/>
          <a:stretch>
            <a:fillRect/>
          </a:stretch>
        </p:blipFill>
        <p:spPr bwMode="auto">
          <a:xfrm rot="1566160">
            <a:off x="4624958" y="2700027"/>
            <a:ext cx="302484" cy="657225"/>
          </a:xfrm>
          <a:prstGeom prst="rect">
            <a:avLst/>
          </a:prstGeom>
          <a:noFill/>
          <a:ln w="9525">
            <a:noFill/>
            <a:miter lim="800000"/>
            <a:headEnd/>
            <a:tailEnd/>
          </a:ln>
        </p:spPr>
      </p:pic>
      <p:sp>
        <p:nvSpPr>
          <p:cNvPr id="16" name="TextBox 100"/>
          <p:cNvSpPr txBox="1">
            <a:spLocks noChangeArrowheads="1"/>
          </p:cNvSpPr>
          <p:nvPr/>
        </p:nvSpPr>
        <p:spPr bwMode="auto">
          <a:xfrm>
            <a:off x="6019800" y="2819400"/>
            <a:ext cx="1524000" cy="400110"/>
          </a:xfrm>
          <a:prstGeom prst="rect">
            <a:avLst/>
          </a:prstGeom>
          <a:noFill/>
          <a:ln w="9525">
            <a:noFill/>
            <a:miter lim="800000"/>
            <a:headEnd/>
            <a:tailEnd/>
          </a:ln>
        </p:spPr>
        <p:txBody>
          <a:bodyPr>
            <a:spAutoFit/>
          </a:bodyPr>
          <a:lstStyle/>
          <a:p>
            <a:pPr algn="ctr"/>
            <a:r>
              <a:rPr lang="en-US" sz="2000" dirty="0" smtClean="0">
                <a:latin typeface="Calibri" pitchFamily="34" charset="0"/>
              </a:rPr>
              <a:t>Alternative</a:t>
            </a:r>
            <a:endParaRPr lang="en-US" sz="2000" dirty="0">
              <a:latin typeface="Calibri" pitchFamily="34" charset="0"/>
            </a:endParaRPr>
          </a:p>
        </p:txBody>
      </p:sp>
      <p:sp>
        <p:nvSpPr>
          <p:cNvPr id="17" name="TextBox 34"/>
          <p:cNvSpPr txBox="1">
            <a:spLocks noChangeArrowheads="1"/>
          </p:cNvSpPr>
          <p:nvPr/>
        </p:nvSpPr>
        <p:spPr bwMode="auto">
          <a:xfrm>
            <a:off x="3276600" y="1752600"/>
            <a:ext cx="2362200" cy="400110"/>
          </a:xfrm>
          <a:prstGeom prst="rect">
            <a:avLst/>
          </a:prstGeom>
          <a:noFill/>
          <a:ln w="9525">
            <a:noFill/>
            <a:miter lim="800000"/>
            <a:headEnd/>
            <a:tailEnd/>
          </a:ln>
        </p:spPr>
        <p:txBody>
          <a:bodyPr wrap="square">
            <a:spAutoFit/>
          </a:bodyPr>
          <a:lstStyle/>
          <a:p>
            <a:pPr algn="ctr"/>
            <a:r>
              <a:rPr lang="en-US" sz="2000" dirty="0" smtClean="0">
                <a:latin typeface="Calibri" pitchFamily="34" charset="0"/>
              </a:rPr>
              <a:t>Nearby additional</a:t>
            </a:r>
            <a:endParaRPr lang="en-US" sz="2000" dirty="0">
              <a:latin typeface="Calibri" pitchFamily="34" charset="0"/>
            </a:endParaRPr>
          </a:p>
        </p:txBody>
      </p:sp>
      <p:sp>
        <p:nvSpPr>
          <p:cNvPr id="20" name="TextBox 97"/>
          <p:cNvSpPr txBox="1">
            <a:spLocks noChangeArrowheads="1"/>
          </p:cNvSpPr>
          <p:nvPr/>
        </p:nvSpPr>
        <p:spPr bwMode="auto">
          <a:xfrm>
            <a:off x="3581400" y="5943600"/>
            <a:ext cx="1752600" cy="707886"/>
          </a:xfrm>
          <a:prstGeom prst="rect">
            <a:avLst/>
          </a:prstGeom>
          <a:noFill/>
          <a:ln w="9525">
            <a:noFill/>
            <a:miter lim="800000"/>
            <a:headEnd/>
            <a:tailEnd/>
          </a:ln>
        </p:spPr>
        <p:txBody>
          <a:bodyPr wrap="square">
            <a:spAutoFit/>
          </a:bodyPr>
          <a:lstStyle/>
          <a:p>
            <a:pPr algn="ctr"/>
            <a:r>
              <a:rPr lang="en-US" sz="2000" dirty="0" smtClean="0">
                <a:latin typeface="Calibri" pitchFamily="34" charset="0"/>
              </a:rPr>
              <a:t>Relevant Observed</a:t>
            </a:r>
            <a:endParaRPr lang="en-US" sz="2000" dirty="0">
              <a:latin typeface="Calibri" pitchFamily="34" charset="0"/>
            </a:endParaRPr>
          </a:p>
        </p:txBody>
      </p:sp>
      <p:pic>
        <p:nvPicPr>
          <p:cNvPr id="21" name="Picture 4" descr="C:\Documents and Settings\rjames\Local Settings\Temporary Internet Files\Content.IE5\POMZF23E\MCj04125100000[1].wmf"/>
          <p:cNvPicPr>
            <a:picLocks noChangeAspect="1" noChangeArrowheads="1"/>
          </p:cNvPicPr>
          <p:nvPr/>
        </p:nvPicPr>
        <p:blipFill>
          <a:blip r:embed="rId6" cstate="print"/>
          <a:srcRect/>
          <a:stretch>
            <a:fillRect/>
          </a:stretch>
        </p:blipFill>
        <p:spPr bwMode="auto">
          <a:xfrm>
            <a:off x="6553200" y="3124200"/>
            <a:ext cx="381000" cy="630620"/>
          </a:xfrm>
          <a:prstGeom prst="rect">
            <a:avLst/>
          </a:prstGeom>
          <a:noFill/>
          <a:ln w="9525">
            <a:noFill/>
            <a:miter lim="800000"/>
            <a:headEnd/>
            <a:tailEnd/>
          </a:ln>
        </p:spPr>
      </p:pic>
      <p:pic>
        <p:nvPicPr>
          <p:cNvPr id="22" name="Picture 5" descr="C:\Documents and Settings\rjames\Local Settings\Temporary Internet Files\Content.IE5\JMQNH4L5\MCj03520690000[1].wmf"/>
          <p:cNvPicPr>
            <a:picLocks noChangeAspect="1" noChangeArrowheads="1"/>
          </p:cNvPicPr>
          <p:nvPr/>
        </p:nvPicPr>
        <p:blipFill>
          <a:blip r:embed="rId7" cstate="print"/>
          <a:srcRect/>
          <a:stretch>
            <a:fillRect/>
          </a:stretch>
        </p:blipFill>
        <p:spPr bwMode="auto">
          <a:xfrm>
            <a:off x="6553200" y="4343400"/>
            <a:ext cx="366713" cy="652463"/>
          </a:xfrm>
          <a:prstGeom prst="rect">
            <a:avLst/>
          </a:prstGeom>
          <a:noFill/>
          <a:ln w="9525">
            <a:noFill/>
            <a:miter lim="800000"/>
            <a:headEnd/>
            <a:tailEnd/>
          </a:ln>
        </p:spPr>
      </p:pic>
      <p:pic>
        <p:nvPicPr>
          <p:cNvPr id="23" name="Picture 8" descr="C:\Documents and Settings\rjames\Local Settings\Temporary Internet Files\Content.IE5\HMZEXSYI\MCj04125120000[1].wmf"/>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flipH="1">
            <a:off x="838200" y="2514600"/>
            <a:ext cx="228600" cy="496914"/>
          </a:xfrm>
          <a:prstGeom prst="rect">
            <a:avLst/>
          </a:prstGeom>
          <a:noFill/>
        </p:spPr>
      </p:pic>
      <p:pic>
        <p:nvPicPr>
          <p:cNvPr id="17410" name="Picture 2" descr="C:\Documents and Settings\rjames\Local Settings\Temporary Internet Files\Content.IE5\731LY5DI\MCj04124340000[1].wmf"/>
          <p:cNvPicPr>
            <a:picLocks noChangeAspect="1" noChangeArrowheads="1"/>
          </p:cNvPicPr>
          <p:nvPr/>
        </p:nvPicPr>
        <p:blipFill>
          <a:blip r:embed="rId8" cstate="print"/>
          <a:srcRect/>
          <a:stretch>
            <a:fillRect/>
          </a:stretch>
        </p:blipFill>
        <p:spPr bwMode="auto">
          <a:xfrm>
            <a:off x="4038600" y="1066800"/>
            <a:ext cx="783106" cy="662412"/>
          </a:xfrm>
          <a:prstGeom prst="rect">
            <a:avLst/>
          </a:prstGeom>
          <a:noFill/>
        </p:spPr>
      </p:pic>
      <p:pic>
        <p:nvPicPr>
          <p:cNvPr id="15" name="Picture 17" descr="C:\Documents and Settings\rjames\Local Settings\Temporary Internet Files\Content.IE5\731LY5DI\MCj00788190000[1].wm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3581400" y="4495800"/>
            <a:ext cx="1828800" cy="1483976"/>
          </a:xfrm>
          <a:prstGeom prst="rect">
            <a:avLst/>
          </a:prstGeom>
          <a:noFill/>
        </p:spPr>
      </p:pic>
      <p:sp>
        <p:nvSpPr>
          <p:cNvPr id="27" name="TextBox 98"/>
          <p:cNvSpPr txBox="1">
            <a:spLocks noChangeArrowheads="1"/>
          </p:cNvSpPr>
          <p:nvPr/>
        </p:nvSpPr>
        <p:spPr bwMode="auto">
          <a:xfrm>
            <a:off x="3810000" y="3962400"/>
            <a:ext cx="1371600" cy="400110"/>
          </a:xfrm>
          <a:prstGeom prst="rect">
            <a:avLst/>
          </a:prstGeom>
          <a:noFill/>
          <a:ln w="9525">
            <a:noFill/>
            <a:miter lim="800000"/>
            <a:headEnd/>
            <a:tailEnd/>
          </a:ln>
        </p:spPr>
        <p:txBody>
          <a:bodyPr>
            <a:spAutoFit/>
          </a:bodyPr>
          <a:lstStyle/>
          <a:p>
            <a:pPr algn="ctr"/>
            <a:r>
              <a:rPr lang="en-US" sz="2000" dirty="0" smtClean="0">
                <a:latin typeface="Calibri" pitchFamily="34" charset="0"/>
              </a:rPr>
              <a:t>Current</a:t>
            </a:r>
            <a:endParaRPr lang="en-US" sz="2000" dirty="0">
              <a:latin typeface="Calibri" pitchFamily="34" charset="0"/>
            </a:endParaRPr>
          </a:p>
        </p:txBody>
      </p:sp>
      <p:sp>
        <p:nvSpPr>
          <p:cNvPr id="28" name="Right Arrow 27"/>
          <p:cNvSpPr/>
          <p:nvPr/>
        </p:nvSpPr>
        <p:spPr>
          <a:xfrm>
            <a:off x="2971800" y="3352800"/>
            <a:ext cx="9144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1371600" y="2514600"/>
            <a:ext cx="2590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p:cNvSpPr/>
          <p:nvPr/>
        </p:nvSpPr>
        <p:spPr>
          <a:xfrm rot="10800000">
            <a:off x="5181600" y="2514600"/>
            <a:ext cx="2971800" cy="22860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3" name="Picture 5" descr="C:\Documents and Settings\rjames\Local Settings\Temporary Internet Files\Content.IE5\RGXC8X2J\MCj02322710000[1].wmf"/>
          <p:cNvPicPr>
            <a:picLocks noChangeAspect="1" noChangeArrowheads="1"/>
          </p:cNvPicPr>
          <p:nvPr/>
        </p:nvPicPr>
        <p:blipFill>
          <a:blip r:embed="rId10" cstate="print"/>
          <a:srcRect/>
          <a:stretch>
            <a:fillRect/>
          </a:stretch>
        </p:blipFill>
        <p:spPr bwMode="auto">
          <a:xfrm>
            <a:off x="6553200" y="5486400"/>
            <a:ext cx="381000" cy="765393"/>
          </a:xfrm>
          <a:prstGeom prst="rect">
            <a:avLst/>
          </a:prstGeom>
          <a:noFill/>
        </p:spPr>
      </p:pic>
      <p:sp>
        <p:nvSpPr>
          <p:cNvPr id="56" name="Left-Right Arrow 55"/>
          <p:cNvSpPr/>
          <p:nvPr/>
        </p:nvSpPr>
        <p:spPr>
          <a:xfrm rot="10800000">
            <a:off x="5105400" y="3352800"/>
            <a:ext cx="1371600" cy="22860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00"/>
          <p:cNvSpPr txBox="1">
            <a:spLocks noChangeArrowheads="1"/>
          </p:cNvSpPr>
          <p:nvPr/>
        </p:nvSpPr>
        <p:spPr bwMode="auto">
          <a:xfrm>
            <a:off x="6934200" y="4648200"/>
            <a:ext cx="1524000" cy="707886"/>
          </a:xfrm>
          <a:prstGeom prst="rect">
            <a:avLst/>
          </a:prstGeom>
          <a:noFill/>
          <a:ln w="9525">
            <a:noFill/>
            <a:miter lim="800000"/>
            <a:headEnd/>
            <a:tailEnd/>
          </a:ln>
        </p:spPr>
        <p:txBody>
          <a:bodyPr>
            <a:spAutoFit/>
          </a:bodyPr>
          <a:lstStyle/>
          <a:p>
            <a:pPr algn="ctr"/>
            <a:r>
              <a:rPr lang="en-US" sz="2000" dirty="0" smtClean="0">
                <a:latin typeface="Calibri" pitchFamily="34" charset="0"/>
              </a:rPr>
              <a:t>Multiple Alternative</a:t>
            </a:r>
            <a:endParaRPr lang="en-US" sz="2000" dirty="0">
              <a:latin typeface="Calibri" pitchFamily="34" charset="0"/>
            </a:endParaRPr>
          </a:p>
        </p:txBody>
      </p:sp>
      <p:sp>
        <p:nvSpPr>
          <p:cNvPr id="58" name="Left-Right Arrow 57"/>
          <p:cNvSpPr/>
          <p:nvPr/>
        </p:nvSpPr>
        <p:spPr>
          <a:xfrm rot="5400000">
            <a:off x="6553200" y="3886200"/>
            <a:ext cx="381000" cy="22860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rot="5400000">
            <a:off x="6553200" y="5105400"/>
            <a:ext cx="381000" cy="22860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a:spLocks noChangeArrowheads="1"/>
          </p:cNvSpPr>
          <p:nvPr/>
        </p:nvSpPr>
        <p:spPr bwMode="auto">
          <a:xfrm>
            <a:off x="152400" y="4343400"/>
            <a:ext cx="1371600" cy="707886"/>
          </a:xfrm>
          <a:prstGeom prst="rect">
            <a:avLst/>
          </a:prstGeom>
          <a:solidFill>
            <a:schemeClr val="bg1">
              <a:lumMod val="50000"/>
            </a:schemeClr>
          </a:solidFill>
          <a:ln w="9525">
            <a:noFill/>
            <a:miter lim="800000"/>
            <a:headEnd/>
            <a:tailEnd/>
          </a:ln>
        </p:spPr>
        <p:txBody>
          <a:bodyPr wrap="square">
            <a:spAutoFit/>
          </a:bodyPr>
          <a:lstStyle/>
          <a:p>
            <a:pPr algn="ctr"/>
            <a:r>
              <a:rPr lang="en-US" sz="2000" b="1" dirty="0">
                <a:solidFill>
                  <a:schemeClr val="bg1"/>
                </a:solidFill>
                <a:latin typeface="Calibri" pitchFamily="34" charset="0"/>
              </a:rPr>
              <a:t>Hedonic Adaptation</a:t>
            </a:r>
          </a:p>
        </p:txBody>
      </p:sp>
      <p:sp>
        <p:nvSpPr>
          <p:cNvPr id="36" name="TextBox 35"/>
          <p:cNvSpPr txBox="1">
            <a:spLocks noChangeArrowheads="1"/>
          </p:cNvSpPr>
          <p:nvPr/>
        </p:nvSpPr>
        <p:spPr bwMode="auto">
          <a:xfrm>
            <a:off x="1600200" y="4343400"/>
            <a:ext cx="1524000" cy="1015663"/>
          </a:xfrm>
          <a:prstGeom prst="rect">
            <a:avLst/>
          </a:prstGeom>
          <a:solidFill>
            <a:schemeClr val="bg1">
              <a:lumMod val="50000"/>
            </a:schemeClr>
          </a:solidFill>
          <a:ln w="9525">
            <a:noFill/>
            <a:miter lim="800000"/>
            <a:headEnd/>
            <a:tailEnd/>
          </a:ln>
        </p:spPr>
        <p:txBody>
          <a:bodyPr wrap="square">
            <a:spAutoFit/>
          </a:bodyPr>
          <a:lstStyle/>
          <a:p>
            <a:pPr algn="ctr"/>
            <a:r>
              <a:rPr lang="en-US" sz="2000" b="1" dirty="0">
                <a:solidFill>
                  <a:schemeClr val="bg1"/>
                </a:solidFill>
                <a:latin typeface="Calibri" pitchFamily="34" charset="0"/>
              </a:rPr>
              <a:t>Placebo </a:t>
            </a:r>
            <a:r>
              <a:rPr lang="en-US" sz="2000" b="1" dirty="0" smtClean="0">
                <a:solidFill>
                  <a:schemeClr val="bg1"/>
                </a:solidFill>
                <a:latin typeface="Calibri" pitchFamily="34" charset="0"/>
              </a:rPr>
              <a:t>Effect; Stereotypes</a:t>
            </a:r>
            <a:endParaRPr lang="en-US" sz="2000" b="1" dirty="0">
              <a:solidFill>
                <a:schemeClr val="bg1"/>
              </a:solidFill>
              <a:latin typeface="Calibri" pitchFamily="34" charset="0"/>
            </a:endParaRPr>
          </a:p>
        </p:txBody>
      </p:sp>
      <p:pic>
        <p:nvPicPr>
          <p:cNvPr id="38" name="Picture 5" descr="C:\Documents and Settings\rjames\Local Settings\Temporary Internet Files\Content.IE5\JMQNH4L5\MCj03520690000[1].wmf"/>
          <p:cNvPicPr>
            <a:picLocks noChangeAspect="1" noChangeArrowheads="1"/>
          </p:cNvPicPr>
          <p:nvPr/>
        </p:nvPicPr>
        <p:blipFill>
          <a:blip r:embed="rId7" cstate="print"/>
          <a:srcRect/>
          <a:stretch>
            <a:fillRect/>
          </a:stretch>
        </p:blipFill>
        <p:spPr bwMode="auto">
          <a:xfrm rot="21003031">
            <a:off x="3928591" y="4881104"/>
            <a:ext cx="219550" cy="390627"/>
          </a:xfrm>
          <a:prstGeom prst="rect">
            <a:avLst/>
          </a:prstGeom>
          <a:noFill/>
          <a:ln w="9525">
            <a:noFill/>
            <a:miter lim="800000"/>
            <a:headEnd/>
            <a:tailEnd/>
          </a:ln>
        </p:spPr>
      </p:pic>
      <p:pic>
        <p:nvPicPr>
          <p:cNvPr id="39" name="Picture 5" descr="C:\Documents and Settings\rjames\Local Settings\Temporary Internet Files\Content.IE5\JMQNH4L5\MCj03520690000[1].wmf"/>
          <p:cNvPicPr>
            <a:picLocks noChangeAspect="1" noChangeArrowheads="1"/>
          </p:cNvPicPr>
          <p:nvPr/>
        </p:nvPicPr>
        <p:blipFill>
          <a:blip r:embed="rId7" cstate="print"/>
          <a:srcRect/>
          <a:stretch>
            <a:fillRect/>
          </a:stretch>
        </p:blipFill>
        <p:spPr bwMode="auto">
          <a:xfrm rot="21003031">
            <a:off x="4375495" y="4664229"/>
            <a:ext cx="219550" cy="390627"/>
          </a:xfrm>
          <a:prstGeom prst="rect">
            <a:avLst/>
          </a:prstGeom>
          <a:noFill/>
          <a:ln w="9525">
            <a:noFill/>
            <a:miter lim="800000"/>
            <a:headEnd/>
            <a:tailEnd/>
          </a:ln>
        </p:spPr>
      </p:pic>
      <p:pic>
        <p:nvPicPr>
          <p:cNvPr id="40" name="Picture 5" descr="C:\Documents and Settings\rjames\Local Settings\Temporary Internet Files\Content.IE5\JMQNH4L5\MCj03520690000[1].wmf"/>
          <p:cNvPicPr>
            <a:picLocks noChangeAspect="1" noChangeArrowheads="1"/>
          </p:cNvPicPr>
          <p:nvPr/>
        </p:nvPicPr>
        <p:blipFill>
          <a:blip r:embed="rId7" cstate="print"/>
          <a:srcRect/>
          <a:stretch>
            <a:fillRect/>
          </a:stretch>
        </p:blipFill>
        <p:spPr bwMode="auto">
          <a:xfrm rot="21003031" flipH="1">
            <a:off x="4785914" y="4663697"/>
            <a:ext cx="212256" cy="377650"/>
          </a:xfrm>
          <a:prstGeom prst="rect">
            <a:avLst/>
          </a:prstGeom>
          <a:noFill/>
          <a:ln w="9525">
            <a:noFill/>
            <a:miter lim="800000"/>
            <a:headEnd/>
            <a:tailEnd/>
          </a:ln>
        </p:spPr>
      </p:pic>
      <p:sp>
        <p:nvSpPr>
          <p:cNvPr id="41" name="Rectangle 40"/>
          <p:cNvSpPr/>
          <p:nvPr/>
        </p:nvSpPr>
        <p:spPr>
          <a:xfrm>
            <a:off x="4572000" y="5029200"/>
            <a:ext cx="304800" cy="838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800600" y="5562600"/>
            <a:ext cx="304800" cy="152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38"/>
          <p:cNvSpPr txBox="1">
            <a:spLocks noChangeArrowheads="1"/>
          </p:cNvSpPr>
          <p:nvPr/>
        </p:nvSpPr>
        <p:spPr bwMode="auto">
          <a:xfrm>
            <a:off x="6858000" y="1143000"/>
            <a:ext cx="2286000" cy="1015663"/>
          </a:xfrm>
          <a:prstGeom prst="rect">
            <a:avLst/>
          </a:prstGeom>
          <a:solidFill>
            <a:schemeClr val="bg1">
              <a:lumMod val="50000"/>
            </a:schemeClr>
          </a:solidFill>
          <a:ln w="9525">
            <a:noFill/>
            <a:miter lim="800000"/>
            <a:headEnd/>
            <a:tailEnd/>
          </a:ln>
        </p:spPr>
        <p:txBody>
          <a:bodyPr wrap="square">
            <a:spAutoFit/>
          </a:bodyPr>
          <a:lstStyle/>
          <a:p>
            <a:pPr algn="ctr"/>
            <a:r>
              <a:rPr lang="en-US" sz="2000" b="1" dirty="0" smtClean="0">
                <a:solidFill>
                  <a:schemeClr val="bg1"/>
                </a:solidFill>
                <a:latin typeface="Calibri" pitchFamily="34" charset="0"/>
              </a:rPr>
              <a:t>Endogenous </a:t>
            </a:r>
            <a:r>
              <a:rPr lang="en-US" sz="2000" b="1" dirty="0">
                <a:solidFill>
                  <a:schemeClr val="bg1"/>
                </a:solidFill>
                <a:latin typeface="Calibri" pitchFamily="34" charset="0"/>
              </a:rPr>
              <a:t>Determination  of </a:t>
            </a:r>
            <a:r>
              <a:rPr lang="en-US" sz="2000" b="1" dirty="0" smtClean="0">
                <a:solidFill>
                  <a:schemeClr val="bg1"/>
                </a:solidFill>
                <a:latin typeface="Calibri" pitchFamily="34" charset="0"/>
              </a:rPr>
              <a:t>Time Preference</a:t>
            </a:r>
            <a:endParaRPr lang="en-US" sz="2800" b="1" dirty="0">
              <a:solidFill>
                <a:schemeClr val="bg1"/>
              </a:solidFill>
              <a:latin typeface="Calibri" pitchFamily="34" charset="0"/>
            </a:endParaRPr>
          </a:p>
        </p:txBody>
      </p:sp>
      <p:sp>
        <p:nvSpPr>
          <p:cNvPr id="44" name="TextBox 35"/>
          <p:cNvSpPr txBox="1">
            <a:spLocks noChangeArrowheads="1"/>
          </p:cNvSpPr>
          <p:nvPr/>
        </p:nvSpPr>
        <p:spPr bwMode="auto">
          <a:xfrm>
            <a:off x="7239000" y="5334000"/>
            <a:ext cx="1371600" cy="1015663"/>
          </a:xfrm>
          <a:prstGeom prst="rect">
            <a:avLst/>
          </a:prstGeom>
          <a:solidFill>
            <a:schemeClr val="bg1">
              <a:lumMod val="50000"/>
            </a:schemeClr>
          </a:solidFill>
          <a:ln w="9525">
            <a:noFill/>
            <a:miter lim="800000"/>
            <a:headEnd/>
            <a:tailEnd/>
          </a:ln>
        </p:spPr>
        <p:txBody>
          <a:bodyPr wrap="square">
            <a:spAutoFit/>
          </a:bodyPr>
          <a:lstStyle/>
          <a:p>
            <a:pPr algn="ctr"/>
            <a:r>
              <a:rPr lang="en-US" sz="2000" b="1" dirty="0" smtClean="0">
                <a:solidFill>
                  <a:schemeClr val="bg1"/>
                </a:solidFill>
                <a:latin typeface="Calibri" pitchFamily="34" charset="0"/>
              </a:rPr>
              <a:t>Anchoring; Paradox of Choice </a:t>
            </a:r>
            <a:endParaRPr lang="en-US" sz="2000" b="1" dirty="0">
              <a:solidFill>
                <a:schemeClr val="bg1"/>
              </a:solidFill>
              <a:latin typeface="Calibri" pitchFamily="34" charset="0"/>
            </a:endParaRPr>
          </a:p>
        </p:txBody>
      </p:sp>
      <p:sp>
        <p:nvSpPr>
          <p:cNvPr id="45" name="TextBox 35"/>
          <p:cNvSpPr txBox="1">
            <a:spLocks noChangeArrowheads="1"/>
          </p:cNvSpPr>
          <p:nvPr/>
        </p:nvSpPr>
        <p:spPr bwMode="auto">
          <a:xfrm>
            <a:off x="5562600" y="0"/>
            <a:ext cx="2209800" cy="1015663"/>
          </a:xfrm>
          <a:prstGeom prst="rect">
            <a:avLst/>
          </a:prstGeom>
          <a:solidFill>
            <a:schemeClr val="bg1">
              <a:lumMod val="50000"/>
            </a:schemeClr>
          </a:solidFill>
          <a:ln w="9525">
            <a:noFill/>
            <a:miter lim="800000"/>
            <a:headEnd/>
            <a:tailEnd/>
          </a:ln>
        </p:spPr>
        <p:txBody>
          <a:bodyPr wrap="square">
            <a:spAutoFit/>
          </a:bodyPr>
          <a:lstStyle/>
          <a:p>
            <a:pPr algn="ctr"/>
            <a:r>
              <a:rPr lang="en-US" sz="2000" b="1" dirty="0" smtClean="0">
                <a:solidFill>
                  <a:schemeClr val="bg1"/>
                </a:solidFill>
                <a:latin typeface="Calibri" pitchFamily="34" charset="0"/>
              </a:rPr>
              <a:t>Loss Aversion; Endowment Effect; Status Quo </a:t>
            </a:r>
            <a:r>
              <a:rPr lang="en-US" sz="2000" b="1" dirty="0">
                <a:solidFill>
                  <a:schemeClr val="bg1"/>
                </a:solidFill>
                <a:latin typeface="Calibri" pitchFamily="34" charset="0"/>
              </a:rPr>
              <a:t>B</a:t>
            </a:r>
            <a:r>
              <a:rPr lang="en-US" sz="2000" b="1" dirty="0" smtClean="0">
                <a:solidFill>
                  <a:schemeClr val="bg1"/>
                </a:solidFill>
                <a:latin typeface="Calibri" pitchFamily="34" charset="0"/>
              </a:rPr>
              <a:t>ias</a:t>
            </a:r>
            <a:endParaRPr lang="en-US" sz="2000" b="1" dirty="0">
              <a:solidFill>
                <a:schemeClr val="bg1"/>
              </a:solidFill>
              <a:latin typeface="Calibri" pitchFamily="34" charset="0"/>
            </a:endParaRPr>
          </a:p>
        </p:txBody>
      </p:sp>
      <p:cxnSp>
        <p:nvCxnSpPr>
          <p:cNvPr id="47" name="Straight Connector 46"/>
          <p:cNvCxnSpPr/>
          <p:nvPr/>
        </p:nvCxnSpPr>
        <p:spPr>
          <a:xfrm rot="16200000" flipH="1">
            <a:off x="5600700" y="1790700"/>
            <a:ext cx="1905000" cy="304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Box 33"/>
          <p:cNvSpPr txBox="1">
            <a:spLocks noChangeArrowheads="1"/>
          </p:cNvSpPr>
          <p:nvPr/>
        </p:nvSpPr>
        <p:spPr bwMode="auto">
          <a:xfrm>
            <a:off x="2438400" y="1066800"/>
            <a:ext cx="1600200" cy="707886"/>
          </a:xfrm>
          <a:prstGeom prst="rect">
            <a:avLst/>
          </a:prstGeom>
          <a:solidFill>
            <a:schemeClr val="bg1">
              <a:lumMod val="50000"/>
            </a:schemeClr>
          </a:solidFill>
          <a:ln w="9525">
            <a:noFill/>
            <a:miter lim="800000"/>
            <a:headEnd/>
            <a:tailEnd/>
          </a:ln>
        </p:spPr>
        <p:txBody>
          <a:bodyPr>
            <a:spAutoFit/>
          </a:bodyPr>
          <a:lstStyle/>
          <a:p>
            <a:pPr algn="ctr"/>
            <a:r>
              <a:rPr lang="en-US" sz="2000" b="1" dirty="0">
                <a:solidFill>
                  <a:schemeClr val="bg1"/>
                </a:solidFill>
                <a:latin typeface="Calibri" pitchFamily="34" charset="0"/>
              </a:rPr>
              <a:t>Availability Effects</a:t>
            </a:r>
          </a:p>
        </p:txBody>
      </p:sp>
      <p:cxnSp>
        <p:nvCxnSpPr>
          <p:cNvPr id="63" name="Straight Connector 62"/>
          <p:cNvCxnSpPr/>
          <p:nvPr/>
        </p:nvCxnSpPr>
        <p:spPr>
          <a:xfrm rot="16200000" flipH="1">
            <a:off x="7848600" y="2057400"/>
            <a:ext cx="533400" cy="533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1"/>
          <p:cNvSpPr txBox="1">
            <a:spLocks noChangeArrowheads="1"/>
          </p:cNvSpPr>
          <p:nvPr/>
        </p:nvSpPr>
        <p:spPr bwMode="auto">
          <a:xfrm>
            <a:off x="2362200" y="6150114"/>
            <a:ext cx="1524000" cy="707886"/>
          </a:xfrm>
          <a:prstGeom prst="rect">
            <a:avLst/>
          </a:prstGeom>
          <a:solidFill>
            <a:srgbClr val="C00000"/>
          </a:solidFill>
          <a:ln w="9525">
            <a:noFill/>
            <a:miter lim="800000"/>
            <a:headEnd/>
            <a:tailEnd/>
          </a:ln>
        </p:spPr>
        <p:txBody>
          <a:bodyPr wrap="square">
            <a:spAutoFit/>
          </a:bodyPr>
          <a:lstStyle/>
          <a:p>
            <a:pPr algn="ctr"/>
            <a:r>
              <a:rPr lang="en-US" sz="2000" b="1" dirty="0" smtClean="0">
                <a:solidFill>
                  <a:schemeClr val="bg1"/>
                </a:solidFill>
                <a:latin typeface="Calibri" pitchFamily="34" charset="0"/>
              </a:rPr>
              <a:t>Relative Standing</a:t>
            </a:r>
            <a:endParaRPr lang="en-US" sz="2000" b="1" dirty="0">
              <a:solidFill>
                <a:schemeClr val="bg1"/>
              </a:solidFill>
              <a:latin typeface="Calibri" pitchFamily="34" charset="0"/>
            </a:endParaRPr>
          </a:p>
        </p:txBody>
      </p:sp>
      <p:sp>
        <p:nvSpPr>
          <p:cNvPr id="37" name="TextBox 41"/>
          <p:cNvSpPr txBox="1">
            <a:spLocks noChangeArrowheads="1"/>
          </p:cNvSpPr>
          <p:nvPr/>
        </p:nvSpPr>
        <p:spPr bwMode="auto">
          <a:xfrm>
            <a:off x="2362200" y="5842337"/>
            <a:ext cx="1524000" cy="400110"/>
          </a:xfrm>
          <a:prstGeom prst="rect">
            <a:avLst/>
          </a:prstGeom>
          <a:solidFill>
            <a:schemeClr val="bg1">
              <a:lumMod val="50000"/>
            </a:schemeClr>
          </a:solidFill>
          <a:ln w="9525">
            <a:noFill/>
            <a:miter lim="800000"/>
            <a:headEnd/>
            <a:tailEnd/>
          </a:ln>
        </p:spPr>
        <p:txBody>
          <a:bodyPr wrap="square">
            <a:spAutoFit/>
          </a:bodyPr>
          <a:lstStyle/>
          <a:p>
            <a:pPr algn="ctr"/>
            <a:r>
              <a:rPr lang="en-US" sz="2000" b="1" dirty="0">
                <a:solidFill>
                  <a:schemeClr val="bg1"/>
                </a:solidFill>
                <a:latin typeface="Calibri" pitchFamily="34" charset="0"/>
              </a:rPr>
              <a:t>Peer </a:t>
            </a:r>
            <a:r>
              <a:rPr lang="en-US" sz="2000" b="1" dirty="0" smtClean="0">
                <a:solidFill>
                  <a:schemeClr val="bg1"/>
                </a:solidFill>
                <a:latin typeface="Calibri" pitchFamily="34" charset="0"/>
              </a:rPr>
              <a:t>Effects; </a:t>
            </a:r>
            <a:endParaRPr lang="en-US" sz="2000" b="1" dirty="0">
              <a:solidFill>
                <a:schemeClr val="bg1"/>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Documents and Settings\rjames\Local Settings\Temporary Internet Files\Content.IE5\J83YB858\MPj04244280000[1].jpg"/>
          <p:cNvPicPr>
            <a:picLocks noChangeAspect="1" noChangeArrowheads="1"/>
          </p:cNvPicPr>
          <p:nvPr/>
        </p:nvPicPr>
        <p:blipFill>
          <a:blip r:embed="rId2" cstate="print"/>
          <a:srcRect t="5698"/>
          <a:stretch>
            <a:fillRect/>
          </a:stretch>
        </p:blipFill>
        <p:spPr bwMode="auto">
          <a:xfrm>
            <a:off x="0" y="532210"/>
            <a:ext cx="9144000" cy="6325790"/>
          </a:xfrm>
          <a:prstGeom prst="rect">
            <a:avLst/>
          </a:prstGeom>
          <a:noFill/>
        </p:spPr>
      </p:pic>
      <p:sp>
        <p:nvSpPr>
          <p:cNvPr id="2" name="Title 1"/>
          <p:cNvSpPr>
            <a:spLocks noGrp="1"/>
          </p:cNvSpPr>
          <p:nvPr>
            <p:ph type="title"/>
          </p:nvPr>
        </p:nvSpPr>
        <p:spPr>
          <a:xfrm>
            <a:off x="457200" y="0"/>
            <a:ext cx="8229600" cy="715962"/>
          </a:xfrm>
        </p:spPr>
        <p:txBody>
          <a:bodyPr>
            <a:normAutofit/>
          </a:bodyPr>
          <a:lstStyle/>
          <a:p>
            <a:pPr>
              <a:lnSpc>
                <a:spcPct val="70000"/>
              </a:lnSpc>
            </a:pPr>
            <a:r>
              <a:rPr lang="en-US" dirty="0" smtClean="0"/>
              <a:t>Relative standing and peer effects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rjames\Local Settings\Temporary Internet Files\Content.IE5\7XXAE5FQ\MPj02893730000[1].jpg"/>
          <p:cNvPicPr>
            <a:picLocks noChangeAspect="1" noChangeArrowheads="1"/>
          </p:cNvPicPr>
          <p:nvPr/>
        </p:nvPicPr>
        <p:blipFill>
          <a:blip r:embed="rId2" cstate="print"/>
          <a:srcRect l="37566" r="3175"/>
          <a:stretch>
            <a:fillRect/>
          </a:stretch>
        </p:blipFill>
        <p:spPr bwMode="auto">
          <a:xfrm>
            <a:off x="3048000" y="0"/>
            <a:ext cx="6096000" cy="6858000"/>
          </a:xfrm>
          <a:prstGeom prst="rect">
            <a:avLst/>
          </a:prstGeom>
          <a:noFill/>
        </p:spPr>
      </p:pic>
      <p:sp>
        <p:nvSpPr>
          <p:cNvPr id="3" name="Content Placeholder 2"/>
          <p:cNvSpPr>
            <a:spLocks noGrp="1"/>
          </p:cNvSpPr>
          <p:nvPr>
            <p:ph idx="1"/>
          </p:nvPr>
        </p:nvSpPr>
        <p:spPr>
          <a:xfrm>
            <a:off x="0" y="0"/>
            <a:ext cx="3048000" cy="6858000"/>
          </a:xfrm>
        </p:spPr>
        <p:txBody>
          <a:bodyPr>
            <a:normAutofit lnSpcReduction="10000"/>
          </a:bodyPr>
          <a:lstStyle/>
          <a:p>
            <a:r>
              <a:rPr lang="en-US" dirty="0" smtClean="0"/>
              <a:t>If we are doing well compared to those around us we tend to be satisfied and complacent.</a:t>
            </a:r>
          </a:p>
          <a:p>
            <a:r>
              <a:rPr lang="en-US" dirty="0" smtClean="0"/>
              <a:t>If we are doing poorly compared to those around us, we tend to be dissatisfied and driven to action.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Documents and Settings\rjames\Local Settings\Temporary Internet Files\Content.IE5\U70OU36V\MPj04036390000[1].jpg"/>
          <p:cNvPicPr>
            <a:picLocks noChangeAspect="1" noChangeArrowheads="1"/>
          </p:cNvPicPr>
          <p:nvPr/>
        </p:nvPicPr>
        <p:blipFill>
          <a:blip r:embed="rId3" cstate="print"/>
          <a:srcRect r="28646" b="16667"/>
          <a:stretch>
            <a:fillRect/>
          </a:stretch>
        </p:blipFill>
        <p:spPr bwMode="auto">
          <a:xfrm>
            <a:off x="-1" y="0"/>
            <a:ext cx="9144001" cy="6858000"/>
          </a:xfrm>
          <a:prstGeom prst="rect">
            <a:avLst/>
          </a:prstGeom>
          <a:noFill/>
        </p:spPr>
      </p:pic>
      <p:sp>
        <p:nvSpPr>
          <p:cNvPr id="3" name="Content Placeholder 2"/>
          <p:cNvSpPr>
            <a:spLocks noGrp="1"/>
          </p:cNvSpPr>
          <p:nvPr>
            <p:ph sz="half" idx="1"/>
          </p:nvPr>
        </p:nvSpPr>
        <p:spPr>
          <a:xfrm>
            <a:off x="0" y="0"/>
            <a:ext cx="4419600" cy="4525963"/>
          </a:xfrm>
        </p:spPr>
        <p:txBody>
          <a:bodyPr>
            <a:normAutofit/>
          </a:bodyPr>
          <a:lstStyle/>
          <a:p>
            <a:pPr marL="0" indent="0">
              <a:lnSpc>
                <a:spcPct val="80000"/>
              </a:lnSpc>
              <a:buNone/>
            </a:pPr>
            <a:r>
              <a:rPr lang="en-US" sz="3200" b="1" dirty="0" smtClean="0">
                <a:effectLst>
                  <a:glow rad="228600">
                    <a:schemeClr val="bg1">
                      <a:alpha val="40000"/>
                    </a:schemeClr>
                  </a:glow>
                </a:effectLst>
              </a:rPr>
              <a:t>If you want to work on acquiring MORE of something, focus on those who have MORE of it than you do.</a:t>
            </a:r>
            <a:endParaRPr lang="en-US" sz="3200" b="1" dirty="0">
              <a:effectLst>
                <a:glow rad="228600">
                  <a:schemeClr val="bg1">
                    <a:alpha val="40000"/>
                  </a:schemeClr>
                </a:glow>
              </a:effectLst>
            </a:endParaRPr>
          </a:p>
        </p:txBody>
      </p:sp>
      <p:sp>
        <p:nvSpPr>
          <p:cNvPr id="4" name="Content Placeholder 3"/>
          <p:cNvSpPr>
            <a:spLocks noGrp="1"/>
          </p:cNvSpPr>
          <p:nvPr>
            <p:ph sz="half" idx="2"/>
          </p:nvPr>
        </p:nvSpPr>
        <p:spPr>
          <a:xfrm>
            <a:off x="5105400" y="0"/>
            <a:ext cx="4038600" cy="4525963"/>
          </a:xfrm>
        </p:spPr>
        <p:txBody>
          <a:bodyPr>
            <a:normAutofit/>
          </a:bodyPr>
          <a:lstStyle/>
          <a:p>
            <a:pPr marL="0" indent="0">
              <a:lnSpc>
                <a:spcPct val="80000"/>
              </a:lnSpc>
              <a:buNone/>
            </a:pPr>
            <a:r>
              <a:rPr lang="en-US" sz="3200" b="1" dirty="0" smtClean="0">
                <a:effectLst>
                  <a:glow rad="228600">
                    <a:schemeClr val="bg1">
                      <a:alpha val="40000"/>
                    </a:schemeClr>
                  </a:glow>
                </a:effectLst>
              </a:rPr>
              <a:t>If you want to be satisfied with your current level of something, focus on those who have LESS of it than you do.</a:t>
            </a:r>
            <a:endParaRPr lang="en-US" sz="3200" b="1" dirty="0">
              <a:effectLst>
                <a:glow rad="228600">
                  <a:schemeClr val="bg1">
                    <a:alpha val="40000"/>
                  </a:schemeClr>
                </a:glow>
              </a:effectLst>
            </a:endParaRPr>
          </a:p>
        </p:txBody>
      </p:sp>
      <p:sp>
        <p:nvSpPr>
          <p:cNvPr id="10" name="TextBox 9"/>
          <p:cNvSpPr txBox="1"/>
          <p:nvPr/>
        </p:nvSpPr>
        <p:spPr>
          <a:xfrm>
            <a:off x="3048000" y="3048000"/>
            <a:ext cx="1600200" cy="1569660"/>
          </a:xfrm>
          <a:prstGeom prst="rect">
            <a:avLst/>
          </a:prstGeom>
          <a:noFill/>
        </p:spPr>
        <p:txBody>
          <a:bodyPr wrap="square" rtlCol="0">
            <a:spAutoFit/>
          </a:bodyPr>
          <a:lstStyle/>
          <a:p>
            <a:r>
              <a:rPr lang="en-US" sz="3200" b="1" dirty="0" smtClean="0">
                <a:solidFill>
                  <a:srgbClr val="0070C0"/>
                </a:solidFill>
                <a:latin typeface="Lucida Handwriting" pitchFamily="66" charset="0"/>
              </a:rPr>
              <a:t>I am the BEST</a:t>
            </a:r>
            <a:endParaRPr lang="en-US" sz="3200" b="1" dirty="0">
              <a:solidFill>
                <a:srgbClr val="0070C0"/>
              </a:solidFill>
              <a:latin typeface="Lucida Handwriting" pitchFamily="66" charset="0"/>
            </a:endParaRPr>
          </a:p>
        </p:txBody>
      </p:sp>
      <p:sp>
        <p:nvSpPr>
          <p:cNvPr id="13" name="TextBox 12"/>
          <p:cNvSpPr txBox="1"/>
          <p:nvPr/>
        </p:nvSpPr>
        <p:spPr>
          <a:xfrm>
            <a:off x="152400" y="3962400"/>
            <a:ext cx="1828800" cy="1692771"/>
          </a:xfrm>
          <a:prstGeom prst="rect">
            <a:avLst/>
          </a:prstGeom>
          <a:noFill/>
        </p:spPr>
        <p:txBody>
          <a:bodyPr wrap="square" rtlCol="0">
            <a:spAutoFit/>
          </a:bodyPr>
          <a:lstStyle/>
          <a:p>
            <a:pPr algn="ctr">
              <a:lnSpc>
                <a:spcPct val="80000"/>
              </a:lnSpc>
            </a:pPr>
            <a:r>
              <a:rPr lang="en-US" sz="3200" b="1" dirty="0" smtClean="0">
                <a:solidFill>
                  <a:srgbClr val="0070C0"/>
                </a:solidFill>
                <a:latin typeface="Lucida Handwriting" pitchFamily="66" charset="0"/>
              </a:rPr>
              <a:t>I need to work harder</a:t>
            </a:r>
            <a:endParaRPr lang="en-US" sz="3200" b="1" dirty="0">
              <a:solidFill>
                <a:srgbClr val="0070C0"/>
              </a:solidFill>
              <a:latin typeface="Lucida Handwriting" pitchFamily="66" charset="0"/>
            </a:endParaRPr>
          </a:p>
        </p:txBody>
      </p:sp>
      <p:sp>
        <p:nvSpPr>
          <p:cNvPr id="14" name="TextBox 13"/>
          <p:cNvSpPr txBox="1"/>
          <p:nvPr/>
        </p:nvSpPr>
        <p:spPr>
          <a:xfrm rot="21320401">
            <a:off x="5775864" y="4610141"/>
            <a:ext cx="1752600" cy="1569660"/>
          </a:xfrm>
          <a:prstGeom prst="rect">
            <a:avLst/>
          </a:prstGeom>
          <a:noFill/>
        </p:spPr>
        <p:txBody>
          <a:bodyPr wrap="square" rtlCol="0">
            <a:spAutoFit/>
          </a:bodyPr>
          <a:lstStyle/>
          <a:p>
            <a:pPr algn="r"/>
            <a:r>
              <a:rPr lang="en-US" sz="3200" b="1" dirty="0" smtClean="0">
                <a:solidFill>
                  <a:srgbClr val="0070C0"/>
                </a:solidFill>
                <a:latin typeface="Lucida Handwriting" pitchFamily="66" charset="0"/>
              </a:rPr>
              <a:t>  I am almost there</a:t>
            </a:r>
            <a:endParaRPr lang="en-US" sz="3200" b="1" dirty="0">
              <a:solidFill>
                <a:srgbClr val="0070C0"/>
              </a:solidFill>
              <a:latin typeface="Lucida Handwriting" pitchFamily="66" charset="0"/>
            </a:endParaRPr>
          </a:p>
        </p:txBody>
      </p:sp>
      <p:sp>
        <p:nvSpPr>
          <p:cNvPr id="8" name="TextBox 7"/>
          <p:cNvSpPr txBox="1"/>
          <p:nvPr/>
        </p:nvSpPr>
        <p:spPr>
          <a:xfrm rot="21320401">
            <a:off x="8673587" y="3447082"/>
            <a:ext cx="468916" cy="584775"/>
          </a:xfrm>
          <a:prstGeom prst="rect">
            <a:avLst/>
          </a:prstGeom>
          <a:noFill/>
        </p:spPr>
        <p:txBody>
          <a:bodyPr wrap="square" rtlCol="0">
            <a:spAutoFit/>
          </a:bodyPr>
          <a:lstStyle/>
          <a:p>
            <a:r>
              <a:rPr lang="en-US" sz="3200" b="1" dirty="0" smtClean="0">
                <a:solidFill>
                  <a:srgbClr val="0070C0"/>
                </a:solidFill>
                <a:latin typeface="Lucida Handwriting" pitchFamily="66" charset="0"/>
              </a:rPr>
              <a:t>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28600"/>
            <a:ext cx="4038600" cy="1143000"/>
          </a:xfrm>
        </p:spPr>
        <p:txBody>
          <a:bodyPr>
            <a:normAutofit fontScale="90000"/>
          </a:bodyPr>
          <a:lstStyle/>
          <a:p>
            <a:r>
              <a:rPr lang="en-US" dirty="0" smtClean="0"/>
              <a:t>Sisters and relative income </a:t>
            </a:r>
            <a:endParaRPr lang="en-US" dirty="0"/>
          </a:p>
        </p:txBody>
      </p:sp>
      <p:sp>
        <p:nvSpPr>
          <p:cNvPr id="4" name="Content Placeholder 3"/>
          <p:cNvSpPr>
            <a:spLocks noGrp="1"/>
          </p:cNvSpPr>
          <p:nvPr>
            <p:ph sz="half" idx="1"/>
          </p:nvPr>
        </p:nvSpPr>
        <p:spPr>
          <a:xfrm>
            <a:off x="457200" y="152400"/>
            <a:ext cx="4038600" cy="5973763"/>
          </a:xfrm>
        </p:spPr>
        <p:txBody>
          <a:bodyPr>
            <a:normAutofit lnSpcReduction="10000"/>
          </a:bodyPr>
          <a:lstStyle/>
          <a:p>
            <a:pPr marL="1588" indent="-1588">
              <a:buNone/>
            </a:pPr>
            <a:r>
              <a:rPr lang="en-US" dirty="0" smtClean="0"/>
              <a:t>Suppose two married women’s husbands make identical salaries.  If one woman’s  husband makes less money than her sister’s husband, does this make her</a:t>
            </a:r>
          </a:p>
          <a:p>
            <a:pPr marL="514350" indent="-514350">
              <a:buAutoNum type="alphaLcParenR"/>
            </a:pPr>
            <a:r>
              <a:rPr lang="en-US" dirty="0" smtClean="0"/>
              <a:t>Less likely to be employed outside the home?</a:t>
            </a:r>
          </a:p>
          <a:p>
            <a:pPr marL="514350" indent="-514350">
              <a:buFont typeface="Arial" pitchFamily="34" charset="0"/>
              <a:buAutoNum type="alphaLcParenR"/>
            </a:pPr>
            <a:r>
              <a:rPr lang="en-US" dirty="0" smtClean="0"/>
              <a:t>More likely to be employed outside the home?</a:t>
            </a:r>
          </a:p>
          <a:p>
            <a:pPr marL="514350" indent="-514350">
              <a:buAutoNum type="alphaLcParenR"/>
            </a:pPr>
            <a:r>
              <a:rPr lang="en-US" dirty="0" smtClean="0"/>
              <a:t>No impact</a:t>
            </a:r>
          </a:p>
        </p:txBody>
      </p:sp>
      <p:pic>
        <p:nvPicPr>
          <p:cNvPr id="1026" name="Picture 2" descr="C:\Documents and Settings\rjames\Local Settings\Temporary Internet Files\Content.IE5\HMZEXSYI\MPj04333340000[1].jpg"/>
          <p:cNvPicPr>
            <a:picLocks noGrp="1" noChangeAspect="1" noChangeArrowheads="1"/>
          </p:cNvPicPr>
          <p:nvPr>
            <p:ph sz="half" idx="2"/>
          </p:nvPr>
        </p:nvPicPr>
        <p:blipFill>
          <a:blip r:embed="rId3" cstate="print"/>
          <a:srcRect/>
          <a:stretch>
            <a:fillRect/>
          </a:stretch>
        </p:blipFill>
        <p:spPr bwMode="auto">
          <a:xfrm>
            <a:off x="4568362" y="1676400"/>
            <a:ext cx="4576042" cy="3048000"/>
          </a:xfrm>
          <a:prstGeom prst="rect">
            <a:avLst/>
          </a:prstGeom>
          <a:noFill/>
        </p:spPr>
      </p:pic>
      <p:sp>
        <p:nvSpPr>
          <p:cNvPr id="8" name="TextBox 7"/>
          <p:cNvSpPr txBox="1"/>
          <p:nvPr/>
        </p:nvSpPr>
        <p:spPr>
          <a:xfrm>
            <a:off x="0" y="6211669"/>
            <a:ext cx="9144000" cy="646331"/>
          </a:xfrm>
          <a:prstGeom prst="rect">
            <a:avLst/>
          </a:prstGeom>
          <a:solidFill>
            <a:srgbClr val="C00000"/>
          </a:solidFill>
        </p:spPr>
        <p:txBody>
          <a:bodyPr wrap="square" rtlCol="0">
            <a:spAutoFit/>
          </a:bodyPr>
          <a:lstStyle/>
          <a:p>
            <a:r>
              <a:rPr lang="en-US" dirty="0" err="1" smtClean="0">
                <a:solidFill>
                  <a:schemeClr val="bg1"/>
                </a:solidFill>
              </a:rPr>
              <a:t>Neumark</a:t>
            </a:r>
            <a:r>
              <a:rPr lang="en-US" dirty="0" smtClean="0">
                <a:solidFill>
                  <a:schemeClr val="bg1"/>
                </a:solidFill>
              </a:rPr>
              <a:t>, D. (Michigan State) &amp; </a:t>
            </a:r>
            <a:r>
              <a:rPr lang="en-US" dirty="0" err="1" smtClean="0">
                <a:solidFill>
                  <a:schemeClr val="bg1"/>
                </a:solidFill>
              </a:rPr>
              <a:t>Postlewaite</a:t>
            </a:r>
            <a:r>
              <a:rPr lang="en-US" dirty="0" smtClean="0">
                <a:solidFill>
                  <a:schemeClr val="bg1"/>
                </a:solidFill>
              </a:rPr>
              <a:t>, A. (U. Penn), 1998, Relative income concerns and the rise in married women’s employment. </a:t>
            </a:r>
            <a:r>
              <a:rPr lang="en-US" i="1" dirty="0" smtClean="0">
                <a:solidFill>
                  <a:schemeClr val="bg1"/>
                </a:solidFill>
              </a:rPr>
              <a:t>Journal of Public Economics, 70</a:t>
            </a:r>
            <a:r>
              <a:rPr lang="en-US" dirty="0" smtClean="0">
                <a:solidFill>
                  <a:schemeClr val="bg1"/>
                </a:solidFill>
              </a:rPr>
              <a:t>, 157-183.</a:t>
            </a:r>
            <a:endParaRPr lang="en-US"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Sisters and relative income </a:t>
            </a:r>
            <a:endParaRPr lang="en-US" dirty="0"/>
          </a:p>
        </p:txBody>
      </p:sp>
      <p:sp>
        <p:nvSpPr>
          <p:cNvPr id="4" name="Content Placeholder 3"/>
          <p:cNvSpPr>
            <a:spLocks noGrp="1"/>
          </p:cNvSpPr>
          <p:nvPr>
            <p:ph sz="half" idx="1"/>
          </p:nvPr>
        </p:nvSpPr>
        <p:spPr/>
        <p:txBody>
          <a:bodyPr/>
          <a:lstStyle/>
          <a:p>
            <a:pPr marL="1588" indent="-1588">
              <a:buNone/>
            </a:pPr>
            <a:r>
              <a:rPr lang="en-US" dirty="0" smtClean="0"/>
              <a:t>Among married women with a sister who was not employed, the probability of the woman’s own employment rises 16-25% </a:t>
            </a:r>
            <a:r>
              <a:rPr lang="en-US" b="1" dirty="0" smtClean="0"/>
              <a:t>if her sister’s husband makes more than her husband</a:t>
            </a:r>
            <a:r>
              <a:rPr lang="en-US" dirty="0" smtClean="0"/>
              <a:t>.</a:t>
            </a:r>
          </a:p>
        </p:txBody>
      </p:sp>
      <p:pic>
        <p:nvPicPr>
          <p:cNvPr id="1026" name="Picture 2" descr="C:\Documents and Settings\rjames\Local Settings\Temporary Internet Files\Content.IE5\HMZEXSYI\MPj04333340000[1].jpg"/>
          <p:cNvPicPr>
            <a:picLocks noGrp="1" noChangeAspect="1" noChangeArrowheads="1"/>
          </p:cNvPicPr>
          <p:nvPr>
            <p:ph sz="half" idx="2"/>
          </p:nvPr>
        </p:nvPicPr>
        <p:blipFill>
          <a:blip r:embed="rId2" cstate="print"/>
          <a:srcRect/>
          <a:stretch>
            <a:fillRect/>
          </a:stretch>
        </p:blipFill>
        <p:spPr bwMode="auto">
          <a:xfrm>
            <a:off x="4453556" y="1676399"/>
            <a:ext cx="4690444" cy="3124201"/>
          </a:xfrm>
          <a:prstGeom prst="rect">
            <a:avLst/>
          </a:prstGeom>
          <a:noFill/>
        </p:spPr>
      </p:pic>
      <p:sp>
        <p:nvSpPr>
          <p:cNvPr id="8" name="TextBox 7"/>
          <p:cNvSpPr txBox="1"/>
          <p:nvPr/>
        </p:nvSpPr>
        <p:spPr>
          <a:xfrm>
            <a:off x="0" y="6211669"/>
            <a:ext cx="9144000" cy="646331"/>
          </a:xfrm>
          <a:prstGeom prst="rect">
            <a:avLst/>
          </a:prstGeom>
          <a:solidFill>
            <a:srgbClr val="C00000"/>
          </a:solidFill>
        </p:spPr>
        <p:txBody>
          <a:bodyPr wrap="square" rtlCol="0">
            <a:spAutoFit/>
          </a:bodyPr>
          <a:lstStyle/>
          <a:p>
            <a:r>
              <a:rPr lang="en-US" dirty="0" err="1" smtClean="0">
                <a:solidFill>
                  <a:schemeClr val="bg1"/>
                </a:solidFill>
              </a:rPr>
              <a:t>Neumark</a:t>
            </a:r>
            <a:r>
              <a:rPr lang="en-US" dirty="0" smtClean="0">
                <a:solidFill>
                  <a:schemeClr val="bg1"/>
                </a:solidFill>
              </a:rPr>
              <a:t>, D. (Michigan State) &amp; </a:t>
            </a:r>
            <a:r>
              <a:rPr lang="en-US" dirty="0" err="1" smtClean="0">
                <a:solidFill>
                  <a:schemeClr val="bg1"/>
                </a:solidFill>
              </a:rPr>
              <a:t>Postlewaite</a:t>
            </a:r>
            <a:r>
              <a:rPr lang="en-US" dirty="0" smtClean="0">
                <a:solidFill>
                  <a:schemeClr val="bg1"/>
                </a:solidFill>
              </a:rPr>
              <a:t>, A. (U. Penn), 1998, Relative income concerns and the rise in married women’s employment. </a:t>
            </a:r>
            <a:r>
              <a:rPr lang="en-US" i="1" dirty="0" smtClean="0">
                <a:solidFill>
                  <a:schemeClr val="bg1"/>
                </a:solidFill>
              </a:rPr>
              <a:t>Journal of Public Economics, 70</a:t>
            </a:r>
            <a:r>
              <a:rPr lang="en-US" dirty="0" smtClean="0">
                <a:solidFill>
                  <a:schemeClr val="bg1"/>
                </a:solidFill>
              </a:rPr>
              <a:t>, 157-183.</a:t>
            </a:r>
            <a:endParaRPr lang="en-US"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8513561XSmall.jpg"/>
          <p:cNvPicPr>
            <a:picLocks noChangeAspect="1"/>
          </p:cNvPicPr>
          <p:nvPr/>
        </p:nvPicPr>
        <p:blipFill>
          <a:blip r:embed="rId2" cstate="print"/>
          <a:stretch>
            <a:fillRect/>
          </a:stretch>
        </p:blipFill>
        <p:spPr>
          <a:xfrm>
            <a:off x="4566609" y="0"/>
            <a:ext cx="4577392" cy="6858000"/>
          </a:xfrm>
          <a:prstGeom prst="rect">
            <a:avLst/>
          </a:prstGeom>
        </p:spPr>
      </p:pic>
      <p:sp>
        <p:nvSpPr>
          <p:cNvPr id="3" name="Content Placeholder 2"/>
          <p:cNvSpPr>
            <a:spLocks noGrp="1"/>
          </p:cNvSpPr>
          <p:nvPr>
            <p:ph idx="1"/>
          </p:nvPr>
        </p:nvSpPr>
        <p:spPr>
          <a:xfrm>
            <a:off x="457200" y="152400"/>
            <a:ext cx="4648200" cy="6705600"/>
          </a:xfrm>
        </p:spPr>
        <p:txBody>
          <a:bodyPr>
            <a:normAutofit/>
          </a:bodyPr>
          <a:lstStyle/>
          <a:p>
            <a:pPr>
              <a:buNone/>
            </a:pPr>
            <a:r>
              <a:rPr lang="en-US" b="1" dirty="0" smtClean="0"/>
              <a:t>Problem</a:t>
            </a:r>
            <a:r>
              <a:rPr lang="en-US" dirty="0" smtClean="0"/>
              <a:t>: Relative standing drives satisfaction. Increasing one person’s relative standing has a negative impact on another person’s relative standing. </a:t>
            </a:r>
          </a:p>
          <a:p>
            <a:pPr>
              <a:buNone/>
            </a:pPr>
            <a:r>
              <a:rPr lang="en-US" b="1" dirty="0" smtClean="0"/>
              <a:t>Question</a:t>
            </a:r>
            <a:r>
              <a:rPr lang="en-US" dirty="0" smtClean="0"/>
              <a:t>: Is there any way to increase your perceived relative standing without reducing someone else’s?</a:t>
            </a:r>
          </a:p>
          <a:p>
            <a:pPr>
              <a:buNone/>
            </a:pP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C:\Documents and Settings\rjames\Local Settings\Temporary Internet Files\Content.IE5\WYB4Q01C\MPj04265510000[1].jpg"/>
          <p:cNvPicPr>
            <a:picLocks noChangeAspect="1" noChangeArrowheads="1"/>
          </p:cNvPicPr>
          <p:nvPr/>
        </p:nvPicPr>
        <p:blipFill>
          <a:blip r:embed="rId2" cstate="print"/>
          <a:srcRect/>
          <a:stretch>
            <a:fillRect/>
          </a:stretch>
        </p:blipFill>
        <p:spPr bwMode="auto">
          <a:xfrm>
            <a:off x="2971800" y="685800"/>
            <a:ext cx="6172200" cy="6172200"/>
          </a:xfrm>
          <a:prstGeom prst="rect">
            <a:avLst/>
          </a:prstGeom>
          <a:noFill/>
        </p:spPr>
      </p:pic>
      <p:sp>
        <p:nvSpPr>
          <p:cNvPr id="3" name="Content Placeholder 2"/>
          <p:cNvSpPr>
            <a:spLocks noGrp="1"/>
          </p:cNvSpPr>
          <p:nvPr>
            <p:ph idx="1"/>
          </p:nvPr>
        </p:nvSpPr>
        <p:spPr>
          <a:xfrm>
            <a:off x="228600" y="1"/>
            <a:ext cx="5715000" cy="2590800"/>
          </a:xfrm>
        </p:spPr>
        <p:txBody>
          <a:bodyPr>
            <a:normAutofit/>
          </a:bodyPr>
          <a:lstStyle/>
          <a:p>
            <a:pPr marL="0" indent="0">
              <a:buNone/>
            </a:pPr>
            <a:r>
              <a:rPr lang="en-US" dirty="0" smtClean="0"/>
              <a:t>By focusing on those in need through volunteering, philanthropy, or compassion, we reshape our personal environment of relative standing.</a:t>
            </a:r>
          </a:p>
          <a:p>
            <a:pPr>
              <a:buNone/>
            </a:pPr>
            <a:endParaRPr lang="en-US" b="1" dirty="0"/>
          </a:p>
        </p:txBody>
      </p:sp>
      <p:sp>
        <p:nvSpPr>
          <p:cNvPr id="9" name="TextBox 8"/>
          <p:cNvSpPr txBox="1"/>
          <p:nvPr/>
        </p:nvSpPr>
        <p:spPr>
          <a:xfrm>
            <a:off x="304800" y="4983540"/>
            <a:ext cx="2971800" cy="1569660"/>
          </a:xfrm>
          <a:prstGeom prst="rect">
            <a:avLst/>
          </a:prstGeom>
          <a:noFill/>
        </p:spPr>
        <p:txBody>
          <a:bodyPr wrap="square" rtlCol="0">
            <a:spAutoFit/>
          </a:bodyPr>
          <a:lstStyle/>
          <a:p>
            <a:pPr>
              <a:buNone/>
            </a:pPr>
            <a:r>
              <a:rPr lang="en-US" sz="3200" dirty="0" smtClean="0"/>
              <a:t>Does this increase life satisfaction?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Documents and Settings\rjames\Local Settings\Temporary Internet Files\Content.IE5\LXK1S8RD\MPj04305260000[1].jpg"/>
          <p:cNvPicPr>
            <a:picLocks noChangeAspect="1" noChangeArrowheads="1"/>
          </p:cNvPicPr>
          <p:nvPr/>
        </p:nvPicPr>
        <p:blipFill>
          <a:blip r:embed="rId2" cstate="print"/>
          <a:srcRect/>
          <a:stretch>
            <a:fillRect/>
          </a:stretch>
        </p:blipFill>
        <p:spPr bwMode="auto">
          <a:xfrm>
            <a:off x="4114354" y="0"/>
            <a:ext cx="5029646" cy="6858000"/>
          </a:xfrm>
          <a:prstGeom prst="rect">
            <a:avLst/>
          </a:prstGeom>
          <a:noFill/>
        </p:spPr>
      </p:pic>
      <p:sp>
        <p:nvSpPr>
          <p:cNvPr id="3" name="Content Placeholder 2"/>
          <p:cNvSpPr>
            <a:spLocks noGrp="1"/>
          </p:cNvSpPr>
          <p:nvPr>
            <p:ph idx="1"/>
          </p:nvPr>
        </p:nvSpPr>
        <p:spPr>
          <a:xfrm>
            <a:off x="457200" y="1600200"/>
            <a:ext cx="4648200" cy="4525963"/>
          </a:xfrm>
        </p:spPr>
        <p:txBody>
          <a:bodyPr>
            <a:normAutofit/>
          </a:bodyPr>
          <a:lstStyle/>
          <a:p>
            <a:pPr marL="0" indent="0">
              <a:buNone/>
            </a:pPr>
            <a:r>
              <a:rPr lang="en-US" dirty="0" smtClean="0"/>
              <a:t>“Volunteers report higher well-being scores than non-volunteers; they are less depressed, and their mortality rate is lower than average”</a:t>
            </a:r>
          </a:p>
        </p:txBody>
      </p:sp>
      <p:sp>
        <p:nvSpPr>
          <p:cNvPr id="4" name="TextBox 3"/>
          <p:cNvSpPr txBox="1"/>
          <p:nvPr/>
        </p:nvSpPr>
        <p:spPr>
          <a:xfrm>
            <a:off x="0" y="6248400"/>
            <a:ext cx="9144000" cy="646331"/>
          </a:xfrm>
          <a:prstGeom prst="rect">
            <a:avLst/>
          </a:prstGeom>
          <a:solidFill>
            <a:srgbClr val="C00000"/>
          </a:solidFill>
        </p:spPr>
        <p:txBody>
          <a:bodyPr wrap="square" rtlCol="0">
            <a:spAutoFit/>
          </a:bodyPr>
          <a:lstStyle/>
          <a:p>
            <a:r>
              <a:rPr lang="en-US" dirty="0" smtClean="0">
                <a:solidFill>
                  <a:schemeClr val="bg1"/>
                </a:solidFill>
              </a:rPr>
              <a:t>Meier, S. (Harvard), 2006, </a:t>
            </a:r>
            <a:r>
              <a:rPr lang="en-US" i="1" dirty="0" smtClean="0">
                <a:solidFill>
                  <a:schemeClr val="bg1"/>
                </a:solidFill>
              </a:rPr>
              <a:t>The economics of non-selfish behavior</a:t>
            </a:r>
            <a:r>
              <a:rPr lang="en-US" dirty="0" smtClean="0">
                <a:solidFill>
                  <a:schemeClr val="bg1"/>
                </a:solidFill>
              </a:rPr>
              <a:t>. Edward Elgar Publishing: Northampton, MA. p. 43</a:t>
            </a:r>
          </a:p>
        </p:txBody>
      </p:sp>
      <p:pic>
        <p:nvPicPr>
          <p:cNvPr id="11" name="Picture 5" descr="C:\Documents and Settings\rjames\Local Settings\Temporary Internet Files\Content.IE5\LXK1S8RD\MPj04305260000[1].jpg"/>
          <p:cNvPicPr>
            <a:picLocks noChangeAspect="1" noChangeArrowheads="1"/>
          </p:cNvPicPr>
          <p:nvPr/>
        </p:nvPicPr>
        <p:blipFill>
          <a:blip r:embed="rId2" cstate="print"/>
          <a:srcRect r="18189" b="74444"/>
          <a:stretch>
            <a:fillRect/>
          </a:stretch>
        </p:blipFill>
        <p:spPr bwMode="auto">
          <a:xfrm flipH="1">
            <a:off x="0" y="0"/>
            <a:ext cx="4114800" cy="17526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rjames\Local Settings\Temporary Internet Files\Content.IE5\307WFT0U\MPj04366220000[1].jpg"/>
          <p:cNvPicPr>
            <a:picLocks noChangeAspect="1" noChangeArrowheads="1"/>
          </p:cNvPicPr>
          <p:nvPr/>
        </p:nvPicPr>
        <p:blipFill>
          <a:blip r:embed="rId2" cstate="print"/>
          <a:srcRect/>
          <a:stretch>
            <a:fillRect/>
          </a:stretch>
        </p:blipFill>
        <p:spPr bwMode="auto">
          <a:xfrm>
            <a:off x="4163568" y="0"/>
            <a:ext cx="4980432" cy="6400800"/>
          </a:xfrm>
          <a:prstGeom prst="rect">
            <a:avLst/>
          </a:prstGeom>
          <a:noFill/>
        </p:spPr>
      </p:pic>
      <p:sp>
        <p:nvSpPr>
          <p:cNvPr id="2" name="Title 1"/>
          <p:cNvSpPr>
            <a:spLocks noGrp="1"/>
          </p:cNvSpPr>
          <p:nvPr>
            <p:ph type="title"/>
          </p:nvPr>
        </p:nvSpPr>
        <p:spPr/>
        <p:txBody>
          <a:bodyPr>
            <a:normAutofit fontScale="90000"/>
          </a:bodyPr>
          <a:lstStyle/>
          <a:p>
            <a:r>
              <a:rPr lang="en-US" dirty="0" smtClean="0"/>
              <a:t>Volunteering, happiness, &amp; causation</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pPr marL="0" indent="0">
              <a:buNone/>
            </a:pPr>
            <a:r>
              <a:rPr lang="en-US" dirty="0" smtClean="0"/>
              <a:t>When people lost volunteer opportunities, subsequent happiness ratings declined, suggesting that volunteering was causing happiness (not only vice-versa).</a:t>
            </a:r>
          </a:p>
          <a:p>
            <a:pPr>
              <a:buNone/>
            </a:pPr>
            <a:endParaRPr lang="en-US" dirty="0"/>
          </a:p>
        </p:txBody>
      </p:sp>
      <p:sp>
        <p:nvSpPr>
          <p:cNvPr id="4" name="TextBox 3"/>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Meier, S. (Harvard) &amp; </a:t>
            </a:r>
            <a:r>
              <a:rPr lang="en-US" dirty="0" err="1" smtClean="0">
                <a:solidFill>
                  <a:schemeClr val="bg1"/>
                </a:solidFill>
              </a:rPr>
              <a:t>Stutzer</a:t>
            </a:r>
            <a:r>
              <a:rPr lang="en-US" dirty="0" smtClean="0">
                <a:solidFill>
                  <a:schemeClr val="bg1"/>
                </a:solidFill>
              </a:rPr>
              <a:t> (U. Zurich), 2008, Is Volunteering Rewarding in Itself? </a:t>
            </a:r>
            <a:r>
              <a:rPr lang="en-US" i="1" dirty="0" err="1" smtClean="0">
                <a:solidFill>
                  <a:schemeClr val="bg1"/>
                </a:solidFill>
              </a:rPr>
              <a:t>Economica</a:t>
            </a:r>
            <a:r>
              <a:rPr lang="en-US" i="1" dirty="0" smtClean="0">
                <a:solidFill>
                  <a:schemeClr val="bg1"/>
                </a:solidFill>
              </a:rPr>
              <a:t>, 75, </a:t>
            </a:r>
            <a:r>
              <a:rPr lang="en-US" dirty="0" smtClean="0">
                <a:solidFill>
                  <a:schemeClr val="bg1"/>
                </a:solidFill>
              </a:rPr>
              <a:t>39-39.</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3" name="Picture 1" descr="C:\Documents and Settings\rjames\Local Settings\Temporary Internet Files\Content.IE5\WYB4Q01C\MPj04387460000[1].jpg"/>
          <p:cNvPicPr>
            <a:picLocks noChangeAspect="1" noChangeArrowheads="1"/>
          </p:cNvPicPr>
          <p:nvPr/>
        </p:nvPicPr>
        <p:blipFill>
          <a:blip r:embed="rId2" cstate="print"/>
          <a:srcRect/>
          <a:stretch>
            <a:fillRect/>
          </a:stretch>
        </p:blipFill>
        <p:spPr bwMode="auto">
          <a:xfrm>
            <a:off x="4000500" y="0"/>
            <a:ext cx="5143500" cy="6858000"/>
          </a:xfrm>
          <a:prstGeom prst="rect">
            <a:avLst/>
          </a:prstGeom>
          <a:noFill/>
        </p:spPr>
      </p:pic>
      <p:sp>
        <p:nvSpPr>
          <p:cNvPr id="3" name="Content Placeholder 2"/>
          <p:cNvSpPr>
            <a:spLocks noGrp="1"/>
          </p:cNvSpPr>
          <p:nvPr>
            <p:ph idx="1"/>
          </p:nvPr>
        </p:nvSpPr>
        <p:spPr>
          <a:xfrm>
            <a:off x="457200" y="1600200"/>
            <a:ext cx="4191000" cy="4525963"/>
          </a:xfrm>
        </p:spPr>
        <p:txBody>
          <a:bodyPr>
            <a:normAutofit/>
          </a:bodyPr>
          <a:lstStyle/>
          <a:p>
            <a:pPr marL="0" indent="0">
              <a:buNone/>
            </a:pPr>
            <a:r>
              <a:rPr lang="en-US" dirty="0" smtClean="0">
                <a:solidFill>
                  <a:schemeClr val="bg1"/>
                </a:solidFill>
              </a:rPr>
              <a:t>In a study of charitable giving decisions made while in an </a:t>
            </a:r>
            <a:r>
              <a:rPr lang="en-US" dirty="0" err="1" smtClean="0">
                <a:solidFill>
                  <a:schemeClr val="bg1"/>
                </a:solidFill>
              </a:rPr>
              <a:t>fMRI</a:t>
            </a:r>
            <a:r>
              <a:rPr lang="en-US" dirty="0" smtClean="0">
                <a:solidFill>
                  <a:schemeClr val="bg1"/>
                </a:solidFill>
              </a:rPr>
              <a:t> machine, charitable giving was “associated with </a:t>
            </a:r>
            <a:r>
              <a:rPr lang="en-US" dirty="0">
                <a:solidFill>
                  <a:schemeClr val="bg1"/>
                </a:solidFill>
              </a:rPr>
              <a:t>neural activation similar to that which </a:t>
            </a:r>
            <a:r>
              <a:rPr lang="en-US" dirty="0" smtClean="0">
                <a:solidFill>
                  <a:schemeClr val="bg1"/>
                </a:solidFill>
              </a:rPr>
              <a:t>comes from </a:t>
            </a:r>
            <a:r>
              <a:rPr lang="en-US" dirty="0">
                <a:solidFill>
                  <a:schemeClr val="bg1"/>
                </a:solidFill>
              </a:rPr>
              <a:t>receiving money for oneself</a:t>
            </a:r>
            <a:r>
              <a:rPr lang="en-US" dirty="0" smtClean="0">
                <a:solidFill>
                  <a:schemeClr val="bg1"/>
                </a:solidFill>
              </a:rPr>
              <a:t>.”</a:t>
            </a:r>
          </a:p>
        </p:txBody>
      </p:sp>
      <p:sp>
        <p:nvSpPr>
          <p:cNvPr id="7" name="TextBox 6"/>
          <p:cNvSpPr txBox="1"/>
          <p:nvPr/>
        </p:nvSpPr>
        <p:spPr>
          <a:xfrm>
            <a:off x="0" y="6273225"/>
            <a:ext cx="9144000" cy="584775"/>
          </a:xfrm>
          <a:prstGeom prst="rect">
            <a:avLst/>
          </a:prstGeom>
          <a:solidFill>
            <a:srgbClr val="C00000"/>
          </a:solidFill>
        </p:spPr>
        <p:txBody>
          <a:bodyPr wrap="square" rtlCol="0">
            <a:spAutoFit/>
          </a:bodyPr>
          <a:lstStyle/>
          <a:p>
            <a:r>
              <a:rPr lang="en-US" sz="1600" dirty="0" err="1" smtClean="0">
                <a:solidFill>
                  <a:schemeClr val="bg1"/>
                </a:solidFill>
              </a:rPr>
              <a:t>Harbaugh</a:t>
            </a:r>
            <a:r>
              <a:rPr lang="en-US" sz="1600" dirty="0" smtClean="0">
                <a:solidFill>
                  <a:schemeClr val="bg1"/>
                </a:solidFill>
              </a:rPr>
              <a:t>, W. T. (Oregon), </a:t>
            </a:r>
            <a:r>
              <a:rPr lang="en-US" sz="1600" dirty="0" err="1" smtClean="0">
                <a:solidFill>
                  <a:schemeClr val="bg1"/>
                </a:solidFill>
              </a:rPr>
              <a:t>Mayr</a:t>
            </a:r>
            <a:r>
              <a:rPr lang="en-US" sz="1600" dirty="0" smtClean="0">
                <a:solidFill>
                  <a:schemeClr val="bg1"/>
                </a:solidFill>
              </a:rPr>
              <a:t>, U. (NBER), &amp; </a:t>
            </a:r>
            <a:r>
              <a:rPr lang="en-US" sz="1600" dirty="0" err="1" smtClean="0">
                <a:solidFill>
                  <a:schemeClr val="bg1"/>
                </a:solidFill>
              </a:rPr>
              <a:t>Burghart</a:t>
            </a:r>
            <a:r>
              <a:rPr lang="en-US" sz="1600" dirty="0" smtClean="0">
                <a:solidFill>
                  <a:schemeClr val="bg1"/>
                </a:solidFill>
              </a:rPr>
              <a:t>, D. R. (Oregon), 2006, Neural responses to taxation and voluntary giving reveal motives for charitable donations. </a:t>
            </a:r>
            <a:r>
              <a:rPr lang="en-US" sz="1600" i="1" dirty="0" smtClean="0">
                <a:solidFill>
                  <a:schemeClr val="bg1"/>
                </a:solidFill>
              </a:rPr>
              <a:t>Science, 316</a:t>
            </a:r>
            <a:r>
              <a:rPr lang="en-US" sz="1600" dirty="0" smtClean="0">
                <a:solidFill>
                  <a:schemeClr val="bg1"/>
                </a:solidFill>
              </a:rPr>
              <a:t>, 1622-1625</a:t>
            </a:r>
            <a:endParaRPr lang="en-US" sz="1600" dirty="0">
              <a:solidFill>
                <a:schemeClr val="bg1"/>
              </a:solidFill>
            </a:endParaRPr>
          </a:p>
        </p:txBody>
      </p:sp>
      <p:sp>
        <p:nvSpPr>
          <p:cNvPr id="9" name="TextBox 8"/>
          <p:cNvSpPr txBox="1"/>
          <p:nvPr/>
        </p:nvSpPr>
        <p:spPr>
          <a:xfrm>
            <a:off x="457200" y="0"/>
            <a:ext cx="3581400" cy="1446550"/>
          </a:xfrm>
          <a:prstGeom prst="rect">
            <a:avLst/>
          </a:prstGeom>
          <a:noFill/>
        </p:spPr>
        <p:txBody>
          <a:bodyPr wrap="square" rtlCol="0">
            <a:spAutoFit/>
          </a:bodyPr>
          <a:lstStyle/>
          <a:p>
            <a:pPr algn="ctr"/>
            <a:r>
              <a:rPr lang="en-US" sz="4400" dirty="0" smtClean="0">
                <a:solidFill>
                  <a:schemeClr val="bg1"/>
                </a:solidFill>
              </a:rPr>
              <a:t>Giving and Happiness</a:t>
            </a:r>
            <a:endParaRPr lang="en-US" sz="4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Stock_000003439257XSmall.jpg"/>
          <p:cNvPicPr>
            <a:picLocks noChangeAspect="1"/>
          </p:cNvPicPr>
          <p:nvPr/>
        </p:nvPicPr>
        <p:blipFill>
          <a:blip r:embed="rId2" cstate="print"/>
          <a:stretch>
            <a:fillRect/>
          </a:stretch>
        </p:blipFill>
        <p:spPr>
          <a:xfrm>
            <a:off x="0" y="0"/>
            <a:ext cx="4941794" cy="6858000"/>
          </a:xfrm>
          <a:prstGeom prst="rect">
            <a:avLst/>
          </a:prstGeom>
        </p:spPr>
      </p:pic>
      <p:sp>
        <p:nvSpPr>
          <p:cNvPr id="3" name="Content Placeholder 2"/>
          <p:cNvSpPr>
            <a:spLocks noGrp="1"/>
          </p:cNvSpPr>
          <p:nvPr>
            <p:ph sz="half" idx="1"/>
          </p:nvPr>
        </p:nvSpPr>
        <p:spPr>
          <a:xfrm>
            <a:off x="5105400" y="0"/>
            <a:ext cx="4038600" cy="6553200"/>
          </a:xfrm>
        </p:spPr>
        <p:txBody>
          <a:bodyPr>
            <a:normAutofit fontScale="92500"/>
          </a:bodyPr>
          <a:lstStyle/>
          <a:p>
            <a:pPr algn="r">
              <a:buNone/>
            </a:pPr>
            <a:r>
              <a:rPr lang="en-US" sz="4300" b="1" dirty="0" smtClean="0"/>
              <a:t>A fundamental idea of standard economics:</a:t>
            </a:r>
            <a:endParaRPr lang="en-US" sz="4300" dirty="0" smtClean="0"/>
          </a:p>
          <a:p>
            <a:pPr marL="0" indent="0" algn="r">
              <a:buNone/>
            </a:pPr>
            <a:endParaRPr lang="en-US" sz="4300" dirty="0" smtClean="0"/>
          </a:p>
          <a:p>
            <a:pPr marL="0" indent="0" algn="r">
              <a:buNone/>
            </a:pPr>
            <a:r>
              <a:rPr lang="en-US" sz="4300" dirty="0" smtClean="0"/>
              <a:t>Higher income means greater consumption and therefore greater utility and satisfaction</a:t>
            </a:r>
          </a:p>
          <a:p>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Documents and Settings\rjames\Local Settings\Temporary Internet Files\Content.IE5\NA5J5WLH\MPj04309250000[1].jpg"/>
          <p:cNvPicPr>
            <a:picLocks noChangeAspect="1" noChangeArrowheads="1"/>
          </p:cNvPicPr>
          <p:nvPr/>
        </p:nvPicPr>
        <p:blipFill>
          <a:blip r:embed="rId2" cstate="print"/>
          <a:srcRect/>
          <a:stretch>
            <a:fillRect/>
          </a:stretch>
        </p:blipFill>
        <p:spPr bwMode="auto">
          <a:xfrm>
            <a:off x="0" y="0"/>
            <a:ext cx="9144000" cy="6707981"/>
          </a:xfrm>
          <a:prstGeom prst="rect">
            <a:avLst/>
          </a:prstGeom>
          <a:noFill/>
        </p:spPr>
      </p:pic>
      <p:sp>
        <p:nvSpPr>
          <p:cNvPr id="3" name="Content Placeholder 2"/>
          <p:cNvSpPr>
            <a:spLocks noGrp="1"/>
          </p:cNvSpPr>
          <p:nvPr>
            <p:ph idx="1"/>
          </p:nvPr>
        </p:nvSpPr>
        <p:spPr>
          <a:xfrm>
            <a:off x="5715000" y="0"/>
            <a:ext cx="3429000" cy="6248400"/>
          </a:xfrm>
        </p:spPr>
        <p:txBody>
          <a:bodyPr>
            <a:normAutofit fontScale="92500" lnSpcReduction="10000"/>
          </a:bodyPr>
          <a:lstStyle/>
          <a:p>
            <a:r>
              <a:rPr lang="en-US" b="1" dirty="0" smtClean="0">
                <a:effectLst>
                  <a:glow rad="228600">
                    <a:schemeClr val="bg1">
                      <a:alpha val="40000"/>
                    </a:schemeClr>
                  </a:glow>
                </a:effectLst>
              </a:rPr>
              <a:t>It’s not just about the charity receiving money, it is about us voluntarily making the gift</a:t>
            </a:r>
          </a:p>
          <a:p>
            <a:pPr>
              <a:buNone/>
            </a:pPr>
            <a:r>
              <a:rPr lang="en-US" sz="1300" b="1" dirty="0" smtClean="0">
                <a:effectLst>
                  <a:glow rad="228600">
                    <a:schemeClr val="bg1">
                      <a:alpha val="40000"/>
                    </a:schemeClr>
                  </a:glow>
                </a:effectLst>
              </a:rPr>
              <a:t> </a:t>
            </a:r>
          </a:p>
          <a:p>
            <a:r>
              <a:rPr lang="en-US" b="1" dirty="0" smtClean="0">
                <a:effectLst>
                  <a:glow rad="228600">
                    <a:schemeClr val="bg1">
                      <a:alpha val="40000"/>
                    </a:schemeClr>
                  </a:glow>
                </a:effectLst>
              </a:rPr>
              <a:t>“neural </a:t>
            </a:r>
            <a:r>
              <a:rPr lang="en-US" b="1" dirty="0">
                <a:effectLst>
                  <a:glow rad="228600">
                    <a:schemeClr val="bg1">
                      <a:alpha val="40000"/>
                    </a:schemeClr>
                  </a:glow>
                </a:effectLst>
              </a:rPr>
              <a:t>activity </a:t>
            </a:r>
            <a:r>
              <a:rPr lang="en-US" b="1" dirty="0" smtClean="0">
                <a:effectLst>
                  <a:glow rad="228600">
                    <a:schemeClr val="bg1">
                      <a:alpha val="40000"/>
                    </a:schemeClr>
                  </a:glow>
                </a:effectLst>
              </a:rPr>
              <a:t>… as </a:t>
            </a:r>
            <a:r>
              <a:rPr lang="en-US" b="1" dirty="0">
                <a:effectLst>
                  <a:glow rad="228600">
                    <a:schemeClr val="bg1">
                      <a:alpha val="40000"/>
                    </a:schemeClr>
                  </a:glow>
                </a:effectLst>
              </a:rPr>
              <a:t>well as </a:t>
            </a:r>
            <a:r>
              <a:rPr lang="en-US" b="1" dirty="0" smtClean="0">
                <a:effectLst>
                  <a:glow rad="228600">
                    <a:schemeClr val="bg1">
                      <a:alpha val="40000"/>
                    </a:schemeClr>
                  </a:glow>
                </a:effectLst>
              </a:rPr>
              <a:t>subjective satisfaction</a:t>
            </a:r>
            <a:r>
              <a:rPr lang="en-US" b="1" dirty="0">
                <a:effectLst>
                  <a:glow rad="228600">
                    <a:schemeClr val="bg1">
                      <a:alpha val="40000"/>
                    </a:schemeClr>
                  </a:glow>
                </a:effectLst>
              </a:rPr>
              <a:t>, is larger in the voluntary than </a:t>
            </a:r>
            <a:r>
              <a:rPr lang="en-US" b="1" dirty="0" smtClean="0">
                <a:effectLst>
                  <a:glow rad="228600">
                    <a:schemeClr val="bg1">
                      <a:alpha val="40000"/>
                    </a:schemeClr>
                  </a:glow>
                </a:effectLst>
              </a:rPr>
              <a:t>in the </a:t>
            </a:r>
            <a:r>
              <a:rPr lang="en-US" b="1" dirty="0">
                <a:effectLst>
                  <a:glow rad="228600">
                    <a:schemeClr val="bg1">
                      <a:alpha val="40000"/>
                    </a:schemeClr>
                  </a:glow>
                </a:effectLst>
              </a:rPr>
              <a:t>mandatory situation</a:t>
            </a:r>
            <a:r>
              <a:rPr lang="en-US" b="1" dirty="0" smtClean="0">
                <a:effectLst>
                  <a:glow rad="228600">
                    <a:schemeClr val="bg1">
                      <a:alpha val="40000"/>
                    </a:schemeClr>
                  </a:glow>
                </a:effectLst>
              </a:rPr>
              <a:t>.”</a:t>
            </a:r>
          </a:p>
        </p:txBody>
      </p:sp>
      <p:sp>
        <p:nvSpPr>
          <p:cNvPr id="7" name="TextBox 6"/>
          <p:cNvSpPr txBox="1"/>
          <p:nvPr/>
        </p:nvSpPr>
        <p:spPr>
          <a:xfrm>
            <a:off x="0" y="6273225"/>
            <a:ext cx="9144000" cy="584775"/>
          </a:xfrm>
          <a:prstGeom prst="rect">
            <a:avLst/>
          </a:prstGeom>
          <a:solidFill>
            <a:srgbClr val="C00000"/>
          </a:solidFill>
        </p:spPr>
        <p:txBody>
          <a:bodyPr wrap="square" rtlCol="0">
            <a:spAutoFit/>
          </a:bodyPr>
          <a:lstStyle/>
          <a:p>
            <a:r>
              <a:rPr lang="en-US" sz="1600" dirty="0" err="1" smtClean="0">
                <a:solidFill>
                  <a:schemeClr val="bg1"/>
                </a:solidFill>
              </a:rPr>
              <a:t>Harbaugh</a:t>
            </a:r>
            <a:r>
              <a:rPr lang="en-US" sz="1600" dirty="0" smtClean="0">
                <a:solidFill>
                  <a:schemeClr val="bg1"/>
                </a:solidFill>
              </a:rPr>
              <a:t>, W. T. (Oregon), </a:t>
            </a:r>
            <a:r>
              <a:rPr lang="en-US" sz="1600" dirty="0" err="1" smtClean="0">
                <a:solidFill>
                  <a:schemeClr val="bg1"/>
                </a:solidFill>
              </a:rPr>
              <a:t>Mayr</a:t>
            </a:r>
            <a:r>
              <a:rPr lang="en-US" sz="1600" dirty="0" smtClean="0">
                <a:solidFill>
                  <a:schemeClr val="bg1"/>
                </a:solidFill>
              </a:rPr>
              <a:t>, U. (NBER), &amp; </a:t>
            </a:r>
            <a:r>
              <a:rPr lang="en-US" sz="1600" dirty="0" err="1" smtClean="0">
                <a:solidFill>
                  <a:schemeClr val="bg1"/>
                </a:solidFill>
              </a:rPr>
              <a:t>Burghart</a:t>
            </a:r>
            <a:r>
              <a:rPr lang="en-US" sz="1600" dirty="0" smtClean="0">
                <a:solidFill>
                  <a:schemeClr val="bg1"/>
                </a:solidFill>
              </a:rPr>
              <a:t>, D. R. (Oregon), 2006, Neural responses to taxation and voluntary giving reveal motives for charitable donations. </a:t>
            </a:r>
            <a:r>
              <a:rPr lang="en-US" sz="1600" i="1" dirty="0" smtClean="0">
                <a:solidFill>
                  <a:schemeClr val="bg1"/>
                </a:solidFill>
              </a:rPr>
              <a:t>Science, 316</a:t>
            </a:r>
            <a:r>
              <a:rPr lang="en-US" sz="1600" dirty="0" smtClean="0">
                <a:solidFill>
                  <a:schemeClr val="bg1"/>
                </a:solidFill>
              </a:rPr>
              <a:t>, 1622-1625</a:t>
            </a:r>
            <a:endParaRPr lang="en-US" sz="160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0"/>
            <a:ext cx="4038600" cy="4525963"/>
          </a:xfrm>
        </p:spPr>
        <p:txBody>
          <a:bodyPr/>
          <a:lstStyle/>
          <a:p>
            <a:pPr>
              <a:buNone/>
            </a:pPr>
            <a:r>
              <a:rPr lang="en-US" dirty="0" smtClean="0"/>
              <a:t>Standard economics</a:t>
            </a:r>
          </a:p>
          <a:p>
            <a:r>
              <a:rPr lang="en-US" dirty="0" smtClean="0"/>
              <a:t>More money means greater consumption and therefore greater utility and satisfaction</a:t>
            </a:r>
          </a:p>
          <a:p>
            <a:endParaRPr lang="en-US" dirty="0" smtClean="0"/>
          </a:p>
        </p:txBody>
      </p:sp>
      <p:sp>
        <p:nvSpPr>
          <p:cNvPr id="4" name="Content Placeholder 3"/>
          <p:cNvSpPr>
            <a:spLocks noGrp="1"/>
          </p:cNvSpPr>
          <p:nvPr>
            <p:ph sz="half" idx="2"/>
          </p:nvPr>
        </p:nvSpPr>
        <p:spPr>
          <a:xfrm>
            <a:off x="4648200" y="0"/>
            <a:ext cx="4038600" cy="4525963"/>
          </a:xfrm>
        </p:spPr>
        <p:txBody>
          <a:bodyPr/>
          <a:lstStyle/>
          <a:p>
            <a:pPr>
              <a:buNone/>
            </a:pPr>
            <a:r>
              <a:rPr lang="en-US" dirty="0" smtClean="0"/>
              <a:t>Behavioral economics</a:t>
            </a:r>
          </a:p>
          <a:p>
            <a:r>
              <a:rPr lang="en-US" dirty="0" smtClean="0"/>
              <a:t>My level of satisfaction depends upon my </a:t>
            </a:r>
            <a:r>
              <a:rPr lang="en-US" b="1" dirty="0" smtClean="0"/>
              <a:t>relative</a:t>
            </a:r>
            <a:r>
              <a:rPr lang="en-US" dirty="0" smtClean="0"/>
              <a:t> consumption v. those in my comparison group</a:t>
            </a:r>
          </a:p>
        </p:txBody>
      </p:sp>
      <p:pic>
        <p:nvPicPr>
          <p:cNvPr id="6" name="Picture 5" descr="iStock_000003439257XSmall.jpg"/>
          <p:cNvPicPr>
            <a:picLocks noChangeAspect="1"/>
          </p:cNvPicPr>
          <p:nvPr/>
        </p:nvPicPr>
        <p:blipFill>
          <a:blip r:embed="rId2" cstate="print"/>
          <a:stretch>
            <a:fillRect/>
          </a:stretch>
        </p:blipFill>
        <p:spPr>
          <a:xfrm>
            <a:off x="0" y="2522376"/>
            <a:ext cx="3124200" cy="4335624"/>
          </a:xfrm>
          <a:prstGeom prst="rect">
            <a:avLst/>
          </a:prstGeom>
        </p:spPr>
      </p:pic>
      <p:pic>
        <p:nvPicPr>
          <p:cNvPr id="7" name="Picture 6" descr="iStock_000007379312XSmall.jpg"/>
          <p:cNvPicPr>
            <a:picLocks noChangeAspect="1"/>
          </p:cNvPicPr>
          <p:nvPr/>
        </p:nvPicPr>
        <p:blipFill>
          <a:blip r:embed="rId3" cstate="print"/>
          <a:srcRect r="5241"/>
          <a:stretch>
            <a:fillRect/>
          </a:stretch>
        </p:blipFill>
        <p:spPr>
          <a:xfrm>
            <a:off x="3540804" y="2887980"/>
            <a:ext cx="5603196" cy="397002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Documents and Settings\rjames\Local Settings\Temporary Internet Files\Content.IE5\U70OU36V\MPj04036390000[1].jpg"/>
          <p:cNvPicPr>
            <a:picLocks noChangeAspect="1" noChangeArrowheads="1"/>
          </p:cNvPicPr>
          <p:nvPr/>
        </p:nvPicPr>
        <p:blipFill>
          <a:blip r:embed="rId3" cstate="print"/>
          <a:srcRect r="28646" b="16667"/>
          <a:stretch>
            <a:fillRect/>
          </a:stretch>
        </p:blipFill>
        <p:spPr bwMode="auto">
          <a:xfrm>
            <a:off x="-1" y="0"/>
            <a:ext cx="9144001" cy="6858000"/>
          </a:xfrm>
          <a:prstGeom prst="rect">
            <a:avLst/>
          </a:prstGeom>
          <a:noFill/>
        </p:spPr>
      </p:pic>
      <p:sp>
        <p:nvSpPr>
          <p:cNvPr id="3" name="Content Placeholder 2"/>
          <p:cNvSpPr>
            <a:spLocks noGrp="1"/>
          </p:cNvSpPr>
          <p:nvPr>
            <p:ph sz="half" idx="1"/>
          </p:nvPr>
        </p:nvSpPr>
        <p:spPr>
          <a:xfrm>
            <a:off x="0" y="0"/>
            <a:ext cx="4419600" cy="4525963"/>
          </a:xfrm>
        </p:spPr>
        <p:txBody>
          <a:bodyPr>
            <a:normAutofit/>
          </a:bodyPr>
          <a:lstStyle/>
          <a:p>
            <a:pPr marL="0" indent="0">
              <a:lnSpc>
                <a:spcPct val="80000"/>
              </a:lnSpc>
              <a:buNone/>
            </a:pPr>
            <a:r>
              <a:rPr lang="en-US" sz="3200" b="1" dirty="0" smtClean="0">
                <a:effectLst>
                  <a:glow rad="228600">
                    <a:schemeClr val="bg1">
                      <a:alpha val="40000"/>
                    </a:schemeClr>
                  </a:glow>
                </a:effectLst>
              </a:rPr>
              <a:t>If you want to work on acquiring MORE of something, focus on those who have MORE of it than you do.</a:t>
            </a:r>
            <a:endParaRPr lang="en-US" sz="3200" b="1" dirty="0">
              <a:effectLst>
                <a:glow rad="228600">
                  <a:schemeClr val="bg1">
                    <a:alpha val="40000"/>
                  </a:schemeClr>
                </a:glow>
              </a:effectLst>
            </a:endParaRPr>
          </a:p>
        </p:txBody>
      </p:sp>
      <p:sp>
        <p:nvSpPr>
          <p:cNvPr id="4" name="Content Placeholder 3"/>
          <p:cNvSpPr>
            <a:spLocks noGrp="1"/>
          </p:cNvSpPr>
          <p:nvPr>
            <p:ph sz="half" idx="2"/>
          </p:nvPr>
        </p:nvSpPr>
        <p:spPr>
          <a:xfrm>
            <a:off x="5105400" y="0"/>
            <a:ext cx="4038600" cy="4525963"/>
          </a:xfrm>
        </p:spPr>
        <p:txBody>
          <a:bodyPr>
            <a:normAutofit/>
          </a:bodyPr>
          <a:lstStyle/>
          <a:p>
            <a:pPr marL="0" indent="0">
              <a:lnSpc>
                <a:spcPct val="80000"/>
              </a:lnSpc>
              <a:buNone/>
            </a:pPr>
            <a:r>
              <a:rPr lang="en-US" sz="3200" b="1" dirty="0" smtClean="0">
                <a:effectLst>
                  <a:glow rad="228600">
                    <a:schemeClr val="bg1">
                      <a:alpha val="40000"/>
                    </a:schemeClr>
                  </a:glow>
                </a:effectLst>
              </a:rPr>
              <a:t>If you want to be satisfied with your current level of something, focus on those who have LESS of it than you do.</a:t>
            </a:r>
            <a:endParaRPr lang="en-US" sz="3200" b="1" dirty="0">
              <a:effectLst>
                <a:glow rad="228600">
                  <a:schemeClr val="bg1">
                    <a:alpha val="40000"/>
                  </a:schemeClr>
                </a:glow>
              </a:effectLst>
            </a:endParaRPr>
          </a:p>
        </p:txBody>
      </p:sp>
      <p:sp>
        <p:nvSpPr>
          <p:cNvPr id="10" name="TextBox 9"/>
          <p:cNvSpPr txBox="1"/>
          <p:nvPr/>
        </p:nvSpPr>
        <p:spPr>
          <a:xfrm>
            <a:off x="3048000" y="3048000"/>
            <a:ext cx="1600200" cy="1569660"/>
          </a:xfrm>
          <a:prstGeom prst="rect">
            <a:avLst/>
          </a:prstGeom>
          <a:noFill/>
        </p:spPr>
        <p:txBody>
          <a:bodyPr wrap="square" rtlCol="0">
            <a:spAutoFit/>
          </a:bodyPr>
          <a:lstStyle/>
          <a:p>
            <a:r>
              <a:rPr lang="en-US" sz="3200" b="1" dirty="0" smtClean="0">
                <a:solidFill>
                  <a:srgbClr val="0070C0"/>
                </a:solidFill>
                <a:latin typeface="Lucida Handwriting" pitchFamily="66" charset="0"/>
              </a:rPr>
              <a:t>I am the BEST</a:t>
            </a:r>
            <a:endParaRPr lang="en-US" sz="3200" b="1" dirty="0">
              <a:solidFill>
                <a:srgbClr val="0070C0"/>
              </a:solidFill>
              <a:latin typeface="Lucida Handwriting" pitchFamily="66" charset="0"/>
            </a:endParaRPr>
          </a:p>
        </p:txBody>
      </p:sp>
      <p:sp>
        <p:nvSpPr>
          <p:cNvPr id="13" name="TextBox 12"/>
          <p:cNvSpPr txBox="1"/>
          <p:nvPr/>
        </p:nvSpPr>
        <p:spPr>
          <a:xfrm>
            <a:off x="152400" y="3962400"/>
            <a:ext cx="1828800" cy="1692771"/>
          </a:xfrm>
          <a:prstGeom prst="rect">
            <a:avLst/>
          </a:prstGeom>
          <a:noFill/>
        </p:spPr>
        <p:txBody>
          <a:bodyPr wrap="square" rtlCol="0">
            <a:spAutoFit/>
          </a:bodyPr>
          <a:lstStyle/>
          <a:p>
            <a:pPr algn="ctr">
              <a:lnSpc>
                <a:spcPct val="80000"/>
              </a:lnSpc>
            </a:pPr>
            <a:r>
              <a:rPr lang="en-US" sz="3200" b="1" dirty="0" smtClean="0">
                <a:solidFill>
                  <a:srgbClr val="0070C0"/>
                </a:solidFill>
                <a:latin typeface="Lucida Handwriting" pitchFamily="66" charset="0"/>
              </a:rPr>
              <a:t>I need to work harder</a:t>
            </a:r>
            <a:endParaRPr lang="en-US" sz="3200" b="1" dirty="0">
              <a:solidFill>
                <a:srgbClr val="0070C0"/>
              </a:solidFill>
              <a:latin typeface="Lucida Handwriting" pitchFamily="66" charset="0"/>
            </a:endParaRPr>
          </a:p>
        </p:txBody>
      </p:sp>
      <p:sp>
        <p:nvSpPr>
          <p:cNvPr id="14" name="TextBox 13"/>
          <p:cNvSpPr txBox="1"/>
          <p:nvPr/>
        </p:nvSpPr>
        <p:spPr>
          <a:xfrm rot="21320401">
            <a:off x="5775864" y="4610141"/>
            <a:ext cx="1752600" cy="1569660"/>
          </a:xfrm>
          <a:prstGeom prst="rect">
            <a:avLst/>
          </a:prstGeom>
          <a:noFill/>
        </p:spPr>
        <p:txBody>
          <a:bodyPr wrap="square" rtlCol="0">
            <a:spAutoFit/>
          </a:bodyPr>
          <a:lstStyle/>
          <a:p>
            <a:pPr algn="r"/>
            <a:r>
              <a:rPr lang="en-US" sz="3200" b="1" dirty="0" smtClean="0">
                <a:solidFill>
                  <a:srgbClr val="0070C0"/>
                </a:solidFill>
                <a:latin typeface="Lucida Handwriting" pitchFamily="66" charset="0"/>
              </a:rPr>
              <a:t>  I am almost there</a:t>
            </a:r>
            <a:endParaRPr lang="en-US" sz="3200" b="1" dirty="0">
              <a:solidFill>
                <a:srgbClr val="0070C0"/>
              </a:solidFill>
              <a:latin typeface="Lucida Handwriting" pitchFamily="66" charset="0"/>
            </a:endParaRPr>
          </a:p>
        </p:txBody>
      </p:sp>
      <p:sp>
        <p:nvSpPr>
          <p:cNvPr id="8" name="TextBox 7"/>
          <p:cNvSpPr txBox="1"/>
          <p:nvPr/>
        </p:nvSpPr>
        <p:spPr>
          <a:xfrm rot="21320401">
            <a:off x="8673587" y="3447082"/>
            <a:ext cx="468916" cy="584775"/>
          </a:xfrm>
          <a:prstGeom prst="rect">
            <a:avLst/>
          </a:prstGeom>
          <a:noFill/>
        </p:spPr>
        <p:txBody>
          <a:bodyPr wrap="square" rtlCol="0">
            <a:spAutoFit/>
          </a:bodyPr>
          <a:lstStyle/>
          <a:p>
            <a:r>
              <a:rPr lang="en-US" sz="3200" b="1" dirty="0" smtClean="0">
                <a:solidFill>
                  <a:srgbClr val="0070C0"/>
                </a:solidFill>
                <a:latin typeface="Lucida Handwriting" pitchFamily="66" charset="0"/>
              </a:rPr>
              <a:t>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Spirit Level</a:t>
            </a:r>
            <a:endParaRPr lang="en-US" dirty="0"/>
          </a:p>
        </p:txBody>
      </p:sp>
      <p:sp>
        <p:nvSpPr>
          <p:cNvPr id="6" name="Content Placeholder 5"/>
          <p:cNvSpPr>
            <a:spLocks noGrp="1"/>
          </p:cNvSpPr>
          <p:nvPr>
            <p:ph idx="1"/>
          </p:nvPr>
        </p:nvSpPr>
        <p:spPr/>
        <p:txBody>
          <a:bodyPr/>
          <a:lstStyle/>
          <a:p>
            <a:r>
              <a:rPr lang="en-US" dirty="0" smtClean="0"/>
              <a:t>Many more examples in the book</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C:\Documents and Settings\rjames\Local Settings\Temporary Internet Files\Content.IE5\WYB4Q01C\MPj04223530000[1].jpg"/>
          <p:cNvPicPr>
            <a:picLocks noChangeAspect="1" noChangeArrowheads="1"/>
          </p:cNvPicPr>
          <p:nvPr/>
        </p:nvPicPr>
        <p:blipFill>
          <a:blip r:embed="rId2" cstate="print"/>
          <a:srcRect t="27417"/>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5" name="Content Placeholder 4"/>
          <p:cNvSpPr>
            <a:spLocks noGrp="1"/>
          </p:cNvSpPr>
          <p:nvPr>
            <p:ph idx="1"/>
          </p:nvPr>
        </p:nvSpPr>
        <p:spPr>
          <a:xfrm>
            <a:off x="5486400" y="2743200"/>
            <a:ext cx="3657600" cy="4114800"/>
          </a:xfrm>
        </p:spPr>
        <p:txBody>
          <a:bodyPr>
            <a:noAutofit/>
          </a:bodyPr>
          <a:lstStyle/>
          <a:p>
            <a:pPr marL="0" indent="0">
              <a:spcBef>
                <a:spcPts val="0"/>
              </a:spcBef>
              <a:buNone/>
            </a:pPr>
            <a:r>
              <a:rPr lang="en-US" sz="5400" dirty="0" smtClean="0"/>
              <a:t>But, some pieces of the puzzle don’t seem to fit!</a:t>
            </a:r>
            <a:endParaRPr lang="en-US" sz="5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lum bright="1000" contrast="15000"/>
          </a:blip>
          <a:srcRect/>
          <a:stretch>
            <a:fillRect/>
          </a:stretch>
        </p:blipFill>
        <p:spPr bwMode="auto">
          <a:xfrm>
            <a:off x="685800" y="0"/>
            <a:ext cx="8416626" cy="6610759"/>
          </a:xfrm>
          <a:prstGeom prst="rect">
            <a:avLst/>
          </a:prstGeom>
          <a:noFill/>
          <a:ln w="9525">
            <a:noFill/>
            <a:miter lim="800000"/>
            <a:headEnd/>
            <a:tailEnd/>
          </a:ln>
          <a:effectLst/>
        </p:spPr>
      </p:pic>
      <p:sp>
        <p:nvSpPr>
          <p:cNvPr id="6" name="TextBox 5"/>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 B. Frey (U. Zurich), A. </a:t>
            </a:r>
            <a:r>
              <a:rPr lang="en-US" dirty="0" err="1" smtClean="0">
                <a:solidFill>
                  <a:schemeClr val="bg1"/>
                </a:solidFill>
              </a:rPr>
              <a:t>Stutzer</a:t>
            </a:r>
            <a:r>
              <a:rPr lang="en-US" dirty="0" smtClean="0">
                <a:solidFill>
                  <a:schemeClr val="bg1"/>
                </a:solidFill>
              </a:rPr>
              <a:t>, 2002, What can economists learn from happiness research? </a:t>
            </a:r>
            <a:r>
              <a:rPr lang="en-US" i="1" dirty="0" smtClean="0">
                <a:solidFill>
                  <a:schemeClr val="bg1"/>
                </a:solidFill>
              </a:rPr>
              <a:t>Journal of Economic Literature</a:t>
            </a:r>
            <a:r>
              <a:rPr lang="en-US" dirty="0" smtClean="0">
                <a:solidFill>
                  <a:schemeClr val="bg1"/>
                </a:solidFill>
              </a:rPr>
              <a:t>, 40, 402-435.</a:t>
            </a:r>
          </a:p>
        </p:txBody>
      </p:sp>
      <p:pic>
        <p:nvPicPr>
          <p:cNvPr id="1027" name="Picture 3" descr="C:\Documents and Settings\rjames\Local Settings\Temporary Internet Files\Content.IE5\6XMKIBYH\MPj04008050000[1].jpg"/>
          <p:cNvPicPr>
            <a:picLocks noChangeAspect="1" noChangeArrowheads="1"/>
          </p:cNvPicPr>
          <p:nvPr/>
        </p:nvPicPr>
        <p:blipFill>
          <a:blip r:embed="rId3" cstate="print"/>
          <a:srcRect/>
          <a:stretch>
            <a:fillRect/>
          </a:stretch>
        </p:blipFill>
        <p:spPr bwMode="auto">
          <a:xfrm>
            <a:off x="0" y="5105400"/>
            <a:ext cx="1424940" cy="11399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cstate="print"/>
          <a:srcRect/>
          <a:stretch>
            <a:fillRect/>
          </a:stretch>
        </p:blipFill>
        <p:spPr bwMode="auto">
          <a:xfrm>
            <a:off x="0" y="457200"/>
            <a:ext cx="9144000" cy="5179469"/>
          </a:xfrm>
          <a:prstGeom prst="rect">
            <a:avLst/>
          </a:prstGeom>
          <a:noFill/>
          <a:ln w="9525">
            <a:noFill/>
            <a:miter lim="800000"/>
            <a:headEnd/>
            <a:tailEnd/>
          </a:ln>
          <a:effectLst/>
        </p:spPr>
      </p:pic>
      <p:sp>
        <p:nvSpPr>
          <p:cNvPr id="5" name="TextBox 4"/>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Daniel </a:t>
            </a:r>
            <a:r>
              <a:rPr lang="en-US" dirty="0" err="1" smtClean="0">
                <a:solidFill>
                  <a:schemeClr val="bg1"/>
                </a:solidFill>
              </a:rPr>
              <a:t>Kahneman</a:t>
            </a:r>
            <a:r>
              <a:rPr lang="en-US" dirty="0">
                <a:solidFill>
                  <a:schemeClr val="bg1"/>
                </a:solidFill>
              </a:rPr>
              <a:t> </a:t>
            </a:r>
            <a:r>
              <a:rPr lang="en-US" dirty="0" smtClean="0">
                <a:solidFill>
                  <a:schemeClr val="bg1"/>
                </a:solidFill>
              </a:rPr>
              <a:t>(Princeton) and Alan B. Krueger (Princeton), 2006, Developments in the Measurement of Subjective Well-Being, </a:t>
            </a:r>
            <a:r>
              <a:rPr lang="en-US" i="1" dirty="0" smtClean="0">
                <a:solidFill>
                  <a:schemeClr val="bg1"/>
                </a:solidFill>
              </a:rPr>
              <a:t>Journal of Economic Perspectives, 20</a:t>
            </a:r>
            <a:r>
              <a:rPr lang="en-US" dirty="0" smtClean="0">
                <a:solidFill>
                  <a:schemeClr val="bg1"/>
                </a:solidFill>
              </a:rPr>
              <a:t>(1), 3-24.</a:t>
            </a:r>
            <a:endParaRPr lang="en-US" dirty="0">
              <a:solidFill>
                <a:schemeClr val="bg1"/>
              </a:solidFill>
            </a:endParaRPr>
          </a:p>
        </p:txBody>
      </p:sp>
      <p:pic>
        <p:nvPicPr>
          <p:cNvPr id="2051" name="Picture 3" descr="C:\Documents and Settings\rjames\Local Settings\Temporary Internet Files\Content.IE5\7XXAE5FQ\MPj04008010000[1].jpg"/>
          <p:cNvPicPr>
            <a:picLocks noChangeAspect="1" noChangeArrowheads="1"/>
          </p:cNvPicPr>
          <p:nvPr/>
        </p:nvPicPr>
        <p:blipFill>
          <a:blip r:embed="rId3" cstate="print"/>
          <a:srcRect/>
          <a:stretch>
            <a:fillRect/>
          </a:stretch>
        </p:blipFill>
        <p:spPr bwMode="auto">
          <a:xfrm>
            <a:off x="0" y="4876800"/>
            <a:ext cx="1676400" cy="13411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500" r="2500"/>
          <a:stretch>
            <a:fillRect/>
          </a:stretch>
        </p:blipFill>
        <p:spPr bwMode="auto">
          <a:xfrm>
            <a:off x="0" y="0"/>
            <a:ext cx="9144000" cy="5829551"/>
          </a:xfrm>
          <a:prstGeom prst="rect">
            <a:avLst/>
          </a:prstGeom>
          <a:noFill/>
          <a:ln w="9525">
            <a:noFill/>
            <a:miter lim="800000"/>
            <a:headEnd/>
            <a:tailEnd/>
          </a:ln>
          <a:effectLst/>
        </p:spPr>
      </p:pic>
      <p:pic>
        <p:nvPicPr>
          <p:cNvPr id="3076" name="Picture 4" descr="C:\Documents and Settings\rjames\Local Settings\Temporary Internet Files\Content.IE5\J83YB858\MPj03995740000[1].jpg"/>
          <p:cNvPicPr>
            <a:picLocks noChangeAspect="1" noChangeArrowheads="1"/>
          </p:cNvPicPr>
          <p:nvPr/>
        </p:nvPicPr>
        <p:blipFill>
          <a:blip r:embed="rId3" cstate="print"/>
          <a:srcRect/>
          <a:stretch>
            <a:fillRect/>
          </a:stretch>
        </p:blipFill>
        <p:spPr bwMode="auto">
          <a:xfrm rot="16200000">
            <a:off x="8372372" y="5476771"/>
            <a:ext cx="685799" cy="857458"/>
          </a:xfrm>
          <a:prstGeom prst="rect">
            <a:avLst/>
          </a:prstGeom>
          <a:noFill/>
        </p:spPr>
      </p:pic>
      <p:sp>
        <p:nvSpPr>
          <p:cNvPr id="5" name="TextBox 4"/>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 A. Clark, P. </a:t>
            </a:r>
            <a:r>
              <a:rPr lang="en-US" dirty="0" err="1" smtClean="0">
                <a:solidFill>
                  <a:schemeClr val="bg1"/>
                </a:solidFill>
              </a:rPr>
              <a:t>Frijters</a:t>
            </a:r>
            <a:r>
              <a:rPr lang="en-US" dirty="0" smtClean="0">
                <a:solidFill>
                  <a:schemeClr val="bg1"/>
                </a:solidFill>
              </a:rPr>
              <a:t>, and M. Shield, 2008, Relative Income, Happiness, and Utility: An Explanation for the </a:t>
            </a:r>
            <a:r>
              <a:rPr lang="en-US" dirty="0" err="1" smtClean="0">
                <a:solidFill>
                  <a:schemeClr val="bg1"/>
                </a:solidFill>
              </a:rPr>
              <a:t>Easterlin</a:t>
            </a:r>
            <a:r>
              <a:rPr lang="en-US" dirty="0" smtClean="0">
                <a:solidFill>
                  <a:schemeClr val="bg1"/>
                </a:solidFill>
              </a:rPr>
              <a:t> Paradox and Other Puzzles, Journal of Economic Literature, 46(1), 95–144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 A. Clark, P. </a:t>
            </a:r>
            <a:r>
              <a:rPr lang="en-US" dirty="0" err="1" smtClean="0">
                <a:solidFill>
                  <a:schemeClr val="bg1"/>
                </a:solidFill>
              </a:rPr>
              <a:t>Frijters</a:t>
            </a:r>
            <a:r>
              <a:rPr lang="en-US" dirty="0" smtClean="0">
                <a:solidFill>
                  <a:schemeClr val="bg1"/>
                </a:solidFill>
              </a:rPr>
              <a:t>, and M. Shield, 2008, Relative Income, Happiness, and Utility: An Explanation for the </a:t>
            </a:r>
            <a:r>
              <a:rPr lang="en-US" dirty="0" err="1" smtClean="0">
                <a:solidFill>
                  <a:schemeClr val="bg1"/>
                </a:solidFill>
              </a:rPr>
              <a:t>Easterlin</a:t>
            </a:r>
            <a:r>
              <a:rPr lang="en-US" dirty="0" smtClean="0">
                <a:solidFill>
                  <a:schemeClr val="bg1"/>
                </a:solidFill>
              </a:rPr>
              <a:t> Paradox and Other Puzzles, Journal of Economic Literature, 46(1), 95–144</a:t>
            </a:r>
          </a:p>
        </p:txBody>
      </p:sp>
      <p:pic>
        <p:nvPicPr>
          <p:cNvPr id="3074" name="Picture 2"/>
          <p:cNvPicPr>
            <a:picLocks noChangeAspect="1" noChangeArrowheads="1"/>
          </p:cNvPicPr>
          <p:nvPr/>
        </p:nvPicPr>
        <p:blipFill>
          <a:blip r:embed="rId2" cstate="print"/>
          <a:srcRect l="2500"/>
          <a:stretch>
            <a:fillRect/>
          </a:stretch>
        </p:blipFill>
        <p:spPr bwMode="auto">
          <a:xfrm>
            <a:off x="55246" y="304800"/>
            <a:ext cx="9088754" cy="588745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1933</Words>
  <Application>Microsoft Office PowerPoint</Application>
  <PresentationFormat>On-screen Show (4:3)</PresentationFormat>
  <Paragraphs>176</Paragraphs>
  <Slides>43</Slides>
  <Notes>8</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In The News</vt:lpstr>
      <vt:lpstr>Why don’t we see national subjective well-being rising with national income?</vt:lpstr>
      <vt:lpstr>PowerPoint Presentation</vt:lpstr>
      <vt:lpstr>Some goods are more “positional”</vt:lpstr>
      <vt:lpstr>“Conspicuous Consumption”</vt:lpstr>
      <vt:lpstr>Conspicuous consumption</vt:lpstr>
      <vt:lpstr>Relative standing in conspicuous consumption</vt:lpstr>
      <vt:lpstr>PowerPoint Presentation</vt:lpstr>
      <vt:lpstr>PowerPoint Presentation</vt:lpstr>
      <vt:lpstr>PowerPoint Presentation</vt:lpstr>
      <vt:lpstr>Relative income and hedonic adaptation</vt:lpstr>
      <vt:lpstr>Relative income and life satisfaction</vt:lpstr>
      <vt:lpstr>Relative income and life satisfaction</vt:lpstr>
      <vt:lpstr>Global results from World Values Survey</vt:lpstr>
      <vt:lpstr>PowerPoint Presentation</vt:lpstr>
      <vt:lpstr>PowerPoint Presentation</vt:lpstr>
      <vt:lpstr>PowerPoint Presentation</vt:lpstr>
      <vt:lpstr>Income effect weakens for the top half</vt:lpstr>
      <vt:lpstr>Similar results from 35 years ago</vt:lpstr>
      <vt:lpstr>Relative standing and peer effects</vt:lpstr>
      <vt:lpstr>PowerPoint Presentation</vt:lpstr>
      <vt:lpstr>PowerPoint Presentation</vt:lpstr>
      <vt:lpstr>Sisters and relative income </vt:lpstr>
      <vt:lpstr>Sisters and relative income </vt:lpstr>
      <vt:lpstr>PowerPoint Presentation</vt:lpstr>
      <vt:lpstr>PowerPoint Presentation</vt:lpstr>
      <vt:lpstr>PowerPoint Presentation</vt:lpstr>
      <vt:lpstr>Volunteering, happiness, &amp; causation</vt:lpstr>
      <vt:lpstr>PowerPoint Presentation</vt:lpstr>
      <vt:lpstr>PowerPoint Presentation</vt:lpstr>
      <vt:lpstr>PowerPoint Presentation</vt:lpstr>
      <vt:lpstr>PowerPoint Presentation</vt:lpstr>
      <vt:lpstr>Spirit Level</vt:lpstr>
    </vt:vector>
  </TitlesOfParts>
  <Company>UGA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Relative standing</dc:title>
  <dc:creator/>
  <cp:lastModifiedBy>Udayan Roy</cp:lastModifiedBy>
  <cp:revision>72</cp:revision>
  <dcterms:created xsi:type="dcterms:W3CDTF">2009-10-09T20:35:04Z</dcterms:created>
  <dcterms:modified xsi:type="dcterms:W3CDTF">2015-11-30T18:04:11Z</dcterms:modified>
</cp:coreProperties>
</file>