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7827" autoAdjust="0"/>
  </p:normalViewPr>
  <p:slideViewPr>
    <p:cSldViewPr>
      <p:cViewPr varScale="1">
        <p:scale>
          <a:sx n="60" d="100"/>
          <a:sy n="60" d="100"/>
        </p:scale>
        <p:origin x="884" y="52"/>
      </p:cViewPr>
      <p:guideLst>
        <p:guide orient="horz" pos="2160"/>
        <p:guide pos="3840"/>
      </p:guideLst>
    </p:cSldViewPr>
  </p:slideViewPr>
  <p:notesTextViewPr>
    <p:cViewPr>
      <p:scale>
        <a:sx n="1" d="1"/>
        <a:sy n="1" d="1"/>
      </p:scale>
      <p:origin x="0" y="0"/>
    </p:cViewPr>
  </p:notesTextViewPr>
  <p:sorterViewPr>
    <p:cViewPr>
      <p:scale>
        <a:sx n="100" d="100"/>
        <a:sy n="100" d="100"/>
      </p:scale>
      <p:origin x="0" y="-39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1"/>
        <c:ser>
          <c:idx val="0"/>
          <c:order val="0"/>
          <c:invertIfNegative val="0"/>
          <c:cat>
            <c:strRef>
              <c:f>Sheet1!$A$2:$A$3</c:f>
              <c:strCache>
                <c:ptCount val="2"/>
                <c:pt idx="0">
                  <c:v>A (memory task)</c:v>
                </c:pt>
                <c:pt idx="1">
                  <c:v>B (no memory task)</c:v>
                </c:pt>
              </c:strCache>
            </c:strRef>
          </c:cat>
          <c:val>
            <c:numRef>
              <c:f>Sheet1!$B$2:$B$3</c:f>
              <c:numCache>
                <c:formatCode>General</c:formatCode>
                <c:ptCount val="2"/>
                <c:pt idx="0">
                  <c:v>52.53</c:v>
                </c:pt>
                <c:pt idx="1">
                  <c:v>37.980000000000004</c:v>
                </c:pt>
              </c:numCache>
            </c:numRef>
          </c:val>
          <c:extLst>
            <c:ext xmlns:c16="http://schemas.microsoft.com/office/drawing/2014/chart" uri="{C3380CC4-5D6E-409C-BE32-E72D297353CC}">
              <c16:uniqueId val="{00000000-716E-408B-8D16-4FA871445ECD}"/>
            </c:ext>
          </c:extLst>
        </c:ser>
        <c:dLbls>
          <c:showLegendKey val="0"/>
          <c:showVal val="0"/>
          <c:showCatName val="0"/>
          <c:showSerName val="0"/>
          <c:showPercent val="0"/>
          <c:showBubbleSize val="0"/>
        </c:dLbls>
        <c:gapWidth val="150"/>
        <c:shape val="cylinder"/>
        <c:axId val="85934464"/>
        <c:axId val="85936000"/>
        <c:axId val="0"/>
      </c:bar3DChart>
      <c:catAx>
        <c:axId val="85934464"/>
        <c:scaling>
          <c:orientation val="minMax"/>
        </c:scaling>
        <c:delete val="0"/>
        <c:axPos val="b"/>
        <c:numFmt formatCode="General" sourceLinked="0"/>
        <c:majorTickMark val="out"/>
        <c:minorTickMark val="none"/>
        <c:tickLblPos val="nextTo"/>
        <c:txPr>
          <a:bodyPr/>
          <a:lstStyle/>
          <a:p>
            <a:pPr>
              <a:defRPr sz="2000" b="1"/>
            </a:pPr>
            <a:endParaRPr lang="en-US"/>
          </a:p>
        </c:txPr>
        <c:crossAx val="85936000"/>
        <c:crosses val="autoZero"/>
        <c:auto val="1"/>
        <c:lblAlgn val="ctr"/>
        <c:lblOffset val="100"/>
        <c:noMultiLvlLbl val="0"/>
      </c:catAx>
      <c:valAx>
        <c:axId val="85936000"/>
        <c:scaling>
          <c:orientation val="minMax"/>
        </c:scaling>
        <c:delete val="0"/>
        <c:axPos val="l"/>
        <c:majorGridlines/>
        <c:title>
          <c:tx>
            <c:rich>
              <a:bodyPr rot="-5400000" vert="horz"/>
              <a:lstStyle/>
              <a:p>
                <a:pPr>
                  <a:defRPr sz="2000"/>
                </a:pPr>
                <a:r>
                  <a:rPr lang="en-US" sz="2000" dirty="0"/>
                  <a:t>Grams</a:t>
                </a:r>
                <a:r>
                  <a:rPr lang="en-US" sz="2000" baseline="0" dirty="0"/>
                  <a:t> of Snacks Eaten During </a:t>
                </a:r>
                <a:r>
                  <a:rPr lang="en-US" sz="2000" baseline="0" dirty="0" smtClean="0"/>
                  <a:t>10- </a:t>
                </a:r>
                <a:r>
                  <a:rPr lang="en-US" sz="2000" baseline="0" dirty="0"/>
                  <a:t>Minute Task</a:t>
                </a:r>
                <a:endParaRPr lang="en-US" sz="2000" dirty="0"/>
              </a:p>
            </c:rich>
          </c:tx>
          <c:overlay val="0"/>
        </c:title>
        <c:numFmt formatCode="General" sourceLinked="1"/>
        <c:majorTickMark val="out"/>
        <c:minorTickMark val="none"/>
        <c:tickLblPos val="nextTo"/>
        <c:txPr>
          <a:bodyPr/>
          <a:lstStyle/>
          <a:p>
            <a:pPr>
              <a:defRPr sz="2000"/>
            </a:pPr>
            <a:endParaRPr lang="en-US"/>
          </a:p>
        </c:txPr>
        <c:crossAx val="8593446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AAEC5F-3399-45EE-8879-7D6FCF8057E8}" type="datetimeFigureOut">
              <a:rPr lang="en-US" smtClean="0"/>
              <a:t>10/29/2020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7E6083-331B-4B5E-A100-DD32624845F5}" type="slidenum">
              <a:rPr lang="en-US" smtClean="0"/>
              <a:t>‹#›</a:t>
            </a:fld>
            <a:endParaRPr lang="en-US"/>
          </a:p>
        </p:txBody>
      </p:sp>
    </p:spTree>
    <p:extLst>
      <p:ext uri="{BB962C8B-B14F-4D97-AF65-F5344CB8AC3E}">
        <p14:creationId xmlns:p14="http://schemas.microsoft.com/office/powerpoint/2010/main" val="1189582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pnas.org/search?author1=Shai+Danziger&amp;sortspec=date&amp;submit=Submit"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pnas.org/search?author1=Liora+Avnaim-Pesso&amp;sortspec=date&amp;submit=Submit" TargetMode="External"/><Relationship Id="rId4" Type="http://schemas.openxmlformats.org/officeDocument/2006/relationships/hyperlink" Target="http://www.pnas.org/search?author1=Jonathan+Levav&amp;sortspec=date&amp;submit=Submi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presentation has</a:t>
            </a:r>
            <a:r>
              <a:rPr lang="en-US" baseline="0" dirty="0" smtClean="0"/>
              <a:t> not been well developed. Also, it tries to connect stress to our self-control problems, and not to bad decisions in general. The slides about the Israeli judges is a bit out of place because its is not clear what stress has to do with food intake. Maybe the point is that judging is a stressful job and food helps us cope with stress. Bad judging with an empty stomach proves that stress drives us to bad decisions. So, other than the Israeli judges example, this presentation limits itself to </a:t>
            </a:r>
            <a:r>
              <a:rPr lang="en-US" baseline="0" smtClean="0"/>
              <a:t>self-control problems.</a:t>
            </a:r>
            <a:endParaRPr lang="en-US" dirty="0"/>
          </a:p>
        </p:txBody>
      </p:sp>
      <p:sp>
        <p:nvSpPr>
          <p:cNvPr id="4" name="Slide Number Placeholder 3"/>
          <p:cNvSpPr>
            <a:spLocks noGrp="1"/>
          </p:cNvSpPr>
          <p:nvPr>
            <p:ph type="sldNum" sz="quarter" idx="10"/>
          </p:nvPr>
        </p:nvSpPr>
        <p:spPr/>
        <p:txBody>
          <a:bodyPr/>
          <a:lstStyle/>
          <a:p>
            <a:fld id="{DB7E6083-331B-4B5E-A100-DD32624845F5}" type="slidenum">
              <a:rPr lang="en-US" smtClean="0"/>
              <a:t>1</a:t>
            </a:fld>
            <a:endParaRPr lang="en-US"/>
          </a:p>
        </p:txBody>
      </p:sp>
    </p:spTree>
    <p:extLst>
      <p:ext uri="{BB962C8B-B14F-4D97-AF65-F5344CB8AC3E}">
        <p14:creationId xmlns:p14="http://schemas.microsoft.com/office/powerpoint/2010/main" val="2851265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A029F5F9-C8C1-44F6-82F0-A1BB51D8D7C8}"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Shiv</a:t>
            </a:r>
            <a:r>
              <a:rPr lang="en-US" sz="1200" dirty="0" smtClean="0"/>
              <a:t>, B. &amp; </a:t>
            </a:r>
            <a:r>
              <a:rPr lang="en-US" sz="1200" dirty="0" err="1" smtClean="0"/>
              <a:t>Fedorikhin</a:t>
            </a:r>
            <a:r>
              <a:rPr lang="en-US" sz="1200" dirty="0" smtClean="0"/>
              <a:t>, A. (1999). Heart and mind in conflict: The interplay of affect and cognition in consumer decision making. </a:t>
            </a:r>
            <a:r>
              <a:rPr lang="en-US" sz="1200" i="1" dirty="0" smtClean="0"/>
              <a:t>Journal of Consumer Research, 26</a:t>
            </a:r>
            <a:r>
              <a:rPr lang="en-US" sz="1200" dirty="0" smtClean="0"/>
              <a:t>(2), 278-292.</a:t>
            </a:r>
          </a:p>
        </p:txBody>
      </p:sp>
      <p:sp>
        <p:nvSpPr>
          <p:cNvPr id="4" name="Slide Number Placeholder 3"/>
          <p:cNvSpPr>
            <a:spLocks noGrp="1"/>
          </p:cNvSpPr>
          <p:nvPr>
            <p:ph type="sldNum" sz="quarter" idx="10"/>
          </p:nvPr>
        </p:nvSpPr>
        <p:spPr/>
        <p:txBody>
          <a:bodyPr/>
          <a:lstStyle/>
          <a:p>
            <a:fld id="{A029F5F9-C8C1-44F6-82F0-A1BB51D8D7C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Shiv</a:t>
            </a:r>
            <a:r>
              <a:rPr lang="en-US" sz="1200" dirty="0" smtClean="0"/>
              <a:t>, B. &amp; </a:t>
            </a:r>
            <a:r>
              <a:rPr lang="en-US" sz="1200" dirty="0" err="1" smtClean="0"/>
              <a:t>Fedorikhin</a:t>
            </a:r>
            <a:r>
              <a:rPr lang="en-US" sz="1200" dirty="0" smtClean="0"/>
              <a:t>, A. (1999). Heart and mind in conflict: The interplay of affect and cognition in consumer decision making. </a:t>
            </a:r>
            <a:r>
              <a:rPr lang="en-US" sz="1200" i="1" dirty="0" smtClean="0"/>
              <a:t>Journal of Consumer Research, 26</a:t>
            </a:r>
            <a:r>
              <a:rPr lang="en-US" sz="1200" dirty="0" smtClean="0"/>
              <a:t>(2), 278-292.</a:t>
            </a:r>
          </a:p>
        </p:txBody>
      </p:sp>
      <p:sp>
        <p:nvSpPr>
          <p:cNvPr id="4" name="Slide Number Placeholder 3"/>
          <p:cNvSpPr>
            <a:spLocks noGrp="1"/>
          </p:cNvSpPr>
          <p:nvPr>
            <p:ph type="sldNum" sz="quarter" idx="10"/>
          </p:nvPr>
        </p:nvSpPr>
        <p:spPr/>
        <p:txBody>
          <a:bodyPr/>
          <a:lstStyle/>
          <a:p>
            <a:fld id="{A029F5F9-C8C1-44F6-82F0-A1BB51D8D7C8}"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Ward, A., &amp; Mann,</a:t>
            </a:r>
            <a:r>
              <a:rPr lang="en-US" baseline="0" dirty="0" smtClean="0"/>
              <a:t> T. (2000). Don’t mind if I do: </a:t>
            </a:r>
            <a:r>
              <a:rPr lang="en-US" baseline="0" dirty="0" err="1" smtClean="0"/>
              <a:t>Disinhibited</a:t>
            </a:r>
            <a:r>
              <a:rPr lang="en-US" baseline="0" dirty="0" smtClean="0"/>
              <a:t> eating under cognitive load. </a:t>
            </a:r>
            <a:r>
              <a:rPr lang="en-US" i="1" baseline="0" dirty="0" smtClean="0"/>
              <a:t>Journal of Personality and Social Psychology, 78</a:t>
            </a:r>
            <a:r>
              <a:rPr lang="en-US" i="0" baseline="0" dirty="0" smtClean="0"/>
              <a:t>(4), 753-763.</a:t>
            </a:r>
            <a:endParaRPr lang="en-US" dirty="0"/>
          </a:p>
        </p:txBody>
      </p:sp>
      <p:sp>
        <p:nvSpPr>
          <p:cNvPr id="4" name="Slide Number Placeholder 3"/>
          <p:cNvSpPr>
            <a:spLocks noGrp="1"/>
          </p:cNvSpPr>
          <p:nvPr>
            <p:ph type="sldNum" sz="quarter" idx="10"/>
          </p:nvPr>
        </p:nvSpPr>
        <p:spPr/>
        <p:txBody>
          <a:bodyPr/>
          <a:lstStyle/>
          <a:p>
            <a:fld id="{99110C4F-FF3A-4117-AB8C-8986C0E4985B}"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Ward, A., &amp; Mann,</a:t>
            </a:r>
            <a:r>
              <a:rPr lang="en-US" baseline="0" dirty="0" smtClean="0"/>
              <a:t> T. (2000). Don’t mind if I do: </a:t>
            </a:r>
            <a:r>
              <a:rPr lang="en-US" baseline="0" dirty="0" err="1" smtClean="0"/>
              <a:t>Disinhibited</a:t>
            </a:r>
            <a:r>
              <a:rPr lang="en-US" baseline="0" dirty="0" smtClean="0"/>
              <a:t> eating under cognitive load. </a:t>
            </a:r>
            <a:r>
              <a:rPr lang="en-US" i="1" baseline="0" dirty="0" smtClean="0"/>
              <a:t>Journal of Personality and Social Psychology, 78</a:t>
            </a:r>
            <a:r>
              <a:rPr lang="en-US" i="0" baseline="0" dirty="0" smtClean="0"/>
              <a:t>(4), 753-763.</a:t>
            </a:r>
            <a:endParaRPr lang="en-US" dirty="0"/>
          </a:p>
        </p:txBody>
      </p:sp>
      <p:sp>
        <p:nvSpPr>
          <p:cNvPr id="4" name="Slide Number Placeholder 3"/>
          <p:cNvSpPr>
            <a:spLocks noGrp="1"/>
          </p:cNvSpPr>
          <p:nvPr>
            <p:ph type="sldNum" sz="quarter" idx="10"/>
          </p:nvPr>
        </p:nvSpPr>
        <p:spPr/>
        <p:txBody>
          <a:bodyPr/>
          <a:lstStyle/>
          <a:p>
            <a:fld id="{99110C4F-FF3A-4117-AB8C-8986C0E4985B}"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 think it's time we broke for lunch…” The Economist, April 14, 2011.</a:t>
            </a:r>
            <a:endParaRPr lang="en-US" dirty="0"/>
          </a:p>
        </p:txBody>
      </p:sp>
      <p:sp>
        <p:nvSpPr>
          <p:cNvPr id="4" name="Slide Number Placeholder 3"/>
          <p:cNvSpPr>
            <a:spLocks noGrp="1"/>
          </p:cNvSpPr>
          <p:nvPr>
            <p:ph type="sldNum" sz="quarter" idx="10"/>
          </p:nvPr>
        </p:nvSpPr>
        <p:spPr/>
        <p:txBody>
          <a:bodyPr/>
          <a:lstStyle/>
          <a:p>
            <a:fld id="{DB7E6083-331B-4B5E-A100-DD32624845F5}" type="slidenum">
              <a:rPr lang="en-US" smtClean="0"/>
              <a:t>12</a:t>
            </a:fld>
            <a:endParaRPr lang="en-US"/>
          </a:p>
        </p:txBody>
      </p:sp>
    </p:spTree>
    <p:extLst>
      <p:ext uri="{BB962C8B-B14F-4D97-AF65-F5344CB8AC3E}">
        <p14:creationId xmlns:p14="http://schemas.microsoft.com/office/powerpoint/2010/main" val="2432984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smtClean="0">
                <a:effectLst/>
              </a:rPr>
              <a:t>“Extraneous factors in judicial decisions” by </a:t>
            </a:r>
            <a:r>
              <a:rPr lang="en-US" dirty="0" err="1" smtClean="0">
                <a:effectLst/>
                <a:hlinkClick r:id="rId3" action="ppaction://hlinkfile"/>
              </a:rPr>
              <a:t>Shai</a:t>
            </a:r>
            <a:r>
              <a:rPr lang="en-US" dirty="0" smtClean="0">
                <a:effectLst/>
                <a:hlinkClick r:id="rId3" action="ppaction://hlinkfile"/>
              </a:rPr>
              <a:t> </a:t>
            </a:r>
            <a:r>
              <a:rPr lang="en-US" dirty="0" err="1" smtClean="0">
                <a:effectLst/>
                <a:hlinkClick r:id="rId3" action="ppaction://hlinkfile"/>
              </a:rPr>
              <a:t>Danziger</a:t>
            </a:r>
            <a:r>
              <a:rPr lang="en-US" dirty="0" smtClean="0">
                <a:effectLst/>
              </a:rPr>
              <a:t>, </a:t>
            </a:r>
            <a:r>
              <a:rPr lang="en-US" dirty="0" smtClean="0">
                <a:effectLst/>
                <a:hlinkClick r:id="rId4" action="ppaction://hlinkfile"/>
              </a:rPr>
              <a:t>Jonathan </a:t>
            </a:r>
            <a:r>
              <a:rPr lang="en-US" dirty="0" err="1" smtClean="0">
                <a:effectLst/>
                <a:hlinkClick r:id="rId4" action="ppaction://hlinkfile"/>
              </a:rPr>
              <a:t>Levav</a:t>
            </a:r>
            <a:r>
              <a:rPr lang="en-US" dirty="0" smtClean="0">
                <a:effectLst/>
              </a:rPr>
              <a:t>, and </a:t>
            </a:r>
            <a:r>
              <a:rPr lang="en-US" dirty="0" err="1" smtClean="0">
                <a:effectLst/>
                <a:hlinkClick r:id="rId5" action="ppaction://hlinkfile"/>
              </a:rPr>
              <a:t>Liora</a:t>
            </a:r>
            <a:r>
              <a:rPr lang="en-US" dirty="0" smtClean="0">
                <a:effectLst/>
                <a:hlinkClick r:id="rId5" action="ppaction://hlinkfile"/>
              </a:rPr>
              <a:t> </a:t>
            </a:r>
            <a:r>
              <a:rPr lang="en-US" dirty="0" err="1" smtClean="0">
                <a:effectLst/>
                <a:hlinkClick r:id="rId5" action="ppaction://hlinkfile"/>
              </a:rPr>
              <a:t>Avnaim-Pesso</a:t>
            </a:r>
            <a:r>
              <a:rPr lang="en-US" baseline="0" dirty="0" smtClean="0">
                <a:effectLst/>
              </a:rPr>
              <a:t>, </a:t>
            </a:r>
            <a:r>
              <a:rPr lang="en-US" dirty="0" smtClean="0">
                <a:effectLst/>
              </a:rPr>
              <a:t>Published online before print April 11, 2011, </a:t>
            </a:r>
            <a:r>
              <a:rPr lang="en-US" dirty="0" err="1" smtClean="0">
                <a:effectLst/>
              </a:rPr>
              <a:t>doi</a:t>
            </a:r>
            <a:r>
              <a:rPr lang="en-US" dirty="0" smtClean="0">
                <a:effectLst/>
              </a:rPr>
              <a:t>: 10.1073/pnas.1018033108, </a:t>
            </a:r>
            <a:r>
              <a:rPr lang="en-US" i="1" dirty="0" smtClean="0">
                <a:effectLst/>
              </a:rPr>
              <a:t>PNAS April 11, 2011</a:t>
            </a:r>
            <a:r>
              <a:rPr lang="en-US" i="0" dirty="0" smtClean="0">
                <a:effectLst/>
              </a:rPr>
              <a:t>. </a:t>
            </a:r>
            <a:r>
              <a:rPr lang="en-US" sz="1200" b="0" i="1" kern="1200" dirty="0" smtClean="0">
                <a:solidFill>
                  <a:schemeClr val="tx1"/>
                </a:solidFill>
                <a:effectLst/>
                <a:latin typeface="+mn-lt"/>
                <a:ea typeface="+mn-ea"/>
                <a:cs typeface="+mn-cs"/>
              </a:rPr>
              <a:t>www.pnas.org/content/early/2011/03/29/1018033108.full.pdf</a:t>
            </a:r>
            <a:endParaRPr lang="en-US" dirty="0" smtClean="0">
              <a:effectLst/>
            </a:endParaRPr>
          </a:p>
          <a:p>
            <a:endParaRPr lang="en-US" b="0" dirty="0"/>
          </a:p>
        </p:txBody>
      </p:sp>
      <p:sp>
        <p:nvSpPr>
          <p:cNvPr id="4" name="Slide Number Placeholder 3"/>
          <p:cNvSpPr>
            <a:spLocks noGrp="1"/>
          </p:cNvSpPr>
          <p:nvPr>
            <p:ph type="sldNum" sz="quarter" idx="10"/>
          </p:nvPr>
        </p:nvSpPr>
        <p:spPr/>
        <p:txBody>
          <a:bodyPr/>
          <a:lstStyle/>
          <a:p>
            <a:fld id="{DB7E6083-331B-4B5E-A100-DD32624845F5}" type="slidenum">
              <a:rPr lang="en-US" smtClean="0"/>
              <a:t>13</a:t>
            </a:fld>
            <a:endParaRPr lang="en-US"/>
          </a:p>
        </p:txBody>
      </p:sp>
    </p:spTree>
    <p:extLst>
      <p:ext uri="{BB962C8B-B14F-4D97-AF65-F5344CB8AC3E}">
        <p14:creationId xmlns:p14="http://schemas.microsoft.com/office/powerpoint/2010/main" val="2927973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B1994E-1004-4290-BB4C-E50D4E186F9B}"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223E-8010-4A5A-A83C-04023FBFBBFC}" type="slidenum">
              <a:rPr lang="en-US" smtClean="0"/>
              <a:t>‹#›</a:t>
            </a:fld>
            <a:endParaRPr lang="en-US"/>
          </a:p>
        </p:txBody>
      </p:sp>
    </p:spTree>
    <p:extLst>
      <p:ext uri="{BB962C8B-B14F-4D97-AF65-F5344CB8AC3E}">
        <p14:creationId xmlns:p14="http://schemas.microsoft.com/office/powerpoint/2010/main" val="88790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B1994E-1004-4290-BB4C-E50D4E186F9B}"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223E-8010-4A5A-A83C-04023FBFBBFC}" type="slidenum">
              <a:rPr lang="en-US" smtClean="0"/>
              <a:t>‹#›</a:t>
            </a:fld>
            <a:endParaRPr lang="en-US"/>
          </a:p>
        </p:txBody>
      </p:sp>
    </p:spTree>
    <p:extLst>
      <p:ext uri="{BB962C8B-B14F-4D97-AF65-F5344CB8AC3E}">
        <p14:creationId xmlns:p14="http://schemas.microsoft.com/office/powerpoint/2010/main" val="133681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B1994E-1004-4290-BB4C-E50D4E186F9B}"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223E-8010-4A5A-A83C-04023FBFBBFC}" type="slidenum">
              <a:rPr lang="en-US" smtClean="0"/>
              <a:t>‹#›</a:t>
            </a:fld>
            <a:endParaRPr lang="en-US"/>
          </a:p>
        </p:txBody>
      </p:sp>
    </p:spTree>
    <p:extLst>
      <p:ext uri="{BB962C8B-B14F-4D97-AF65-F5344CB8AC3E}">
        <p14:creationId xmlns:p14="http://schemas.microsoft.com/office/powerpoint/2010/main" val="980850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B1994E-1004-4290-BB4C-E50D4E186F9B}"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223E-8010-4A5A-A83C-04023FBFBBFC}" type="slidenum">
              <a:rPr lang="en-US" smtClean="0"/>
              <a:t>‹#›</a:t>
            </a:fld>
            <a:endParaRPr lang="en-US"/>
          </a:p>
        </p:txBody>
      </p:sp>
    </p:spTree>
    <p:extLst>
      <p:ext uri="{BB962C8B-B14F-4D97-AF65-F5344CB8AC3E}">
        <p14:creationId xmlns:p14="http://schemas.microsoft.com/office/powerpoint/2010/main" val="1303438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B1994E-1004-4290-BB4C-E50D4E186F9B}"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223E-8010-4A5A-A83C-04023FBFBBFC}" type="slidenum">
              <a:rPr lang="en-US" smtClean="0"/>
              <a:t>‹#›</a:t>
            </a:fld>
            <a:endParaRPr lang="en-US"/>
          </a:p>
        </p:txBody>
      </p:sp>
    </p:spTree>
    <p:extLst>
      <p:ext uri="{BB962C8B-B14F-4D97-AF65-F5344CB8AC3E}">
        <p14:creationId xmlns:p14="http://schemas.microsoft.com/office/powerpoint/2010/main" val="2841242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B1994E-1004-4290-BB4C-E50D4E186F9B}"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7223E-8010-4A5A-A83C-04023FBFBBFC}" type="slidenum">
              <a:rPr lang="en-US" smtClean="0"/>
              <a:t>‹#›</a:t>
            </a:fld>
            <a:endParaRPr lang="en-US"/>
          </a:p>
        </p:txBody>
      </p:sp>
    </p:spTree>
    <p:extLst>
      <p:ext uri="{BB962C8B-B14F-4D97-AF65-F5344CB8AC3E}">
        <p14:creationId xmlns:p14="http://schemas.microsoft.com/office/powerpoint/2010/main" val="107106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B1994E-1004-4290-BB4C-E50D4E186F9B}"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C7223E-8010-4A5A-A83C-04023FBFBBFC}" type="slidenum">
              <a:rPr lang="en-US" smtClean="0"/>
              <a:t>‹#›</a:t>
            </a:fld>
            <a:endParaRPr lang="en-US"/>
          </a:p>
        </p:txBody>
      </p:sp>
    </p:spTree>
    <p:extLst>
      <p:ext uri="{BB962C8B-B14F-4D97-AF65-F5344CB8AC3E}">
        <p14:creationId xmlns:p14="http://schemas.microsoft.com/office/powerpoint/2010/main" val="514045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B1994E-1004-4290-BB4C-E50D4E186F9B}"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C7223E-8010-4A5A-A83C-04023FBFBBFC}" type="slidenum">
              <a:rPr lang="en-US" smtClean="0"/>
              <a:t>‹#›</a:t>
            </a:fld>
            <a:endParaRPr lang="en-US"/>
          </a:p>
        </p:txBody>
      </p:sp>
    </p:spTree>
    <p:extLst>
      <p:ext uri="{BB962C8B-B14F-4D97-AF65-F5344CB8AC3E}">
        <p14:creationId xmlns:p14="http://schemas.microsoft.com/office/powerpoint/2010/main" val="1980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1994E-1004-4290-BB4C-E50D4E186F9B}"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C7223E-8010-4A5A-A83C-04023FBFBBFC}" type="slidenum">
              <a:rPr lang="en-US" smtClean="0"/>
              <a:t>‹#›</a:t>
            </a:fld>
            <a:endParaRPr lang="en-US"/>
          </a:p>
        </p:txBody>
      </p:sp>
    </p:spTree>
    <p:extLst>
      <p:ext uri="{BB962C8B-B14F-4D97-AF65-F5344CB8AC3E}">
        <p14:creationId xmlns:p14="http://schemas.microsoft.com/office/powerpoint/2010/main" val="1848250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B1994E-1004-4290-BB4C-E50D4E186F9B}"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7223E-8010-4A5A-A83C-04023FBFBBFC}" type="slidenum">
              <a:rPr lang="en-US" smtClean="0"/>
              <a:t>‹#›</a:t>
            </a:fld>
            <a:endParaRPr lang="en-US"/>
          </a:p>
        </p:txBody>
      </p:sp>
    </p:spTree>
    <p:extLst>
      <p:ext uri="{BB962C8B-B14F-4D97-AF65-F5344CB8AC3E}">
        <p14:creationId xmlns:p14="http://schemas.microsoft.com/office/powerpoint/2010/main" val="228650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B1994E-1004-4290-BB4C-E50D4E186F9B}"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7223E-8010-4A5A-A83C-04023FBFBBFC}" type="slidenum">
              <a:rPr lang="en-US" smtClean="0"/>
              <a:t>‹#›</a:t>
            </a:fld>
            <a:endParaRPr lang="en-US"/>
          </a:p>
        </p:txBody>
      </p:sp>
    </p:spTree>
    <p:extLst>
      <p:ext uri="{BB962C8B-B14F-4D97-AF65-F5344CB8AC3E}">
        <p14:creationId xmlns:p14="http://schemas.microsoft.com/office/powerpoint/2010/main" val="2501247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1994E-1004-4290-BB4C-E50D4E186F9B}" type="datetimeFigureOut">
              <a:rPr lang="en-US" smtClean="0"/>
              <a:t>10/29/2020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7223E-8010-4A5A-A83C-04023FBFBBFC}" type="slidenum">
              <a:rPr lang="en-US" smtClean="0"/>
              <a:t>‹#›</a:t>
            </a:fld>
            <a:endParaRPr lang="en-US"/>
          </a:p>
        </p:txBody>
      </p:sp>
    </p:spTree>
    <p:extLst>
      <p:ext uri="{BB962C8B-B14F-4D97-AF65-F5344CB8AC3E}">
        <p14:creationId xmlns:p14="http://schemas.microsoft.com/office/powerpoint/2010/main" val="4236260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yweb.liu.edu/~uroy/eco23psy23/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myweb.liu.edu/~uroy/index.html" TargetMode="Externa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chattamom.chattablogs.com/archives/M%20and%20Ms.jpg"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Stress and Decisions</a:t>
            </a:r>
            <a:endParaRPr lang="en-US" dirty="0"/>
          </a:p>
        </p:txBody>
      </p:sp>
      <p:sp>
        <p:nvSpPr>
          <p:cNvPr id="3" name="Subtitle 2"/>
          <p:cNvSpPr>
            <a:spLocks noGrp="1"/>
          </p:cNvSpPr>
          <p:nvPr>
            <p:ph type="subTitle" idx="1"/>
          </p:nvPr>
        </p:nvSpPr>
        <p:spPr/>
        <p:txBody>
          <a:bodyPr/>
          <a:lstStyle/>
          <a:p>
            <a:r>
              <a:rPr lang="en-US" dirty="0" smtClean="0">
                <a:hlinkClick r:id="rId3"/>
              </a:rPr>
              <a:t>Behavioral Economics</a:t>
            </a:r>
            <a:endParaRPr lang="en-US" dirty="0" smtClean="0"/>
          </a:p>
          <a:p>
            <a:r>
              <a:rPr lang="en-US" dirty="0" err="1" smtClean="0">
                <a:hlinkClick r:id="rId4"/>
              </a:rPr>
              <a:t>Udayan</a:t>
            </a:r>
            <a:r>
              <a:rPr lang="en-US" dirty="0" smtClean="0">
                <a:hlinkClick r:id="rId4"/>
              </a:rPr>
              <a:t> Roy</a:t>
            </a:r>
            <a:endParaRPr lang="en-US" dirty="0"/>
          </a:p>
        </p:txBody>
      </p:sp>
    </p:spTree>
    <p:extLst>
      <p:ext uri="{BB962C8B-B14F-4D97-AF65-F5344CB8AC3E}">
        <p14:creationId xmlns:p14="http://schemas.microsoft.com/office/powerpoint/2010/main" val="2301059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 experiment with art and cookies</a:t>
            </a:r>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443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yoga.am/wp-content/uploads/2008/12/meditati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300" y="1600200"/>
            <a:ext cx="2857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De-Stressing</a:t>
            </a:r>
            <a:endParaRPr lang="en-US" dirty="0"/>
          </a:p>
        </p:txBody>
      </p:sp>
      <p:sp>
        <p:nvSpPr>
          <p:cNvPr id="3" name="Content Placeholder 2"/>
          <p:cNvSpPr>
            <a:spLocks noGrp="1"/>
          </p:cNvSpPr>
          <p:nvPr>
            <p:ph idx="1"/>
          </p:nvPr>
        </p:nvSpPr>
        <p:spPr/>
        <p:txBody>
          <a:bodyPr/>
          <a:lstStyle/>
          <a:p>
            <a:r>
              <a:rPr lang="en-US" dirty="0" smtClean="0"/>
              <a:t>Take a deep breath!</a:t>
            </a:r>
          </a:p>
          <a:p>
            <a:r>
              <a:rPr lang="en-US" dirty="0" smtClean="0"/>
              <a:t>Count backwards: 100, 99, 98, …</a:t>
            </a:r>
          </a:p>
          <a:p>
            <a:r>
              <a:rPr lang="en-US" dirty="0" smtClean="0"/>
              <a:t>Meditate</a:t>
            </a:r>
          </a:p>
          <a:p>
            <a:endParaRPr lang="en-US" dirty="0"/>
          </a:p>
          <a:p>
            <a:r>
              <a:rPr lang="en-US" dirty="0" smtClean="0"/>
              <a:t>This might bring you back to your reflective state</a:t>
            </a:r>
            <a:endParaRPr lang="en-US" dirty="0"/>
          </a:p>
        </p:txBody>
      </p:sp>
    </p:spTree>
    <p:extLst>
      <p:ext uri="{BB962C8B-B14F-4D97-AF65-F5344CB8AC3E}">
        <p14:creationId xmlns:p14="http://schemas.microsoft.com/office/powerpoint/2010/main" val="3879277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Judges are kinder after a meal!</a:t>
            </a:r>
            <a:endParaRPr lang="en-US" dirty="0"/>
          </a:p>
        </p:txBody>
      </p:sp>
      <p:sp>
        <p:nvSpPr>
          <p:cNvPr id="3" name="Content Placeholder 2"/>
          <p:cNvSpPr>
            <a:spLocks noGrp="1"/>
          </p:cNvSpPr>
          <p:nvPr>
            <p:ph idx="1"/>
          </p:nvPr>
        </p:nvSpPr>
        <p:spPr>
          <a:xfrm>
            <a:off x="609600" y="1600201"/>
            <a:ext cx="8743950" cy="4525963"/>
          </a:xfrm>
        </p:spPr>
        <p:txBody>
          <a:bodyPr>
            <a:normAutofit/>
          </a:bodyPr>
          <a:lstStyle/>
          <a:p>
            <a:r>
              <a:rPr lang="en-US" dirty="0" smtClean="0"/>
              <a:t>Researchers followed eight Israeli judges for ten months as they ruled on over 1,000 applications made by prisoners to parole boards. </a:t>
            </a:r>
          </a:p>
          <a:p>
            <a:r>
              <a:rPr lang="en-US" dirty="0" smtClean="0"/>
              <a:t>The plaintiffs were asking either to be allowed out on parole or to have the conditions of their incarceration changed.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3550" y="1600201"/>
            <a:ext cx="276225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488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Judges are kinder after a meal!</a:t>
            </a:r>
            <a:endParaRPr lang="en-US" dirty="0"/>
          </a:p>
        </p:txBody>
      </p:sp>
      <p:sp>
        <p:nvSpPr>
          <p:cNvPr id="3" name="Content Placeholder 2"/>
          <p:cNvSpPr>
            <a:spLocks noGrp="1"/>
          </p:cNvSpPr>
          <p:nvPr>
            <p:ph idx="1"/>
          </p:nvPr>
        </p:nvSpPr>
        <p:spPr>
          <a:xfrm>
            <a:off x="609600" y="1600201"/>
            <a:ext cx="8743950" cy="4525963"/>
          </a:xfrm>
        </p:spPr>
        <p:txBody>
          <a:bodyPr>
            <a:normAutofit/>
          </a:bodyPr>
          <a:lstStyle/>
          <a:p>
            <a:r>
              <a:rPr lang="en-US" dirty="0"/>
              <a:t>D</a:t>
            </a:r>
            <a:r>
              <a:rPr lang="en-US" dirty="0" smtClean="0"/>
              <a:t>ecision making is mentally taxing and that, if forced to keep deciding things, people get tired and start looking for easy answers. </a:t>
            </a:r>
          </a:p>
          <a:p>
            <a:r>
              <a:rPr lang="en-US" dirty="0" smtClean="0"/>
              <a:t>In this case, the easy answer is to maintain the status quo by denying the prisoner’s request.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3550" y="1600201"/>
            <a:ext cx="276225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930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 on it!</a:t>
            </a:r>
            <a:endParaRPr lang="en-US" dirty="0"/>
          </a:p>
        </p:txBody>
      </p:sp>
      <p:sp>
        <p:nvSpPr>
          <p:cNvPr id="3" name="Content Placeholder 2"/>
          <p:cNvSpPr>
            <a:spLocks noGrp="1"/>
          </p:cNvSpPr>
          <p:nvPr>
            <p:ph idx="1"/>
          </p:nvPr>
        </p:nvSpPr>
        <p:spPr/>
        <p:txBody>
          <a:bodyPr/>
          <a:lstStyle/>
          <a:p>
            <a:r>
              <a:rPr lang="en-US" dirty="0" smtClean="0"/>
              <a:t>Don’t make an important, life-changing decisions when you are tired, stressed out, or hungry!</a:t>
            </a:r>
            <a:endParaRPr lang="en-US" dirty="0"/>
          </a:p>
        </p:txBody>
      </p:sp>
    </p:spTree>
    <p:extLst>
      <p:ext uri="{BB962C8B-B14F-4D97-AF65-F5344CB8AC3E}">
        <p14:creationId xmlns:p14="http://schemas.microsoft.com/office/powerpoint/2010/main" val="4136844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6425" y="1797992"/>
            <a:ext cx="2619375" cy="384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Stress can change you</a:t>
            </a:r>
            <a:endParaRPr lang="en-US" dirty="0"/>
          </a:p>
        </p:txBody>
      </p:sp>
      <p:sp>
        <p:nvSpPr>
          <p:cNvPr id="3" name="Content Placeholder 2"/>
          <p:cNvSpPr>
            <a:spLocks noGrp="1"/>
          </p:cNvSpPr>
          <p:nvPr>
            <p:ph idx="1"/>
          </p:nvPr>
        </p:nvSpPr>
        <p:spPr>
          <a:xfrm>
            <a:off x="609600" y="1600201"/>
            <a:ext cx="8886825" cy="4525963"/>
          </a:xfrm>
        </p:spPr>
        <p:txBody>
          <a:bodyPr/>
          <a:lstStyle/>
          <a:p>
            <a:r>
              <a:rPr lang="en-US" dirty="0" smtClean="0"/>
              <a:t>Stress can push a person from the reflective state to the automatic state</a:t>
            </a:r>
          </a:p>
          <a:p>
            <a:r>
              <a:rPr lang="en-US" dirty="0" smtClean="0"/>
              <a:t>Conversely, de-stressing can save you from the automatic state</a:t>
            </a:r>
            <a:endParaRPr lang="en-US" dirty="0"/>
          </a:p>
        </p:txBody>
      </p:sp>
    </p:spTree>
    <p:extLst>
      <p:ext uri="{BB962C8B-B14F-4D97-AF65-F5344CB8AC3E}">
        <p14:creationId xmlns:p14="http://schemas.microsoft.com/office/powerpoint/2010/main" val="2241238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Affective and Deliberative </a:t>
            </a:r>
            <a:r>
              <a:rPr lang="en-US" dirty="0"/>
              <a:t>C</a:t>
            </a:r>
            <a:r>
              <a:rPr lang="en-US" dirty="0" smtClean="0"/>
              <a:t>onflict</a:t>
            </a:r>
            <a:endParaRPr lang="en-US" dirty="0"/>
          </a:p>
        </p:txBody>
      </p:sp>
      <p:sp>
        <p:nvSpPr>
          <p:cNvPr id="3" name="Content Placeholder 2"/>
          <p:cNvSpPr>
            <a:spLocks noGrp="1"/>
          </p:cNvSpPr>
          <p:nvPr>
            <p:ph idx="1"/>
          </p:nvPr>
        </p:nvSpPr>
        <p:spPr>
          <a:xfrm>
            <a:off x="609600" y="1570037"/>
            <a:ext cx="10972800" cy="4525963"/>
          </a:xfrm>
        </p:spPr>
        <p:txBody>
          <a:bodyPr>
            <a:normAutofit/>
          </a:bodyPr>
          <a:lstStyle/>
          <a:p>
            <a:pPr marL="0" indent="0">
              <a:buNone/>
            </a:pPr>
            <a:r>
              <a:rPr lang="en-US" dirty="0" smtClean="0"/>
              <a:t>If “self-control” in decision making is the outcome of a conflict between the deliberative and the affective systems, what happens if the deliberative system is busy with another task?</a:t>
            </a:r>
          </a:p>
          <a:p>
            <a:pPr>
              <a:buNone/>
            </a:pPr>
            <a:endParaRPr lang="en-US" dirty="0" smtClean="0"/>
          </a:p>
          <a:p>
            <a:endParaRPr lang="en-US" dirty="0"/>
          </a:p>
        </p:txBody>
      </p:sp>
      <p:sp>
        <p:nvSpPr>
          <p:cNvPr id="4" name="TextBox 3"/>
          <p:cNvSpPr txBox="1"/>
          <p:nvPr/>
        </p:nvSpPr>
        <p:spPr>
          <a:xfrm>
            <a:off x="1524000" y="4495800"/>
            <a:ext cx="9144000" cy="1846659"/>
          </a:xfrm>
          <a:prstGeom prst="rect">
            <a:avLst/>
          </a:prstGeom>
          <a:solidFill>
            <a:schemeClr val="accent3">
              <a:lumMod val="40000"/>
              <a:lumOff val="60000"/>
            </a:schemeClr>
          </a:solidFill>
        </p:spPr>
        <p:txBody>
          <a:bodyPr wrap="square" rtlCol="0">
            <a:spAutoFit/>
          </a:bodyPr>
          <a:lstStyle/>
          <a:p>
            <a:r>
              <a:rPr lang="en-US" sz="2400" dirty="0"/>
              <a:t>An experiment to test this was conducted by Dr. Baba </a:t>
            </a:r>
            <a:r>
              <a:rPr lang="en-US" sz="2400" dirty="0" err="1"/>
              <a:t>Shiv</a:t>
            </a:r>
            <a:r>
              <a:rPr lang="en-US" sz="2400" dirty="0"/>
              <a:t> (University of Iowa) and Dr. Alexander </a:t>
            </a:r>
            <a:r>
              <a:rPr lang="en-US" sz="2400" dirty="0" err="1"/>
              <a:t>Fedorikhin</a:t>
            </a:r>
            <a:r>
              <a:rPr lang="en-US" sz="2400" dirty="0"/>
              <a:t> (Washington State University). </a:t>
            </a:r>
            <a:endParaRPr lang="en-US" sz="1600" dirty="0"/>
          </a:p>
          <a:p>
            <a:endParaRPr lang="en-US" sz="1600" dirty="0"/>
          </a:p>
          <a:p>
            <a:r>
              <a:rPr lang="en-US" sz="1600" dirty="0" err="1"/>
              <a:t>Shiv</a:t>
            </a:r>
            <a:r>
              <a:rPr lang="en-US" sz="1600" dirty="0"/>
              <a:t>, B. &amp; </a:t>
            </a:r>
            <a:r>
              <a:rPr lang="en-US" sz="1600" dirty="0" err="1"/>
              <a:t>Fedorikhin</a:t>
            </a:r>
            <a:r>
              <a:rPr lang="en-US" sz="1600" dirty="0"/>
              <a:t>, A. (1999). Heart and mind in conflict: The interplay of affect and cognition in consumer decision making. </a:t>
            </a:r>
            <a:r>
              <a:rPr lang="en-US" sz="1600" i="1" dirty="0"/>
              <a:t>Journal of Consumer Research, 26</a:t>
            </a:r>
            <a:r>
              <a:rPr lang="en-US" sz="1600" dirty="0"/>
              <a:t>(2), 278-292.</a:t>
            </a:r>
          </a:p>
          <a:p>
            <a:endParaRPr lang="en-US" dirty="0">
              <a:solidFill>
                <a:schemeClr val="bg1"/>
              </a:solidFill>
            </a:endParaRPr>
          </a:p>
        </p:txBody>
      </p:sp>
    </p:spTree>
    <p:extLst>
      <p:ext uri="{BB962C8B-B14F-4D97-AF65-F5344CB8AC3E}">
        <p14:creationId xmlns:p14="http://schemas.microsoft.com/office/powerpoint/2010/main" val="3246156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experiment with numbers and cake </a:t>
            </a:r>
            <a:r>
              <a:rPr lang="en-US" sz="2000" dirty="0" err="1"/>
              <a:t>Shiv</a:t>
            </a:r>
            <a:r>
              <a:rPr lang="en-US" sz="2000" dirty="0"/>
              <a:t> &amp; </a:t>
            </a:r>
            <a:r>
              <a:rPr lang="en-US" sz="2000" dirty="0" err="1"/>
              <a:t>Fedorikhin</a:t>
            </a:r>
            <a:r>
              <a:rPr lang="en-US" sz="2000" dirty="0"/>
              <a:t> (1999)</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600" dirty="0"/>
              <a:t>Memorize a two-digit number (Group A) or seven-digit number (Group B).  </a:t>
            </a:r>
          </a:p>
          <a:p>
            <a:pPr marL="514350" indent="-514350">
              <a:buFont typeface="+mj-lt"/>
              <a:buAutoNum type="arabicPeriod"/>
            </a:pPr>
            <a:r>
              <a:rPr lang="en-US" sz="2600" dirty="0"/>
              <a:t>Walk to a table and choose between two desserts, chocolate cake and fruit salad.  </a:t>
            </a:r>
          </a:p>
          <a:p>
            <a:pPr marL="514350" indent="-514350">
              <a:buFont typeface="+mj-lt"/>
              <a:buAutoNum type="arabicPeriod"/>
            </a:pPr>
            <a:r>
              <a:rPr lang="en-US" sz="2600" dirty="0"/>
              <a:t>Walk to another room and repeat the memorized number.</a:t>
            </a:r>
            <a:endParaRPr lang="en-US" dirty="0" smtClean="0"/>
          </a:p>
          <a:p>
            <a:endParaRPr lang="en-US" dirty="0" smtClean="0"/>
          </a:p>
        </p:txBody>
      </p:sp>
      <p:pic>
        <p:nvPicPr>
          <p:cNvPr id="3074" name="Picture 2" descr="http://www.beckysdreamcakes.com/Images/chocolatecake.jpg"/>
          <p:cNvPicPr>
            <a:picLocks noChangeAspect="1" noChangeArrowheads="1"/>
          </p:cNvPicPr>
          <p:nvPr/>
        </p:nvPicPr>
        <p:blipFill>
          <a:blip r:embed="rId3" cstate="print"/>
          <a:srcRect/>
          <a:stretch>
            <a:fillRect/>
          </a:stretch>
        </p:blipFill>
        <p:spPr bwMode="auto">
          <a:xfrm>
            <a:off x="6667500" y="3810000"/>
            <a:ext cx="4000500" cy="2647950"/>
          </a:xfrm>
          <a:prstGeom prst="rect">
            <a:avLst/>
          </a:prstGeom>
          <a:noFill/>
        </p:spPr>
      </p:pic>
      <p:pic>
        <p:nvPicPr>
          <p:cNvPr id="3076" name="Picture 4" descr="http://farm1.static.flickr.com/49/137854272_57cf0c6338.jpg"/>
          <p:cNvPicPr>
            <a:picLocks noChangeAspect="1" noChangeArrowheads="1"/>
          </p:cNvPicPr>
          <p:nvPr/>
        </p:nvPicPr>
        <p:blipFill>
          <a:blip r:embed="rId4" cstate="print"/>
          <a:srcRect/>
          <a:stretch>
            <a:fillRect/>
          </a:stretch>
        </p:blipFill>
        <p:spPr bwMode="auto">
          <a:xfrm>
            <a:off x="1524000" y="3810000"/>
            <a:ext cx="3441700" cy="2292172"/>
          </a:xfrm>
          <a:prstGeom prst="rect">
            <a:avLst/>
          </a:prstGeom>
          <a:noFill/>
        </p:spPr>
      </p:pic>
      <p:sp>
        <p:nvSpPr>
          <p:cNvPr id="6" name="TextBox 5"/>
          <p:cNvSpPr txBox="1"/>
          <p:nvPr/>
        </p:nvSpPr>
        <p:spPr>
          <a:xfrm>
            <a:off x="5334000" y="4191001"/>
            <a:ext cx="1219200" cy="646331"/>
          </a:xfrm>
          <a:prstGeom prst="rect">
            <a:avLst/>
          </a:prstGeom>
          <a:noFill/>
        </p:spPr>
        <p:txBody>
          <a:bodyPr wrap="square" rtlCol="0">
            <a:spAutoFit/>
          </a:bodyPr>
          <a:lstStyle/>
          <a:p>
            <a:pPr algn="ctr"/>
            <a:r>
              <a:rPr lang="en-US" sz="3600" dirty="0"/>
              <a:t>OR</a:t>
            </a:r>
          </a:p>
        </p:txBody>
      </p:sp>
      <p:pic>
        <p:nvPicPr>
          <p:cNvPr id="3077" name="Picture 5" descr="C:\Documents and Settings\rjames\Local Settings\Temporary Internet Files\Content.IE5\731LY5DI\MCj04042630000[1].wmf"/>
          <p:cNvPicPr>
            <a:picLocks noChangeAspect="1" noChangeArrowheads="1"/>
          </p:cNvPicPr>
          <p:nvPr/>
        </p:nvPicPr>
        <p:blipFill>
          <a:blip r:embed="rId5" cstate="print"/>
          <a:srcRect/>
          <a:stretch>
            <a:fillRect/>
          </a:stretch>
        </p:blipFill>
        <p:spPr bwMode="auto">
          <a:xfrm>
            <a:off x="4953001" y="5162550"/>
            <a:ext cx="1838325" cy="1695450"/>
          </a:xfrm>
          <a:prstGeom prst="rect">
            <a:avLst/>
          </a:prstGeom>
          <a:noFill/>
        </p:spPr>
      </p:pic>
    </p:spTree>
    <p:extLst>
      <p:ext uri="{BB962C8B-B14F-4D97-AF65-F5344CB8AC3E}">
        <p14:creationId xmlns:p14="http://schemas.microsoft.com/office/powerpoint/2010/main" val="1585454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you think?</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a:t>Which group was more likely to choose the chocolate cake?</a:t>
            </a:r>
          </a:p>
          <a:p>
            <a:pPr marL="514350" indent="-514350">
              <a:buFont typeface="+mj-lt"/>
              <a:buAutoNum type="alphaLcParenR"/>
            </a:pPr>
            <a:r>
              <a:rPr lang="en-US" sz="2600" dirty="0"/>
              <a:t>Group memorizing 2-digit number </a:t>
            </a:r>
          </a:p>
          <a:p>
            <a:pPr marL="514350" indent="-514350">
              <a:buFont typeface="+mj-lt"/>
              <a:buAutoNum type="alphaLcParenR"/>
            </a:pPr>
            <a:r>
              <a:rPr lang="en-US" sz="2600" dirty="0"/>
              <a:t>Group memorizing 7-digit number chose chocolate cake</a:t>
            </a:r>
          </a:p>
          <a:p>
            <a:pPr marL="514350" indent="-514350">
              <a:buFont typeface="+mj-lt"/>
              <a:buAutoNum type="alphaLcParenR"/>
            </a:pPr>
            <a:r>
              <a:rPr lang="en-US" sz="2600" dirty="0"/>
              <a:t>Both were equally likely</a:t>
            </a:r>
          </a:p>
          <a:p>
            <a:pPr>
              <a:buNone/>
            </a:pPr>
            <a:endParaRPr lang="en-US" dirty="0" smtClean="0"/>
          </a:p>
        </p:txBody>
      </p:sp>
      <p:pic>
        <p:nvPicPr>
          <p:cNvPr id="3074" name="Picture 2" descr="http://www.beckysdreamcakes.com/Images/chocolatecake.jpg"/>
          <p:cNvPicPr>
            <a:picLocks noChangeAspect="1" noChangeArrowheads="1"/>
          </p:cNvPicPr>
          <p:nvPr/>
        </p:nvPicPr>
        <p:blipFill>
          <a:blip r:embed="rId3" cstate="print"/>
          <a:srcRect/>
          <a:stretch>
            <a:fillRect/>
          </a:stretch>
        </p:blipFill>
        <p:spPr bwMode="auto">
          <a:xfrm>
            <a:off x="6667500" y="3810000"/>
            <a:ext cx="4000500" cy="2647950"/>
          </a:xfrm>
          <a:prstGeom prst="rect">
            <a:avLst/>
          </a:prstGeom>
          <a:noFill/>
        </p:spPr>
      </p:pic>
      <p:pic>
        <p:nvPicPr>
          <p:cNvPr id="3076" name="Picture 4" descr="http://farm1.static.flickr.com/49/137854272_57cf0c6338.jpg"/>
          <p:cNvPicPr>
            <a:picLocks noChangeAspect="1" noChangeArrowheads="1"/>
          </p:cNvPicPr>
          <p:nvPr/>
        </p:nvPicPr>
        <p:blipFill>
          <a:blip r:embed="rId4" cstate="print"/>
          <a:srcRect/>
          <a:stretch>
            <a:fillRect/>
          </a:stretch>
        </p:blipFill>
        <p:spPr bwMode="auto">
          <a:xfrm>
            <a:off x="1524000" y="3810000"/>
            <a:ext cx="3441700" cy="2292172"/>
          </a:xfrm>
          <a:prstGeom prst="rect">
            <a:avLst/>
          </a:prstGeom>
          <a:noFill/>
        </p:spPr>
      </p:pic>
      <p:sp>
        <p:nvSpPr>
          <p:cNvPr id="6" name="TextBox 5"/>
          <p:cNvSpPr txBox="1"/>
          <p:nvPr/>
        </p:nvSpPr>
        <p:spPr>
          <a:xfrm>
            <a:off x="5334000" y="4191001"/>
            <a:ext cx="1219200" cy="646331"/>
          </a:xfrm>
          <a:prstGeom prst="rect">
            <a:avLst/>
          </a:prstGeom>
          <a:noFill/>
        </p:spPr>
        <p:txBody>
          <a:bodyPr wrap="square" rtlCol="0">
            <a:spAutoFit/>
          </a:bodyPr>
          <a:lstStyle/>
          <a:p>
            <a:pPr algn="ctr"/>
            <a:r>
              <a:rPr lang="en-US" sz="3600" dirty="0"/>
              <a:t>OR</a:t>
            </a:r>
          </a:p>
        </p:txBody>
      </p:sp>
      <p:pic>
        <p:nvPicPr>
          <p:cNvPr id="3077" name="Picture 5" descr="C:\Documents and Settings\rjames\Local Settings\Temporary Internet Files\Content.IE5\731LY5DI\MCj04042630000[1].wmf"/>
          <p:cNvPicPr>
            <a:picLocks noChangeAspect="1" noChangeArrowheads="1"/>
          </p:cNvPicPr>
          <p:nvPr/>
        </p:nvPicPr>
        <p:blipFill>
          <a:blip r:embed="rId5" cstate="print"/>
          <a:srcRect/>
          <a:stretch>
            <a:fillRect/>
          </a:stretch>
        </p:blipFill>
        <p:spPr bwMode="auto">
          <a:xfrm>
            <a:off x="4953001" y="5162550"/>
            <a:ext cx="1838325" cy="1695450"/>
          </a:xfrm>
          <a:prstGeom prst="rect">
            <a:avLst/>
          </a:prstGeom>
          <a:noFill/>
        </p:spPr>
      </p:pic>
    </p:spTree>
    <p:extLst>
      <p:ext uri="{BB962C8B-B14F-4D97-AF65-F5344CB8AC3E}">
        <p14:creationId xmlns:p14="http://schemas.microsoft.com/office/powerpoint/2010/main" val="1293829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the deliberative “self” is busy…</a:t>
            </a:r>
            <a:endParaRPr lang="en-US" dirty="0"/>
          </a:p>
        </p:txBody>
      </p:sp>
      <p:sp>
        <p:nvSpPr>
          <p:cNvPr id="3" name="Content Placeholder 2"/>
          <p:cNvSpPr>
            <a:spLocks noGrp="1"/>
          </p:cNvSpPr>
          <p:nvPr>
            <p:ph idx="1"/>
          </p:nvPr>
        </p:nvSpPr>
        <p:spPr/>
        <p:txBody>
          <a:bodyPr>
            <a:normAutofit/>
          </a:bodyPr>
          <a:lstStyle/>
          <a:p>
            <a:pPr>
              <a:buNone/>
            </a:pPr>
            <a:r>
              <a:rPr lang="en-US" sz="2600" dirty="0"/>
              <a:t>	Group memorizing 2-digit number chose chocolate cake</a:t>
            </a:r>
          </a:p>
          <a:p>
            <a:pPr algn="ctr">
              <a:buNone/>
            </a:pPr>
            <a:r>
              <a:rPr lang="en-US" sz="2600" b="1" dirty="0"/>
              <a:t> 41% of the time</a:t>
            </a:r>
          </a:p>
          <a:p>
            <a:pPr>
              <a:buNone/>
            </a:pPr>
            <a:r>
              <a:rPr lang="en-US" sz="2600" dirty="0"/>
              <a:t>	Group memorizing 7-digit number chose chocolate cake</a:t>
            </a:r>
          </a:p>
          <a:p>
            <a:pPr algn="ctr">
              <a:buNone/>
            </a:pPr>
            <a:r>
              <a:rPr lang="en-US" sz="2600" b="1" dirty="0"/>
              <a:t>63% of the time</a:t>
            </a:r>
          </a:p>
          <a:p>
            <a:pPr>
              <a:buNone/>
            </a:pPr>
            <a:endParaRPr lang="en-US" dirty="0" smtClean="0"/>
          </a:p>
        </p:txBody>
      </p:sp>
      <p:pic>
        <p:nvPicPr>
          <p:cNvPr id="3074" name="Picture 2" descr="http://www.beckysdreamcakes.com/Images/chocolatecake.jpg"/>
          <p:cNvPicPr>
            <a:picLocks noChangeAspect="1" noChangeArrowheads="1"/>
          </p:cNvPicPr>
          <p:nvPr/>
        </p:nvPicPr>
        <p:blipFill>
          <a:blip r:embed="rId3" cstate="print"/>
          <a:srcRect/>
          <a:stretch>
            <a:fillRect/>
          </a:stretch>
        </p:blipFill>
        <p:spPr bwMode="auto">
          <a:xfrm>
            <a:off x="6667500" y="3810000"/>
            <a:ext cx="4000500" cy="2647950"/>
          </a:xfrm>
          <a:prstGeom prst="rect">
            <a:avLst/>
          </a:prstGeom>
          <a:noFill/>
        </p:spPr>
      </p:pic>
      <p:pic>
        <p:nvPicPr>
          <p:cNvPr id="3076" name="Picture 4" descr="http://farm1.static.flickr.com/49/137854272_57cf0c6338.jpg"/>
          <p:cNvPicPr>
            <a:picLocks noChangeAspect="1" noChangeArrowheads="1"/>
          </p:cNvPicPr>
          <p:nvPr/>
        </p:nvPicPr>
        <p:blipFill>
          <a:blip r:embed="rId4" cstate="print"/>
          <a:srcRect/>
          <a:stretch>
            <a:fillRect/>
          </a:stretch>
        </p:blipFill>
        <p:spPr bwMode="auto">
          <a:xfrm>
            <a:off x="1524000" y="3810000"/>
            <a:ext cx="3441700" cy="2292172"/>
          </a:xfrm>
          <a:prstGeom prst="rect">
            <a:avLst/>
          </a:prstGeom>
          <a:noFill/>
        </p:spPr>
      </p:pic>
      <p:sp>
        <p:nvSpPr>
          <p:cNvPr id="6" name="TextBox 5"/>
          <p:cNvSpPr txBox="1"/>
          <p:nvPr/>
        </p:nvSpPr>
        <p:spPr>
          <a:xfrm>
            <a:off x="5334000" y="4191001"/>
            <a:ext cx="1219200" cy="646331"/>
          </a:xfrm>
          <a:prstGeom prst="rect">
            <a:avLst/>
          </a:prstGeom>
          <a:noFill/>
        </p:spPr>
        <p:txBody>
          <a:bodyPr wrap="square" rtlCol="0">
            <a:spAutoFit/>
          </a:bodyPr>
          <a:lstStyle/>
          <a:p>
            <a:pPr algn="ctr"/>
            <a:r>
              <a:rPr lang="en-US" sz="3600" dirty="0"/>
              <a:t>OR</a:t>
            </a:r>
          </a:p>
        </p:txBody>
      </p:sp>
      <p:pic>
        <p:nvPicPr>
          <p:cNvPr id="3077" name="Picture 5" descr="C:\Documents and Settings\rjames\Local Settings\Temporary Internet Files\Content.IE5\731LY5DI\MCj04042630000[1].wmf"/>
          <p:cNvPicPr>
            <a:picLocks noChangeAspect="1" noChangeArrowheads="1"/>
          </p:cNvPicPr>
          <p:nvPr/>
        </p:nvPicPr>
        <p:blipFill>
          <a:blip r:embed="rId5" cstate="print"/>
          <a:srcRect/>
          <a:stretch>
            <a:fillRect/>
          </a:stretch>
        </p:blipFill>
        <p:spPr bwMode="auto">
          <a:xfrm>
            <a:off x="4953001" y="5162550"/>
            <a:ext cx="1838325" cy="1695450"/>
          </a:xfrm>
          <a:prstGeom prst="rect">
            <a:avLst/>
          </a:prstGeom>
          <a:noFill/>
        </p:spPr>
      </p:pic>
    </p:spTree>
    <p:extLst>
      <p:ext uri="{BB962C8B-B14F-4D97-AF65-F5344CB8AC3E}">
        <p14:creationId xmlns:p14="http://schemas.microsoft.com/office/powerpoint/2010/main" val="2526303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experiment with art and cookies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Experiment with undergraduate female participants who were dieting.</a:t>
            </a:r>
          </a:p>
          <a:p>
            <a:pPr lvl="1"/>
            <a:r>
              <a:rPr lang="en-US" sz="2400" dirty="0"/>
              <a:t>Group A asked to memorize 60 art slides in preparation for a recognition test.  </a:t>
            </a:r>
          </a:p>
          <a:p>
            <a:pPr lvl="1"/>
            <a:r>
              <a:rPr lang="en-US" sz="2400" dirty="0"/>
              <a:t>Group B had no memory task.</a:t>
            </a:r>
          </a:p>
        </p:txBody>
      </p:sp>
      <p:sp>
        <p:nvSpPr>
          <p:cNvPr id="4" name="TextBox 3"/>
          <p:cNvSpPr txBox="1"/>
          <p:nvPr/>
        </p:nvSpPr>
        <p:spPr>
          <a:xfrm>
            <a:off x="1524000" y="5934670"/>
            <a:ext cx="9144000" cy="923330"/>
          </a:xfrm>
          <a:prstGeom prst="rect">
            <a:avLst/>
          </a:prstGeom>
          <a:solidFill>
            <a:schemeClr val="accent3">
              <a:lumMod val="40000"/>
              <a:lumOff val="60000"/>
            </a:schemeClr>
          </a:solidFill>
        </p:spPr>
        <p:txBody>
          <a:bodyPr wrap="square" rtlCol="0">
            <a:spAutoFit/>
          </a:bodyPr>
          <a:lstStyle/>
          <a:p>
            <a:r>
              <a:rPr lang="en-US" dirty="0"/>
              <a:t>Conducted by Dr. Andrew Ward (Swarthmore College) and Dr. Traci Mann (UCLA). Ward, A., &amp; Mann, T. (2000). Don’t mind if I do: </a:t>
            </a:r>
            <a:r>
              <a:rPr lang="en-US" dirty="0" err="1"/>
              <a:t>Disinhibited</a:t>
            </a:r>
            <a:r>
              <a:rPr lang="en-US" dirty="0"/>
              <a:t> eating under cognitive load. J</a:t>
            </a:r>
            <a:r>
              <a:rPr lang="en-US" i="1" dirty="0"/>
              <a:t>ournal of Personality and Social Psychology, 78</a:t>
            </a:r>
            <a:r>
              <a:rPr lang="en-US" dirty="0"/>
              <a:t>(4), 753-763.</a:t>
            </a:r>
          </a:p>
        </p:txBody>
      </p:sp>
      <p:pic>
        <p:nvPicPr>
          <p:cNvPr id="10" name="Picture 2" descr="http://arttoheartweb.com/images/Claude%20Monet%20Water%20Lily%20Pond2.jpg"/>
          <p:cNvPicPr>
            <a:picLocks noChangeAspect="1" noChangeArrowheads="1"/>
          </p:cNvPicPr>
          <p:nvPr/>
        </p:nvPicPr>
        <p:blipFill>
          <a:blip r:embed="rId3" cstate="print"/>
          <a:srcRect/>
          <a:stretch>
            <a:fillRect/>
          </a:stretch>
        </p:blipFill>
        <p:spPr bwMode="auto">
          <a:xfrm>
            <a:off x="1096082" y="3668706"/>
            <a:ext cx="1792431" cy="1752600"/>
          </a:xfrm>
          <a:prstGeom prst="rect">
            <a:avLst/>
          </a:prstGeom>
          <a:noFill/>
        </p:spPr>
      </p:pic>
      <p:pic>
        <p:nvPicPr>
          <p:cNvPr id="11" name="Picture 4" descr="http://www.ibiblio.org/wm/paint/auth/gogh/irises/gogh.irises.jpg"/>
          <p:cNvPicPr>
            <a:picLocks noChangeAspect="1" noChangeArrowheads="1"/>
          </p:cNvPicPr>
          <p:nvPr/>
        </p:nvPicPr>
        <p:blipFill>
          <a:blip r:embed="rId4" cstate="print"/>
          <a:srcRect/>
          <a:stretch>
            <a:fillRect/>
          </a:stretch>
        </p:blipFill>
        <p:spPr bwMode="auto">
          <a:xfrm>
            <a:off x="5130800" y="3667125"/>
            <a:ext cx="1948546" cy="1581150"/>
          </a:xfrm>
          <a:prstGeom prst="rect">
            <a:avLst/>
          </a:prstGeom>
          <a:noFill/>
        </p:spPr>
      </p:pic>
      <p:pic>
        <p:nvPicPr>
          <p:cNvPr id="12" name="Picture 6" descr="http://z.hubpages.com/u/208782_f260.jpg"/>
          <p:cNvPicPr>
            <a:picLocks noChangeAspect="1" noChangeArrowheads="1"/>
          </p:cNvPicPr>
          <p:nvPr/>
        </p:nvPicPr>
        <p:blipFill>
          <a:blip r:embed="rId5" cstate="print"/>
          <a:srcRect/>
          <a:stretch>
            <a:fillRect/>
          </a:stretch>
        </p:blipFill>
        <p:spPr bwMode="auto">
          <a:xfrm>
            <a:off x="8867255" y="3657600"/>
            <a:ext cx="1648345" cy="1971675"/>
          </a:xfrm>
          <a:prstGeom prst="rect">
            <a:avLst/>
          </a:prstGeom>
          <a:noFill/>
        </p:spPr>
      </p:pic>
      <p:pic>
        <p:nvPicPr>
          <p:cNvPr id="13" name="Picture 8" descr="http://www.arthistory-famousartists-paintings.com/images/mariedemedici2.jpg"/>
          <p:cNvPicPr>
            <a:picLocks noChangeAspect="1" noChangeArrowheads="1"/>
          </p:cNvPicPr>
          <p:nvPr/>
        </p:nvPicPr>
        <p:blipFill>
          <a:blip r:embed="rId6" cstate="print"/>
          <a:srcRect/>
          <a:stretch>
            <a:fillRect/>
          </a:stretch>
        </p:blipFill>
        <p:spPr bwMode="auto">
          <a:xfrm>
            <a:off x="7106832" y="3657600"/>
            <a:ext cx="1701087" cy="2168524"/>
          </a:xfrm>
          <a:prstGeom prst="rect">
            <a:avLst/>
          </a:prstGeom>
          <a:noFill/>
        </p:spPr>
      </p:pic>
      <p:pic>
        <p:nvPicPr>
          <p:cNvPr id="14" name="Picture 10" descr="http://01varvara.files.wordpress.com/2008/02/ilya-repin-tsar-ivan-grozny-killing-his-son-on-15-november-1581-1873.jpg"/>
          <p:cNvPicPr>
            <a:picLocks noChangeAspect="1" noChangeArrowheads="1"/>
          </p:cNvPicPr>
          <p:nvPr/>
        </p:nvPicPr>
        <p:blipFill>
          <a:blip r:embed="rId7" cstate="print"/>
          <a:srcRect/>
          <a:stretch>
            <a:fillRect/>
          </a:stretch>
        </p:blipFill>
        <p:spPr bwMode="auto">
          <a:xfrm>
            <a:off x="2971801" y="3667125"/>
            <a:ext cx="2082799" cy="1755763"/>
          </a:xfrm>
          <a:prstGeom prst="rect">
            <a:avLst/>
          </a:prstGeom>
          <a:noFill/>
        </p:spPr>
      </p:pic>
    </p:spTree>
    <p:extLst>
      <p:ext uri="{BB962C8B-B14F-4D97-AF65-F5344CB8AC3E}">
        <p14:creationId xmlns:p14="http://schemas.microsoft.com/office/powerpoint/2010/main" val="2056031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experiment with art and cookies</a:t>
            </a:r>
            <a:endParaRPr lang="en-US" dirty="0"/>
          </a:p>
        </p:txBody>
      </p:sp>
      <p:sp>
        <p:nvSpPr>
          <p:cNvPr id="3" name="Content Placeholder 2"/>
          <p:cNvSpPr>
            <a:spLocks noGrp="1"/>
          </p:cNvSpPr>
          <p:nvPr>
            <p:ph idx="1"/>
          </p:nvPr>
        </p:nvSpPr>
        <p:spPr/>
        <p:txBody>
          <a:bodyPr>
            <a:normAutofit/>
          </a:bodyPr>
          <a:lstStyle/>
          <a:p>
            <a:r>
              <a:rPr lang="en-US" sz="2400" dirty="0"/>
              <a:t>Participants in both conditions were requested to have a snack as part of the experiment.</a:t>
            </a:r>
          </a:p>
          <a:p>
            <a:r>
              <a:rPr lang="en-US" sz="2400" dirty="0"/>
              <a:t>Left with large bowls of Doritos, M&amp;M's, and chocolate chip cookies during the 10-minute task.</a:t>
            </a:r>
          </a:p>
        </p:txBody>
      </p:sp>
      <p:pic>
        <p:nvPicPr>
          <p:cNvPr id="4098" name="Picture 2" descr="http://farm3.static.flickr.com/2367/2235322035_dbf692a826.jpg?v=0"/>
          <p:cNvPicPr>
            <a:picLocks noChangeAspect="1" noChangeArrowheads="1"/>
          </p:cNvPicPr>
          <p:nvPr/>
        </p:nvPicPr>
        <p:blipFill>
          <a:blip r:embed="rId2" cstate="print"/>
          <a:srcRect/>
          <a:stretch>
            <a:fillRect/>
          </a:stretch>
        </p:blipFill>
        <p:spPr bwMode="auto">
          <a:xfrm>
            <a:off x="9544663" y="3619500"/>
            <a:ext cx="2113938" cy="3174510"/>
          </a:xfrm>
          <a:prstGeom prst="rect">
            <a:avLst/>
          </a:prstGeom>
          <a:noFill/>
        </p:spPr>
      </p:pic>
      <p:pic>
        <p:nvPicPr>
          <p:cNvPr id="4100" name="Picture 4" descr="M and Ms.jpg">
            <a:hlinkClick r:id="rId3"/>
          </p:cNvPr>
          <p:cNvPicPr>
            <a:picLocks noChangeAspect="1" noChangeArrowheads="1"/>
          </p:cNvPicPr>
          <p:nvPr/>
        </p:nvPicPr>
        <p:blipFill>
          <a:blip r:embed="rId4" cstate="print"/>
          <a:srcRect t="21662"/>
          <a:stretch>
            <a:fillRect/>
          </a:stretch>
        </p:blipFill>
        <p:spPr bwMode="auto">
          <a:xfrm>
            <a:off x="4818379" y="3619500"/>
            <a:ext cx="4726283" cy="3122892"/>
          </a:xfrm>
          <a:prstGeom prst="rect">
            <a:avLst/>
          </a:prstGeom>
          <a:noFill/>
        </p:spPr>
      </p:pic>
      <p:pic>
        <p:nvPicPr>
          <p:cNvPr id="4102" name="Picture 6" descr="http://webpages.shepherd.edu/ECOLLI02/chewy-chocolate-chip-cookies.jpg"/>
          <p:cNvPicPr>
            <a:picLocks noChangeAspect="1" noChangeArrowheads="1"/>
          </p:cNvPicPr>
          <p:nvPr/>
        </p:nvPicPr>
        <p:blipFill>
          <a:blip r:embed="rId5" cstate="print"/>
          <a:srcRect/>
          <a:stretch>
            <a:fillRect/>
          </a:stretch>
        </p:blipFill>
        <p:spPr bwMode="auto">
          <a:xfrm>
            <a:off x="609600" y="3619500"/>
            <a:ext cx="4208779" cy="3128570"/>
          </a:xfrm>
          <a:prstGeom prst="rect">
            <a:avLst/>
          </a:prstGeom>
          <a:noFill/>
        </p:spPr>
      </p:pic>
    </p:spTree>
    <p:extLst>
      <p:ext uri="{BB962C8B-B14F-4D97-AF65-F5344CB8AC3E}">
        <p14:creationId xmlns:p14="http://schemas.microsoft.com/office/powerpoint/2010/main" val="359185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 experiment with art and cookies</a:t>
            </a:r>
          </a:p>
        </p:txBody>
      </p:sp>
      <p:sp>
        <p:nvSpPr>
          <p:cNvPr id="3" name="Content Placeholder 2"/>
          <p:cNvSpPr>
            <a:spLocks noGrp="1"/>
          </p:cNvSpPr>
          <p:nvPr>
            <p:ph idx="1"/>
          </p:nvPr>
        </p:nvSpPr>
        <p:spPr/>
        <p:txBody>
          <a:bodyPr>
            <a:normAutofit/>
          </a:bodyPr>
          <a:lstStyle/>
          <a:p>
            <a:pPr marL="0" indent="0">
              <a:buNone/>
            </a:pPr>
            <a:r>
              <a:rPr lang="en-US" sz="2800" dirty="0"/>
              <a:t>Which group ate more of the </a:t>
            </a:r>
            <a:r>
              <a:rPr lang="en-US" sz="2800" dirty="0" smtClean="0"/>
              <a:t>snacks?</a:t>
            </a:r>
            <a:endParaRPr lang="en-US" sz="2800" dirty="0"/>
          </a:p>
          <a:p>
            <a:pPr marL="914400" lvl="1" indent="-457200">
              <a:buFont typeface="+mj-lt"/>
              <a:buAutoNum type="alphaLcParenR"/>
            </a:pPr>
            <a:r>
              <a:rPr lang="en-US" sz="2400" dirty="0"/>
              <a:t>Group A (asked to memorize 60 art slides)  </a:t>
            </a:r>
          </a:p>
          <a:p>
            <a:pPr marL="914400" lvl="1" indent="-457200">
              <a:buFont typeface="+mj-lt"/>
              <a:buAutoNum type="alphaLcParenR"/>
            </a:pPr>
            <a:r>
              <a:rPr lang="en-US" sz="2400" dirty="0"/>
              <a:t>Group B (no memory task)</a:t>
            </a:r>
          </a:p>
          <a:p>
            <a:pPr marL="914400" lvl="1" indent="-457200">
              <a:buFont typeface="+mj-lt"/>
              <a:buAutoNum type="alphaLcParenR"/>
            </a:pPr>
            <a:r>
              <a:rPr lang="en-US" sz="2400" dirty="0"/>
              <a:t>Both group about the same</a:t>
            </a:r>
          </a:p>
        </p:txBody>
      </p:sp>
      <p:sp>
        <p:nvSpPr>
          <p:cNvPr id="4" name="TextBox 3"/>
          <p:cNvSpPr txBox="1"/>
          <p:nvPr/>
        </p:nvSpPr>
        <p:spPr>
          <a:xfrm>
            <a:off x="1524000" y="5867400"/>
            <a:ext cx="9144000" cy="923330"/>
          </a:xfrm>
          <a:prstGeom prst="rect">
            <a:avLst/>
          </a:prstGeom>
          <a:solidFill>
            <a:schemeClr val="accent3">
              <a:lumMod val="40000"/>
              <a:lumOff val="60000"/>
            </a:schemeClr>
          </a:solidFill>
        </p:spPr>
        <p:txBody>
          <a:bodyPr wrap="square" rtlCol="0">
            <a:spAutoFit/>
          </a:bodyPr>
          <a:lstStyle/>
          <a:p>
            <a:r>
              <a:rPr lang="en-US" dirty="0"/>
              <a:t>Dr. Andrew Ward (Swarthmore College) and Dr. Traci Mann (UCLA). Ward, A., &amp; Mann, T. (2000). Don’t mind if I do: </a:t>
            </a:r>
            <a:r>
              <a:rPr lang="en-US" dirty="0" err="1"/>
              <a:t>Disinhibited</a:t>
            </a:r>
            <a:r>
              <a:rPr lang="en-US" dirty="0"/>
              <a:t> eating under cognitive load. J</a:t>
            </a:r>
            <a:r>
              <a:rPr lang="en-US" i="1" dirty="0"/>
              <a:t>ournal of Personality and Social Psychology, 78</a:t>
            </a:r>
            <a:r>
              <a:rPr lang="en-US" dirty="0"/>
              <a:t>(4), 753-763.</a:t>
            </a:r>
            <a:endParaRPr lang="en-US" dirty="0">
              <a:solidFill>
                <a:schemeClr val="bg1"/>
              </a:solidFill>
            </a:endParaRPr>
          </a:p>
        </p:txBody>
      </p:sp>
      <p:pic>
        <p:nvPicPr>
          <p:cNvPr id="5122" name="Picture 2" descr="http://arttoheartweb.com/images/Claude%20Monet%20Water%20Lily%20Pond2.jpg"/>
          <p:cNvPicPr>
            <a:picLocks noChangeAspect="1" noChangeArrowheads="1"/>
          </p:cNvPicPr>
          <p:nvPr/>
        </p:nvPicPr>
        <p:blipFill>
          <a:blip r:embed="rId3" cstate="print"/>
          <a:srcRect/>
          <a:stretch>
            <a:fillRect/>
          </a:stretch>
        </p:blipFill>
        <p:spPr bwMode="auto">
          <a:xfrm>
            <a:off x="1096082" y="3668706"/>
            <a:ext cx="1792431" cy="1752600"/>
          </a:xfrm>
          <a:prstGeom prst="rect">
            <a:avLst/>
          </a:prstGeom>
          <a:noFill/>
        </p:spPr>
      </p:pic>
      <p:pic>
        <p:nvPicPr>
          <p:cNvPr id="5124" name="Picture 4" descr="http://www.ibiblio.org/wm/paint/auth/gogh/irises/gogh.irises.jpg"/>
          <p:cNvPicPr>
            <a:picLocks noChangeAspect="1" noChangeArrowheads="1"/>
          </p:cNvPicPr>
          <p:nvPr/>
        </p:nvPicPr>
        <p:blipFill>
          <a:blip r:embed="rId4" cstate="print"/>
          <a:srcRect/>
          <a:stretch>
            <a:fillRect/>
          </a:stretch>
        </p:blipFill>
        <p:spPr bwMode="auto">
          <a:xfrm>
            <a:off x="5130800" y="3667125"/>
            <a:ext cx="1948546" cy="1581150"/>
          </a:xfrm>
          <a:prstGeom prst="rect">
            <a:avLst/>
          </a:prstGeom>
          <a:noFill/>
        </p:spPr>
      </p:pic>
      <p:pic>
        <p:nvPicPr>
          <p:cNvPr id="5126" name="Picture 6" descr="http://z.hubpages.com/u/208782_f260.jpg"/>
          <p:cNvPicPr>
            <a:picLocks noChangeAspect="1" noChangeArrowheads="1"/>
          </p:cNvPicPr>
          <p:nvPr/>
        </p:nvPicPr>
        <p:blipFill>
          <a:blip r:embed="rId5" cstate="print"/>
          <a:srcRect/>
          <a:stretch>
            <a:fillRect/>
          </a:stretch>
        </p:blipFill>
        <p:spPr bwMode="auto">
          <a:xfrm>
            <a:off x="8867255" y="3657600"/>
            <a:ext cx="1648345" cy="1971675"/>
          </a:xfrm>
          <a:prstGeom prst="rect">
            <a:avLst/>
          </a:prstGeom>
          <a:noFill/>
        </p:spPr>
      </p:pic>
      <p:pic>
        <p:nvPicPr>
          <p:cNvPr id="5128" name="Picture 8" descr="http://www.arthistory-famousartists-paintings.com/images/mariedemedici2.jpg"/>
          <p:cNvPicPr>
            <a:picLocks noChangeAspect="1" noChangeArrowheads="1"/>
          </p:cNvPicPr>
          <p:nvPr/>
        </p:nvPicPr>
        <p:blipFill>
          <a:blip r:embed="rId6" cstate="print"/>
          <a:srcRect/>
          <a:stretch>
            <a:fillRect/>
          </a:stretch>
        </p:blipFill>
        <p:spPr bwMode="auto">
          <a:xfrm>
            <a:off x="7106832" y="3657600"/>
            <a:ext cx="1701087" cy="2168524"/>
          </a:xfrm>
          <a:prstGeom prst="rect">
            <a:avLst/>
          </a:prstGeom>
          <a:noFill/>
        </p:spPr>
      </p:pic>
      <p:pic>
        <p:nvPicPr>
          <p:cNvPr id="5130" name="Picture 10" descr="http://01varvara.files.wordpress.com/2008/02/ilya-repin-tsar-ivan-grozny-killing-his-son-on-15-november-1581-1873.jpg"/>
          <p:cNvPicPr>
            <a:picLocks noChangeAspect="1" noChangeArrowheads="1"/>
          </p:cNvPicPr>
          <p:nvPr/>
        </p:nvPicPr>
        <p:blipFill>
          <a:blip r:embed="rId7" cstate="print"/>
          <a:srcRect/>
          <a:stretch>
            <a:fillRect/>
          </a:stretch>
        </p:blipFill>
        <p:spPr bwMode="auto">
          <a:xfrm>
            <a:off x="2971801" y="3667125"/>
            <a:ext cx="2082799" cy="1755763"/>
          </a:xfrm>
          <a:prstGeom prst="rect">
            <a:avLst/>
          </a:prstGeom>
          <a:noFill/>
        </p:spPr>
      </p:pic>
    </p:spTree>
    <p:extLst>
      <p:ext uri="{BB962C8B-B14F-4D97-AF65-F5344CB8AC3E}">
        <p14:creationId xmlns:p14="http://schemas.microsoft.com/office/powerpoint/2010/main" val="2003709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953</Words>
  <Application>Microsoft Office PowerPoint</Application>
  <PresentationFormat>Widescreen</PresentationFormat>
  <Paragraphs>73</Paragraphs>
  <Slides>14</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Stress and Decisions</vt:lpstr>
      <vt:lpstr>Stress can change you</vt:lpstr>
      <vt:lpstr>Affective and Deliberative Conflict</vt:lpstr>
      <vt:lpstr>An experiment with numbers and cake Shiv &amp; Fedorikhin (1999)</vt:lpstr>
      <vt:lpstr>What do you think?</vt:lpstr>
      <vt:lpstr>When the deliberative “self” is busy…</vt:lpstr>
      <vt:lpstr>An experiment with art and cookies</vt:lpstr>
      <vt:lpstr>An experiment with art and cookies</vt:lpstr>
      <vt:lpstr>An experiment with art and cookies</vt:lpstr>
      <vt:lpstr>An experiment with art and cookies</vt:lpstr>
      <vt:lpstr>De-Stressing</vt:lpstr>
      <vt:lpstr>Judges are kinder after a meal!</vt:lpstr>
      <vt:lpstr>Judges are kinder after a meal!</vt:lpstr>
      <vt:lpstr>Sleep on it!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and decision making</dc:title>
  <dc:creator>Udayan Roy</dc:creator>
  <cp:lastModifiedBy>Udayan Roy</cp:lastModifiedBy>
  <cp:revision>13</cp:revision>
  <dcterms:created xsi:type="dcterms:W3CDTF">2011-09-19T01:29:30Z</dcterms:created>
  <dcterms:modified xsi:type="dcterms:W3CDTF">2020-10-29T13:25:09Z</dcterms:modified>
</cp:coreProperties>
</file>