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256" r:id="rId2"/>
    <p:sldId id="257" r:id="rId3"/>
    <p:sldId id="258" r:id="rId4"/>
    <p:sldId id="284" r:id="rId5"/>
    <p:sldId id="285" r:id="rId6"/>
    <p:sldId id="286" r:id="rId7"/>
    <p:sldId id="287" r:id="rId8"/>
    <p:sldId id="288" r:id="rId9"/>
    <p:sldId id="289" r:id="rId10"/>
    <p:sldId id="259" r:id="rId11"/>
    <p:sldId id="260" r:id="rId12"/>
    <p:sldId id="261" r:id="rId13"/>
    <p:sldId id="262" r:id="rId14"/>
    <p:sldId id="264" r:id="rId15"/>
    <p:sldId id="290" r:id="rId16"/>
    <p:sldId id="291" r:id="rId17"/>
    <p:sldId id="292" r:id="rId18"/>
    <p:sldId id="293" r:id="rId19"/>
    <p:sldId id="294" r:id="rId20"/>
    <p:sldId id="299" r:id="rId21"/>
    <p:sldId id="300" r:id="rId22"/>
    <p:sldId id="301" r:id="rId23"/>
    <p:sldId id="295" r:id="rId24"/>
    <p:sldId id="296" r:id="rId25"/>
    <p:sldId id="297" r:id="rId26"/>
    <p:sldId id="298" r:id="rId27"/>
    <p:sldId id="302" r:id="rId28"/>
    <p:sldId id="265" r:id="rId29"/>
    <p:sldId id="303" r:id="rId30"/>
    <p:sldId id="266" r:id="rId31"/>
    <p:sldId id="304" r:id="rId32"/>
    <p:sldId id="268" r:id="rId33"/>
    <p:sldId id="269" r:id="rId34"/>
    <p:sldId id="306" r:id="rId35"/>
    <p:sldId id="307" r:id="rId36"/>
    <p:sldId id="270" r:id="rId37"/>
    <p:sldId id="271" r:id="rId38"/>
    <p:sldId id="308" r:id="rId39"/>
    <p:sldId id="309" r:id="rId40"/>
    <p:sldId id="310" r:id="rId41"/>
    <p:sldId id="275" r:id="rId42"/>
    <p:sldId id="311" r:id="rId43"/>
    <p:sldId id="312" r:id="rId44"/>
    <p:sldId id="313" r:id="rId45"/>
    <p:sldId id="314" r:id="rId46"/>
    <p:sldId id="315" r:id="rId47"/>
    <p:sldId id="316" r:id="rId48"/>
    <p:sldId id="317" r:id="rId49"/>
    <p:sldId id="318" r:id="rId50"/>
    <p:sldId id="319" r:id="rId51"/>
    <p:sldId id="281" r:id="rId52"/>
    <p:sldId id="282" r:id="rId53"/>
    <p:sldId id="283" r:id="rId54"/>
    <p:sldId id="322" r:id="rId55"/>
    <p:sldId id="323" r:id="rId56"/>
    <p:sldId id="324" r:id="rId57"/>
    <p:sldId id="325" r:id="rId58"/>
    <p:sldId id="326" r:id="rId59"/>
    <p:sldId id="327" r:id="rId60"/>
    <p:sldId id="328" r:id="rId61"/>
    <p:sldId id="329" r:id="rId62"/>
    <p:sldId id="330" r:id="rId63"/>
    <p:sldId id="331" r:id="rId6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65" d="100"/>
          <a:sy n="65" d="100"/>
        </p:scale>
        <p:origin x="700" y="40"/>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A30457F-DFD0-4F61-B607-6488A488C17F}" type="datetimeFigureOut">
              <a:rPr lang="en-US" smtClean="0"/>
              <a:t>12/1/2020</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59BAA17-CD84-443B-B432-BD6363D682C4}" type="slidenum">
              <a:rPr lang="en-US" smtClean="0"/>
              <a:t>‹#›</a:t>
            </a:fld>
            <a:endParaRPr lang="en-US"/>
          </a:p>
        </p:txBody>
      </p:sp>
    </p:spTree>
    <p:extLst>
      <p:ext uri="{BB962C8B-B14F-4D97-AF65-F5344CB8AC3E}">
        <p14:creationId xmlns:p14="http://schemas.microsoft.com/office/powerpoint/2010/main" val="1315176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err="1" smtClean="0"/>
              <a:t>Baddeley</a:t>
            </a:r>
            <a:r>
              <a:rPr lang="en-US" dirty="0" smtClean="0"/>
              <a:t> &amp; Hitch(1974) :</a:t>
            </a:r>
            <a:r>
              <a:rPr lang="en-US" baseline="0" dirty="0" smtClean="0"/>
              <a:t> The Psychology of Learning &amp; Motivation; Luck &amp; Vogel (Nature, 1997)</a:t>
            </a:r>
            <a:endParaRPr lang="en-US" dirty="0"/>
          </a:p>
        </p:txBody>
      </p:sp>
      <p:sp>
        <p:nvSpPr>
          <p:cNvPr id="4" name="Slide Number Placeholder 3"/>
          <p:cNvSpPr>
            <a:spLocks noGrp="1"/>
          </p:cNvSpPr>
          <p:nvPr>
            <p:ph type="sldNum" sz="quarter" idx="10"/>
          </p:nvPr>
        </p:nvSpPr>
        <p:spPr/>
        <p:txBody>
          <a:bodyPr/>
          <a:lstStyle/>
          <a:p>
            <a:pPr>
              <a:defRPr/>
            </a:pPr>
            <a:fld id="{824F4A70-BAC2-3B46-93AB-6C75C07DA933}" type="slidenum">
              <a:rPr lang="en-US" smtClean="0"/>
              <a:pPr>
                <a:defRPr/>
              </a:pPr>
              <a:t>14</a:t>
            </a:fld>
            <a:endParaRPr lang="en-US"/>
          </a:p>
        </p:txBody>
      </p:sp>
    </p:spTree>
    <p:extLst>
      <p:ext uri="{BB962C8B-B14F-4D97-AF65-F5344CB8AC3E}">
        <p14:creationId xmlns:p14="http://schemas.microsoft.com/office/powerpoint/2010/main" val="40499000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Page 46</a:t>
            </a:r>
            <a:endParaRPr lang="en-US" dirty="0"/>
          </a:p>
        </p:txBody>
      </p:sp>
      <p:sp>
        <p:nvSpPr>
          <p:cNvPr id="4" name="Slide Number Placeholder 3"/>
          <p:cNvSpPr>
            <a:spLocks noGrp="1"/>
          </p:cNvSpPr>
          <p:nvPr>
            <p:ph type="sldNum" sz="quarter" idx="10"/>
          </p:nvPr>
        </p:nvSpPr>
        <p:spPr/>
        <p:txBody>
          <a:bodyPr/>
          <a:lstStyle/>
          <a:p>
            <a:fld id="{259BAA17-CD84-443B-B432-BD6363D682C4}" type="slidenum">
              <a:rPr lang="en-US" smtClean="0"/>
              <a:t>30</a:t>
            </a:fld>
            <a:endParaRPr lang="en-US"/>
          </a:p>
        </p:txBody>
      </p:sp>
    </p:spTree>
    <p:extLst>
      <p:ext uri="{BB962C8B-B14F-4D97-AF65-F5344CB8AC3E}">
        <p14:creationId xmlns:p14="http://schemas.microsoft.com/office/powerpoint/2010/main" val="148705946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smtClean="0"/>
              <a:t>Page 51</a:t>
            </a:r>
            <a:endParaRPr lang="en-US"/>
          </a:p>
        </p:txBody>
      </p:sp>
      <p:sp>
        <p:nvSpPr>
          <p:cNvPr id="4" name="Slide Number Placeholder 3"/>
          <p:cNvSpPr>
            <a:spLocks noGrp="1"/>
          </p:cNvSpPr>
          <p:nvPr>
            <p:ph type="sldNum" sz="quarter" idx="10"/>
          </p:nvPr>
        </p:nvSpPr>
        <p:spPr/>
        <p:txBody>
          <a:bodyPr/>
          <a:lstStyle/>
          <a:p>
            <a:fld id="{259BAA17-CD84-443B-B432-BD6363D682C4}" type="slidenum">
              <a:rPr lang="en-US" smtClean="0"/>
              <a:t>35</a:t>
            </a:fld>
            <a:endParaRPr lang="en-US"/>
          </a:p>
        </p:txBody>
      </p:sp>
    </p:spTree>
    <p:extLst>
      <p:ext uri="{BB962C8B-B14F-4D97-AF65-F5344CB8AC3E}">
        <p14:creationId xmlns:p14="http://schemas.microsoft.com/office/powerpoint/2010/main" val="39611204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(Ben </a:t>
            </a:r>
            <a:r>
              <a:rPr lang="en-US" dirty="0" err="1" smtClean="0"/>
              <a:t>Yishay</a:t>
            </a:r>
            <a:r>
              <a:rPr lang="en-US" dirty="0" smtClean="0"/>
              <a:t> and </a:t>
            </a:r>
            <a:r>
              <a:rPr lang="en-US" dirty="0" err="1" smtClean="0"/>
              <a:t>Mobarak</a:t>
            </a:r>
            <a:r>
              <a:rPr lang="en-US" dirty="0" smtClean="0"/>
              <a:t> 2014)</a:t>
            </a:r>
            <a:endParaRPr lang="en-US" dirty="0"/>
          </a:p>
        </p:txBody>
      </p:sp>
      <p:sp>
        <p:nvSpPr>
          <p:cNvPr id="4" name="Slide Number Placeholder 3"/>
          <p:cNvSpPr>
            <a:spLocks noGrp="1"/>
          </p:cNvSpPr>
          <p:nvPr>
            <p:ph type="sldNum" sz="quarter" idx="10"/>
          </p:nvPr>
        </p:nvSpPr>
        <p:spPr/>
        <p:txBody>
          <a:bodyPr/>
          <a:lstStyle/>
          <a:p>
            <a:fld id="{259BAA17-CD84-443B-B432-BD6363D682C4}" type="slidenum">
              <a:rPr lang="en-US" smtClean="0"/>
              <a:t>59</a:t>
            </a:fld>
            <a:endParaRPr lang="en-US"/>
          </a:p>
        </p:txBody>
      </p:sp>
    </p:spTree>
    <p:extLst>
      <p:ext uri="{BB962C8B-B14F-4D97-AF65-F5344CB8AC3E}">
        <p14:creationId xmlns:p14="http://schemas.microsoft.com/office/powerpoint/2010/main" val="1937926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r>
              <a:rPr lang="en-US" dirty="0" smtClean="0"/>
              <a:t>(Ashraf, </a:t>
            </a:r>
            <a:r>
              <a:rPr lang="en-US" dirty="0" err="1" smtClean="0"/>
              <a:t>Karlan</a:t>
            </a:r>
            <a:r>
              <a:rPr lang="en-US" dirty="0" smtClean="0"/>
              <a:t>, and Yin 2006)</a:t>
            </a:r>
            <a:endParaRPr lang="en-US" dirty="0"/>
          </a:p>
        </p:txBody>
      </p:sp>
      <p:sp>
        <p:nvSpPr>
          <p:cNvPr id="4" name="Slide Number Placeholder 3"/>
          <p:cNvSpPr>
            <a:spLocks noGrp="1"/>
          </p:cNvSpPr>
          <p:nvPr>
            <p:ph type="sldNum" sz="quarter" idx="10"/>
          </p:nvPr>
        </p:nvSpPr>
        <p:spPr/>
        <p:txBody>
          <a:bodyPr/>
          <a:lstStyle/>
          <a:p>
            <a:fld id="{259BAA17-CD84-443B-B432-BD6363D682C4}" type="slidenum">
              <a:rPr lang="en-US" smtClean="0"/>
              <a:t>60</a:t>
            </a:fld>
            <a:endParaRPr lang="en-US"/>
          </a:p>
        </p:txBody>
      </p:sp>
    </p:spTree>
    <p:extLst>
      <p:ext uri="{BB962C8B-B14F-4D97-AF65-F5344CB8AC3E}">
        <p14:creationId xmlns:p14="http://schemas.microsoft.com/office/powerpoint/2010/main" val="5624262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970BCE28-2471-4885-90D9-B4B4763AC8D3}"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1E819-E046-402B-84FD-E2D0069A4BC7}" type="slidenum">
              <a:rPr lang="en-US" smtClean="0"/>
              <a:t>‹#›</a:t>
            </a:fld>
            <a:endParaRPr lang="en-US"/>
          </a:p>
        </p:txBody>
      </p:sp>
    </p:spTree>
    <p:extLst>
      <p:ext uri="{BB962C8B-B14F-4D97-AF65-F5344CB8AC3E}">
        <p14:creationId xmlns:p14="http://schemas.microsoft.com/office/powerpoint/2010/main" val="35993391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BCE28-2471-4885-90D9-B4B4763AC8D3}"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1E819-E046-402B-84FD-E2D0069A4BC7}" type="slidenum">
              <a:rPr lang="en-US" smtClean="0"/>
              <a:t>‹#›</a:t>
            </a:fld>
            <a:endParaRPr lang="en-US"/>
          </a:p>
        </p:txBody>
      </p:sp>
    </p:spTree>
    <p:extLst>
      <p:ext uri="{BB962C8B-B14F-4D97-AF65-F5344CB8AC3E}">
        <p14:creationId xmlns:p14="http://schemas.microsoft.com/office/powerpoint/2010/main" val="2634490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70BCE28-2471-4885-90D9-B4B4763AC8D3}"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1E819-E046-402B-84FD-E2D0069A4BC7}" type="slidenum">
              <a:rPr lang="en-US" smtClean="0"/>
              <a:t>‹#›</a:t>
            </a:fld>
            <a:endParaRPr lang="en-US"/>
          </a:p>
        </p:txBody>
      </p:sp>
    </p:spTree>
    <p:extLst>
      <p:ext uri="{BB962C8B-B14F-4D97-AF65-F5344CB8AC3E}">
        <p14:creationId xmlns:p14="http://schemas.microsoft.com/office/powerpoint/2010/main" val="7740747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970BCE28-2471-4885-90D9-B4B4763AC8D3}"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1E819-E046-402B-84FD-E2D0069A4BC7}" type="slidenum">
              <a:rPr lang="en-US" smtClean="0"/>
              <a:t>‹#›</a:t>
            </a:fld>
            <a:endParaRPr lang="en-US"/>
          </a:p>
        </p:txBody>
      </p:sp>
    </p:spTree>
    <p:extLst>
      <p:ext uri="{BB962C8B-B14F-4D97-AF65-F5344CB8AC3E}">
        <p14:creationId xmlns:p14="http://schemas.microsoft.com/office/powerpoint/2010/main" val="39312967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970BCE28-2471-4885-90D9-B4B4763AC8D3}" type="datetimeFigureOut">
              <a:rPr lang="en-US" smtClean="0"/>
              <a:t>12/1/2020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BE1E819-E046-402B-84FD-E2D0069A4BC7}" type="slidenum">
              <a:rPr lang="en-US" smtClean="0"/>
              <a:t>‹#›</a:t>
            </a:fld>
            <a:endParaRPr lang="en-US"/>
          </a:p>
        </p:txBody>
      </p:sp>
    </p:spTree>
    <p:extLst>
      <p:ext uri="{BB962C8B-B14F-4D97-AF65-F5344CB8AC3E}">
        <p14:creationId xmlns:p14="http://schemas.microsoft.com/office/powerpoint/2010/main" val="296998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970BCE28-2471-4885-90D9-B4B4763AC8D3}"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1E819-E046-402B-84FD-E2D0069A4BC7}" type="slidenum">
              <a:rPr lang="en-US" smtClean="0"/>
              <a:t>‹#›</a:t>
            </a:fld>
            <a:endParaRPr lang="en-US"/>
          </a:p>
        </p:txBody>
      </p:sp>
    </p:spTree>
    <p:extLst>
      <p:ext uri="{BB962C8B-B14F-4D97-AF65-F5344CB8AC3E}">
        <p14:creationId xmlns:p14="http://schemas.microsoft.com/office/powerpoint/2010/main" val="527417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970BCE28-2471-4885-90D9-B4B4763AC8D3}" type="datetimeFigureOut">
              <a:rPr lang="en-US" smtClean="0"/>
              <a:t>12/1/2020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BE1E819-E046-402B-84FD-E2D0069A4BC7}" type="slidenum">
              <a:rPr lang="en-US" smtClean="0"/>
              <a:t>‹#›</a:t>
            </a:fld>
            <a:endParaRPr lang="en-US"/>
          </a:p>
        </p:txBody>
      </p:sp>
    </p:spTree>
    <p:extLst>
      <p:ext uri="{BB962C8B-B14F-4D97-AF65-F5344CB8AC3E}">
        <p14:creationId xmlns:p14="http://schemas.microsoft.com/office/powerpoint/2010/main" val="6891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970BCE28-2471-4885-90D9-B4B4763AC8D3}" type="datetimeFigureOut">
              <a:rPr lang="en-US" smtClean="0"/>
              <a:t>12/1/2020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BE1E819-E046-402B-84FD-E2D0069A4BC7}" type="slidenum">
              <a:rPr lang="en-US" smtClean="0"/>
              <a:t>‹#›</a:t>
            </a:fld>
            <a:endParaRPr lang="en-US"/>
          </a:p>
        </p:txBody>
      </p:sp>
    </p:spTree>
    <p:extLst>
      <p:ext uri="{BB962C8B-B14F-4D97-AF65-F5344CB8AC3E}">
        <p14:creationId xmlns:p14="http://schemas.microsoft.com/office/powerpoint/2010/main" val="41171889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70BCE28-2471-4885-90D9-B4B4763AC8D3}" type="datetimeFigureOut">
              <a:rPr lang="en-US" smtClean="0"/>
              <a:t>12/1/2020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BE1E819-E046-402B-84FD-E2D0069A4BC7}" type="slidenum">
              <a:rPr lang="en-US" smtClean="0"/>
              <a:t>‹#›</a:t>
            </a:fld>
            <a:endParaRPr lang="en-US"/>
          </a:p>
        </p:txBody>
      </p:sp>
    </p:spTree>
    <p:extLst>
      <p:ext uri="{BB962C8B-B14F-4D97-AF65-F5344CB8AC3E}">
        <p14:creationId xmlns:p14="http://schemas.microsoft.com/office/powerpoint/2010/main" val="398149160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BCE28-2471-4885-90D9-B4B4763AC8D3}"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1E819-E046-402B-84FD-E2D0069A4BC7}" type="slidenum">
              <a:rPr lang="en-US" smtClean="0"/>
              <a:t>‹#›</a:t>
            </a:fld>
            <a:endParaRPr lang="en-US"/>
          </a:p>
        </p:txBody>
      </p:sp>
    </p:spTree>
    <p:extLst>
      <p:ext uri="{BB962C8B-B14F-4D97-AF65-F5344CB8AC3E}">
        <p14:creationId xmlns:p14="http://schemas.microsoft.com/office/powerpoint/2010/main" val="34774882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970BCE28-2471-4885-90D9-B4B4763AC8D3}" type="datetimeFigureOut">
              <a:rPr lang="en-US" smtClean="0"/>
              <a:t>12/1/2020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BE1E819-E046-402B-84FD-E2D0069A4BC7}" type="slidenum">
              <a:rPr lang="en-US" smtClean="0"/>
              <a:t>‹#›</a:t>
            </a:fld>
            <a:endParaRPr lang="en-US"/>
          </a:p>
        </p:txBody>
      </p:sp>
    </p:spTree>
    <p:extLst>
      <p:ext uri="{BB962C8B-B14F-4D97-AF65-F5344CB8AC3E}">
        <p14:creationId xmlns:p14="http://schemas.microsoft.com/office/powerpoint/2010/main" val="14349096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09600" y="6356351"/>
            <a:ext cx="28448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70BCE28-2471-4885-90D9-B4B4763AC8D3}" type="datetimeFigureOut">
              <a:rPr lang="en-US" smtClean="0"/>
              <a:t>12/1/2020</a:t>
            </a:fld>
            <a:endParaRPr lang="en-US"/>
          </a:p>
        </p:txBody>
      </p:sp>
      <p:sp>
        <p:nvSpPr>
          <p:cNvPr id="5" name="Footer Placeholder 4"/>
          <p:cNvSpPr>
            <a:spLocks noGrp="1"/>
          </p:cNvSpPr>
          <p:nvPr>
            <p:ph type="ftr" sz="quarter" idx="3"/>
          </p:nvPr>
        </p:nvSpPr>
        <p:spPr>
          <a:xfrm>
            <a:off x="4165600" y="6356351"/>
            <a:ext cx="3860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737600" y="6356351"/>
            <a:ext cx="28448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E1E819-E046-402B-84FD-E2D0069A4BC7}" type="slidenum">
              <a:rPr lang="en-US" smtClean="0"/>
              <a:t>‹#›</a:t>
            </a:fld>
            <a:endParaRPr lang="en-US"/>
          </a:p>
        </p:txBody>
      </p:sp>
    </p:spTree>
    <p:extLst>
      <p:ext uri="{BB962C8B-B14F-4D97-AF65-F5344CB8AC3E}">
        <p14:creationId xmlns:p14="http://schemas.microsoft.com/office/powerpoint/2010/main" val="2475428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myweb.liu.edu/~uroy/index.html" TargetMode="External"/><Relationship Id="rId2" Type="http://schemas.openxmlformats.org/officeDocument/2006/relationships/hyperlink" Target="http://myweb.liu.edu/~uroy/eco23psy284/index.html"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3.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3.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hemeOverride" Target="../theme/themeOverride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10.jpe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12.tmp"/><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2" Type="http://schemas.openxmlformats.org/officeDocument/2006/relationships/image" Target="../media/image13.tmp"/><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14.tmp"/><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15.tmp"/><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2" Type="http://schemas.openxmlformats.org/officeDocument/2006/relationships/image" Target="../media/image16.tmp"/><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17.tmp"/><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18.tmp"/><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19.tmp"/><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Behavioral Economics and the Poor</a:t>
            </a:r>
            <a:endParaRPr lang="en-US" dirty="0"/>
          </a:p>
        </p:txBody>
      </p:sp>
      <p:sp>
        <p:nvSpPr>
          <p:cNvPr id="3" name="Subtitle 2"/>
          <p:cNvSpPr>
            <a:spLocks noGrp="1"/>
          </p:cNvSpPr>
          <p:nvPr>
            <p:ph type="subTitle" idx="1"/>
          </p:nvPr>
        </p:nvSpPr>
        <p:spPr/>
        <p:txBody>
          <a:bodyPr/>
          <a:lstStyle/>
          <a:p>
            <a:r>
              <a:rPr lang="en-US" dirty="0" smtClean="0">
                <a:hlinkClick r:id="rId2"/>
              </a:rPr>
              <a:t>ECO23/PSY284 Behavioral Economics</a:t>
            </a:r>
            <a:endParaRPr lang="en-US" dirty="0" smtClean="0"/>
          </a:p>
          <a:p>
            <a:r>
              <a:rPr lang="en-US" dirty="0" err="1" smtClean="0">
                <a:hlinkClick r:id="rId3"/>
              </a:rPr>
              <a:t>Udayan</a:t>
            </a:r>
            <a:r>
              <a:rPr lang="en-US" dirty="0" smtClean="0">
                <a:hlinkClick r:id="rId3"/>
              </a:rPr>
              <a:t> Roy</a:t>
            </a:r>
            <a:endParaRPr lang="en-US" dirty="0"/>
          </a:p>
        </p:txBody>
      </p:sp>
    </p:spTree>
    <p:extLst>
      <p:ext uri="{BB962C8B-B14F-4D97-AF65-F5344CB8AC3E}">
        <p14:creationId xmlns:p14="http://schemas.microsoft.com/office/powerpoint/2010/main" val="400246912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3" name="Title 1"/>
          <p:cNvSpPr>
            <a:spLocks noGrp="1"/>
          </p:cNvSpPr>
          <p:nvPr>
            <p:ph type="title"/>
          </p:nvPr>
        </p:nvSpPr>
        <p:spPr/>
        <p:txBody>
          <a:bodyPr/>
          <a:lstStyle/>
          <a:p>
            <a:pPr algn="ctr" eaLnBrk="1" hangingPunct="1"/>
            <a:r>
              <a:rPr lang="en-US" dirty="0"/>
              <a:t>Poverty </a:t>
            </a:r>
            <a:r>
              <a:rPr lang="en-US" dirty="0" smtClean="0"/>
              <a:t>and </a:t>
            </a:r>
            <a:r>
              <a:rPr lang="en-US" dirty="0"/>
              <a:t>Its Puzzles</a:t>
            </a:r>
          </a:p>
        </p:txBody>
      </p:sp>
      <p:sp>
        <p:nvSpPr>
          <p:cNvPr id="28674" name="Content Placeholder 2"/>
          <p:cNvSpPr>
            <a:spLocks noGrp="1"/>
          </p:cNvSpPr>
          <p:nvPr>
            <p:ph idx="1"/>
          </p:nvPr>
        </p:nvSpPr>
        <p:spPr/>
        <p:txBody>
          <a:bodyPr/>
          <a:lstStyle/>
          <a:p>
            <a:pPr eaLnBrk="1" hangingPunct="1"/>
            <a:r>
              <a:rPr lang="en-US" sz="2500" dirty="0"/>
              <a:t>The poor tend to care less for their health </a:t>
            </a:r>
          </a:p>
          <a:p>
            <a:pPr lvl="1" eaLnBrk="1" hangingPunct="1"/>
            <a:r>
              <a:rPr lang="en-US" sz="1800" dirty="0"/>
              <a:t>Use less preventive healthcare</a:t>
            </a:r>
          </a:p>
          <a:p>
            <a:pPr lvl="1" eaLnBrk="1" hangingPunct="1"/>
            <a:r>
              <a:rPr lang="en-US" sz="1800" dirty="0"/>
              <a:t>Comply less with treatment regimes (Case et al </a:t>
            </a:r>
            <a:r>
              <a:rPr lang="en-US" sz="1800" i="1" dirty="0"/>
              <a:t>AER </a:t>
            </a:r>
            <a:r>
              <a:rPr lang="en-US" sz="1800" dirty="0"/>
              <a:t>2004)</a:t>
            </a:r>
            <a:endParaRPr lang="en-US" dirty="0" smtClean="0"/>
          </a:p>
          <a:p>
            <a:pPr eaLnBrk="1" hangingPunct="1"/>
            <a:r>
              <a:rPr lang="en-US" sz="2500" dirty="0"/>
              <a:t>The poor are less attentive parents</a:t>
            </a:r>
          </a:p>
          <a:p>
            <a:pPr lvl="1" eaLnBrk="1" hangingPunct="1"/>
            <a:r>
              <a:rPr lang="en-US" sz="1800" dirty="0"/>
              <a:t>Better off parents read more to their kids, engage them in more conversations, take them to cultural/educational events more often, regulate the amount of TV that their kids watch more… </a:t>
            </a:r>
          </a:p>
          <a:p>
            <a:pPr eaLnBrk="1" hangingPunct="1"/>
            <a:r>
              <a:rPr lang="en-US" sz="2500" dirty="0"/>
              <a:t>The poor pass up on productive investment opportunities…</a:t>
            </a:r>
          </a:p>
          <a:p>
            <a:pPr lvl="1" eaLnBrk="1" hangingPunct="1"/>
            <a:r>
              <a:rPr lang="en-US" sz="1800" dirty="0"/>
              <a:t>…despite having resources and knowledge to do so (</a:t>
            </a:r>
            <a:r>
              <a:rPr lang="en-US" sz="1800" dirty="0" err="1"/>
              <a:t>Duflo</a:t>
            </a:r>
            <a:r>
              <a:rPr lang="en-US" sz="1800" dirty="0"/>
              <a:t> et al 2010)</a:t>
            </a:r>
          </a:p>
          <a:p>
            <a:pPr eaLnBrk="1" hangingPunct="1"/>
            <a:endParaRPr lang="en-US" sz="2500" dirty="0"/>
          </a:p>
          <a:p>
            <a:pPr eaLnBrk="1" hangingPunct="1"/>
            <a:r>
              <a:rPr lang="en-US" sz="2500" dirty="0"/>
              <a:t>Poverty is correlated with “bad” behavior. WHY ??</a:t>
            </a:r>
          </a:p>
          <a:p>
            <a:pPr eaLnBrk="1" hangingPunct="1"/>
            <a:endParaRPr lang="en-US" dirty="0"/>
          </a:p>
        </p:txBody>
      </p:sp>
    </p:spTree>
    <p:extLst>
      <p:ext uri="{BB962C8B-B14F-4D97-AF65-F5344CB8AC3E}">
        <p14:creationId xmlns:p14="http://schemas.microsoft.com/office/powerpoint/2010/main" val="561080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867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867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2867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867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2867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28674">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28674">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2867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Possible Explanations</a:t>
            </a:r>
            <a:endParaRPr lang="en-US" dirty="0"/>
          </a:p>
        </p:txBody>
      </p:sp>
      <p:sp>
        <p:nvSpPr>
          <p:cNvPr id="3" name="Content Placeholder 2"/>
          <p:cNvSpPr>
            <a:spLocks noGrp="1"/>
          </p:cNvSpPr>
          <p:nvPr>
            <p:ph idx="1"/>
          </p:nvPr>
        </p:nvSpPr>
        <p:spPr/>
        <p:txBody>
          <a:bodyPr>
            <a:normAutofit/>
          </a:bodyPr>
          <a:lstStyle/>
          <a:p>
            <a:r>
              <a:rPr lang="en-US" dirty="0" smtClean="0"/>
              <a:t>Good things cost money</a:t>
            </a:r>
          </a:p>
          <a:p>
            <a:pPr lvl="1"/>
            <a:r>
              <a:rPr lang="en-US" dirty="0" smtClean="0"/>
              <a:t>Example: medicines cost money</a:t>
            </a:r>
          </a:p>
          <a:p>
            <a:pPr marL="457177" lvl="1" indent="0">
              <a:buNone/>
            </a:pPr>
            <a:endParaRPr lang="en-US" dirty="0" smtClean="0"/>
          </a:p>
          <a:p>
            <a:r>
              <a:rPr lang="en-US" dirty="0" smtClean="0"/>
              <a:t>Factors </a:t>
            </a:r>
            <a:r>
              <a:rPr lang="en-US" i="1" dirty="0" smtClean="0"/>
              <a:t>associated </a:t>
            </a:r>
            <a:r>
              <a:rPr lang="en-US" dirty="0" smtClean="0"/>
              <a:t>with poverty</a:t>
            </a:r>
          </a:p>
          <a:p>
            <a:pPr lvl="1"/>
            <a:r>
              <a:rPr lang="en-US" dirty="0" smtClean="0"/>
              <a:t>Poor </a:t>
            </a:r>
            <a:r>
              <a:rPr lang="en-US" dirty="0"/>
              <a:t>are less knowledgeable</a:t>
            </a:r>
          </a:p>
          <a:p>
            <a:pPr lvl="1"/>
            <a:endParaRPr lang="en-US" dirty="0" smtClean="0"/>
          </a:p>
          <a:p>
            <a:r>
              <a:rPr lang="en-US" dirty="0" smtClean="0"/>
              <a:t>The poor are just different people</a:t>
            </a:r>
          </a:p>
          <a:p>
            <a:pPr lvl="1"/>
            <a:r>
              <a:rPr lang="en-US" dirty="0" smtClean="0"/>
              <a:t>Care less about the future, less intelligent</a:t>
            </a:r>
            <a:endParaRPr lang="en-US" dirty="0"/>
          </a:p>
        </p:txBody>
      </p:sp>
    </p:spTree>
    <p:extLst>
      <p:ext uri="{BB962C8B-B14F-4D97-AF65-F5344CB8AC3E}">
        <p14:creationId xmlns:p14="http://schemas.microsoft.com/office/powerpoint/2010/main" val="374488449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xEl>
                                              <p:pRg st="6" end="6"/>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t>Possible Explanations</a:t>
            </a:r>
            <a:endParaRPr lang="en-US" dirty="0"/>
          </a:p>
        </p:txBody>
      </p:sp>
      <p:sp>
        <p:nvSpPr>
          <p:cNvPr id="3" name="Content Placeholder 2"/>
          <p:cNvSpPr>
            <a:spLocks noGrp="1"/>
          </p:cNvSpPr>
          <p:nvPr>
            <p:ph idx="1"/>
          </p:nvPr>
        </p:nvSpPr>
        <p:spPr/>
        <p:txBody>
          <a:bodyPr>
            <a:normAutofit/>
          </a:bodyPr>
          <a:lstStyle/>
          <a:p>
            <a:r>
              <a:rPr lang="en-US" dirty="0" smtClean="0"/>
              <a:t>Good things cost money</a:t>
            </a:r>
          </a:p>
          <a:p>
            <a:pPr lvl="1"/>
            <a:r>
              <a:rPr lang="en-US" dirty="0" smtClean="0"/>
              <a:t>Example: medicines cost money</a:t>
            </a:r>
          </a:p>
          <a:p>
            <a:pPr marL="457177" lvl="1" indent="0">
              <a:buNone/>
            </a:pPr>
            <a:r>
              <a:rPr lang="en-US" dirty="0" smtClean="0">
                <a:solidFill>
                  <a:srgbClr val="FF6600"/>
                </a:solidFill>
              </a:rPr>
              <a:t>Costs do not matter for many behaviors</a:t>
            </a:r>
          </a:p>
          <a:p>
            <a:r>
              <a:rPr lang="en-US" dirty="0" smtClean="0"/>
              <a:t>Factors </a:t>
            </a:r>
            <a:r>
              <a:rPr lang="en-US" i="1" dirty="0" smtClean="0"/>
              <a:t>associated </a:t>
            </a:r>
            <a:r>
              <a:rPr lang="en-US" dirty="0" smtClean="0"/>
              <a:t>with poverty </a:t>
            </a:r>
          </a:p>
          <a:p>
            <a:pPr lvl="1"/>
            <a:r>
              <a:rPr lang="en-US" dirty="0" smtClean="0"/>
              <a:t>Poor are less knowledgeable</a:t>
            </a:r>
          </a:p>
          <a:p>
            <a:pPr marL="457177" lvl="1" indent="0">
              <a:buNone/>
            </a:pPr>
            <a:r>
              <a:rPr lang="en-US" dirty="0" smtClean="0">
                <a:solidFill>
                  <a:srgbClr val="FF6600"/>
                </a:solidFill>
              </a:rPr>
              <a:t>Doesn’t quite explain many behaviors of the poor </a:t>
            </a:r>
          </a:p>
          <a:p>
            <a:r>
              <a:rPr lang="en-US" dirty="0" smtClean="0"/>
              <a:t>The poor are different people</a:t>
            </a:r>
          </a:p>
          <a:p>
            <a:pPr lvl="1"/>
            <a:r>
              <a:rPr lang="en-US" dirty="0" smtClean="0"/>
              <a:t>Care less about the future, less intelligent</a:t>
            </a:r>
            <a:endParaRPr lang="en-US" dirty="0"/>
          </a:p>
        </p:txBody>
      </p:sp>
    </p:spTree>
    <p:extLst>
      <p:ext uri="{BB962C8B-B14F-4D97-AF65-F5344CB8AC3E}">
        <p14:creationId xmlns:p14="http://schemas.microsoft.com/office/powerpoint/2010/main" val="3208654397"/>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Poor are Worse Decision Makers</a:t>
            </a:r>
            <a:endParaRPr lang="en-US" dirty="0"/>
          </a:p>
        </p:txBody>
      </p:sp>
      <p:sp>
        <p:nvSpPr>
          <p:cNvPr id="3" name="Content Placeholder 2"/>
          <p:cNvSpPr>
            <a:spLocks noGrp="1"/>
          </p:cNvSpPr>
          <p:nvPr>
            <p:ph idx="1"/>
          </p:nvPr>
        </p:nvSpPr>
        <p:spPr/>
        <p:txBody>
          <a:bodyPr>
            <a:normAutofit/>
          </a:bodyPr>
          <a:lstStyle/>
          <a:p>
            <a:r>
              <a:rPr lang="en-US" dirty="0" smtClean="0"/>
              <a:t>One explanation for poverty: </a:t>
            </a:r>
          </a:p>
          <a:p>
            <a:pPr lvl="1"/>
            <a:r>
              <a:rPr lang="en-US" dirty="0" smtClean="0"/>
              <a:t>(Bad) Decision-Making </a:t>
            </a:r>
            <a:r>
              <a:rPr lang="en-US" dirty="0" smtClean="0">
                <a:sym typeface="Wingdings"/>
              </a:rPr>
              <a:t></a:t>
            </a:r>
            <a:r>
              <a:rPr lang="en-US" dirty="0" smtClean="0"/>
              <a:t> Poverty</a:t>
            </a:r>
          </a:p>
          <a:p>
            <a:pPr marL="366104" lvl="1" indent="0">
              <a:buNone/>
            </a:pPr>
            <a:endParaRPr lang="en-US" dirty="0" smtClean="0"/>
          </a:p>
          <a:p>
            <a:pPr lvl="2"/>
            <a:endParaRPr lang="en-US" dirty="0" smtClean="0"/>
          </a:p>
          <a:p>
            <a:r>
              <a:rPr lang="en-US" dirty="0" smtClean="0"/>
              <a:t>Alternative Explanation:</a:t>
            </a:r>
          </a:p>
          <a:p>
            <a:pPr lvl="1"/>
            <a:r>
              <a:rPr lang="en-US" dirty="0" smtClean="0"/>
              <a:t>Poverty </a:t>
            </a:r>
            <a:r>
              <a:rPr lang="en-US" dirty="0" smtClean="0">
                <a:sym typeface="Wingdings"/>
              </a:rPr>
              <a:t> (Bad) Decision-Making</a:t>
            </a:r>
            <a:endParaRPr lang="en-US" dirty="0"/>
          </a:p>
        </p:txBody>
      </p:sp>
    </p:spTree>
    <p:extLst>
      <p:ext uri="{BB962C8B-B14F-4D97-AF65-F5344CB8AC3E}">
        <p14:creationId xmlns:p14="http://schemas.microsoft.com/office/powerpoint/2010/main" val="3088085208"/>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1681" name="Title 1"/>
          <p:cNvSpPr>
            <a:spLocks noGrp="1"/>
          </p:cNvSpPr>
          <p:nvPr>
            <p:ph type="title"/>
          </p:nvPr>
        </p:nvSpPr>
        <p:spPr/>
        <p:txBody>
          <a:bodyPr/>
          <a:lstStyle/>
          <a:p>
            <a:r>
              <a:rPr lang="en-US" dirty="0"/>
              <a:t>There’s </a:t>
            </a:r>
            <a:r>
              <a:rPr lang="en-US" dirty="0" smtClean="0"/>
              <a:t>Something About </a:t>
            </a:r>
            <a:r>
              <a:rPr lang="en-US" i="1" dirty="0"/>
              <a:t>Scarcity</a:t>
            </a:r>
          </a:p>
        </p:txBody>
      </p:sp>
      <p:sp>
        <p:nvSpPr>
          <p:cNvPr id="3" name="Content Placeholder 2"/>
          <p:cNvSpPr>
            <a:spLocks noGrp="1"/>
          </p:cNvSpPr>
          <p:nvPr>
            <p:ph idx="1"/>
          </p:nvPr>
        </p:nvSpPr>
        <p:spPr/>
        <p:txBody>
          <a:bodyPr>
            <a:normAutofit lnSpcReduction="10000"/>
          </a:bodyPr>
          <a:lstStyle/>
          <a:p>
            <a:pPr>
              <a:defRPr/>
            </a:pPr>
            <a:r>
              <a:rPr lang="en-US" sz="3100" dirty="0"/>
              <a:t>The poor must manage sporadic income, juggle expenses, and make difficult financial tradeoffs.  </a:t>
            </a:r>
          </a:p>
          <a:p>
            <a:pPr>
              <a:defRPr/>
            </a:pPr>
            <a:r>
              <a:rPr lang="en-US" sz="3100" dirty="0"/>
              <a:t>Mental bandwidth is limited</a:t>
            </a:r>
          </a:p>
          <a:p>
            <a:pPr>
              <a:defRPr/>
            </a:pPr>
            <a:r>
              <a:rPr lang="en-US" sz="3100" dirty="0">
                <a:cs typeface="Tw Cen MT"/>
                <a:sym typeface="Palatino" charset="0"/>
              </a:rPr>
              <a:t>Concerns about (financial) scarcity are taxing…</a:t>
            </a:r>
          </a:p>
          <a:p>
            <a:pPr lvl="1">
              <a:defRPr/>
            </a:pPr>
            <a:r>
              <a:rPr lang="en-US" dirty="0">
                <a:cs typeface="Tw Cen MT"/>
                <a:sym typeface="Palatino" charset="0"/>
              </a:rPr>
              <a:t>They capture </a:t>
            </a:r>
            <a:r>
              <a:rPr lang="en-US" dirty="0" smtClean="0">
                <a:cs typeface="Tw Cen MT"/>
                <a:sym typeface="Palatino" charset="0"/>
              </a:rPr>
              <a:t>our attention </a:t>
            </a:r>
            <a:r>
              <a:rPr lang="en-US" dirty="0">
                <a:cs typeface="Tw Cen MT"/>
                <a:sym typeface="Palatino" charset="0"/>
              </a:rPr>
              <a:t>(mental bandwidth) and trigger intrusive thoughts</a:t>
            </a:r>
            <a:r>
              <a:rPr lang="en-US" sz="2500" dirty="0">
                <a:cs typeface="Tw Cen MT"/>
                <a:sym typeface="Palatino" charset="0"/>
              </a:rPr>
              <a:t>…</a:t>
            </a:r>
          </a:p>
          <a:p>
            <a:pPr lvl="1">
              <a:defRPr/>
            </a:pPr>
            <a:r>
              <a:rPr lang="en-US" sz="2500" dirty="0">
                <a:cs typeface="Tw Cen MT"/>
                <a:sym typeface="Palatino" charset="0"/>
              </a:rPr>
              <a:t>… </a:t>
            </a:r>
            <a:r>
              <a:rPr lang="en-US" dirty="0">
                <a:cs typeface="Tw Cen MT"/>
                <a:sym typeface="Palatino" charset="0"/>
              </a:rPr>
              <a:t>leaving less for other important, but less urgent tasks</a:t>
            </a:r>
          </a:p>
          <a:p>
            <a:pPr>
              <a:defRPr/>
            </a:pPr>
            <a:r>
              <a:rPr lang="en-US" sz="3100" dirty="0">
                <a:cs typeface="Tw Cen MT"/>
                <a:sym typeface="Palatino" charset="0"/>
              </a:rPr>
              <a:t>Why should the mind be structured like this? </a:t>
            </a:r>
          </a:p>
          <a:p>
            <a:pPr lvl="1">
              <a:defRPr/>
            </a:pPr>
            <a:r>
              <a:rPr lang="en-US" dirty="0">
                <a:cs typeface="Tw Cen MT"/>
                <a:sym typeface="Palatino" charset="0"/>
              </a:rPr>
              <a:t>Capture is </a:t>
            </a:r>
            <a:r>
              <a:rPr lang="en-US" i="1" dirty="0" smtClean="0">
                <a:cs typeface="Tw Cen MT"/>
                <a:sym typeface="Palatino" charset="0"/>
              </a:rPr>
              <a:t>involuntary</a:t>
            </a:r>
            <a:endParaRPr lang="en-US" i="1" dirty="0">
              <a:cs typeface="Tw Cen MT"/>
              <a:sym typeface="Palatino" charset="0"/>
            </a:endParaRPr>
          </a:p>
          <a:p>
            <a:pPr>
              <a:defRPr/>
            </a:pPr>
            <a:endParaRPr lang="en-US" dirty="0"/>
          </a:p>
        </p:txBody>
      </p:sp>
    </p:spTree>
    <p:extLst>
      <p:ext uri="{BB962C8B-B14F-4D97-AF65-F5344CB8AC3E}">
        <p14:creationId xmlns:p14="http://schemas.microsoft.com/office/powerpoint/2010/main" val="1742956295"/>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Scarcity Focuses Our Minds</a:t>
            </a:r>
            <a:endParaRPr lang="en-US" dirty="0"/>
          </a:p>
        </p:txBody>
      </p:sp>
      <p:sp>
        <p:nvSpPr>
          <p:cNvPr id="3" name="Content Placeholder 2"/>
          <p:cNvSpPr>
            <a:spLocks noGrp="1"/>
          </p:cNvSpPr>
          <p:nvPr>
            <p:ph idx="1"/>
          </p:nvPr>
        </p:nvSpPr>
        <p:spPr/>
        <p:txBody>
          <a:bodyPr/>
          <a:lstStyle/>
          <a:p>
            <a:r>
              <a:rPr lang="en-US" dirty="0" smtClean="0"/>
              <a:t>In one study, the participants came to the lab around lunchtime, not having eaten for three to four hours</a:t>
            </a:r>
          </a:p>
          <a:p>
            <a:r>
              <a:rPr lang="en-US" dirty="0" smtClean="0"/>
              <a:t>Half of them were fed lunch (full), the other half wasn’t (hungry)</a:t>
            </a:r>
          </a:p>
          <a:p>
            <a:r>
              <a:rPr lang="en-US" dirty="0" smtClean="0"/>
              <a:t>They were all then given word recognition tests</a:t>
            </a:r>
            <a:endParaRPr lang="en-US" dirty="0"/>
          </a:p>
        </p:txBody>
      </p:sp>
    </p:spTree>
    <p:extLst>
      <p:ext uri="{BB962C8B-B14F-4D97-AF65-F5344CB8AC3E}">
        <p14:creationId xmlns:p14="http://schemas.microsoft.com/office/powerpoint/2010/main" val="1917047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Scarcity Focuses Our Minds</a:t>
            </a:r>
            <a:endParaRPr lang="en-US" dirty="0"/>
          </a:p>
        </p:txBody>
      </p:sp>
      <p:sp>
        <p:nvSpPr>
          <p:cNvPr id="3" name="Content Placeholder 2"/>
          <p:cNvSpPr>
            <a:spLocks noGrp="1"/>
          </p:cNvSpPr>
          <p:nvPr>
            <p:ph idx="1"/>
          </p:nvPr>
        </p:nvSpPr>
        <p:spPr/>
        <p:txBody>
          <a:bodyPr/>
          <a:lstStyle/>
          <a:p>
            <a:r>
              <a:rPr lang="en-US" dirty="0" smtClean="0"/>
              <a:t>The full and the hungry did equally well for neutral (not food-related) words</a:t>
            </a:r>
          </a:p>
          <a:p>
            <a:r>
              <a:rPr lang="en-US" dirty="0" smtClean="0"/>
              <a:t>The hungry did much </a:t>
            </a:r>
            <a:r>
              <a:rPr lang="en-US" i="1" dirty="0" smtClean="0"/>
              <a:t>better</a:t>
            </a:r>
            <a:r>
              <a:rPr lang="en-US" dirty="0" smtClean="0"/>
              <a:t> on food-related words</a:t>
            </a:r>
          </a:p>
          <a:p>
            <a:endParaRPr lang="en-US" dirty="0"/>
          </a:p>
          <a:p>
            <a:r>
              <a:rPr lang="en-US" dirty="0" smtClean="0"/>
              <a:t>Scarcity captures our minds and focuses on the scarcity</a:t>
            </a:r>
          </a:p>
          <a:p>
            <a:r>
              <a:rPr lang="en-US" dirty="0" smtClean="0"/>
              <a:t>This capture is involuntary (automatic)</a:t>
            </a:r>
            <a:endParaRPr lang="en-US" dirty="0"/>
          </a:p>
        </p:txBody>
      </p:sp>
    </p:spTree>
    <p:extLst>
      <p:ext uri="{BB962C8B-B14F-4D97-AF65-F5344CB8AC3E}">
        <p14:creationId xmlns:p14="http://schemas.microsoft.com/office/powerpoint/2010/main" val="82185143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Scarcity Focuses Our Minds</a:t>
            </a:r>
            <a:endParaRPr lang="en-US" dirty="0"/>
          </a:p>
        </p:txBody>
      </p:sp>
      <p:sp>
        <p:nvSpPr>
          <p:cNvPr id="3" name="Content Placeholder 2"/>
          <p:cNvSpPr>
            <a:spLocks noGrp="1"/>
          </p:cNvSpPr>
          <p:nvPr>
            <p:ph idx="1"/>
          </p:nvPr>
        </p:nvSpPr>
        <p:spPr/>
        <p:txBody>
          <a:bodyPr/>
          <a:lstStyle/>
          <a:p>
            <a:r>
              <a:rPr lang="en-US" dirty="0" smtClean="0"/>
              <a:t>Thirst made experiment participants focus on thirst-related words, such as </a:t>
            </a:r>
            <a:r>
              <a:rPr lang="en-US" i="1" dirty="0" smtClean="0"/>
              <a:t>water</a:t>
            </a:r>
          </a:p>
          <a:p>
            <a:r>
              <a:rPr lang="en-US" dirty="0" smtClean="0"/>
              <a:t>When asked to estimate the sizes of various coins, </a:t>
            </a:r>
            <a:r>
              <a:rPr lang="en-US" i="1" dirty="0" smtClean="0"/>
              <a:t>poorer</a:t>
            </a:r>
            <a:r>
              <a:rPr lang="en-US" dirty="0" smtClean="0"/>
              <a:t> children consistently gave </a:t>
            </a:r>
            <a:r>
              <a:rPr lang="en-US" i="1" dirty="0" smtClean="0"/>
              <a:t>bigger</a:t>
            </a:r>
            <a:r>
              <a:rPr lang="en-US" dirty="0" smtClean="0"/>
              <a:t> estimates</a:t>
            </a:r>
            <a:endParaRPr lang="en-US" dirty="0"/>
          </a:p>
        </p:txBody>
      </p:sp>
    </p:spTree>
    <p:extLst>
      <p:ext uri="{BB962C8B-B14F-4D97-AF65-F5344CB8AC3E}">
        <p14:creationId xmlns:p14="http://schemas.microsoft.com/office/powerpoint/2010/main" val="421193244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Focus Dividend</a:t>
            </a:r>
            <a:endParaRPr lang="en-US" dirty="0"/>
          </a:p>
        </p:txBody>
      </p:sp>
      <p:sp>
        <p:nvSpPr>
          <p:cNvPr id="3" name="Content Placeholder 2"/>
          <p:cNvSpPr>
            <a:spLocks noGrp="1"/>
          </p:cNvSpPr>
          <p:nvPr>
            <p:ph idx="1"/>
          </p:nvPr>
        </p:nvSpPr>
        <p:spPr/>
        <p:txBody>
          <a:bodyPr/>
          <a:lstStyle/>
          <a:p>
            <a:r>
              <a:rPr lang="en-US" dirty="0" smtClean="0"/>
              <a:t>Scarcity captures our minds and makes us focus on the scarcity</a:t>
            </a:r>
          </a:p>
          <a:p>
            <a:r>
              <a:rPr lang="en-US" dirty="0" smtClean="0"/>
              <a:t>This helps us make </a:t>
            </a:r>
            <a:r>
              <a:rPr lang="en-US" i="1" dirty="0" smtClean="0"/>
              <a:t>better</a:t>
            </a:r>
            <a:r>
              <a:rPr lang="en-US" dirty="0" smtClean="0"/>
              <a:t> choices regarding the source of the scarcity</a:t>
            </a:r>
          </a:p>
          <a:p>
            <a:r>
              <a:rPr lang="en-US" dirty="0" smtClean="0"/>
              <a:t>Scarcity makes us </a:t>
            </a:r>
            <a:r>
              <a:rPr lang="en-US" i="1" dirty="0" smtClean="0"/>
              <a:t>more</a:t>
            </a:r>
            <a:r>
              <a:rPr lang="en-US" dirty="0" smtClean="0"/>
              <a:t> efficient users of the thing that is scarce</a:t>
            </a:r>
          </a:p>
          <a:p>
            <a:pPr lvl="1"/>
            <a:r>
              <a:rPr lang="en-US" dirty="0" smtClean="0"/>
              <a:t>This is the </a:t>
            </a:r>
            <a:r>
              <a:rPr lang="en-US" dirty="0" smtClean="0">
                <a:solidFill>
                  <a:srgbClr val="FF0000"/>
                </a:solidFill>
              </a:rPr>
              <a:t>focus dividend</a:t>
            </a:r>
            <a:r>
              <a:rPr lang="en-US" dirty="0" smtClean="0"/>
              <a:t>, the </a:t>
            </a:r>
            <a:r>
              <a:rPr lang="en-US" i="1" dirty="0" smtClean="0"/>
              <a:t>good</a:t>
            </a:r>
            <a:r>
              <a:rPr lang="en-US" dirty="0" smtClean="0"/>
              <a:t> side of the psychological effects of scarcity</a:t>
            </a:r>
            <a:endParaRPr lang="en-US" dirty="0"/>
          </a:p>
          <a:p>
            <a:endParaRPr lang="en-US" dirty="0" smtClean="0"/>
          </a:p>
          <a:p>
            <a:endParaRPr lang="en-US" dirty="0"/>
          </a:p>
          <a:p>
            <a:endParaRPr lang="en-US" dirty="0"/>
          </a:p>
        </p:txBody>
      </p:sp>
    </p:spTree>
    <p:extLst>
      <p:ext uri="{BB962C8B-B14F-4D97-AF65-F5344CB8AC3E}">
        <p14:creationId xmlns:p14="http://schemas.microsoft.com/office/powerpoint/2010/main" val="213091566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Tunneling </a:t>
            </a:r>
            <a:endParaRPr lang="en-US" dirty="0"/>
          </a:p>
        </p:txBody>
      </p:sp>
      <p:sp>
        <p:nvSpPr>
          <p:cNvPr id="3" name="Content Placeholder 2"/>
          <p:cNvSpPr>
            <a:spLocks noGrp="1"/>
          </p:cNvSpPr>
          <p:nvPr>
            <p:ph idx="1"/>
          </p:nvPr>
        </p:nvSpPr>
        <p:spPr/>
        <p:txBody>
          <a:bodyPr/>
          <a:lstStyle/>
          <a:p>
            <a:r>
              <a:rPr lang="en-US" dirty="0" smtClean="0"/>
              <a:t>Unfortunately, we cannot control the effect of scarcity on our minds</a:t>
            </a:r>
          </a:p>
          <a:p>
            <a:r>
              <a:rPr lang="en-US" dirty="0" smtClean="0"/>
              <a:t>We cannot turn the focus dividend </a:t>
            </a:r>
            <a:r>
              <a:rPr lang="en-US" i="1" dirty="0" smtClean="0"/>
              <a:t>on</a:t>
            </a:r>
            <a:r>
              <a:rPr lang="en-US" dirty="0" smtClean="0"/>
              <a:t> or </a:t>
            </a:r>
            <a:r>
              <a:rPr lang="en-US" i="1" dirty="0" smtClean="0"/>
              <a:t>off</a:t>
            </a:r>
            <a:r>
              <a:rPr lang="en-US" dirty="0" smtClean="0"/>
              <a:t> as we wish</a:t>
            </a:r>
          </a:p>
          <a:p>
            <a:r>
              <a:rPr lang="en-US" dirty="0" smtClean="0"/>
              <a:t>We may stay focused on the scarcity when we desperately need to focus on something else</a:t>
            </a:r>
          </a:p>
          <a:p>
            <a:pPr lvl="1"/>
            <a:r>
              <a:rPr lang="en-US" dirty="0" smtClean="0"/>
              <a:t>This is the </a:t>
            </a:r>
            <a:r>
              <a:rPr lang="en-US" dirty="0" smtClean="0">
                <a:solidFill>
                  <a:srgbClr val="FF0000"/>
                </a:solidFill>
              </a:rPr>
              <a:t>tunneling</a:t>
            </a:r>
            <a:r>
              <a:rPr lang="en-US" dirty="0" smtClean="0"/>
              <a:t> </a:t>
            </a:r>
            <a:r>
              <a:rPr lang="en-US" dirty="0" smtClean="0">
                <a:solidFill>
                  <a:srgbClr val="FF0000"/>
                </a:solidFill>
              </a:rPr>
              <a:t>tax </a:t>
            </a:r>
            <a:r>
              <a:rPr lang="en-US" dirty="0" smtClean="0"/>
              <a:t>of scarcity</a:t>
            </a:r>
          </a:p>
          <a:p>
            <a:pPr lvl="1"/>
            <a:r>
              <a:rPr lang="en-US" dirty="0" smtClean="0"/>
              <a:t>We look at the world as though through a tunnel</a:t>
            </a:r>
            <a:endParaRPr lang="en-US" dirty="0"/>
          </a:p>
        </p:txBody>
      </p:sp>
    </p:spTree>
    <p:extLst>
      <p:ext uri="{BB962C8B-B14F-4D97-AF65-F5344CB8AC3E}">
        <p14:creationId xmlns:p14="http://schemas.microsoft.com/office/powerpoint/2010/main" val="205887476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A Behavioral Economics Approach to the Poor</a:t>
            </a:r>
            <a:endParaRPr lang="en-US" dirty="0"/>
          </a:p>
        </p:txBody>
      </p:sp>
      <p:sp>
        <p:nvSpPr>
          <p:cNvPr id="3" name="Content Placeholder 2"/>
          <p:cNvSpPr>
            <a:spLocks noGrp="1"/>
          </p:cNvSpPr>
          <p:nvPr>
            <p:ph idx="1"/>
          </p:nvPr>
        </p:nvSpPr>
        <p:spPr>
          <a:xfrm>
            <a:off x="609600" y="1600201"/>
            <a:ext cx="8750710" cy="4525963"/>
          </a:xfrm>
        </p:spPr>
        <p:txBody>
          <a:bodyPr/>
          <a:lstStyle/>
          <a:p>
            <a:r>
              <a:rPr lang="en-US" i="1" dirty="0" smtClean="0"/>
              <a:t>Scarcity: Why Having Too Little Means So Much</a:t>
            </a:r>
          </a:p>
          <a:p>
            <a:pPr lvl="1"/>
            <a:r>
              <a:rPr lang="en-US" dirty="0" smtClean="0"/>
              <a:t>By </a:t>
            </a:r>
            <a:r>
              <a:rPr lang="en-US" dirty="0" err="1" smtClean="0"/>
              <a:t>Sendhil</a:t>
            </a:r>
            <a:r>
              <a:rPr lang="en-US" dirty="0" smtClean="0"/>
              <a:t> </a:t>
            </a:r>
            <a:r>
              <a:rPr lang="en-US" dirty="0" err="1" smtClean="0"/>
              <a:t>Mullainathan</a:t>
            </a:r>
            <a:r>
              <a:rPr lang="en-US" dirty="0" smtClean="0"/>
              <a:t> and </a:t>
            </a:r>
            <a:r>
              <a:rPr lang="en-US" dirty="0" err="1" smtClean="0"/>
              <a:t>Eldar</a:t>
            </a:r>
            <a:r>
              <a:rPr lang="en-US" dirty="0" smtClean="0"/>
              <a:t> </a:t>
            </a:r>
            <a:r>
              <a:rPr lang="en-US" dirty="0" err="1" smtClean="0"/>
              <a:t>Shafir</a:t>
            </a:r>
            <a:r>
              <a:rPr lang="en-US" dirty="0" smtClean="0"/>
              <a:t>, Times Books, 2013</a:t>
            </a:r>
            <a:endParaRPr lang="en-US" dirty="0"/>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4738" t="8835" r="4298" b="6509"/>
          <a:stretch/>
        </p:blipFill>
        <p:spPr bwMode="auto">
          <a:xfrm>
            <a:off x="9230032" y="1676401"/>
            <a:ext cx="2867891" cy="403167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49260151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Bandwidth Tax</a:t>
            </a:r>
            <a:endParaRPr lang="en-US" dirty="0"/>
          </a:p>
        </p:txBody>
      </p:sp>
      <p:sp>
        <p:nvSpPr>
          <p:cNvPr id="3" name="Content Placeholder 2"/>
          <p:cNvSpPr>
            <a:spLocks noGrp="1"/>
          </p:cNvSpPr>
          <p:nvPr>
            <p:ph idx="1"/>
          </p:nvPr>
        </p:nvSpPr>
        <p:spPr/>
        <p:txBody>
          <a:bodyPr/>
          <a:lstStyle/>
          <a:p>
            <a:r>
              <a:rPr lang="en-US" dirty="0" smtClean="0"/>
              <a:t>Scarcity reduces our cognitive bandwidth</a:t>
            </a:r>
          </a:p>
          <a:p>
            <a:pPr lvl="1"/>
            <a:r>
              <a:rPr lang="en-US" dirty="0" smtClean="0"/>
              <a:t>Our IQ scores go down</a:t>
            </a:r>
          </a:p>
          <a:p>
            <a:pPr lvl="1"/>
            <a:r>
              <a:rPr lang="en-US" dirty="0" smtClean="0"/>
              <a:t>Our self-control decreases</a:t>
            </a:r>
          </a:p>
          <a:p>
            <a:r>
              <a:rPr lang="en-US" dirty="0" smtClean="0"/>
              <a:t>This is the </a:t>
            </a:r>
            <a:r>
              <a:rPr lang="en-US" dirty="0" smtClean="0">
                <a:solidFill>
                  <a:srgbClr val="FF0000"/>
                </a:solidFill>
              </a:rPr>
              <a:t>bandwidth tax</a:t>
            </a:r>
            <a:endParaRPr lang="en-US" dirty="0">
              <a:solidFill>
                <a:srgbClr val="FF0000"/>
              </a:solidFill>
            </a:endParaRPr>
          </a:p>
        </p:txBody>
      </p:sp>
    </p:spTree>
    <p:extLst>
      <p:ext uri="{BB962C8B-B14F-4D97-AF65-F5344CB8AC3E}">
        <p14:creationId xmlns:p14="http://schemas.microsoft.com/office/powerpoint/2010/main" val="1396169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Evidence on the Bandwidth Tax</a:t>
            </a:r>
            <a:endParaRPr lang="en-US" dirty="0"/>
          </a:p>
        </p:txBody>
      </p:sp>
      <p:sp>
        <p:nvSpPr>
          <p:cNvPr id="3" name="Content Placeholder 2"/>
          <p:cNvSpPr>
            <a:spLocks noGrp="1"/>
          </p:cNvSpPr>
          <p:nvPr>
            <p:ph idx="1"/>
          </p:nvPr>
        </p:nvSpPr>
        <p:spPr/>
        <p:txBody>
          <a:bodyPr>
            <a:normAutofit/>
          </a:bodyPr>
          <a:lstStyle/>
          <a:p>
            <a:r>
              <a:rPr lang="en-US" dirty="0" smtClean="0"/>
              <a:t>Picture identification experiment</a:t>
            </a:r>
          </a:p>
          <a:p>
            <a:r>
              <a:rPr lang="en-US" dirty="0" smtClean="0"/>
              <a:t>Push a button when you see a red dot on the computer screen</a:t>
            </a:r>
          </a:p>
          <a:p>
            <a:r>
              <a:rPr lang="en-US" dirty="0" smtClean="0"/>
              <a:t>Sometimes, just before the dot appeared, another picture would flash on the screen</a:t>
            </a:r>
          </a:p>
          <a:p>
            <a:r>
              <a:rPr lang="en-US" dirty="0" smtClean="0"/>
              <a:t>Do people see the red dot and press the button?</a:t>
            </a:r>
          </a:p>
        </p:txBody>
      </p:sp>
    </p:spTree>
    <p:extLst>
      <p:ext uri="{BB962C8B-B14F-4D97-AF65-F5344CB8AC3E}">
        <p14:creationId xmlns:p14="http://schemas.microsoft.com/office/powerpoint/2010/main" val="36287315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Evidence on the Bandwidth Tax</a:t>
            </a:r>
          </a:p>
        </p:txBody>
      </p:sp>
      <p:sp>
        <p:nvSpPr>
          <p:cNvPr id="3" name="Content Placeholder 2"/>
          <p:cNvSpPr>
            <a:spLocks noGrp="1"/>
          </p:cNvSpPr>
          <p:nvPr>
            <p:ph idx="1"/>
          </p:nvPr>
        </p:nvSpPr>
        <p:spPr/>
        <p:txBody>
          <a:bodyPr/>
          <a:lstStyle/>
          <a:p>
            <a:r>
              <a:rPr lang="en-US" dirty="0"/>
              <a:t>For non-dieters, the picture had no effect on whether people saw the dot</a:t>
            </a:r>
          </a:p>
          <a:p>
            <a:r>
              <a:rPr lang="en-US" dirty="0" smtClean="0"/>
              <a:t>Dieters </a:t>
            </a:r>
            <a:r>
              <a:rPr lang="en-US" dirty="0"/>
              <a:t>were </a:t>
            </a:r>
            <a:r>
              <a:rPr lang="en-US" i="1" dirty="0"/>
              <a:t>less</a:t>
            </a:r>
            <a:r>
              <a:rPr lang="en-US" dirty="0"/>
              <a:t> likely to see the dot if they had just seen a picture of </a:t>
            </a:r>
            <a:r>
              <a:rPr lang="en-US" i="1" dirty="0"/>
              <a:t>food</a:t>
            </a:r>
          </a:p>
          <a:p>
            <a:endParaRPr lang="en-US" dirty="0" smtClean="0"/>
          </a:p>
          <a:p>
            <a:r>
              <a:rPr lang="en-US" dirty="0" smtClean="0"/>
              <a:t>For people facing scarcity, the source of the scarcity captures their attention and makes it difficult for them to focus on other things</a:t>
            </a:r>
            <a:endParaRPr lang="en-US" dirty="0"/>
          </a:p>
        </p:txBody>
      </p:sp>
    </p:spTree>
    <p:extLst>
      <p:ext uri="{BB962C8B-B14F-4D97-AF65-F5344CB8AC3E}">
        <p14:creationId xmlns:p14="http://schemas.microsoft.com/office/powerpoint/2010/main" val="32694561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the Focus Dividend</a:t>
            </a:r>
            <a:endParaRPr lang="en-US" dirty="0"/>
          </a:p>
        </p:txBody>
      </p:sp>
      <p:sp>
        <p:nvSpPr>
          <p:cNvPr id="3" name="Content Placeholder 2"/>
          <p:cNvSpPr>
            <a:spLocks noGrp="1"/>
          </p:cNvSpPr>
          <p:nvPr>
            <p:ph idx="1"/>
          </p:nvPr>
        </p:nvSpPr>
        <p:spPr/>
        <p:txBody>
          <a:bodyPr/>
          <a:lstStyle/>
          <a:p>
            <a:r>
              <a:rPr lang="en-US" dirty="0" smtClean="0"/>
              <a:t>Work meetings become more productive towards the end</a:t>
            </a:r>
          </a:p>
          <a:p>
            <a:r>
              <a:rPr lang="en-US" dirty="0" smtClean="0"/>
              <a:t>Fixed deadlines work better than flexible ones</a:t>
            </a:r>
          </a:p>
          <a:p>
            <a:r>
              <a:rPr lang="en-US" dirty="0" smtClean="0"/>
              <a:t>Coupons are less likely to be used if they have no expiration dates</a:t>
            </a:r>
          </a:p>
          <a:p>
            <a:r>
              <a:rPr lang="en-US" dirty="0" smtClean="0"/>
              <a:t>Sales people work hardest in the last weeks of the sales cycle</a:t>
            </a:r>
            <a:endParaRPr lang="en-US" dirty="0"/>
          </a:p>
        </p:txBody>
      </p:sp>
    </p:spTree>
    <p:extLst>
      <p:ext uri="{BB962C8B-B14F-4D97-AF65-F5344CB8AC3E}">
        <p14:creationId xmlns:p14="http://schemas.microsoft.com/office/powerpoint/2010/main" val="301604296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on Tunneling</a:t>
            </a:r>
            <a:endParaRPr lang="en-US" dirty="0"/>
          </a:p>
        </p:txBody>
      </p:sp>
      <p:sp>
        <p:nvSpPr>
          <p:cNvPr id="3" name="Content Placeholder 2"/>
          <p:cNvSpPr>
            <a:spLocks noGrp="1"/>
          </p:cNvSpPr>
          <p:nvPr>
            <p:ph idx="1"/>
          </p:nvPr>
        </p:nvSpPr>
        <p:spPr/>
        <p:txBody>
          <a:bodyPr/>
          <a:lstStyle/>
          <a:p>
            <a:r>
              <a:rPr lang="en-US" dirty="0" smtClean="0"/>
              <a:t>Between 1984 and 2000, vehicle collisions accounted for between 20 and 25 percent of firefighter deaths</a:t>
            </a:r>
          </a:p>
          <a:p>
            <a:r>
              <a:rPr lang="en-US" dirty="0" smtClean="0"/>
              <a:t>In 79 percent of these cases, the firefighters were not wearing seat belts</a:t>
            </a:r>
          </a:p>
          <a:p>
            <a:r>
              <a:rPr lang="en-US" dirty="0" smtClean="0"/>
              <a:t>Firefighters know very well the need for seat belts</a:t>
            </a:r>
          </a:p>
          <a:p>
            <a:r>
              <a:rPr lang="en-US" dirty="0" smtClean="0"/>
              <a:t>But in the rush to a fire scene, they </a:t>
            </a:r>
            <a:r>
              <a:rPr lang="en-US" i="1" dirty="0" smtClean="0"/>
              <a:t>tunnel</a:t>
            </a:r>
          </a:p>
          <a:p>
            <a:endParaRPr lang="en-US" dirty="0"/>
          </a:p>
        </p:txBody>
      </p:sp>
    </p:spTree>
    <p:extLst>
      <p:ext uri="{BB962C8B-B14F-4D97-AF65-F5344CB8AC3E}">
        <p14:creationId xmlns:p14="http://schemas.microsoft.com/office/powerpoint/2010/main" val="11463109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Tunneling leads to bad choices</a:t>
            </a:r>
            <a:endParaRPr lang="en-US" dirty="0"/>
          </a:p>
        </p:txBody>
      </p:sp>
      <p:sp>
        <p:nvSpPr>
          <p:cNvPr id="3" name="Content Placeholder 2"/>
          <p:cNvSpPr>
            <a:spLocks noGrp="1"/>
          </p:cNvSpPr>
          <p:nvPr>
            <p:ph idx="1"/>
          </p:nvPr>
        </p:nvSpPr>
        <p:spPr/>
        <p:txBody>
          <a:bodyPr>
            <a:normAutofit/>
          </a:bodyPr>
          <a:lstStyle/>
          <a:p>
            <a:r>
              <a:rPr lang="en-US" dirty="0" smtClean="0"/>
              <a:t>Tunneling makes us ignore tasks that are crucial but do not appear urgent</a:t>
            </a:r>
          </a:p>
        </p:txBody>
      </p:sp>
    </p:spTree>
    <p:extLst>
      <p:ext uri="{BB962C8B-B14F-4D97-AF65-F5344CB8AC3E}">
        <p14:creationId xmlns:p14="http://schemas.microsoft.com/office/powerpoint/2010/main" val="200583549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Tunneling leads to bad choices</a:t>
            </a:r>
            <a:endParaRPr lang="en-US" dirty="0"/>
          </a:p>
        </p:txBody>
      </p:sp>
      <p:sp>
        <p:nvSpPr>
          <p:cNvPr id="3" name="Content Placeholder 2"/>
          <p:cNvSpPr>
            <a:spLocks noGrp="1"/>
          </p:cNvSpPr>
          <p:nvPr>
            <p:ph idx="1"/>
          </p:nvPr>
        </p:nvSpPr>
        <p:spPr/>
        <p:txBody>
          <a:bodyPr>
            <a:noAutofit/>
          </a:bodyPr>
          <a:lstStyle/>
          <a:p>
            <a:pPr marL="342900" lvl="1" indent="-342900">
              <a:buFont typeface="Arial" panose="020B0604020202020204" pitchFamily="34" charset="0"/>
              <a:buChar char="•"/>
            </a:pPr>
            <a:r>
              <a:rPr lang="en-US" sz="3200" dirty="0"/>
              <a:t>A family suffers a misfortune and falls into poverty. It needs to reduce its regular cash outflow. It switches its car insurance to a plan with a higher deductible and lower premium. It focuses on reducing premiums and tunnels out the bigger future expenses it would face in case of an auto accident</a:t>
            </a:r>
          </a:p>
          <a:p>
            <a:pPr marL="342900" lvl="1" indent="-342900">
              <a:buFont typeface="Arial" panose="020B0604020202020204" pitchFamily="34" charset="0"/>
              <a:buChar char="•"/>
            </a:pPr>
            <a:r>
              <a:rPr lang="en-US" sz="3200" dirty="0"/>
              <a:t>In general, the poor ignore insurance of various kinds, and end up tunneling</a:t>
            </a:r>
            <a:endParaRPr lang="en-US" sz="3600" dirty="0"/>
          </a:p>
        </p:txBody>
      </p:sp>
    </p:spTree>
    <p:extLst>
      <p:ext uri="{BB962C8B-B14F-4D97-AF65-F5344CB8AC3E}">
        <p14:creationId xmlns:p14="http://schemas.microsoft.com/office/powerpoint/2010/main" val="332270940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Bandwidth Tax</a:t>
            </a:r>
            <a:endParaRPr lang="en-US" dirty="0"/>
          </a:p>
        </p:txBody>
      </p:sp>
      <p:sp>
        <p:nvSpPr>
          <p:cNvPr id="3" name="Content Placeholder 2"/>
          <p:cNvSpPr>
            <a:spLocks noGrp="1"/>
          </p:cNvSpPr>
          <p:nvPr>
            <p:ph idx="1"/>
          </p:nvPr>
        </p:nvSpPr>
        <p:spPr/>
        <p:txBody>
          <a:bodyPr/>
          <a:lstStyle/>
          <a:p>
            <a:r>
              <a:rPr lang="en-US" dirty="0" smtClean="0"/>
              <a:t>The experimental subjects were given a grid of letters and asked to find a particular word (such as “street”)</a:t>
            </a:r>
          </a:p>
          <a:p>
            <a:r>
              <a:rPr lang="en-US" dirty="0" smtClean="0"/>
              <a:t>Then another</a:t>
            </a:r>
          </a:p>
          <a:p>
            <a:r>
              <a:rPr lang="en-US" dirty="0" smtClean="0"/>
              <a:t>And another, etc.</a:t>
            </a:r>
            <a:endParaRPr lang="en-US" dirty="0"/>
          </a:p>
        </p:txBody>
      </p:sp>
    </p:spTree>
    <p:extLst>
      <p:ext uri="{BB962C8B-B14F-4D97-AF65-F5344CB8AC3E}">
        <p14:creationId xmlns:p14="http://schemas.microsoft.com/office/powerpoint/2010/main" val="147825234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Control Puzzle.png"/>
          <p:cNvPicPr>
            <a:picLocks noGrp="1" noChangeAspect="1"/>
          </p:cNvPicPr>
          <p:nvPr>
            <p:ph idx="1"/>
          </p:nvPr>
        </p:nvPicPr>
        <p:blipFill>
          <a:blip r:embed="rId2"/>
          <a:srcRect t="-3735" b="-3735"/>
          <a:stretch>
            <a:fillRect/>
          </a:stretch>
        </p:blipFill>
        <p:spPr>
          <a:xfrm>
            <a:off x="1981200" y="1811843"/>
            <a:ext cx="7809033" cy="4294667"/>
          </a:xfrm>
        </p:spPr>
      </p:pic>
      <p:sp>
        <p:nvSpPr>
          <p:cNvPr id="4" name="Title 3"/>
          <p:cNvSpPr>
            <a:spLocks noGrp="1"/>
          </p:cNvSpPr>
          <p:nvPr>
            <p:ph type="title"/>
          </p:nvPr>
        </p:nvSpPr>
        <p:spPr/>
        <p:txBody>
          <a:bodyPr/>
          <a:lstStyle/>
          <a:p>
            <a:r>
              <a:rPr lang="en-US" dirty="0" smtClean="0"/>
              <a:t>Search for a neutral word</a:t>
            </a:r>
            <a:endParaRPr lang="en-US" dirty="0"/>
          </a:p>
        </p:txBody>
      </p:sp>
    </p:spTree>
    <p:extLst>
      <p:ext uri="{BB962C8B-B14F-4D97-AF65-F5344CB8AC3E}">
        <p14:creationId xmlns:p14="http://schemas.microsoft.com/office/powerpoint/2010/main" val="25567857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Bandwidth Tax</a:t>
            </a:r>
          </a:p>
        </p:txBody>
      </p:sp>
      <p:sp>
        <p:nvSpPr>
          <p:cNvPr id="3" name="Content Placeholder 2"/>
          <p:cNvSpPr>
            <a:spLocks noGrp="1"/>
          </p:cNvSpPr>
          <p:nvPr>
            <p:ph idx="1"/>
          </p:nvPr>
        </p:nvSpPr>
        <p:spPr/>
        <p:txBody>
          <a:bodyPr/>
          <a:lstStyle/>
          <a:p>
            <a:r>
              <a:rPr lang="en-US" dirty="0" smtClean="0"/>
              <a:t>A second group was given a list in which </a:t>
            </a:r>
          </a:p>
          <a:p>
            <a:pPr lvl="1"/>
            <a:r>
              <a:rPr lang="en-US" dirty="0" smtClean="0"/>
              <a:t>the odd-numbered words were the same as before, but </a:t>
            </a:r>
          </a:p>
          <a:p>
            <a:pPr lvl="1"/>
            <a:r>
              <a:rPr lang="en-US" dirty="0" smtClean="0"/>
              <a:t>the even-numbered words were food-related</a:t>
            </a:r>
          </a:p>
          <a:p>
            <a:endParaRPr lang="en-US" dirty="0"/>
          </a:p>
        </p:txBody>
      </p:sp>
    </p:spTree>
    <p:extLst>
      <p:ext uri="{BB962C8B-B14F-4D97-AF65-F5344CB8AC3E}">
        <p14:creationId xmlns:p14="http://schemas.microsoft.com/office/powerpoint/2010/main" val="33423781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Two Dominant Views of Behavior </a:t>
            </a:r>
            <a:r>
              <a:rPr lang="en-US" dirty="0" smtClean="0"/>
              <a:t>Under </a:t>
            </a:r>
            <a:r>
              <a:rPr lang="en-US" dirty="0"/>
              <a:t>Poverty</a:t>
            </a:r>
          </a:p>
        </p:txBody>
      </p:sp>
      <p:sp>
        <p:nvSpPr>
          <p:cNvPr id="3" name="Content Placeholder 2"/>
          <p:cNvSpPr>
            <a:spLocks noGrp="1"/>
          </p:cNvSpPr>
          <p:nvPr>
            <p:ph idx="1"/>
          </p:nvPr>
        </p:nvSpPr>
        <p:spPr/>
        <p:txBody>
          <a:bodyPr/>
          <a:lstStyle/>
          <a:p>
            <a:r>
              <a:rPr lang="en-US" dirty="0" smtClean="0"/>
              <a:t>The poor behave rationally</a:t>
            </a:r>
          </a:p>
          <a:p>
            <a:pPr lvl="1"/>
            <a:r>
              <a:rPr lang="en-US" dirty="0" smtClean="0"/>
              <a:t>They are poor because they have few productive resources or bad luck, but their choices are rational</a:t>
            </a:r>
            <a:endParaRPr lang="en-US" dirty="0"/>
          </a:p>
          <a:p>
            <a:r>
              <a:rPr lang="en-US" dirty="0" smtClean="0"/>
              <a:t>The poor behave pathologically</a:t>
            </a:r>
          </a:p>
          <a:p>
            <a:pPr lvl="1"/>
            <a:r>
              <a:rPr lang="en-US" dirty="0" smtClean="0"/>
              <a:t>They are impatient</a:t>
            </a:r>
            <a:r>
              <a:rPr lang="en-US" dirty="0"/>
              <a:t>, </a:t>
            </a:r>
            <a:r>
              <a:rPr lang="en-US" dirty="0" smtClean="0"/>
              <a:t>don’t plan, and are confused</a:t>
            </a:r>
          </a:p>
          <a:p>
            <a:pPr lvl="1"/>
            <a:r>
              <a:rPr lang="en-US" dirty="0" smtClean="0"/>
              <a:t>The poor are different</a:t>
            </a:r>
          </a:p>
          <a:p>
            <a:pPr lvl="1"/>
            <a:r>
              <a:rPr lang="en-US" dirty="0" smtClean="0"/>
              <a:t>They are poor because they make bad choices</a:t>
            </a:r>
            <a:endParaRPr lang="en-US" dirty="0"/>
          </a:p>
          <a:p>
            <a:endParaRPr lang="en-US" dirty="0"/>
          </a:p>
        </p:txBody>
      </p:sp>
    </p:spTree>
    <p:extLst>
      <p:ext uri="{BB962C8B-B14F-4D97-AF65-F5344CB8AC3E}">
        <p14:creationId xmlns:p14="http://schemas.microsoft.com/office/powerpoint/2010/main" val="270584843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Search for a food-related word</a:t>
            </a:r>
            <a:endParaRPr lang="en-US" dirty="0"/>
          </a:p>
        </p:txBody>
      </p:sp>
      <p:pic>
        <p:nvPicPr>
          <p:cNvPr id="4" name="Content Placeholder 3" descr="Food Puzzle.png"/>
          <p:cNvPicPr>
            <a:picLocks noGrp="1" noChangeAspect="1"/>
          </p:cNvPicPr>
          <p:nvPr>
            <p:ph idx="1"/>
          </p:nvPr>
        </p:nvPicPr>
        <p:blipFill>
          <a:blip r:embed="rId3"/>
          <a:srcRect t="-2786" b="-2786"/>
          <a:stretch>
            <a:fillRect/>
          </a:stretch>
        </p:blipFill>
        <p:spPr/>
      </p:pic>
      <p:sp>
        <p:nvSpPr>
          <p:cNvPr id="6" name="Oval 5"/>
          <p:cNvSpPr/>
          <p:nvPr/>
        </p:nvSpPr>
        <p:spPr>
          <a:xfrm>
            <a:off x="3261198" y="4511172"/>
            <a:ext cx="3664169" cy="364981"/>
          </a:xfrm>
          <a:prstGeom prst="ellipse">
            <a:avLst/>
          </a:prstGeom>
          <a:gradFill flip="none" rotWithShape="1">
            <a:gsLst>
              <a:gs pos="0">
                <a:schemeClr val="accent1">
                  <a:tint val="100000"/>
                  <a:shade val="100000"/>
                  <a:satMod val="130000"/>
                  <a:alpha val="0"/>
                </a:schemeClr>
              </a:gs>
              <a:gs pos="100000">
                <a:schemeClr val="accent1">
                  <a:tint val="50000"/>
                  <a:shade val="100000"/>
                  <a:satMod val="350000"/>
                  <a:alpha val="0"/>
                </a:schemeClr>
              </a:gs>
            </a:gsLst>
            <a:lin ang="16200000" scaled="0"/>
            <a:tileRect/>
          </a:gradFill>
          <a:ln>
            <a:solidFill>
              <a:srgbClr val="FF0000"/>
            </a:solidFill>
          </a:ln>
        </p:spPr>
        <p:style>
          <a:lnRef idx="1">
            <a:schemeClr val="accent1"/>
          </a:lnRef>
          <a:fillRef idx="3">
            <a:schemeClr val="accent1"/>
          </a:fillRef>
          <a:effectRef idx="2">
            <a:schemeClr val="accent1"/>
          </a:effectRef>
          <a:fontRef idx="minor">
            <a:schemeClr val="lt1"/>
          </a:fontRef>
        </p:style>
        <p:txBody>
          <a:bodyPr lIns="91435" tIns="45718" rIns="91435" bIns="45718" rtlCol="0" anchor="ctr"/>
          <a:lstStyle/>
          <a:p>
            <a:pPr algn="ctr"/>
            <a:endParaRPr lang="en-US"/>
          </a:p>
        </p:txBody>
      </p:sp>
    </p:spTree>
    <p:extLst>
      <p:ext uri="{BB962C8B-B14F-4D97-AF65-F5344CB8AC3E}">
        <p14:creationId xmlns:p14="http://schemas.microsoft.com/office/powerpoint/2010/main" val="2290237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Bandwidth Tax</a:t>
            </a:r>
          </a:p>
        </p:txBody>
      </p:sp>
      <p:sp>
        <p:nvSpPr>
          <p:cNvPr id="3" name="Content Placeholder 2"/>
          <p:cNvSpPr>
            <a:spLocks noGrp="1"/>
          </p:cNvSpPr>
          <p:nvPr>
            <p:ph idx="1"/>
          </p:nvPr>
        </p:nvSpPr>
        <p:spPr/>
        <p:txBody>
          <a:bodyPr/>
          <a:lstStyle/>
          <a:p>
            <a:r>
              <a:rPr lang="en-US" dirty="0" smtClean="0"/>
              <a:t>Dieters took 30 percent longer (than non-dieters) to find CLOUD after they had just searched for DONUT</a:t>
            </a:r>
          </a:p>
          <a:p>
            <a:r>
              <a:rPr lang="en-US" dirty="0" smtClean="0"/>
              <a:t>DONUT captured the attention of the dieters and would not let go</a:t>
            </a:r>
          </a:p>
          <a:p>
            <a:r>
              <a:rPr lang="en-US" dirty="0" smtClean="0"/>
              <a:t>They were still thinking about DONUT when they were supposed to be searching for CLOUD</a:t>
            </a:r>
          </a:p>
          <a:p>
            <a:endParaRPr lang="en-US" dirty="0"/>
          </a:p>
        </p:txBody>
      </p:sp>
    </p:spTree>
    <p:extLst>
      <p:ext uri="{BB962C8B-B14F-4D97-AF65-F5344CB8AC3E}">
        <p14:creationId xmlns:p14="http://schemas.microsoft.com/office/powerpoint/2010/main" val="98166425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Rectangle 1"/>
          <p:cNvSpPr>
            <a:spLocks noGrp="1" noChangeArrowheads="1"/>
          </p:cNvSpPr>
          <p:nvPr>
            <p:ph type="title"/>
          </p:nvPr>
        </p:nvSpPr>
        <p:spPr/>
        <p:txBody>
          <a:bodyPr/>
          <a:lstStyle/>
          <a:p>
            <a:pPr eaLnBrk="1" hangingPunct="1"/>
            <a:r>
              <a:rPr lang="en-US" sz="2800">
                <a:latin typeface="Palatino" charset="0"/>
                <a:ea typeface="ヒラギノ明朝 ProN W3" charset="0"/>
                <a:cs typeface="ヒラギノ明朝 ProN W3" charset="0"/>
                <a:sym typeface="Palatino" charset="0"/>
              </a:rPr>
              <a:t>   </a:t>
            </a:r>
          </a:p>
        </p:txBody>
      </p:sp>
      <p:pic>
        <p:nvPicPr>
          <p:cNvPr id="35848" name="Picture 8"/>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1" y="4018360"/>
            <a:ext cx="4106521" cy="25529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4" name="Picture 3"/>
          <p:cNvPicPr>
            <a:picLocks noChangeAspect="1" noChangeArrowheads="1"/>
          </p:cNvPicPr>
          <p:nvPr/>
        </p:nvPicPr>
        <p:blipFill>
          <a:blip r:embed="rId3"/>
          <a:srcRect/>
          <a:stretch>
            <a:fillRect/>
          </a:stretch>
        </p:blipFill>
        <p:spPr bwMode="auto">
          <a:xfrm>
            <a:off x="2184798" y="1285875"/>
            <a:ext cx="3643313" cy="2522850"/>
          </a:xfrm>
          <a:prstGeom prst="rect">
            <a:avLst/>
          </a:prstGeom>
          <a:noFill/>
          <a:ln w="9525">
            <a:noFill/>
            <a:round/>
            <a:headEnd/>
            <a:tailEnd/>
          </a:ln>
        </p:spPr>
      </p:pic>
      <p:sp>
        <p:nvSpPr>
          <p:cNvPr id="2" name="TextBox 1"/>
          <p:cNvSpPr txBox="1"/>
          <p:nvPr/>
        </p:nvSpPr>
        <p:spPr>
          <a:xfrm>
            <a:off x="6042423" y="1339453"/>
            <a:ext cx="4554141" cy="2003912"/>
          </a:xfrm>
          <a:prstGeom prst="rect">
            <a:avLst/>
          </a:prstGeom>
          <a:noFill/>
        </p:spPr>
        <p:txBody>
          <a:bodyPr wrap="square" lIns="64291" tIns="32146" rIns="64291" bIns="32146" rtlCol="0">
            <a:spAutoFit/>
          </a:bodyPr>
          <a:lstStyle/>
          <a:p>
            <a:pPr algn="l"/>
            <a:r>
              <a:rPr lang="en-US" dirty="0"/>
              <a:t>EXPERIMENTAL STUDY: </a:t>
            </a:r>
          </a:p>
          <a:p>
            <a:pPr marL="241093" indent="-241093">
              <a:buFontTx/>
              <a:buChar char="•"/>
            </a:pPr>
            <a:r>
              <a:rPr lang="en-US" dirty="0"/>
              <a:t>Trigger thoughts about Financial concerns by presenting hypothetical scenarios to mall shoppers …</a:t>
            </a:r>
          </a:p>
          <a:p>
            <a:pPr marL="241093" indent="-241093">
              <a:buFontTx/>
              <a:buChar char="•"/>
            </a:pPr>
            <a:endParaRPr lang="en-US" dirty="0"/>
          </a:p>
          <a:p>
            <a:pPr marL="241093" indent="-241093">
              <a:buFontTx/>
              <a:buChar char="•"/>
            </a:pPr>
            <a:r>
              <a:rPr lang="en-US" dirty="0"/>
              <a:t> Give them IQ tests as they’re thinking about how they would deal with the scenario</a:t>
            </a:r>
          </a:p>
        </p:txBody>
      </p:sp>
      <p:sp>
        <p:nvSpPr>
          <p:cNvPr id="6" name="TextBox 5"/>
          <p:cNvSpPr txBox="1"/>
          <p:nvPr/>
        </p:nvSpPr>
        <p:spPr>
          <a:xfrm>
            <a:off x="1916907" y="4232673"/>
            <a:ext cx="3643313" cy="2280911"/>
          </a:xfrm>
          <a:prstGeom prst="rect">
            <a:avLst/>
          </a:prstGeom>
          <a:noFill/>
        </p:spPr>
        <p:txBody>
          <a:bodyPr wrap="square" lIns="64291" tIns="32146" rIns="64291" bIns="32146" rtlCol="0">
            <a:spAutoFit/>
          </a:bodyPr>
          <a:lstStyle/>
          <a:p>
            <a:pPr algn="l"/>
            <a:r>
              <a:rPr lang="en-US" dirty="0"/>
              <a:t>FIELD STUDY: </a:t>
            </a:r>
          </a:p>
          <a:p>
            <a:pPr marL="241093" indent="-241093">
              <a:buFontTx/>
              <a:buChar char="•"/>
            </a:pPr>
            <a:r>
              <a:rPr lang="en-US" dirty="0"/>
              <a:t>Farmers financially stretched before harvest, richer after they’re paid. </a:t>
            </a:r>
          </a:p>
          <a:p>
            <a:pPr marL="241093" indent="-241093">
              <a:buFontTx/>
              <a:buChar char="•"/>
            </a:pPr>
            <a:r>
              <a:rPr lang="en-US" dirty="0"/>
              <a:t>Compare IQ test performance of the </a:t>
            </a:r>
            <a:r>
              <a:rPr lang="en-US" i="1" dirty="0"/>
              <a:t>same farmer </a:t>
            </a:r>
            <a:r>
              <a:rPr lang="en-US" dirty="0"/>
              <a:t>before harvest versus after harvest (when he is richer)</a:t>
            </a:r>
          </a:p>
        </p:txBody>
      </p:sp>
      <p:sp>
        <p:nvSpPr>
          <p:cNvPr id="8" name="Title 1"/>
          <p:cNvSpPr txBox="1">
            <a:spLocks/>
          </p:cNvSpPr>
          <p:nvPr/>
        </p:nvSpPr>
        <p:spPr bwMode="auto">
          <a:xfrm>
            <a:off x="2240609" y="335981"/>
            <a:ext cx="8153921" cy="9900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35" tIns="45718" rIns="91435" bIns="45718" numCol="1" anchor="ctr" anchorCtr="0" compatLnSpc="1">
            <a:prstTxWarp prst="textNoShape">
              <a:avLst/>
            </a:prstTxWarp>
          </a:bodyPr>
          <a:lstStyle>
            <a:lvl1pPr algn="l" rtl="0" eaLnBrk="0" fontAlgn="base" hangingPunct="0">
              <a:spcBef>
                <a:spcPct val="0"/>
              </a:spcBef>
              <a:spcAft>
                <a:spcPct val="0"/>
              </a:spcAft>
              <a:defRPr sz="6300" kern="12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6300">
                <a:solidFill>
                  <a:schemeClr val="tx2"/>
                </a:solidFill>
                <a:latin typeface="Tw Cen MT" charset="0"/>
                <a:ea typeface="ＭＳ Ｐゴシック" charset="0"/>
                <a:cs typeface="ＭＳ Ｐゴシック" charset="0"/>
              </a:defRPr>
            </a:lvl2pPr>
            <a:lvl3pPr algn="l" rtl="0" eaLnBrk="0" fontAlgn="base" hangingPunct="0">
              <a:spcBef>
                <a:spcPct val="0"/>
              </a:spcBef>
              <a:spcAft>
                <a:spcPct val="0"/>
              </a:spcAft>
              <a:defRPr sz="6300">
                <a:solidFill>
                  <a:schemeClr val="tx2"/>
                </a:solidFill>
                <a:latin typeface="Tw Cen MT" charset="0"/>
                <a:ea typeface="ＭＳ Ｐゴシック" charset="0"/>
                <a:cs typeface="ＭＳ Ｐゴシック" charset="0"/>
              </a:defRPr>
            </a:lvl3pPr>
            <a:lvl4pPr algn="l" rtl="0" eaLnBrk="0" fontAlgn="base" hangingPunct="0">
              <a:spcBef>
                <a:spcPct val="0"/>
              </a:spcBef>
              <a:spcAft>
                <a:spcPct val="0"/>
              </a:spcAft>
              <a:defRPr sz="6300">
                <a:solidFill>
                  <a:schemeClr val="tx2"/>
                </a:solidFill>
                <a:latin typeface="Tw Cen MT" charset="0"/>
                <a:ea typeface="ＭＳ Ｐゴシック" charset="0"/>
                <a:cs typeface="ＭＳ Ｐゴシック" charset="0"/>
              </a:defRPr>
            </a:lvl4pPr>
            <a:lvl5pPr algn="l" rtl="0" eaLnBrk="0" fontAlgn="base" hangingPunct="0">
              <a:spcBef>
                <a:spcPct val="0"/>
              </a:spcBef>
              <a:spcAft>
                <a:spcPct val="0"/>
              </a:spcAft>
              <a:defRPr sz="6300">
                <a:solidFill>
                  <a:schemeClr val="tx2"/>
                </a:solidFill>
                <a:latin typeface="Tw Cen MT" charset="0"/>
                <a:ea typeface="ＭＳ Ｐゴシック" charset="0"/>
                <a:cs typeface="ＭＳ Ｐゴシック" charset="0"/>
              </a:defRPr>
            </a:lvl5pPr>
            <a:lvl6pPr marL="457200" algn="l" rtl="0" fontAlgn="base">
              <a:spcBef>
                <a:spcPct val="0"/>
              </a:spcBef>
              <a:spcAft>
                <a:spcPct val="0"/>
              </a:spcAft>
              <a:defRPr sz="6300">
                <a:solidFill>
                  <a:schemeClr val="tx2"/>
                </a:solidFill>
                <a:latin typeface="Tw Cen MT" charset="0"/>
                <a:ea typeface="ＭＳ Ｐゴシック" charset="0"/>
                <a:cs typeface="ＭＳ Ｐゴシック" charset="0"/>
              </a:defRPr>
            </a:lvl6pPr>
            <a:lvl7pPr marL="914400" algn="l" rtl="0" fontAlgn="base">
              <a:spcBef>
                <a:spcPct val="0"/>
              </a:spcBef>
              <a:spcAft>
                <a:spcPct val="0"/>
              </a:spcAft>
              <a:defRPr sz="6300">
                <a:solidFill>
                  <a:schemeClr val="tx2"/>
                </a:solidFill>
                <a:latin typeface="Tw Cen MT" charset="0"/>
                <a:ea typeface="ＭＳ Ｐゴシック" charset="0"/>
                <a:cs typeface="ＭＳ Ｐゴシック" charset="0"/>
              </a:defRPr>
            </a:lvl7pPr>
            <a:lvl8pPr marL="1371600" algn="l" rtl="0" fontAlgn="base">
              <a:spcBef>
                <a:spcPct val="0"/>
              </a:spcBef>
              <a:spcAft>
                <a:spcPct val="0"/>
              </a:spcAft>
              <a:defRPr sz="6300">
                <a:solidFill>
                  <a:schemeClr val="tx2"/>
                </a:solidFill>
                <a:latin typeface="Tw Cen MT" charset="0"/>
                <a:ea typeface="ＭＳ Ｐゴシック" charset="0"/>
                <a:cs typeface="ＭＳ Ｐゴシック" charset="0"/>
              </a:defRPr>
            </a:lvl8pPr>
            <a:lvl9pPr marL="1828800" algn="l" rtl="0" fontAlgn="base">
              <a:spcBef>
                <a:spcPct val="0"/>
              </a:spcBef>
              <a:spcAft>
                <a:spcPct val="0"/>
              </a:spcAft>
              <a:defRPr sz="6300">
                <a:solidFill>
                  <a:schemeClr val="tx2"/>
                </a:solidFill>
                <a:latin typeface="Tw Cen MT" charset="0"/>
                <a:ea typeface="ＭＳ Ｐゴシック" charset="0"/>
                <a:cs typeface="ＭＳ Ｐゴシック" charset="0"/>
              </a:defRPr>
            </a:lvl9pPr>
          </a:lstStyle>
          <a:p>
            <a:pPr algn="ctr"/>
            <a:r>
              <a:rPr lang="en-US" sz="4400" dirty="0"/>
              <a:t>Evidence for the Hypothesis</a:t>
            </a:r>
          </a:p>
        </p:txBody>
      </p:sp>
    </p:spTree>
    <p:extLst>
      <p:ext uri="{BB962C8B-B14F-4D97-AF65-F5344CB8AC3E}">
        <p14:creationId xmlns:p14="http://schemas.microsoft.com/office/powerpoint/2010/main" val="894587867"/>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584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6"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p:nvPr>
        </p:nvSpPr>
        <p:spPr/>
        <p:txBody>
          <a:bodyPr/>
          <a:lstStyle/>
          <a:p>
            <a:pPr algn="ctr" eaLnBrk="1" hangingPunct="1"/>
            <a:r>
              <a:rPr lang="en-US" dirty="0"/>
              <a:t>Cognitive </a:t>
            </a:r>
            <a:r>
              <a:rPr lang="en-US" dirty="0" smtClean="0"/>
              <a:t>Tests</a:t>
            </a:r>
            <a:endParaRPr lang="en-US" dirty="0"/>
          </a:p>
        </p:txBody>
      </p:sp>
      <p:sp>
        <p:nvSpPr>
          <p:cNvPr id="3" name="Content Placeholder 2"/>
          <p:cNvSpPr>
            <a:spLocks noGrp="1"/>
          </p:cNvSpPr>
          <p:nvPr>
            <p:ph sz="quarter" idx="2"/>
          </p:nvPr>
        </p:nvSpPr>
        <p:spPr/>
        <p:txBody>
          <a:bodyPr/>
          <a:lstStyle/>
          <a:p>
            <a:endParaRPr lang="en-US" dirty="0"/>
          </a:p>
        </p:txBody>
      </p:sp>
      <p:sp>
        <p:nvSpPr>
          <p:cNvPr id="6" name="Content Placeholder 5"/>
          <p:cNvSpPr>
            <a:spLocks noGrp="1"/>
          </p:cNvSpPr>
          <p:nvPr>
            <p:ph sz="quarter" idx="4"/>
          </p:nvPr>
        </p:nvSpPr>
        <p:spPr/>
        <p:txBody>
          <a:bodyPr/>
          <a:lstStyle/>
          <a:p>
            <a:pPr eaLnBrk="1" hangingPunct="1"/>
            <a:r>
              <a:rPr lang="en-US" sz="1800" dirty="0"/>
              <a:t>Respondents shown a string of (identical) numbers; Task is to count the number of </a:t>
            </a:r>
            <a:r>
              <a:rPr lang="en-US" sz="1800" u="sng" dirty="0"/>
              <a:t>digits</a:t>
            </a:r>
            <a:r>
              <a:rPr lang="en-US" sz="1800" dirty="0"/>
              <a:t>, not the number itself</a:t>
            </a:r>
          </a:p>
          <a:p>
            <a:pPr eaLnBrk="1" hangingPunct="1"/>
            <a:endParaRPr lang="en-US" sz="1800" dirty="0"/>
          </a:p>
          <a:p>
            <a:pPr eaLnBrk="1" hangingPunct="1"/>
            <a:r>
              <a:rPr lang="en-US" sz="1800" dirty="0"/>
              <a:t>333 </a:t>
            </a:r>
          </a:p>
          <a:p>
            <a:pPr eaLnBrk="1" hangingPunct="1"/>
            <a:r>
              <a:rPr lang="en-US" sz="1800" dirty="0"/>
              <a:t>666666</a:t>
            </a:r>
          </a:p>
          <a:p>
            <a:pPr eaLnBrk="1" hangingPunct="1"/>
            <a:r>
              <a:rPr lang="en-US" sz="1800" dirty="0"/>
              <a:t>22</a:t>
            </a:r>
          </a:p>
          <a:p>
            <a:pPr eaLnBrk="1" hangingPunct="1"/>
            <a:r>
              <a:rPr lang="en-US" sz="1800" dirty="0"/>
              <a:t>11</a:t>
            </a:r>
          </a:p>
          <a:p>
            <a:pPr eaLnBrk="1" hangingPunct="1"/>
            <a:r>
              <a:rPr lang="en-US" sz="1800" dirty="0"/>
              <a:t>4</a:t>
            </a:r>
          </a:p>
          <a:p>
            <a:endParaRPr lang="en-US" dirty="0"/>
          </a:p>
        </p:txBody>
      </p:sp>
      <p:sp>
        <p:nvSpPr>
          <p:cNvPr id="2" name="Text Placeholder 1"/>
          <p:cNvSpPr>
            <a:spLocks noGrp="1"/>
          </p:cNvSpPr>
          <p:nvPr>
            <p:ph type="body" sz="quarter" idx="1"/>
          </p:nvPr>
        </p:nvSpPr>
        <p:spPr/>
        <p:txBody>
          <a:bodyPr/>
          <a:lstStyle/>
          <a:p>
            <a:r>
              <a:rPr lang="en-US" dirty="0" smtClean="0"/>
              <a:t>Raven’s Tests</a:t>
            </a:r>
            <a:endParaRPr lang="en-US" dirty="0"/>
          </a:p>
        </p:txBody>
      </p:sp>
      <p:sp>
        <p:nvSpPr>
          <p:cNvPr id="5" name="Text Placeholder 4"/>
          <p:cNvSpPr>
            <a:spLocks noGrp="1"/>
          </p:cNvSpPr>
          <p:nvPr>
            <p:ph type="body" sz="quarter" idx="3"/>
          </p:nvPr>
        </p:nvSpPr>
        <p:spPr/>
        <p:txBody>
          <a:bodyPr/>
          <a:lstStyle/>
          <a:p>
            <a:r>
              <a:rPr lang="en-US" dirty="0" smtClean="0"/>
              <a:t>Number </a:t>
            </a:r>
            <a:r>
              <a:rPr lang="en-US" dirty="0" err="1" smtClean="0"/>
              <a:t>Stroop</a:t>
            </a:r>
            <a:r>
              <a:rPr lang="en-US" dirty="0" smtClean="0"/>
              <a:t> Tests</a:t>
            </a:r>
            <a:endParaRPr lang="en-US" dirty="0"/>
          </a:p>
        </p:txBody>
      </p:sp>
      <p:grpSp>
        <p:nvGrpSpPr>
          <p:cNvPr id="4" name="Group 9"/>
          <p:cNvGrpSpPr>
            <a:grpSpLocks/>
          </p:cNvGrpSpPr>
          <p:nvPr/>
        </p:nvGrpSpPr>
        <p:grpSpPr bwMode="auto">
          <a:xfrm>
            <a:off x="2131219" y="2571750"/>
            <a:ext cx="3581990" cy="3589734"/>
            <a:chOff x="0" y="0"/>
            <a:chExt cx="3160" cy="3400"/>
          </a:xfrm>
        </p:grpSpPr>
        <p:pic>
          <p:nvPicPr>
            <p:cNvPr id="36869" name="Picture 2"/>
            <p:cNvPicPr>
              <a:picLocks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160" cy="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36870" name="Rectangle 3"/>
            <p:cNvSpPr>
              <a:spLocks/>
            </p:cNvSpPr>
            <p:nvPr/>
          </p:nvSpPr>
          <p:spPr bwMode="auto">
            <a:xfrm>
              <a:off x="246" y="1861"/>
              <a:ext cx="9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b="1">
                  <a:latin typeface="Palatino" charset="0"/>
                  <a:ea typeface="ＭＳ Ｐゴシック" charset="0"/>
                  <a:cs typeface="ＭＳ Ｐゴシック" charset="0"/>
                  <a:sym typeface="Palatino" charset="0"/>
                </a:rPr>
                <a:t>1</a:t>
              </a:r>
            </a:p>
          </p:txBody>
        </p:sp>
        <p:sp>
          <p:nvSpPr>
            <p:cNvPr id="36871" name="Rectangle 4"/>
            <p:cNvSpPr>
              <a:spLocks/>
            </p:cNvSpPr>
            <p:nvPr/>
          </p:nvSpPr>
          <p:spPr bwMode="auto">
            <a:xfrm>
              <a:off x="1374" y="1861"/>
              <a:ext cx="9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b="1">
                  <a:latin typeface="Palatino" charset="0"/>
                  <a:ea typeface="ＭＳ Ｐゴシック" charset="0"/>
                  <a:cs typeface="ＭＳ Ｐゴシック" charset="0"/>
                  <a:sym typeface="Palatino" charset="0"/>
                </a:rPr>
                <a:t>2</a:t>
              </a:r>
            </a:p>
          </p:txBody>
        </p:sp>
        <p:sp>
          <p:nvSpPr>
            <p:cNvPr id="36872" name="Rectangle 5"/>
            <p:cNvSpPr>
              <a:spLocks/>
            </p:cNvSpPr>
            <p:nvPr/>
          </p:nvSpPr>
          <p:spPr bwMode="auto">
            <a:xfrm>
              <a:off x="2502" y="1861"/>
              <a:ext cx="9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b="1">
                  <a:latin typeface="Palatino" charset="0"/>
                  <a:ea typeface="ＭＳ Ｐゴシック" charset="0"/>
                  <a:cs typeface="ＭＳ Ｐゴシック" charset="0"/>
                  <a:sym typeface="Palatino" charset="0"/>
                </a:rPr>
                <a:t>3</a:t>
              </a:r>
            </a:p>
          </p:txBody>
        </p:sp>
        <p:sp>
          <p:nvSpPr>
            <p:cNvPr id="36873" name="Rectangle 6"/>
            <p:cNvSpPr>
              <a:spLocks/>
            </p:cNvSpPr>
            <p:nvPr/>
          </p:nvSpPr>
          <p:spPr bwMode="auto">
            <a:xfrm>
              <a:off x="246" y="2661"/>
              <a:ext cx="9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b="1">
                  <a:latin typeface="Palatino" charset="0"/>
                  <a:ea typeface="ＭＳ Ｐゴシック" charset="0"/>
                  <a:cs typeface="ＭＳ Ｐゴシック" charset="0"/>
                  <a:sym typeface="Palatino" charset="0"/>
                </a:rPr>
                <a:t>4</a:t>
              </a:r>
            </a:p>
          </p:txBody>
        </p:sp>
        <p:sp>
          <p:nvSpPr>
            <p:cNvPr id="36874" name="Rectangle 7"/>
            <p:cNvSpPr>
              <a:spLocks/>
            </p:cNvSpPr>
            <p:nvPr/>
          </p:nvSpPr>
          <p:spPr bwMode="auto">
            <a:xfrm>
              <a:off x="1374" y="2661"/>
              <a:ext cx="9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b="1">
                  <a:latin typeface="Palatino" charset="0"/>
                  <a:ea typeface="ＭＳ Ｐゴシック" charset="0"/>
                  <a:cs typeface="ＭＳ Ｐゴシック" charset="0"/>
                  <a:sym typeface="Palatino" charset="0"/>
                </a:rPr>
                <a:t>5</a:t>
              </a:r>
            </a:p>
          </p:txBody>
        </p:sp>
        <p:sp>
          <p:nvSpPr>
            <p:cNvPr id="36875" name="Rectangle 8"/>
            <p:cNvSpPr>
              <a:spLocks/>
            </p:cNvSpPr>
            <p:nvPr/>
          </p:nvSpPr>
          <p:spPr bwMode="auto">
            <a:xfrm>
              <a:off x="2502" y="2661"/>
              <a:ext cx="95"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txBody>
            <a:bodyPr wrap="none" lIns="0" tIns="0" rIns="0" bIns="0" anchor="b">
              <a:spAutoFit/>
            </a:bodyPr>
            <a:lstStyle/>
            <a:p>
              <a:r>
                <a:rPr lang="en-US" sz="1500" b="1">
                  <a:latin typeface="Palatino" charset="0"/>
                  <a:ea typeface="ＭＳ Ｐゴシック" charset="0"/>
                  <a:cs typeface="ＭＳ Ｐゴシック" charset="0"/>
                  <a:sym typeface="Palatino" charset="0"/>
                </a:rPr>
                <a:t>6</a:t>
              </a:r>
            </a:p>
          </p:txBody>
        </p:sp>
      </p:grpSp>
    </p:spTree>
    <p:extLst>
      <p:ext uri="{BB962C8B-B14F-4D97-AF65-F5344CB8AC3E}">
        <p14:creationId xmlns:p14="http://schemas.microsoft.com/office/powerpoint/2010/main" val="3334614933"/>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w Cen MT"/>
                <a:sym typeface="Palatino" charset="0"/>
              </a:rPr>
              <a:t>Study in a NJ </a:t>
            </a:r>
            <a:r>
              <a:rPr lang="en-US" dirty="0" smtClean="0">
                <a:cs typeface="Tw Cen MT"/>
                <a:sym typeface="Palatino" charset="0"/>
              </a:rPr>
              <a:t>Mall</a:t>
            </a:r>
            <a:endParaRPr lang="en-US" dirty="0"/>
          </a:p>
        </p:txBody>
      </p:sp>
      <p:sp>
        <p:nvSpPr>
          <p:cNvPr id="3" name="Content Placeholder 2"/>
          <p:cNvSpPr>
            <a:spLocks noGrp="1"/>
          </p:cNvSpPr>
          <p:nvPr>
            <p:ph idx="1"/>
          </p:nvPr>
        </p:nvSpPr>
        <p:spPr/>
        <p:txBody>
          <a:bodyPr>
            <a:noAutofit/>
          </a:bodyPr>
          <a:lstStyle/>
          <a:p>
            <a:r>
              <a:rPr lang="en-US" dirty="0" smtClean="0">
                <a:ea typeface="ＭＳ Ｐゴシック" charset="0"/>
                <a:cs typeface="Tw Cen MT"/>
                <a:sym typeface="Palatino" charset="0"/>
              </a:rPr>
              <a:t>Scenario: </a:t>
            </a:r>
            <a:r>
              <a:rPr lang="en-US" i="1" dirty="0" smtClean="0">
                <a:ea typeface="ＭＳ Ｐゴシック" charset="0"/>
                <a:cs typeface="Tw Cen MT"/>
                <a:sym typeface="Palatino" charset="0"/>
              </a:rPr>
              <a:t>Your </a:t>
            </a:r>
            <a:r>
              <a:rPr lang="en-US" i="1" dirty="0">
                <a:ea typeface="ＭＳ Ｐゴシック" charset="0"/>
                <a:cs typeface="Tw Cen MT"/>
                <a:sym typeface="Palatino" charset="0"/>
              </a:rPr>
              <a:t>car breaks down and requires $300 to be fixed. You can pay in full, take a loan, or take a chance and forego the service at the moment... How would you go about making this decision</a:t>
            </a:r>
            <a:r>
              <a:rPr lang="en-US" i="1" dirty="0" smtClean="0">
                <a:ea typeface="ＭＳ Ｐゴシック" charset="0"/>
                <a:cs typeface="Tw Cen MT"/>
                <a:sym typeface="Palatino" charset="0"/>
              </a:rPr>
              <a:t>? Financially, would it be an easy or a difficult decision for you to make?</a:t>
            </a:r>
            <a:endParaRPr lang="en-US" i="1" dirty="0">
              <a:ea typeface="ＭＳ Ｐゴシック" charset="0"/>
              <a:cs typeface="Tw Cen MT"/>
              <a:sym typeface="Palatino" charset="0"/>
            </a:endParaRPr>
          </a:p>
          <a:p>
            <a:r>
              <a:rPr lang="en-US" dirty="0" smtClean="0">
                <a:ea typeface="ＭＳ Ｐゴシック" charset="0"/>
                <a:cs typeface="Tw Cen MT"/>
                <a:sym typeface="Palatino" charset="0"/>
              </a:rPr>
              <a:t>This was followed by Raven’s Matrices tests for IQ</a:t>
            </a:r>
          </a:p>
          <a:p>
            <a:r>
              <a:rPr lang="en-US" dirty="0" smtClean="0">
                <a:ea typeface="ＭＳ Ｐゴシック" charset="0"/>
                <a:cs typeface="Tw Cen MT"/>
                <a:sym typeface="Palatino" charset="0"/>
              </a:rPr>
              <a:t>The rich and the poor did equally well</a:t>
            </a:r>
            <a:endParaRPr lang="en-US" dirty="0">
              <a:ea typeface="ＭＳ Ｐゴシック" charset="0"/>
              <a:cs typeface="Tw Cen MT"/>
              <a:sym typeface="Palatino" charset="0"/>
            </a:endParaRPr>
          </a:p>
          <a:p>
            <a:endParaRPr lang="en-US" dirty="0"/>
          </a:p>
        </p:txBody>
      </p:sp>
    </p:spTree>
    <p:extLst>
      <p:ext uri="{BB962C8B-B14F-4D97-AF65-F5344CB8AC3E}">
        <p14:creationId xmlns:p14="http://schemas.microsoft.com/office/powerpoint/2010/main" val="31853581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cs typeface="Tw Cen MT"/>
                <a:sym typeface="Palatino" charset="0"/>
              </a:rPr>
              <a:t>Study in a NJ Mall</a:t>
            </a:r>
            <a:endParaRPr lang="en-US" dirty="0"/>
          </a:p>
        </p:txBody>
      </p:sp>
      <p:sp>
        <p:nvSpPr>
          <p:cNvPr id="3" name="Content Placeholder 2"/>
          <p:cNvSpPr>
            <a:spLocks noGrp="1"/>
          </p:cNvSpPr>
          <p:nvPr>
            <p:ph idx="1"/>
          </p:nvPr>
        </p:nvSpPr>
        <p:spPr/>
        <p:txBody>
          <a:bodyPr/>
          <a:lstStyle/>
          <a:p>
            <a:r>
              <a:rPr lang="en-US" dirty="0" smtClean="0"/>
              <a:t>The experiment was then repeated, but the repair cost was given as </a:t>
            </a:r>
            <a:r>
              <a:rPr lang="en-US" b="1" dirty="0" smtClean="0"/>
              <a:t>$3,000</a:t>
            </a:r>
          </a:p>
          <a:p>
            <a:r>
              <a:rPr lang="en-US" dirty="0" smtClean="0"/>
              <a:t>The rich subjects now did as well as before</a:t>
            </a:r>
          </a:p>
          <a:p>
            <a:r>
              <a:rPr lang="en-US" dirty="0" smtClean="0"/>
              <a:t>The poor did </a:t>
            </a:r>
            <a:r>
              <a:rPr lang="en-US" i="1" dirty="0" smtClean="0"/>
              <a:t>significantly worse</a:t>
            </a:r>
          </a:p>
          <a:p>
            <a:r>
              <a:rPr lang="en-US" dirty="0" smtClean="0"/>
              <a:t>Preoccupied with scarcity, their IQ went down!!</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86601" y="4495801"/>
            <a:ext cx="3328987" cy="22193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520317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pPr algn="ctr"/>
            <a:r>
              <a:rPr lang="en-US" dirty="0" smtClean="0"/>
              <a:t> Findings</a:t>
            </a:r>
            <a:endParaRPr lang="en-US" dirty="0"/>
          </a:p>
        </p:txBody>
      </p:sp>
      <p:sp>
        <p:nvSpPr>
          <p:cNvPr id="8" name="Content Placeholder 7"/>
          <p:cNvSpPr>
            <a:spLocks noGrp="1"/>
          </p:cNvSpPr>
          <p:nvPr>
            <p:ph idx="1"/>
          </p:nvPr>
        </p:nvSpPr>
        <p:spPr/>
        <p:txBody>
          <a:bodyPr/>
          <a:lstStyle/>
          <a:p>
            <a:r>
              <a:rPr lang="en-US" dirty="0" smtClean="0"/>
              <a:t>Financial Stress results in a drop of 10-13 IQ points…which is the equivalent of IQ lost </a:t>
            </a:r>
          </a:p>
          <a:p>
            <a:pPr lvl="1"/>
            <a:r>
              <a:rPr lang="en-US" dirty="0" smtClean="0"/>
              <a:t>From loss of a full night’s sleep</a:t>
            </a:r>
          </a:p>
          <a:p>
            <a:pPr lvl="1"/>
            <a:r>
              <a:rPr lang="en-US" dirty="0" smtClean="0"/>
              <a:t>From becoming a normal drinker to an alcoholic</a:t>
            </a:r>
          </a:p>
          <a:p>
            <a:pPr lvl="1"/>
            <a:r>
              <a:rPr lang="en-US" dirty="0" smtClean="0"/>
              <a:t>Going from 45 to 60 years of age</a:t>
            </a:r>
          </a:p>
          <a:p>
            <a:endParaRPr lang="en-US" dirty="0" smtClean="0"/>
          </a:p>
          <a:p>
            <a:endParaRPr lang="en-US" dirty="0"/>
          </a:p>
        </p:txBody>
      </p:sp>
    </p:spTree>
    <p:extLst>
      <p:ext uri="{BB962C8B-B14F-4D97-AF65-F5344CB8AC3E}">
        <p14:creationId xmlns:p14="http://schemas.microsoft.com/office/powerpoint/2010/main" val="268215327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Policy Implications</a:t>
            </a:r>
            <a:endParaRPr lang="en-US" dirty="0"/>
          </a:p>
        </p:txBody>
      </p:sp>
      <p:sp>
        <p:nvSpPr>
          <p:cNvPr id="3" name="Content Placeholder 2"/>
          <p:cNvSpPr>
            <a:spLocks noGrp="1"/>
          </p:cNvSpPr>
          <p:nvPr>
            <p:ph idx="1"/>
          </p:nvPr>
        </p:nvSpPr>
        <p:spPr/>
        <p:txBody>
          <a:bodyPr/>
          <a:lstStyle/>
          <a:p>
            <a:r>
              <a:rPr lang="en-US" dirty="0" smtClean="0"/>
              <a:t>Poverty is not just about material resources, but also about lower </a:t>
            </a:r>
            <a:r>
              <a:rPr lang="en-US" i="1" dirty="0"/>
              <a:t>m</a:t>
            </a:r>
            <a:r>
              <a:rPr lang="en-US" i="1" dirty="0" smtClean="0"/>
              <a:t>ental</a:t>
            </a:r>
            <a:r>
              <a:rPr lang="en-US" dirty="0" smtClean="0"/>
              <a:t> resources </a:t>
            </a:r>
          </a:p>
          <a:p>
            <a:pPr>
              <a:spcBef>
                <a:spcPts val="2812"/>
              </a:spcBef>
              <a:defRPr/>
            </a:pPr>
            <a:r>
              <a:rPr lang="en-US" dirty="0" smtClean="0">
                <a:cs typeface="Tw Cen MT"/>
                <a:sym typeface="Palatino" charset="0"/>
              </a:rPr>
              <a:t>Policies </a:t>
            </a:r>
            <a:r>
              <a:rPr lang="en-US" dirty="0">
                <a:cs typeface="Tw Cen MT"/>
                <a:sym typeface="Palatino" charset="0"/>
              </a:rPr>
              <a:t>should be created in a way to reduce the cognitive demand in the </a:t>
            </a:r>
            <a:r>
              <a:rPr lang="en-US" dirty="0" smtClean="0">
                <a:cs typeface="Tw Cen MT"/>
                <a:sym typeface="Palatino" charset="0"/>
              </a:rPr>
              <a:t>poor</a:t>
            </a:r>
          </a:p>
          <a:p>
            <a:pPr marL="321457" lvl="1" indent="-321457">
              <a:spcBef>
                <a:spcPts val="703"/>
              </a:spcBef>
              <a:defRPr/>
            </a:pPr>
            <a:r>
              <a:rPr lang="en-US" dirty="0" smtClean="0">
                <a:cs typeface="Tw Cen MT"/>
                <a:sym typeface="Palatino" charset="0"/>
              </a:rPr>
              <a:t>Set </a:t>
            </a:r>
            <a:r>
              <a:rPr lang="en-US" dirty="0">
                <a:cs typeface="Tw Cen MT"/>
                <a:sym typeface="Palatino" charset="0"/>
              </a:rPr>
              <a:t>up the right default in retirement plans, health insurance, bank </a:t>
            </a:r>
            <a:r>
              <a:rPr lang="en-US" dirty="0" smtClean="0">
                <a:cs typeface="Tw Cen MT"/>
                <a:sym typeface="Palatino" charset="0"/>
              </a:rPr>
              <a:t>accounts</a:t>
            </a:r>
          </a:p>
          <a:p>
            <a:pPr marL="321457" lvl="1" indent="-321457">
              <a:spcBef>
                <a:spcPts val="703"/>
              </a:spcBef>
              <a:defRPr/>
            </a:pPr>
            <a:r>
              <a:rPr lang="en-US" dirty="0" smtClean="0">
                <a:cs typeface="Tw Cen MT"/>
                <a:sym typeface="Palatino" charset="0"/>
              </a:rPr>
              <a:t>Simplify </a:t>
            </a:r>
            <a:r>
              <a:rPr lang="en-US" dirty="0">
                <a:cs typeface="Tw Cen MT"/>
                <a:sym typeface="Palatino" charset="0"/>
              </a:rPr>
              <a:t>forms, application </a:t>
            </a:r>
            <a:r>
              <a:rPr lang="en-US" dirty="0" smtClean="0">
                <a:cs typeface="Tw Cen MT"/>
                <a:sym typeface="Palatino" charset="0"/>
              </a:rPr>
              <a:t>procedures</a:t>
            </a:r>
          </a:p>
          <a:p>
            <a:pPr marL="321457" lvl="1" indent="-321457">
              <a:spcBef>
                <a:spcPts val="703"/>
              </a:spcBef>
              <a:defRPr/>
            </a:pPr>
            <a:r>
              <a:rPr lang="en-US" dirty="0" smtClean="0">
                <a:cs typeface="Tw Cen MT"/>
                <a:sym typeface="Palatino" charset="0"/>
              </a:rPr>
              <a:t>Set </a:t>
            </a:r>
            <a:r>
              <a:rPr lang="en-US" dirty="0">
                <a:cs typeface="Tw Cen MT"/>
                <a:sym typeface="Palatino" charset="0"/>
              </a:rPr>
              <a:t>up commitment </a:t>
            </a:r>
            <a:r>
              <a:rPr lang="en-US" dirty="0" smtClean="0">
                <a:cs typeface="Tw Cen MT"/>
                <a:sym typeface="Palatino" charset="0"/>
              </a:rPr>
              <a:t>devices and timely reminders</a:t>
            </a:r>
            <a:endParaRPr lang="en-US" dirty="0"/>
          </a:p>
        </p:txBody>
      </p:sp>
    </p:spTree>
    <p:extLst>
      <p:ext uri="{BB962C8B-B14F-4D97-AF65-F5344CB8AC3E}">
        <p14:creationId xmlns:p14="http://schemas.microsoft.com/office/powerpoint/2010/main" val="28516439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Loss of Executive Control</a:t>
            </a:r>
            <a:endParaRPr lang="en-US" dirty="0"/>
          </a:p>
        </p:txBody>
      </p:sp>
      <p:sp>
        <p:nvSpPr>
          <p:cNvPr id="3" name="Content Placeholder 2"/>
          <p:cNvSpPr>
            <a:spLocks noGrp="1"/>
          </p:cNvSpPr>
          <p:nvPr>
            <p:ph idx="1"/>
          </p:nvPr>
        </p:nvSpPr>
        <p:spPr/>
        <p:txBody>
          <a:bodyPr/>
          <a:lstStyle/>
          <a:p>
            <a:r>
              <a:rPr lang="en-US" dirty="0" smtClean="0"/>
              <a:t>We have discussed Walter </a:t>
            </a:r>
            <a:r>
              <a:rPr lang="en-US" dirty="0" err="1" smtClean="0"/>
              <a:t>Mischel’s</a:t>
            </a:r>
            <a:r>
              <a:rPr lang="en-US" dirty="0" smtClean="0"/>
              <a:t> 1960s marshmallow experiment</a:t>
            </a:r>
          </a:p>
          <a:p>
            <a:r>
              <a:rPr lang="en-US" dirty="0" smtClean="0"/>
              <a:t>That experiment showed how important self-control is as a determinant of success in life</a:t>
            </a:r>
          </a:p>
          <a:p>
            <a:r>
              <a:rPr lang="en-US" dirty="0" smtClean="0"/>
              <a:t>Unfortunately, </a:t>
            </a:r>
            <a:r>
              <a:rPr lang="en-US" dirty="0" smtClean="0">
                <a:solidFill>
                  <a:srgbClr val="FF0000"/>
                </a:solidFill>
              </a:rPr>
              <a:t>scarcity reduces self-control</a:t>
            </a:r>
            <a:endParaRPr lang="en-US" dirty="0">
              <a:solidFill>
                <a:srgbClr val="FF0000"/>
              </a:solidFill>
            </a:endParaRPr>
          </a:p>
        </p:txBody>
      </p:sp>
    </p:spTree>
    <p:extLst>
      <p:ext uri="{BB962C8B-B14F-4D97-AF65-F5344CB8AC3E}">
        <p14:creationId xmlns:p14="http://schemas.microsoft.com/office/powerpoint/2010/main" val="42797397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 of Executive Control</a:t>
            </a:r>
          </a:p>
        </p:txBody>
      </p:sp>
      <p:sp>
        <p:nvSpPr>
          <p:cNvPr id="3" name="Content Placeholder 2"/>
          <p:cNvSpPr>
            <a:spLocks noGrp="1"/>
          </p:cNvSpPr>
          <p:nvPr>
            <p:ph idx="1"/>
          </p:nvPr>
        </p:nvSpPr>
        <p:spPr/>
        <p:txBody>
          <a:bodyPr/>
          <a:lstStyle/>
          <a:p>
            <a:r>
              <a:rPr lang="en-US" dirty="0" smtClean="0"/>
              <a:t>Self-control relies heavily on executive control</a:t>
            </a:r>
          </a:p>
          <a:p>
            <a:r>
              <a:rPr lang="en-US" dirty="0" smtClean="0"/>
              <a:t>Executive control is essential when we need to</a:t>
            </a:r>
          </a:p>
          <a:p>
            <a:pPr lvl="1"/>
            <a:r>
              <a:rPr lang="en-US" dirty="0" smtClean="0"/>
              <a:t>Direct attention</a:t>
            </a:r>
          </a:p>
          <a:p>
            <a:pPr lvl="1"/>
            <a:r>
              <a:rPr lang="en-US" dirty="0" smtClean="0"/>
              <a:t>Initiate an action</a:t>
            </a:r>
          </a:p>
          <a:p>
            <a:pPr lvl="1"/>
            <a:r>
              <a:rPr lang="en-US" dirty="0" smtClean="0"/>
              <a:t>Inhibit an intuitive response</a:t>
            </a:r>
          </a:p>
          <a:p>
            <a:pPr lvl="1"/>
            <a:r>
              <a:rPr lang="en-US" dirty="0" smtClean="0"/>
              <a:t>Resist an impulse</a:t>
            </a:r>
          </a:p>
          <a:p>
            <a:r>
              <a:rPr lang="en-US" dirty="0" smtClean="0"/>
              <a:t>These abilities are tested by psychologists using a simple test</a:t>
            </a:r>
            <a:endParaRPr lang="en-US" dirty="0"/>
          </a:p>
        </p:txBody>
      </p:sp>
    </p:spTree>
    <p:extLst>
      <p:ext uri="{BB962C8B-B14F-4D97-AF65-F5344CB8AC3E}">
        <p14:creationId xmlns:p14="http://schemas.microsoft.com/office/powerpoint/2010/main" val="105419072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Behavioral Economics and the Poor</a:t>
            </a:r>
            <a:endParaRPr lang="en-US" dirty="0"/>
          </a:p>
        </p:txBody>
      </p:sp>
      <p:sp>
        <p:nvSpPr>
          <p:cNvPr id="3" name="Content Placeholder 2"/>
          <p:cNvSpPr>
            <a:spLocks noGrp="1"/>
          </p:cNvSpPr>
          <p:nvPr>
            <p:ph idx="1"/>
          </p:nvPr>
        </p:nvSpPr>
        <p:spPr/>
        <p:txBody>
          <a:bodyPr/>
          <a:lstStyle/>
          <a:p>
            <a:r>
              <a:rPr lang="en-US" dirty="0" smtClean="0"/>
              <a:t>Behavioral economics says:</a:t>
            </a:r>
          </a:p>
          <a:p>
            <a:pPr lvl="1"/>
            <a:r>
              <a:rPr lang="en-US" dirty="0" smtClean="0"/>
              <a:t>Yes, people become poor because they have few productive resources or bad luck</a:t>
            </a:r>
          </a:p>
          <a:p>
            <a:pPr lvl="1"/>
            <a:r>
              <a:rPr lang="en-US" dirty="0" smtClean="0"/>
              <a:t>But scarcity then reduces their </a:t>
            </a:r>
            <a:r>
              <a:rPr lang="en-US" dirty="0" smtClean="0">
                <a:solidFill>
                  <a:srgbClr val="FF0000"/>
                </a:solidFill>
              </a:rPr>
              <a:t>cognitive bandwidth</a:t>
            </a:r>
            <a:r>
              <a:rPr lang="en-US" dirty="0" smtClean="0"/>
              <a:t>—that is, their attention, cognitive ability, and self-control—and thereby leads them into bad choices</a:t>
            </a:r>
          </a:p>
          <a:p>
            <a:pPr lvl="1"/>
            <a:r>
              <a:rPr lang="en-US" dirty="0" smtClean="0"/>
              <a:t>This makes them fall deeper into poverty</a:t>
            </a:r>
            <a:endParaRPr lang="en-US" dirty="0"/>
          </a:p>
        </p:txBody>
      </p:sp>
    </p:spTree>
    <p:extLst>
      <p:ext uri="{BB962C8B-B14F-4D97-AF65-F5344CB8AC3E}">
        <p14:creationId xmlns:p14="http://schemas.microsoft.com/office/powerpoint/2010/main" val="3344279158"/>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 of Executive Control</a:t>
            </a:r>
          </a:p>
        </p:txBody>
      </p:sp>
      <p:sp>
        <p:nvSpPr>
          <p:cNvPr id="3" name="Content Placeholder 2"/>
          <p:cNvSpPr>
            <a:spLocks noGrp="1"/>
          </p:cNvSpPr>
          <p:nvPr>
            <p:ph idx="1"/>
          </p:nvPr>
        </p:nvSpPr>
        <p:spPr/>
        <p:txBody>
          <a:bodyPr>
            <a:noAutofit/>
          </a:bodyPr>
          <a:lstStyle/>
          <a:p>
            <a:r>
              <a:rPr lang="en-US" dirty="0" smtClean="0"/>
              <a:t>Another experiment in the NJ Mall</a:t>
            </a:r>
          </a:p>
          <a:p>
            <a:pPr lvl="1"/>
            <a:r>
              <a:rPr lang="en-US" i="1" dirty="0" smtClean="0"/>
              <a:t>You got a problem with that?</a:t>
            </a:r>
            <a:endParaRPr lang="en-US" i="1" dirty="0"/>
          </a:p>
          <a:p>
            <a:r>
              <a:rPr lang="en-US" dirty="0" smtClean="0"/>
              <a:t>As before, the subjects were presented with hypothetical financial problems, either </a:t>
            </a:r>
            <a:r>
              <a:rPr lang="en-US" dirty="0" smtClean="0">
                <a:solidFill>
                  <a:srgbClr val="FF0000"/>
                </a:solidFill>
              </a:rPr>
              <a:t>easy</a:t>
            </a:r>
            <a:r>
              <a:rPr lang="en-US" dirty="0" smtClean="0"/>
              <a:t> ($300 car trouble) or </a:t>
            </a:r>
            <a:r>
              <a:rPr lang="en-US" dirty="0" smtClean="0">
                <a:solidFill>
                  <a:srgbClr val="FF0000"/>
                </a:solidFill>
              </a:rPr>
              <a:t>hard</a:t>
            </a:r>
            <a:r>
              <a:rPr lang="en-US" dirty="0" smtClean="0"/>
              <a:t> ($3,000 car trouble)</a:t>
            </a:r>
          </a:p>
          <a:p>
            <a:r>
              <a:rPr lang="en-US" dirty="0" smtClean="0"/>
              <a:t>Then they were shown in quick succession and at random either a </a:t>
            </a:r>
            <a:r>
              <a:rPr lang="en-US" i="1" dirty="0" smtClean="0"/>
              <a:t>heart</a:t>
            </a:r>
            <a:r>
              <a:rPr lang="en-US" dirty="0" smtClean="0"/>
              <a:t> </a:t>
            </a:r>
            <a:r>
              <a:rPr lang="en-US" dirty="0" smtClean="0">
                <a:solidFill>
                  <a:srgbClr val="FF0000"/>
                </a:solidFill>
                <a:sym typeface="Webdings"/>
              </a:rPr>
              <a:t></a:t>
            </a:r>
            <a:r>
              <a:rPr lang="en-US" dirty="0" smtClean="0">
                <a:sym typeface="Webdings"/>
              </a:rPr>
              <a:t> </a:t>
            </a:r>
            <a:r>
              <a:rPr lang="en-US" dirty="0" smtClean="0"/>
              <a:t>or a </a:t>
            </a:r>
            <a:r>
              <a:rPr lang="en-US" i="1" dirty="0" smtClean="0"/>
              <a:t>flower </a:t>
            </a:r>
            <a:r>
              <a:rPr lang="en-US" dirty="0">
                <a:solidFill>
                  <a:srgbClr val="FF0000"/>
                </a:solidFill>
                <a:sym typeface="Wingdings"/>
              </a:rPr>
              <a:t></a:t>
            </a:r>
            <a:endParaRPr lang="en-US" i="1" dirty="0" smtClean="0">
              <a:solidFill>
                <a:srgbClr val="FF0000"/>
              </a:solidFill>
            </a:endParaRPr>
          </a:p>
          <a:p>
            <a:r>
              <a:rPr lang="en-US" dirty="0" smtClean="0"/>
              <a:t>The task was to click the </a:t>
            </a:r>
            <a:r>
              <a:rPr lang="en-US" i="1" dirty="0" smtClean="0"/>
              <a:t>same</a:t>
            </a:r>
            <a:r>
              <a:rPr lang="en-US" dirty="0" smtClean="0"/>
              <a:t> side as the </a:t>
            </a:r>
            <a:r>
              <a:rPr lang="en-US" i="1" dirty="0" smtClean="0"/>
              <a:t>heart</a:t>
            </a:r>
            <a:r>
              <a:rPr lang="en-US" dirty="0" smtClean="0"/>
              <a:t> and the </a:t>
            </a:r>
            <a:r>
              <a:rPr lang="en-US" i="1" dirty="0" smtClean="0"/>
              <a:t>opposite</a:t>
            </a:r>
            <a:r>
              <a:rPr lang="en-US" dirty="0" smtClean="0"/>
              <a:t> side of the </a:t>
            </a:r>
            <a:r>
              <a:rPr lang="en-US" i="1" dirty="0" smtClean="0"/>
              <a:t>flower</a:t>
            </a:r>
            <a:endParaRPr lang="en-US" i="1" dirty="0"/>
          </a:p>
        </p:txBody>
      </p:sp>
    </p:spTree>
    <p:extLst>
      <p:ext uri="{BB962C8B-B14F-4D97-AF65-F5344CB8AC3E}">
        <p14:creationId xmlns:p14="http://schemas.microsoft.com/office/powerpoint/2010/main" val="300556102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529" name="Picture 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516"/>
            <a:ext cx="51435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253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2982516"/>
            <a:ext cx="51435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253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24250" y="2982516"/>
            <a:ext cx="51435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
        <p:nvSpPr>
          <p:cNvPr id="49156" name="Rectangle 4"/>
          <p:cNvSpPr>
            <a:spLocks noGrp="1" noChangeArrowheads="1"/>
          </p:cNvSpPr>
          <p:nvPr>
            <p:ph type="title"/>
          </p:nvPr>
        </p:nvSpPr>
        <p:spPr>
          <a:xfrm>
            <a:off x="1925836" y="232172"/>
            <a:ext cx="8447484" cy="982266"/>
          </a:xfrm>
        </p:spPr>
        <p:txBody>
          <a:bodyPr/>
          <a:lstStyle/>
          <a:p>
            <a:pPr eaLnBrk="1" hangingPunct="1"/>
            <a:r>
              <a:rPr lang="en-US" dirty="0">
                <a:cs typeface="Palatino" charset="0"/>
                <a:sym typeface="Palatino" charset="0"/>
              </a:rPr>
              <a:t>Cognitive </a:t>
            </a:r>
            <a:r>
              <a:rPr lang="en-US" dirty="0" smtClean="0">
                <a:cs typeface="Palatino" charset="0"/>
                <a:sym typeface="Palatino" charset="0"/>
              </a:rPr>
              <a:t>Control Task</a:t>
            </a:r>
            <a:endParaRPr lang="en-US" dirty="0">
              <a:ea typeface="ヒラギノ明朝 ProN W3" charset="0"/>
              <a:cs typeface="ヒラギノ明朝 ProN W3" charset="0"/>
              <a:sym typeface="Palatino" charset="0"/>
            </a:endParaRPr>
          </a:p>
        </p:txBody>
      </p:sp>
      <p:pic>
        <p:nvPicPr>
          <p:cNvPr id="22533"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524250" y="2982516"/>
            <a:ext cx="51435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2534"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24250" y="2982516"/>
            <a:ext cx="51435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pic>
        <p:nvPicPr>
          <p:cNvPr id="22535"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4250" y="2982516"/>
            <a:ext cx="5143500" cy="1928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chemeClr val="tx1"/>
                </a:solidFill>
                <a:miter lim="800000"/>
                <a:headEnd/>
                <a:tailEnd/>
              </a14:hiddenLine>
            </a:ext>
          </a:extLst>
        </p:spPr>
      </p:pic>
    </p:spTree>
    <p:extLst>
      <p:ext uri="{BB962C8B-B14F-4D97-AF65-F5344CB8AC3E}">
        <p14:creationId xmlns:p14="http://schemas.microsoft.com/office/powerpoint/2010/main" val="279291384"/>
      </p:ext>
    </p:extLst>
  </p:cSld>
  <p:clrMapOvr>
    <a:masterClrMapping/>
  </p:clrMapOvr>
  <p:transition spd="slow"/>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499"/>
                                          </p:stCondLst>
                                        </p:cTn>
                                        <p:tgtEl>
                                          <p:spTgt spid="22535"/>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xit" presetSubtype="0" fill="hold" nodeType="clickEffect">
                                  <p:stCondLst>
                                    <p:cond delay="0"/>
                                  </p:stCondLst>
                                  <p:childTnLst>
                                    <p:set>
                                      <p:cBhvr>
                                        <p:cTn id="10" dur="1" fill="hold">
                                          <p:stCondLst>
                                            <p:cond delay="499"/>
                                          </p:stCondLst>
                                        </p:cTn>
                                        <p:tgtEl>
                                          <p:spTgt spid="22535"/>
                                        </p:tgtEl>
                                        <p:attrNameLst>
                                          <p:attrName>style.visibility</p:attrName>
                                        </p:attrNameLst>
                                      </p:cBhvr>
                                      <p:to>
                                        <p:strVal val="hidden"/>
                                      </p:to>
                                    </p:set>
                                  </p:childTnLst>
                                </p:cTn>
                              </p:par>
                            </p:childTnLst>
                          </p:cTn>
                        </p:par>
                        <p:par>
                          <p:cTn id="11" fill="hold" nodeType="afterGroup">
                            <p:stCondLst>
                              <p:cond delay="500"/>
                            </p:stCondLst>
                            <p:childTnLst>
                              <p:par>
                                <p:cTn id="12" presetID="1" presetClass="entr" presetSubtype="0" fill="hold" nodeType="afterEffect">
                                  <p:stCondLst>
                                    <p:cond delay="0"/>
                                  </p:stCondLst>
                                  <p:childTnLst>
                                    <p:set>
                                      <p:cBhvr>
                                        <p:cTn id="13" dur="1" fill="hold">
                                          <p:stCondLst>
                                            <p:cond delay="499"/>
                                          </p:stCondLst>
                                        </p:cTn>
                                        <p:tgtEl>
                                          <p:spTgt spid="22534"/>
                                        </p:tgtEl>
                                        <p:attrNameLst>
                                          <p:attrName>style.visibility</p:attrName>
                                        </p:attrNameLst>
                                      </p:cBhvr>
                                      <p:to>
                                        <p:strVal val="visible"/>
                                      </p:to>
                                    </p:set>
                                  </p:childTnLst>
                                </p:cTn>
                              </p:par>
                            </p:childTnLst>
                          </p:cTn>
                        </p:par>
                      </p:childTnLst>
                    </p:cTn>
                  </p:par>
                  <p:par>
                    <p:cTn id="14" fill="hold" nodeType="clickPar">
                      <p:stCondLst>
                        <p:cond delay="indefinite"/>
                      </p:stCondLst>
                      <p:childTnLst>
                        <p:par>
                          <p:cTn id="15" fill="hold" nodeType="withGroup">
                            <p:stCondLst>
                              <p:cond delay="0"/>
                            </p:stCondLst>
                            <p:childTnLst>
                              <p:par>
                                <p:cTn id="16" presetID="1" presetClass="exit" presetSubtype="0" fill="hold" nodeType="clickEffect">
                                  <p:stCondLst>
                                    <p:cond delay="0"/>
                                  </p:stCondLst>
                                  <p:childTnLst>
                                    <p:set>
                                      <p:cBhvr>
                                        <p:cTn id="17" dur="1" fill="hold">
                                          <p:stCondLst>
                                            <p:cond delay="499"/>
                                          </p:stCondLst>
                                        </p:cTn>
                                        <p:tgtEl>
                                          <p:spTgt spid="22534"/>
                                        </p:tgtEl>
                                        <p:attrNameLst>
                                          <p:attrName>style.visibility</p:attrName>
                                        </p:attrNameLst>
                                      </p:cBhvr>
                                      <p:to>
                                        <p:strVal val="hidden"/>
                                      </p:to>
                                    </p:set>
                                  </p:childTnLst>
                                </p:cTn>
                              </p:par>
                            </p:childTnLst>
                          </p:cTn>
                        </p:par>
                        <p:par>
                          <p:cTn id="18" fill="hold" nodeType="afterGroup">
                            <p:stCondLst>
                              <p:cond delay="500"/>
                            </p:stCondLst>
                            <p:childTnLst>
                              <p:par>
                                <p:cTn id="19" presetID="1" presetClass="entr" presetSubtype="0" fill="hold" nodeType="afterEffect">
                                  <p:stCondLst>
                                    <p:cond delay="0"/>
                                  </p:stCondLst>
                                  <p:childTnLst>
                                    <p:set>
                                      <p:cBhvr>
                                        <p:cTn id="20" dur="1" fill="hold">
                                          <p:stCondLst>
                                            <p:cond delay="499"/>
                                          </p:stCondLst>
                                        </p:cTn>
                                        <p:tgtEl>
                                          <p:spTgt spid="22533"/>
                                        </p:tgtEl>
                                        <p:attrNameLst>
                                          <p:attrName>style.visibility</p:attrName>
                                        </p:attrNameLst>
                                      </p:cBhvr>
                                      <p:to>
                                        <p:strVal val="visible"/>
                                      </p:to>
                                    </p:set>
                                  </p:childTnLst>
                                </p:cTn>
                              </p:par>
                            </p:childTnLst>
                          </p:cTn>
                        </p:par>
                      </p:childTnLst>
                    </p:cTn>
                  </p:par>
                  <p:par>
                    <p:cTn id="21" fill="hold" nodeType="clickPar">
                      <p:stCondLst>
                        <p:cond delay="indefinite"/>
                      </p:stCondLst>
                      <p:childTnLst>
                        <p:par>
                          <p:cTn id="22" fill="hold" nodeType="withGroup">
                            <p:stCondLst>
                              <p:cond delay="0"/>
                            </p:stCondLst>
                            <p:childTnLst>
                              <p:par>
                                <p:cTn id="23" presetID="1" presetClass="exit" presetSubtype="0" fill="hold" nodeType="clickEffect">
                                  <p:stCondLst>
                                    <p:cond delay="0"/>
                                  </p:stCondLst>
                                  <p:childTnLst>
                                    <p:set>
                                      <p:cBhvr>
                                        <p:cTn id="24" dur="1" fill="hold">
                                          <p:stCondLst>
                                            <p:cond delay="499"/>
                                          </p:stCondLst>
                                        </p:cTn>
                                        <p:tgtEl>
                                          <p:spTgt spid="22533"/>
                                        </p:tgtEl>
                                        <p:attrNameLst>
                                          <p:attrName>style.visibility</p:attrName>
                                        </p:attrNameLst>
                                      </p:cBhvr>
                                      <p:to>
                                        <p:strVal val="hidden"/>
                                      </p:to>
                                    </p:set>
                                  </p:childTnLst>
                                </p:cTn>
                              </p:par>
                            </p:childTnLst>
                          </p:cTn>
                        </p:par>
                        <p:par>
                          <p:cTn id="25" fill="hold" nodeType="afterGroup">
                            <p:stCondLst>
                              <p:cond delay="500"/>
                            </p:stCondLst>
                            <p:childTnLst>
                              <p:par>
                                <p:cTn id="26" presetID="1" presetClass="entr" presetSubtype="0" fill="hold" nodeType="afterEffect">
                                  <p:stCondLst>
                                    <p:cond delay="0"/>
                                  </p:stCondLst>
                                  <p:childTnLst>
                                    <p:set>
                                      <p:cBhvr>
                                        <p:cTn id="27" dur="1" fill="hold">
                                          <p:stCondLst>
                                            <p:cond delay="499"/>
                                          </p:stCondLst>
                                        </p:cTn>
                                        <p:tgtEl>
                                          <p:spTgt spid="22531"/>
                                        </p:tgtEl>
                                        <p:attrNameLst>
                                          <p:attrName>style.visibility</p:attrName>
                                        </p:attrNameLst>
                                      </p:cBhvr>
                                      <p:to>
                                        <p:strVal val="visible"/>
                                      </p:to>
                                    </p:set>
                                  </p:childTnLst>
                                </p:cTn>
                              </p:par>
                            </p:childTnLst>
                          </p:cTn>
                        </p:par>
                      </p:childTnLst>
                    </p:cTn>
                  </p:par>
                  <p:par>
                    <p:cTn id="28" fill="hold" nodeType="clickPar">
                      <p:stCondLst>
                        <p:cond delay="indefinite"/>
                      </p:stCondLst>
                      <p:childTnLst>
                        <p:par>
                          <p:cTn id="29" fill="hold" nodeType="withGroup">
                            <p:stCondLst>
                              <p:cond delay="0"/>
                            </p:stCondLst>
                            <p:childTnLst>
                              <p:par>
                                <p:cTn id="30" presetID="1" presetClass="exit" presetSubtype="0" fill="hold" nodeType="clickEffect">
                                  <p:stCondLst>
                                    <p:cond delay="0"/>
                                  </p:stCondLst>
                                  <p:childTnLst>
                                    <p:set>
                                      <p:cBhvr>
                                        <p:cTn id="31" dur="1" fill="hold">
                                          <p:stCondLst>
                                            <p:cond delay="499"/>
                                          </p:stCondLst>
                                        </p:cTn>
                                        <p:tgtEl>
                                          <p:spTgt spid="22531"/>
                                        </p:tgtEl>
                                        <p:attrNameLst>
                                          <p:attrName>style.visibility</p:attrName>
                                        </p:attrNameLst>
                                      </p:cBhvr>
                                      <p:to>
                                        <p:strVal val="hidden"/>
                                      </p:to>
                                    </p:set>
                                  </p:childTnLst>
                                </p:cTn>
                              </p:par>
                            </p:childTnLst>
                          </p:cTn>
                        </p:par>
                        <p:par>
                          <p:cTn id="32" fill="hold" nodeType="afterGroup">
                            <p:stCondLst>
                              <p:cond delay="500"/>
                            </p:stCondLst>
                            <p:childTnLst>
                              <p:par>
                                <p:cTn id="33" presetID="1" presetClass="entr" presetSubtype="0" fill="hold" nodeType="afterEffect">
                                  <p:stCondLst>
                                    <p:cond delay="0"/>
                                  </p:stCondLst>
                                  <p:childTnLst>
                                    <p:set>
                                      <p:cBhvr>
                                        <p:cTn id="34" dur="1" fill="hold">
                                          <p:stCondLst>
                                            <p:cond delay="499"/>
                                          </p:stCondLst>
                                        </p:cTn>
                                        <p:tgtEl>
                                          <p:spTgt spid="22530"/>
                                        </p:tgtEl>
                                        <p:attrNameLst>
                                          <p:attrName>style.visibility</p:attrName>
                                        </p:attrNameLst>
                                      </p:cBhvr>
                                      <p:to>
                                        <p:strVal val="visible"/>
                                      </p:to>
                                    </p:set>
                                  </p:childTnLst>
                                </p:cTn>
                              </p:par>
                            </p:childTnLst>
                          </p:cTn>
                        </p:par>
                      </p:childTnLst>
                    </p:cTn>
                  </p:par>
                  <p:par>
                    <p:cTn id="35" fill="hold" nodeType="clickPar">
                      <p:stCondLst>
                        <p:cond delay="indefinite"/>
                      </p:stCondLst>
                      <p:childTnLst>
                        <p:par>
                          <p:cTn id="36" fill="hold" nodeType="withGroup">
                            <p:stCondLst>
                              <p:cond delay="0"/>
                            </p:stCondLst>
                            <p:childTnLst>
                              <p:par>
                                <p:cTn id="37" presetID="1" presetClass="exit" presetSubtype="0" fill="hold" nodeType="clickEffect">
                                  <p:stCondLst>
                                    <p:cond delay="0"/>
                                  </p:stCondLst>
                                  <p:childTnLst>
                                    <p:set>
                                      <p:cBhvr>
                                        <p:cTn id="38" dur="1" fill="hold">
                                          <p:stCondLst>
                                            <p:cond delay="499"/>
                                          </p:stCondLst>
                                        </p:cTn>
                                        <p:tgtEl>
                                          <p:spTgt spid="22530"/>
                                        </p:tgtEl>
                                        <p:attrNameLst>
                                          <p:attrName>style.visibility</p:attrName>
                                        </p:attrNameLst>
                                      </p:cBhvr>
                                      <p:to>
                                        <p:strVal val="hidden"/>
                                      </p:to>
                                    </p:set>
                                  </p:childTnLst>
                                </p:cTn>
                              </p:par>
                            </p:childTnLst>
                          </p:cTn>
                        </p:par>
                        <p:par>
                          <p:cTn id="39" fill="hold" nodeType="afterGroup">
                            <p:stCondLst>
                              <p:cond delay="500"/>
                            </p:stCondLst>
                            <p:childTnLst>
                              <p:par>
                                <p:cTn id="40" presetID="1" presetClass="entr" presetSubtype="0" fill="hold" nodeType="afterEffect">
                                  <p:stCondLst>
                                    <p:cond delay="0"/>
                                  </p:stCondLst>
                                  <p:childTnLst>
                                    <p:set>
                                      <p:cBhvr>
                                        <p:cTn id="41" dur="1" fill="hold">
                                          <p:stCondLst>
                                            <p:cond delay="499"/>
                                          </p:stCondLst>
                                        </p:cTn>
                                        <p:tgtEl>
                                          <p:spTgt spid="2252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 of Executive Control</a:t>
            </a:r>
          </a:p>
        </p:txBody>
      </p:sp>
      <p:sp>
        <p:nvSpPr>
          <p:cNvPr id="3" name="Content Placeholder 2"/>
          <p:cNvSpPr>
            <a:spLocks noGrp="1"/>
          </p:cNvSpPr>
          <p:nvPr>
            <p:ph idx="1"/>
          </p:nvPr>
        </p:nvSpPr>
        <p:spPr/>
        <p:txBody>
          <a:bodyPr/>
          <a:lstStyle/>
          <a:p>
            <a:r>
              <a:rPr lang="en-US" dirty="0" smtClean="0"/>
              <a:t>The natural instinct is to click on the flower when it appears</a:t>
            </a:r>
          </a:p>
          <a:p>
            <a:r>
              <a:rPr lang="en-US" dirty="0" smtClean="0"/>
              <a:t>But this urge has to be resisted because the subjects are required on the </a:t>
            </a:r>
            <a:r>
              <a:rPr lang="en-US" i="1" dirty="0" smtClean="0"/>
              <a:t>opposite</a:t>
            </a:r>
            <a:r>
              <a:rPr lang="en-US" dirty="0" smtClean="0"/>
              <a:t> side when a flower appears</a:t>
            </a:r>
          </a:p>
          <a:p>
            <a:r>
              <a:rPr lang="en-US" dirty="0" smtClean="0"/>
              <a:t>This requires executive control</a:t>
            </a:r>
            <a:endParaRPr lang="en-US" dirty="0"/>
          </a:p>
        </p:txBody>
      </p:sp>
    </p:spTree>
    <p:extLst>
      <p:ext uri="{BB962C8B-B14F-4D97-AF65-F5344CB8AC3E}">
        <p14:creationId xmlns:p14="http://schemas.microsoft.com/office/powerpoint/2010/main" val="573732635"/>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Loss of Executive Control</a:t>
            </a:r>
          </a:p>
        </p:txBody>
      </p:sp>
      <p:sp>
        <p:nvSpPr>
          <p:cNvPr id="3" name="Content Placeholder 2"/>
          <p:cNvSpPr>
            <a:spLocks noGrp="1"/>
          </p:cNvSpPr>
          <p:nvPr>
            <p:ph idx="1"/>
          </p:nvPr>
        </p:nvSpPr>
        <p:spPr/>
        <p:txBody>
          <a:bodyPr/>
          <a:lstStyle/>
          <a:p>
            <a:r>
              <a:rPr lang="en-US" dirty="0" smtClean="0"/>
              <a:t>After the </a:t>
            </a:r>
            <a:r>
              <a:rPr lang="en-US" i="1" dirty="0" smtClean="0"/>
              <a:t>easy</a:t>
            </a:r>
            <a:r>
              <a:rPr lang="en-US" dirty="0" smtClean="0"/>
              <a:t> scenario, the rich and the poor did equally well</a:t>
            </a:r>
          </a:p>
          <a:p>
            <a:r>
              <a:rPr lang="en-US" dirty="0" smtClean="0"/>
              <a:t>After the </a:t>
            </a:r>
            <a:r>
              <a:rPr lang="en-US" i="1" dirty="0" smtClean="0"/>
              <a:t>hard</a:t>
            </a:r>
            <a:r>
              <a:rPr lang="en-US" dirty="0" smtClean="0"/>
              <a:t> scenario, a dramatic difference appeared: </a:t>
            </a:r>
          </a:p>
          <a:p>
            <a:pPr lvl="1"/>
            <a:r>
              <a:rPr lang="en-US" dirty="0" smtClean="0"/>
              <a:t>The rich did just as well as they did after the easy scenario</a:t>
            </a:r>
          </a:p>
          <a:p>
            <a:pPr lvl="1"/>
            <a:r>
              <a:rPr lang="en-US" dirty="0" smtClean="0"/>
              <a:t>The poor did significantly worse. They clicked more impulsively on the flower rather than on the opposite side</a:t>
            </a:r>
            <a:endParaRPr lang="en-US" dirty="0"/>
          </a:p>
        </p:txBody>
      </p:sp>
    </p:spTree>
    <p:extLst>
      <p:ext uri="{BB962C8B-B14F-4D97-AF65-F5344CB8AC3E}">
        <p14:creationId xmlns:p14="http://schemas.microsoft.com/office/powerpoint/2010/main" val="921375365"/>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Scarcity Taxes our Bandwidth</a:t>
            </a:r>
            <a:endParaRPr lang="en-US" dirty="0"/>
          </a:p>
        </p:txBody>
      </p:sp>
      <p:sp>
        <p:nvSpPr>
          <p:cNvPr id="3" name="Content Placeholder 2"/>
          <p:cNvSpPr>
            <a:spLocks noGrp="1"/>
          </p:cNvSpPr>
          <p:nvPr>
            <p:ph idx="1"/>
          </p:nvPr>
        </p:nvSpPr>
        <p:spPr/>
        <p:txBody>
          <a:bodyPr>
            <a:noAutofit/>
          </a:bodyPr>
          <a:lstStyle/>
          <a:p>
            <a:r>
              <a:rPr lang="en-US" dirty="0" smtClean="0"/>
              <a:t>The New Jersey Mall experiments show that scarcity appears to make us</a:t>
            </a:r>
          </a:p>
          <a:p>
            <a:pPr lvl="1"/>
            <a:r>
              <a:rPr lang="en-US" dirty="0" smtClean="0"/>
              <a:t>Dumber, and</a:t>
            </a:r>
          </a:p>
          <a:p>
            <a:pPr lvl="1"/>
            <a:r>
              <a:rPr lang="en-US" dirty="0" smtClean="0"/>
              <a:t>More impulsive</a:t>
            </a:r>
          </a:p>
          <a:p>
            <a:endParaRPr lang="en-US" dirty="0"/>
          </a:p>
          <a:p>
            <a:r>
              <a:rPr lang="en-US" dirty="0" smtClean="0"/>
              <a:t>Keep in mind that after the </a:t>
            </a:r>
            <a:r>
              <a:rPr lang="en-US" i="1" dirty="0" smtClean="0"/>
              <a:t>easy</a:t>
            </a:r>
            <a:r>
              <a:rPr lang="en-US" dirty="0" smtClean="0"/>
              <a:t> financial scenario the rich and the poor did </a:t>
            </a:r>
            <a:r>
              <a:rPr lang="en-US" i="1" dirty="0" smtClean="0"/>
              <a:t>equally</a:t>
            </a:r>
            <a:r>
              <a:rPr lang="en-US" dirty="0" smtClean="0"/>
              <a:t> well in </a:t>
            </a:r>
            <a:r>
              <a:rPr lang="en-US" i="1" dirty="0" smtClean="0"/>
              <a:t>both</a:t>
            </a:r>
            <a:r>
              <a:rPr lang="en-US" dirty="0" smtClean="0"/>
              <a:t> the IQ tests and in the executive control tests</a:t>
            </a:r>
            <a:endParaRPr lang="en-US" dirty="0"/>
          </a:p>
        </p:txBody>
      </p:sp>
    </p:spTree>
    <p:extLst>
      <p:ext uri="{BB962C8B-B14F-4D97-AF65-F5344CB8AC3E}">
        <p14:creationId xmlns:p14="http://schemas.microsoft.com/office/powerpoint/2010/main" val="52023654"/>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Sugarcane </a:t>
            </a:r>
            <a:r>
              <a:rPr lang="en-US" dirty="0"/>
              <a:t>F</a:t>
            </a:r>
            <a:r>
              <a:rPr lang="en-US" dirty="0" smtClean="0"/>
              <a:t>armers in India</a:t>
            </a:r>
            <a:endParaRPr lang="en-US" dirty="0"/>
          </a:p>
        </p:txBody>
      </p:sp>
      <p:sp>
        <p:nvSpPr>
          <p:cNvPr id="3" name="Content Placeholder 2"/>
          <p:cNvSpPr>
            <a:spLocks noGrp="1"/>
          </p:cNvSpPr>
          <p:nvPr>
            <p:ph idx="1"/>
          </p:nvPr>
        </p:nvSpPr>
        <p:spPr/>
        <p:txBody>
          <a:bodyPr>
            <a:noAutofit/>
          </a:bodyPr>
          <a:lstStyle/>
          <a:p>
            <a:r>
              <a:rPr lang="en-US" dirty="0" smtClean="0"/>
              <a:t>Each sugarcane farmer harvests one crop per year</a:t>
            </a:r>
          </a:p>
          <a:p>
            <a:r>
              <a:rPr lang="en-US" dirty="0" smtClean="0"/>
              <a:t>The farmer tends to be really </a:t>
            </a:r>
            <a:r>
              <a:rPr lang="en-US" i="1" dirty="0" smtClean="0"/>
              <a:t>poor</a:t>
            </a:r>
            <a:r>
              <a:rPr lang="en-US" dirty="0" smtClean="0"/>
              <a:t> immediately </a:t>
            </a:r>
            <a:r>
              <a:rPr lang="en-US" i="1" dirty="0" smtClean="0"/>
              <a:t>before</a:t>
            </a:r>
            <a:r>
              <a:rPr lang="en-US" dirty="0" smtClean="0"/>
              <a:t> the harvest and a lot more financially </a:t>
            </a:r>
            <a:r>
              <a:rPr lang="en-US" i="1" dirty="0" smtClean="0"/>
              <a:t>comfortable</a:t>
            </a:r>
            <a:r>
              <a:rPr lang="en-US" dirty="0" smtClean="0"/>
              <a:t> </a:t>
            </a:r>
            <a:r>
              <a:rPr lang="en-US" i="1" dirty="0" smtClean="0"/>
              <a:t>after</a:t>
            </a:r>
            <a:r>
              <a:rPr lang="en-US" dirty="0" smtClean="0"/>
              <a:t> the harvest</a:t>
            </a:r>
          </a:p>
          <a:p>
            <a:r>
              <a:rPr lang="en-US" dirty="0" smtClean="0"/>
              <a:t>The farmers were given the Raven’s matrices test for IQ and the heart-flower test or the </a:t>
            </a:r>
            <a:r>
              <a:rPr lang="en-US" dirty="0" err="1" smtClean="0"/>
              <a:t>Stroop</a:t>
            </a:r>
            <a:r>
              <a:rPr lang="en-US" dirty="0" smtClean="0"/>
              <a:t> test for executive control, some before harvest and some after the harvest</a:t>
            </a:r>
            <a:endParaRPr lang="en-US" dirty="0"/>
          </a:p>
        </p:txBody>
      </p:sp>
    </p:spTree>
    <p:extLst>
      <p:ext uri="{BB962C8B-B14F-4D97-AF65-F5344CB8AC3E}">
        <p14:creationId xmlns:p14="http://schemas.microsoft.com/office/powerpoint/2010/main" val="3481764423"/>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Sugarcane Farmers in India</a:t>
            </a:r>
          </a:p>
        </p:txBody>
      </p:sp>
      <p:sp>
        <p:nvSpPr>
          <p:cNvPr id="3" name="Content Placeholder 2"/>
          <p:cNvSpPr>
            <a:spLocks noGrp="1"/>
          </p:cNvSpPr>
          <p:nvPr>
            <p:ph idx="1"/>
          </p:nvPr>
        </p:nvSpPr>
        <p:spPr/>
        <p:txBody>
          <a:bodyPr/>
          <a:lstStyle/>
          <a:p>
            <a:r>
              <a:rPr lang="en-US" dirty="0" smtClean="0"/>
              <a:t>On both intelligence and self-control, farmers did much worse before the harvest than after</a:t>
            </a:r>
          </a:p>
          <a:p>
            <a:r>
              <a:rPr lang="en-US" dirty="0" smtClean="0"/>
              <a:t>Here the </a:t>
            </a:r>
            <a:r>
              <a:rPr lang="en-US" i="1" dirty="0" smtClean="0"/>
              <a:t>same</a:t>
            </a:r>
            <a:r>
              <a:rPr lang="en-US" dirty="0" smtClean="0"/>
              <a:t> people become dumber and have less self-control when they are poorer</a:t>
            </a:r>
          </a:p>
          <a:p>
            <a:r>
              <a:rPr lang="en-US" dirty="0" smtClean="0"/>
              <a:t>Only their </a:t>
            </a:r>
            <a:r>
              <a:rPr lang="en-US" i="1" dirty="0" smtClean="0"/>
              <a:t>circumstances</a:t>
            </a:r>
            <a:r>
              <a:rPr lang="en-US" dirty="0" smtClean="0"/>
              <a:t> make poorer people do stupid things and show a lack of self-control</a:t>
            </a:r>
            <a:endParaRPr lang="en-US" dirty="0"/>
          </a:p>
        </p:txBody>
      </p:sp>
    </p:spTree>
    <p:extLst>
      <p:ext uri="{BB962C8B-B14F-4D97-AF65-F5344CB8AC3E}">
        <p14:creationId xmlns:p14="http://schemas.microsoft.com/office/powerpoint/2010/main" val="1484714188"/>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Executive Control</a:t>
            </a:r>
            <a:endParaRPr lang="en-US" dirty="0"/>
          </a:p>
        </p:txBody>
      </p:sp>
      <p:sp>
        <p:nvSpPr>
          <p:cNvPr id="3" name="Content Placeholder 2"/>
          <p:cNvSpPr>
            <a:spLocks noGrp="1"/>
          </p:cNvSpPr>
          <p:nvPr>
            <p:ph idx="1"/>
          </p:nvPr>
        </p:nvSpPr>
        <p:spPr/>
        <p:txBody>
          <a:bodyPr>
            <a:noAutofit/>
          </a:bodyPr>
          <a:lstStyle/>
          <a:p>
            <a:r>
              <a:rPr lang="en-US" dirty="0" smtClean="0"/>
              <a:t>Psychologists have found that self-control is finite</a:t>
            </a:r>
          </a:p>
          <a:p>
            <a:r>
              <a:rPr lang="en-US" dirty="0" smtClean="0"/>
              <a:t>The poor spend most of their lives being tempted by things that cannot afford</a:t>
            </a:r>
          </a:p>
          <a:p>
            <a:r>
              <a:rPr lang="en-US" dirty="0" smtClean="0"/>
              <a:t>This exhausts their self-control</a:t>
            </a:r>
          </a:p>
          <a:p>
            <a:r>
              <a:rPr lang="en-US" dirty="0" smtClean="0"/>
              <a:t>As a result, when a really big temptation comes along, they may not have any self-control left to resist it</a:t>
            </a:r>
          </a:p>
          <a:p>
            <a:r>
              <a:rPr lang="en-US" dirty="0" smtClean="0"/>
              <a:t>The rich are less likely to face this problem</a:t>
            </a:r>
            <a:endParaRPr lang="en-US" dirty="0"/>
          </a:p>
        </p:txBody>
      </p:sp>
    </p:spTree>
    <p:extLst>
      <p:ext uri="{BB962C8B-B14F-4D97-AF65-F5344CB8AC3E}">
        <p14:creationId xmlns:p14="http://schemas.microsoft.com/office/powerpoint/2010/main" val="3481008357"/>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Packing a Suitcase and Slack</a:t>
            </a:r>
            <a:endParaRPr lang="en-US" dirty="0"/>
          </a:p>
        </p:txBody>
      </p:sp>
      <p:sp>
        <p:nvSpPr>
          <p:cNvPr id="3" name="Content Placeholder 2"/>
          <p:cNvSpPr>
            <a:spLocks noGrp="1"/>
          </p:cNvSpPr>
          <p:nvPr>
            <p:ph idx="1"/>
          </p:nvPr>
        </p:nvSpPr>
        <p:spPr/>
        <p:txBody>
          <a:bodyPr/>
          <a:lstStyle/>
          <a:p>
            <a:r>
              <a:rPr lang="en-US" dirty="0" smtClean="0"/>
              <a:t>For the rich, deciding what to do with their resources is not a mentally taxing job that requires a lot of careful trade-offs</a:t>
            </a:r>
          </a:p>
          <a:p>
            <a:r>
              <a:rPr lang="en-US" dirty="0" smtClean="0"/>
              <a:t>They first buy the things they really need</a:t>
            </a:r>
          </a:p>
          <a:p>
            <a:r>
              <a:rPr lang="en-US" dirty="0" smtClean="0"/>
              <a:t>With the leftover money, they buy things that are less essential</a:t>
            </a:r>
          </a:p>
          <a:p>
            <a:r>
              <a:rPr lang="en-US" dirty="0" smtClean="0"/>
              <a:t>In other words, they have a lot of </a:t>
            </a:r>
            <a:r>
              <a:rPr lang="en-US" i="1" dirty="0" smtClean="0"/>
              <a:t>slack</a:t>
            </a:r>
            <a:r>
              <a:rPr lang="en-US" dirty="0" smtClean="0"/>
              <a:t> in their lives</a:t>
            </a:r>
            <a:endParaRPr lang="en-US" dirty="0"/>
          </a:p>
        </p:txBody>
      </p:sp>
    </p:spTree>
    <p:extLst>
      <p:ext uri="{BB962C8B-B14F-4D97-AF65-F5344CB8AC3E}">
        <p14:creationId xmlns:p14="http://schemas.microsoft.com/office/powerpoint/2010/main" val="263243545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Packing a Suitcase and Slack</a:t>
            </a:r>
          </a:p>
        </p:txBody>
      </p:sp>
      <p:sp>
        <p:nvSpPr>
          <p:cNvPr id="3" name="Content Placeholder 2"/>
          <p:cNvSpPr>
            <a:spLocks noGrp="1"/>
          </p:cNvSpPr>
          <p:nvPr>
            <p:ph idx="1"/>
          </p:nvPr>
        </p:nvSpPr>
        <p:spPr/>
        <p:txBody>
          <a:bodyPr>
            <a:noAutofit/>
          </a:bodyPr>
          <a:lstStyle/>
          <a:p>
            <a:r>
              <a:rPr lang="en-US" dirty="0" smtClean="0"/>
              <a:t>For the poor, deciding how to use their meager resources is like packing a very small suitcase</a:t>
            </a:r>
          </a:p>
          <a:p>
            <a:r>
              <a:rPr lang="en-US" dirty="0" smtClean="0"/>
              <a:t>Even with all the money spent on essentials, there may still be other essentials that need to be bought</a:t>
            </a:r>
          </a:p>
          <a:p>
            <a:r>
              <a:rPr lang="en-US" dirty="0" smtClean="0"/>
              <a:t>This requires very tough trade-offs </a:t>
            </a:r>
          </a:p>
          <a:p>
            <a:r>
              <a:rPr lang="en-US" dirty="0" smtClean="0"/>
              <a:t>The difficulty of the problem can tax the bandwidth of the poor and lead to mistakes</a:t>
            </a:r>
            <a:endParaRPr lang="en-US" dirty="0"/>
          </a:p>
        </p:txBody>
      </p:sp>
    </p:spTree>
    <p:extLst>
      <p:ext uri="{BB962C8B-B14F-4D97-AF65-F5344CB8AC3E}">
        <p14:creationId xmlns:p14="http://schemas.microsoft.com/office/powerpoint/2010/main" val="419097381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WWII Starvation Experiments</a:t>
            </a:r>
            <a:endParaRPr lang="en-US" dirty="0"/>
          </a:p>
        </p:txBody>
      </p:sp>
      <p:sp>
        <p:nvSpPr>
          <p:cNvPr id="3" name="Content Placeholder 2"/>
          <p:cNvSpPr>
            <a:spLocks noGrp="1"/>
          </p:cNvSpPr>
          <p:nvPr>
            <p:ph idx="1"/>
          </p:nvPr>
        </p:nvSpPr>
        <p:spPr/>
        <p:txBody>
          <a:bodyPr/>
          <a:lstStyle/>
          <a:p>
            <a:r>
              <a:rPr lang="en-US" dirty="0" smtClean="0"/>
              <a:t>After WWII, the victorious Allies found lots of people who had been starving for a long time</a:t>
            </a:r>
          </a:p>
          <a:p>
            <a:r>
              <a:rPr lang="en-US" dirty="0" smtClean="0"/>
              <a:t>What was the safest way to feed them? </a:t>
            </a:r>
          </a:p>
          <a:p>
            <a:pPr lvl="1"/>
            <a:r>
              <a:rPr lang="en-US" dirty="0" smtClean="0"/>
              <a:t>Let them eat as much as they wanted from the get-go? </a:t>
            </a:r>
          </a:p>
          <a:p>
            <a:pPr lvl="1"/>
            <a:r>
              <a:rPr lang="en-US" dirty="0" smtClean="0"/>
              <a:t>Or, increase their food intake gradually?</a:t>
            </a:r>
          </a:p>
          <a:p>
            <a:r>
              <a:rPr lang="en-US" dirty="0" smtClean="0"/>
              <a:t>An experiment was conducted in which volunteers were starved </a:t>
            </a:r>
            <a:endParaRPr lang="en-US" dirty="0"/>
          </a:p>
        </p:txBody>
      </p:sp>
    </p:spTree>
    <p:extLst>
      <p:ext uri="{BB962C8B-B14F-4D97-AF65-F5344CB8AC3E}">
        <p14:creationId xmlns:p14="http://schemas.microsoft.com/office/powerpoint/2010/main" val="175645420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Packing a Suitcase and Slack</a:t>
            </a:r>
          </a:p>
        </p:txBody>
      </p:sp>
      <p:sp>
        <p:nvSpPr>
          <p:cNvPr id="3" name="Content Placeholder 2"/>
          <p:cNvSpPr>
            <a:spLocks noGrp="1"/>
          </p:cNvSpPr>
          <p:nvPr>
            <p:ph idx="1"/>
          </p:nvPr>
        </p:nvSpPr>
        <p:spPr/>
        <p:txBody>
          <a:bodyPr/>
          <a:lstStyle/>
          <a:p>
            <a:r>
              <a:rPr lang="en-US" dirty="0" smtClean="0"/>
              <a:t>And mistakes—say, an impulsive, extravagant purchase—can be easily taken in stride by the rich but very costly for the poor</a:t>
            </a:r>
            <a:endParaRPr lang="en-US" dirty="0"/>
          </a:p>
        </p:txBody>
      </p:sp>
    </p:spTree>
    <p:extLst>
      <p:ext uri="{BB962C8B-B14F-4D97-AF65-F5344CB8AC3E}">
        <p14:creationId xmlns:p14="http://schemas.microsoft.com/office/powerpoint/2010/main" val="3964339501"/>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1" name="Rectangle 1"/>
          <p:cNvSpPr>
            <a:spLocks noGrp="1" noChangeArrowheads="1"/>
          </p:cNvSpPr>
          <p:nvPr>
            <p:ph type="title"/>
          </p:nvPr>
        </p:nvSpPr>
        <p:spPr/>
        <p:txBody>
          <a:bodyPr/>
          <a:lstStyle/>
          <a:p>
            <a:pPr eaLnBrk="1" hangingPunct="1"/>
            <a:r>
              <a:rPr lang="en-US" dirty="0" smtClean="0">
                <a:cs typeface="Tw Cen MT"/>
                <a:sym typeface="Palatino" charset="0"/>
              </a:rPr>
              <a:t>Summary</a:t>
            </a:r>
            <a:endParaRPr lang="en-US" dirty="0">
              <a:ea typeface="ヒラギノ明朝 ProN W3" charset="0"/>
              <a:cs typeface="Tw Cen MT"/>
              <a:sym typeface="Palatino" charset="0"/>
            </a:endParaRPr>
          </a:p>
        </p:txBody>
      </p:sp>
      <p:sp>
        <p:nvSpPr>
          <p:cNvPr id="2" name="Content Placeholder 1"/>
          <p:cNvSpPr>
            <a:spLocks noGrp="1"/>
          </p:cNvSpPr>
          <p:nvPr>
            <p:ph sz="quarter" idx="1"/>
          </p:nvPr>
        </p:nvSpPr>
        <p:spPr/>
        <p:txBody>
          <a:bodyPr/>
          <a:lstStyle/>
          <a:p>
            <a:pPr>
              <a:spcBef>
                <a:spcPts val="2812"/>
              </a:spcBef>
            </a:pPr>
            <a:r>
              <a:rPr lang="en-US" sz="2800" dirty="0">
                <a:cs typeface="Tw Cen MT"/>
                <a:sym typeface="Palatino" charset="0"/>
              </a:rPr>
              <a:t>The poor exhibited diminished cognitive abilities when financial problems were challenging, but were comparable to the rich when problems were benign</a:t>
            </a:r>
          </a:p>
          <a:p>
            <a:pPr>
              <a:spcBef>
                <a:spcPts val="2812"/>
              </a:spcBef>
            </a:pPr>
            <a:r>
              <a:rPr lang="en-US" sz="2800" dirty="0">
                <a:cs typeface="Tw Cen MT"/>
                <a:sym typeface="Palatino" charset="0"/>
              </a:rPr>
              <a:t>Field and lab evidence suggests that financial scarcity presents challenges that consume cognitive resources, leaving less for other tasks, hence impeding other basic cognitive functions</a:t>
            </a:r>
          </a:p>
          <a:p>
            <a:endParaRPr lang="en-US" sz="2800" dirty="0"/>
          </a:p>
        </p:txBody>
      </p:sp>
    </p:spTree>
    <p:extLst>
      <p:ext uri="{BB962C8B-B14F-4D97-AF65-F5344CB8AC3E}">
        <p14:creationId xmlns:p14="http://schemas.microsoft.com/office/powerpoint/2010/main" val="1928708203"/>
      </p:ext>
    </p:extLst>
  </p:cSld>
  <p:clrMapOvr>
    <a:masterClrMapping/>
  </p:clrMapOvr>
  <p:transition spd="slow"/>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Conclusions and Policy Implications</a:t>
            </a:r>
            <a:endParaRPr lang="en-US" dirty="0"/>
          </a:p>
        </p:txBody>
      </p:sp>
      <p:sp>
        <p:nvSpPr>
          <p:cNvPr id="3" name="Content Placeholder 2"/>
          <p:cNvSpPr>
            <a:spLocks noGrp="1"/>
          </p:cNvSpPr>
          <p:nvPr>
            <p:ph idx="1"/>
          </p:nvPr>
        </p:nvSpPr>
        <p:spPr/>
        <p:txBody>
          <a:bodyPr>
            <a:normAutofit lnSpcReduction="10000"/>
          </a:bodyPr>
          <a:lstStyle/>
          <a:p>
            <a:r>
              <a:rPr lang="en-US" dirty="0" smtClean="0"/>
              <a:t>A new explanation for why the poor appear less capable: The s</a:t>
            </a:r>
            <a:r>
              <a:rPr lang="en-US" i="1" dirty="0" smtClean="0"/>
              <a:t>tate of poverty </a:t>
            </a:r>
            <a:r>
              <a:rPr lang="en-US" dirty="0" smtClean="0"/>
              <a:t>hurts mental </a:t>
            </a:r>
            <a:r>
              <a:rPr lang="en-US" dirty="0"/>
              <a:t>c</a:t>
            </a:r>
            <a:r>
              <a:rPr lang="en-US" dirty="0" smtClean="0"/>
              <a:t>apacity</a:t>
            </a:r>
          </a:p>
          <a:p>
            <a:pPr>
              <a:spcBef>
                <a:spcPts val="2812"/>
              </a:spcBef>
              <a:defRPr/>
            </a:pPr>
            <a:r>
              <a:rPr lang="en-US" dirty="0" smtClean="0">
                <a:cs typeface="Tw Cen MT"/>
                <a:sym typeface="Palatino" charset="0"/>
              </a:rPr>
              <a:t>Policies </a:t>
            </a:r>
            <a:r>
              <a:rPr lang="en-US" dirty="0">
                <a:cs typeface="Tw Cen MT"/>
                <a:sym typeface="Palatino" charset="0"/>
              </a:rPr>
              <a:t>should be created in a way to reduce the cognitive demand in the </a:t>
            </a:r>
            <a:r>
              <a:rPr lang="en-US" dirty="0" smtClean="0">
                <a:cs typeface="Tw Cen MT"/>
                <a:sym typeface="Palatino" charset="0"/>
              </a:rPr>
              <a:t>poor</a:t>
            </a:r>
          </a:p>
          <a:p>
            <a:pPr marL="321457" lvl="1" indent="-321457">
              <a:spcBef>
                <a:spcPts val="703"/>
              </a:spcBef>
              <a:defRPr/>
            </a:pPr>
            <a:r>
              <a:rPr lang="en-US" dirty="0" smtClean="0">
                <a:cs typeface="Tw Cen MT"/>
                <a:sym typeface="Palatino" charset="0"/>
              </a:rPr>
              <a:t>Set </a:t>
            </a:r>
            <a:r>
              <a:rPr lang="en-US" dirty="0">
                <a:cs typeface="Tw Cen MT"/>
                <a:sym typeface="Palatino" charset="0"/>
              </a:rPr>
              <a:t>up the right default in retirement plans, health insurance, bank </a:t>
            </a:r>
            <a:r>
              <a:rPr lang="en-US" dirty="0" smtClean="0">
                <a:cs typeface="Tw Cen MT"/>
                <a:sym typeface="Palatino" charset="0"/>
              </a:rPr>
              <a:t>accounts</a:t>
            </a:r>
          </a:p>
          <a:p>
            <a:pPr marL="321457" lvl="1" indent="-321457">
              <a:spcBef>
                <a:spcPts val="703"/>
              </a:spcBef>
              <a:defRPr/>
            </a:pPr>
            <a:r>
              <a:rPr lang="en-US" dirty="0" smtClean="0">
                <a:cs typeface="Tw Cen MT"/>
                <a:sym typeface="Palatino" charset="0"/>
              </a:rPr>
              <a:t>Simplify </a:t>
            </a:r>
            <a:r>
              <a:rPr lang="en-US" dirty="0">
                <a:cs typeface="Tw Cen MT"/>
                <a:sym typeface="Palatino" charset="0"/>
              </a:rPr>
              <a:t>forms, application </a:t>
            </a:r>
            <a:r>
              <a:rPr lang="en-US" dirty="0" smtClean="0">
                <a:cs typeface="Tw Cen MT"/>
                <a:sym typeface="Palatino" charset="0"/>
              </a:rPr>
              <a:t>procedures</a:t>
            </a:r>
          </a:p>
          <a:p>
            <a:pPr marL="321457" lvl="1" indent="-321457">
              <a:spcBef>
                <a:spcPts val="703"/>
              </a:spcBef>
              <a:defRPr/>
            </a:pPr>
            <a:r>
              <a:rPr lang="en-US" dirty="0" smtClean="0">
                <a:cs typeface="Tw Cen MT"/>
                <a:sym typeface="Palatino" charset="0"/>
              </a:rPr>
              <a:t>Set </a:t>
            </a:r>
            <a:r>
              <a:rPr lang="en-US" dirty="0">
                <a:cs typeface="Tw Cen MT"/>
                <a:sym typeface="Palatino" charset="0"/>
              </a:rPr>
              <a:t>up commitment </a:t>
            </a:r>
            <a:r>
              <a:rPr lang="en-US" dirty="0" smtClean="0">
                <a:cs typeface="Tw Cen MT"/>
                <a:sym typeface="Palatino" charset="0"/>
              </a:rPr>
              <a:t>devices</a:t>
            </a:r>
          </a:p>
          <a:p>
            <a:pPr marL="321457" lvl="1" indent="-321457">
              <a:spcBef>
                <a:spcPts val="703"/>
              </a:spcBef>
              <a:defRPr/>
            </a:pPr>
            <a:r>
              <a:rPr lang="en-US" dirty="0" smtClean="0">
                <a:cs typeface="Tw Cen MT"/>
                <a:sym typeface="Palatino" charset="0"/>
              </a:rPr>
              <a:t>Reminders</a:t>
            </a:r>
            <a:endParaRPr lang="en-US" dirty="0">
              <a:cs typeface="Tw Cen MT"/>
              <a:sym typeface="Palatino" charset="0"/>
            </a:endParaRPr>
          </a:p>
          <a:p>
            <a:endParaRPr lang="en-US" dirty="0"/>
          </a:p>
        </p:txBody>
      </p:sp>
    </p:spTree>
    <p:extLst>
      <p:ext uri="{BB962C8B-B14F-4D97-AF65-F5344CB8AC3E}">
        <p14:creationId xmlns:p14="http://schemas.microsoft.com/office/powerpoint/2010/main" val="41979372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More Than Poverty</a:t>
            </a:r>
            <a:endParaRPr lang="en-US" dirty="0"/>
          </a:p>
        </p:txBody>
      </p:sp>
      <p:sp>
        <p:nvSpPr>
          <p:cNvPr id="3" name="Content Placeholder 2"/>
          <p:cNvSpPr>
            <a:spLocks noGrp="1"/>
          </p:cNvSpPr>
          <p:nvPr>
            <p:ph idx="1"/>
          </p:nvPr>
        </p:nvSpPr>
        <p:spPr/>
        <p:txBody>
          <a:bodyPr/>
          <a:lstStyle/>
          <a:p>
            <a:r>
              <a:rPr lang="en-US" dirty="0" smtClean="0"/>
              <a:t>Scarcity more broadly</a:t>
            </a:r>
          </a:p>
          <a:p>
            <a:endParaRPr lang="en-US" dirty="0"/>
          </a:p>
          <a:p>
            <a:r>
              <a:rPr lang="en-US" dirty="0" smtClean="0"/>
              <a:t>Studies on the lonely</a:t>
            </a:r>
          </a:p>
          <a:p>
            <a:endParaRPr lang="en-US" dirty="0"/>
          </a:p>
          <a:p>
            <a:r>
              <a:rPr lang="en-US" dirty="0" smtClean="0"/>
              <a:t>Studies on dieters</a:t>
            </a:r>
          </a:p>
          <a:p>
            <a:endParaRPr lang="en-US" dirty="0"/>
          </a:p>
          <a:p>
            <a:r>
              <a:rPr lang="en-US" dirty="0" smtClean="0"/>
              <a:t>Experimentally constructed scarcity</a:t>
            </a:r>
          </a:p>
          <a:p>
            <a:pPr marL="0" indent="0">
              <a:buNone/>
            </a:pPr>
            <a:endParaRPr lang="en-US" dirty="0"/>
          </a:p>
        </p:txBody>
      </p:sp>
    </p:spTree>
    <p:extLst>
      <p:ext uri="{BB962C8B-B14F-4D97-AF65-F5344CB8AC3E}">
        <p14:creationId xmlns:p14="http://schemas.microsoft.com/office/powerpoint/2010/main" val="118391744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52632"/>
            <a:ext cx="9144000" cy="6752737"/>
          </a:xfrm>
          <a:prstGeom prst="rect">
            <a:avLst/>
          </a:prstGeom>
        </p:spPr>
      </p:pic>
    </p:spTree>
    <p:extLst>
      <p:ext uri="{BB962C8B-B14F-4D97-AF65-F5344CB8AC3E}">
        <p14:creationId xmlns:p14="http://schemas.microsoft.com/office/powerpoint/2010/main" val="2093766899"/>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345374"/>
            <a:ext cx="9144000" cy="6167252"/>
          </a:xfrm>
          <a:prstGeom prst="rect">
            <a:avLst/>
          </a:prstGeom>
        </p:spPr>
      </p:pic>
    </p:spTree>
    <p:extLst>
      <p:ext uri="{BB962C8B-B14F-4D97-AF65-F5344CB8AC3E}">
        <p14:creationId xmlns:p14="http://schemas.microsoft.com/office/powerpoint/2010/main" val="3499881088"/>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19844"/>
            <a:ext cx="9144000" cy="6818313"/>
          </a:xfrm>
          <a:prstGeom prst="rect">
            <a:avLst/>
          </a:prstGeom>
        </p:spPr>
      </p:pic>
    </p:spTree>
    <p:extLst>
      <p:ext uri="{BB962C8B-B14F-4D97-AF65-F5344CB8AC3E}">
        <p14:creationId xmlns:p14="http://schemas.microsoft.com/office/powerpoint/2010/main" val="147334483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479581"/>
            <a:ext cx="9144000" cy="5898839"/>
          </a:xfrm>
          <a:prstGeom prst="rect">
            <a:avLst/>
          </a:prstGeom>
        </p:spPr>
      </p:pic>
    </p:spTree>
    <p:extLst>
      <p:ext uri="{BB962C8B-B14F-4D97-AF65-F5344CB8AC3E}">
        <p14:creationId xmlns:p14="http://schemas.microsoft.com/office/powerpoint/2010/main" val="360148291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37105" y="0"/>
            <a:ext cx="5917790" cy="6858000"/>
          </a:xfrm>
          <a:prstGeom prst="rect">
            <a:avLst/>
          </a:prstGeom>
        </p:spPr>
      </p:pic>
    </p:spTree>
    <p:extLst>
      <p:ext uri="{BB962C8B-B14F-4D97-AF65-F5344CB8AC3E}">
        <p14:creationId xmlns:p14="http://schemas.microsoft.com/office/powerpoint/2010/main" val="264365247"/>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From WDR 2015</a:t>
            </a:r>
            <a:endParaRPr lang="en-US" dirty="0"/>
          </a:p>
        </p:txBody>
      </p:sp>
      <p:sp>
        <p:nvSpPr>
          <p:cNvPr id="3" name="Content Placeholder 2"/>
          <p:cNvSpPr>
            <a:spLocks noGrp="1"/>
          </p:cNvSpPr>
          <p:nvPr>
            <p:ph idx="1"/>
          </p:nvPr>
        </p:nvSpPr>
        <p:spPr/>
        <p:txBody>
          <a:bodyPr/>
          <a:lstStyle/>
          <a:p>
            <a:r>
              <a:rPr lang="en-US" dirty="0"/>
              <a:t>In Malawi, a small performance incentive to encourage farmers to work with their peers increased the take-up of productivity-enhancing agricultural </a:t>
            </a:r>
            <a:r>
              <a:rPr lang="en-US" dirty="0" smtClean="0"/>
              <a:t>technologies.</a:t>
            </a:r>
            <a:r>
              <a:rPr lang="en-US" dirty="0"/>
              <a:t>  </a:t>
            </a:r>
            <a:endParaRPr lang="en-US" dirty="0" smtClean="0"/>
          </a:p>
          <a:p>
            <a:r>
              <a:rPr lang="en-US" dirty="0" smtClean="0"/>
              <a:t>This </a:t>
            </a:r>
            <a:r>
              <a:rPr lang="en-US" dirty="0"/>
              <a:t>intervention used social networks to amplify the effects of information programs</a:t>
            </a:r>
          </a:p>
        </p:txBody>
      </p:sp>
    </p:spTree>
    <p:extLst>
      <p:ext uri="{BB962C8B-B14F-4D97-AF65-F5344CB8AC3E}">
        <p14:creationId xmlns:p14="http://schemas.microsoft.com/office/powerpoint/2010/main" val="41179367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WWII Starvation Experiments</a:t>
            </a:r>
            <a:endParaRPr lang="en-US" dirty="0"/>
          </a:p>
        </p:txBody>
      </p:sp>
      <p:sp>
        <p:nvSpPr>
          <p:cNvPr id="3" name="Content Placeholder 2"/>
          <p:cNvSpPr>
            <a:spLocks noGrp="1"/>
          </p:cNvSpPr>
          <p:nvPr>
            <p:ph idx="1"/>
          </p:nvPr>
        </p:nvSpPr>
        <p:spPr/>
        <p:txBody>
          <a:bodyPr/>
          <a:lstStyle/>
          <a:p>
            <a:r>
              <a:rPr lang="en-US" i="1" dirty="0" smtClean="0"/>
              <a:t>The men became impatient waiting in line if the service was slow. They were possessive about their food. Some hunched over their trays using their arms to protect their meal. … Dislikes for certain foods, such as rutabagas, disappeared</a:t>
            </a:r>
            <a:r>
              <a:rPr lang="en-US" dirty="0" smtClean="0"/>
              <a:t>. </a:t>
            </a:r>
          </a:p>
          <a:p>
            <a:pPr lvl="1"/>
            <a:r>
              <a:rPr lang="en-US" i="1" dirty="0" smtClean="0"/>
              <a:t>Hunger</a:t>
            </a:r>
            <a:r>
              <a:rPr lang="en-US" dirty="0" smtClean="0"/>
              <a:t> by Sharman Apt Russell</a:t>
            </a:r>
          </a:p>
          <a:p>
            <a:r>
              <a:rPr lang="en-US" dirty="0" smtClean="0"/>
              <a:t>None of this was surprising</a:t>
            </a:r>
            <a:endParaRPr lang="en-US" dirty="0"/>
          </a:p>
        </p:txBody>
      </p:sp>
    </p:spTree>
    <p:extLst>
      <p:ext uri="{BB962C8B-B14F-4D97-AF65-F5344CB8AC3E}">
        <p14:creationId xmlns:p14="http://schemas.microsoft.com/office/powerpoint/2010/main" val="144144337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From WDR 2015</a:t>
            </a:r>
          </a:p>
        </p:txBody>
      </p:sp>
      <p:sp>
        <p:nvSpPr>
          <p:cNvPr id="3" name="Content Placeholder 2"/>
          <p:cNvSpPr>
            <a:spLocks noGrp="1"/>
          </p:cNvSpPr>
          <p:nvPr>
            <p:ph idx="1"/>
          </p:nvPr>
        </p:nvSpPr>
        <p:spPr/>
        <p:txBody>
          <a:bodyPr>
            <a:noAutofit/>
          </a:bodyPr>
          <a:lstStyle/>
          <a:p>
            <a:pPr fontAlgn="base"/>
            <a:r>
              <a:rPr lang="en-US" dirty="0"/>
              <a:t>In the </a:t>
            </a:r>
            <a:r>
              <a:rPr lang="en-US" dirty="0" smtClean="0"/>
              <a:t>Philippines, when </a:t>
            </a:r>
            <a:r>
              <a:rPr lang="en-US" dirty="0"/>
              <a:t>savings accounts were offered </a:t>
            </a:r>
            <a:r>
              <a:rPr lang="en-US" dirty="0" smtClean="0"/>
              <a:t>without </a:t>
            </a:r>
            <a:r>
              <a:rPr lang="en-US" dirty="0"/>
              <a:t>the option of withdrawal for six months, nearly 30 percent of those offered the accounts accepted </a:t>
            </a:r>
            <a:r>
              <a:rPr lang="en-US" dirty="0" smtClean="0"/>
              <a:t>them. </a:t>
            </a:r>
          </a:p>
          <a:p>
            <a:pPr fontAlgn="base"/>
            <a:r>
              <a:rPr lang="en-US" dirty="0" smtClean="0"/>
              <a:t>After </a:t>
            </a:r>
            <a:r>
              <a:rPr lang="en-US" dirty="0"/>
              <a:t>one year, individuals who had been offered and had used the accounts increased savings by 82 percent more than a control group</a:t>
            </a:r>
            <a:r>
              <a:rPr lang="en-US" dirty="0" smtClean="0"/>
              <a:t>.</a:t>
            </a:r>
            <a:endParaRPr lang="en-US" dirty="0"/>
          </a:p>
        </p:txBody>
      </p:sp>
    </p:spTree>
    <p:extLst>
      <p:ext uri="{BB962C8B-B14F-4D97-AF65-F5344CB8AC3E}">
        <p14:creationId xmlns:p14="http://schemas.microsoft.com/office/powerpoint/2010/main" val="3743400279"/>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13915" y="132890"/>
            <a:ext cx="8564171" cy="6592220"/>
          </a:xfrm>
          <a:prstGeom prst="rect">
            <a:avLst/>
          </a:prstGeom>
        </p:spPr>
      </p:pic>
    </p:spTree>
    <p:extLst>
      <p:ext uri="{BB962C8B-B14F-4D97-AF65-F5344CB8AC3E}">
        <p14:creationId xmlns:p14="http://schemas.microsoft.com/office/powerpoint/2010/main" val="84514919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37198" y="0"/>
            <a:ext cx="5717604" cy="6858000"/>
          </a:xfrm>
          <a:prstGeom prst="rect">
            <a:avLst/>
          </a:prstGeom>
        </p:spPr>
      </p:pic>
    </p:spTree>
    <p:extLst>
      <p:ext uri="{BB962C8B-B14F-4D97-AF65-F5344CB8AC3E}">
        <p14:creationId xmlns:p14="http://schemas.microsoft.com/office/powerpoint/2010/main" val="1392362908"/>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creen Clippi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00225" y="0"/>
            <a:ext cx="8591550" cy="6858000"/>
          </a:xfrm>
          <a:prstGeom prst="rect">
            <a:avLst/>
          </a:prstGeom>
        </p:spPr>
      </p:pic>
    </p:spTree>
    <p:extLst>
      <p:ext uri="{BB962C8B-B14F-4D97-AF65-F5344CB8AC3E}">
        <p14:creationId xmlns:p14="http://schemas.microsoft.com/office/powerpoint/2010/main" val="8082581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WWII Starvation Experiments</a:t>
            </a:r>
            <a:endParaRPr lang="en-US" dirty="0"/>
          </a:p>
        </p:txBody>
      </p:sp>
      <p:sp>
        <p:nvSpPr>
          <p:cNvPr id="3" name="Content Placeholder 2"/>
          <p:cNvSpPr>
            <a:spLocks noGrp="1"/>
          </p:cNvSpPr>
          <p:nvPr>
            <p:ph idx="1"/>
          </p:nvPr>
        </p:nvSpPr>
        <p:spPr/>
        <p:txBody>
          <a:bodyPr/>
          <a:lstStyle/>
          <a:p>
            <a:r>
              <a:rPr lang="en-US" dirty="0" smtClean="0"/>
              <a:t>But some observed changes were unexpected</a:t>
            </a:r>
          </a:p>
          <a:p>
            <a:r>
              <a:rPr lang="en-US" i="1" dirty="0" smtClean="0"/>
              <a:t>Obsessions developed around cookbooks and menus from local restaurants. Some men could spend hours comparing the prices of fruits and vegetables from one newspaper to the next. Some planned now to go into agriculture. They dreamed of new careers as restaurant owners. …</a:t>
            </a:r>
            <a:endParaRPr lang="en-US" i="1" dirty="0"/>
          </a:p>
          <a:p>
            <a:endParaRPr lang="en-US" dirty="0" smtClean="0"/>
          </a:p>
          <a:p>
            <a:endParaRPr lang="en-US" dirty="0"/>
          </a:p>
        </p:txBody>
      </p:sp>
    </p:spTree>
    <p:extLst>
      <p:ext uri="{BB962C8B-B14F-4D97-AF65-F5344CB8AC3E}">
        <p14:creationId xmlns:p14="http://schemas.microsoft.com/office/powerpoint/2010/main" val="6758366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WWII Starvation Experiments</a:t>
            </a:r>
            <a:endParaRPr lang="en-US" dirty="0"/>
          </a:p>
        </p:txBody>
      </p:sp>
      <p:sp>
        <p:nvSpPr>
          <p:cNvPr id="3" name="Content Placeholder 2"/>
          <p:cNvSpPr>
            <a:spLocks noGrp="1"/>
          </p:cNvSpPr>
          <p:nvPr>
            <p:ph idx="1"/>
          </p:nvPr>
        </p:nvSpPr>
        <p:spPr/>
        <p:txBody>
          <a:bodyPr/>
          <a:lstStyle/>
          <a:p>
            <a:r>
              <a:rPr lang="en-US" i="1" dirty="0" smtClean="0"/>
              <a:t>… They lost their will for academic problems and became far more interested in cookbooks. … When they went to the movies, only the scenes with food held their interest</a:t>
            </a:r>
            <a:r>
              <a:rPr lang="en-US" dirty="0" smtClean="0"/>
              <a:t>.</a:t>
            </a:r>
          </a:p>
          <a:p>
            <a:pPr lvl="1"/>
            <a:r>
              <a:rPr lang="en-US" i="1" dirty="0" smtClean="0"/>
              <a:t>Hunger</a:t>
            </a:r>
            <a:r>
              <a:rPr lang="en-US" dirty="0" smtClean="0"/>
              <a:t> by Sharman Apt Russell</a:t>
            </a:r>
          </a:p>
          <a:p>
            <a:r>
              <a:rPr lang="en-US" dirty="0" smtClean="0"/>
              <a:t>Scarcity (in this case, of food) captured the attention of people and made it impossible for them to think about anything else</a:t>
            </a:r>
          </a:p>
          <a:p>
            <a:endParaRPr lang="en-US" dirty="0"/>
          </a:p>
          <a:p>
            <a:endParaRPr lang="en-US" dirty="0"/>
          </a:p>
        </p:txBody>
      </p:sp>
    </p:spTree>
    <p:extLst>
      <p:ext uri="{BB962C8B-B14F-4D97-AF65-F5344CB8AC3E}">
        <p14:creationId xmlns:p14="http://schemas.microsoft.com/office/powerpoint/2010/main" val="85780650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Scarcity Captures Attention</a:t>
            </a:r>
            <a:endParaRPr lang="en-US" dirty="0"/>
          </a:p>
        </p:txBody>
      </p:sp>
      <p:sp>
        <p:nvSpPr>
          <p:cNvPr id="3" name="Content Placeholder 2"/>
          <p:cNvSpPr>
            <a:spLocks noGrp="1"/>
          </p:cNvSpPr>
          <p:nvPr>
            <p:ph idx="1"/>
          </p:nvPr>
        </p:nvSpPr>
        <p:spPr/>
        <p:txBody>
          <a:bodyPr/>
          <a:lstStyle/>
          <a:p>
            <a:r>
              <a:rPr lang="en-US" dirty="0" smtClean="0"/>
              <a:t>Scarcity captures our </a:t>
            </a:r>
            <a:r>
              <a:rPr lang="en-US" dirty="0" smtClean="0">
                <a:solidFill>
                  <a:srgbClr val="FF0000"/>
                </a:solidFill>
              </a:rPr>
              <a:t>attention</a:t>
            </a:r>
            <a:r>
              <a:rPr lang="en-US" dirty="0" smtClean="0"/>
              <a:t> and makes it difficult for us to think about anything other than the source of the scarcity</a:t>
            </a:r>
          </a:p>
          <a:p>
            <a:r>
              <a:rPr lang="en-US" dirty="0" smtClean="0"/>
              <a:t>And this capture of our attention is </a:t>
            </a:r>
            <a:r>
              <a:rPr lang="en-US" dirty="0" smtClean="0">
                <a:solidFill>
                  <a:srgbClr val="FF0000"/>
                </a:solidFill>
              </a:rPr>
              <a:t>involuntary</a:t>
            </a:r>
          </a:p>
          <a:p>
            <a:r>
              <a:rPr lang="en-US" dirty="0" smtClean="0"/>
              <a:t>We have no choice in the matter</a:t>
            </a:r>
            <a:endParaRPr lang="en-US" dirty="0"/>
          </a:p>
        </p:txBody>
      </p:sp>
    </p:spTree>
    <p:extLst>
      <p:ext uri="{BB962C8B-B14F-4D97-AF65-F5344CB8AC3E}">
        <p14:creationId xmlns:p14="http://schemas.microsoft.com/office/powerpoint/2010/main" val="164855144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
  <TotalTime>783</TotalTime>
  <Words>2606</Words>
  <Application>Microsoft Office PowerPoint</Application>
  <PresentationFormat>Widescreen</PresentationFormat>
  <Paragraphs>290</Paragraphs>
  <Slides>63</Slides>
  <Notes>5</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63</vt:i4>
      </vt:variant>
    </vt:vector>
  </HeadingPairs>
  <TitlesOfParts>
    <vt:vector size="72" baseType="lpstr">
      <vt:lpstr>ＭＳ Ｐゴシック</vt:lpstr>
      <vt:lpstr>Arial</vt:lpstr>
      <vt:lpstr>Calibri</vt:lpstr>
      <vt:lpstr>Palatino</vt:lpstr>
      <vt:lpstr>Tw Cen MT</vt:lpstr>
      <vt:lpstr>Webdings</vt:lpstr>
      <vt:lpstr>Wingdings</vt:lpstr>
      <vt:lpstr>ヒラギノ明朝 ProN W3</vt:lpstr>
      <vt:lpstr>Office Theme</vt:lpstr>
      <vt:lpstr>Behavioral Economics and the Poor</vt:lpstr>
      <vt:lpstr>A Behavioral Economics Approach to the Poor</vt:lpstr>
      <vt:lpstr>Two Dominant Views of Behavior Under Poverty</vt:lpstr>
      <vt:lpstr>Behavioral Economics and the Poor</vt:lpstr>
      <vt:lpstr>The WWII Starvation Experiments</vt:lpstr>
      <vt:lpstr>The WWII Starvation Experiments</vt:lpstr>
      <vt:lpstr>The WWII Starvation Experiments</vt:lpstr>
      <vt:lpstr>The WWII Starvation Experiments</vt:lpstr>
      <vt:lpstr>Scarcity Captures Attention</vt:lpstr>
      <vt:lpstr>Poverty and Its Puzzles</vt:lpstr>
      <vt:lpstr>Possible Explanations</vt:lpstr>
      <vt:lpstr>Possible Explanations</vt:lpstr>
      <vt:lpstr>Poor are Worse Decision Makers</vt:lpstr>
      <vt:lpstr>There’s Something About Scarcity</vt:lpstr>
      <vt:lpstr>Scarcity Focuses Our Minds</vt:lpstr>
      <vt:lpstr>Scarcity Focuses Our Minds</vt:lpstr>
      <vt:lpstr>Scarcity Focuses Our Minds</vt:lpstr>
      <vt:lpstr>Focus Dividend</vt:lpstr>
      <vt:lpstr>Tunneling </vt:lpstr>
      <vt:lpstr>The Bandwidth Tax</vt:lpstr>
      <vt:lpstr>Evidence on the Bandwidth Tax</vt:lpstr>
      <vt:lpstr>Evidence on the Bandwidth Tax</vt:lpstr>
      <vt:lpstr>More on the Focus Dividend</vt:lpstr>
      <vt:lpstr>More on Tunneling</vt:lpstr>
      <vt:lpstr>Tunneling leads to bad choices</vt:lpstr>
      <vt:lpstr>Tunneling leads to bad choices</vt:lpstr>
      <vt:lpstr>The Bandwidth Tax</vt:lpstr>
      <vt:lpstr>Search for a neutral word</vt:lpstr>
      <vt:lpstr>The Bandwidth Tax</vt:lpstr>
      <vt:lpstr>Search for a food-related word</vt:lpstr>
      <vt:lpstr>The Bandwidth Tax</vt:lpstr>
      <vt:lpstr>   </vt:lpstr>
      <vt:lpstr>Cognitive Tests</vt:lpstr>
      <vt:lpstr>Study in a NJ Mall</vt:lpstr>
      <vt:lpstr>Study in a NJ Mall</vt:lpstr>
      <vt:lpstr> Findings</vt:lpstr>
      <vt:lpstr>Conclusions and Policy Implications</vt:lpstr>
      <vt:lpstr>Loss of Executive Control</vt:lpstr>
      <vt:lpstr>Loss of Executive Control</vt:lpstr>
      <vt:lpstr>Loss of Executive Control</vt:lpstr>
      <vt:lpstr>Cognitive Control Task</vt:lpstr>
      <vt:lpstr>Loss of Executive Control</vt:lpstr>
      <vt:lpstr>Loss of Executive Control</vt:lpstr>
      <vt:lpstr>Scarcity Taxes our Bandwidth</vt:lpstr>
      <vt:lpstr>Sugarcane Farmers in India</vt:lpstr>
      <vt:lpstr>Sugarcane Farmers in India</vt:lpstr>
      <vt:lpstr>Executive Control</vt:lpstr>
      <vt:lpstr>Packing a Suitcase and Slack</vt:lpstr>
      <vt:lpstr>Packing a Suitcase and Slack</vt:lpstr>
      <vt:lpstr>Packing a Suitcase and Slack</vt:lpstr>
      <vt:lpstr>Summary</vt:lpstr>
      <vt:lpstr>Conclusions and Policy Implications</vt:lpstr>
      <vt:lpstr>More Than Poverty</vt:lpstr>
      <vt:lpstr>PowerPoint Presentation</vt:lpstr>
      <vt:lpstr>PowerPoint Presentation</vt:lpstr>
      <vt:lpstr>PowerPoint Presentation</vt:lpstr>
      <vt:lpstr>PowerPoint Presentation</vt:lpstr>
      <vt:lpstr>PowerPoint Presentation</vt:lpstr>
      <vt:lpstr>From WDR 2015</vt:lpstr>
      <vt:lpstr>From WDR 2015</vt:lpstr>
      <vt:lpstr>PowerPoint Presentation</vt:lpstr>
      <vt:lpstr>PowerPoint Presentation</vt:lpstr>
      <vt:lpstr>PowerPoint Presentation</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Behavioral Economics and the Poor</dc:title>
  <dc:creator>Udayan Roy</dc:creator>
  <cp:lastModifiedBy>Udayan Roy</cp:lastModifiedBy>
  <cp:revision>55</cp:revision>
  <dcterms:created xsi:type="dcterms:W3CDTF">2013-12-04T03:26:14Z</dcterms:created>
  <dcterms:modified xsi:type="dcterms:W3CDTF">2020-12-01T05:19:57Z</dcterms:modified>
</cp:coreProperties>
</file>