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3" r:id="rId4"/>
    <p:sldId id="258" r:id="rId5"/>
    <p:sldId id="263" r:id="rId6"/>
    <p:sldId id="264" r:id="rId7"/>
    <p:sldId id="266" r:id="rId8"/>
    <p:sldId id="267" r:id="rId9"/>
    <p:sldId id="268" r:id="rId10"/>
    <p:sldId id="265" r:id="rId11"/>
    <p:sldId id="259" r:id="rId12"/>
    <p:sldId id="260" r:id="rId13"/>
    <p:sldId id="261" r:id="rId14"/>
    <p:sldId id="269" r:id="rId15"/>
    <p:sldId id="270" r:id="rId16"/>
    <p:sldId id="271" r:id="rId17"/>
    <p:sldId id="272" r:id="rId18"/>
    <p:sldId id="262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20881C-E5D8-4F82-A006-6A304ABDCA7E}" type="datetimeFigureOut">
              <a:rPr lang="en-US"/>
              <a:pPr>
                <a:defRPr/>
              </a:pPr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8185C8-397C-446A-9468-7F3F7BC24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02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EE355DD-5566-4E30-BF8B-E286D5813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446A8-97AC-4205-BA47-58EE8691A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2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E6E5A-6817-4DB3-9215-DD965F168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2301" y="6426201"/>
            <a:ext cx="1934633" cy="295275"/>
          </a:xfrm>
        </p:spPr>
        <p:txBody>
          <a:bodyPr/>
          <a:lstStyle>
            <a:lvl1pPr algn="l"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49467" y="6245225"/>
            <a:ext cx="1032933" cy="4762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32CC772-B659-4C2E-848F-746780B2E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A5DE411-10F1-4854-93E1-4B1C7C528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80D5-64BC-4798-B7D0-E7609AEE0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7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E67AF-21DA-4C17-94D3-67DD94CDD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7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D9CF-DA2E-41C7-9CDE-DA2A55EFB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2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176F3-F6EC-479C-B2DC-B8268E70E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0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DD04-41B6-418F-834F-190492EE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8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F3CFC-06D0-4A90-B55B-EFF403861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2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301" y="6245225"/>
            <a:ext cx="7404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Alfred Marshall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3ACAD5-1DEC-48E6-839E-A5C118F23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index.html" TargetMode="External"/><Relationship Id="rId2" Type="http://schemas.openxmlformats.org/officeDocument/2006/relationships/hyperlink" Target="http://myweb.liu.edu/~uroy/eco5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libertyfund.org/files/1676/Marshall_0197_EBk_v6.0.pdf" TargetMode="External"/><Relationship Id="rId2" Type="http://schemas.openxmlformats.org/officeDocument/2006/relationships/hyperlink" Target="http://www.econlib.org/library/Marshall/mar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Alfred Marshall (1842-1924)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ECO54 History of Economic Thought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>
                <a:hlinkClick r:id="rId3"/>
              </a:rPr>
              <a:t>Udayan Roy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7"/>
          <p:cNvGrpSpPr>
            <a:grpSpLocks/>
          </p:cNvGrpSpPr>
          <p:nvPr/>
        </p:nvGrpSpPr>
        <p:grpSpPr bwMode="auto">
          <a:xfrm>
            <a:off x="2840038" y="2133600"/>
            <a:ext cx="6026150" cy="3868738"/>
            <a:chOff x="1316182" y="2133598"/>
            <a:chExt cx="6026727" cy="3868507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316182" y="4392476"/>
              <a:ext cx="6026727" cy="4127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2070572" y="4135316"/>
              <a:ext cx="3284341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2" name="TextBox 13"/>
            <p:cNvSpPr txBox="1">
              <a:spLocks noChangeArrowheads="1"/>
            </p:cNvSpPr>
            <p:nvPr/>
          </p:nvSpPr>
          <p:spPr bwMode="auto">
            <a:xfrm>
              <a:off x="2147411" y="2133598"/>
              <a:ext cx="3283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Good </a:t>
              </a:r>
              <a:r>
                <a:rPr lang="en-US" altLang="en-US" sz="1400" i="1"/>
                <a:t>Y</a:t>
              </a:r>
              <a:r>
                <a:rPr lang="en-US" altLang="en-US" sz="1400"/>
                <a:t>: imports of </a:t>
              </a:r>
              <a:r>
                <a:rPr lang="en-US" altLang="en-US" sz="1400" i="1"/>
                <a:t>A</a:t>
              </a:r>
              <a:r>
                <a:rPr lang="en-US" altLang="en-US" sz="1400"/>
                <a:t> and exports of </a:t>
              </a:r>
              <a:r>
                <a:rPr lang="en-US" altLang="en-US" sz="1400" i="1"/>
                <a:t>B</a:t>
              </a:r>
              <a:endParaRPr lang="en-US" altLang="en-US" sz="1400"/>
            </a:p>
          </p:txBody>
        </p:sp>
        <p:sp>
          <p:nvSpPr>
            <p:cNvPr id="13333" name="TextBox 14"/>
            <p:cNvSpPr txBox="1">
              <a:spLocks noChangeArrowheads="1"/>
            </p:cNvSpPr>
            <p:nvPr/>
          </p:nvSpPr>
          <p:spPr bwMode="auto">
            <a:xfrm>
              <a:off x="2299811" y="5694328"/>
              <a:ext cx="32835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Good </a:t>
              </a:r>
              <a:r>
                <a:rPr lang="en-US" altLang="en-US" sz="1400" i="1"/>
                <a:t>Y</a:t>
              </a:r>
              <a:r>
                <a:rPr lang="en-US" altLang="en-US" sz="1400"/>
                <a:t>: exports of </a:t>
              </a:r>
              <a:r>
                <a:rPr lang="en-US" altLang="en-US" sz="1400" i="1"/>
                <a:t>A </a:t>
              </a:r>
              <a:r>
                <a:rPr lang="en-US" altLang="en-US" sz="1400"/>
                <a:t>and imports of </a:t>
              </a:r>
              <a:r>
                <a:rPr lang="en-US" altLang="en-US" sz="1400" i="1"/>
                <a:t>B</a:t>
              </a:r>
              <a:endParaRPr lang="en-US" altLang="en-US" sz="1400"/>
            </a:p>
          </p:txBody>
        </p:sp>
      </p:grpSp>
      <p:sp>
        <p:nvSpPr>
          <p:cNvPr id="22" name="Arc 21"/>
          <p:cNvSpPr/>
          <p:nvPr/>
        </p:nvSpPr>
        <p:spPr>
          <a:xfrm rot="16200000">
            <a:off x="5159375" y="3398838"/>
            <a:ext cx="2743200" cy="2698750"/>
          </a:xfrm>
          <a:prstGeom prst="arc">
            <a:avLst>
              <a:gd name="adj1" fmla="val 16315837"/>
              <a:gd name="adj2" fmla="val 21221487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Free Trade: two-country outcome</a:t>
            </a:r>
          </a:p>
        </p:txBody>
      </p:sp>
      <p:sp>
        <p:nvSpPr>
          <p:cNvPr id="1331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13" name="Arc 12"/>
          <p:cNvSpPr/>
          <p:nvPr/>
        </p:nvSpPr>
        <p:spPr>
          <a:xfrm rot="8762726">
            <a:off x="2857501" y="1725613"/>
            <a:ext cx="3554413" cy="2813050"/>
          </a:xfrm>
          <a:prstGeom prst="arc">
            <a:avLst>
              <a:gd name="adj1" fmla="val 12824064"/>
              <a:gd name="adj2" fmla="val 1904262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4121150" y="2570163"/>
            <a:ext cx="2979738" cy="28813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673726" y="3927476"/>
            <a:ext cx="982662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237164" y="3435350"/>
            <a:ext cx="928687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95889" y="4364039"/>
            <a:ext cx="96837" cy="968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22989" y="3379789"/>
            <a:ext cx="96837" cy="984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Line Callout 1 23"/>
          <p:cNvSpPr/>
          <p:nvPr/>
        </p:nvSpPr>
        <p:spPr>
          <a:xfrm>
            <a:off x="6773863" y="3481388"/>
            <a:ext cx="1873250" cy="457200"/>
          </a:xfrm>
          <a:prstGeom prst="borderCallout1">
            <a:avLst>
              <a:gd name="adj1" fmla="val 51008"/>
              <a:gd name="adj2" fmla="val -459"/>
              <a:gd name="adj3" fmla="val 89919"/>
              <a:gd name="adj4" fmla="val -45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Offer Curve of Country </a:t>
            </a:r>
            <a:r>
              <a:rPr lang="en-US" sz="1600" i="1" dirty="0">
                <a:solidFill>
                  <a:schemeClr val="tx1"/>
                </a:solidFill>
              </a:rPr>
              <a:t>A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2" name="Line Callout 1 31"/>
          <p:cNvSpPr/>
          <p:nvPr/>
        </p:nvSpPr>
        <p:spPr>
          <a:xfrm>
            <a:off x="3195638" y="3382963"/>
            <a:ext cx="1873250" cy="457200"/>
          </a:xfrm>
          <a:prstGeom prst="borderCallout1">
            <a:avLst>
              <a:gd name="adj1" fmla="val 51008"/>
              <a:gd name="adj2" fmla="val 100328"/>
              <a:gd name="adj3" fmla="val 73790"/>
              <a:gd name="adj4" fmla="val 127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Offer Curve of Country </a:t>
            </a:r>
            <a:r>
              <a:rPr lang="en-US" sz="1600" i="1" dirty="0">
                <a:solidFill>
                  <a:schemeClr val="tx1"/>
                </a:solidFill>
              </a:rPr>
              <a:t>B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3" name="Line Callout 1 32"/>
          <p:cNvSpPr/>
          <p:nvPr/>
        </p:nvSpPr>
        <p:spPr>
          <a:xfrm>
            <a:off x="7561263" y="2497138"/>
            <a:ext cx="1873250" cy="457200"/>
          </a:xfrm>
          <a:prstGeom prst="borderCallout1">
            <a:avLst>
              <a:gd name="adj1" fmla="val 51008"/>
              <a:gd name="adj2" fmla="val -459"/>
              <a:gd name="adj3" fmla="val 89919"/>
              <a:gd name="adj4" fmla="val -45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Free Trade terms of trade</a:t>
            </a:r>
          </a:p>
        </p:txBody>
      </p:sp>
      <p:sp>
        <p:nvSpPr>
          <p:cNvPr id="13327" name="TextBox 35"/>
          <p:cNvSpPr txBox="1">
            <a:spLocks noChangeArrowheads="1"/>
          </p:cNvSpPr>
          <p:nvPr/>
        </p:nvSpPr>
        <p:spPr bwMode="auto">
          <a:xfrm>
            <a:off x="7204075" y="4460876"/>
            <a:ext cx="3284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/>
              <a:t>Good </a:t>
            </a:r>
            <a:r>
              <a:rPr lang="en-US" altLang="en-US" sz="1400" i="1"/>
              <a:t>X</a:t>
            </a:r>
            <a:r>
              <a:rPr lang="en-US" altLang="en-US" sz="1400"/>
              <a:t>: exports of </a:t>
            </a:r>
            <a:r>
              <a:rPr lang="en-US" altLang="en-US" sz="1400" i="1"/>
              <a:t>A </a:t>
            </a:r>
            <a:r>
              <a:rPr lang="en-US" altLang="en-US" sz="1400"/>
              <a:t>and imports of </a:t>
            </a:r>
            <a:r>
              <a:rPr lang="en-US" altLang="en-US" sz="1400" i="1"/>
              <a:t>B</a:t>
            </a:r>
            <a:endParaRPr lang="en-US" altLang="en-US" sz="1400"/>
          </a:p>
        </p:txBody>
      </p:sp>
      <p:sp>
        <p:nvSpPr>
          <p:cNvPr id="13328" name="TextBox 36"/>
          <p:cNvSpPr txBox="1">
            <a:spLocks noChangeArrowheads="1"/>
          </p:cNvSpPr>
          <p:nvPr/>
        </p:nvSpPr>
        <p:spPr bwMode="auto">
          <a:xfrm>
            <a:off x="1538288" y="4059239"/>
            <a:ext cx="2216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/>
              <a:t>Good </a:t>
            </a:r>
            <a:r>
              <a:rPr lang="en-US" altLang="en-US" sz="1400" i="1"/>
              <a:t>X</a:t>
            </a:r>
            <a:r>
              <a:rPr lang="en-US" altLang="en-US" sz="1400"/>
              <a:t>: imports of </a:t>
            </a:r>
            <a:r>
              <a:rPr lang="en-US" altLang="en-US" sz="1400" i="1"/>
              <a:t>A </a:t>
            </a:r>
            <a:r>
              <a:rPr lang="en-US" altLang="en-US" sz="1400"/>
              <a:t>and exports of </a:t>
            </a:r>
            <a:r>
              <a:rPr lang="en-US" altLang="en-US" sz="1400" i="1"/>
              <a:t>B</a:t>
            </a:r>
            <a:endParaRPr lang="en-US" altLang="en-US" sz="1400"/>
          </a:p>
        </p:txBody>
      </p:sp>
      <p:sp>
        <p:nvSpPr>
          <p:cNvPr id="133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92A32A-C7E5-4299-B665-17882025053E}" type="slidenum">
              <a:rPr lang="en-US" altLang="en-US" smtClean="0">
                <a:latin typeface="Calibri" pitchFamily="34" charset="0"/>
              </a:rPr>
              <a:pPr eaLnBrk="1" hangingPunct="1"/>
              <a:t>10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4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Elasticity of Demand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Elasticity of Demand formula, 1882</a:t>
            </a:r>
          </a:p>
          <a:p>
            <a:pPr eaLnBrk="1" hangingPunct="1"/>
            <a:r>
              <a:rPr lang="en-US" altLang="en-US" smtClean="0"/>
              <a:t>Marshall also discussed the </a:t>
            </a:r>
            <a:r>
              <a:rPr lang="en-US" altLang="en-US" i="1" smtClean="0"/>
              <a:t>determinants</a:t>
            </a:r>
            <a:r>
              <a:rPr lang="en-US" altLang="en-US" smtClean="0"/>
              <a:t> of the elasticity of demand</a:t>
            </a:r>
          </a:p>
          <a:p>
            <a:pPr lvl="1" eaLnBrk="1" hangingPunct="1"/>
            <a:r>
              <a:rPr lang="en-US" altLang="en-US" smtClean="0"/>
              <a:t>High price (relative to buyers’ incomes)</a:t>
            </a:r>
          </a:p>
          <a:p>
            <a:pPr lvl="1" eaLnBrk="1" hangingPunct="1"/>
            <a:r>
              <a:rPr lang="en-US" altLang="en-US" smtClean="0"/>
              <a:t>Availability of substitutes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FF7547-B681-48C8-A5C5-4D4BF6DC7302}" type="slidenum">
              <a:rPr lang="en-US" altLang="en-US" smtClean="0">
                <a:latin typeface="Calibri" pitchFamily="34" charset="0"/>
              </a:rPr>
              <a:pPr eaLnBrk="1" hangingPunct="1"/>
              <a:t>11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Elasticity of Supply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Supply elasticity depends on time available to producers to respond to a price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Market period: perfectly inelastic supply, price is determined entirely by demand in the case of perishable goods and by expected future prices in the case of durable goods.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Short run: rising supply curve, price is determined by both supply and demand, usage levels of some resources are fixed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Long run: usage levels of all resources are variable, supply could be a falling curve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Very long period: changes in knowledge, population and capital cause long run prices to change gradually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153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59E328-B109-40F3-A78E-BB6637CE79B1}" type="slidenum">
              <a:rPr lang="en-US" altLang="en-US" smtClean="0">
                <a:latin typeface="Calibri" pitchFamily="34" charset="0"/>
              </a:rPr>
              <a:pPr eaLnBrk="1" hangingPunct="1"/>
              <a:t>12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Economies of Scale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Internal and external economies of scale</a:t>
            </a:r>
          </a:p>
          <a:p>
            <a:pPr lvl="1" eaLnBrk="1" hangingPunct="1">
              <a:defRPr/>
            </a:pPr>
            <a:r>
              <a:rPr lang="en-US" dirty="0" smtClean="0"/>
              <a:t>Internal economies: as a firm expands production, its per-unit costs decline</a:t>
            </a:r>
          </a:p>
          <a:p>
            <a:pPr lvl="1" eaLnBrk="1" hangingPunct="1">
              <a:defRPr/>
            </a:pPr>
            <a:r>
              <a:rPr lang="en-US" dirty="0" smtClean="0"/>
              <a:t>External economies: as an industry expands production, the per-unit costs of production decline for every firm </a:t>
            </a:r>
          </a:p>
          <a:p>
            <a:pPr eaLnBrk="1" hangingPunct="1">
              <a:defRPr/>
            </a:pPr>
            <a:r>
              <a:rPr lang="en-US" dirty="0" smtClean="0"/>
              <a:t>Possibility of a falling supply curve for the industry</a:t>
            </a:r>
          </a:p>
          <a:p>
            <a:pPr lvl="1" eaLnBrk="1" hangingPunct="1">
              <a:defRPr/>
            </a:pPr>
            <a:r>
              <a:rPr lang="en-US" dirty="0" smtClean="0"/>
              <a:t>As an industry expands, per-unit costs may fall as a result of external economies. Therefore, prices may fall.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601108-A98C-412F-9AB0-8AD37F3FC752}" type="slidenum">
              <a:rPr lang="en-US" altLang="en-US" smtClean="0">
                <a:latin typeface="Calibri" pitchFamily="34" charset="0"/>
              </a:rPr>
              <a:pPr eaLnBrk="1" hangingPunct="1"/>
              <a:t>13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Wages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Wages are equal to the marginal product of labor</a:t>
            </a:r>
          </a:p>
          <a:p>
            <a:pPr lvl="1"/>
            <a:r>
              <a:rPr lang="en-US" altLang="en-US" smtClean="0"/>
              <a:t>von Thunen and John Bates Clark, an American economist trained in Germany, had said the same thing earlier</a:t>
            </a:r>
          </a:p>
          <a:p>
            <a:r>
              <a:rPr lang="en-US" altLang="en-US" smtClean="0"/>
              <a:t>But Marshall went farther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>
                <a:latin typeface="Calibri" pitchFamily="34" charset="0"/>
              </a:rPr>
              <a:t>Alfred Marshall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570A6B-C4EF-4BCB-B546-1CC48C4242AF}" type="slidenum">
              <a:rPr lang="en-US" altLang="en-US" smtClean="0">
                <a:latin typeface="Calibri" pitchFamily="34" charset="0"/>
              </a:rPr>
              <a:pPr eaLnBrk="1" hangingPunct="1"/>
              <a:t>14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Wages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Marshall pointed out that the demand for a resource, such as labor, was a </a:t>
            </a:r>
            <a:r>
              <a:rPr lang="en-US" altLang="en-US" i="1" smtClean="0"/>
              <a:t>derived demand</a:t>
            </a:r>
            <a:r>
              <a:rPr lang="en-US" altLang="en-US" smtClean="0"/>
              <a:t>, because it depended on the demand for the finished goods made by the resource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>
                <a:latin typeface="Calibri" pitchFamily="34" charset="0"/>
              </a:rPr>
              <a:t>Alfred Marshall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327A94-195D-4189-A7BD-3B53102F1CE9}" type="slidenum">
              <a:rPr lang="en-US" altLang="en-US" smtClean="0">
                <a:latin typeface="Calibri" pitchFamily="34" charset="0"/>
              </a:rPr>
              <a:pPr eaLnBrk="1" hangingPunct="1"/>
              <a:t>15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Marshall’s four laws of derived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sz="2700"/>
              <a:t>The greater the substitutability of other resources for labor, the greater the elasticity of demand for labor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sz="2700"/>
              <a:t>The greater the price elasticity of product demand, the greater the elasticity of demand for labor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sz="2700"/>
              <a:t>The larger the proportion of total production costs accounted for by labor, the greater the elasticity of demand for labor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sz="2700"/>
              <a:t>The greater the elasticity of supply of other inputs, the greater the elasticity of demand for labor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>
                <a:latin typeface="Calibri" pitchFamily="34" charset="0"/>
              </a:rPr>
              <a:t>Alfred Marshall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2CAE06-E24A-4C62-8463-DA3F5CED544D}" type="slidenum">
              <a:rPr lang="en-US" altLang="en-US" smtClean="0">
                <a:latin typeface="Calibri" pitchFamily="34" charset="0"/>
              </a:rPr>
              <a:pPr eaLnBrk="1" hangingPunct="1"/>
              <a:t>16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Interest and 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In today’s macroeconomic theories, it is assumed that business investment spending is inversely related to the interest rate</a:t>
            </a:r>
          </a:p>
          <a:p>
            <a:pPr>
              <a:defRPr/>
            </a:pPr>
            <a:r>
              <a:rPr lang="en-US" dirty="0" smtClean="0"/>
              <a:t>Marshall explained why this is so, relying on diminishing returns to capital</a:t>
            </a:r>
          </a:p>
          <a:p>
            <a:pPr>
              <a:defRPr/>
            </a:pPr>
            <a:r>
              <a:rPr lang="en-US" dirty="0" smtClean="0"/>
              <a:t>Saving, on the other hand, rises with the interest rate</a:t>
            </a:r>
          </a:p>
          <a:p>
            <a:pPr>
              <a:defRPr/>
            </a:pPr>
            <a:r>
              <a:rPr lang="en-US" dirty="0" smtClean="0"/>
              <a:t>The interest rate reaches the level at which investment equals saving</a:t>
            </a:r>
            <a:endParaRPr lang="en-US" dirty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>
                <a:latin typeface="Calibri" pitchFamily="34" charset="0"/>
              </a:rPr>
              <a:t>Alfred Marshall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0E7F64-00DC-4A38-B761-EF5A3F784FD3}" type="slidenum">
              <a:rPr lang="en-US" altLang="en-US" smtClean="0">
                <a:latin typeface="Calibri" pitchFamily="34" charset="0"/>
              </a:rPr>
              <a:pPr eaLnBrk="1" hangingPunct="1"/>
              <a:t>17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Assessment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Neo-classical synthesis. </a:t>
            </a:r>
          </a:p>
          <a:p>
            <a:pPr eaLnBrk="1" hangingPunct="1"/>
            <a:r>
              <a:rPr lang="en-US" altLang="en-US" smtClean="0"/>
              <a:t>The Adam Smith of his age.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15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E7B196-1823-4217-B8F0-C7D9ED76D8D6}" type="slidenum">
              <a:rPr lang="en-US" altLang="en-US" smtClean="0">
                <a:latin typeface="Calibri" pitchFamily="34" charset="0"/>
              </a:rPr>
              <a:pPr eaLnBrk="1" hangingPunct="1"/>
              <a:t>18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Alfred Marshall (1842-1924)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>
                <a:hlinkClick r:id="rId2"/>
              </a:rPr>
              <a:t>Principles of Economics</a:t>
            </a:r>
            <a:r>
              <a:rPr lang="en-US" altLang="en-US" smtClean="0"/>
              <a:t>, 1890</a:t>
            </a:r>
          </a:p>
          <a:p>
            <a:pPr lvl="1" eaLnBrk="1" hangingPunct="1"/>
            <a:r>
              <a:rPr lang="en-US" altLang="en-US" smtClean="0">
                <a:hlinkClick r:id="rId3"/>
              </a:rPr>
              <a:t>Free PDF download</a:t>
            </a: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B4C5FB-A7E9-4E8D-AFAB-45A3A0CBF75F}" type="slidenum">
              <a:rPr lang="en-US" altLang="en-US" smtClean="0">
                <a:latin typeface="Calibri" pitchFamily="34" charset="0"/>
              </a:rPr>
              <a:pPr eaLnBrk="1" hangingPunct="1"/>
              <a:t>2</a:t>
            </a:fld>
            <a:endParaRPr lang="en-US" altLang="en-US" smtClean="0">
              <a:latin typeface="Calibri" pitchFamily="34" charset="0"/>
            </a:endParaRPr>
          </a:p>
        </p:txBody>
      </p:sp>
      <p:pic>
        <p:nvPicPr>
          <p:cNvPr id="6149" name="Picture 4" descr="marsh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0" y="1595438"/>
            <a:ext cx="2109788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Sources: Alfred Marshall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Ordinary Business of Life </a:t>
            </a:r>
            <a:r>
              <a:rPr lang="en-US" dirty="0" smtClean="0"/>
              <a:t>by Roger Backhouse, pages 177-182</a:t>
            </a:r>
          </a:p>
          <a:p>
            <a:r>
              <a:rPr lang="en-US" i="1" dirty="0" smtClean="0"/>
              <a:t>The Worldly Philosophers </a:t>
            </a:r>
            <a:r>
              <a:rPr lang="en-US" dirty="0" smtClean="0"/>
              <a:t>by Robert L. </a:t>
            </a:r>
            <a:r>
              <a:rPr lang="en-US" dirty="0" err="1" smtClean="0"/>
              <a:t>Heilbroner</a:t>
            </a:r>
            <a:r>
              <a:rPr lang="en-US" dirty="0" smtClean="0"/>
              <a:t>, Chapter VII (The Victorian World and the Underworld of Economics), pages 205-212</a:t>
            </a:r>
          </a:p>
          <a:p>
            <a:r>
              <a:rPr lang="en-US" i="1" dirty="0" smtClean="0"/>
              <a:t>New Ideas from Dead Economists </a:t>
            </a:r>
            <a:r>
              <a:rPr lang="en-US" dirty="0" smtClean="0"/>
              <a:t>by Todd Buchholz, Chapter VII (Alfred Marshall and the </a:t>
            </a:r>
            <a:r>
              <a:rPr lang="en-US" dirty="0" err="1" smtClean="0"/>
              <a:t>Marginalist</a:t>
            </a:r>
            <a:r>
              <a:rPr lang="en-US" dirty="0" smtClean="0"/>
              <a:t> Mind)</a:t>
            </a:r>
          </a:p>
          <a:p>
            <a:endParaRPr lang="en-US" dirty="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B4C5FB-A7E9-4E8D-AFAB-45A3A0CBF75F}" type="slidenum">
              <a:rPr lang="en-US" altLang="en-US" smtClean="0">
                <a:latin typeface="Calibri" pitchFamily="34" charset="0"/>
              </a:rPr>
              <a:pPr eaLnBrk="1" hangingPunct="1"/>
              <a:t>3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Popularization of Supply-Demand Analysis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Marshallian Cross; Marshall popularized the use of the familiar supply-demand diagram</a:t>
            </a:r>
          </a:p>
          <a:p>
            <a:pPr eaLnBrk="1" hangingPunct="1"/>
            <a:r>
              <a:rPr lang="en-US" altLang="en-US" smtClean="0"/>
              <a:t>Popularization of consumer surplus and producer surplus</a:t>
            </a:r>
          </a:p>
        </p:txBody>
      </p:sp>
      <p:sp>
        <p:nvSpPr>
          <p:cNvPr id="71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69C20D-A886-4428-8664-E91E58DB4C97}" type="slidenum">
              <a:rPr lang="en-US" altLang="en-US" smtClean="0">
                <a:latin typeface="Calibri" pitchFamily="34" charset="0"/>
              </a:rPr>
              <a:pPr eaLnBrk="1" hangingPunct="1"/>
              <a:t>4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Reciprocal Demand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Graphical analysis of two-country trade</a:t>
            </a:r>
          </a:p>
        </p:txBody>
      </p:sp>
      <p:sp>
        <p:nvSpPr>
          <p:cNvPr id="8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879C7F-B781-47DF-83EF-37F3EAACB05A}" type="slidenum">
              <a:rPr lang="en-US" altLang="en-US" smtClean="0">
                <a:latin typeface="Calibri" pitchFamily="34" charset="0"/>
              </a:rPr>
              <a:pPr eaLnBrk="1" hangingPunct="1"/>
              <a:t>5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Offer Curve: Country </a:t>
            </a:r>
            <a:r>
              <a:rPr lang="en-US" altLang="en-US" i="1" smtClean="0"/>
              <a:t>A</a:t>
            </a:r>
            <a:endParaRPr lang="en-US" altLang="en-US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490914" y="2951164"/>
            <a:ext cx="4308475" cy="246538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8762726">
            <a:off x="2857501" y="1725613"/>
            <a:ext cx="3554413" cy="2813050"/>
          </a:xfrm>
          <a:prstGeom prst="arc">
            <a:avLst>
              <a:gd name="adj1" fmla="val 12824064"/>
              <a:gd name="adj2" fmla="val 2034556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222" name="Group 31"/>
          <p:cNvGrpSpPr>
            <a:grpSpLocks/>
          </p:cNvGrpSpPr>
          <p:nvPr/>
        </p:nvGrpSpPr>
        <p:grpSpPr bwMode="auto">
          <a:xfrm>
            <a:off x="1717675" y="2133600"/>
            <a:ext cx="8604250" cy="3930650"/>
            <a:chOff x="193919" y="2133598"/>
            <a:chExt cx="8603675" cy="3930062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316207" y="4392273"/>
              <a:ext cx="6027334" cy="41269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2070355" y="4135136"/>
              <a:ext cx="3284046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5" name="TextBox 13"/>
            <p:cNvSpPr txBox="1">
              <a:spLocks noChangeArrowheads="1"/>
            </p:cNvSpPr>
            <p:nvPr/>
          </p:nvSpPr>
          <p:spPr bwMode="auto">
            <a:xfrm>
              <a:off x="2147411" y="2133598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Imported of Good </a:t>
              </a:r>
              <a:r>
                <a:rPr lang="en-US" altLang="en-US" i="1"/>
                <a:t>Y</a:t>
              </a:r>
            </a:p>
          </p:txBody>
        </p:sp>
        <p:sp>
          <p:nvSpPr>
            <p:cNvPr id="9236" name="TextBox 14"/>
            <p:cNvSpPr txBox="1">
              <a:spLocks noChangeArrowheads="1"/>
            </p:cNvSpPr>
            <p:nvPr/>
          </p:nvSpPr>
          <p:spPr bwMode="auto">
            <a:xfrm>
              <a:off x="2299811" y="5694328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Exported of Good </a:t>
              </a:r>
              <a:r>
                <a:rPr lang="en-US" altLang="en-US" i="1"/>
                <a:t>Y</a:t>
              </a:r>
            </a:p>
          </p:txBody>
        </p:sp>
        <p:sp>
          <p:nvSpPr>
            <p:cNvPr id="9237" name="TextBox 15"/>
            <p:cNvSpPr txBox="1">
              <a:spLocks noChangeArrowheads="1"/>
            </p:cNvSpPr>
            <p:nvPr/>
          </p:nvSpPr>
          <p:spPr bwMode="auto">
            <a:xfrm>
              <a:off x="5514066" y="4461161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Exported of Good </a:t>
              </a:r>
              <a:r>
                <a:rPr lang="en-US" altLang="en-US" i="1"/>
                <a:t>X</a:t>
              </a:r>
            </a:p>
          </p:txBody>
        </p:sp>
        <p:sp>
          <p:nvSpPr>
            <p:cNvPr id="9238" name="TextBox 16"/>
            <p:cNvSpPr txBox="1">
              <a:spLocks noChangeArrowheads="1"/>
            </p:cNvSpPr>
            <p:nvPr/>
          </p:nvSpPr>
          <p:spPr bwMode="auto">
            <a:xfrm>
              <a:off x="193919" y="3948544"/>
              <a:ext cx="21752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Imported of Good </a:t>
              </a:r>
              <a:r>
                <a:rPr lang="en-US" altLang="en-US" i="1"/>
                <a:t>X</a:t>
              </a:r>
            </a:p>
          </p:txBody>
        </p:sp>
      </p:grpSp>
      <p:cxnSp>
        <p:nvCxnSpPr>
          <p:cNvPr id="18" name="Straight Connector 17"/>
          <p:cNvCxnSpPr/>
          <p:nvPr/>
        </p:nvCxnSpPr>
        <p:spPr>
          <a:xfrm rot="5400000" flipH="1" flipV="1">
            <a:off x="4121150" y="2570163"/>
            <a:ext cx="2979738" cy="28813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673726" y="3927476"/>
            <a:ext cx="982662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237164" y="3435350"/>
            <a:ext cx="928687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9144000" y="2078039"/>
            <a:ext cx="96838" cy="968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95889" y="4364039"/>
            <a:ext cx="96837" cy="968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22989" y="3379789"/>
            <a:ext cx="96837" cy="984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Line Callout 1 28"/>
          <p:cNvSpPr/>
          <p:nvPr/>
        </p:nvSpPr>
        <p:spPr>
          <a:xfrm>
            <a:off x="5929314" y="4903789"/>
            <a:ext cx="1412875" cy="403225"/>
          </a:xfrm>
          <a:prstGeom prst="borderCallout1">
            <a:avLst>
              <a:gd name="adj1" fmla="val 49784"/>
              <a:gd name="adj2" fmla="val -1470"/>
              <a:gd name="adj3" fmla="val -101293"/>
              <a:gd name="adj4" fmla="val -4421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No trade</a:t>
            </a:r>
          </a:p>
        </p:txBody>
      </p:sp>
      <p:sp>
        <p:nvSpPr>
          <p:cNvPr id="30" name="Line Callout 1 29"/>
          <p:cNvSpPr/>
          <p:nvPr/>
        </p:nvSpPr>
        <p:spPr>
          <a:xfrm>
            <a:off x="7827963" y="3532188"/>
            <a:ext cx="2590800" cy="582612"/>
          </a:xfrm>
          <a:prstGeom prst="borderCallout1">
            <a:avLst>
              <a:gd name="adj1" fmla="val 49784"/>
              <a:gd name="adj2" fmla="val -1470"/>
              <a:gd name="adj3" fmla="val -37959"/>
              <a:gd name="adj4" fmla="val -2079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No-trade terms of trade</a:t>
            </a:r>
          </a:p>
        </p:txBody>
      </p:sp>
      <p:cxnSp>
        <p:nvCxnSpPr>
          <p:cNvPr id="31" name="Straight Connector 30"/>
          <p:cNvCxnSpPr/>
          <p:nvPr/>
        </p:nvCxnSpPr>
        <p:spPr>
          <a:xfrm rot="10800000">
            <a:off x="5237164" y="3879850"/>
            <a:ext cx="928687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9BD421-5DBB-424F-B64D-D01DDC0AB7F9}" type="slidenum">
              <a:rPr lang="en-US" altLang="en-US" smtClean="0">
                <a:latin typeface="Calibri" pitchFamily="34" charset="0"/>
              </a:rPr>
              <a:pPr eaLnBrk="1" hangingPunct="1"/>
              <a:t>6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Offer Curve: Country </a:t>
            </a:r>
            <a:r>
              <a:rPr lang="en-US" altLang="en-US" i="1" smtClean="0"/>
              <a:t>B</a:t>
            </a:r>
            <a:endParaRPr lang="en-US" altLang="en-US" smtClean="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13" name="Arc 12"/>
          <p:cNvSpPr/>
          <p:nvPr/>
        </p:nvSpPr>
        <p:spPr>
          <a:xfrm rot="7496955">
            <a:off x="2371726" y="2155826"/>
            <a:ext cx="3554413" cy="2811463"/>
          </a:xfrm>
          <a:prstGeom prst="arc">
            <a:avLst>
              <a:gd name="adj1" fmla="val 12824064"/>
              <a:gd name="adj2" fmla="val 2002408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45" name="Group 31"/>
          <p:cNvGrpSpPr>
            <a:grpSpLocks/>
          </p:cNvGrpSpPr>
          <p:nvPr/>
        </p:nvGrpSpPr>
        <p:grpSpPr bwMode="auto">
          <a:xfrm>
            <a:off x="1717675" y="2133600"/>
            <a:ext cx="8604250" cy="3930650"/>
            <a:chOff x="193919" y="2133598"/>
            <a:chExt cx="8603675" cy="3930062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316207" y="4392273"/>
              <a:ext cx="6027334" cy="41269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2070355" y="4135136"/>
              <a:ext cx="3284046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0" name="TextBox 13"/>
            <p:cNvSpPr txBox="1">
              <a:spLocks noChangeArrowheads="1"/>
            </p:cNvSpPr>
            <p:nvPr/>
          </p:nvSpPr>
          <p:spPr bwMode="auto">
            <a:xfrm>
              <a:off x="2147411" y="2133598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Imported of Good </a:t>
              </a:r>
              <a:r>
                <a:rPr lang="en-US" altLang="en-US" i="1"/>
                <a:t>Y</a:t>
              </a:r>
            </a:p>
          </p:txBody>
        </p:sp>
        <p:sp>
          <p:nvSpPr>
            <p:cNvPr id="10251" name="TextBox 14"/>
            <p:cNvSpPr txBox="1">
              <a:spLocks noChangeArrowheads="1"/>
            </p:cNvSpPr>
            <p:nvPr/>
          </p:nvSpPr>
          <p:spPr bwMode="auto">
            <a:xfrm>
              <a:off x="2299811" y="5694328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Exported of Good </a:t>
              </a:r>
              <a:r>
                <a:rPr lang="en-US" altLang="en-US" i="1"/>
                <a:t>Y</a:t>
              </a:r>
            </a:p>
          </p:txBody>
        </p:sp>
        <p:sp>
          <p:nvSpPr>
            <p:cNvPr id="10252" name="TextBox 15"/>
            <p:cNvSpPr txBox="1">
              <a:spLocks noChangeArrowheads="1"/>
            </p:cNvSpPr>
            <p:nvPr/>
          </p:nvSpPr>
          <p:spPr bwMode="auto">
            <a:xfrm>
              <a:off x="5514066" y="4461161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Exported of Good </a:t>
              </a:r>
              <a:r>
                <a:rPr lang="en-US" altLang="en-US" i="1"/>
                <a:t>X</a:t>
              </a:r>
            </a:p>
          </p:txBody>
        </p:sp>
        <p:sp>
          <p:nvSpPr>
            <p:cNvPr id="10253" name="TextBox 16"/>
            <p:cNvSpPr txBox="1">
              <a:spLocks noChangeArrowheads="1"/>
            </p:cNvSpPr>
            <p:nvPr/>
          </p:nvSpPr>
          <p:spPr bwMode="auto">
            <a:xfrm>
              <a:off x="193919" y="3948544"/>
              <a:ext cx="21752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Imported of Good </a:t>
              </a:r>
              <a:r>
                <a:rPr lang="en-US" altLang="en-US" i="1"/>
                <a:t>X</a:t>
              </a:r>
            </a:p>
          </p:txBody>
        </p:sp>
      </p:grpSp>
      <p:sp>
        <p:nvSpPr>
          <p:cNvPr id="27" name="Oval 26"/>
          <p:cNvSpPr/>
          <p:nvPr/>
        </p:nvSpPr>
        <p:spPr>
          <a:xfrm>
            <a:off x="5195889" y="4364039"/>
            <a:ext cx="96837" cy="968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FE9315-44D5-447F-B4A2-56195FD9AD43}" type="slidenum">
              <a:rPr lang="en-US" altLang="en-US" smtClean="0">
                <a:latin typeface="Calibri" pitchFamily="34" charset="0"/>
              </a:rPr>
              <a:pPr eaLnBrk="1" hangingPunct="1"/>
              <a:t>7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Offer Curve: Country </a:t>
            </a:r>
            <a:r>
              <a:rPr lang="en-US" altLang="en-US" i="1" smtClean="0"/>
              <a:t>B</a:t>
            </a:r>
            <a:endParaRPr lang="en-US" altLang="en-US" smtClean="0"/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13" name="Arc 12"/>
          <p:cNvSpPr/>
          <p:nvPr/>
        </p:nvSpPr>
        <p:spPr>
          <a:xfrm rot="13611054">
            <a:off x="4533901" y="2100263"/>
            <a:ext cx="3554412" cy="2811463"/>
          </a:xfrm>
          <a:prstGeom prst="arc">
            <a:avLst>
              <a:gd name="adj1" fmla="val 12824064"/>
              <a:gd name="adj2" fmla="val 2002408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1269" name="Group 31"/>
          <p:cNvGrpSpPr>
            <a:grpSpLocks/>
          </p:cNvGrpSpPr>
          <p:nvPr/>
        </p:nvGrpSpPr>
        <p:grpSpPr bwMode="auto">
          <a:xfrm>
            <a:off x="1717675" y="2133600"/>
            <a:ext cx="8604250" cy="3930650"/>
            <a:chOff x="193919" y="2133598"/>
            <a:chExt cx="8603675" cy="3930062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316207" y="4392273"/>
              <a:ext cx="6027334" cy="41269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2070355" y="4135136"/>
              <a:ext cx="3284046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4" name="TextBox 13"/>
            <p:cNvSpPr txBox="1">
              <a:spLocks noChangeArrowheads="1"/>
            </p:cNvSpPr>
            <p:nvPr/>
          </p:nvSpPr>
          <p:spPr bwMode="auto">
            <a:xfrm>
              <a:off x="2147411" y="2133598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Imported of Good </a:t>
              </a:r>
              <a:r>
                <a:rPr lang="en-US" altLang="en-US" i="1"/>
                <a:t>Y</a:t>
              </a:r>
            </a:p>
          </p:txBody>
        </p:sp>
        <p:sp>
          <p:nvSpPr>
            <p:cNvPr id="11275" name="TextBox 14"/>
            <p:cNvSpPr txBox="1">
              <a:spLocks noChangeArrowheads="1"/>
            </p:cNvSpPr>
            <p:nvPr/>
          </p:nvSpPr>
          <p:spPr bwMode="auto">
            <a:xfrm>
              <a:off x="2299811" y="5694328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Exported of Good </a:t>
              </a:r>
              <a:r>
                <a:rPr lang="en-US" altLang="en-US" i="1"/>
                <a:t>Y</a:t>
              </a:r>
            </a:p>
          </p:txBody>
        </p:sp>
        <p:sp>
          <p:nvSpPr>
            <p:cNvPr id="11276" name="TextBox 15"/>
            <p:cNvSpPr txBox="1">
              <a:spLocks noChangeArrowheads="1"/>
            </p:cNvSpPr>
            <p:nvPr/>
          </p:nvSpPr>
          <p:spPr bwMode="auto">
            <a:xfrm>
              <a:off x="5514066" y="4461161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Imported of Good </a:t>
              </a:r>
              <a:r>
                <a:rPr lang="en-US" altLang="en-US" i="1"/>
                <a:t>X</a:t>
              </a:r>
            </a:p>
          </p:txBody>
        </p:sp>
        <p:sp>
          <p:nvSpPr>
            <p:cNvPr id="11277" name="TextBox 16"/>
            <p:cNvSpPr txBox="1">
              <a:spLocks noChangeArrowheads="1"/>
            </p:cNvSpPr>
            <p:nvPr/>
          </p:nvSpPr>
          <p:spPr bwMode="auto">
            <a:xfrm>
              <a:off x="193919" y="3948544"/>
              <a:ext cx="21752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Exported of Good </a:t>
              </a:r>
              <a:r>
                <a:rPr lang="en-US" altLang="en-US" i="1"/>
                <a:t>X</a:t>
              </a:r>
            </a:p>
          </p:txBody>
        </p:sp>
      </p:grpSp>
      <p:sp>
        <p:nvSpPr>
          <p:cNvPr id="27" name="Oval 26"/>
          <p:cNvSpPr/>
          <p:nvPr/>
        </p:nvSpPr>
        <p:spPr>
          <a:xfrm>
            <a:off x="5195889" y="4364039"/>
            <a:ext cx="96837" cy="968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F70EAE-06C6-4DF5-B644-B5D97F6CAC11}" type="slidenum">
              <a:rPr lang="en-US" altLang="en-US" smtClean="0">
                <a:latin typeface="Calibri" pitchFamily="34" charset="0"/>
              </a:rPr>
              <a:pPr eaLnBrk="1" hangingPunct="1"/>
              <a:t>8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Offer Curve: Country </a:t>
            </a:r>
            <a:r>
              <a:rPr lang="en-US" altLang="en-US" i="1" smtClean="0"/>
              <a:t>B</a:t>
            </a:r>
            <a:endParaRPr lang="en-US" altLang="en-US" smtClean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Alfred Marshall</a:t>
            </a:r>
          </a:p>
        </p:txBody>
      </p:sp>
      <p:sp>
        <p:nvSpPr>
          <p:cNvPr id="13" name="Arc 12"/>
          <p:cNvSpPr/>
          <p:nvPr/>
        </p:nvSpPr>
        <p:spPr>
          <a:xfrm rot="18117224">
            <a:off x="4629944" y="3748882"/>
            <a:ext cx="3556000" cy="2811462"/>
          </a:xfrm>
          <a:prstGeom prst="arc">
            <a:avLst>
              <a:gd name="adj1" fmla="val 12824064"/>
              <a:gd name="adj2" fmla="val 2002408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2293" name="Group 31"/>
          <p:cNvGrpSpPr>
            <a:grpSpLocks/>
          </p:cNvGrpSpPr>
          <p:nvPr/>
        </p:nvGrpSpPr>
        <p:grpSpPr bwMode="auto">
          <a:xfrm>
            <a:off x="1717675" y="2133600"/>
            <a:ext cx="8604250" cy="3930650"/>
            <a:chOff x="193919" y="2133598"/>
            <a:chExt cx="8603675" cy="3930062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316207" y="4392273"/>
              <a:ext cx="6027334" cy="41269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2070355" y="4135136"/>
              <a:ext cx="3284046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8" name="TextBox 13"/>
            <p:cNvSpPr txBox="1">
              <a:spLocks noChangeArrowheads="1"/>
            </p:cNvSpPr>
            <p:nvPr/>
          </p:nvSpPr>
          <p:spPr bwMode="auto">
            <a:xfrm>
              <a:off x="2147411" y="2133598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Exported of Good </a:t>
              </a:r>
              <a:r>
                <a:rPr lang="en-US" altLang="en-US" i="1"/>
                <a:t>Y</a:t>
              </a:r>
            </a:p>
          </p:txBody>
        </p:sp>
        <p:sp>
          <p:nvSpPr>
            <p:cNvPr id="12299" name="TextBox 14"/>
            <p:cNvSpPr txBox="1">
              <a:spLocks noChangeArrowheads="1"/>
            </p:cNvSpPr>
            <p:nvPr/>
          </p:nvSpPr>
          <p:spPr bwMode="auto">
            <a:xfrm>
              <a:off x="2299811" y="5694328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Imported of Good </a:t>
              </a:r>
              <a:r>
                <a:rPr lang="en-US" altLang="en-US" i="1"/>
                <a:t>Y</a:t>
              </a:r>
            </a:p>
          </p:txBody>
        </p:sp>
        <p:sp>
          <p:nvSpPr>
            <p:cNvPr id="12300" name="TextBox 15"/>
            <p:cNvSpPr txBox="1">
              <a:spLocks noChangeArrowheads="1"/>
            </p:cNvSpPr>
            <p:nvPr/>
          </p:nvSpPr>
          <p:spPr bwMode="auto">
            <a:xfrm>
              <a:off x="5514066" y="4461161"/>
              <a:ext cx="3283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Imported of Good </a:t>
              </a:r>
              <a:r>
                <a:rPr lang="en-US" altLang="en-US" i="1"/>
                <a:t>X</a:t>
              </a:r>
            </a:p>
          </p:txBody>
        </p:sp>
        <p:sp>
          <p:nvSpPr>
            <p:cNvPr id="12301" name="TextBox 16"/>
            <p:cNvSpPr txBox="1">
              <a:spLocks noChangeArrowheads="1"/>
            </p:cNvSpPr>
            <p:nvPr/>
          </p:nvSpPr>
          <p:spPr bwMode="auto">
            <a:xfrm>
              <a:off x="193919" y="3948544"/>
              <a:ext cx="21752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Quantity Exported of Good </a:t>
              </a:r>
              <a:r>
                <a:rPr lang="en-US" altLang="en-US" i="1"/>
                <a:t>X</a:t>
              </a:r>
            </a:p>
          </p:txBody>
        </p:sp>
      </p:grpSp>
      <p:sp>
        <p:nvSpPr>
          <p:cNvPr id="27" name="Oval 26"/>
          <p:cNvSpPr/>
          <p:nvPr/>
        </p:nvSpPr>
        <p:spPr>
          <a:xfrm>
            <a:off x="5195889" y="4364039"/>
            <a:ext cx="96837" cy="968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575E18-C032-4FC2-AC69-1C694C3F7349}" type="slidenum">
              <a:rPr lang="en-US" altLang="en-US" smtClean="0">
                <a:latin typeface="Calibri" pitchFamily="34" charset="0"/>
              </a:rPr>
              <a:pPr eaLnBrk="1" hangingPunct="1"/>
              <a:t>9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756</Words>
  <Application>Microsoft Office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Default Design</vt:lpstr>
      <vt:lpstr>Alfred Marshall (1842-1924)</vt:lpstr>
      <vt:lpstr>Alfred Marshall (1842-1924)</vt:lpstr>
      <vt:lpstr>Sources: Alfred Marshall</vt:lpstr>
      <vt:lpstr>Popularization of Supply-Demand Analysis</vt:lpstr>
      <vt:lpstr>Reciprocal Demand</vt:lpstr>
      <vt:lpstr>Offer Curve: Country A</vt:lpstr>
      <vt:lpstr>Offer Curve: Country B</vt:lpstr>
      <vt:lpstr>Offer Curve: Country B</vt:lpstr>
      <vt:lpstr>Offer Curve: Country B</vt:lpstr>
      <vt:lpstr>Free Trade: two-country outcome</vt:lpstr>
      <vt:lpstr>Elasticity of Demand</vt:lpstr>
      <vt:lpstr>Elasticity of Supply</vt:lpstr>
      <vt:lpstr>Economies of Scale</vt:lpstr>
      <vt:lpstr>Wages </vt:lpstr>
      <vt:lpstr>Wages</vt:lpstr>
      <vt:lpstr>Marshall’s four laws of derived demand</vt:lpstr>
      <vt:lpstr>Interest and Investment</vt:lpstr>
      <vt:lpstr>Assessment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Marshall (1842-1924)</dc:title>
  <dc:creator>Udayan Roy</dc:creator>
  <cp:lastModifiedBy>Udayan Roy</cp:lastModifiedBy>
  <cp:revision>28</cp:revision>
  <dcterms:created xsi:type="dcterms:W3CDTF">2007-03-26T13:04:20Z</dcterms:created>
  <dcterms:modified xsi:type="dcterms:W3CDTF">2019-08-25T15:23:47Z</dcterms:modified>
</cp:coreProperties>
</file>