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57" r:id="rId3"/>
    <p:sldId id="258" r:id="rId4"/>
    <p:sldId id="266" r:id="rId5"/>
    <p:sldId id="267" r:id="rId6"/>
    <p:sldId id="259" r:id="rId7"/>
    <p:sldId id="268" r:id="rId8"/>
    <p:sldId id="260" r:id="rId9"/>
    <p:sldId id="284" r:id="rId10"/>
    <p:sldId id="269" r:id="rId11"/>
    <p:sldId id="281" r:id="rId12"/>
    <p:sldId id="282" r:id="rId13"/>
    <p:sldId id="270" r:id="rId14"/>
    <p:sldId id="261" r:id="rId15"/>
    <p:sldId id="285" r:id="rId16"/>
    <p:sldId id="286" r:id="rId17"/>
    <p:sldId id="271" r:id="rId18"/>
    <p:sldId id="272" r:id="rId19"/>
    <p:sldId id="262" r:id="rId20"/>
    <p:sldId id="273" r:id="rId21"/>
    <p:sldId id="274" r:id="rId22"/>
    <p:sldId id="275" r:id="rId23"/>
    <p:sldId id="276" r:id="rId24"/>
    <p:sldId id="277" r:id="rId25"/>
    <p:sldId id="283" r:id="rId26"/>
    <p:sldId id="278" r:id="rId27"/>
    <p:sldId id="263" r:id="rId28"/>
    <p:sldId id="279" r:id="rId29"/>
    <p:sldId id="280" r:id="rId30"/>
    <p:sldId id="264" r:id="rId31"/>
    <p:sldId id="265" r:id="rId3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55" d="100"/>
          <a:sy n="55" d="100"/>
        </p:scale>
        <p:origin x="36" y="252"/>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9FA1E75-1183-43D2-B349-57CC3AA719B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6" name="Rectangle 6"/>
          <p:cNvSpPr>
            <a:spLocks noGrp="1" noChangeArrowheads="1"/>
          </p:cNvSpPr>
          <p:nvPr>
            <p:ph type="sldNum" sz="quarter" idx="12"/>
          </p:nvPr>
        </p:nvSpPr>
        <p:spPr>
          <a:ln/>
        </p:spPr>
        <p:txBody>
          <a:bodyPr/>
          <a:lstStyle>
            <a:lvl1pPr>
              <a:defRPr/>
            </a:lvl1pPr>
          </a:lstStyle>
          <a:p>
            <a:pPr>
              <a:defRPr/>
            </a:pPr>
            <a:fld id="{AC4098F1-409E-4248-BB9A-8FB98452DABA}" type="slidenum">
              <a:rPr lang="en-US" altLang="en-US"/>
              <a:pPr>
                <a:defRPr/>
              </a:pPr>
              <a:t>‹#›</a:t>
            </a:fld>
            <a:endParaRPr lang="en-US" altLang="en-US"/>
          </a:p>
        </p:txBody>
      </p:sp>
    </p:spTree>
    <p:extLst>
      <p:ext uri="{BB962C8B-B14F-4D97-AF65-F5344CB8AC3E}">
        <p14:creationId xmlns:p14="http://schemas.microsoft.com/office/powerpoint/2010/main" val="172916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6" name="Rectangle 6"/>
          <p:cNvSpPr>
            <a:spLocks noGrp="1" noChangeArrowheads="1"/>
          </p:cNvSpPr>
          <p:nvPr>
            <p:ph type="sldNum" sz="quarter" idx="12"/>
          </p:nvPr>
        </p:nvSpPr>
        <p:spPr>
          <a:ln/>
        </p:spPr>
        <p:txBody>
          <a:bodyPr/>
          <a:lstStyle>
            <a:lvl1pPr>
              <a:defRPr/>
            </a:lvl1pPr>
          </a:lstStyle>
          <a:p>
            <a:pPr>
              <a:defRPr/>
            </a:pPr>
            <a:fld id="{66634CB2-9F7E-4455-A701-CF06777A3B1B}" type="slidenum">
              <a:rPr lang="en-US" altLang="en-US"/>
              <a:pPr>
                <a:defRPr/>
              </a:pPr>
              <a:t>‹#›</a:t>
            </a:fld>
            <a:endParaRPr lang="en-US" altLang="en-US"/>
          </a:p>
        </p:txBody>
      </p:sp>
    </p:spTree>
    <p:extLst>
      <p:ext uri="{BB962C8B-B14F-4D97-AF65-F5344CB8AC3E}">
        <p14:creationId xmlns:p14="http://schemas.microsoft.com/office/powerpoint/2010/main" val="225212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6" name="Rectangle 6"/>
          <p:cNvSpPr>
            <a:spLocks noGrp="1" noChangeArrowheads="1"/>
          </p:cNvSpPr>
          <p:nvPr>
            <p:ph type="sldNum" sz="quarter" idx="12"/>
          </p:nvPr>
        </p:nvSpPr>
        <p:spPr>
          <a:ln/>
        </p:spPr>
        <p:txBody>
          <a:bodyPr/>
          <a:lstStyle>
            <a:lvl1pPr>
              <a:defRPr/>
            </a:lvl1pPr>
          </a:lstStyle>
          <a:p>
            <a:pPr>
              <a:defRPr/>
            </a:pPr>
            <a:fld id="{8A9EC8EF-AE4A-4DF4-ADDE-CA8B30B2F1C2}" type="slidenum">
              <a:rPr lang="en-US" altLang="en-US"/>
              <a:pPr>
                <a:defRPr/>
              </a:pPr>
              <a:t>‹#›</a:t>
            </a:fld>
            <a:endParaRPr lang="en-US" altLang="en-US"/>
          </a:p>
        </p:txBody>
      </p:sp>
    </p:spTree>
    <p:extLst>
      <p:ext uri="{BB962C8B-B14F-4D97-AF65-F5344CB8AC3E}">
        <p14:creationId xmlns:p14="http://schemas.microsoft.com/office/powerpoint/2010/main" val="11953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6" name="Rectangle 6"/>
          <p:cNvSpPr>
            <a:spLocks noGrp="1" noChangeArrowheads="1"/>
          </p:cNvSpPr>
          <p:nvPr>
            <p:ph type="sldNum" sz="quarter" idx="12"/>
          </p:nvPr>
        </p:nvSpPr>
        <p:spPr>
          <a:ln/>
        </p:spPr>
        <p:txBody>
          <a:bodyPr/>
          <a:lstStyle>
            <a:lvl1pPr>
              <a:defRPr/>
            </a:lvl1pPr>
          </a:lstStyle>
          <a:p>
            <a:pPr>
              <a:defRPr/>
            </a:pPr>
            <a:fld id="{02621E42-A7CE-42E1-9DC7-68BF63BC6696}" type="slidenum">
              <a:rPr lang="en-US" altLang="en-US"/>
              <a:pPr>
                <a:defRPr/>
              </a:pPr>
              <a:t>‹#›</a:t>
            </a:fld>
            <a:endParaRPr lang="en-US" altLang="en-US"/>
          </a:p>
        </p:txBody>
      </p:sp>
    </p:spTree>
    <p:extLst>
      <p:ext uri="{BB962C8B-B14F-4D97-AF65-F5344CB8AC3E}">
        <p14:creationId xmlns:p14="http://schemas.microsoft.com/office/powerpoint/2010/main" val="3452389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6" name="Rectangle 6"/>
          <p:cNvSpPr>
            <a:spLocks noGrp="1" noChangeArrowheads="1"/>
          </p:cNvSpPr>
          <p:nvPr>
            <p:ph type="sldNum" sz="quarter" idx="12"/>
          </p:nvPr>
        </p:nvSpPr>
        <p:spPr>
          <a:ln/>
        </p:spPr>
        <p:txBody>
          <a:bodyPr/>
          <a:lstStyle>
            <a:lvl1pPr>
              <a:defRPr/>
            </a:lvl1pPr>
          </a:lstStyle>
          <a:p>
            <a:pPr>
              <a:defRPr/>
            </a:pPr>
            <a:fld id="{88AF6FD3-F1DB-4A65-ACD0-CC46693D5A55}" type="slidenum">
              <a:rPr lang="en-US" altLang="en-US"/>
              <a:pPr>
                <a:defRPr/>
              </a:pPr>
              <a:t>‹#›</a:t>
            </a:fld>
            <a:endParaRPr lang="en-US" altLang="en-US"/>
          </a:p>
        </p:txBody>
      </p:sp>
    </p:spTree>
    <p:extLst>
      <p:ext uri="{BB962C8B-B14F-4D97-AF65-F5344CB8AC3E}">
        <p14:creationId xmlns:p14="http://schemas.microsoft.com/office/powerpoint/2010/main" val="398308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7" name="Rectangle 6"/>
          <p:cNvSpPr>
            <a:spLocks noGrp="1" noChangeArrowheads="1"/>
          </p:cNvSpPr>
          <p:nvPr>
            <p:ph type="sldNum" sz="quarter" idx="12"/>
          </p:nvPr>
        </p:nvSpPr>
        <p:spPr>
          <a:ln/>
        </p:spPr>
        <p:txBody>
          <a:bodyPr/>
          <a:lstStyle>
            <a:lvl1pPr>
              <a:defRPr/>
            </a:lvl1pPr>
          </a:lstStyle>
          <a:p>
            <a:pPr>
              <a:defRPr/>
            </a:pPr>
            <a:fld id="{8C0C9373-CA90-46B9-88A1-2044F4CF3A67}" type="slidenum">
              <a:rPr lang="en-US" altLang="en-US"/>
              <a:pPr>
                <a:defRPr/>
              </a:pPr>
              <a:t>‹#›</a:t>
            </a:fld>
            <a:endParaRPr lang="en-US" altLang="en-US"/>
          </a:p>
        </p:txBody>
      </p:sp>
    </p:spTree>
    <p:extLst>
      <p:ext uri="{BB962C8B-B14F-4D97-AF65-F5344CB8AC3E}">
        <p14:creationId xmlns:p14="http://schemas.microsoft.com/office/powerpoint/2010/main" val="88444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9" name="Rectangle 6"/>
          <p:cNvSpPr>
            <a:spLocks noGrp="1" noChangeArrowheads="1"/>
          </p:cNvSpPr>
          <p:nvPr>
            <p:ph type="sldNum" sz="quarter" idx="12"/>
          </p:nvPr>
        </p:nvSpPr>
        <p:spPr>
          <a:ln/>
        </p:spPr>
        <p:txBody>
          <a:bodyPr/>
          <a:lstStyle>
            <a:lvl1pPr>
              <a:defRPr/>
            </a:lvl1pPr>
          </a:lstStyle>
          <a:p>
            <a:pPr>
              <a:defRPr/>
            </a:pPr>
            <a:fld id="{3219773C-56D3-4D87-9D79-A7A7EF7C818B}" type="slidenum">
              <a:rPr lang="en-US" altLang="en-US"/>
              <a:pPr>
                <a:defRPr/>
              </a:pPr>
              <a:t>‹#›</a:t>
            </a:fld>
            <a:endParaRPr lang="en-US" altLang="en-US"/>
          </a:p>
        </p:txBody>
      </p:sp>
    </p:spTree>
    <p:extLst>
      <p:ext uri="{BB962C8B-B14F-4D97-AF65-F5344CB8AC3E}">
        <p14:creationId xmlns:p14="http://schemas.microsoft.com/office/powerpoint/2010/main" val="36533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5" name="Rectangle 6"/>
          <p:cNvSpPr>
            <a:spLocks noGrp="1" noChangeArrowheads="1"/>
          </p:cNvSpPr>
          <p:nvPr>
            <p:ph type="sldNum" sz="quarter" idx="12"/>
          </p:nvPr>
        </p:nvSpPr>
        <p:spPr>
          <a:ln/>
        </p:spPr>
        <p:txBody>
          <a:bodyPr/>
          <a:lstStyle>
            <a:lvl1pPr>
              <a:defRPr/>
            </a:lvl1pPr>
          </a:lstStyle>
          <a:p>
            <a:pPr>
              <a:defRPr/>
            </a:pPr>
            <a:fld id="{DFDA7289-D15E-47B8-8ED6-F2B2872A6BBD}" type="slidenum">
              <a:rPr lang="en-US" altLang="en-US"/>
              <a:pPr>
                <a:defRPr/>
              </a:pPr>
              <a:t>‹#›</a:t>
            </a:fld>
            <a:endParaRPr lang="en-US" altLang="en-US"/>
          </a:p>
        </p:txBody>
      </p:sp>
    </p:spTree>
    <p:extLst>
      <p:ext uri="{BB962C8B-B14F-4D97-AF65-F5344CB8AC3E}">
        <p14:creationId xmlns:p14="http://schemas.microsoft.com/office/powerpoint/2010/main" val="3522468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4" name="Rectangle 6"/>
          <p:cNvSpPr>
            <a:spLocks noGrp="1" noChangeArrowheads="1"/>
          </p:cNvSpPr>
          <p:nvPr>
            <p:ph type="sldNum" sz="quarter" idx="12"/>
          </p:nvPr>
        </p:nvSpPr>
        <p:spPr>
          <a:ln/>
        </p:spPr>
        <p:txBody>
          <a:bodyPr/>
          <a:lstStyle>
            <a:lvl1pPr>
              <a:defRPr/>
            </a:lvl1pPr>
          </a:lstStyle>
          <a:p>
            <a:pPr>
              <a:defRPr/>
            </a:pPr>
            <a:fld id="{722949E0-AF07-4CB3-B0BA-D63850754224}" type="slidenum">
              <a:rPr lang="en-US" altLang="en-US"/>
              <a:pPr>
                <a:defRPr/>
              </a:pPr>
              <a:t>‹#›</a:t>
            </a:fld>
            <a:endParaRPr lang="en-US" altLang="en-US"/>
          </a:p>
        </p:txBody>
      </p:sp>
    </p:spTree>
    <p:extLst>
      <p:ext uri="{BB962C8B-B14F-4D97-AF65-F5344CB8AC3E}">
        <p14:creationId xmlns:p14="http://schemas.microsoft.com/office/powerpoint/2010/main" val="2171806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7" name="Rectangle 6"/>
          <p:cNvSpPr>
            <a:spLocks noGrp="1" noChangeArrowheads="1"/>
          </p:cNvSpPr>
          <p:nvPr>
            <p:ph type="sldNum" sz="quarter" idx="12"/>
          </p:nvPr>
        </p:nvSpPr>
        <p:spPr>
          <a:ln/>
        </p:spPr>
        <p:txBody>
          <a:bodyPr/>
          <a:lstStyle>
            <a:lvl1pPr>
              <a:defRPr/>
            </a:lvl1pPr>
          </a:lstStyle>
          <a:p>
            <a:pPr>
              <a:defRPr/>
            </a:pPr>
            <a:fld id="{878EF25F-A23A-4139-9BDC-36497D0CC999}" type="slidenum">
              <a:rPr lang="en-US" altLang="en-US"/>
              <a:pPr>
                <a:defRPr/>
              </a:pPr>
              <a:t>‹#›</a:t>
            </a:fld>
            <a:endParaRPr lang="en-US" altLang="en-US"/>
          </a:p>
        </p:txBody>
      </p:sp>
    </p:spTree>
    <p:extLst>
      <p:ext uri="{BB962C8B-B14F-4D97-AF65-F5344CB8AC3E}">
        <p14:creationId xmlns:p14="http://schemas.microsoft.com/office/powerpoint/2010/main" val="192812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ANCIENT WORLD</a:t>
            </a:r>
          </a:p>
        </p:txBody>
      </p:sp>
      <p:sp>
        <p:nvSpPr>
          <p:cNvPr id="7" name="Rectangle 6"/>
          <p:cNvSpPr>
            <a:spLocks noGrp="1" noChangeArrowheads="1"/>
          </p:cNvSpPr>
          <p:nvPr>
            <p:ph type="sldNum" sz="quarter" idx="12"/>
          </p:nvPr>
        </p:nvSpPr>
        <p:spPr>
          <a:ln/>
        </p:spPr>
        <p:txBody>
          <a:bodyPr/>
          <a:lstStyle>
            <a:lvl1pPr>
              <a:defRPr/>
            </a:lvl1pPr>
          </a:lstStyle>
          <a:p>
            <a:pPr>
              <a:defRPr/>
            </a:pPr>
            <a:fld id="{BBBC964E-F5F8-4A77-B2A0-1ECD47D112B7}" type="slidenum">
              <a:rPr lang="en-US" altLang="en-US"/>
              <a:pPr>
                <a:defRPr/>
              </a:pPr>
              <a:t>‹#›</a:t>
            </a:fld>
            <a:endParaRPr lang="en-US" altLang="en-US"/>
          </a:p>
        </p:txBody>
      </p:sp>
    </p:spTree>
    <p:extLst>
      <p:ext uri="{BB962C8B-B14F-4D97-AF65-F5344CB8AC3E}">
        <p14:creationId xmlns:p14="http://schemas.microsoft.com/office/powerpoint/2010/main" val="37228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Calibri"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Calibri" pitchFamily="34" charset="0"/>
              </a:defRPr>
            </a:lvl1pPr>
          </a:lstStyle>
          <a:p>
            <a:pPr>
              <a:defRPr/>
            </a:pPr>
            <a:r>
              <a:rPr lang="en-US"/>
              <a:t>THE ANCIENT WORLD</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Calibri" panose="020F0502020204030204" pitchFamily="34" charset="0"/>
              </a:defRPr>
            </a:lvl1pPr>
          </a:lstStyle>
          <a:p>
            <a:pPr>
              <a:defRPr/>
            </a:pPr>
            <a:fld id="{1E50C53E-BD2B-4101-A30C-E7D312E58CF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Calibri" pitchFamily="34" charset="0"/>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yweb.liu.edu/~uro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2130425"/>
            <a:ext cx="10363200" cy="1470025"/>
          </a:xfrm>
        </p:spPr>
        <p:txBody>
          <a:bodyPr/>
          <a:lstStyle/>
          <a:p>
            <a:pPr eaLnBrk="1" hangingPunct="1"/>
            <a:r>
              <a:rPr lang="en-US" altLang="en-US" sz="3200" b="1" smtClean="0"/>
              <a:t>Roger E. Backhouse: The Ordinary Business of Life</a:t>
            </a:r>
            <a:br>
              <a:rPr lang="en-US" altLang="en-US" sz="3200" b="1" smtClean="0"/>
            </a:br>
            <a:r>
              <a:rPr lang="en-US" altLang="en-US" sz="2800" b="1" smtClean="0"/>
              <a:t>Chapter 1 The Ancient World</a:t>
            </a:r>
            <a:endParaRPr lang="en-US" altLang="en-US" sz="2800" smtClean="0"/>
          </a:p>
        </p:txBody>
      </p:sp>
      <p:sp>
        <p:nvSpPr>
          <p:cNvPr id="3075" name="Rectangle 3"/>
          <p:cNvSpPr>
            <a:spLocks noGrp="1" noChangeArrowheads="1"/>
          </p:cNvSpPr>
          <p:nvPr>
            <p:ph type="subTitle" idx="1"/>
          </p:nvPr>
        </p:nvSpPr>
        <p:spPr/>
        <p:txBody>
          <a:bodyPr/>
          <a:lstStyle/>
          <a:p>
            <a:pPr eaLnBrk="1" hangingPunct="1"/>
            <a:r>
              <a:rPr lang="en-US" altLang="en-US" smtClean="0">
                <a:hlinkClick r:id="rId2"/>
              </a:rPr>
              <a:t>Udayan Roy</a:t>
            </a:r>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Xenophon: division of labor</a:t>
            </a:r>
          </a:p>
        </p:txBody>
      </p:sp>
      <p:sp>
        <p:nvSpPr>
          <p:cNvPr id="12291" name="Rectangle 3"/>
          <p:cNvSpPr>
            <a:spLocks noGrp="1" noChangeArrowheads="1"/>
          </p:cNvSpPr>
          <p:nvPr>
            <p:ph idx="1"/>
          </p:nvPr>
        </p:nvSpPr>
        <p:spPr/>
        <p:txBody>
          <a:bodyPr/>
          <a:lstStyle/>
          <a:p>
            <a:pPr eaLnBrk="1" hangingPunct="1">
              <a:lnSpc>
                <a:spcPct val="70000"/>
              </a:lnSpc>
            </a:pPr>
            <a:r>
              <a:rPr lang="en-US" altLang="en-US" smtClean="0"/>
              <a:t>Xenophon is important for two crucial insights:</a:t>
            </a:r>
          </a:p>
          <a:p>
            <a:pPr marL="914400" lvl="1" indent="-457200" eaLnBrk="1" hangingPunct="1">
              <a:lnSpc>
                <a:spcPct val="70000"/>
              </a:lnSpc>
              <a:buFontTx/>
              <a:buAutoNum type="arabicPeriod"/>
            </a:pPr>
            <a:r>
              <a:rPr lang="en-US" altLang="en-US" smtClean="0"/>
              <a:t>Division of labor leads to higher productivity, and</a:t>
            </a:r>
          </a:p>
          <a:p>
            <a:pPr marL="914400" lvl="1" indent="-457200" eaLnBrk="1" hangingPunct="1">
              <a:lnSpc>
                <a:spcPct val="70000"/>
              </a:lnSpc>
              <a:buFontTx/>
              <a:buAutoNum type="arabicPeriod"/>
            </a:pPr>
            <a:r>
              <a:rPr lang="en-US" altLang="en-US" smtClean="0"/>
              <a:t>The extent of division of labor is determined by the extent of the market</a:t>
            </a:r>
          </a:p>
        </p:txBody>
      </p:sp>
      <p:sp>
        <p:nvSpPr>
          <p:cNvPr id="122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122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D4ED49B2-BB96-43D0-9D10-3F6AA18DEA03}" type="slidenum">
              <a:rPr lang="en-US" altLang="en-US" sz="1400">
                <a:latin typeface="Arial" panose="020B0604020202020204" pitchFamily="34" charset="0"/>
              </a:rPr>
              <a:pPr>
                <a:spcBef>
                  <a:spcPct val="0"/>
                </a:spcBef>
                <a:buFontTx/>
                <a:buNone/>
              </a:pPr>
              <a:t>10</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Xenophon: division of labor</a:t>
            </a:r>
          </a:p>
        </p:txBody>
      </p:sp>
      <p:sp>
        <p:nvSpPr>
          <p:cNvPr id="13315" name="Rectangle 3"/>
          <p:cNvSpPr>
            <a:spLocks noGrp="1" noChangeArrowheads="1"/>
          </p:cNvSpPr>
          <p:nvPr>
            <p:ph idx="1"/>
          </p:nvPr>
        </p:nvSpPr>
        <p:spPr/>
        <p:txBody>
          <a:bodyPr/>
          <a:lstStyle/>
          <a:p>
            <a:pPr eaLnBrk="1" hangingPunct="1">
              <a:lnSpc>
                <a:spcPct val="80000"/>
              </a:lnSpc>
            </a:pPr>
            <a:r>
              <a:rPr lang="en-US" altLang="en-US" smtClean="0"/>
              <a:t>Xenophon saw that in a small town the same workman may have to make chairs, doors, ploughs and tables, and realized that such a worker cannot be skilled in all these activities. </a:t>
            </a:r>
          </a:p>
          <a:p>
            <a:pPr eaLnBrk="1" hangingPunct="1">
              <a:lnSpc>
                <a:spcPct val="80000"/>
              </a:lnSpc>
            </a:pPr>
            <a:r>
              <a:rPr lang="en-US" altLang="en-US" smtClean="0"/>
              <a:t>In large cities, however, demand is so large that a worker can specialize in each of these tasks, becoming more efficient. </a:t>
            </a:r>
          </a:p>
        </p:txBody>
      </p:sp>
      <p:sp>
        <p:nvSpPr>
          <p:cNvPr id="133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133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49DCD93-6183-4A5E-9559-B341397BE352}" type="slidenum">
              <a:rPr lang="en-US" altLang="en-US" sz="1400">
                <a:latin typeface="Arial" panose="020B0604020202020204" pitchFamily="34" charset="0"/>
              </a:rPr>
              <a:pPr>
                <a:spcBef>
                  <a:spcPct val="0"/>
                </a:spcBef>
                <a:buFontTx/>
                <a:buNone/>
              </a:pPr>
              <a:t>11</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Xenophon: division of labor</a:t>
            </a:r>
          </a:p>
        </p:txBody>
      </p:sp>
      <p:sp>
        <p:nvSpPr>
          <p:cNvPr id="14339" name="Rectangle 3"/>
          <p:cNvSpPr>
            <a:spLocks noGrp="1" noChangeArrowheads="1"/>
          </p:cNvSpPr>
          <p:nvPr>
            <p:ph idx="1"/>
          </p:nvPr>
        </p:nvSpPr>
        <p:spPr/>
        <p:txBody>
          <a:bodyPr/>
          <a:lstStyle/>
          <a:p>
            <a:pPr eaLnBrk="1" hangingPunct="1">
              <a:lnSpc>
                <a:spcPct val="80000"/>
              </a:lnSpc>
            </a:pPr>
            <a:r>
              <a:rPr lang="en-US" altLang="en-US" smtClean="0"/>
              <a:t>Turning back to the household, Xenophon argued that division of labor can be practiced in the kitchen. </a:t>
            </a:r>
          </a:p>
          <a:p>
            <a:pPr eaLnBrk="1" hangingPunct="1">
              <a:lnSpc>
                <a:spcPct val="80000"/>
              </a:lnSpc>
            </a:pPr>
            <a:r>
              <a:rPr lang="en-US" altLang="en-US" smtClean="0"/>
              <a:t>Food prepared in a large kitchen will be superior to food prepared in a smaller kitchen where one person has to perform all tasks.</a:t>
            </a:r>
          </a:p>
          <a:p>
            <a:pPr lvl="1" eaLnBrk="1" hangingPunct="1">
              <a:lnSpc>
                <a:spcPct val="80000"/>
              </a:lnSpc>
            </a:pPr>
            <a:r>
              <a:rPr lang="en-US" altLang="en-US" smtClean="0"/>
              <a:t>This is an early example of the use of economic logic to issues that are not obviously economic, foreshadowing the work of contemporary economists such as Gary Becker and Steven Levitt</a:t>
            </a:r>
          </a:p>
        </p:txBody>
      </p:sp>
      <p:sp>
        <p:nvSpPr>
          <p:cNvPr id="143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AE94DA7-7C40-4CC1-8D62-FF77B9A7E410}" type="slidenum">
              <a:rPr lang="en-US" altLang="en-US" sz="1400">
                <a:latin typeface="Arial" panose="020B0604020202020204" pitchFamily="34" charset="0"/>
              </a:rPr>
              <a:pPr>
                <a:spcBef>
                  <a:spcPct val="0"/>
                </a:spcBef>
                <a:buFontTx/>
                <a:buNone/>
              </a:pPr>
              <a:t>12</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Xenophon: division of labor</a:t>
            </a:r>
          </a:p>
        </p:txBody>
      </p:sp>
      <p:sp>
        <p:nvSpPr>
          <p:cNvPr id="15363" name="Rectangle 3"/>
          <p:cNvSpPr>
            <a:spLocks noGrp="1" noChangeArrowheads="1"/>
          </p:cNvSpPr>
          <p:nvPr>
            <p:ph idx="1"/>
          </p:nvPr>
        </p:nvSpPr>
        <p:spPr/>
        <p:txBody>
          <a:bodyPr/>
          <a:lstStyle/>
          <a:p>
            <a:pPr eaLnBrk="1" hangingPunct="1"/>
            <a:r>
              <a:rPr lang="en-US" altLang="en-US" smtClean="0"/>
              <a:t>But in Xenophon’s writings, trade and markets are peripheral.</a:t>
            </a:r>
          </a:p>
          <a:p>
            <a:pPr eaLnBrk="1" hangingPunct="1"/>
            <a:r>
              <a:rPr lang="en-US" altLang="en-US" smtClean="0"/>
              <a:t>He does not connect division of labor to the market mechanism</a:t>
            </a:r>
          </a:p>
          <a:p>
            <a:pPr eaLnBrk="1" hangingPunct="1"/>
            <a:r>
              <a:rPr lang="en-US" altLang="en-US" smtClean="0"/>
              <a:t>He takes the extent of the market as given, and not as something that can be expanded through the expansion of trade</a:t>
            </a:r>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9437F4E-5229-401A-AB87-9BB6CA3717BE}" type="slidenum">
              <a:rPr lang="en-US" altLang="en-US" sz="1400">
                <a:latin typeface="Arial" panose="020B0604020202020204" pitchFamily="34" charset="0"/>
              </a:rPr>
              <a:pPr>
                <a:spcBef>
                  <a:spcPct val="0"/>
                </a:spcBef>
                <a:buFontTx/>
                <a:buNone/>
              </a:pPr>
              <a:t>13</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Plato (c. 429 – 347 BC)</a:t>
            </a:r>
          </a:p>
        </p:txBody>
      </p:sp>
      <p:sp>
        <p:nvSpPr>
          <p:cNvPr id="16387" name="Rectangle 3"/>
          <p:cNvSpPr>
            <a:spLocks noGrp="1" noChangeArrowheads="1"/>
          </p:cNvSpPr>
          <p:nvPr>
            <p:ph idx="1"/>
          </p:nvPr>
        </p:nvSpPr>
        <p:spPr/>
        <p:txBody>
          <a:bodyPr/>
          <a:lstStyle/>
          <a:p>
            <a:pPr eaLnBrk="1" hangingPunct="1">
              <a:lnSpc>
                <a:spcPct val="90000"/>
              </a:lnSpc>
            </a:pPr>
            <a:r>
              <a:rPr lang="en-US" altLang="en-US" sz="2400" i="1" smtClean="0"/>
              <a:t>Republic</a:t>
            </a:r>
            <a:r>
              <a:rPr lang="en-US" altLang="en-US" sz="2400" smtClean="0"/>
              <a:t>, blueprint for an ideal state</a:t>
            </a:r>
          </a:p>
          <a:p>
            <a:pPr eaLnBrk="1" hangingPunct="1">
              <a:lnSpc>
                <a:spcPct val="90000"/>
              </a:lnSpc>
            </a:pPr>
            <a:r>
              <a:rPr lang="en-US" altLang="en-US" sz="2400" smtClean="0"/>
              <a:t>In a democracy, leaders would do only what was popular, not what was just</a:t>
            </a:r>
          </a:p>
          <a:p>
            <a:pPr eaLnBrk="1" hangingPunct="1">
              <a:lnSpc>
                <a:spcPct val="90000"/>
              </a:lnSpc>
            </a:pPr>
            <a:r>
              <a:rPr lang="en-US" altLang="en-US" sz="2400" smtClean="0"/>
              <a:t>In a tyranny, the tyrant would do only what was good for himself</a:t>
            </a:r>
          </a:p>
          <a:p>
            <a:pPr eaLnBrk="1" hangingPunct="1">
              <a:lnSpc>
                <a:spcPct val="90000"/>
              </a:lnSpc>
            </a:pPr>
            <a:r>
              <a:rPr lang="en-US" altLang="en-US" sz="2400" smtClean="0"/>
              <a:t>Plato proposed a middle ground. </a:t>
            </a:r>
          </a:p>
          <a:p>
            <a:pPr lvl="1" eaLnBrk="1" hangingPunct="1">
              <a:lnSpc>
                <a:spcPct val="90000"/>
              </a:lnSpc>
            </a:pPr>
            <a:r>
              <a:rPr lang="en-US" altLang="en-US" sz="2000" smtClean="0"/>
              <a:t>Some people would appoint themselves to the role of </a:t>
            </a:r>
            <a:r>
              <a:rPr lang="en-US" altLang="en-US" sz="2000" i="1" smtClean="0"/>
              <a:t>guardians</a:t>
            </a:r>
            <a:r>
              <a:rPr lang="en-US" altLang="en-US" sz="2000" smtClean="0"/>
              <a:t> or </a:t>
            </a:r>
            <a:r>
              <a:rPr lang="en-US" altLang="en-US" sz="2000" i="1" smtClean="0"/>
              <a:t>philosopher kings</a:t>
            </a:r>
            <a:r>
              <a:rPr lang="en-US" altLang="en-US" sz="2000" smtClean="0"/>
              <a:t>. </a:t>
            </a:r>
          </a:p>
          <a:p>
            <a:pPr lvl="1" eaLnBrk="1" hangingPunct="1">
              <a:lnSpc>
                <a:spcPct val="90000"/>
              </a:lnSpc>
            </a:pPr>
            <a:r>
              <a:rPr lang="en-US" altLang="en-US" sz="2000" smtClean="0"/>
              <a:t>They would be trained by the state for their roles. </a:t>
            </a:r>
          </a:p>
          <a:p>
            <a:pPr lvl="1" eaLnBrk="1" hangingPunct="1">
              <a:lnSpc>
                <a:spcPct val="90000"/>
              </a:lnSpc>
            </a:pPr>
            <a:r>
              <a:rPr lang="en-US" altLang="en-US" sz="2000" smtClean="0"/>
              <a:t>They would be forbidden to own property. </a:t>
            </a:r>
          </a:p>
          <a:p>
            <a:pPr lvl="1" eaLnBrk="1" hangingPunct="1">
              <a:lnSpc>
                <a:spcPct val="90000"/>
              </a:lnSpc>
            </a:pPr>
            <a:r>
              <a:rPr lang="en-US" altLang="en-US" sz="2000" smtClean="0"/>
              <a:t>The state would pay them a wage to cover their needs.</a:t>
            </a:r>
          </a:p>
          <a:p>
            <a:pPr lvl="1" eaLnBrk="1" hangingPunct="1">
              <a:lnSpc>
                <a:spcPct val="90000"/>
              </a:lnSpc>
            </a:pPr>
            <a:r>
              <a:rPr lang="en-US" altLang="en-US" sz="2000" smtClean="0"/>
              <a:t>Therefore, they would put the state above their own interests</a:t>
            </a:r>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9EB3920-C9DF-4ECB-97B6-871B67B77BBD}" type="slidenum">
              <a:rPr lang="en-US" altLang="en-US" sz="1400">
                <a:latin typeface="Arial" panose="020B0604020202020204" pitchFamily="34" charset="0"/>
              </a:rPr>
              <a:pPr>
                <a:spcBef>
                  <a:spcPct val="0"/>
                </a:spcBef>
                <a:buFontTx/>
                <a:buNone/>
              </a:pPr>
              <a:t>14</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Plato</a:t>
            </a:r>
          </a:p>
        </p:txBody>
      </p:sp>
      <p:sp>
        <p:nvSpPr>
          <p:cNvPr id="17411" name="Content Placeholder 2"/>
          <p:cNvSpPr>
            <a:spLocks noGrp="1"/>
          </p:cNvSpPr>
          <p:nvPr>
            <p:ph idx="1"/>
          </p:nvPr>
        </p:nvSpPr>
        <p:spPr/>
        <p:txBody>
          <a:bodyPr/>
          <a:lstStyle/>
          <a:p>
            <a:r>
              <a:rPr lang="en-US" altLang="en-US" smtClean="0"/>
              <a:t>Plato shows a clear understanding of the role of incentives not only in economic activity but also in crime</a:t>
            </a:r>
          </a:p>
          <a:p>
            <a:pPr lvl="1"/>
            <a:r>
              <a:rPr lang="en-US" altLang="en-US" smtClean="0"/>
              <a:t>He realizes that the only way to get honesty in public servants is by forbidding property accumulation</a:t>
            </a:r>
          </a:p>
          <a:p>
            <a:pPr lvl="1"/>
            <a:r>
              <a:rPr lang="en-US" altLang="en-US" smtClean="0"/>
              <a:t>However, he also understands that to get people to volunteer to be guardians, the state must cover their needs</a:t>
            </a:r>
          </a:p>
        </p:txBody>
      </p:sp>
      <p:sp>
        <p:nvSpPr>
          <p:cNvPr id="174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t>THE ANCIENT WORLD</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4F13DFBC-5167-403A-BC3C-8A123CD2F1AB}" type="slidenum">
              <a:rPr lang="en-US" altLang="en-US" sz="1400"/>
              <a:pPr>
                <a:spcBef>
                  <a:spcPct val="0"/>
                </a:spcBef>
                <a:buFontTx/>
                <a:buNone/>
              </a:pPr>
              <a:t>15</a:t>
            </a:fld>
            <a:endParaRPr lang="en-US" alt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Plato</a:t>
            </a:r>
          </a:p>
        </p:txBody>
      </p:sp>
      <p:sp>
        <p:nvSpPr>
          <p:cNvPr id="18435" name="Content Placeholder 2"/>
          <p:cNvSpPr>
            <a:spLocks noGrp="1"/>
          </p:cNvSpPr>
          <p:nvPr>
            <p:ph idx="1"/>
          </p:nvPr>
        </p:nvSpPr>
        <p:spPr/>
        <p:txBody>
          <a:bodyPr/>
          <a:lstStyle/>
          <a:p>
            <a:r>
              <a:rPr lang="en-US" altLang="en-US" smtClean="0"/>
              <a:t>Plato’s application of economic logic to crime and politics foreshadows later work by contemporary economists such as Gary Becker (on crime) and James Buchanan (on politics)</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t>THE ANCIENT WORLD</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2E13B191-6A6A-4AE6-8F4E-0465485D4A28}" type="slidenum">
              <a:rPr lang="en-US" altLang="en-US" sz="1400"/>
              <a:pPr>
                <a:spcBef>
                  <a:spcPct val="0"/>
                </a:spcBef>
                <a:buFontTx/>
                <a:buNone/>
              </a:pPr>
              <a:t>16</a:t>
            </a:fld>
            <a:endParaRPr lang="en-US" alt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3DFAFD9-C17A-43EC-BA01-91BBD9ED950B}" type="slidenum">
              <a:rPr lang="en-US" altLang="en-US" sz="1400">
                <a:latin typeface="Arial" panose="020B0604020202020204" pitchFamily="34" charset="0"/>
              </a:rPr>
              <a:pPr>
                <a:spcBef>
                  <a:spcPct val="0"/>
                </a:spcBef>
                <a:buFontTx/>
                <a:buNone/>
              </a:pPr>
              <a:t>17</a:t>
            </a:fld>
            <a:endParaRPr lang="en-US" altLang="en-US" sz="1400">
              <a:latin typeface="Arial" panose="020B0604020202020204" pitchFamily="34" charset="0"/>
            </a:endParaRPr>
          </a:p>
        </p:txBody>
      </p:sp>
      <p:sp>
        <p:nvSpPr>
          <p:cNvPr id="19460" name="Rectangle 2"/>
          <p:cNvSpPr>
            <a:spLocks noGrp="1" noChangeArrowheads="1"/>
          </p:cNvSpPr>
          <p:nvPr>
            <p:ph type="title"/>
          </p:nvPr>
        </p:nvSpPr>
        <p:spPr/>
        <p:txBody>
          <a:bodyPr/>
          <a:lstStyle/>
          <a:p>
            <a:pPr eaLnBrk="1" hangingPunct="1"/>
            <a:r>
              <a:rPr lang="en-US" altLang="en-US" smtClean="0"/>
              <a:t>Plato</a:t>
            </a:r>
          </a:p>
        </p:txBody>
      </p:sp>
      <p:sp>
        <p:nvSpPr>
          <p:cNvPr id="19461" name="Rectangle 3"/>
          <p:cNvSpPr>
            <a:spLocks noGrp="1" noChangeArrowheads="1"/>
          </p:cNvSpPr>
          <p:nvPr>
            <p:ph type="body" idx="1"/>
          </p:nvPr>
        </p:nvSpPr>
        <p:spPr/>
        <p:txBody>
          <a:bodyPr/>
          <a:lstStyle/>
          <a:p>
            <a:pPr eaLnBrk="1" hangingPunct="1"/>
            <a:r>
              <a:rPr lang="en-US" altLang="en-US" smtClean="0"/>
              <a:t>Like Xenophon, Plato noted the importance of division of labor</a:t>
            </a:r>
          </a:p>
          <a:p>
            <a:pPr lvl="1" eaLnBrk="1" hangingPunct="1"/>
            <a:r>
              <a:rPr lang="en-US" altLang="en-US" smtClean="0"/>
              <a:t>Men should specialize in those activities for which they were naturally suited, and should be trained accordingly. </a:t>
            </a:r>
          </a:p>
          <a:p>
            <a:pPr lvl="1" eaLnBrk="1" hangingPunct="1"/>
            <a:r>
              <a:rPr lang="en-US" altLang="en-US" smtClean="0"/>
              <a:t>The origins of cities (states) lay in specialization and the dependence of people on one another.</a:t>
            </a:r>
          </a:p>
          <a:p>
            <a:pPr eaLnBrk="1" hangingPunct="1"/>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37D9070E-0AD7-4B28-B682-FCC47AD8A3F6}" type="slidenum">
              <a:rPr lang="en-US" altLang="en-US" sz="1400">
                <a:latin typeface="Arial" panose="020B0604020202020204" pitchFamily="34" charset="0"/>
              </a:rPr>
              <a:pPr>
                <a:spcBef>
                  <a:spcPct val="0"/>
                </a:spcBef>
                <a:buFontTx/>
                <a:buNone/>
              </a:pPr>
              <a:t>18</a:t>
            </a:fld>
            <a:endParaRPr lang="en-US" altLang="en-US" sz="1400">
              <a:latin typeface="Arial" panose="020B0604020202020204" pitchFamily="34" charset="0"/>
            </a:endParaRPr>
          </a:p>
        </p:txBody>
      </p:sp>
      <p:sp>
        <p:nvSpPr>
          <p:cNvPr id="20484" name="Rectangle 2"/>
          <p:cNvSpPr>
            <a:spLocks noGrp="1" noChangeArrowheads="1"/>
          </p:cNvSpPr>
          <p:nvPr>
            <p:ph type="title"/>
          </p:nvPr>
        </p:nvSpPr>
        <p:spPr/>
        <p:txBody>
          <a:bodyPr/>
          <a:lstStyle/>
          <a:p>
            <a:pPr eaLnBrk="1" hangingPunct="1"/>
            <a:r>
              <a:rPr lang="en-US" altLang="en-US" smtClean="0"/>
              <a:t>Plato</a:t>
            </a:r>
          </a:p>
        </p:txBody>
      </p:sp>
      <p:sp>
        <p:nvSpPr>
          <p:cNvPr id="20485" name="Rectangle 3"/>
          <p:cNvSpPr>
            <a:spLocks noGrp="1" noChangeArrowheads="1"/>
          </p:cNvSpPr>
          <p:nvPr>
            <p:ph type="body" idx="1"/>
          </p:nvPr>
        </p:nvSpPr>
        <p:spPr/>
        <p:txBody>
          <a:bodyPr/>
          <a:lstStyle/>
          <a:p>
            <a:pPr eaLnBrk="1" hangingPunct="1"/>
            <a:r>
              <a:rPr lang="en-US" altLang="en-US" smtClean="0"/>
              <a:t>Though he saw a role for trade, the role for markets in his ideal state was very limited. </a:t>
            </a:r>
          </a:p>
          <a:p>
            <a:pPr lvl="1" eaLnBrk="1" hangingPunct="1"/>
            <a:r>
              <a:rPr lang="en-US" altLang="en-US" smtClean="0"/>
              <a:t>Consumer goods might be bought and sold, but not property, which was to be allocated by the state (on mathematical principles)</a:t>
            </a:r>
          </a:p>
          <a:p>
            <a:pPr lvl="1" eaLnBrk="1" hangingPunct="1"/>
            <a:r>
              <a:rPr lang="en-US" altLang="en-US" smtClean="0"/>
              <a:t>There would be no profits or payment of interest.</a:t>
            </a:r>
          </a:p>
          <a:p>
            <a:pPr eaLnBrk="1" hangingPunct="1"/>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936ABD4D-7D1E-463D-9206-06633B3B0B36}" type="slidenum">
              <a:rPr lang="en-US" altLang="en-US" sz="1400">
                <a:latin typeface="Arial" panose="020B0604020202020204" pitchFamily="34" charset="0"/>
              </a:rPr>
              <a:pPr>
                <a:spcBef>
                  <a:spcPct val="0"/>
                </a:spcBef>
                <a:buFontTx/>
                <a:buNone/>
              </a:pPr>
              <a:t>19</a:t>
            </a:fld>
            <a:endParaRPr lang="en-US" altLang="en-US" sz="1400">
              <a:latin typeface="Arial" panose="020B0604020202020204" pitchFamily="34" charset="0"/>
            </a:endParaRPr>
          </a:p>
        </p:txBody>
      </p:sp>
      <p:sp>
        <p:nvSpPr>
          <p:cNvPr id="21508" name="Rectangle 2"/>
          <p:cNvSpPr>
            <a:spLocks noGrp="1" noChangeArrowheads="1"/>
          </p:cNvSpPr>
          <p:nvPr>
            <p:ph type="title"/>
          </p:nvPr>
        </p:nvSpPr>
        <p:spPr/>
        <p:txBody>
          <a:bodyPr/>
          <a:lstStyle/>
          <a:p>
            <a:pPr eaLnBrk="1" hangingPunct="1"/>
            <a:r>
              <a:rPr lang="en-US" altLang="en-US" smtClean="0"/>
              <a:t>Aristotle (384 – 322 BC)</a:t>
            </a:r>
          </a:p>
        </p:txBody>
      </p:sp>
      <p:sp>
        <p:nvSpPr>
          <p:cNvPr id="21509" name="Rectangle 3"/>
          <p:cNvSpPr>
            <a:spLocks noGrp="1" noChangeArrowheads="1"/>
          </p:cNvSpPr>
          <p:nvPr>
            <p:ph type="body" idx="1"/>
          </p:nvPr>
        </p:nvSpPr>
        <p:spPr/>
        <p:txBody>
          <a:bodyPr/>
          <a:lstStyle/>
          <a:p>
            <a:pPr eaLnBrk="1" hangingPunct="1"/>
            <a:r>
              <a:rPr lang="en-US" altLang="en-US" smtClean="0"/>
              <a:t>His writings dominated Western thought in most areas for nearly 2,000 years. </a:t>
            </a:r>
          </a:p>
          <a:p>
            <a:pPr eaLnBrk="1" hangingPunct="1"/>
            <a:r>
              <a:rPr lang="en-US" altLang="en-US" smtClean="0"/>
              <a:t>His thoughts on economic issues are found in </a:t>
            </a:r>
          </a:p>
          <a:p>
            <a:pPr lvl="1" eaLnBrk="1" hangingPunct="1"/>
            <a:r>
              <a:rPr lang="en-US" altLang="en-US" smtClean="0"/>
              <a:t>Book V of the </a:t>
            </a:r>
            <a:r>
              <a:rPr lang="en-US" altLang="en-US" i="1" smtClean="0"/>
              <a:t>Nichomachean Ethics</a:t>
            </a:r>
            <a:r>
              <a:rPr lang="en-US" altLang="en-US" smtClean="0"/>
              <a:t>, which was on justice,</a:t>
            </a:r>
            <a:r>
              <a:rPr lang="en-US" altLang="en-US" i="1" smtClean="0"/>
              <a:t> </a:t>
            </a:r>
            <a:r>
              <a:rPr lang="en-US" altLang="en-US" smtClean="0"/>
              <a:t>and in</a:t>
            </a:r>
          </a:p>
          <a:p>
            <a:pPr lvl="1" eaLnBrk="1" hangingPunct="1"/>
            <a:r>
              <a:rPr lang="en-US" altLang="en-US" smtClean="0"/>
              <a:t>Book I of the </a:t>
            </a:r>
            <a:r>
              <a:rPr lang="en-US" altLang="en-US" i="1" smtClean="0"/>
              <a:t>Politics</a:t>
            </a:r>
            <a:r>
              <a:rPr lang="en-US" altLang="en-US" smtClean="0"/>
              <a:t>, which was about the household, the state, and wealth acquisition.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E3BB0349-AE4A-48E0-B183-5E378EB455DF}" type="slidenum">
              <a:rPr lang="en-US" altLang="en-US" sz="1400">
                <a:latin typeface="Arial" panose="020B0604020202020204" pitchFamily="34" charset="0"/>
              </a:rPr>
              <a:pPr>
                <a:spcBef>
                  <a:spcPct val="0"/>
                </a:spcBef>
                <a:buFontTx/>
                <a:buNone/>
              </a:pPr>
              <a:t>2</a:t>
            </a:fld>
            <a:endParaRPr lang="en-US" altLang="en-US" sz="1400">
              <a:latin typeface="Arial" panose="020B0604020202020204" pitchFamily="34" charset="0"/>
            </a:endParaRPr>
          </a:p>
        </p:txBody>
      </p:sp>
      <p:sp>
        <p:nvSpPr>
          <p:cNvPr id="4100" name="Rectangle 2"/>
          <p:cNvSpPr>
            <a:spLocks noGrp="1" noChangeArrowheads="1"/>
          </p:cNvSpPr>
          <p:nvPr>
            <p:ph type="title"/>
          </p:nvPr>
        </p:nvSpPr>
        <p:spPr/>
        <p:txBody>
          <a:bodyPr/>
          <a:lstStyle/>
          <a:p>
            <a:pPr eaLnBrk="1" hangingPunct="1"/>
            <a:r>
              <a:rPr lang="en-US" altLang="en-US" smtClean="0"/>
              <a:t>The ancient world</a:t>
            </a:r>
          </a:p>
        </p:txBody>
      </p:sp>
      <p:sp>
        <p:nvSpPr>
          <p:cNvPr id="4101" name="Rectangle 3"/>
          <p:cNvSpPr>
            <a:spLocks noGrp="1" noChangeArrowheads="1"/>
          </p:cNvSpPr>
          <p:nvPr>
            <p:ph type="body" idx="1"/>
          </p:nvPr>
        </p:nvSpPr>
        <p:spPr/>
        <p:txBody>
          <a:bodyPr/>
          <a:lstStyle/>
          <a:p>
            <a:pPr eaLnBrk="1" hangingPunct="1"/>
            <a:r>
              <a:rPr lang="en-US" altLang="en-US" smtClean="0"/>
              <a:t>Homer and Hesiod</a:t>
            </a:r>
          </a:p>
          <a:p>
            <a:pPr eaLnBrk="1" hangingPunct="1"/>
            <a:r>
              <a:rPr lang="en-US" altLang="en-US" smtClean="0"/>
              <a:t>Xenophon</a:t>
            </a:r>
          </a:p>
          <a:p>
            <a:pPr eaLnBrk="1" hangingPunct="1"/>
            <a:r>
              <a:rPr lang="en-US" altLang="en-US" smtClean="0"/>
              <a:t>Plato</a:t>
            </a:r>
          </a:p>
          <a:p>
            <a:pPr eaLnBrk="1" hangingPunct="1"/>
            <a:r>
              <a:rPr lang="en-US" altLang="en-US" smtClean="0"/>
              <a:t>Aristotle</a:t>
            </a:r>
          </a:p>
          <a:p>
            <a:pPr lvl="1" eaLnBrk="1" hangingPunct="1"/>
            <a:r>
              <a:rPr lang="en-US" altLang="en-US" smtClean="0"/>
              <a:t>Economic justice</a:t>
            </a:r>
          </a:p>
          <a:p>
            <a:pPr lvl="1" eaLnBrk="1" hangingPunct="1"/>
            <a:r>
              <a:rPr lang="en-US" altLang="en-US" smtClean="0"/>
              <a:t>Acquisition of wealth</a:t>
            </a:r>
          </a:p>
          <a:p>
            <a:pPr eaLnBrk="1" hangingPunct="1"/>
            <a:r>
              <a:rPr lang="en-US" altLang="en-US" smtClean="0"/>
              <a:t>Rome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22531" name="Slide Number Placeholder 5"/>
          <p:cNvSpPr>
            <a:spLocks noGrp="1"/>
          </p:cNvSpPr>
          <p:nvPr>
            <p:ph type="sldNum" sz="quarter" idx="12"/>
          </p:nvPr>
        </p:nvSpPr>
        <p:spPr>
          <a:xfrm>
            <a:off x="8839200" y="6245225"/>
            <a:ext cx="1371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3298A126-85C9-462B-80C6-7A25124B137A}" type="slidenum">
              <a:rPr lang="en-US" altLang="en-US" sz="1400">
                <a:latin typeface="Arial" panose="020B0604020202020204" pitchFamily="34" charset="0"/>
              </a:rPr>
              <a:pPr>
                <a:spcBef>
                  <a:spcPct val="0"/>
                </a:spcBef>
                <a:buFontTx/>
                <a:buNone/>
              </a:pPr>
              <a:t>20</a:t>
            </a:fld>
            <a:endParaRPr lang="en-US" altLang="en-US" sz="1400">
              <a:latin typeface="Arial" panose="020B0604020202020204" pitchFamily="34" charset="0"/>
            </a:endParaRPr>
          </a:p>
        </p:txBody>
      </p:sp>
      <p:sp>
        <p:nvSpPr>
          <p:cNvPr id="22532" name="Rectangle 2"/>
          <p:cNvSpPr>
            <a:spLocks noGrp="1" noChangeArrowheads="1"/>
          </p:cNvSpPr>
          <p:nvPr>
            <p:ph type="title"/>
          </p:nvPr>
        </p:nvSpPr>
        <p:spPr/>
        <p:txBody>
          <a:bodyPr/>
          <a:lstStyle/>
          <a:p>
            <a:pPr eaLnBrk="1" hangingPunct="1"/>
            <a:r>
              <a:rPr lang="en-US" altLang="en-US" smtClean="0"/>
              <a:t>Aristotle: Economic Justice</a:t>
            </a:r>
          </a:p>
        </p:txBody>
      </p:sp>
      <p:sp>
        <p:nvSpPr>
          <p:cNvPr id="22533" name="Rectangle 3"/>
          <p:cNvSpPr>
            <a:spLocks noGrp="1" noChangeArrowheads="1"/>
          </p:cNvSpPr>
          <p:nvPr>
            <p:ph type="body" idx="1"/>
          </p:nvPr>
        </p:nvSpPr>
        <p:spPr/>
        <p:txBody>
          <a:bodyPr/>
          <a:lstStyle/>
          <a:p>
            <a:pPr eaLnBrk="1" hangingPunct="1">
              <a:lnSpc>
                <a:spcPct val="90000"/>
              </a:lnSpc>
            </a:pPr>
            <a:r>
              <a:rPr lang="en-US" altLang="en-US" smtClean="0"/>
              <a:t>In organized, modern markets, the scope for disputes between buyers and sellers is limited</a:t>
            </a:r>
          </a:p>
          <a:p>
            <a:pPr eaLnBrk="1" hangingPunct="1">
              <a:lnSpc>
                <a:spcPct val="90000"/>
              </a:lnSpc>
            </a:pPr>
            <a:r>
              <a:rPr lang="en-US" altLang="en-US" smtClean="0"/>
              <a:t>However, in Aristotle’s days, markets were not widespread, and products were not standardized. </a:t>
            </a:r>
          </a:p>
          <a:p>
            <a:pPr eaLnBrk="1" hangingPunct="1">
              <a:lnSpc>
                <a:spcPct val="90000"/>
              </a:lnSpc>
            </a:pPr>
            <a:r>
              <a:rPr lang="en-US" altLang="en-US" smtClean="0"/>
              <a:t>This led to legal disputes between buyers and sellers.</a:t>
            </a:r>
          </a:p>
          <a:p>
            <a:pPr eaLnBrk="1" hangingPunct="1">
              <a:lnSpc>
                <a:spcPct val="90000"/>
              </a:lnSpc>
            </a:pPr>
            <a:r>
              <a:rPr lang="en-US" altLang="en-US" smtClean="0"/>
              <a:t>Aristotle sought to set out the principles for the settlement of such disputes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4E933D44-2CB0-4F0D-A32F-BEE89F86D93F}" type="slidenum">
              <a:rPr lang="en-US" altLang="en-US" sz="1400">
                <a:latin typeface="Arial" panose="020B0604020202020204" pitchFamily="34" charset="0"/>
              </a:rPr>
              <a:pPr>
                <a:spcBef>
                  <a:spcPct val="0"/>
                </a:spcBef>
                <a:buFontTx/>
                <a:buNone/>
              </a:pPr>
              <a:t>21</a:t>
            </a:fld>
            <a:endParaRPr lang="en-US" altLang="en-US" sz="1400">
              <a:latin typeface="Arial" panose="020B0604020202020204" pitchFamily="34" charset="0"/>
            </a:endParaRPr>
          </a:p>
        </p:txBody>
      </p:sp>
      <p:sp>
        <p:nvSpPr>
          <p:cNvPr id="23556" name="Rectangle 2"/>
          <p:cNvSpPr>
            <a:spLocks noGrp="1" noChangeArrowheads="1"/>
          </p:cNvSpPr>
          <p:nvPr>
            <p:ph type="title"/>
          </p:nvPr>
        </p:nvSpPr>
        <p:spPr/>
        <p:txBody>
          <a:bodyPr/>
          <a:lstStyle/>
          <a:p>
            <a:pPr eaLnBrk="1" hangingPunct="1"/>
            <a:r>
              <a:rPr lang="en-US" altLang="en-US" smtClean="0"/>
              <a:t>Aristotle: Economic Justice</a:t>
            </a:r>
          </a:p>
        </p:txBody>
      </p:sp>
      <p:sp>
        <p:nvSpPr>
          <p:cNvPr id="23557" name="Rectangle 3"/>
          <p:cNvSpPr>
            <a:spLocks noGrp="1" noChangeArrowheads="1"/>
          </p:cNvSpPr>
          <p:nvPr>
            <p:ph type="body" idx="1"/>
          </p:nvPr>
        </p:nvSpPr>
        <p:spPr/>
        <p:txBody>
          <a:bodyPr/>
          <a:lstStyle/>
          <a:p>
            <a:pPr eaLnBrk="1" hangingPunct="1"/>
            <a:r>
              <a:rPr lang="en-US" altLang="en-US" smtClean="0"/>
              <a:t>Aristotle considered three concepts of justice</a:t>
            </a:r>
          </a:p>
          <a:p>
            <a:pPr lvl="1" eaLnBrk="1" hangingPunct="1"/>
            <a:r>
              <a:rPr lang="en-US" altLang="en-US" smtClean="0"/>
              <a:t>Distributive justice: how should the spoils of war be shared</a:t>
            </a:r>
          </a:p>
          <a:p>
            <a:pPr lvl="1" eaLnBrk="1" hangingPunct="1"/>
            <a:r>
              <a:rPr lang="en-US" altLang="en-US" smtClean="0"/>
              <a:t>Rectificatory justice: how should one be compensated for past injustice</a:t>
            </a:r>
          </a:p>
          <a:p>
            <a:pPr lvl="1" eaLnBrk="1" hangingPunct="1"/>
            <a:r>
              <a:rPr lang="en-US" altLang="en-US" smtClean="0"/>
              <a:t>Reciprocal justice: when is an economic exchange between a buyer and a seller just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637CCF0-4C45-40F7-9D14-1B6592A7F0EB}" type="slidenum">
              <a:rPr lang="en-US" altLang="en-US" sz="1400">
                <a:latin typeface="Arial" panose="020B0604020202020204" pitchFamily="34" charset="0"/>
              </a:rPr>
              <a:pPr>
                <a:spcBef>
                  <a:spcPct val="0"/>
                </a:spcBef>
                <a:buFontTx/>
                <a:buNone/>
              </a:pPr>
              <a:t>22</a:t>
            </a:fld>
            <a:endParaRPr lang="en-US" altLang="en-US" sz="1400">
              <a:latin typeface="Arial" panose="020B0604020202020204" pitchFamily="34" charset="0"/>
            </a:endParaRPr>
          </a:p>
        </p:txBody>
      </p:sp>
      <p:sp>
        <p:nvSpPr>
          <p:cNvPr id="24580" name="Rectangle 2"/>
          <p:cNvSpPr>
            <a:spLocks noGrp="1" noChangeArrowheads="1"/>
          </p:cNvSpPr>
          <p:nvPr>
            <p:ph type="title"/>
          </p:nvPr>
        </p:nvSpPr>
        <p:spPr/>
        <p:txBody>
          <a:bodyPr/>
          <a:lstStyle/>
          <a:p>
            <a:pPr eaLnBrk="1" hangingPunct="1"/>
            <a:r>
              <a:rPr lang="en-US" altLang="en-US" smtClean="0"/>
              <a:t>Aristotle: Distributive Justice</a:t>
            </a:r>
          </a:p>
        </p:txBody>
      </p:sp>
      <p:sp>
        <p:nvSpPr>
          <p:cNvPr id="24581" name="Rectangle 3"/>
          <p:cNvSpPr>
            <a:spLocks noGrp="1" noChangeArrowheads="1"/>
          </p:cNvSpPr>
          <p:nvPr>
            <p:ph type="body" idx="1"/>
          </p:nvPr>
        </p:nvSpPr>
        <p:spPr/>
        <p:txBody>
          <a:bodyPr/>
          <a:lstStyle/>
          <a:p>
            <a:pPr eaLnBrk="1" hangingPunct="1">
              <a:lnSpc>
                <a:spcPct val="90000"/>
              </a:lnSpc>
            </a:pPr>
            <a:r>
              <a:rPr lang="en-US" altLang="en-US" sz="2800" smtClean="0"/>
              <a:t>How should, say, the spoils of war be shared?</a:t>
            </a:r>
          </a:p>
          <a:p>
            <a:pPr eaLnBrk="1" hangingPunct="1">
              <a:lnSpc>
                <a:spcPct val="90000"/>
              </a:lnSpc>
            </a:pPr>
            <a:r>
              <a:rPr lang="en-US" altLang="en-US" sz="2800" smtClean="0"/>
              <a:t>Aristotle felt that when concrete cases of such disputes are considered, the just share for each person usually becomes obvious.</a:t>
            </a:r>
          </a:p>
          <a:p>
            <a:pPr eaLnBrk="1" hangingPunct="1">
              <a:lnSpc>
                <a:spcPct val="90000"/>
              </a:lnSpc>
            </a:pPr>
            <a:r>
              <a:rPr lang="en-US" altLang="en-US" sz="2800" smtClean="0"/>
              <a:t>The sharing must be done according to each person’s ‘merit’</a:t>
            </a:r>
          </a:p>
          <a:p>
            <a:pPr eaLnBrk="1" hangingPunct="1">
              <a:lnSpc>
                <a:spcPct val="90000"/>
              </a:lnSpc>
            </a:pPr>
            <a:r>
              <a:rPr lang="en-US" altLang="en-US" sz="2800" smtClean="0"/>
              <a:t>In concrete cases, the ‘merits’ of the people involved in the joint acquisition of wealth are clear and the wealth should then be shared in proportion to ‘merit’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EE44BDA1-BD8F-4E57-BCE4-CE4494273D94}" type="slidenum">
              <a:rPr lang="en-US" altLang="en-US" sz="1400">
                <a:latin typeface="Arial" panose="020B0604020202020204" pitchFamily="34" charset="0"/>
              </a:rPr>
              <a:pPr>
                <a:spcBef>
                  <a:spcPct val="0"/>
                </a:spcBef>
                <a:buFontTx/>
                <a:buNone/>
              </a:pPr>
              <a:t>23</a:t>
            </a:fld>
            <a:endParaRPr lang="en-US" altLang="en-US" sz="1400">
              <a:latin typeface="Arial" panose="020B0604020202020204" pitchFamily="34" charset="0"/>
            </a:endParaRPr>
          </a:p>
        </p:txBody>
      </p:sp>
      <p:sp>
        <p:nvSpPr>
          <p:cNvPr id="25604" name="Rectangle 2"/>
          <p:cNvSpPr>
            <a:spLocks noGrp="1" noChangeArrowheads="1"/>
          </p:cNvSpPr>
          <p:nvPr>
            <p:ph type="title"/>
          </p:nvPr>
        </p:nvSpPr>
        <p:spPr/>
        <p:txBody>
          <a:bodyPr/>
          <a:lstStyle/>
          <a:p>
            <a:pPr eaLnBrk="1" hangingPunct="1"/>
            <a:r>
              <a:rPr lang="en-US" altLang="en-US" smtClean="0"/>
              <a:t>Aristotle: Rectificatory Justice</a:t>
            </a:r>
          </a:p>
        </p:txBody>
      </p:sp>
      <p:sp>
        <p:nvSpPr>
          <p:cNvPr id="25605" name="Rectangle 3"/>
          <p:cNvSpPr>
            <a:spLocks noGrp="1" noChangeArrowheads="1"/>
          </p:cNvSpPr>
          <p:nvPr>
            <p:ph type="body" idx="1"/>
          </p:nvPr>
        </p:nvSpPr>
        <p:spPr/>
        <p:txBody>
          <a:bodyPr/>
          <a:lstStyle/>
          <a:p>
            <a:pPr eaLnBrk="1" hangingPunct="1"/>
            <a:r>
              <a:rPr lang="en-US" altLang="en-US" smtClean="0"/>
              <a:t>Rectificatory justice restores equality by compensating those who had suffered from past wrongs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5A5C6DA-C041-4E39-86DE-20224B9C50FF}" type="slidenum">
              <a:rPr lang="en-US" altLang="en-US" sz="1400">
                <a:latin typeface="Arial" panose="020B0604020202020204" pitchFamily="34" charset="0"/>
              </a:rPr>
              <a:pPr>
                <a:spcBef>
                  <a:spcPct val="0"/>
                </a:spcBef>
                <a:buFontTx/>
                <a:buNone/>
              </a:pPr>
              <a:t>24</a:t>
            </a:fld>
            <a:endParaRPr lang="en-US" altLang="en-US" sz="1400">
              <a:latin typeface="Arial" panose="020B0604020202020204" pitchFamily="34" charset="0"/>
            </a:endParaRPr>
          </a:p>
        </p:txBody>
      </p:sp>
      <p:sp>
        <p:nvSpPr>
          <p:cNvPr id="26628" name="Rectangle 2"/>
          <p:cNvSpPr>
            <a:spLocks noGrp="1" noChangeArrowheads="1"/>
          </p:cNvSpPr>
          <p:nvPr>
            <p:ph type="title"/>
          </p:nvPr>
        </p:nvSpPr>
        <p:spPr/>
        <p:txBody>
          <a:bodyPr/>
          <a:lstStyle/>
          <a:p>
            <a:pPr eaLnBrk="1" hangingPunct="1"/>
            <a:r>
              <a:rPr lang="en-US" altLang="en-US" smtClean="0"/>
              <a:t>Aristotle: Reciprocal Justice</a:t>
            </a:r>
          </a:p>
        </p:txBody>
      </p:sp>
      <p:sp>
        <p:nvSpPr>
          <p:cNvPr id="26629" name="Rectangle 3"/>
          <p:cNvSpPr>
            <a:spLocks noGrp="1" noChangeArrowheads="1"/>
          </p:cNvSpPr>
          <p:nvPr>
            <p:ph type="body" idx="1"/>
          </p:nvPr>
        </p:nvSpPr>
        <p:spPr/>
        <p:txBody>
          <a:bodyPr/>
          <a:lstStyle/>
          <a:p>
            <a:pPr eaLnBrk="1" hangingPunct="1">
              <a:lnSpc>
                <a:spcPct val="80000"/>
              </a:lnSpc>
              <a:spcBef>
                <a:spcPts val="675"/>
              </a:spcBef>
            </a:pPr>
            <a:r>
              <a:rPr lang="en-US" altLang="en-US" sz="2800" smtClean="0"/>
              <a:t>If two people exchange goods, how do we assess whether the transaction is just? </a:t>
            </a:r>
          </a:p>
          <a:p>
            <a:pPr eaLnBrk="1" hangingPunct="1">
              <a:lnSpc>
                <a:spcPct val="80000"/>
              </a:lnSpc>
              <a:spcBef>
                <a:spcPts val="675"/>
              </a:spcBef>
            </a:pPr>
            <a:r>
              <a:rPr lang="en-US" altLang="en-US" sz="2800" smtClean="0"/>
              <a:t>One idea, commonly understood in ancient Greece, is that </a:t>
            </a:r>
            <a:r>
              <a:rPr lang="en-US" altLang="en-US" sz="2800" b="1" smtClean="0"/>
              <a:t>if an exchange is voluntary it must be just</a:t>
            </a:r>
            <a:r>
              <a:rPr lang="en-US" altLang="en-US" sz="2800" smtClean="0"/>
              <a:t>. </a:t>
            </a:r>
          </a:p>
          <a:p>
            <a:pPr lvl="1" eaLnBrk="1" hangingPunct="1">
              <a:lnSpc>
                <a:spcPct val="80000"/>
              </a:lnSpc>
              <a:spcBef>
                <a:spcPts val="675"/>
              </a:spcBef>
            </a:pPr>
            <a:r>
              <a:rPr lang="en-US" altLang="en-US" sz="2400" smtClean="0"/>
              <a:t>Xenophon cited the example of two boys – one tall and with a short tunic, the other short and with a long tunic – who exchanged tunics. The conventional view was that this was a just exchange, for both boys gained from it.  </a:t>
            </a:r>
          </a:p>
          <a:p>
            <a:pPr eaLnBrk="1" hangingPunct="1">
              <a:lnSpc>
                <a:spcPct val="80000"/>
              </a:lnSpc>
              <a:spcBef>
                <a:spcPts val="675"/>
              </a:spcBef>
            </a:pPr>
            <a:r>
              <a:rPr lang="en-US" altLang="en-US" sz="2800" smtClean="0"/>
              <a:t>Aristotle accepted this argument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EAB06268-70FE-4A4F-B7AC-9A8920ACD74C}" type="slidenum">
              <a:rPr lang="en-US" altLang="en-US" sz="1400">
                <a:latin typeface="Arial" panose="020B0604020202020204" pitchFamily="34" charset="0"/>
              </a:rPr>
              <a:pPr>
                <a:spcBef>
                  <a:spcPct val="0"/>
                </a:spcBef>
                <a:buFontTx/>
                <a:buNone/>
              </a:pPr>
              <a:t>25</a:t>
            </a:fld>
            <a:endParaRPr lang="en-US" altLang="en-US" sz="1400">
              <a:latin typeface="Arial" panose="020B0604020202020204" pitchFamily="34" charset="0"/>
            </a:endParaRPr>
          </a:p>
        </p:txBody>
      </p:sp>
      <p:sp>
        <p:nvSpPr>
          <p:cNvPr id="27652" name="Rectangle 2"/>
          <p:cNvSpPr>
            <a:spLocks noGrp="1" noChangeArrowheads="1"/>
          </p:cNvSpPr>
          <p:nvPr>
            <p:ph type="title"/>
          </p:nvPr>
        </p:nvSpPr>
        <p:spPr/>
        <p:txBody>
          <a:bodyPr/>
          <a:lstStyle/>
          <a:p>
            <a:pPr eaLnBrk="1" hangingPunct="1"/>
            <a:r>
              <a:rPr lang="en-US" altLang="en-US" smtClean="0"/>
              <a:t>Aristotle: Reciprocal Justice</a:t>
            </a:r>
          </a:p>
        </p:txBody>
      </p:sp>
      <p:sp>
        <p:nvSpPr>
          <p:cNvPr id="27653" name="Rectangle 3"/>
          <p:cNvSpPr>
            <a:spLocks noGrp="1" noChangeArrowheads="1"/>
          </p:cNvSpPr>
          <p:nvPr>
            <p:ph type="body" idx="1"/>
          </p:nvPr>
        </p:nvSpPr>
        <p:spPr/>
        <p:txBody>
          <a:bodyPr/>
          <a:lstStyle/>
          <a:p>
            <a:pPr eaLnBrk="1" hangingPunct="1">
              <a:lnSpc>
                <a:spcPct val="80000"/>
              </a:lnSpc>
            </a:pPr>
            <a:r>
              <a:rPr lang="en-US" altLang="en-US" sz="2800" smtClean="0"/>
              <a:t>Aristotle recognized, however, that voluntary exchange does not determine a unique price, but merely a range of possible prices in between the lowest price the seller is prepared to accept and the highest price the buyer is prepared to pay. </a:t>
            </a:r>
          </a:p>
          <a:p>
            <a:pPr eaLnBrk="1" hangingPunct="1">
              <a:lnSpc>
                <a:spcPct val="80000"/>
              </a:lnSpc>
            </a:pPr>
            <a:r>
              <a:rPr lang="en-US" altLang="en-US" sz="2800" smtClean="0"/>
              <a:t>Within this range, what is the just price?</a:t>
            </a:r>
          </a:p>
          <a:p>
            <a:pPr eaLnBrk="1" hangingPunct="1">
              <a:lnSpc>
                <a:spcPct val="80000"/>
              </a:lnSpc>
            </a:pPr>
            <a:r>
              <a:rPr lang="en-US" altLang="en-US" sz="2800" smtClean="0"/>
              <a:t>Aristotle’s answer was the </a:t>
            </a:r>
            <a:r>
              <a:rPr lang="en-US" altLang="en-US" sz="2800" i="1" smtClean="0"/>
              <a:t>harmonic mean</a:t>
            </a:r>
            <a:r>
              <a:rPr lang="en-US" altLang="en-US" sz="2800" smtClean="0"/>
              <a:t> of the two extreme prices.</a:t>
            </a:r>
          </a:p>
          <a:p>
            <a:pPr eaLnBrk="1" hangingPunct="1">
              <a:lnSpc>
                <a:spcPct val="80000"/>
              </a:lnSpc>
            </a:pPr>
            <a:endParaRPr lang="en-US" altLang="en-U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29B2E22A-6BD8-46FC-B97C-8C44759F81D7}" type="slidenum">
              <a:rPr lang="en-US" altLang="en-US" sz="1400">
                <a:latin typeface="Arial" panose="020B0604020202020204" pitchFamily="34" charset="0"/>
              </a:rPr>
              <a:pPr>
                <a:spcBef>
                  <a:spcPct val="0"/>
                </a:spcBef>
                <a:buFontTx/>
                <a:buNone/>
              </a:pPr>
              <a:t>26</a:t>
            </a:fld>
            <a:endParaRPr lang="en-US" altLang="en-US" sz="1400">
              <a:latin typeface="Arial" panose="020B0604020202020204" pitchFamily="34" charset="0"/>
            </a:endParaRPr>
          </a:p>
        </p:txBody>
      </p:sp>
      <p:sp>
        <p:nvSpPr>
          <p:cNvPr id="28676" name="Rectangle 2"/>
          <p:cNvSpPr>
            <a:spLocks noGrp="1" noChangeArrowheads="1"/>
          </p:cNvSpPr>
          <p:nvPr>
            <p:ph type="title"/>
          </p:nvPr>
        </p:nvSpPr>
        <p:spPr/>
        <p:txBody>
          <a:bodyPr/>
          <a:lstStyle/>
          <a:p>
            <a:pPr eaLnBrk="1" hangingPunct="1"/>
            <a:r>
              <a:rPr lang="en-US" altLang="en-US" smtClean="0"/>
              <a:t>Aristotle: Harmonic Mean</a:t>
            </a:r>
          </a:p>
        </p:txBody>
      </p:sp>
      <p:sp>
        <p:nvSpPr>
          <p:cNvPr id="28677" name="Rectangle 3"/>
          <p:cNvSpPr>
            <a:spLocks noGrp="1" noChangeArrowheads="1"/>
          </p:cNvSpPr>
          <p:nvPr>
            <p:ph type="body" idx="1"/>
          </p:nvPr>
        </p:nvSpPr>
        <p:spPr/>
        <p:txBody>
          <a:bodyPr/>
          <a:lstStyle/>
          <a:p>
            <a:pPr eaLnBrk="1" hangingPunct="1">
              <a:lnSpc>
                <a:spcPct val="90000"/>
              </a:lnSpc>
            </a:pPr>
            <a:r>
              <a:rPr lang="en-US" altLang="en-US" sz="2800" smtClean="0"/>
              <a:t>Suppose </a:t>
            </a:r>
          </a:p>
          <a:p>
            <a:pPr lvl="1" eaLnBrk="1" hangingPunct="1">
              <a:lnSpc>
                <a:spcPct val="90000"/>
              </a:lnSpc>
            </a:pPr>
            <a:r>
              <a:rPr lang="en-US" altLang="en-US" sz="2400" smtClean="0"/>
              <a:t>the lowest price the seller would accept is $5.00, and </a:t>
            </a:r>
          </a:p>
          <a:p>
            <a:pPr lvl="1" eaLnBrk="1" hangingPunct="1">
              <a:lnSpc>
                <a:spcPct val="90000"/>
              </a:lnSpc>
            </a:pPr>
            <a:r>
              <a:rPr lang="en-US" altLang="en-US" sz="2400" smtClean="0"/>
              <a:t>The highest price the buyer would pay is $8.00</a:t>
            </a:r>
          </a:p>
          <a:p>
            <a:pPr eaLnBrk="1" hangingPunct="1">
              <a:lnSpc>
                <a:spcPct val="90000"/>
              </a:lnSpc>
            </a:pPr>
            <a:r>
              <a:rPr lang="en-US" altLang="en-US" sz="2800" smtClean="0"/>
              <a:t>According to Aristotle, the just price for this exchange is the harmonic mean of 5 and 8. </a:t>
            </a:r>
          </a:p>
          <a:p>
            <a:pPr eaLnBrk="1" hangingPunct="1">
              <a:lnSpc>
                <a:spcPct val="90000"/>
              </a:lnSpc>
            </a:pPr>
            <a:r>
              <a:rPr lang="en-US" altLang="en-US" sz="2800" smtClean="0"/>
              <a:t>This is 2/((1/5)+(1/8)) = $6.15</a:t>
            </a:r>
          </a:p>
          <a:p>
            <a:pPr eaLnBrk="1" hangingPunct="1">
              <a:lnSpc>
                <a:spcPct val="90000"/>
              </a:lnSpc>
            </a:pPr>
            <a:r>
              <a:rPr lang="en-US" altLang="en-US" sz="2800" smtClean="0"/>
              <a:t>This price is 23.08% higher than $5.00 and 23.08% lower than $8.00</a:t>
            </a:r>
          </a:p>
          <a:p>
            <a:pPr eaLnBrk="1" hangingPunct="1">
              <a:lnSpc>
                <a:spcPct val="90000"/>
              </a:lnSpc>
            </a:pPr>
            <a:r>
              <a:rPr lang="en-US" altLang="en-US" sz="2800" smtClean="0"/>
              <a:t>This general property of the harmonic mean makes it the just solution, according to Aristotle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671ED92-9EC5-47F0-BC42-D81427C6176F}" type="slidenum">
              <a:rPr lang="en-US" altLang="en-US" sz="1400">
                <a:latin typeface="Arial" panose="020B0604020202020204" pitchFamily="34" charset="0"/>
              </a:rPr>
              <a:pPr>
                <a:spcBef>
                  <a:spcPct val="0"/>
                </a:spcBef>
                <a:buFontTx/>
                <a:buNone/>
              </a:pPr>
              <a:t>27</a:t>
            </a:fld>
            <a:endParaRPr lang="en-US" altLang="en-US" sz="1400">
              <a:latin typeface="Arial" panose="020B0604020202020204" pitchFamily="34" charset="0"/>
            </a:endParaRPr>
          </a:p>
        </p:txBody>
      </p:sp>
      <p:sp>
        <p:nvSpPr>
          <p:cNvPr id="29700" name="Rectangle 2"/>
          <p:cNvSpPr>
            <a:spLocks noGrp="1" noChangeArrowheads="1"/>
          </p:cNvSpPr>
          <p:nvPr>
            <p:ph type="title"/>
          </p:nvPr>
        </p:nvSpPr>
        <p:spPr/>
        <p:txBody>
          <a:bodyPr/>
          <a:lstStyle/>
          <a:p>
            <a:pPr eaLnBrk="1" hangingPunct="1"/>
            <a:r>
              <a:rPr lang="en-US" altLang="en-US" smtClean="0"/>
              <a:t>Aristotle: Acquisition of Wealth</a:t>
            </a:r>
          </a:p>
        </p:txBody>
      </p:sp>
      <p:sp>
        <p:nvSpPr>
          <p:cNvPr id="29701" name="Rectangle 3"/>
          <p:cNvSpPr>
            <a:spLocks noGrp="1" noChangeArrowheads="1"/>
          </p:cNvSpPr>
          <p:nvPr>
            <p:ph type="body" idx="1"/>
          </p:nvPr>
        </p:nvSpPr>
        <p:spPr/>
        <p:txBody>
          <a:bodyPr/>
          <a:lstStyle/>
          <a:p>
            <a:pPr eaLnBrk="1" hangingPunct="1">
              <a:lnSpc>
                <a:spcPct val="90000"/>
              </a:lnSpc>
            </a:pPr>
            <a:r>
              <a:rPr lang="en-US" altLang="en-US" smtClean="0"/>
              <a:t>Getting rich by identifying and pursuing a profitable productive activity was fine</a:t>
            </a:r>
          </a:p>
          <a:p>
            <a:pPr eaLnBrk="1" hangingPunct="1">
              <a:lnSpc>
                <a:spcPct val="90000"/>
              </a:lnSpc>
            </a:pPr>
            <a:r>
              <a:rPr lang="en-US" altLang="en-US" smtClean="0"/>
              <a:t>Exchange of one’s surplus product for the surplus of another was fine</a:t>
            </a:r>
          </a:p>
          <a:p>
            <a:pPr eaLnBrk="1" hangingPunct="1">
              <a:lnSpc>
                <a:spcPct val="90000"/>
              </a:lnSpc>
            </a:pPr>
            <a:r>
              <a:rPr lang="en-US" altLang="en-US" smtClean="0"/>
              <a:t>But getting rich through commerce and usury was unnatural and unacceptable</a:t>
            </a:r>
          </a:p>
          <a:p>
            <a:pPr eaLnBrk="1" hangingPunct="1">
              <a:lnSpc>
                <a:spcPct val="90000"/>
              </a:lnSpc>
            </a:pPr>
            <a:r>
              <a:rPr lang="en-US" altLang="en-US" smtClean="0"/>
              <a:t>It was assumed that there was a socially acceptable level of consumption</a:t>
            </a:r>
          </a:p>
          <a:p>
            <a:pPr eaLnBrk="1" hangingPunct="1">
              <a:lnSpc>
                <a:spcPct val="90000"/>
              </a:lnSpc>
            </a:pPr>
            <a:r>
              <a:rPr lang="en-US" altLang="en-US" smtClean="0"/>
              <a:t>Anything in excess was frowned upon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4DF34A9-F104-4C39-A1E0-5A1EEB9911F9}" type="slidenum">
              <a:rPr lang="en-US" altLang="en-US" sz="1400">
                <a:latin typeface="Arial" panose="020B0604020202020204" pitchFamily="34" charset="0"/>
              </a:rPr>
              <a:pPr>
                <a:spcBef>
                  <a:spcPct val="0"/>
                </a:spcBef>
                <a:buFontTx/>
                <a:buNone/>
              </a:pPr>
              <a:t>28</a:t>
            </a:fld>
            <a:endParaRPr lang="en-US" altLang="en-US" sz="1400">
              <a:latin typeface="Arial" panose="020B0604020202020204" pitchFamily="34" charset="0"/>
            </a:endParaRPr>
          </a:p>
        </p:txBody>
      </p:sp>
      <p:sp>
        <p:nvSpPr>
          <p:cNvPr id="30724" name="Rectangle 2"/>
          <p:cNvSpPr>
            <a:spLocks noGrp="1" noChangeArrowheads="1"/>
          </p:cNvSpPr>
          <p:nvPr>
            <p:ph type="title"/>
          </p:nvPr>
        </p:nvSpPr>
        <p:spPr/>
        <p:txBody>
          <a:bodyPr/>
          <a:lstStyle/>
          <a:p>
            <a:pPr eaLnBrk="1" hangingPunct="1"/>
            <a:r>
              <a:rPr lang="en-US" altLang="en-US" smtClean="0"/>
              <a:t>Aristotle: Commerce, Markets</a:t>
            </a:r>
          </a:p>
        </p:txBody>
      </p:sp>
      <p:sp>
        <p:nvSpPr>
          <p:cNvPr id="30725" name="Rectangle 3"/>
          <p:cNvSpPr>
            <a:spLocks noGrp="1" noChangeArrowheads="1"/>
          </p:cNvSpPr>
          <p:nvPr>
            <p:ph type="body" idx="1"/>
          </p:nvPr>
        </p:nvSpPr>
        <p:spPr/>
        <p:txBody>
          <a:bodyPr/>
          <a:lstStyle/>
          <a:p>
            <a:pPr eaLnBrk="1" hangingPunct="1">
              <a:lnSpc>
                <a:spcPct val="90000"/>
              </a:lnSpc>
            </a:pPr>
            <a:r>
              <a:rPr lang="en-US" altLang="en-US" sz="2400" smtClean="0"/>
              <a:t>Aristotle was suspicious of trade</a:t>
            </a:r>
          </a:p>
          <a:p>
            <a:pPr eaLnBrk="1" hangingPunct="1">
              <a:lnSpc>
                <a:spcPct val="90000"/>
              </a:lnSpc>
            </a:pPr>
            <a:r>
              <a:rPr lang="en-US" altLang="en-US" sz="2400" smtClean="0"/>
              <a:t>He felt that commerce and usury enabled people to make huge amounts of money, without doing any hard work and far in excess of normal needs</a:t>
            </a:r>
          </a:p>
          <a:p>
            <a:pPr eaLnBrk="1" hangingPunct="1">
              <a:lnSpc>
                <a:spcPct val="90000"/>
              </a:lnSpc>
            </a:pPr>
            <a:r>
              <a:rPr lang="en-US" altLang="en-US" sz="2400" smtClean="0"/>
              <a:t>This implied that money was being made simply for the sake of making money, and not for the needs of the good life</a:t>
            </a:r>
          </a:p>
          <a:p>
            <a:pPr eaLnBrk="1" hangingPunct="1">
              <a:lnSpc>
                <a:spcPct val="90000"/>
              </a:lnSpc>
            </a:pPr>
            <a:r>
              <a:rPr lang="en-US" altLang="en-US" sz="2400" smtClean="0"/>
              <a:t>This implied that commerce and usury were unnatural</a:t>
            </a:r>
          </a:p>
          <a:p>
            <a:pPr eaLnBrk="1" hangingPunct="1">
              <a:lnSpc>
                <a:spcPct val="90000"/>
              </a:lnSpc>
            </a:pPr>
            <a:r>
              <a:rPr lang="en-US" altLang="en-US" sz="2400" smtClean="0"/>
              <a:t>Aristotle did not see markets as a social regulatory mechanism</a:t>
            </a:r>
          </a:p>
          <a:p>
            <a:pPr eaLnBrk="1" hangingPunct="1">
              <a:lnSpc>
                <a:spcPct val="90000"/>
              </a:lnSpc>
            </a:pPr>
            <a:r>
              <a:rPr lang="en-US" altLang="en-US" sz="2400" smtClean="0"/>
              <a:t>He saw the running of society as basically a top-down administrative issue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4A57F4B1-C5A2-410E-8EE3-E82779CB4974}" type="slidenum">
              <a:rPr lang="en-US" altLang="en-US" sz="1400">
                <a:latin typeface="Arial" panose="020B0604020202020204" pitchFamily="34" charset="0"/>
              </a:rPr>
              <a:pPr>
                <a:spcBef>
                  <a:spcPct val="0"/>
                </a:spcBef>
                <a:buFontTx/>
                <a:buNone/>
              </a:pPr>
              <a:t>29</a:t>
            </a:fld>
            <a:endParaRPr lang="en-US" altLang="en-US" sz="1400">
              <a:latin typeface="Arial" panose="020B0604020202020204" pitchFamily="34" charset="0"/>
            </a:endParaRPr>
          </a:p>
        </p:txBody>
      </p:sp>
      <p:sp>
        <p:nvSpPr>
          <p:cNvPr id="31748" name="Rectangle 2"/>
          <p:cNvSpPr>
            <a:spLocks noGrp="1" noChangeArrowheads="1"/>
          </p:cNvSpPr>
          <p:nvPr>
            <p:ph type="title"/>
          </p:nvPr>
        </p:nvSpPr>
        <p:spPr/>
        <p:txBody>
          <a:bodyPr/>
          <a:lstStyle/>
          <a:p>
            <a:pPr eaLnBrk="1" hangingPunct="1"/>
            <a:r>
              <a:rPr lang="en-US" altLang="en-US" smtClean="0"/>
              <a:t>Aristotle on Money</a:t>
            </a:r>
          </a:p>
        </p:txBody>
      </p:sp>
      <p:sp>
        <p:nvSpPr>
          <p:cNvPr id="31749" name="Rectangle 3"/>
          <p:cNvSpPr>
            <a:spLocks noGrp="1" noChangeArrowheads="1"/>
          </p:cNvSpPr>
          <p:nvPr>
            <p:ph type="body" idx="1"/>
          </p:nvPr>
        </p:nvSpPr>
        <p:spPr/>
        <p:txBody>
          <a:bodyPr/>
          <a:lstStyle/>
          <a:p>
            <a:pPr eaLnBrk="1" hangingPunct="1"/>
            <a:r>
              <a:rPr lang="en-US" altLang="en-US" smtClean="0"/>
              <a:t>Money had three basic functions</a:t>
            </a:r>
          </a:p>
          <a:p>
            <a:pPr lvl="1" eaLnBrk="1" hangingPunct="1"/>
            <a:r>
              <a:rPr lang="en-US" altLang="en-US" smtClean="0"/>
              <a:t>Means of exchange</a:t>
            </a:r>
          </a:p>
          <a:p>
            <a:pPr lvl="1" eaLnBrk="1" hangingPunct="1"/>
            <a:r>
              <a:rPr lang="en-US" altLang="en-US" smtClean="0"/>
              <a:t>Measure of value (unit of account)</a:t>
            </a:r>
          </a:p>
          <a:p>
            <a:pPr lvl="1" eaLnBrk="1" hangingPunct="1"/>
            <a:r>
              <a:rPr lang="en-US" altLang="en-US" smtClean="0"/>
              <a:t>Store of value</a:t>
            </a:r>
          </a:p>
          <a:p>
            <a:pPr eaLnBrk="1" hangingPunct="1"/>
            <a:r>
              <a:rPr lang="en-US" altLang="en-US" smtClean="0"/>
              <a:t>As the metallic content of money is a convention determined by the state, the ruler was entitled to profit by reducing the metal content of money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48FC5182-E295-4759-AD1C-04F05FAA6E94}" type="slidenum">
              <a:rPr lang="en-US" altLang="en-US" sz="1400">
                <a:latin typeface="Arial" panose="020B0604020202020204" pitchFamily="34" charset="0"/>
              </a:rPr>
              <a:pPr>
                <a:spcBef>
                  <a:spcPct val="0"/>
                </a:spcBef>
                <a:buFontTx/>
                <a:buNone/>
              </a:pPr>
              <a:t>3</a:t>
            </a:fld>
            <a:endParaRPr lang="en-US" altLang="en-US" sz="1400">
              <a:latin typeface="Arial" panose="020B0604020202020204" pitchFamily="34" charset="0"/>
            </a:endParaRPr>
          </a:p>
        </p:txBody>
      </p:sp>
      <p:sp>
        <p:nvSpPr>
          <p:cNvPr id="5124" name="Rectangle 2"/>
          <p:cNvSpPr>
            <a:spLocks noGrp="1" noChangeArrowheads="1"/>
          </p:cNvSpPr>
          <p:nvPr>
            <p:ph type="title"/>
          </p:nvPr>
        </p:nvSpPr>
        <p:spPr/>
        <p:txBody>
          <a:bodyPr/>
          <a:lstStyle/>
          <a:p>
            <a:pPr eaLnBrk="1" hangingPunct="1"/>
            <a:r>
              <a:rPr lang="en-US" altLang="en-US" smtClean="0"/>
              <a:t>Homer and Hesiod</a:t>
            </a:r>
          </a:p>
        </p:txBody>
      </p:sp>
      <p:sp>
        <p:nvSpPr>
          <p:cNvPr id="5125" name="Rectangle 3"/>
          <p:cNvSpPr>
            <a:spLocks noGrp="1" noChangeArrowheads="1"/>
          </p:cNvSpPr>
          <p:nvPr>
            <p:ph type="body" idx="1"/>
          </p:nvPr>
        </p:nvSpPr>
        <p:spPr/>
        <p:txBody>
          <a:bodyPr/>
          <a:lstStyle/>
          <a:p>
            <a:pPr eaLnBrk="1" hangingPunct="1"/>
            <a:r>
              <a:rPr lang="en-US" altLang="en-US" smtClean="0"/>
              <a:t>Homer</a:t>
            </a:r>
          </a:p>
          <a:p>
            <a:pPr lvl="1" eaLnBrk="1" hangingPunct="1"/>
            <a:r>
              <a:rPr lang="en-US" altLang="en-US" smtClean="0"/>
              <a:t>The </a:t>
            </a:r>
            <a:r>
              <a:rPr lang="en-US" altLang="en-US" i="1" smtClean="0"/>
              <a:t>Iliad</a:t>
            </a:r>
            <a:r>
              <a:rPr lang="en-US" altLang="en-US" smtClean="0"/>
              <a:t> and the </a:t>
            </a:r>
            <a:r>
              <a:rPr lang="en-US" altLang="en-US" i="1" smtClean="0"/>
              <a:t>Odyssey</a:t>
            </a:r>
            <a:endParaRPr lang="en-US" altLang="en-US" smtClean="0"/>
          </a:p>
          <a:p>
            <a:pPr lvl="2" eaLnBrk="1" hangingPunct="1"/>
            <a:r>
              <a:rPr lang="en-US" altLang="en-US" smtClean="0"/>
              <a:t>Tales from a long oral tradition, finally written down c. 750-725 BC</a:t>
            </a:r>
          </a:p>
          <a:p>
            <a:pPr eaLnBrk="1" hangingPunct="1"/>
            <a:r>
              <a:rPr lang="en-US" altLang="en-US" smtClean="0"/>
              <a:t>Hesiod</a:t>
            </a:r>
          </a:p>
          <a:p>
            <a:pPr lvl="1" eaLnBrk="1" hangingPunct="1"/>
            <a:r>
              <a:rPr lang="en-US" altLang="en-US" i="1" smtClean="0"/>
              <a:t>Works and Days</a:t>
            </a:r>
          </a:p>
          <a:p>
            <a:pPr lvl="2" eaLnBrk="1" hangingPunct="1"/>
            <a:r>
              <a:rPr lang="en-US" altLang="en-US" smtClean="0"/>
              <a:t>Poems, c. 700 BC</a:t>
            </a:r>
          </a:p>
          <a:p>
            <a:pPr eaLnBrk="1" hangingPunct="1"/>
            <a:r>
              <a:rPr lang="en-US" altLang="en-US" smtClean="0"/>
              <a:t>Earliest written record in Europe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C59A1E6A-F270-4AD7-B67F-6A93F3209A12}" type="slidenum">
              <a:rPr lang="en-US" altLang="en-US" sz="1400">
                <a:latin typeface="Arial" panose="020B0604020202020204" pitchFamily="34" charset="0"/>
              </a:rPr>
              <a:pPr>
                <a:spcBef>
                  <a:spcPct val="0"/>
                </a:spcBef>
                <a:buFontTx/>
                <a:buNone/>
              </a:pPr>
              <a:t>30</a:t>
            </a:fld>
            <a:endParaRPr lang="en-US" altLang="en-US" sz="1400">
              <a:latin typeface="Arial" panose="020B0604020202020204" pitchFamily="34" charset="0"/>
            </a:endParaRPr>
          </a:p>
        </p:txBody>
      </p:sp>
      <p:sp>
        <p:nvSpPr>
          <p:cNvPr id="32772" name="Rectangle 2"/>
          <p:cNvSpPr>
            <a:spLocks noGrp="1" noChangeArrowheads="1"/>
          </p:cNvSpPr>
          <p:nvPr>
            <p:ph type="title"/>
          </p:nvPr>
        </p:nvSpPr>
        <p:spPr/>
        <p:txBody>
          <a:bodyPr/>
          <a:lstStyle/>
          <a:p>
            <a:pPr eaLnBrk="1" hangingPunct="1"/>
            <a:r>
              <a:rPr lang="en-US" altLang="en-US" smtClean="0"/>
              <a:t>The Roman Era</a:t>
            </a:r>
          </a:p>
        </p:txBody>
      </p:sp>
      <p:sp>
        <p:nvSpPr>
          <p:cNvPr id="32773" name="Rectangle 3"/>
          <p:cNvSpPr>
            <a:spLocks noGrp="1" noChangeArrowheads="1"/>
          </p:cNvSpPr>
          <p:nvPr>
            <p:ph type="body" idx="1"/>
          </p:nvPr>
        </p:nvSpPr>
        <p:spPr/>
        <p:txBody>
          <a:bodyPr/>
          <a:lstStyle/>
          <a:p>
            <a:pPr eaLnBrk="1" hangingPunct="1">
              <a:lnSpc>
                <a:spcPct val="90000"/>
              </a:lnSpc>
            </a:pPr>
            <a:r>
              <a:rPr lang="en-US" altLang="en-US" smtClean="0"/>
              <a:t>The Greek glorification of agriculture and suspicion of commerce and usury continued</a:t>
            </a:r>
          </a:p>
          <a:p>
            <a:pPr eaLnBrk="1" hangingPunct="1">
              <a:lnSpc>
                <a:spcPct val="90000"/>
              </a:lnSpc>
            </a:pPr>
            <a:r>
              <a:rPr lang="en-US" altLang="en-US" smtClean="0"/>
              <a:t>War and conquest remained the major source of wealth acquisition</a:t>
            </a:r>
          </a:p>
          <a:p>
            <a:pPr eaLnBrk="1" hangingPunct="1">
              <a:lnSpc>
                <a:spcPct val="90000"/>
              </a:lnSpc>
            </a:pPr>
            <a:r>
              <a:rPr lang="en-US" altLang="en-US" smtClean="0"/>
              <a:t>Most wealth was held in the form of land</a:t>
            </a:r>
          </a:p>
          <a:p>
            <a:pPr eaLnBrk="1" hangingPunct="1">
              <a:lnSpc>
                <a:spcPct val="90000"/>
              </a:lnSpc>
            </a:pPr>
            <a:r>
              <a:rPr lang="en-US" altLang="en-US" smtClean="0"/>
              <a:t>Legal protection of property (land) became an important contribution to subsequent eras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D6EFF1E8-7D5E-459E-9F7C-2670EF9991CD}" type="slidenum">
              <a:rPr lang="en-US" altLang="en-US" sz="1400">
                <a:latin typeface="Arial" panose="020B0604020202020204" pitchFamily="34" charset="0"/>
              </a:rPr>
              <a:pPr>
                <a:spcBef>
                  <a:spcPct val="0"/>
                </a:spcBef>
                <a:buFontTx/>
                <a:buNone/>
              </a:pPr>
              <a:t>31</a:t>
            </a:fld>
            <a:endParaRPr lang="en-US" altLang="en-US" sz="1400">
              <a:latin typeface="Arial" panose="020B0604020202020204" pitchFamily="34" charset="0"/>
            </a:endParaRPr>
          </a:p>
        </p:txBody>
      </p:sp>
      <p:sp>
        <p:nvSpPr>
          <p:cNvPr id="33796" name="Rectangle 2"/>
          <p:cNvSpPr>
            <a:spLocks noGrp="1" noChangeArrowheads="1"/>
          </p:cNvSpPr>
          <p:nvPr>
            <p:ph type="title"/>
          </p:nvPr>
        </p:nvSpPr>
        <p:spPr/>
        <p:txBody>
          <a:bodyPr/>
          <a:lstStyle/>
          <a:p>
            <a:pPr eaLnBrk="1" hangingPunct="1"/>
            <a:r>
              <a:rPr lang="en-US" altLang="en-US" smtClean="0"/>
              <a:t>Conclusions</a:t>
            </a:r>
          </a:p>
        </p:txBody>
      </p:sp>
      <p:sp>
        <p:nvSpPr>
          <p:cNvPr id="33797" name="Rectangle 3"/>
          <p:cNvSpPr>
            <a:spLocks noGrp="1" noChangeArrowheads="1"/>
          </p:cNvSpPr>
          <p:nvPr>
            <p:ph type="body" idx="1"/>
          </p:nvPr>
        </p:nvSpPr>
        <p:spPr/>
        <p:txBody>
          <a:bodyPr/>
          <a:lstStyle/>
          <a:p>
            <a:pPr eaLnBrk="1" hangingPunct="1">
              <a:lnSpc>
                <a:spcPct val="90000"/>
              </a:lnSpc>
            </a:pPr>
            <a:r>
              <a:rPr lang="en-US" altLang="en-US" smtClean="0"/>
              <a:t>The Greeks and the Romans asked the fundamental questions</a:t>
            </a:r>
          </a:p>
          <a:p>
            <a:pPr eaLnBrk="1" hangingPunct="1">
              <a:lnSpc>
                <a:spcPct val="90000"/>
              </a:lnSpc>
            </a:pPr>
            <a:r>
              <a:rPr lang="en-US" altLang="en-US" smtClean="0"/>
              <a:t>They established the methods of thinking that we still use today</a:t>
            </a:r>
          </a:p>
          <a:p>
            <a:pPr eaLnBrk="1" hangingPunct="1">
              <a:lnSpc>
                <a:spcPct val="90000"/>
              </a:lnSpc>
            </a:pPr>
            <a:r>
              <a:rPr lang="en-US" altLang="en-US" smtClean="0"/>
              <a:t>Their emphasis was on logic, and not on revealed knowledge</a:t>
            </a:r>
          </a:p>
          <a:p>
            <a:pPr eaLnBrk="1" hangingPunct="1">
              <a:lnSpc>
                <a:spcPct val="90000"/>
              </a:lnSpc>
            </a:pPr>
            <a:r>
              <a:rPr lang="en-US" altLang="en-US" smtClean="0"/>
              <a:t>They were far more suspicious of market activity and the acquisition of wealth than we are today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8DA493E-8850-4302-A8F8-92A1F9946034}" type="slidenum">
              <a:rPr lang="en-US" altLang="en-US" sz="1400">
                <a:latin typeface="Arial" panose="020B0604020202020204" pitchFamily="34" charset="0"/>
              </a:rPr>
              <a:pPr>
                <a:spcBef>
                  <a:spcPct val="0"/>
                </a:spcBef>
                <a:buFontTx/>
                <a:buNone/>
              </a:pPr>
              <a:t>4</a:t>
            </a:fld>
            <a:endParaRPr lang="en-US" altLang="en-US" sz="1400">
              <a:latin typeface="Arial" panose="020B0604020202020204" pitchFamily="34" charset="0"/>
            </a:endParaRPr>
          </a:p>
        </p:txBody>
      </p:sp>
      <p:sp>
        <p:nvSpPr>
          <p:cNvPr id="6148" name="Rectangle 2"/>
          <p:cNvSpPr>
            <a:spLocks noGrp="1" noChangeArrowheads="1"/>
          </p:cNvSpPr>
          <p:nvPr>
            <p:ph type="title"/>
          </p:nvPr>
        </p:nvSpPr>
        <p:spPr/>
        <p:txBody>
          <a:bodyPr/>
          <a:lstStyle/>
          <a:p>
            <a:pPr eaLnBrk="1" hangingPunct="1"/>
            <a:r>
              <a:rPr lang="en-US" altLang="en-US" smtClean="0"/>
              <a:t>Homer</a:t>
            </a:r>
          </a:p>
        </p:txBody>
      </p:sp>
      <p:sp>
        <p:nvSpPr>
          <p:cNvPr id="6149" name="Rectangle 3"/>
          <p:cNvSpPr>
            <a:spLocks noGrp="1" noChangeArrowheads="1"/>
          </p:cNvSpPr>
          <p:nvPr>
            <p:ph type="body" idx="1"/>
          </p:nvPr>
        </p:nvSpPr>
        <p:spPr/>
        <p:txBody>
          <a:bodyPr/>
          <a:lstStyle/>
          <a:p>
            <a:pPr eaLnBrk="1" hangingPunct="1">
              <a:lnSpc>
                <a:spcPct val="90000"/>
              </a:lnSpc>
            </a:pPr>
            <a:r>
              <a:rPr lang="en-US" altLang="en-US" sz="2800" smtClean="0"/>
              <a:t>Describes the Mycenaean (Bronze Age) world of Troy around 1400–1100 BC</a:t>
            </a:r>
          </a:p>
          <a:p>
            <a:pPr eaLnBrk="1" hangingPunct="1">
              <a:lnSpc>
                <a:spcPct val="90000"/>
              </a:lnSpc>
            </a:pPr>
            <a:r>
              <a:rPr lang="en-US" altLang="en-US" sz="2800" smtClean="0"/>
              <a:t>This society was not based not on market transactions</a:t>
            </a:r>
          </a:p>
          <a:p>
            <a:pPr eaLnBrk="1" hangingPunct="1">
              <a:lnSpc>
                <a:spcPct val="90000"/>
              </a:lnSpc>
            </a:pPr>
            <a:r>
              <a:rPr lang="en-US" altLang="en-US" sz="2800" smtClean="0"/>
              <a:t>Wealth was acquired through gifts, theft, prizes for winning competitions, plunder received in war, and tribute paid by defeated cities to their conquerors.</a:t>
            </a:r>
          </a:p>
          <a:p>
            <a:pPr lvl="1" eaLnBrk="1" hangingPunct="1">
              <a:lnSpc>
                <a:spcPct val="90000"/>
              </a:lnSpc>
            </a:pPr>
            <a:r>
              <a:rPr lang="en-US" altLang="en-US" sz="2400" smtClean="0"/>
              <a:t>This reflects a zero-sum society in which one person’s gain must come at the expense of another</a:t>
            </a:r>
          </a:p>
          <a:p>
            <a:pPr lvl="1" eaLnBrk="1" hangingPunct="1">
              <a:lnSpc>
                <a:spcPct val="90000"/>
              </a:lnSpc>
            </a:pPr>
            <a:r>
              <a:rPr lang="en-US" altLang="en-US" sz="2400" smtClean="0"/>
              <a:t>This is the case when production technology is so primitive that cooperative activity creates no surplus in excess of subsistence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0E5FE48-175D-4893-8E53-D6800786A5B1}" type="slidenum">
              <a:rPr lang="en-US" altLang="en-US" sz="1400">
                <a:latin typeface="Arial" panose="020B0604020202020204" pitchFamily="34" charset="0"/>
              </a:rPr>
              <a:pPr>
                <a:spcBef>
                  <a:spcPct val="0"/>
                </a:spcBef>
                <a:buFontTx/>
                <a:buNone/>
              </a:pPr>
              <a:t>5</a:t>
            </a:fld>
            <a:endParaRPr lang="en-US" altLang="en-US" sz="1400">
              <a:latin typeface="Arial" panose="020B0604020202020204" pitchFamily="34" charset="0"/>
            </a:endParaRPr>
          </a:p>
        </p:txBody>
      </p:sp>
      <p:sp>
        <p:nvSpPr>
          <p:cNvPr id="7172" name="Rectangle 2"/>
          <p:cNvSpPr>
            <a:spLocks noGrp="1" noChangeArrowheads="1"/>
          </p:cNvSpPr>
          <p:nvPr>
            <p:ph type="title"/>
          </p:nvPr>
        </p:nvSpPr>
        <p:spPr/>
        <p:txBody>
          <a:bodyPr/>
          <a:lstStyle/>
          <a:p>
            <a:pPr eaLnBrk="1" hangingPunct="1"/>
            <a:r>
              <a:rPr lang="en-US" altLang="en-US" smtClean="0"/>
              <a:t>Homer</a:t>
            </a:r>
          </a:p>
        </p:txBody>
      </p:sp>
      <p:sp>
        <p:nvSpPr>
          <p:cNvPr id="7173" name="Rectangle 3"/>
          <p:cNvSpPr>
            <a:spLocks noGrp="1" noChangeArrowheads="1"/>
          </p:cNvSpPr>
          <p:nvPr>
            <p:ph type="body" idx="1"/>
          </p:nvPr>
        </p:nvSpPr>
        <p:spPr/>
        <p:txBody>
          <a:bodyPr/>
          <a:lstStyle/>
          <a:p>
            <a:pPr eaLnBrk="1" hangingPunct="1"/>
            <a:r>
              <a:rPr lang="en-US" altLang="en-US" smtClean="0"/>
              <a:t>Compared to agriculture and war, trade was viewed by Homer as an inferior way of acquiring wealth.</a:t>
            </a:r>
          </a:p>
          <a:p>
            <a:pPr lvl="1" eaLnBrk="1" hangingPunct="1"/>
            <a:r>
              <a:rPr lang="en-US" altLang="en-US" smtClean="0"/>
              <a:t>Trade was new, unfamiliar, and not standardized</a:t>
            </a:r>
          </a:p>
          <a:p>
            <a:pPr lvl="1" eaLnBrk="1" hangingPunct="1"/>
            <a:r>
              <a:rPr lang="en-US" altLang="en-US" smtClean="0"/>
              <a:t>This may have left people feeling ripped off</a:t>
            </a:r>
          </a:p>
          <a:p>
            <a:pPr eaLnBrk="1" hangingPunct="1"/>
            <a:r>
              <a:rPr lang="en-US" altLang="en-US" smtClean="0"/>
              <a:t>Most economic activity took place in the </a:t>
            </a:r>
            <a:r>
              <a:rPr lang="en-US" altLang="en-US" i="1" smtClean="0"/>
              <a:t>household</a:t>
            </a:r>
            <a:r>
              <a:rPr lang="en-US" altLang="en-US" smtClean="0"/>
              <a:t>, understood as the landowner, his family, and all his slaves</a:t>
            </a:r>
          </a:p>
          <a:p>
            <a:pPr eaLnBrk="1" hangingPunct="1"/>
            <a:r>
              <a:rPr lang="en-US" altLang="en-US" smtClean="0"/>
              <a:t>Prosperity came from efficient management of the household</a:t>
            </a:r>
          </a:p>
          <a:p>
            <a:pPr eaLnBrk="1" hangingPunct="1"/>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E48FD606-C186-4FC9-BBEF-D93DD2269FB1}" type="slidenum">
              <a:rPr lang="en-US" altLang="en-US" sz="1400">
                <a:latin typeface="Arial" panose="020B0604020202020204" pitchFamily="34" charset="0"/>
              </a:rPr>
              <a:pPr>
                <a:spcBef>
                  <a:spcPct val="0"/>
                </a:spcBef>
                <a:buFontTx/>
                <a:buNone/>
              </a:pPr>
              <a:t>6</a:t>
            </a:fld>
            <a:endParaRPr lang="en-US" altLang="en-US" sz="1400">
              <a:latin typeface="Arial" panose="020B0604020202020204" pitchFamily="34" charset="0"/>
            </a:endParaRPr>
          </a:p>
        </p:txBody>
      </p:sp>
      <p:sp>
        <p:nvSpPr>
          <p:cNvPr id="8196" name="Rectangle 2"/>
          <p:cNvSpPr>
            <a:spLocks noGrp="1" noChangeArrowheads="1"/>
          </p:cNvSpPr>
          <p:nvPr>
            <p:ph type="title"/>
          </p:nvPr>
        </p:nvSpPr>
        <p:spPr/>
        <p:txBody>
          <a:bodyPr/>
          <a:lstStyle/>
          <a:p>
            <a:pPr eaLnBrk="1" hangingPunct="1"/>
            <a:r>
              <a:rPr lang="en-US" altLang="en-US" smtClean="0"/>
              <a:t>Hesiod</a:t>
            </a:r>
          </a:p>
        </p:txBody>
      </p:sp>
      <p:sp>
        <p:nvSpPr>
          <p:cNvPr id="8197" name="Rectangle 3"/>
          <p:cNvSpPr>
            <a:spLocks noGrp="1" noChangeArrowheads="1"/>
          </p:cNvSpPr>
          <p:nvPr>
            <p:ph type="body" idx="1"/>
          </p:nvPr>
        </p:nvSpPr>
        <p:spPr/>
        <p:txBody>
          <a:bodyPr/>
          <a:lstStyle/>
          <a:p>
            <a:pPr eaLnBrk="1" hangingPunct="1"/>
            <a:r>
              <a:rPr lang="en-US" altLang="en-US" smtClean="0"/>
              <a:t>Hesiod realized that the basic economic problem is one of doing one’s best with scarce resources. </a:t>
            </a:r>
          </a:p>
          <a:p>
            <a:pPr lvl="1" eaLnBrk="1" hangingPunct="1"/>
            <a:r>
              <a:rPr lang="en-US" altLang="en-US" smtClean="0"/>
              <a:t>The reason men have to work is that ‘the gods keep men’s food concealed: otherwise you would easily work even in a day enough to provide you for the whole year without working’.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FD3061BA-1357-4603-9227-5B72326D7C48}" type="slidenum">
              <a:rPr lang="en-US" altLang="en-US" sz="1400">
                <a:latin typeface="Arial" panose="020B0604020202020204" pitchFamily="34" charset="0"/>
              </a:rPr>
              <a:pPr>
                <a:spcBef>
                  <a:spcPct val="0"/>
                </a:spcBef>
                <a:buFontTx/>
                <a:buNone/>
              </a:pPr>
              <a:t>7</a:t>
            </a:fld>
            <a:endParaRPr lang="en-US" altLang="en-US" sz="1400">
              <a:latin typeface="Arial" panose="020B0604020202020204" pitchFamily="34" charset="0"/>
            </a:endParaRPr>
          </a:p>
        </p:txBody>
      </p:sp>
      <p:sp>
        <p:nvSpPr>
          <p:cNvPr id="9220" name="Rectangle 2"/>
          <p:cNvSpPr>
            <a:spLocks noGrp="1" noChangeArrowheads="1"/>
          </p:cNvSpPr>
          <p:nvPr>
            <p:ph type="title"/>
          </p:nvPr>
        </p:nvSpPr>
        <p:spPr/>
        <p:txBody>
          <a:bodyPr/>
          <a:lstStyle/>
          <a:p>
            <a:pPr eaLnBrk="1" hangingPunct="1"/>
            <a:r>
              <a:rPr lang="en-US" altLang="en-US" smtClean="0"/>
              <a:t>Hesiod</a:t>
            </a:r>
          </a:p>
        </p:txBody>
      </p:sp>
      <p:sp>
        <p:nvSpPr>
          <p:cNvPr id="9221" name="Rectangle 3"/>
          <p:cNvSpPr>
            <a:spLocks noGrp="1" noChangeArrowheads="1"/>
          </p:cNvSpPr>
          <p:nvPr>
            <p:ph type="body" idx="1"/>
          </p:nvPr>
        </p:nvSpPr>
        <p:spPr/>
        <p:txBody>
          <a:bodyPr/>
          <a:lstStyle/>
          <a:p>
            <a:pPr lvl="1" eaLnBrk="1" hangingPunct="1">
              <a:lnSpc>
                <a:spcPct val="80000"/>
              </a:lnSpc>
            </a:pPr>
            <a:r>
              <a:rPr lang="en-US" altLang="en-US" sz="2400" smtClean="0"/>
              <a:t>There is in Hesiod an intuitive understanding of the need to be inventive, and that</a:t>
            </a:r>
          </a:p>
          <a:p>
            <a:pPr lvl="1" eaLnBrk="1" hangingPunct="1">
              <a:lnSpc>
                <a:spcPct val="80000"/>
              </a:lnSpc>
            </a:pPr>
            <a:r>
              <a:rPr lang="en-US" altLang="en-US" sz="2400" smtClean="0"/>
              <a:t>Choices have to be made between work (which leads to wealth) and leisure. </a:t>
            </a:r>
          </a:p>
          <a:p>
            <a:pPr lvl="1" eaLnBrk="1" hangingPunct="1">
              <a:lnSpc>
                <a:spcPct val="80000"/>
              </a:lnSpc>
            </a:pPr>
            <a:r>
              <a:rPr lang="en-US" altLang="en-US" sz="2400" smtClean="0"/>
              <a:t>Hesiod even suggests that competition can stimulate production, for it will cause craftsmen to emulate each other.</a:t>
            </a:r>
          </a:p>
          <a:p>
            <a:pPr lvl="1" eaLnBrk="1" hangingPunct="1">
              <a:lnSpc>
                <a:spcPct val="80000"/>
              </a:lnSpc>
            </a:pPr>
            <a:r>
              <a:rPr lang="en-US" altLang="en-US" sz="2400" smtClean="0"/>
              <a:t>But these ideas are not explicitly stated; one has to infer them</a:t>
            </a:r>
          </a:p>
          <a:p>
            <a:pPr lvl="1" eaLnBrk="1" hangingPunct="1">
              <a:lnSpc>
                <a:spcPct val="80000"/>
              </a:lnSpc>
            </a:pPr>
            <a:r>
              <a:rPr lang="en-US" altLang="en-US" sz="2400" smtClean="0"/>
              <a:t>In Hesiod, the virtues that lead to prosperity are hard work, honesty and peace. </a:t>
            </a:r>
          </a:p>
          <a:p>
            <a:pPr lvl="1" eaLnBrk="1" hangingPunct="1">
              <a:lnSpc>
                <a:spcPct val="80000"/>
              </a:lnSpc>
            </a:pPr>
            <a:r>
              <a:rPr lang="en-US" altLang="en-US" sz="2400" smtClean="0"/>
              <a:t>This is far from the aristocratic disparagement of work and support for martial virtues in Homer</a:t>
            </a:r>
          </a:p>
          <a:p>
            <a:pPr lvl="1" eaLnBrk="1" hangingPunct="1">
              <a:lnSpc>
                <a:spcPct val="80000"/>
              </a:lnSpc>
            </a:pPr>
            <a:endParaRPr lang="en-US" alt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latin typeface="Arial" panose="020B0604020202020204" pitchFamily="34" charset="0"/>
              </a:rPr>
              <a:t>THE ANCIENT WORLD</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9EAAC51A-C8AD-4891-9741-C9CA2A3716CC}" type="slidenum">
              <a:rPr lang="en-US" altLang="en-US" sz="1400">
                <a:latin typeface="Arial" panose="020B0604020202020204" pitchFamily="34" charset="0"/>
              </a:rPr>
              <a:pPr>
                <a:spcBef>
                  <a:spcPct val="0"/>
                </a:spcBef>
                <a:buFontTx/>
                <a:buNone/>
              </a:pPr>
              <a:t>8</a:t>
            </a:fld>
            <a:endParaRPr lang="en-US" altLang="en-US" sz="1400">
              <a:latin typeface="Arial" panose="020B0604020202020204" pitchFamily="34" charset="0"/>
            </a:endParaRPr>
          </a:p>
        </p:txBody>
      </p:sp>
      <p:sp>
        <p:nvSpPr>
          <p:cNvPr id="10244" name="Rectangle 2"/>
          <p:cNvSpPr>
            <a:spLocks noGrp="1" noChangeArrowheads="1"/>
          </p:cNvSpPr>
          <p:nvPr>
            <p:ph type="title"/>
          </p:nvPr>
        </p:nvSpPr>
        <p:spPr/>
        <p:txBody>
          <a:bodyPr/>
          <a:lstStyle/>
          <a:p>
            <a:pPr eaLnBrk="1" hangingPunct="1"/>
            <a:r>
              <a:rPr lang="en-US" altLang="en-US" smtClean="0"/>
              <a:t>Xenophon (c. 430 – 354 BC)</a:t>
            </a:r>
          </a:p>
        </p:txBody>
      </p:sp>
      <p:sp>
        <p:nvSpPr>
          <p:cNvPr id="10245" name="Rectangle 3"/>
          <p:cNvSpPr>
            <a:spLocks noGrp="1" noChangeArrowheads="1"/>
          </p:cNvSpPr>
          <p:nvPr>
            <p:ph type="body" idx="1"/>
          </p:nvPr>
        </p:nvSpPr>
        <p:spPr/>
        <p:txBody>
          <a:bodyPr/>
          <a:lstStyle/>
          <a:p>
            <a:pPr eaLnBrk="1" hangingPunct="1">
              <a:lnSpc>
                <a:spcPct val="80000"/>
              </a:lnSpc>
            </a:pPr>
            <a:r>
              <a:rPr lang="en-US" altLang="en-US" sz="2800" i="1" smtClean="0"/>
              <a:t>Oikonomikos</a:t>
            </a:r>
            <a:r>
              <a:rPr lang="en-US" altLang="en-US" sz="2800" smtClean="0"/>
              <a:t>, the title of Xenophon’s work, is the origin of the words ‘economist’ and ‘economics’. </a:t>
            </a:r>
          </a:p>
          <a:p>
            <a:pPr lvl="1" eaLnBrk="1" hangingPunct="1">
              <a:lnSpc>
                <a:spcPct val="80000"/>
              </a:lnSpc>
            </a:pPr>
            <a:r>
              <a:rPr lang="en-US" altLang="en-US" sz="2400" smtClean="0"/>
              <a:t>Taken literally it means </a:t>
            </a:r>
            <a:r>
              <a:rPr lang="en-US" altLang="en-US" sz="2400" i="1" smtClean="0"/>
              <a:t>Household Management</a:t>
            </a:r>
            <a:r>
              <a:rPr lang="en-US" altLang="en-US" sz="2400" smtClean="0"/>
              <a:t> </a:t>
            </a:r>
          </a:p>
          <a:p>
            <a:pPr lvl="1" eaLnBrk="1" hangingPunct="1">
              <a:lnSpc>
                <a:spcPct val="80000"/>
              </a:lnSpc>
            </a:pPr>
            <a:r>
              <a:rPr lang="en-US" altLang="en-US" sz="2400" smtClean="0"/>
              <a:t>The book</a:t>
            </a:r>
            <a:r>
              <a:rPr lang="en-US" altLang="en-US" sz="2400" i="1" smtClean="0"/>
              <a:t> </a:t>
            </a:r>
            <a:r>
              <a:rPr lang="en-US" altLang="en-US" sz="2400" smtClean="0"/>
              <a:t>is in fact about the management of an agricultural estate.</a:t>
            </a:r>
          </a:p>
          <a:p>
            <a:pPr eaLnBrk="1" hangingPunct="1">
              <a:lnSpc>
                <a:spcPct val="80000"/>
              </a:lnSpc>
            </a:pPr>
            <a:r>
              <a:rPr lang="en-US" altLang="en-US" sz="2800" smtClean="0"/>
              <a:t>Efficient management required effective leadership (of slaves).</a:t>
            </a:r>
          </a:p>
          <a:p>
            <a:pPr eaLnBrk="1" hangingPunct="1">
              <a:lnSpc>
                <a:spcPct val="80000"/>
              </a:lnSpc>
            </a:pPr>
            <a:r>
              <a:rPr lang="en-US" altLang="en-US" sz="2800" smtClean="0"/>
              <a:t>Effective leadership required knowledge of the production technology and an understanding of the importance of order and organization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Xenophon on Government</a:t>
            </a:r>
          </a:p>
        </p:txBody>
      </p:sp>
      <p:sp>
        <p:nvSpPr>
          <p:cNvPr id="11267" name="Content Placeholder 2"/>
          <p:cNvSpPr>
            <a:spLocks noGrp="1"/>
          </p:cNvSpPr>
          <p:nvPr>
            <p:ph idx="1"/>
          </p:nvPr>
        </p:nvSpPr>
        <p:spPr/>
        <p:txBody>
          <a:bodyPr/>
          <a:lstStyle/>
          <a:p>
            <a:pPr eaLnBrk="1" hangingPunct="1">
              <a:lnSpc>
                <a:spcPct val="80000"/>
              </a:lnSpc>
            </a:pPr>
            <a:r>
              <a:rPr lang="en-US" altLang="en-US" smtClean="0"/>
              <a:t>Xenophon extended his ideas about household management to the administration of a state</a:t>
            </a:r>
          </a:p>
          <a:p>
            <a:pPr eaLnBrk="1" hangingPunct="1">
              <a:lnSpc>
                <a:spcPct val="80000"/>
              </a:lnSpc>
            </a:pPr>
            <a:r>
              <a:rPr lang="en-US" altLang="en-US" smtClean="0"/>
              <a:t>The emphasis was on top-down administration, and not on decentralized markets</a:t>
            </a:r>
          </a:p>
          <a:p>
            <a:pPr lvl="1" eaLnBrk="1" hangingPunct="1">
              <a:lnSpc>
                <a:spcPct val="80000"/>
              </a:lnSpc>
            </a:pPr>
            <a:r>
              <a:rPr lang="en-US" altLang="en-US" smtClean="0"/>
              <a:t>In the absence of a vibrant market-based economy, it is not surprising that Xenophon did not imagine a bottom-up and decentralized form of government</a:t>
            </a:r>
          </a:p>
          <a:p>
            <a:endParaRPr lang="en-US" altLang="en-US" smtClean="0"/>
          </a:p>
        </p:txBody>
      </p:sp>
      <p:sp>
        <p:nvSpPr>
          <p:cNvPr id="112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en-US" sz="1400" smtClean="0"/>
              <a:t>THE ANCIENT WORLD</a:t>
            </a: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C98DA57-FC43-408F-AD4C-CC03007298E4}" type="slidenum">
              <a:rPr lang="en-US" altLang="en-US" sz="1400"/>
              <a:pPr>
                <a:spcBef>
                  <a:spcPct val="0"/>
                </a:spcBef>
                <a:buFontTx/>
                <a:buNone/>
              </a:pPr>
              <a:t>9</a:t>
            </a:fld>
            <a:endParaRPr lang="en-US" altLang="en-US" sz="1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1970</Words>
  <Application>Microsoft Office PowerPoint</Application>
  <PresentationFormat>Widescreen</PresentationFormat>
  <Paragraphs>217</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Default Design</vt:lpstr>
      <vt:lpstr>Roger E. Backhouse: The Ordinary Business of Life Chapter 1 The Ancient World</vt:lpstr>
      <vt:lpstr>The ancient world</vt:lpstr>
      <vt:lpstr>Homer and Hesiod</vt:lpstr>
      <vt:lpstr>Homer</vt:lpstr>
      <vt:lpstr>Homer</vt:lpstr>
      <vt:lpstr>Hesiod</vt:lpstr>
      <vt:lpstr>Hesiod</vt:lpstr>
      <vt:lpstr>Xenophon (c. 430 – 354 BC)</vt:lpstr>
      <vt:lpstr>Xenophon on Government</vt:lpstr>
      <vt:lpstr>Xenophon: division of labor</vt:lpstr>
      <vt:lpstr>Xenophon: division of labor</vt:lpstr>
      <vt:lpstr>Xenophon: division of labor</vt:lpstr>
      <vt:lpstr>Xenophon: division of labor</vt:lpstr>
      <vt:lpstr>Plato (c. 429 – 347 BC)</vt:lpstr>
      <vt:lpstr>Plato</vt:lpstr>
      <vt:lpstr>Plato</vt:lpstr>
      <vt:lpstr>Plato</vt:lpstr>
      <vt:lpstr>Plato</vt:lpstr>
      <vt:lpstr>Aristotle (384 – 322 BC)</vt:lpstr>
      <vt:lpstr>Aristotle: Economic Justice</vt:lpstr>
      <vt:lpstr>Aristotle: Economic Justice</vt:lpstr>
      <vt:lpstr>Aristotle: Distributive Justice</vt:lpstr>
      <vt:lpstr>Aristotle: Rectificatory Justice</vt:lpstr>
      <vt:lpstr>Aristotle: Reciprocal Justice</vt:lpstr>
      <vt:lpstr>Aristotle: Reciprocal Justice</vt:lpstr>
      <vt:lpstr>Aristotle: Harmonic Mean</vt:lpstr>
      <vt:lpstr>Aristotle: Acquisition of Wealth</vt:lpstr>
      <vt:lpstr>Aristotle: Commerce, Markets</vt:lpstr>
      <vt:lpstr>Aristotle on Money</vt:lpstr>
      <vt:lpstr>The Roman Era</vt:lpstr>
      <vt:lpstr>Conclusions</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Roger E. Backhouse: The Ordinary Business of Life Chapter 1 The Ancient World</dc:title>
  <dc:creator>Udayan Roy</dc:creator>
  <cp:lastModifiedBy>Udayan Roy</cp:lastModifiedBy>
  <cp:revision>30</cp:revision>
  <dcterms:created xsi:type="dcterms:W3CDTF">2008-01-27T20:36:57Z</dcterms:created>
  <dcterms:modified xsi:type="dcterms:W3CDTF">2019-08-25T19:08:45Z</dcterms:modified>
</cp:coreProperties>
</file>