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71" r:id="rId9"/>
    <p:sldId id="272" r:id="rId10"/>
    <p:sldId id="262" r:id="rId11"/>
    <p:sldId id="267" r:id="rId12"/>
    <p:sldId id="268" r:id="rId13"/>
    <p:sldId id="269" r:id="rId14"/>
    <p:sldId id="270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9889" autoAdjust="0"/>
  </p:normalViewPr>
  <p:slideViewPr>
    <p:cSldViewPr>
      <p:cViewPr varScale="1">
        <p:scale>
          <a:sx n="62" d="100"/>
          <a:sy n="62" d="100"/>
        </p:scale>
        <p:origin x="80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A07019-D092-4E00-916E-4A38962C8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21CE-8009-49FF-971D-CBD66E265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6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51245-FE55-4E98-9E24-B8207AFD3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84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50FC-7A49-46AA-AB2E-F0A97887E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9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E042-995F-474A-8E3D-34A133BA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39DA7-E614-4F52-9A5A-4DBFE347E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4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8294B-63E1-404A-907D-3D703669E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47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D490-4DAD-4EDA-BDC2-5005BEC78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56F1B-F946-4E01-B02E-7FA5388D9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18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EAD0-7B80-4263-8ABF-197622A4E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92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C4444-31C4-4C17-B6F0-0139099C1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5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117A-5162-417F-86E4-F0BCC088B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THE MIDDLE AGES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E2560B-E657-4029-B26F-884FD6E65E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eco54/index.html" TargetMode="External"/><Relationship Id="rId2" Type="http://schemas.openxmlformats.org/officeDocument/2006/relationships/hyperlink" Target="http://myweb.liu.edu/~uro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Roger E. Backhouse: The Ordinary Business of Life</a:t>
            </a:r>
            <a:br>
              <a:rPr lang="en-US" altLang="en-US" sz="3200" b="1" smtClean="0"/>
            </a:br>
            <a:r>
              <a:rPr lang="en-US" altLang="en-US" sz="2800" b="1" smtClean="0"/>
              <a:t>Chapter 2 The Middle Ages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Udayan Roy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hlinkClick r:id="rId3"/>
              </a:rPr>
              <a:t>ECO54 History of Economic Thought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76C59E-99A8-49AC-9C22-EC2289A0172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Twelfth-Century Renaissance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Increasing prosperity, demand for education, and recovery of some European territory from the Moors, led to the rediscovery of Aristotle</a:t>
            </a:r>
          </a:p>
          <a:p>
            <a:pPr eaLnBrk="1" hangingPunct="1"/>
            <a:r>
              <a:rPr lang="en-US" altLang="en-US" sz="2800" smtClean="0"/>
              <a:t>The first universities were set up at Bologna, Paris, and Oxford, and then elsewhere</a:t>
            </a:r>
          </a:p>
          <a:p>
            <a:pPr eaLnBrk="1" hangingPunct="1"/>
            <a:r>
              <a:rPr lang="en-US" altLang="en-US" sz="2800" smtClean="0"/>
              <a:t>Scholastic School emerged</a:t>
            </a:r>
          </a:p>
          <a:p>
            <a:pPr lvl="1" eaLnBrk="1" hangingPunct="1"/>
            <a:r>
              <a:rPr lang="en-US" altLang="en-US" sz="2400" smtClean="0"/>
              <a:t>Interests were still ethical, </a:t>
            </a:r>
          </a:p>
          <a:p>
            <a:pPr lvl="1" eaLnBrk="1" hangingPunct="1"/>
            <a:r>
              <a:rPr lang="en-US" altLang="en-US" sz="2400" smtClean="0"/>
              <a:t>but economic analysis was often necessary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98FCC-1343-4E47-81FC-8A6BDE20AA8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Twelfth-Century Renaissance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Thomas of Chobham (c. 1163 – 1235)</a:t>
            </a:r>
          </a:p>
          <a:p>
            <a:pPr lvl="1" eaLnBrk="1" hangingPunct="1"/>
            <a:r>
              <a:rPr lang="en-US" altLang="en-US" sz="2400" smtClean="0"/>
              <a:t>Commerce could be beneficial. </a:t>
            </a:r>
          </a:p>
          <a:p>
            <a:pPr lvl="2" eaLnBrk="1" hangingPunct="1"/>
            <a:r>
              <a:rPr lang="en-US" altLang="en-US" sz="2000" smtClean="0"/>
              <a:t>It could relieve acute scarcity in some regions. </a:t>
            </a:r>
          </a:p>
          <a:p>
            <a:pPr lvl="2" eaLnBrk="1" hangingPunct="1"/>
            <a:r>
              <a:rPr lang="en-US" altLang="en-US" sz="2000" smtClean="0"/>
              <a:t>But merchants should not charge anything more than their costs.</a:t>
            </a:r>
          </a:p>
          <a:p>
            <a:pPr lvl="1" eaLnBrk="1" hangingPunct="1"/>
            <a:r>
              <a:rPr lang="en-US" altLang="en-US" sz="2400" smtClean="0"/>
              <a:t>There are </a:t>
            </a:r>
            <a:r>
              <a:rPr lang="en-US" altLang="en-US" sz="2400" i="1" smtClean="0"/>
              <a:t>reasons</a:t>
            </a:r>
            <a:r>
              <a:rPr lang="en-US" altLang="en-US" sz="2400" smtClean="0"/>
              <a:t> why usury is a sin.</a:t>
            </a:r>
          </a:p>
          <a:p>
            <a:pPr lvl="2" eaLnBrk="1" hangingPunct="1"/>
            <a:r>
              <a:rPr lang="en-US" altLang="en-US" sz="2000" smtClean="0"/>
              <a:t>Loaned money becomes the borrower’s property; all gains from the money should therefore go to the borrower</a:t>
            </a:r>
          </a:p>
          <a:p>
            <a:pPr lvl="2" eaLnBrk="1" hangingPunct="1"/>
            <a:r>
              <a:rPr lang="en-US" altLang="en-US" sz="2000" smtClean="0"/>
              <a:t>Time belongs to God, not to the lender</a:t>
            </a:r>
          </a:p>
          <a:p>
            <a:pPr lvl="2" eaLnBrk="1" hangingPunct="1"/>
            <a:r>
              <a:rPr lang="en-US" altLang="en-US" sz="2000" smtClean="0"/>
              <a:t>The lender does not share in the borrower’s costs and losses; so why should he take part of the borrower’s profits?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DCD920-881D-492D-B251-6144C910292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Twelfth-Century Renaissance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William of Auxerre (c. 1140 – 1231)</a:t>
            </a:r>
          </a:p>
          <a:p>
            <a:pPr lvl="1" eaLnBrk="1" hangingPunct="1"/>
            <a:r>
              <a:rPr lang="en-US" altLang="en-US" smtClean="0"/>
              <a:t>He based his ethics on natural law, a set of self-evident rational ideas</a:t>
            </a:r>
          </a:p>
          <a:p>
            <a:pPr lvl="1" eaLnBrk="1" hangingPunct="1"/>
            <a:r>
              <a:rPr lang="en-US" altLang="en-US" smtClean="0"/>
              <a:t>Private property was okay, as long as those who had it shared it with those who had none</a:t>
            </a:r>
          </a:p>
          <a:p>
            <a:pPr lvl="1" eaLnBrk="1" hangingPunct="1"/>
            <a:r>
              <a:rPr lang="en-US" altLang="en-US" smtClean="0"/>
              <a:t>Interest could not be justified on the ground that voluntary exchanges are necessarily just; one is under duress when one asks for a loan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634276-602C-4E57-A1FF-EC953DF63D5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Twelfth-Century Renaissance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Albert the Great (Albertus Magnus, c. 1200 – 1280)</a:t>
            </a:r>
          </a:p>
          <a:p>
            <a:pPr lvl="1" eaLnBrk="1" hangingPunct="1"/>
            <a:r>
              <a:rPr lang="en-US" altLang="en-US" sz="2400" smtClean="0"/>
              <a:t>The price of Good </a:t>
            </a:r>
            <a:r>
              <a:rPr lang="en-US" altLang="en-US" sz="2400" i="1" smtClean="0"/>
              <a:t>A</a:t>
            </a:r>
            <a:r>
              <a:rPr lang="en-US" altLang="en-US" sz="2400" smtClean="0"/>
              <a:t> relative to the price of Good 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depends on both people’s relative needs for the two goods and the relative costs of producing the two goods. </a:t>
            </a:r>
          </a:p>
          <a:p>
            <a:pPr lvl="2" eaLnBrk="1" hangingPunct="1"/>
            <a:r>
              <a:rPr lang="en-US" altLang="en-US" sz="2000" smtClean="0"/>
              <a:t>This reflects an early theory of supply and demand</a:t>
            </a:r>
          </a:p>
          <a:p>
            <a:pPr lvl="1" eaLnBrk="1" hangingPunct="1"/>
            <a:r>
              <a:rPr lang="en-US" altLang="en-US" sz="2400" smtClean="0"/>
              <a:t>The ethical issue of what price should be paid for a good is related to the analytical idea about the practical matter that unless production costs are paid the good would not get made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3B7C55-CDA1-4E48-8FD8-20061775430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Twelfth-Century Renaissance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Thomas Aquinas (c. 1225 – 74)</a:t>
            </a:r>
          </a:p>
          <a:p>
            <a:pPr lvl="1" eaLnBrk="1" hangingPunct="1"/>
            <a:r>
              <a:rPr lang="en-US" altLang="en-US" smtClean="0"/>
              <a:t>Competition between sellers, as occurs in public markets, protects buyers from exploitation</a:t>
            </a:r>
          </a:p>
          <a:p>
            <a:pPr lvl="2" eaLnBrk="1" hangingPunct="1"/>
            <a:r>
              <a:rPr lang="en-US" altLang="en-US" smtClean="0"/>
              <a:t>The questions are about ethics; the answers use economic analysis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9701EC-A8E1-4AE6-91C2-61C012D9461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Nicole Oresme and the Theory of Money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 the 14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century, rulers often debased the currencies in use by reducing the metal content</a:t>
            </a:r>
          </a:p>
          <a:p>
            <a:pPr eaLnBrk="1" hangingPunct="1"/>
            <a:r>
              <a:rPr lang="en-US" altLang="en-US" sz="2800" smtClean="0"/>
              <a:t>Oresme opposed debasement. </a:t>
            </a:r>
          </a:p>
          <a:p>
            <a:pPr lvl="1" eaLnBrk="1" hangingPunct="1"/>
            <a:r>
              <a:rPr lang="en-US" altLang="en-US" sz="2400" smtClean="0"/>
              <a:t>Money is a standard of measurement and should be kept constant so as to not create confusion</a:t>
            </a:r>
          </a:p>
          <a:p>
            <a:pPr lvl="1" eaLnBrk="1" hangingPunct="1"/>
            <a:r>
              <a:rPr lang="en-US" altLang="en-US" sz="2400" smtClean="0"/>
              <a:t>The ruler manages money as a public trust. Debasement may be done only if it is in the public interest.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DF918A-FBA3-4EA8-AB92-13178B63B39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questions remained ethical</a:t>
            </a:r>
          </a:p>
          <a:p>
            <a:pPr eaLnBrk="1" hangingPunct="1"/>
            <a:r>
              <a:rPr lang="en-US" altLang="en-US" smtClean="0"/>
              <a:t>But the Scholastics tried to find rational arguments for their moral arguments</a:t>
            </a:r>
          </a:p>
          <a:p>
            <a:pPr eaLnBrk="1" hangingPunct="1"/>
            <a:r>
              <a:rPr lang="en-US" altLang="en-US" smtClean="0"/>
              <a:t>To do this they had to develop and analyze economic concepts such as value, competition in markets, money, profit and loss, opportunity cost, and interest.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4979AB-0398-490C-86C6-A085E2AB03D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Middle Ages (476 – 1453)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Judaism</a:t>
            </a:r>
          </a:p>
          <a:p>
            <a:pPr eaLnBrk="1" hangingPunct="1"/>
            <a:r>
              <a:rPr lang="en-US" altLang="en-US" smtClean="0"/>
              <a:t>Early Christianity</a:t>
            </a:r>
          </a:p>
          <a:p>
            <a:pPr eaLnBrk="1" hangingPunct="1"/>
            <a:r>
              <a:rPr lang="en-US" altLang="en-US" smtClean="0"/>
              <a:t>Islam</a:t>
            </a:r>
          </a:p>
          <a:p>
            <a:pPr eaLnBrk="1" hangingPunct="1"/>
            <a:r>
              <a:rPr lang="en-US" altLang="en-US" smtClean="0"/>
              <a:t>From Charles Martel to the Black Death</a:t>
            </a:r>
          </a:p>
          <a:p>
            <a:pPr eaLnBrk="1" hangingPunct="1"/>
            <a:r>
              <a:rPr lang="en-US" altLang="en-US" smtClean="0"/>
              <a:t>The Twelfth-Century Renaissance</a:t>
            </a:r>
          </a:p>
          <a:p>
            <a:pPr eaLnBrk="1" hangingPunct="1"/>
            <a:r>
              <a:rPr lang="en-US" altLang="en-US" smtClean="0"/>
              <a:t>Nicole Oresme and the Theory of Money</a:t>
            </a:r>
          </a:p>
          <a:p>
            <a:pPr eaLnBrk="1" hangingPunct="1"/>
            <a:r>
              <a:rPr lang="en-US" altLang="en-US" smtClean="0"/>
              <a:t>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5E2044-749D-4054-95E0-28DF7F52CCF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Judaism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i="1" smtClean="0"/>
              <a:t>Bible</a:t>
            </a:r>
            <a:r>
              <a:rPr lang="en-US" altLang="en-US" sz="2800" smtClean="0"/>
              <a:t>, Old Testament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One should restrict one’s wants to cope with scarcity.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The </a:t>
            </a:r>
            <a:r>
              <a:rPr lang="en-US" altLang="en-US" sz="2000" i="1" smtClean="0"/>
              <a:t>cynics</a:t>
            </a:r>
            <a:r>
              <a:rPr lang="en-US" altLang="en-US" sz="2000" smtClean="0"/>
              <a:t> in ancient Rome had similar ideas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Wealth was the reward for a hard worker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But the pursuit of wealth was bad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It leads people away from God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It leads to dishonesty and exploitation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Opposed to commerce and usury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Slavery was okay, but slaves should be freed after six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Debts would have to be cancelled after seven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Land would return to original owners after fifty years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28F8CF-A381-4CBF-BADD-1E41938514F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Quotations: Old Testament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Wealth gotten by vanity shall be diminished: but he that gathereth by labor shall increase.</a:t>
            </a:r>
          </a:p>
          <a:p>
            <a:pPr lvl="1" eaLnBrk="1" hangingPunct="1"/>
            <a:r>
              <a:rPr lang="en-US" altLang="en-US" smtClean="0"/>
              <a:t>Proverbs 13:11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1B5C7-A81A-4452-A974-D3BC9D07FC1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Early Christianity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smtClean="0"/>
              <a:t>Bible</a:t>
            </a:r>
            <a:r>
              <a:rPr lang="en-US" altLang="en-US" sz="2400" smtClean="0"/>
              <a:t>, New Testament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Jesus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wanted his followers to give up their possessions and warned that the rich may not receive salvation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Reward for good work would be found in heaven, and not here on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St. Paul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Believed in the second coming of Christ and the end of the world. So, economic development was a non-issue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St. Augustine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Wealth, property, and commerce were not inherently good or bad. What matters is how these things are used and for what purpose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49E43-3032-41ED-8CF2-D0D590D707D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Quotations: New Testament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love of money is the root of all evil.</a:t>
            </a:r>
          </a:p>
          <a:p>
            <a:pPr lvl="1" eaLnBrk="1" hangingPunct="1"/>
            <a:r>
              <a:rPr lang="en-US" altLang="en-US" smtClean="0"/>
              <a:t>Timothy 6:10</a:t>
            </a:r>
          </a:p>
          <a:p>
            <a:pPr eaLnBrk="1" hangingPunct="1"/>
            <a:r>
              <a:rPr lang="en-US" altLang="en-US" smtClean="0"/>
              <a:t>It is easier for a camel to go through the eye of a needle, than for a rich man to enter into the kingdom of God.</a:t>
            </a:r>
          </a:p>
          <a:p>
            <a:pPr lvl="1" eaLnBrk="1" hangingPunct="1"/>
            <a:r>
              <a:rPr lang="en-US" altLang="en-US" smtClean="0"/>
              <a:t>Matthew 19:24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CA56C8-6E48-4251-98A8-35A8F11C38D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Islamic World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i="1" smtClean="0"/>
              <a:t>Koran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Income and property should be taxed to help the poor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Interest on loans prohibited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Inherited wealth could not go to a single beneficiary, but had to be shared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0502B4-A450-4718-858F-CFBF653A75C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Islamic World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Averroes (Ibn Rushd, 1126 – 1198)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Added liquidity to Aristotle’s list of the functions of money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Unlike Aristotle, he considered a ruler’s profits from debasement of money to be unjustifiable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Wanted the value of money to be kept constant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panose="020B0604020202020204" pitchFamily="34" charset="0"/>
              </a:rPr>
              <a:t>THE MIDDLE AGES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482CBE-0723-4D8B-8DFA-2A352B19F7D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Islamic World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Ibn Khaldun (1332 – 1406)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Outlined a dynamic theory of empire.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Initially, expansion enables greater division of labor and strengthens the empire.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But the greater wealth makes people soft and weak.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This eventually weakens the empire.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946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Default Design</vt:lpstr>
      <vt:lpstr>Roger E. Backhouse: The Ordinary Business of Life Chapter 2 The Middle Ages</vt:lpstr>
      <vt:lpstr>The Middle Ages (476 – 1453)</vt:lpstr>
      <vt:lpstr>Judaism</vt:lpstr>
      <vt:lpstr>Quotations: Old Testament</vt:lpstr>
      <vt:lpstr>Early Christianity</vt:lpstr>
      <vt:lpstr>Quotations: New Testament</vt:lpstr>
      <vt:lpstr>The Islamic World</vt:lpstr>
      <vt:lpstr>The Islamic World</vt:lpstr>
      <vt:lpstr>The Islamic World</vt:lpstr>
      <vt:lpstr>The Twelfth-Century Renaissance</vt:lpstr>
      <vt:lpstr>The Twelfth-Century Renaissance</vt:lpstr>
      <vt:lpstr>The Twelfth-Century Renaissance</vt:lpstr>
      <vt:lpstr>The Twelfth-Century Renaissance</vt:lpstr>
      <vt:lpstr>The Twelfth-Century Renaissance</vt:lpstr>
      <vt:lpstr>Nicole Oresme and the Theory of Money</vt:lpstr>
      <vt:lpstr>Conclusions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 E. Backhouse: The Ordinary Business of Life Chapter 2 The Middle Ages</dc:title>
  <dc:creator>Udayan Roy</dc:creator>
  <cp:lastModifiedBy>Udayan Roy</cp:lastModifiedBy>
  <cp:revision>33</cp:revision>
  <dcterms:created xsi:type="dcterms:W3CDTF">2008-01-27T20:36:57Z</dcterms:created>
  <dcterms:modified xsi:type="dcterms:W3CDTF">2019-08-25T19:09:04Z</dcterms:modified>
</cp:coreProperties>
</file>