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D91A48-1AFB-4864-B418-7AEE432B3A57}" type="datetimeFigureOut">
              <a:rPr lang="en-US" smtClean="0"/>
              <a:t>4/10/2013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79CBCC-B897-4311-9359-73BD9E912859}" type="slidenum">
              <a:rPr lang="en-US" smtClean="0"/>
              <a:t>‹#›</a:t>
            </a:fld>
            <a:endParaRPr lang="en-US"/>
          </a:p>
        </p:txBody>
      </p:sp>
    </p:spTree>
    <p:extLst>
      <p:ext uri="{BB962C8B-B14F-4D97-AF65-F5344CB8AC3E}">
        <p14:creationId xmlns:p14="http://schemas.microsoft.com/office/powerpoint/2010/main" val="2915759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316AF4-52FC-480E-BE55-9C4D5E499BE3}" type="slidenum">
              <a:rPr lang="en-US" smtClean="0"/>
              <a:pPr fontAlgn="base">
                <a:spcBef>
                  <a:spcPct val="0"/>
                </a:spcBef>
                <a:spcAft>
                  <a:spcPct val="0"/>
                </a:spcAft>
                <a:defRPr/>
              </a:pPr>
              <a:t>4</a:t>
            </a:fld>
            <a:endParaRPr lang="en-US" smtClean="0"/>
          </a:p>
        </p:txBody>
      </p:sp>
      <p:sp>
        <p:nvSpPr>
          <p:cNvPr id="1136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CDAEC6-C936-4EBC-AB7E-1B5656597BD3}" type="slidenum">
              <a:rPr lang="en-US" smtClean="0"/>
              <a:pPr fontAlgn="base">
                <a:spcBef>
                  <a:spcPct val="0"/>
                </a:spcBef>
                <a:spcAft>
                  <a:spcPct val="0"/>
                </a:spcAft>
                <a:defRPr/>
              </a:pPr>
              <a:t>5</a:t>
            </a:fld>
            <a:endParaRPr lang="en-US" smtClean="0"/>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34A242-33B3-4433-885D-B9D34FE1E45E}" type="slidenum">
              <a:rPr lang="en-US" smtClean="0"/>
              <a:pPr fontAlgn="base">
                <a:spcBef>
                  <a:spcPct val="0"/>
                </a:spcBef>
                <a:spcAft>
                  <a:spcPct val="0"/>
                </a:spcAft>
                <a:defRPr/>
              </a:pPr>
              <a:t>6</a:t>
            </a:fld>
            <a:endParaRPr lang="en-US" smtClean="0"/>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92875F-90C7-49FA-BCB2-389FC9971C3F}" type="slidenum">
              <a:rPr lang="en-US" smtClean="0"/>
              <a:pPr fontAlgn="base">
                <a:spcBef>
                  <a:spcPct val="0"/>
                </a:spcBef>
                <a:spcAft>
                  <a:spcPct val="0"/>
                </a:spcAft>
                <a:defRPr/>
              </a:pPr>
              <a:t>7</a:t>
            </a:fld>
            <a:endParaRPr lang="en-US" smtClean="0"/>
          </a:p>
        </p:txBody>
      </p:sp>
      <p:sp>
        <p:nvSpPr>
          <p:cNvPr id="1259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D92E78-A732-4C57-930B-9905D7C2E855}" type="slidenum">
              <a:rPr lang="en-US" smtClean="0"/>
              <a:pPr fontAlgn="base">
                <a:spcBef>
                  <a:spcPct val="0"/>
                </a:spcBef>
                <a:spcAft>
                  <a:spcPct val="0"/>
                </a:spcAft>
                <a:defRPr/>
              </a:pPr>
              <a:t>10</a:t>
            </a:fld>
            <a:endParaRPr lang="en-US" smtClean="0"/>
          </a:p>
        </p:txBody>
      </p:sp>
      <p:sp>
        <p:nvSpPr>
          <p:cNvPr id="1269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In Ch 29, page 725, of </a:t>
            </a:r>
            <a:r>
              <a:rPr lang="en-US" i="1" smtClean="0"/>
              <a:t>Microeconomics</a:t>
            </a:r>
            <a:r>
              <a:rPr lang="en-US" smtClean="0"/>
              <a:t>, 2011, Thomas Nechyba argues that “reference dependence” and “loss aversion” combine to create the endowment effect. From this perspective, he argues that taxes on wealth may face stiffer resistance than taxes on income. And, withholding taxes at the source of income would face less resistance than collecting taxes at year end, after people have already felt ownership of their income.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2A044E-EA0A-434F-909C-AF8751D7AD10}" type="slidenum">
              <a:rPr lang="en-US" smtClean="0"/>
              <a:pPr fontAlgn="base">
                <a:spcBef>
                  <a:spcPct val="0"/>
                </a:spcBef>
                <a:spcAft>
                  <a:spcPct val="0"/>
                </a:spcAft>
                <a:defRPr/>
              </a:pPr>
              <a:t>12</a:t>
            </a:fld>
            <a:endParaRPr lang="en-US" smtClean="0"/>
          </a:p>
        </p:txBody>
      </p:sp>
      <p:sp>
        <p:nvSpPr>
          <p:cNvPr id="1290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p:txBody>
          <a:bodyPr/>
          <a:lstStyle/>
          <a:p>
            <a:pPr>
              <a:defRPr/>
            </a:pPr>
            <a:fld id="{9DC27BD9-274B-4CB4-9F0D-FCF28ABCD7C3}" type="slidenum">
              <a:rPr lang="en-US"/>
              <a:pPr>
                <a:defRPr/>
              </a:pPr>
              <a:t>15</a:t>
            </a:fld>
            <a:endParaRPr lang="en-US"/>
          </a:p>
        </p:txBody>
      </p:sp>
      <p:sp>
        <p:nvSpPr>
          <p:cNvPr id="1392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13C186-0E6E-4433-86BF-B424BB4ED2CC}" type="datetime1">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35278-EF6C-4062-95FB-D2668F9E60E6}" type="slidenum">
              <a:rPr lang="en-US" smtClean="0"/>
              <a:t>‹#›</a:t>
            </a:fld>
            <a:endParaRPr lang="en-US"/>
          </a:p>
        </p:txBody>
      </p:sp>
    </p:spTree>
    <p:extLst>
      <p:ext uri="{BB962C8B-B14F-4D97-AF65-F5344CB8AC3E}">
        <p14:creationId xmlns:p14="http://schemas.microsoft.com/office/powerpoint/2010/main" val="3125670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D7BA7-82BE-4AA1-8BE2-573B34DC2D41}" type="datetime1">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35278-EF6C-4062-95FB-D2668F9E60E6}" type="slidenum">
              <a:rPr lang="en-US" smtClean="0"/>
              <a:t>‹#›</a:t>
            </a:fld>
            <a:endParaRPr lang="en-US"/>
          </a:p>
        </p:txBody>
      </p:sp>
    </p:spTree>
    <p:extLst>
      <p:ext uri="{BB962C8B-B14F-4D97-AF65-F5344CB8AC3E}">
        <p14:creationId xmlns:p14="http://schemas.microsoft.com/office/powerpoint/2010/main" val="3596039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F9B23-D67C-4A32-AF00-F6C53EDAE547}" type="datetime1">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35278-EF6C-4062-95FB-D2668F9E60E6}" type="slidenum">
              <a:rPr lang="en-US" smtClean="0"/>
              <a:t>‹#›</a:t>
            </a:fld>
            <a:endParaRPr lang="en-US"/>
          </a:p>
        </p:txBody>
      </p:sp>
    </p:spTree>
    <p:extLst>
      <p:ext uri="{BB962C8B-B14F-4D97-AF65-F5344CB8AC3E}">
        <p14:creationId xmlns:p14="http://schemas.microsoft.com/office/powerpoint/2010/main" val="211020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EB2EC8-9CD3-46C2-A341-6283E815A90D}" type="datetime1">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35278-EF6C-4062-95FB-D2668F9E60E6}" type="slidenum">
              <a:rPr lang="en-US" smtClean="0"/>
              <a:t>‹#›</a:t>
            </a:fld>
            <a:endParaRPr lang="en-US"/>
          </a:p>
        </p:txBody>
      </p:sp>
    </p:spTree>
    <p:extLst>
      <p:ext uri="{BB962C8B-B14F-4D97-AF65-F5344CB8AC3E}">
        <p14:creationId xmlns:p14="http://schemas.microsoft.com/office/powerpoint/2010/main" val="2181862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3297D1-0274-4319-BCE3-471B0952D29A}" type="datetime1">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35278-EF6C-4062-95FB-D2668F9E60E6}" type="slidenum">
              <a:rPr lang="en-US" smtClean="0"/>
              <a:t>‹#›</a:t>
            </a:fld>
            <a:endParaRPr lang="en-US"/>
          </a:p>
        </p:txBody>
      </p:sp>
    </p:spTree>
    <p:extLst>
      <p:ext uri="{BB962C8B-B14F-4D97-AF65-F5344CB8AC3E}">
        <p14:creationId xmlns:p14="http://schemas.microsoft.com/office/powerpoint/2010/main" val="2048957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EE9FE2-35D8-4A67-AA7E-2640C33DBACA}" type="datetime1">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35278-EF6C-4062-95FB-D2668F9E60E6}" type="slidenum">
              <a:rPr lang="en-US" smtClean="0"/>
              <a:t>‹#›</a:t>
            </a:fld>
            <a:endParaRPr lang="en-US"/>
          </a:p>
        </p:txBody>
      </p:sp>
    </p:spTree>
    <p:extLst>
      <p:ext uri="{BB962C8B-B14F-4D97-AF65-F5344CB8AC3E}">
        <p14:creationId xmlns:p14="http://schemas.microsoft.com/office/powerpoint/2010/main" val="4143415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5DD9D7-5436-43B5-A4C6-7BD6A275E549}" type="datetime1">
              <a:rPr lang="en-US" smtClean="0"/>
              <a:t>4/10/2013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835278-EF6C-4062-95FB-D2668F9E60E6}" type="slidenum">
              <a:rPr lang="en-US" smtClean="0"/>
              <a:t>‹#›</a:t>
            </a:fld>
            <a:endParaRPr lang="en-US"/>
          </a:p>
        </p:txBody>
      </p:sp>
    </p:spTree>
    <p:extLst>
      <p:ext uri="{BB962C8B-B14F-4D97-AF65-F5344CB8AC3E}">
        <p14:creationId xmlns:p14="http://schemas.microsoft.com/office/powerpoint/2010/main" val="509648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F15832-0769-40E9-B23F-52262C035F51}" type="datetime1">
              <a:rPr lang="en-US" smtClean="0"/>
              <a:t>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835278-EF6C-4062-95FB-D2668F9E60E6}" type="slidenum">
              <a:rPr lang="en-US" smtClean="0"/>
              <a:t>‹#›</a:t>
            </a:fld>
            <a:endParaRPr lang="en-US"/>
          </a:p>
        </p:txBody>
      </p:sp>
    </p:spTree>
    <p:extLst>
      <p:ext uri="{BB962C8B-B14F-4D97-AF65-F5344CB8AC3E}">
        <p14:creationId xmlns:p14="http://schemas.microsoft.com/office/powerpoint/2010/main" val="2852518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56A6F-600D-427D-B364-715A6484AEAD}" type="datetime1">
              <a:rPr lang="en-US" smtClean="0"/>
              <a:t>4/10/2013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835278-EF6C-4062-95FB-D2668F9E60E6}" type="slidenum">
              <a:rPr lang="en-US" smtClean="0"/>
              <a:t>‹#›</a:t>
            </a:fld>
            <a:endParaRPr lang="en-US"/>
          </a:p>
        </p:txBody>
      </p:sp>
    </p:spTree>
    <p:extLst>
      <p:ext uri="{BB962C8B-B14F-4D97-AF65-F5344CB8AC3E}">
        <p14:creationId xmlns:p14="http://schemas.microsoft.com/office/powerpoint/2010/main" val="835691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5788D6-91F1-4A52-A4F1-79E7237F6610}" type="datetime1">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35278-EF6C-4062-95FB-D2668F9E60E6}" type="slidenum">
              <a:rPr lang="en-US" smtClean="0"/>
              <a:t>‹#›</a:t>
            </a:fld>
            <a:endParaRPr lang="en-US"/>
          </a:p>
        </p:txBody>
      </p:sp>
    </p:spTree>
    <p:extLst>
      <p:ext uri="{BB962C8B-B14F-4D97-AF65-F5344CB8AC3E}">
        <p14:creationId xmlns:p14="http://schemas.microsoft.com/office/powerpoint/2010/main" val="511643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4AF53A-DC07-4F04-9A64-E2F443E5FAB8}" type="datetime1">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35278-EF6C-4062-95FB-D2668F9E60E6}" type="slidenum">
              <a:rPr lang="en-US" smtClean="0"/>
              <a:t>‹#›</a:t>
            </a:fld>
            <a:endParaRPr lang="en-US"/>
          </a:p>
        </p:txBody>
      </p:sp>
    </p:spTree>
    <p:extLst>
      <p:ext uri="{BB962C8B-B14F-4D97-AF65-F5344CB8AC3E}">
        <p14:creationId xmlns:p14="http://schemas.microsoft.com/office/powerpoint/2010/main" val="978086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17E85-B057-4AE8-8254-2330B523EF14}" type="datetime1">
              <a:rPr lang="en-US" smtClean="0"/>
              <a:t>4/10/2013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35278-EF6C-4062-95FB-D2668F9E60E6}" type="slidenum">
              <a:rPr lang="en-US" smtClean="0"/>
              <a:t>‹#›</a:t>
            </a:fld>
            <a:endParaRPr lang="en-US"/>
          </a:p>
        </p:txBody>
      </p:sp>
    </p:spTree>
    <p:extLst>
      <p:ext uri="{BB962C8B-B14F-4D97-AF65-F5344CB8AC3E}">
        <p14:creationId xmlns:p14="http://schemas.microsoft.com/office/powerpoint/2010/main" val="2470715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eco54/index.html" TargetMode="External"/><Relationship Id="rId2" Type="http://schemas.openxmlformats.org/officeDocument/2006/relationships/hyperlink" Target="http://myweb.liu.edu/~uroy/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etv.com/hoarders/index.js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Behavioral Economics</a:t>
            </a:r>
            <a:endParaRPr lang="en-US" dirty="0"/>
          </a:p>
        </p:txBody>
      </p:sp>
      <p:sp>
        <p:nvSpPr>
          <p:cNvPr id="3" name="Subtitle 2"/>
          <p:cNvSpPr>
            <a:spLocks noGrp="1"/>
          </p:cNvSpPr>
          <p:nvPr>
            <p:ph type="subTitle" idx="1"/>
          </p:nvPr>
        </p:nvSpPr>
        <p:spPr/>
        <p:txBody>
          <a:bodyPr/>
          <a:lstStyle/>
          <a:p>
            <a:r>
              <a:rPr lang="en-US" dirty="0" smtClean="0">
                <a:hlinkClick r:id="rId2"/>
              </a:rPr>
              <a:t>Udayan Roy</a:t>
            </a:r>
            <a:endParaRPr lang="en-US" dirty="0" smtClean="0"/>
          </a:p>
          <a:p>
            <a:r>
              <a:rPr lang="en-US" dirty="0" smtClean="0">
                <a:hlinkClick r:id="rId3"/>
              </a:rPr>
              <a:t>ECO54 History of Economic Thought</a:t>
            </a:r>
            <a:endParaRPr lang="en-US" dirty="0"/>
          </a:p>
        </p:txBody>
      </p:sp>
    </p:spTree>
    <p:extLst>
      <p:ext uri="{BB962C8B-B14F-4D97-AF65-F5344CB8AC3E}">
        <p14:creationId xmlns:p14="http://schemas.microsoft.com/office/powerpoint/2010/main" val="1752605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a:t>Bias Toward the Status Quo:</a:t>
            </a:r>
            <a:br>
              <a:rPr lang="en-US" sz="4000" dirty="0"/>
            </a:br>
            <a:r>
              <a:rPr lang="en-US" sz="4000" dirty="0"/>
              <a:t>Endowment Effect</a:t>
            </a:r>
          </a:p>
        </p:txBody>
      </p:sp>
      <p:sp>
        <p:nvSpPr>
          <p:cNvPr id="26627" name="Rectangle 3"/>
          <p:cNvSpPr>
            <a:spLocks noGrp="1" noChangeArrowheads="1"/>
          </p:cNvSpPr>
          <p:nvPr>
            <p:ph type="body" idx="1"/>
          </p:nvPr>
        </p:nvSpPr>
        <p:spPr/>
        <p:txBody>
          <a:bodyPr/>
          <a:lstStyle/>
          <a:p>
            <a:pPr eaLnBrk="1" hangingPunct="1">
              <a:lnSpc>
                <a:spcPct val="80000"/>
              </a:lnSpc>
            </a:pPr>
            <a:r>
              <a:rPr lang="en-US" sz="2400" smtClean="0"/>
              <a:t>The </a:t>
            </a:r>
            <a:r>
              <a:rPr lang="en-US" sz="2400" b="1" i="1" smtClean="0"/>
              <a:t>endowment effect</a:t>
            </a:r>
            <a:r>
              <a:rPr lang="en-US" sz="2400" smtClean="0"/>
              <a:t> is people’s tendency to value something more highly when they own it than when they don’t</a:t>
            </a:r>
          </a:p>
          <a:p>
            <a:pPr eaLnBrk="1" hangingPunct="1">
              <a:lnSpc>
                <a:spcPct val="80000"/>
              </a:lnSpc>
            </a:pPr>
            <a:r>
              <a:rPr lang="en-US" sz="2400" smtClean="0"/>
              <a:t>Example: experiment in which median owner value for mugs was roughly twice the median non-owner valuation</a:t>
            </a:r>
          </a:p>
          <a:p>
            <a:pPr eaLnBrk="1" hangingPunct="1">
              <a:lnSpc>
                <a:spcPct val="80000"/>
              </a:lnSpc>
            </a:pPr>
            <a:r>
              <a:rPr lang="en-US" sz="2400" smtClean="0"/>
              <a:t>Some economists think this reflects something fundamental about the nature of preferences</a:t>
            </a:r>
          </a:p>
          <a:p>
            <a:pPr eaLnBrk="1" hangingPunct="1">
              <a:lnSpc>
                <a:spcPct val="80000"/>
              </a:lnSpc>
            </a:pPr>
            <a:r>
              <a:rPr lang="en-US" sz="2400" smtClean="0"/>
              <a:t>Incorporating the endowment effect into standard theory implies an indifference curve kinked at the consumer’s initial consumption bundle</a:t>
            </a:r>
          </a:p>
          <a:p>
            <a:pPr lvl="1" eaLnBrk="1" hangingPunct="1">
              <a:lnSpc>
                <a:spcPct val="80000"/>
              </a:lnSpc>
            </a:pPr>
            <a:r>
              <a:rPr lang="en-US" sz="2000" smtClean="0"/>
              <a:t>Smooth changes in price yield abrupt changes in consumption</a:t>
            </a:r>
          </a:p>
          <a:p>
            <a:pPr eaLnBrk="1" hangingPunct="1">
              <a:lnSpc>
                <a:spcPct val="80000"/>
              </a:lnSpc>
            </a:pPr>
            <a:r>
              <a:rPr lang="en-US" sz="2400" smtClean="0"/>
              <a:t>For extreme cases of the endowment effect, see the </a:t>
            </a:r>
            <a:r>
              <a:rPr lang="en-US" sz="2400" smtClean="0">
                <a:hlinkClick r:id="rId3"/>
              </a:rPr>
              <a:t>A&amp;E TV series, </a:t>
            </a:r>
            <a:r>
              <a:rPr lang="en-US" sz="2400" i="1" smtClean="0">
                <a:hlinkClick r:id="rId3"/>
              </a:rPr>
              <a:t>Hoarders</a:t>
            </a:r>
            <a:r>
              <a:rPr lang="en-US" sz="2400" smtClean="0"/>
              <a:t>.</a:t>
            </a:r>
          </a:p>
        </p:txBody>
      </p:sp>
      <p:sp>
        <p:nvSpPr>
          <p:cNvPr id="26628" name="Text Box 122"/>
          <p:cNvSpPr txBox="1">
            <a:spLocks noChangeArrowheads="1"/>
          </p:cNvSpPr>
          <p:nvPr/>
        </p:nvSpPr>
        <p:spPr bwMode="auto">
          <a:xfrm>
            <a:off x="8181975" y="6400800"/>
            <a:ext cx="8096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     13-</a:t>
            </a:r>
            <a:fld id="{F15B92F6-5F56-4055-B359-EEB655774A61}" type="slidenum">
              <a:rPr lang="en-US" sz="1200"/>
              <a:pPr eaLnBrk="1" hangingPunct="1"/>
              <a:t>10</a:t>
            </a:fld>
            <a:endParaRPr lang="en-US" sz="1200"/>
          </a:p>
        </p:txBody>
      </p:sp>
    </p:spTree>
    <p:extLst>
      <p:ext uri="{BB962C8B-B14F-4D97-AF65-F5344CB8AC3E}">
        <p14:creationId xmlns:p14="http://schemas.microsoft.com/office/powerpoint/2010/main" val="4155762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Experiment: Endowment Effect</a:t>
            </a:r>
          </a:p>
        </p:txBody>
      </p:sp>
      <p:sp>
        <p:nvSpPr>
          <p:cNvPr id="3" name="Content Placeholder 2"/>
          <p:cNvSpPr>
            <a:spLocks noGrp="1"/>
          </p:cNvSpPr>
          <p:nvPr>
            <p:ph idx="1"/>
          </p:nvPr>
        </p:nvSpPr>
        <p:spPr>
          <a:xfrm>
            <a:off x="457200" y="1600200"/>
            <a:ext cx="8229600" cy="3200400"/>
          </a:xfrm>
        </p:spPr>
        <p:txBody>
          <a:bodyPr rtlCol="0">
            <a:normAutofit fontScale="62500" lnSpcReduction="20000"/>
          </a:bodyPr>
          <a:lstStyle/>
          <a:p>
            <a:pPr eaLnBrk="1" fontAlgn="auto" hangingPunct="1">
              <a:spcAft>
                <a:spcPts val="0"/>
              </a:spcAft>
              <a:buFont typeface="Arial" pitchFamily="34" charset="0"/>
              <a:buChar char="•"/>
              <a:defRPr/>
            </a:pPr>
            <a:r>
              <a:rPr lang="en-US" dirty="0" smtClean="0"/>
              <a:t>Half the participants were given mugs (available at the campus bookstore for $6)</a:t>
            </a:r>
          </a:p>
          <a:p>
            <a:pPr eaLnBrk="1" fontAlgn="auto" hangingPunct="1">
              <a:spcAft>
                <a:spcPts val="0"/>
              </a:spcAft>
              <a:buFont typeface="Arial" pitchFamily="34" charset="0"/>
              <a:buChar char="•"/>
              <a:defRPr/>
            </a:pPr>
            <a:r>
              <a:rPr lang="en-US" dirty="0" smtClean="0"/>
              <a:t>The other half were allowed to only examine the mugs</a:t>
            </a:r>
          </a:p>
          <a:p>
            <a:pPr eaLnBrk="1" fontAlgn="auto" hangingPunct="1">
              <a:spcAft>
                <a:spcPts val="0"/>
              </a:spcAft>
              <a:buFont typeface="Arial" pitchFamily="34" charset="0"/>
              <a:buChar char="•"/>
              <a:defRPr/>
            </a:pPr>
            <a:r>
              <a:rPr lang="en-US" dirty="0" smtClean="0"/>
              <a:t>Each student who had a mug was asked to name the lowest sale price</a:t>
            </a:r>
          </a:p>
          <a:p>
            <a:pPr eaLnBrk="1" fontAlgn="auto" hangingPunct="1">
              <a:spcAft>
                <a:spcPts val="0"/>
              </a:spcAft>
              <a:buFont typeface="Arial" pitchFamily="34" charset="0"/>
              <a:buChar char="•"/>
              <a:defRPr/>
            </a:pPr>
            <a:r>
              <a:rPr lang="en-US" dirty="0" smtClean="0"/>
              <a:t>Each student who did not have a mug was asked to name the highest purchase price</a:t>
            </a:r>
          </a:p>
          <a:p>
            <a:pPr eaLnBrk="1" fontAlgn="auto" hangingPunct="1">
              <a:spcAft>
                <a:spcPts val="0"/>
              </a:spcAft>
              <a:buFont typeface="Arial" pitchFamily="34" charset="0"/>
              <a:buChar char="•"/>
              <a:defRPr/>
            </a:pPr>
            <a:r>
              <a:rPr lang="en-US" dirty="0" smtClean="0"/>
              <a:t>Supply and demand curves were constructed and the equilibrium price was obtained</a:t>
            </a:r>
          </a:p>
          <a:p>
            <a:pPr eaLnBrk="1" fontAlgn="auto" hangingPunct="1">
              <a:spcAft>
                <a:spcPts val="0"/>
              </a:spcAft>
              <a:buFont typeface="Arial" pitchFamily="34" charset="0"/>
              <a:buChar char="•"/>
              <a:defRPr/>
            </a:pPr>
            <a:r>
              <a:rPr lang="en-US" dirty="0" smtClean="0"/>
              <a:t>Trade followed</a:t>
            </a:r>
          </a:p>
          <a:p>
            <a:pPr eaLnBrk="1" fontAlgn="auto" hangingPunct="1">
              <a:spcAft>
                <a:spcPts val="0"/>
              </a:spcAft>
              <a:buFont typeface="Arial" pitchFamily="34" charset="0"/>
              <a:buChar char="•"/>
              <a:defRPr/>
            </a:pPr>
            <a:r>
              <a:rPr lang="en-US" dirty="0" smtClean="0"/>
              <a:t>There were four rounds of this</a:t>
            </a:r>
            <a:endParaRPr lang="en-US" dirty="0"/>
          </a:p>
        </p:txBody>
      </p:sp>
      <p:pic>
        <p:nvPicPr>
          <p:cNvPr id="27652" name="Picture 2" descr="C:\Documents and Settings\uroy\My Documents\courseweb\eco61\Textbooks\Bernheim-Whinston-1e\ppt\images\ch13\ber00279_w_t13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5913" y="4038600"/>
            <a:ext cx="4967287"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2180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a:t>Bias Toward the Status Quo:</a:t>
            </a:r>
            <a:br>
              <a:rPr lang="en-US" sz="4000"/>
            </a:br>
            <a:r>
              <a:rPr lang="en-US" sz="4000"/>
              <a:t>Default Effect</a:t>
            </a:r>
          </a:p>
        </p:txBody>
      </p:sp>
      <p:sp>
        <p:nvSpPr>
          <p:cNvPr id="30723" name="Rectangle 3"/>
          <p:cNvSpPr>
            <a:spLocks noGrp="1" noChangeArrowheads="1"/>
          </p:cNvSpPr>
          <p:nvPr>
            <p:ph type="body" idx="1"/>
          </p:nvPr>
        </p:nvSpPr>
        <p:spPr/>
        <p:txBody>
          <a:bodyPr/>
          <a:lstStyle/>
          <a:p>
            <a:pPr eaLnBrk="1" hangingPunct="1">
              <a:lnSpc>
                <a:spcPct val="80000"/>
              </a:lnSpc>
            </a:pPr>
            <a:r>
              <a:rPr lang="en-US" sz="2400" smtClean="0"/>
              <a:t>When confronted with many alternatives, people sometimes avoid making a choice and end up with the option that is assigned as a default</a:t>
            </a:r>
          </a:p>
          <a:p>
            <a:pPr eaLnBrk="1" hangingPunct="1">
              <a:lnSpc>
                <a:spcPct val="80000"/>
              </a:lnSpc>
            </a:pPr>
            <a:r>
              <a:rPr lang="en-US" sz="2400" smtClean="0"/>
              <a:t>Example: Experiment showing that more subjects kept $1.50 participation fee rather than trading it for a more valuable prize when the list of prizes to choose from was lengthened</a:t>
            </a:r>
          </a:p>
          <a:p>
            <a:pPr eaLnBrk="1" hangingPunct="1">
              <a:lnSpc>
                <a:spcPct val="80000"/>
              </a:lnSpc>
            </a:pPr>
            <a:r>
              <a:rPr lang="en-US" sz="2400" smtClean="0"/>
              <a:t>Possible explanation is that psychological costs of decision-making rise as number of alternatives rises, increasing number of people who accept the default</a:t>
            </a:r>
          </a:p>
          <a:p>
            <a:pPr eaLnBrk="1" hangingPunct="1">
              <a:lnSpc>
                <a:spcPct val="80000"/>
              </a:lnSpc>
            </a:pPr>
            <a:r>
              <a:rPr lang="en-US" sz="2400" smtClean="0"/>
              <a:t>Retirement saving example illustrates the default effect when the stakes are high</a:t>
            </a:r>
          </a:p>
        </p:txBody>
      </p:sp>
      <p:sp>
        <p:nvSpPr>
          <p:cNvPr id="30724" name="Text Box 122"/>
          <p:cNvSpPr txBox="1">
            <a:spLocks noChangeArrowheads="1"/>
          </p:cNvSpPr>
          <p:nvPr/>
        </p:nvSpPr>
        <p:spPr bwMode="auto">
          <a:xfrm>
            <a:off x="8181975" y="6400800"/>
            <a:ext cx="8096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     13-</a:t>
            </a:r>
            <a:fld id="{71C12B63-46B7-4C6E-B961-8FD94E82873E}" type="slidenum">
              <a:rPr lang="en-US" sz="1200"/>
              <a:pPr eaLnBrk="1" hangingPunct="1"/>
              <a:t>12</a:t>
            </a:fld>
            <a:endParaRPr lang="en-US" sz="1200"/>
          </a:p>
        </p:txBody>
      </p:sp>
    </p:spTree>
    <p:extLst>
      <p:ext uri="{BB962C8B-B14F-4D97-AF65-F5344CB8AC3E}">
        <p14:creationId xmlns:p14="http://schemas.microsoft.com/office/powerpoint/2010/main" val="3255758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Default effect: retirement</a:t>
            </a:r>
          </a:p>
        </p:txBody>
      </p:sp>
      <p:sp>
        <p:nvSpPr>
          <p:cNvPr id="3" name="Content Placeholder 2"/>
          <p:cNvSpPr>
            <a:spLocks noGrp="1"/>
          </p:cNvSpPr>
          <p:nvPr>
            <p:ph idx="1"/>
          </p:nvPr>
        </p:nvSpPr>
        <p:spPr>
          <a:xfrm>
            <a:off x="457200" y="1600200"/>
            <a:ext cx="8229600" cy="2209800"/>
          </a:xfrm>
        </p:spPr>
        <p:txBody>
          <a:bodyPr rtlCol="0">
            <a:normAutofit fontScale="77500" lnSpcReduction="20000"/>
          </a:bodyPr>
          <a:lstStyle/>
          <a:p>
            <a:pPr eaLnBrk="1" fontAlgn="auto" hangingPunct="1">
              <a:spcAft>
                <a:spcPts val="0"/>
              </a:spcAft>
              <a:buFont typeface="Arial" pitchFamily="34" charset="0"/>
              <a:buChar char="•"/>
              <a:defRPr/>
            </a:pPr>
            <a:r>
              <a:rPr lang="en-US" dirty="0" smtClean="0"/>
              <a:t>Prior to April 1, 1998, the default option was nonparticipation in the retirement plan (“opt in”)</a:t>
            </a:r>
          </a:p>
          <a:p>
            <a:pPr eaLnBrk="1" fontAlgn="auto" hangingPunct="1">
              <a:spcAft>
                <a:spcPts val="0"/>
              </a:spcAft>
              <a:buFont typeface="Arial" pitchFamily="34" charset="0"/>
              <a:buChar char="•"/>
              <a:defRPr/>
            </a:pPr>
            <a:r>
              <a:rPr lang="en-US" dirty="0" smtClean="0"/>
              <a:t>After April 1, 1998, all employees were by default enrolled in a plan that invested 3% of salary in money market mutual funds (“opt out”)</a:t>
            </a:r>
          </a:p>
          <a:p>
            <a:pPr eaLnBrk="1" fontAlgn="auto" hangingPunct="1">
              <a:spcAft>
                <a:spcPts val="0"/>
              </a:spcAft>
              <a:buFont typeface="Arial" pitchFamily="34" charset="0"/>
              <a:buChar char="•"/>
              <a:defRPr/>
            </a:pPr>
            <a:r>
              <a:rPr lang="en-US" dirty="0" smtClean="0"/>
              <a:t>Only the default option changed</a:t>
            </a:r>
            <a:endParaRPr lang="en-US" dirty="0"/>
          </a:p>
        </p:txBody>
      </p:sp>
      <p:pic>
        <p:nvPicPr>
          <p:cNvPr id="31748" name="Picture 2" descr="C:\Documents and Settings\uroy\My Documents\courseweb\eco61\Textbooks\Bernheim-Whinston-1e\ppt\images\ch13\ber00279_w_t13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7250" y="3581400"/>
            <a:ext cx="567055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6773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The Problem of Dynamic Inconsistency</a:t>
            </a:r>
            <a:endParaRPr lang="en-US" dirty="0"/>
          </a:p>
        </p:txBody>
      </p:sp>
      <p:sp>
        <p:nvSpPr>
          <p:cNvPr id="51203" name="Content Placeholder 2"/>
          <p:cNvSpPr>
            <a:spLocks noGrp="1"/>
          </p:cNvSpPr>
          <p:nvPr>
            <p:ph idx="1"/>
          </p:nvPr>
        </p:nvSpPr>
        <p:spPr/>
        <p:txBody>
          <a:bodyPr/>
          <a:lstStyle/>
          <a:p>
            <a:pPr eaLnBrk="1" hangingPunct="1"/>
            <a:r>
              <a:rPr lang="en-US" smtClean="0"/>
              <a:t>People often waste expensive gym memberships</a:t>
            </a:r>
          </a:p>
          <a:p>
            <a:pPr lvl="1" eaLnBrk="1" hangingPunct="1"/>
            <a:r>
              <a:rPr lang="en-US" smtClean="0"/>
              <a:t>The LIU gym plan for faculty</a:t>
            </a:r>
          </a:p>
        </p:txBody>
      </p:sp>
      <p:pic>
        <p:nvPicPr>
          <p:cNvPr id="51204" name="Picture 2" descr="C:\Documents and Settings\uroy\My Documents\courseweb\eco61\Textbooks\Bernheim-Whinston-1e\ppt\images\ch13\ber00279_w_t13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3900" y="3300413"/>
            <a:ext cx="5626100" cy="348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8648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Choosing Movies</a:t>
            </a:r>
          </a:p>
        </p:txBody>
      </p:sp>
      <p:sp>
        <p:nvSpPr>
          <p:cNvPr id="152579" name="Rectangle 3"/>
          <p:cNvSpPr>
            <a:spLocks noGrp="1" noChangeArrowheads="1"/>
          </p:cNvSpPr>
          <p:nvPr>
            <p:ph type="body" idx="1"/>
          </p:nvPr>
        </p:nvSpPr>
        <p:spPr/>
        <p:txBody>
          <a:bodyPr>
            <a:normAutofit fontScale="92500"/>
          </a:bodyPr>
          <a:lstStyle/>
          <a:p>
            <a:pPr eaLnBrk="1" hangingPunct="1">
              <a:defRPr/>
            </a:pPr>
            <a:r>
              <a:rPr lang="en-US" dirty="0" smtClean="0"/>
              <a:t>Subjects given opportunity to choose a movie video from a set of 24 titles</a:t>
            </a:r>
          </a:p>
          <a:p>
            <a:pPr lvl="1" eaLnBrk="1" hangingPunct="1">
              <a:defRPr/>
            </a:pPr>
            <a:r>
              <a:rPr lang="en-US" sz="2400" dirty="0" smtClean="0">
                <a:ea typeface="ＭＳ Ｐゴシック" pitchFamily="-65" charset="-128"/>
              </a:rPr>
              <a:t>Four Weddings and a Funeral</a:t>
            </a:r>
          </a:p>
          <a:p>
            <a:pPr lvl="1" eaLnBrk="1" hangingPunct="1">
              <a:defRPr/>
            </a:pPr>
            <a:r>
              <a:rPr lang="en-US" sz="2400" dirty="0" smtClean="0">
                <a:ea typeface="ＭＳ Ｐゴシック" pitchFamily="-65" charset="-128"/>
              </a:rPr>
              <a:t>Schindler’s List</a:t>
            </a:r>
          </a:p>
          <a:p>
            <a:pPr eaLnBrk="1" hangingPunct="1">
              <a:defRPr/>
            </a:pPr>
            <a:r>
              <a:rPr lang="en-US" dirty="0" smtClean="0"/>
              <a:t>When choosing for today: 56% choose low-brow</a:t>
            </a:r>
          </a:p>
          <a:p>
            <a:pPr eaLnBrk="1" hangingPunct="1">
              <a:defRPr/>
            </a:pPr>
            <a:r>
              <a:rPr lang="en-US" dirty="0" smtClean="0"/>
              <a:t>When choosing for next Monday, 37% choose low-brow</a:t>
            </a:r>
          </a:p>
          <a:p>
            <a:pPr eaLnBrk="1" hangingPunct="1">
              <a:defRPr/>
            </a:pPr>
            <a:r>
              <a:rPr lang="en-US" dirty="0" smtClean="0"/>
              <a:t>When choosing for second Monday, 29% choose low-brow</a:t>
            </a:r>
          </a:p>
        </p:txBody>
      </p:sp>
    </p:spTree>
    <p:extLst>
      <p:ext uri="{BB962C8B-B14F-4D97-AF65-F5344CB8AC3E}">
        <p14:creationId xmlns:p14="http://schemas.microsoft.com/office/powerpoint/2010/main" val="10337635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257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257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2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Innovators</a:t>
            </a:r>
            <a:endParaRPr lang="en-US" dirty="0"/>
          </a:p>
        </p:txBody>
      </p:sp>
      <p:sp>
        <p:nvSpPr>
          <p:cNvPr id="3" name="Content Placeholder 2"/>
          <p:cNvSpPr>
            <a:spLocks noGrp="1"/>
          </p:cNvSpPr>
          <p:nvPr>
            <p:ph idx="1"/>
          </p:nvPr>
        </p:nvSpPr>
        <p:spPr/>
        <p:txBody>
          <a:bodyPr/>
          <a:lstStyle/>
          <a:p>
            <a:r>
              <a:rPr lang="en-US" dirty="0" err="1" smtClean="0"/>
              <a:t>Thorstein</a:t>
            </a:r>
            <a:r>
              <a:rPr lang="en-US" dirty="0" smtClean="0"/>
              <a:t> Veblen</a:t>
            </a:r>
          </a:p>
          <a:p>
            <a:r>
              <a:rPr lang="en-US" dirty="0" smtClean="0"/>
              <a:t>John Kenneth Galbraith</a:t>
            </a:r>
          </a:p>
          <a:p>
            <a:r>
              <a:rPr lang="en-US" dirty="0" smtClean="0"/>
              <a:t>Maurice Allais</a:t>
            </a:r>
          </a:p>
          <a:p>
            <a:r>
              <a:rPr lang="en-US" dirty="0" smtClean="0"/>
              <a:t>Harry Markowitz</a:t>
            </a:r>
          </a:p>
          <a:p>
            <a:r>
              <a:rPr lang="en-US" dirty="0" smtClean="0"/>
              <a:t>Daniel </a:t>
            </a:r>
            <a:r>
              <a:rPr lang="en-US" dirty="0" err="1" smtClean="0"/>
              <a:t>Kahneman</a:t>
            </a:r>
            <a:endParaRPr lang="en-US" dirty="0" smtClean="0"/>
          </a:p>
          <a:p>
            <a:r>
              <a:rPr lang="en-US" dirty="0" smtClean="0"/>
              <a:t>Amos </a:t>
            </a:r>
            <a:r>
              <a:rPr lang="en-US" dirty="0" err="1" smtClean="0"/>
              <a:t>Tversky</a:t>
            </a:r>
            <a:endParaRPr lang="en-US" dirty="0" smtClean="0"/>
          </a:p>
          <a:p>
            <a:r>
              <a:rPr lang="en-US" dirty="0" smtClean="0"/>
              <a:t>Richard </a:t>
            </a:r>
            <a:r>
              <a:rPr lang="en-US" dirty="0" err="1" smtClean="0"/>
              <a:t>Thaler</a:t>
            </a:r>
            <a:endParaRPr lang="en-US" dirty="0"/>
          </a:p>
        </p:txBody>
      </p:sp>
      <p:sp>
        <p:nvSpPr>
          <p:cNvPr id="4" name="Slide Number Placeholder 3"/>
          <p:cNvSpPr>
            <a:spLocks noGrp="1"/>
          </p:cNvSpPr>
          <p:nvPr>
            <p:ph type="sldNum" sz="quarter" idx="12"/>
          </p:nvPr>
        </p:nvSpPr>
        <p:spPr/>
        <p:txBody>
          <a:bodyPr/>
          <a:lstStyle/>
          <a:p>
            <a:fld id="{95835278-EF6C-4062-95FB-D2668F9E60E6}" type="slidenum">
              <a:rPr lang="en-US" smtClean="0"/>
              <a:t>2</a:t>
            </a:fld>
            <a:endParaRPr lang="en-US"/>
          </a:p>
        </p:txBody>
      </p:sp>
    </p:spTree>
    <p:extLst>
      <p:ext uri="{BB962C8B-B14F-4D97-AF65-F5344CB8AC3E}">
        <p14:creationId xmlns:p14="http://schemas.microsoft.com/office/powerpoint/2010/main" val="3230557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95835278-EF6C-4062-95FB-D2668F9E60E6}" type="slidenum">
              <a:rPr lang="en-US" smtClean="0"/>
              <a:t>3</a:t>
            </a:fld>
            <a:endParaRPr lang="en-US"/>
          </a:p>
        </p:txBody>
      </p:sp>
    </p:spTree>
    <p:extLst>
      <p:ext uri="{BB962C8B-B14F-4D97-AF65-F5344CB8AC3E}">
        <p14:creationId xmlns:p14="http://schemas.microsoft.com/office/powerpoint/2010/main" val="3667742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Motivations</a:t>
            </a:r>
          </a:p>
        </p:txBody>
      </p:sp>
      <p:sp>
        <p:nvSpPr>
          <p:cNvPr id="5123" name="Rectangle 3"/>
          <p:cNvSpPr>
            <a:spLocks noGrp="1" noChangeArrowheads="1"/>
          </p:cNvSpPr>
          <p:nvPr>
            <p:ph type="body" idx="1"/>
          </p:nvPr>
        </p:nvSpPr>
        <p:spPr>
          <a:xfrm>
            <a:off x="685800" y="1828800"/>
            <a:ext cx="8001000" cy="4419600"/>
          </a:xfrm>
        </p:spPr>
        <p:txBody>
          <a:bodyPr/>
          <a:lstStyle/>
          <a:p>
            <a:pPr eaLnBrk="1" hangingPunct="1">
              <a:lnSpc>
                <a:spcPct val="80000"/>
              </a:lnSpc>
            </a:pPr>
            <a:r>
              <a:rPr lang="en-US" dirty="0" smtClean="0"/>
              <a:t>The two main motivations for behavioral economics concern apparent weaknesses in standard economic theory:</a:t>
            </a:r>
          </a:p>
          <a:p>
            <a:pPr lvl="1" eaLnBrk="1" hangingPunct="1">
              <a:lnSpc>
                <a:spcPct val="80000"/>
              </a:lnSpc>
            </a:pPr>
            <a:r>
              <a:rPr lang="en-US" dirty="0" smtClean="0"/>
              <a:t>People </a:t>
            </a:r>
            <a:r>
              <a:rPr lang="en-US" dirty="0" smtClean="0"/>
              <a:t>tend to make </a:t>
            </a:r>
            <a:r>
              <a:rPr lang="en-US" dirty="0" smtClean="0"/>
              <a:t>choices that are difficult to explain with standard economic theory</a:t>
            </a:r>
          </a:p>
          <a:p>
            <a:pPr lvl="1" eaLnBrk="1" hangingPunct="1">
              <a:lnSpc>
                <a:spcPct val="80000"/>
              </a:lnSpc>
            </a:pPr>
            <a:r>
              <a:rPr lang="en-US" dirty="0" smtClean="0"/>
              <a:t>Standard economic theory can lead to seemingly unreasonable conclusions about consumer welfare</a:t>
            </a:r>
          </a:p>
        </p:txBody>
      </p:sp>
      <p:sp>
        <p:nvSpPr>
          <p:cNvPr id="2" name="Slide Number Placeholder 1"/>
          <p:cNvSpPr>
            <a:spLocks noGrp="1"/>
          </p:cNvSpPr>
          <p:nvPr>
            <p:ph type="sldNum" sz="quarter" idx="12"/>
          </p:nvPr>
        </p:nvSpPr>
        <p:spPr/>
        <p:txBody>
          <a:bodyPr/>
          <a:lstStyle/>
          <a:p>
            <a:fld id="{95835278-EF6C-4062-95FB-D2668F9E60E6}" type="slidenum">
              <a:rPr lang="en-US" smtClean="0"/>
              <a:t>4</a:t>
            </a:fld>
            <a:endParaRPr lang="en-US"/>
          </a:p>
        </p:txBody>
      </p:sp>
    </p:spTree>
    <p:extLst>
      <p:ext uri="{BB962C8B-B14F-4D97-AF65-F5344CB8AC3E}">
        <p14:creationId xmlns:p14="http://schemas.microsoft.com/office/powerpoint/2010/main" val="3193607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Objectives</a:t>
            </a:r>
          </a:p>
        </p:txBody>
      </p:sp>
      <p:sp>
        <p:nvSpPr>
          <p:cNvPr id="6147" name="Rectangle 3"/>
          <p:cNvSpPr>
            <a:spLocks noGrp="1" noChangeArrowheads="1"/>
          </p:cNvSpPr>
          <p:nvPr>
            <p:ph type="body" idx="1"/>
          </p:nvPr>
        </p:nvSpPr>
        <p:spPr>
          <a:xfrm>
            <a:off x="685800" y="1828800"/>
            <a:ext cx="8001000" cy="4419600"/>
          </a:xfrm>
        </p:spPr>
        <p:txBody>
          <a:bodyPr/>
          <a:lstStyle/>
          <a:p>
            <a:pPr eaLnBrk="1" hangingPunct="1">
              <a:lnSpc>
                <a:spcPct val="80000"/>
              </a:lnSpc>
            </a:pPr>
            <a:r>
              <a:rPr lang="en-US" dirty="0" smtClean="0"/>
              <a:t>Behavioral economics grew out of research in psychology</a:t>
            </a:r>
          </a:p>
          <a:p>
            <a:pPr eaLnBrk="1" hangingPunct="1">
              <a:lnSpc>
                <a:spcPct val="80000"/>
              </a:lnSpc>
            </a:pPr>
            <a:r>
              <a:rPr lang="en-US" dirty="0" smtClean="0"/>
              <a:t>The objective is to modify, supplement, and enrich economic theory by adding insights from psychology</a:t>
            </a:r>
          </a:p>
          <a:p>
            <a:pPr lvl="1" eaLnBrk="1" hangingPunct="1">
              <a:lnSpc>
                <a:spcPct val="80000"/>
              </a:lnSpc>
            </a:pPr>
            <a:r>
              <a:rPr lang="en-US" dirty="0" smtClean="0"/>
              <a:t>Suggesting that people care about things standard theory typically ignores, like fairness or status</a:t>
            </a:r>
          </a:p>
          <a:p>
            <a:pPr lvl="1" eaLnBrk="1" hangingPunct="1">
              <a:lnSpc>
                <a:spcPct val="80000"/>
              </a:lnSpc>
            </a:pPr>
            <a:r>
              <a:rPr lang="en-US" dirty="0" smtClean="0"/>
              <a:t>Allowing for the possibility of </a:t>
            </a:r>
            <a:r>
              <a:rPr lang="en-US" dirty="0" smtClean="0"/>
              <a:t>predictable mistakes</a:t>
            </a:r>
            <a:endParaRPr lang="en-US" dirty="0" smtClean="0"/>
          </a:p>
        </p:txBody>
      </p:sp>
      <p:sp>
        <p:nvSpPr>
          <p:cNvPr id="2" name="Slide Number Placeholder 1"/>
          <p:cNvSpPr>
            <a:spLocks noGrp="1"/>
          </p:cNvSpPr>
          <p:nvPr>
            <p:ph type="sldNum" sz="quarter" idx="12"/>
          </p:nvPr>
        </p:nvSpPr>
        <p:spPr/>
        <p:txBody>
          <a:bodyPr/>
          <a:lstStyle/>
          <a:p>
            <a:fld id="{95835278-EF6C-4062-95FB-D2668F9E60E6}" type="slidenum">
              <a:rPr lang="en-US" smtClean="0"/>
              <a:t>5</a:t>
            </a:fld>
            <a:endParaRPr lang="en-US"/>
          </a:p>
        </p:txBody>
      </p:sp>
    </p:spTree>
    <p:extLst>
      <p:ext uri="{BB962C8B-B14F-4D97-AF65-F5344CB8AC3E}">
        <p14:creationId xmlns:p14="http://schemas.microsoft.com/office/powerpoint/2010/main" val="3592241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Methods</a:t>
            </a:r>
          </a:p>
        </p:txBody>
      </p:sp>
      <p:sp>
        <p:nvSpPr>
          <p:cNvPr id="7171" name="Rectangle 3"/>
          <p:cNvSpPr>
            <a:spLocks noGrp="1" noChangeArrowheads="1"/>
          </p:cNvSpPr>
          <p:nvPr>
            <p:ph type="body" idx="1"/>
          </p:nvPr>
        </p:nvSpPr>
        <p:spPr/>
        <p:txBody>
          <a:bodyPr/>
          <a:lstStyle/>
          <a:p>
            <a:pPr eaLnBrk="1" hangingPunct="1">
              <a:lnSpc>
                <a:spcPct val="90000"/>
              </a:lnSpc>
            </a:pPr>
            <a:r>
              <a:rPr lang="en-US" sz="2400" smtClean="0"/>
              <a:t>Behavioral economics uses many of the same tools and frameworks as standard economics</a:t>
            </a:r>
          </a:p>
          <a:p>
            <a:pPr lvl="1" eaLnBrk="1" hangingPunct="1">
              <a:lnSpc>
                <a:spcPct val="90000"/>
              </a:lnSpc>
            </a:pPr>
            <a:r>
              <a:rPr lang="en-US" sz="2000" smtClean="0"/>
              <a:t>Assumes individuals have well-defined objectives, that objectives and actions are connected, and actions affect well-being</a:t>
            </a:r>
          </a:p>
          <a:p>
            <a:pPr lvl="1" eaLnBrk="1" hangingPunct="1">
              <a:lnSpc>
                <a:spcPct val="90000"/>
              </a:lnSpc>
            </a:pPr>
            <a:r>
              <a:rPr lang="en-US" sz="2000" smtClean="0"/>
              <a:t>Relies on mathematical models</a:t>
            </a:r>
          </a:p>
          <a:p>
            <a:pPr lvl="1" eaLnBrk="1" hangingPunct="1">
              <a:lnSpc>
                <a:spcPct val="90000"/>
              </a:lnSpc>
            </a:pPr>
            <a:r>
              <a:rPr lang="en-US" sz="2000" smtClean="0"/>
              <a:t>Subjects theories to careful empirical testing</a:t>
            </a:r>
          </a:p>
          <a:p>
            <a:pPr eaLnBrk="1" hangingPunct="1">
              <a:lnSpc>
                <a:spcPct val="90000"/>
              </a:lnSpc>
            </a:pPr>
            <a:r>
              <a:rPr lang="en-US" sz="2400" smtClean="0"/>
              <a:t>An important difference is that BE often relies on experiments on human subjects</a:t>
            </a:r>
          </a:p>
          <a:p>
            <a:pPr eaLnBrk="1" hangingPunct="1">
              <a:lnSpc>
                <a:spcPct val="90000"/>
              </a:lnSpc>
            </a:pPr>
            <a:r>
              <a:rPr lang="en-US" sz="2400" smtClean="0"/>
              <a:t>Behavioral economists tend to use experimental data to test their theories rather than historical data from the real world</a:t>
            </a:r>
          </a:p>
          <a:p>
            <a:pPr lvl="1" eaLnBrk="1" hangingPunct="1">
              <a:lnSpc>
                <a:spcPct val="90000"/>
              </a:lnSpc>
            </a:pPr>
            <a:endParaRPr lang="en-US" sz="2000" smtClean="0"/>
          </a:p>
        </p:txBody>
      </p:sp>
      <p:sp>
        <p:nvSpPr>
          <p:cNvPr id="2" name="Slide Number Placeholder 1"/>
          <p:cNvSpPr>
            <a:spLocks noGrp="1"/>
          </p:cNvSpPr>
          <p:nvPr>
            <p:ph type="sldNum" sz="quarter" idx="12"/>
          </p:nvPr>
        </p:nvSpPr>
        <p:spPr/>
        <p:txBody>
          <a:bodyPr/>
          <a:lstStyle/>
          <a:p>
            <a:fld id="{95835278-EF6C-4062-95FB-D2668F9E60E6}" type="slidenum">
              <a:rPr lang="en-US" smtClean="0"/>
              <a:t>6</a:t>
            </a:fld>
            <a:endParaRPr lang="en-US"/>
          </a:p>
        </p:txBody>
      </p:sp>
    </p:spTree>
    <p:extLst>
      <p:ext uri="{BB962C8B-B14F-4D97-AF65-F5344CB8AC3E}">
        <p14:creationId xmlns:p14="http://schemas.microsoft.com/office/powerpoint/2010/main" val="776275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smtClean="0"/>
              <a:t>Anchoring: example</a:t>
            </a:r>
          </a:p>
        </p:txBody>
      </p:sp>
      <p:sp>
        <p:nvSpPr>
          <p:cNvPr id="23555" name="Rectangle 3"/>
          <p:cNvSpPr>
            <a:spLocks noGrp="1" noChangeArrowheads="1"/>
          </p:cNvSpPr>
          <p:nvPr>
            <p:ph type="body" idx="1"/>
          </p:nvPr>
        </p:nvSpPr>
        <p:spPr>
          <a:xfrm>
            <a:off x="685800" y="1752600"/>
            <a:ext cx="8001000" cy="4191000"/>
          </a:xfrm>
        </p:spPr>
        <p:txBody>
          <a:bodyPr/>
          <a:lstStyle/>
          <a:p>
            <a:pPr eaLnBrk="1" hangingPunct="1">
              <a:lnSpc>
                <a:spcPct val="80000"/>
              </a:lnSpc>
            </a:pPr>
            <a:r>
              <a:rPr lang="en-US" sz="2800" smtClean="0"/>
              <a:t>Experimental subjects’ willingness to pay for various goods was influenced by the last two digits of their social security numbers, when they were primed by suggestion to think about those numbers</a:t>
            </a:r>
          </a:p>
          <a:p>
            <a:pPr lvl="1" eaLnBrk="1" hangingPunct="1">
              <a:lnSpc>
                <a:spcPct val="80000"/>
              </a:lnSpc>
            </a:pPr>
            <a:r>
              <a:rPr lang="en-US" sz="2400" smtClean="0"/>
              <a:t>Skeptics note that subjects had little experience purchasing the goods in the experiment, and that</a:t>
            </a:r>
          </a:p>
          <a:p>
            <a:pPr lvl="1" eaLnBrk="1" hangingPunct="1">
              <a:lnSpc>
                <a:spcPct val="80000"/>
              </a:lnSpc>
            </a:pPr>
            <a:r>
              <a:rPr lang="en-US" sz="2400" smtClean="0"/>
              <a:t>They might have been less sensitive to suggestion if more familiar products were used</a:t>
            </a:r>
          </a:p>
          <a:p>
            <a:pPr eaLnBrk="1" hangingPunct="1">
              <a:lnSpc>
                <a:spcPct val="80000"/>
              </a:lnSpc>
            </a:pPr>
            <a:r>
              <a:rPr lang="en-US" sz="2800" smtClean="0"/>
              <a:t>Significance of anchoring effects for many economic choices remains unclear</a:t>
            </a:r>
          </a:p>
        </p:txBody>
      </p:sp>
      <p:sp>
        <p:nvSpPr>
          <p:cNvPr id="23556" name="Text Box 122"/>
          <p:cNvSpPr txBox="1">
            <a:spLocks noChangeArrowheads="1"/>
          </p:cNvSpPr>
          <p:nvPr/>
        </p:nvSpPr>
        <p:spPr bwMode="auto">
          <a:xfrm>
            <a:off x="8181975" y="6400800"/>
            <a:ext cx="8096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     13-</a:t>
            </a:r>
            <a:fld id="{0067FAB3-DF4E-4758-9953-91DBEE13ABE6}" type="slidenum">
              <a:rPr lang="en-US" sz="1200"/>
              <a:pPr eaLnBrk="1" hangingPunct="1"/>
              <a:t>7</a:t>
            </a:fld>
            <a:endParaRPr lang="en-US" sz="1200"/>
          </a:p>
        </p:txBody>
      </p:sp>
    </p:spTree>
    <p:extLst>
      <p:ext uri="{BB962C8B-B14F-4D97-AF65-F5344CB8AC3E}">
        <p14:creationId xmlns:p14="http://schemas.microsoft.com/office/powerpoint/2010/main" val="174224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Anchoring: experiment</a:t>
            </a:r>
          </a:p>
        </p:txBody>
      </p:sp>
      <p:sp>
        <p:nvSpPr>
          <p:cNvPr id="24579" name="Content Placeholder 2"/>
          <p:cNvSpPr>
            <a:spLocks noGrp="1"/>
          </p:cNvSpPr>
          <p:nvPr>
            <p:ph idx="1"/>
          </p:nvPr>
        </p:nvSpPr>
        <p:spPr>
          <a:xfrm>
            <a:off x="457200" y="1600200"/>
            <a:ext cx="8229600" cy="4648200"/>
          </a:xfrm>
        </p:spPr>
        <p:txBody>
          <a:bodyPr/>
          <a:lstStyle/>
          <a:p>
            <a:pPr eaLnBrk="1" hangingPunct="1"/>
            <a:r>
              <a:rPr lang="en-US" smtClean="0"/>
              <a:t>55 subjects were shown a series of six common products with average retail price of $70</a:t>
            </a:r>
          </a:p>
          <a:p>
            <a:pPr eaLnBrk="1" hangingPunct="1"/>
            <a:r>
              <a:rPr lang="en-US" smtClean="0"/>
              <a:t>For each product, the experiment had three steps: Each participant was asked</a:t>
            </a:r>
          </a:p>
          <a:p>
            <a:pPr lvl="1" eaLnBrk="1" hangingPunct="1"/>
            <a:r>
              <a:rPr lang="en-US" smtClean="0"/>
              <a:t>his/her SSN</a:t>
            </a:r>
          </a:p>
          <a:p>
            <a:pPr lvl="1" eaLnBrk="1" hangingPunct="1"/>
            <a:r>
              <a:rPr lang="en-US" smtClean="0"/>
              <a:t>whether he/she would buy the product at a price equal to the last 2 digits of SSN</a:t>
            </a:r>
          </a:p>
          <a:p>
            <a:pPr lvl="1" eaLnBrk="1" hangingPunct="1"/>
            <a:r>
              <a:rPr lang="en-US" smtClean="0"/>
              <a:t>The maximum he/she would be willing to pay</a:t>
            </a:r>
          </a:p>
        </p:txBody>
      </p:sp>
    </p:spTree>
    <p:extLst>
      <p:ext uri="{BB962C8B-B14F-4D97-AF65-F5344CB8AC3E}">
        <p14:creationId xmlns:p14="http://schemas.microsoft.com/office/powerpoint/2010/main" val="865758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Anchoring: experiment</a:t>
            </a:r>
          </a:p>
        </p:txBody>
      </p:sp>
      <p:sp>
        <p:nvSpPr>
          <p:cNvPr id="25603" name="Content Placeholder 2"/>
          <p:cNvSpPr>
            <a:spLocks noGrp="1"/>
          </p:cNvSpPr>
          <p:nvPr>
            <p:ph idx="1"/>
          </p:nvPr>
        </p:nvSpPr>
        <p:spPr>
          <a:xfrm>
            <a:off x="457200" y="1600200"/>
            <a:ext cx="8229600" cy="1295400"/>
          </a:xfrm>
        </p:spPr>
        <p:txBody>
          <a:bodyPr/>
          <a:lstStyle/>
          <a:p>
            <a:r>
              <a:rPr lang="en-US" smtClean="0"/>
              <a:t>Those with higher numbers for the last two digits of their SSNs bid more</a:t>
            </a:r>
          </a:p>
        </p:txBody>
      </p:sp>
      <p:pic>
        <p:nvPicPr>
          <p:cNvPr id="25604" name="Picture 2" descr="C:\Documents and Settings\uroy\My Documents\courseweb\eco61\Textbooks\Bernheim-Whinston-1e\ppt\images\ch13\ber00279_w_t13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 y="2667000"/>
            <a:ext cx="8937625" cy="414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1371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843</Words>
  <Application>Microsoft Office PowerPoint</Application>
  <PresentationFormat>On-screen Show (4:3)</PresentationFormat>
  <Paragraphs>90</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Behavioral Economics</vt:lpstr>
      <vt:lpstr>Main Innovators</vt:lpstr>
      <vt:lpstr>PowerPoint Presentation</vt:lpstr>
      <vt:lpstr>Motivations</vt:lpstr>
      <vt:lpstr>Objectives</vt:lpstr>
      <vt:lpstr>Methods</vt:lpstr>
      <vt:lpstr>Anchoring: example</vt:lpstr>
      <vt:lpstr>Anchoring: experiment</vt:lpstr>
      <vt:lpstr>Anchoring: experiment</vt:lpstr>
      <vt:lpstr>Bias Toward the Status Quo: Endowment Effect</vt:lpstr>
      <vt:lpstr>Experiment: Endowment Effect</vt:lpstr>
      <vt:lpstr>Bias Toward the Status Quo: Default Effect</vt:lpstr>
      <vt:lpstr>Default effect: retirement</vt:lpstr>
      <vt:lpstr>The Problem of Dynamic Inconsistency</vt:lpstr>
      <vt:lpstr>Choosing Movies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 Economics</dc:title>
  <dc:creator>Udayan Roy</dc:creator>
  <cp:lastModifiedBy>Udayan Roy</cp:lastModifiedBy>
  <cp:revision>5</cp:revision>
  <dcterms:created xsi:type="dcterms:W3CDTF">2013-04-10T17:25:42Z</dcterms:created>
  <dcterms:modified xsi:type="dcterms:W3CDTF">2013-04-10T17:44:25Z</dcterms:modified>
</cp:coreProperties>
</file>