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85" r:id="rId3"/>
    <p:sldId id="282" r:id="rId4"/>
    <p:sldId id="257" r:id="rId5"/>
    <p:sldId id="258" r:id="rId6"/>
    <p:sldId id="264" r:id="rId7"/>
    <p:sldId id="265" r:id="rId8"/>
    <p:sldId id="266" r:id="rId9"/>
    <p:sldId id="267" r:id="rId10"/>
    <p:sldId id="268" r:id="rId11"/>
    <p:sldId id="259" r:id="rId12"/>
    <p:sldId id="260" r:id="rId13"/>
    <p:sldId id="269" r:id="rId14"/>
    <p:sldId id="272" r:id="rId15"/>
    <p:sldId id="270" r:id="rId16"/>
    <p:sldId id="271" r:id="rId17"/>
    <p:sldId id="284" r:id="rId18"/>
    <p:sldId id="261" r:id="rId19"/>
    <p:sldId id="262" r:id="rId20"/>
    <p:sldId id="273" r:id="rId21"/>
    <p:sldId id="283" r:id="rId22"/>
    <p:sldId id="274" r:id="rId23"/>
    <p:sldId id="275" r:id="rId24"/>
    <p:sldId id="276" r:id="rId25"/>
    <p:sldId id="277" r:id="rId26"/>
    <p:sldId id="278" r:id="rId27"/>
    <p:sldId id="280" r:id="rId28"/>
    <p:sldId id="279" r:id="rId29"/>
    <p:sldId id="28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84192" autoAdjust="0"/>
  </p:normalViewPr>
  <p:slideViewPr>
    <p:cSldViewPr>
      <p:cViewPr varScale="1">
        <p:scale>
          <a:sx n="58" d="100"/>
          <a:sy n="58" d="100"/>
        </p:scale>
        <p:origin x="732" y="4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6B2EE4-DF88-432E-95E6-FA46992532BE}" type="datetimeFigureOut">
              <a:rPr lang="en-US" smtClean="0"/>
              <a:t>8/25/2019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2E2565-EF8E-4AB5-97F0-7277522800C4}" type="slidenum">
              <a:rPr lang="en-US" smtClean="0"/>
              <a:t>‹#›</a:t>
            </a:fld>
            <a:endParaRPr lang="en-US"/>
          </a:p>
        </p:txBody>
      </p:sp>
    </p:spTree>
    <p:extLst>
      <p:ext uri="{BB962C8B-B14F-4D97-AF65-F5344CB8AC3E}">
        <p14:creationId xmlns:p14="http://schemas.microsoft.com/office/powerpoint/2010/main" val="374946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The phrase “the greatest happiness of the greatest number” was first used by Francis Hutcheson. See </a:t>
            </a:r>
            <a:r>
              <a:rPr lang="en-US" i="1" dirty="0" smtClean="0"/>
              <a:t>A History of Economic Theory: Classic Contributions 1720 – 1980</a:t>
            </a:r>
            <a:r>
              <a:rPr lang="en-US" i="0" dirty="0" smtClean="0"/>
              <a:t> by </a:t>
            </a:r>
            <a:r>
              <a:rPr lang="en-US" i="0" dirty="0" err="1" smtClean="0"/>
              <a:t>Jurg</a:t>
            </a:r>
            <a:r>
              <a:rPr lang="en-US" i="0" dirty="0" smtClean="0"/>
              <a:t> </a:t>
            </a:r>
            <a:r>
              <a:rPr lang="en-US" i="0" dirty="0" err="1" smtClean="0"/>
              <a:t>Niehans</a:t>
            </a:r>
            <a:r>
              <a:rPr lang="en-US" i="0" dirty="0" smtClean="0"/>
              <a:t>, Johns Hopkins</a:t>
            </a:r>
            <a:r>
              <a:rPr lang="en-US" i="0" baseline="0" dirty="0" smtClean="0"/>
              <a:t> University Press, Baltimore, MD, 1990,</a:t>
            </a:r>
            <a:r>
              <a:rPr lang="en-US" i="0" dirty="0" smtClean="0"/>
              <a:t> page 60.</a:t>
            </a:r>
            <a:endParaRPr lang="en-US" dirty="0"/>
          </a:p>
        </p:txBody>
      </p:sp>
      <p:sp>
        <p:nvSpPr>
          <p:cNvPr id="4" name="Slide Number Placeholder 3"/>
          <p:cNvSpPr>
            <a:spLocks noGrp="1"/>
          </p:cNvSpPr>
          <p:nvPr>
            <p:ph type="sldNum" sz="quarter" idx="10"/>
          </p:nvPr>
        </p:nvSpPr>
        <p:spPr/>
        <p:txBody>
          <a:bodyPr/>
          <a:lstStyle/>
          <a:p>
            <a:fld id="{4B2E2565-EF8E-4AB5-97F0-7277522800C4}" type="slidenum">
              <a:rPr lang="en-US" smtClean="0"/>
              <a:t>6</a:t>
            </a:fld>
            <a:endParaRPr lang="en-US"/>
          </a:p>
        </p:txBody>
      </p:sp>
    </p:spTree>
    <p:extLst>
      <p:ext uri="{BB962C8B-B14F-4D97-AF65-F5344CB8AC3E}">
        <p14:creationId xmlns:p14="http://schemas.microsoft.com/office/powerpoint/2010/main" val="4008562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BA2675-CD45-4218-AA76-C1E46ABBD956}"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2835-EB29-4C0A-8448-38724D79EE97}" type="slidenum">
              <a:rPr lang="en-US" smtClean="0"/>
              <a:t>‹#›</a:t>
            </a:fld>
            <a:endParaRPr lang="en-US"/>
          </a:p>
        </p:txBody>
      </p:sp>
    </p:spTree>
    <p:extLst>
      <p:ext uri="{BB962C8B-B14F-4D97-AF65-F5344CB8AC3E}">
        <p14:creationId xmlns:p14="http://schemas.microsoft.com/office/powerpoint/2010/main" val="2819271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BA2675-CD45-4218-AA76-C1E46ABBD956}"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2835-EB29-4C0A-8448-38724D79EE97}" type="slidenum">
              <a:rPr lang="en-US" smtClean="0"/>
              <a:t>‹#›</a:t>
            </a:fld>
            <a:endParaRPr lang="en-US"/>
          </a:p>
        </p:txBody>
      </p:sp>
    </p:spTree>
    <p:extLst>
      <p:ext uri="{BB962C8B-B14F-4D97-AF65-F5344CB8AC3E}">
        <p14:creationId xmlns:p14="http://schemas.microsoft.com/office/powerpoint/2010/main" val="116685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BA2675-CD45-4218-AA76-C1E46ABBD956}"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2835-EB29-4C0A-8448-38724D79EE97}" type="slidenum">
              <a:rPr lang="en-US" smtClean="0"/>
              <a:t>‹#›</a:t>
            </a:fld>
            <a:endParaRPr lang="en-US"/>
          </a:p>
        </p:txBody>
      </p:sp>
    </p:spTree>
    <p:extLst>
      <p:ext uri="{BB962C8B-B14F-4D97-AF65-F5344CB8AC3E}">
        <p14:creationId xmlns:p14="http://schemas.microsoft.com/office/powerpoint/2010/main" val="3668929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BA2675-CD45-4218-AA76-C1E46ABBD956}"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2835-EB29-4C0A-8448-38724D79EE97}" type="slidenum">
              <a:rPr lang="en-US" smtClean="0"/>
              <a:t>‹#›</a:t>
            </a:fld>
            <a:endParaRPr lang="en-US"/>
          </a:p>
        </p:txBody>
      </p:sp>
    </p:spTree>
    <p:extLst>
      <p:ext uri="{BB962C8B-B14F-4D97-AF65-F5344CB8AC3E}">
        <p14:creationId xmlns:p14="http://schemas.microsoft.com/office/powerpoint/2010/main" val="665819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BA2675-CD45-4218-AA76-C1E46ABBD956}"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2835-EB29-4C0A-8448-38724D79EE97}" type="slidenum">
              <a:rPr lang="en-US" smtClean="0"/>
              <a:t>‹#›</a:t>
            </a:fld>
            <a:endParaRPr lang="en-US"/>
          </a:p>
        </p:txBody>
      </p:sp>
    </p:spTree>
    <p:extLst>
      <p:ext uri="{BB962C8B-B14F-4D97-AF65-F5344CB8AC3E}">
        <p14:creationId xmlns:p14="http://schemas.microsoft.com/office/powerpoint/2010/main" val="1459728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BA2675-CD45-4218-AA76-C1E46ABBD956}" type="datetimeFigureOut">
              <a:rPr lang="en-US" smtClean="0"/>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32835-EB29-4C0A-8448-38724D79EE97}" type="slidenum">
              <a:rPr lang="en-US" smtClean="0"/>
              <a:t>‹#›</a:t>
            </a:fld>
            <a:endParaRPr lang="en-US"/>
          </a:p>
        </p:txBody>
      </p:sp>
    </p:spTree>
    <p:extLst>
      <p:ext uri="{BB962C8B-B14F-4D97-AF65-F5344CB8AC3E}">
        <p14:creationId xmlns:p14="http://schemas.microsoft.com/office/powerpoint/2010/main" val="705231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BA2675-CD45-4218-AA76-C1E46ABBD956}" type="datetimeFigureOut">
              <a:rPr lang="en-US" smtClean="0"/>
              <a:t>8/25/2019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032835-EB29-4C0A-8448-38724D79EE97}" type="slidenum">
              <a:rPr lang="en-US" smtClean="0"/>
              <a:t>‹#›</a:t>
            </a:fld>
            <a:endParaRPr lang="en-US"/>
          </a:p>
        </p:txBody>
      </p:sp>
    </p:spTree>
    <p:extLst>
      <p:ext uri="{BB962C8B-B14F-4D97-AF65-F5344CB8AC3E}">
        <p14:creationId xmlns:p14="http://schemas.microsoft.com/office/powerpoint/2010/main" val="2423704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BA2675-CD45-4218-AA76-C1E46ABBD956}" type="datetimeFigureOut">
              <a:rPr lang="en-US" smtClean="0"/>
              <a:t>8/25/2019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032835-EB29-4C0A-8448-38724D79EE97}" type="slidenum">
              <a:rPr lang="en-US" smtClean="0"/>
              <a:t>‹#›</a:t>
            </a:fld>
            <a:endParaRPr lang="en-US"/>
          </a:p>
        </p:txBody>
      </p:sp>
    </p:spTree>
    <p:extLst>
      <p:ext uri="{BB962C8B-B14F-4D97-AF65-F5344CB8AC3E}">
        <p14:creationId xmlns:p14="http://schemas.microsoft.com/office/powerpoint/2010/main" val="30064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A2675-CD45-4218-AA76-C1E46ABBD956}" type="datetimeFigureOut">
              <a:rPr lang="en-US" smtClean="0"/>
              <a:t>8/25/2019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032835-EB29-4C0A-8448-38724D79EE97}" type="slidenum">
              <a:rPr lang="en-US" smtClean="0"/>
              <a:t>‹#›</a:t>
            </a:fld>
            <a:endParaRPr lang="en-US"/>
          </a:p>
        </p:txBody>
      </p:sp>
    </p:spTree>
    <p:extLst>
      <p:ext uri="{BB962C8B-B14F-4D97-AF65-F5344CB8AC3E}">
        <p14:creationId xmlns:p14="http://schemas.microsoft.com/office/powerpoint/2010/main" val="4139644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BA2675-CD45-4218-AA76-C1E46ABBD956}" type="datetimeFigureOut">
              <a:rPr lang="en-US" smtClean="0"/>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32835-EB29-4C0A-8448-38724D79EE97}" type="slidenum">
              <a:rPr lang="en-US" smtClean="0"/>
              <a:t>‹#›</a:t>
            </a:fld>
            <a:endParaRPr lang="en-US"/>
          </a:p>
        </p:txBody>
      </p:sp>
    </p:spTree>
    <p:extLst>
      <p:ext uri="{BB962C8B-B14F-4D97-AF65-F5344CB8AC3E}">
        <p14:creationId xmlns:p14="http://schemas.microsoft.com/office/powerpoint/2010/main" val="530818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BA2675-CD45-4218-AA76-C1E46ABBD956}" type="datetimeFigureOut">
              <a:rPr lang="en-US" smtClean="0"/>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32835-EB29-4C0A-8448-38724D79EE97}" type="slidenum">
              <a:rPr lang="en-US" smtClean="0"/>
              <a:t>‹#›</a:t>
            </a:fld>
            <a:endParaRPr lang="en-US"/>
          </a:p>
        </p:txBody>
      </p:sp>
    </p:spTree>
    <p:extLst>
      <p:ext uri="{BB962C8B-B14F-4D97-AF65-F5344CB8AC3E}">
        <p14:creationId xmlns:p14="http://schemas.microsoft.com/office/powerpoint/2010/main" val="2670584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A2675-CD45-4218-AA76-C1E46ABBD956}" type="datetimeFigureOut">
              <a:rPr lang="en-US" smtClean="0"/>
              <a:t>8/25/2019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032835-EB29-4C0A-8448-38724D79EE97}" type="slidenum">
              <a:rPr lang="en-US" smtClean="0"/>
              <a:t>‹#›</a:t>
            </a:fld>
            <a:endParaRPr lang="en-US"/>
          </a:p>
        </p:txBody>
      </p:sp>
    </p:spTree>
    <p:extLst>
      <p:ext uri="{BB962C8B-B14F-4D97-AF65-F5344CB8AC3E}">
        <p14:creationId xmlns:p14="http://schemas.microsoft.com/office/powerpoint/2010/main" val="2356071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gutenberg.org/files/11224/11224-h/11224-h.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gutenberg.org/ebooks/38138" TargetMode="External"/><Relationship Id="rId3" Type="http://schemas.openxmlformats.org/officeDocument/2006/relationships/hyperlink" Target="http://www.gutenberg.org/ebooks/30107" TargetMode="External"/><Relationship Id="rId7" Type="http://schemas.openxmlformats.org/officeDocument/2006/relationships/hyperlink" Target="http://www.gutenberg.org/ebooks/27083" TargetMode="External"/><Relationship Id="rId2" Type="http://schemas.openxmlformats.org/officeDocument/2006/relationships/hyperlink" Target="http://www.gutenberg.org/ebooks/27942" TargetMode="External"/><Relationship Id="rId1" Type="http://schemas.openxmlformats.org/officeDocument/2006/relationships/slideLayout" Target="../slideLayouts/slideLayout2.xml"/><Relationship Id="rId6" Type="http://schemas.openxmlformats.org/officeDocument/2006/relationships/hyperlink" Target="http://www.gutenberg.org/files/11224/11224-h/11224-h.htm" TargetMode="External"/><Relationship Id="rId5" Type="http://schemas.openxmlformats.org/officeDocument/2006/relationships/hyperlink" Target="http://www.gutenberg.org/ebooks/5669" TargetMode="External"/><Relationship Id="rId4" Type="http://schemas.openxmlformats.org/officeDocument/2006/relationships/hyperlink" Target="http://www.gutenberg.org/ebooks/34901"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Bentham, Mill and </a:t>
            </a:r>
            <a:r>
              <a:rPr lang="en-US" dirty="0" err="1" smtClean="0"/>
              <a:t>Dupuit</a:t>
            </a:r>
            <a:r>
              <a:rPr lang="en-US" dirty="0" smtClean="0"/>
              <a:t>: </a:t>
            </a:r>
            <a:r>
              <a:rPr lang="en-US" dirty="0"/>
              <a:t>The Rise of Demand in Classical Theories of Value</a:t>
            </a:r>
          </a:p>
        </p:txBody>
      </p:sp>
      <p:sp>
        <p:nvSpPr>
          <p:cNvPr id="3" name="Subtitle 2"/>
          <p:cNvSpPr>
            <a:spLocks noGrp="1"/>
          </p:cNvSpPr>
          <p:nvPr>
            <p:ph type="subTitle" idx="1"/>
          </p:nvPr>
        </p:nvSpPr>
        <p:spPr/>
        <p:txBody>
          <a:bodyPr/>
          <a:lstStyle/>
          <a:p>
            <a:r>
              <a:rPr lang="en-US" dirty="0" smtClean="0"/>
              <a:t>ECO54 History of Economic Thought</a:t>
            </a:r>
          </a:p>
          <a:p>
            <a:r>
              <a:rPr lang="en-US" dirty="0" err="1" smtClean="0"/>
              <a:t>Udayan</a:t>
            </a:r>
            <a:r>
              <a:rPr lang="en-US" dirty="0" smtClean="0"/>
              <a:t> Roy</a:t>
            </a:r>
            <a:endParaRPr lang="en-US" dirty="0"/>
          </a:p>
        </p:txBody>
      </p:sp>
    </p:spTree>
    <p:extLst>
      <p:ext uri="{BB962C8B-B14F-4D97-AF65-F5344CB8AC3E}">
        <p14:creationId xmlns:p14="http://schemas.microsoft.com/office/powerpoint/2010/main" val="1138292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Egalitarianism</a:t>
            </a:r>
            <a:endParaRPr lang="en-US" dirty="0"/>
          </a:p>
        </p:txBody>
      </p:sp>
      <p:sp>
        <p:nvSpPr>
          <p:cNvPr id="3" name="Content Placeholder 2"/>
          <p:cNvSpPr>
            <a:spLocks noGrp="1"/>
          </p:cNvSpPr>
          <p:nvPr>
            <p:ph idx="1"/>
          </p:nvPr>
        </p:nvSpPr>
        <p:spPr/>
        <p:txBody>
          <a:bodyPr>
            <a:normAutofit/>
          </a:bodyPr>
          <a:lstStyle/>
          <a:p>
            <a:pPr lvl="0"/>
            <a:r>
              <a:rPr lang="en-US" dirty="0" smtClean="0"/>
              <a:t>Bentham</a:t>
            </a:r>
            <a:r>
              <a:rPr lang="en-US" dirty="0"/>
              <a:t>, however, rejected this extreme implication of his own theory and argued that such egalitarian policies of wealth redistribution would reduce our incentive to work and, thereby, leave society impoverished.</a:t>
            </a:r>
          </a:p>
          <a:p>
            <a:endParaRPr lang="en-US" dirty="0"/>
          </a:p>
        </p:txBody>
      </p:sp>
    </p:spTree>
    <p:extLst>
      <p:ext uri="{BB962C8B-B14F-4D97-AF65-F5344CB8AC3E}">
        <p14:creationId xmlns:p14="http://schemas.microsoft.com/office/powerpoint/2010/main" val="160632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 Stuart Mill (1806-1873)</a:t>
            </a:r>
            <a:endParaRPr lang="en-US" dirty="0"/>
          </a:p>
        </p:txBody>
      </p:sp>
      <p:sp>
        <p:nvSpPr>
          <p:cNvPr id="4" name="Text Placeholder 3"/>
          <p:cNvSpPr>
            <a:spLocks noGrp="1"/>
          </p:cNvSpPr>
          <p:nvPr>
            <p:ph type="body"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8350" y="152400"/>
            <a:ext cx="2381250"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4582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International Values</a:t>
            </a:r>
            <a:endParaRPr lang="en-US" dirty="0"/>
          </a:p>
        </p:txBody>
      </p:sp>
      <p:sp>
        <p:nvSpPr>
          <p:cNvPr id="3" name="Content Placeholder 2"/>
          <p:cNvSpPr>
            <a:spLocks noGrp="1"/>
          </p:cNvSpPr>
          <p:nvPr>
            <p:ph idx="1"/>
          </p:nvPr>
        </p:nvSpPr>
        <p:spPr/>
        <p:txBody>
          <a:bodyPr/>
          <a:lstStyle/>
          <a:p>
            <a:r>
              <a:rPr lang="en-US" dirty="0" smtClean="0"/>
              <a:t>Mill solved </a:t>
            </a:r>
            <a:r>
              <a:rPr lang="en-US" dirty="0"/>
              <a:t>a problem left open by Ricardo. </a:t>
            </a:r>
            <a:endParaRPr lang="en-US" dirty="0" smtClean="0"/>
          </a:p>
          <a:p>
            <a:r>
              <a:rPr lang="en-US" dirty="0" smtClean="0"/>
              <a:t>Ricardo </a:t>
            </a:r>
            <a:r>
              <a:rPr lang="en-US" dirty="0"/>
              <a:t>had used only production costs. </a:t>
            </a:r>
            <a:endParaRPr lang="en-US" dirty="0" smtClean="0"/>
          </a:p>
          <a:p>
            <a:r>
              <a:rPr lang="en-US" dirty="0" smtClean="0"/>
              <a:t>Mill </a:t>
            </a:r>
            <a:r>
              <a:rPr lang="en-US" dirty="0"/>
              <a:t>used demand as well. </a:t>
            </a:r>
            <a:endParaRPr lang="en-US" dirty="0" smtClean="0"/>
          </a:p>
          <a:p>
            <a:r>
              <a:rPr lang="en-US" dirty="0" smtClean="0"/>
              <a:t>The </a:t>
            </a:r>
            <a:r>
              <a:rPr lang="en-US" dirty="0"/>
              <a:t>stronger is a country’s demand for its imported good, the closer the free trade price would be to the country’s pre-trade price and, therefore, the smaller would be the country’s gains from trade.</a:t>
            </a:r>
          </a:p>
        </p:txBody>
      </p:sp>
    </p:spTree>
    <p:extLst>
      <p:ext uri="{BB962C8B-B14F-4D97-AF65-F5344CB8AC3E}">
        <p14:creationId xmlns:p14="http://schemas.microsoft.com/office/powerpoint/2010/main" val="2723543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Terms-of-trade justification for a tariff</a:t>
            </a:r>
            <a:endParaRPr lang="en-US" dirty="0"/>
          </a:p>
        </p:txBody>
      </p:sp>
      <p:sp>
        <p:nvSpPr>
          <p:cNvPr id="3" name="Content Placeholder 2"/>
          <p:cNvSpPr>
            <a:spLocks noGrp="1"/>
          </p:cNvSpPr>
          <p:nvPr>
            <p:ph idx="1"/>
          </p:nvPr>
        </p:nvSpPr>
        <p:spPr/>
        <p:txBody>
          <a:bodyPr>
            <a:normAutofit/>
          </a:bodyPr>
          <a:lstStyle/>
          <a:p>
            <a:pPr lvl="0"/>
            <a:r>
              <a:rPr lang="en-US" dirty="0" smtClean="0"/>
              <a:t>Mill </a:t>
            </a:r>
            <a:r>
              <a:rPr lang="en-US" dirty="0"/>
              <a:t>and Robert Torrens showed that, for a country that is large enough to unilaterally affect worldwide prices, a tariff, by reducing the demand for imports, can move the free trade price away from the country’s pre-trade price and thereby reduces the damage done by the tariff. </a:t>
            </a:r>
            <a:endParaRPr lang="en-US" dirty="0" smtClean="0"/>
          </a:p>
          <a:p>
            <a:endParaRPr lang="en-US" dirty="0"/>
          </a:p>
        </p:txBody>
      </p:sp>
    </p:spTree>
    <p:extLst>
      <p:ext uri="{BB962C8B-B14F-4D97-AF65-F5344CB8AC3E}">
        <p14:creationId xmlns:p14="http://schemas.microsoft.com/office/powerpoint/2010/main" val="2151756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Terms-of-trade justification for a tariff</a:t>
            </a:r>
            <a:endParaRPr lang="en-US" dirty="0"/>
          </a:p>
        </p:txBody>
      </p:sp>
      <p:sp>
        <p:nvSpPr>
          <p:cNvPr id="3" name="Content Placeholder 2"/>
          <p:cNvSpPr>
            <a:spLocks noGrp="1"/>
          </p:cNvSpPr>
          <p:nvPr>
            <p:ph idx="1"/>
          </p:nvPr>
        </p:nvSpPr>
        <p:spPr/>
        <p:txBody>
          <a:bodyPr>
            <a:normAutofit/>
          </a:bodyPr>
          <a:lstStyle/>
          <a:p>
            <a:pPr lvl="0"/>
            <a:r>
              <a:rPr lang="en-US" dirty="0" smtClean="0"/>
              <a:t>Mill </a:t>
            </a:r>
            <a:r>
              <a:rPr lang="en-US" dirty="0"/>
              <a:t>and </a:t>
            </a:r>
            <a:r>
              <a:rPr lang="en-US" dirty="0" smtClean="0"/>
              <a:t>Torrens speculated </a:t>
            </a:r>
            <a:r>
              <a:rPr lang="en-US" dirty="0"/>
              <a:t>that in some cases this positive effect of the tariff—called the terms-of-trade effect—might outweigh the negative effect and the tariff may end up being beneficial. </a:t>
            </a:r>
            <a:endParaRPr lang="en-US" dirty="0" smtClean="0"/>
          </a:p>
          <a:p>
            <a:pPr lvl="0"/>
            <a:r>
              <a:rPr lang="en-US" dirty="0" smtClean="0"/>
              <a:t>However</a:t>
            </a:r>
            <a:r>
              <a:rPr lang="en-US" dirty="0"/>
              <a:t>, the gain to the tariff-imposing country would be outweighed by the damage done to its trading partners and, therefore, the tariff would end up being worse for the world.</a:t>
            </a:r>
          </a:p>
          <a:p>
            <a:endParaRPr lang="en-US" dirty="0"/>
          </a:p>
        </p:txBody>
      </p:sp>
    </p:spTree>
    <p:extLst>
      <p:ext uri="{BB962C8B-B14F-4D97-AF65-F5344CB8AC3E}">
        <p14:creationId xmlns:p14="http://schemas.microsoft.com/office/powerpoint/2010/main" val="372088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Technological Progress</a:t>
            </a:r>
            <a:endParaRPr lang="en-US" dirty="0"/>
          </a:p>
        </p:txBody>
      </p:sp>
      <p:sp>
        <p:nvSpPr>
          <p:cNvPr id="3" name="Content Placeholder 2"/>
          <p:cNvSpPr>
            <a:spLocks noGrp="1"/>
          </p:cNvSpPr>
          <p:nvPr>
            <p:ph idx="1"/>
          </p:nvPr>
        </p:nvSpPr>
        <p:spPr/>
        <p:txBody>
          <a:bodyPr/>
          <a:lstStyle/>
          <a:p>
            <a:pPr lvl="0"/>
            <a:r>
              <a:rPr lang="en-US" dirty="0" smtClean="0"/>
              <a:t>Mill showed </a:t>
            </a:r>
            <a:r>
              <a:rPr lang="en-US" dirty="0"/>
              <a:t>that export-biased technological progress might have adverse effects on terms of trade.</a:t>
            </a:r>
          </a:p>
          <a:p>
            <a:endParaRPr lang="en-US" dirty="0"/>
          </a:p>
        </p:txBody>
      </p:sp>
    </p:spTree>
    <p:extLst>
      <p:ext uri="{BB962C8B-B14F-4D97-AF65-F5344CB8AC3E}">
        <p14:creationId xmlns:p14="http://schemas.microsoft.com/office/powerpoint/2010/main" val="4183115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Utilitarianism, pro and con</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Philosopher, political scientist, and economist who exemplified </a:t>
            </a:r>
            <a:r>
              <a:rPr lang="en-US" dirty="0"/>
              <a:t>classical social </a:t>
            </a:r>
            <a:r>
              <a:rPr lang="en-US" dirty="0" smtClean="0"/>
              <a:t>liberalism</a:t>
            </a:r>
          </a:p>
          <a:p>
            <a:pPr lvl="0"/>
            <a:r>
              <a:rPr lang="en-US" dirty="0" smtClean="0"/>
              <a:t>Mill began as a utilitarian and was one of its most famous exponents</a:t>
            </a:r>
          </a:p>
          <a:p>
            <a:pPr lvl="0"/>
            <a:r>
              <a:rPr lang="en-US" dirty="0" smtClean="0"/>
              <a:t>Later in life he began to point out utilitarianism’s weaknesses:</a:t>
            </a:r>
          </a:p>
          <a:p>
            <a:pPr lvl="1"/>
            <a:r>
              <a:rPr lang="en-US" i="1" dirty="0"/>
              <a:t>It is better to be a human being dissatisfied than a pig satisfied; better to be Socrates dissatisfied than a fool satisfied. And if the fool, or the pig, is of a different opinion, it is because they only know their own side of the question. The other party to the comparison knows both sides</a:t>
            </a:r>
            <a:r>
              <a:rPr lang="en-US" i="1" dirty="0" smtClean="0"/>
              <a:t>.</a:t>
            </a:r>
          </a:p>
          <a:p>
            <a:pPr lvl="2"/>
            <a:r>
              <a:rPr lang="en-US" dirty="0" smtClean="0"/>
              <a:t>John </a:t>
            </a:r>
            <a:r>
              <a:rPr lang="en-US" dirty="0"/>
              <a:t>Stuart Mill, </a:t>
            </a:r>
            <a:r>
              <a:rPr lang="en-US" u="sng" dirty="0">
                <a:hlinkClick r:id="rId2"/>
              </a:rPr>
              <a:t>Utilitarianism</a:t>
            </a:r>
            <a:r>
              <a:rPr lang="en-US" dirty="0" smtClean="0"/>
              <a:t>.</a:t>
            </a:r>
          </a:p>
        </p:txBody>
      </p:sp>
    </p:spTree>
    <p:extLst>
      <p:ext uri="{BB962C8B-B14F-4D97-AF65-F5344CB8AC3E}">
        <p14:creationId xmlns:p14="http://schemas.microsoft.com/office/powerpoint/2010/main" val="2517352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Works</a:t>
            </a:r>
            <a:endParaRPr lang="en-US" dirty="0"/>
          </a:p>
        </p:txBody>
      </p:sp>
      <p:sp>
        <p:nvSpPr>
          <p:cNvPr id="3" name="Content Placeholder 2"/>
          <p:cNvSpPr>
            <a:spLocks noGrp="1"/>
          </p:cNvSpPr>
          <p:nvPr>
            <p:ph idx="1"/>
          </p:nvPr>
        </p:nvSpPr>
        <p:spPr/>
        <p:txBody>
          <a:bodyPr>
            <a:normAutofit lnSpcReduction="10000"/>
          </a:bodyPr>
          <a:lstStyle/>
          <a:p>
            <a:pPr lvl="0"/>
            <a:r>
              <a:rPr lang="en-US" i="1" dirty="0" smtClean="0">
                <a:hlinkClick r:id="rId2"/>
              </a:rPr>
              <a:t>A System of Logic</a:t>
            </a:r>
            <a:r>
              <a:rPr lang="en-US" dirty="0" smtClean="0"/>
              <a:t> (1843)</a:t>
            </a:r>
          </a:p>
          <a:p>
            <a:pPr lvl="0"/>
            <a:r>
              <a:rPr lang="en-US" i="1" dirty="0" smtClean="0">
                <a:hlinkClick r:id="rId3"/>
              </a:rPr>
              <a:t>Principles </a:t>
            </a:r>
            <a:r>
              <a:rPr lang="en-US" i="1" dirty="0">
                <a:hlinkClick r:id="rId3"/>
              </a:rPr>
              <a:t>Of Political </a:t>
            </a:r>
            <a:r>
              <a:rPr lang="en-US" i="1" dirty="0" smtClean="0">
                <a:hlinkClick r:id="rId3"/>
              </a:rPr>
              <a:t>Economy</a:t>
            </a:r>
            <a:r>
              <a:rPr lang="en-US" i="1" dirty="0" smtClean="0"/>
              <a:t> </a:t>
            </a:r>
            <a:r>
              <a:rPr lang="en-US" dirty="0" smtClean="0"/>
              <a:t>(1848)</a:t>
            </a:r>
            <a:endParaRPr lang="en-US" dirty="0"/>
          </a:p>
          <a:p>
            <a:pPr lvl="0"/>
            <a:r>
              <a:rPr lang="en-US" i="1" dirty="0" smtClean="0">
                <a:hlinkClick r:id="rId4"/>
              </a:rPr>
              <a:t>On Liberty</a:t>
            </a:r>
            <a:r>
              <a:rPr lang="en-US" dirty="0" smtClean="0"/>
              <a:t> (1859) Mill’s most famous work</a:t>
            </a:r>
          </a:p>
          <a:p>
            <a:pPr lvl="0"/>
            <a:r>
              <a:rPr lang="en-US" i="1" dirty="0" smtClean="0">
                <a:hlinkClick r:id="rId5"/>
              </a:rPr>
              <a:t>Considerations on Representative Government</a:t>
            </a:r>
            <a:r>
              <a:rPr lang="en-US" i="1" dirty="0" smtClean="0"/>
              <a:t> </a:t>
            </a:r>
            <a:r>
              <a:rPr lang="en-US" dirty="0" smtClean="0"/>
              <a:t>(1861)</a:t>
            </a:r>
          </a:p>
          <a:p>
            <a:pPr lvl="0"/>
            <a:r>
              <a:rPr lang="en-US" i="1" dirty="0" smtClean="0">
                <a:hlinkClick r:id="rId6"/>
              </a:rPr>
              <a:t>Utilitarianism</a:t>
            </a:r>
            <a:r>
              <a:rPr lang="en-US" i="1" dirty="0" smtClean="0"/>
              <a:t> </a:t>
            </a:r>
            <a:r>
              <a:rPr lang="en-US" dirty="0" smtClean="0"/>
              <a:t>(1863)</a:t>
            </a:r>
          </a:p>
          <a:p>
            <a:pPr lvl="0"/>
            <a:r>
              <a:rPr lang="en-US" i="1" dirty="0" smtClean="0">
                <a:hlinkClick r:id="rId7"/>
              </a:rPr>
              <a:t>The Subjection of Women</a:t>
            </a:r>
            <a:r>
              <a:rPr lang="en-US" dirty="0" smtClean="0"/>
              <a:t> (1869)</a:t>
            </a:r>
          </a:p>
          <a:p>
            <a:pPr lvl="1"/>
            <a:r>
              <a:rPr lang="en-US" dirty="0" smtClean="0"/>
              <a:t>Mill was one of the earliest supporters of the right of women to vote</a:t>
            </a:r>
          </a:p>
          <a:p>
            <a:pPr lvl="0"/>
            <a:r>
              <a:rPr lang="en-US" i="1" dirty="0" smtClean="0">
                <a:hlinkClick r:id="rId8"/>
              </a:rPr>
              <a:t>Socialism</a:t>
            </a:r>
            <a:r>
              <a:rPr lang="en-US" dirty="0" smtClean="0"/>
              <a:t> (1879, posthumous)</a:t>
            </a:r>
            <a:endParaRPr lang="en-US" dirty="0"/>
          </a:p>
          <a:p>
            <a:endParaRPr lang="en-US" dirty="0"/>
          </a:p>
        </p:txBody>
      </p:sp>
    </p:spTree>
    <p:extLst>
      <p:ext uri="{BB962C8B-B14F-4D97-AF65-F5344CB8AC3E}">
        <p14:creationId xmlns:p14="http://schemas.microsoft.com/office/powerpoint/2010/main" val="3404639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Jules </a:t>
            </a:r>
            <a:r>
              <a:rPr lang="en-US" b="1" dirty="0" err="1"/>
              <a:t>Dupuit</a:t>
            </a:r>
            <a:r>
              <a:rPr lang="en-US" b="1" dirty="0"/>
              <a:t> (1804-1866)</a:t>
            </a:r>
            <a:endParaRPr lang="en-US" dirty="0"/>
          </a:p>
        </p:txBody>
      </p:sp>
      <p:sp>
        <p:nvSpPr>
          <p:cNvPr id="4" name="Text Placeholder 3"/>
          <p:cNvSpPr>
            <a:spLocks noGrp="1"/>
          </p:cNvSpPr>
          <p:nvPr>
            <p:ph type="body"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375" y="152400"/>
            <a:ext cx="2181225" cy="27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6537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Willingness-to-pay and utility</a:t>
            </a:r>
            <a:endParaRPr lang="en-US" dirty="0"/>
          </a:p>
        </p:txBody>
      </p:sp>
      <p:sp>
        <p:nvSpPr>
          <p:cNvPr id="3" name="Content Placeholder 2"/>
          <p:cNvSpPr>
            <a:spLocks noGrp="1"/>
          </p:cNvSpPr>
          <p:nvPr>
            <p:ph idx="1"/>
          </p:nvPr>
        </p:nvSpPr>
        <p:spPr/>
        <p:txBody>
          <a:bodyPr>
            <a:normAutofit/>
          </a:bodyPr>
          <a:lstStyle/>
          <a:p>
            <a:pPr lvl="0"/>
            <a:r>
              <a:rPr lang="en-US" dirty="0" err="1" smtClean="0"/>
              <a:t>Dupuit</a:t>
            </a:r>
            <a:r>
              <a:rPr lang="en-US" dirty="0" smtClean="0"/>
              <a:t> argued that utility </a:t>
            </a:r>
            <a:r>
              <a:rPr lang="en-US" dirty="0"/>
              <a:t>(or, happiness) </a:t>
            </a:r>
            <a:r>
              <a:rPr lang="en-US" dirty="0" smtClean="0"/>
              <a:t>can be measured </a:t>
            </a:r>
            <a:r>
              <a:rPr lang="en-US" dirty="0"/>
              <a:t>by willingness to pay. </a:t>
            </a:r>
            <a:endParaRPr lang="en-US" dirty="0" smtClean="0"/>
          </a:p>
          <a:p>
            <a:pPr lvl="1"/>
            <a:r>
              <a:rPr lang="en-US" dirty="0" smtClean="0"/>
              <a:t>Marginal </a:t>
            </a:r>
            <a:r>
              <a:rPr lang="en-US" dirty="0"/>
              <a:t>utility of money implicitly assumed to be constant</a:t>
            </a:r>
            <a:r>
              <a:rPr lang="en-US" dirty="0" smtClean="0"/>
              <a:t>.</a:t>
            </a:r>
            <a:endParaRPr lang="en-US" dirty="0"/>
          </a:p>
        </p:txBody>
      </p:sp>
    </p:spTree>
    <p:extLst>
      <p:ext uri="{BB962C8B-B14F-4D97-AF65-F5344CB8AC3E}">
        <p14:creationId xmlns:p14="http://schemas.microsoft.com/office/powerpoint/2010/main" val="329627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Autofit/>
          </a:bodyPr>
          <a:lstStyle/>
          <a:p>
            <a:r>
              <a:rPr lang="en-US" i="1" dirty="0" smtClean="0"/>
              <a:t>New Ideas from Dead Economists </a:t>
            </a:r>
            <a:r>
              <a:rPr lang="en-US" dirty="0" smtClean="0"/>
              <a:t>by Todd G. Buchholz, Chapter V (The Stormy Mind of John Stuart Mill)</a:t>
            </a:r>
          </a:p>
          <a:p>
            <a:r>
              <a:rPr lang="en-US" i="1" dirty="0" smtClean="0"/>
              <a:t>The Worldly Philosophers </a:t>
            </a:r>
            <a:r>
              <a:rPr lang="en-US" dirty="0" smtClean="0"/>
              <a:t>by Robert L. </a:t>
            </a:r>
            <a:r>
              <a:rPr lang="en-US" dirty="0" err="1" smtClean="0"/>
              <a:t>Heilbroner</a:t>
            </a:r>
            <a:r>
              <a:rPr lang="en-US" dirty="0" smtClean="0"/>
              <a:t>, Chapter V (The Dreams of the Utopian Socialists, pages 126-135)</a:t>
            </a:r>
          </a:p>
          <a:p>
            <a:r>
              <a:rPr lang="en-US" i="1" dirty="0" smtClean="0"/>
              <a:t>The Ordinary Business of Life </a:t>
            </a:r>
            <a:r>
              <a:rPr lang="en-US" dirty="0" smtClean="0"/>
              <a:t>by Roger Backhouse, Chapter 7 (Classical Political Economy, pages 136-7, 145-6, 153-6)</a:t>
            </a:r>
          </a:p>
          <a:p>
            <a:endParaRPr lang="en-US" dirty="0" smtClean="0"/>
          </a:p>
          <a:p>
            <a:endParaRPr lang="en-US" dirty="0"/>
          </a:p>
        </p:txBody>
      </p:sp>
    </p:spTree>
    <p:extLst>
      <p:ext uri="{BB962C8B-B14F-4D97-AF65-F5344CB8AC3E}">
        <p14:creationId xmlns:p14="http://schemas.microsoft.com/office/powerpoint/2010/main" val="1178774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Willingness-to-pay and demand</a:t>
            </a:r>
            <a:endParaRPr lang="en-US" dirty="0"/>
          </a:p>
        </p:txBody>
      </p:sp>
      <p:sp>
        <p:nvSpPr>
          <p:cNvPr id="3" name="Content Placeholder 2"/>
          <p:cNvSpPr>
            <a:spLocks noGrp="1"/>
          </p:cNvSpPr>
          <p:nvPr>
            <p:ph idx="1"/>
          </p:nvPr>
        </p:nvSpPr>
        <p:spPr/>
        <p:txBody>
          <a:bodyPr>
            <a:normAutofit/>
          </a:bodyPr>
          <a:lstStyle/>
          <a:p>
            <a:pPr lvl="0"/>
            <a:r>
              <a:rPr lang="en-US" dirty="0" err="1" smtClean="0"/>
              <a:t>Dupuit</a:t>
            </a:r>
            <a:r>
              <a:rPr lang="en-US" dirty="0" smtClean="0"/>
              <a:t> derived the downward-sloping </a:t>
            </a:r>
            <a:r>
              <a:rPr lang="en-US" dirty="0"/>
              <a:t>demand curve </a:t>
            </a:r>
            <a:r>
              <a:rPr lang="en-US" dirty="0" smtClean="0"/>
              <a:t>from </a:t>
            </a:r>
            <a:r>
              <a:rPr lang="en-US" dirty="0"/>
              <a:t>willingness to </a:t>
            </a:r>
            <a:r>
              <a:rPr lang="en-US" dirty="0" smtClean="0"/>
              <a:t>pay</a:t>
            </a:r>
          </a:p>
          <a:p>
            <a:pPr lvl="0"/>
            <a:r>
              <a:rPr lang="en-US" dirty="0" smtClean="0"/>
              <a:t>The height </a:t>
            </a:r>
            <a:r>
              <a:rPr lang="en-US" dirty="0"/>
              <a:t>of </a:t>
            </a:r>
            <a:r>
              <a:rPr lang="en-US" dirty="0" err="1" smtClean="0"/>
              <a:t>Dupuit’s</a:t>
            </a:r>
            <a:r>
              <a:rPr lang="en-US" dirty="0" smtClean="0"/>
              <a:t> demand </a:t>
            </a:r>
            <a:r>
              <a:rPr lang="en-US" dirty="0"/>
              <a:t>curve equals marginal </a:t>
            </a:r>
            <a:r>
              <a:rPr lang="en-US" dirty="0" smtClean="0"/>
              <a:t>utility</a:t>
            </a:r>
          </a:p>
          <a:p>
            <a:pPr lvl="1"/>
            <a:r>
              <a:rPr lang="en-US" dirty="0" smtClean="0"/>
              <a:t>So, his demand curve is the marginal utility curve</a:t>
            </a:r>
          </a:p>
          <a:p>
            <a:pPr lvl="1"/>
            <a:r>
              <a:rPr lang="en-US" dirty="0" smtClean="0"/>
              <a:t>Leon </a:t>
            </a:r>
            <a:r>
              <a:rPr lang="en-US" dirty="0" err="1" smtClean="0"/>
              <a:t>Walras</a:t>
            </a:r>
            <a:r>
              <a:rPr lang="en-US" dirty="0" smtClean="0"/>
              <a:t> criticized </a:t>
            </a:r>
            <a:r>
              <a:rPr lang="en-US" dirty="0" err="1" smtClean="0"/>
              <a:t>Dupuit</a:t>
            </a:r>
            <a:r>
              <a:rPr lang="en-US" dirty="0" smtClean="0"/>
              <a:t> later for not clarifying the difference between the demand curve and the marginal utility curve</a:t>
            </a:r>
          </a:p>
          <a:p>
            <a:pPr lvl="1"/>
            <a:r>
              <a:rPr lang="en-US" dirty="0" err="1" smtClean="0"/>
              <a:t>Dupuit</a:t>
            </a:r>
            <a:r>
              <a:rPr lang="en-US" dirty="0" smtClean="0"/>
              <a:t> implicitly assumed the existence of a product with constant marginal utility</a:t>
            </a:r>
            <a:endParaRPr lang="en-US" dirty="0"/>
          </a:p>
        </p:txBody>
      </p:sp>
    </p:spTree>
    <p:extLst>
      <p:ext uri="{BB962C8B-B14F-4D97-AF65-F5344CB8AC3E}">
        <p14:creationId xmlns:p14="http://schemas.microsoft.com/office/powerpoint/2010/main" val="2402739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Willingness-to-pay and demand</a:t>
            </a:r>
            <a:endParaRPr lang="en-US" dirty="0"/>
          </a:p>
        </p:txBody>
      </p:sp>
      <p:sp>
        <p:nvSpPr>
          <p:cNvPr id="3" name="Content Placeholder 2"/>
          <p:cNvSpPr>
            <a:spLocks noGrp="1"/>
          </p:cNvSpPr>
          <p:nvPr>
            <p:ph idx="1"/>
          </p:nvPr>
        </p:nvSpPr>
        <p:spPr/>
        <p:txBody>
          <a:bodyPr>
            <a:normAutofit/>
          </a:bodyPr>
          <a:lstStyle/>
          <a:p>
            <a:pPr lvl="0"/>
            <a:r>
              <a:rPr lang="en-US" dirty="0" smtClean="0"/>
              <a:t>The area </a:t>
            </a:r>
            <a:r>
              <a:rPr lang="en-US" dirty="0"/>
              <a:t>under </a:t>
            </a:r>
            <a:r>
              <a:rPr lang="en-US" dirty="0" err="1" smtClean="0"/>
              <a:t>Dupuit’s</a:t>
            </a:r>
            <a:r>
              <a:rPr lang="en-US" dirty="0" smtClean="0"/>
              <a:t> demand </a:t>
            </a:r>
            <a:r>
              <a:rPr lang="en-US" dirty="0"/>
              <a:t>curve is a measure of total utility. </a:t>
            </a:r>
            <a:endParaRPr lang="en-US" dirty="0" smtClean="0"/>
          </a:p>
          <a:p>
            <a:pPr lvl="0"/>
            <a:r>
              <a:rPr lang="en-US" dirty="0" smtClean="0"/>
              <a:t>In this way the link </a:t>
            </a:r>
            <a:r>
              <a:rPr lang="en-US" dirty="0"/>
              <a:t>between marginal </a:t>
            </a:r>
            <a:r>
              <a:rPr lang="en-US" dirty="0" smtClean="0"/>
              <a:t>utility (height) and </a:t>
            </a:r>
            <a:r>
              <a:rPr lang="en-US" dirty="0"/>
              <a:t>total utility </a:t>
            </a:r>
            <a:r>
              <a:rPr lang="en-US" dirty="0" smtClean="0"/>
              <a:t>(area) was clarified</a:t>
            </a:r>
            <a:endParaRPr lang="en-US" dirty="0"/>
          </a:p>
        </p:txBody>
      </p:sp>
    </p:spTree>
    <p:extLst>
      <p:ext uri="{BB962C8B-B14F-4D97-AF65-F5344CB8AC3E}">
        <p14:creationId xmlns:p14="http://schemas.microsoft.com/office/powerpoint/2010/main" val="3613531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 Surplus</a:t>
            </a:r>
            <a:endParaRPr lang="en-US" dirty="0"/>
          </a:p>
        </p:txBody>
      </p:sp>
      <p:sp>
        <p:nvSpPr>
          <p:cNvPr id="3" name="Content Placeholder 2"/>
          <p:cNvSpPr>
            <a:spLocks noGrp="1"/>
          </p:cNvSpPr>
          <p:nvPr>
            <p:ph idx="1"/>
          </p:nvPr>
        </p:nvSpPr>
        <p:spPr/>
        <p:txBody>
          <a:bodyPr>
            <a:normAutofit/>
          </a:bodyPr>
          <a:lstStyle/>
          <a:p>
            <a:pPr lvl="0"/>
            <a:r>
              <a:rPr lang="en-US" dirty="0" err="1" smtClean="0"/>
              <a:t>Dupuit</a:t>
            </a:r>
            <a:r>
              <a:rPr lang="en-US" dirty="0" smtClean="0"/>
              <a:t> defined consumer </a:t>
            </a:r>
            <a:r>
              <a:rPr lang="en-US" dirty="0"/>
              <a:t>surplus </a:t>
            </a:r>
            <a:r>
              <a:rPr lang="en-US" dirty="0" smtClean="0"/>
              <a:t>as the excess of the total utility from a purchase over the consumer’s payment for the purchase</a:t>
            </a:r>
            <a:endParaRPr lang="en-US" dirty="0"/>
          </a:p>
          <a:p>
            <a:pPr lvl="0"/>
            <a:r>
              <a:rPr lang="en-US" dirty="0" err="1" smtClean="0"/>
              <a:t>Dupuit</a:t>
            </a:r>
            <a:r>
              <a:rPr lang="en-US" dirty="0" smtClean="0"/>
              <a:t> showed that increases in price reduce the consumer surplus</a:t>
            </a:r>
          </a:p>
          <a:p>
            <a:pPr lvl="0"/>
            <a:endParaRPr lang="en-US" dirty="0"/>
          </a:p>
        </p:txBody>
      </p:sp>
    </p:spTree>
    <p:extLst>
      <p:ext uri="{BB962C8B-B14F-4D97-AF65-F5344CB8AC3E}">
        <p14:creationId xmlns:p14="http://schemas.microsoft.com/office/powerpoint/2010/main" val="1221779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Deadweight Loss</a:t>
            </a:r>
            <a:endParaRPr lang="en-US" dirty="0"/>
          </a:p>
        </p:txBody>
      </p:sp>
      <p:sp>
        <p:nvSpPr>
          <p:cNvPr id="3" name="Content Placeholder 2"/>
          <p:cNvSpPr>
            <a:spLocks noGrp="1"/>
          </p:cNvSpPr>
          <p:nvPr>
            <p:ph idx="1"/>
          </p:nvPr>
        </p:nvSpPr>
        <p:spPr/>
        <p:txBody>
          <a:bodyPr>
            <a:normAutofit/>
          </a:bodyPr>
          <a:lstStyle/>
          <a:p>
            <a:pPr lvl="0"/>
            <a:r>
              <a:rPr lang="en-US" dirty="0" err="1" smtClean="0"/>
              <a:t>Dupuit</a:t>
            </a:r>
            <a:r>
              <a:rPr lang="en-US" dirty="0" smtClean="0"/>
              <a:t> defined the deadweight </a:t>
            </a:r>
            <a:r>
              <a:rPr lang="en-US" dirty="0"/>
              <a:t>loss </a:t>
            </a:r>
            <a:r>
              <a:rPr lang="en-US" dirty="0" smtClean="0"/>
              <a:t>of an outcome as the extent to which total utility in the outcome is less than the maximum attainable total utility</a:t>
            </a:r>
            <a:endParaRPr lang="en-US" dirty="0"/>
          </a:p>
          <a:p>
            <a:pPr lvl="0"/>
            <a:r>
              <a:rPr lang="en-US" dirty="0" smtClean="0"/>
              <a:t>The deadweight </a:t>
            </a:r>
            <a:r>
              <a:rPr lang="en-US" dirty="0"/>
              <a:t>loss of </a:t>
            </a:r>
            <a:r>
              <a:rPr lang="en-US" dirty="0" smtClean="0"/>
              <a:t>a tax was </a:t>
            </a:r>
            <a:r>
              <a:rPr lang="en-US" dirty="0"/>
              <a:t>graphically </a:t>
            </a:r>
            <a:r>
              <a:rPr lang="en-US" dirty="0" smtClean="0"/>
              <a:t>described</a:t>
            </a:r>
            <a:endParaRPr lang="en-US" dirty="0"/>
          </a:p>
        </p:txBody>
      </p:sp>
    </p:spTree>
    <p:extLst>
      <p:ext uri="{BB962C8B-B14F-4D97-AF65-F5344CB8AC3E}">
        <p14:creationId xmlns:p14="http://schemas.microsoft.com/office/powerpoint/2010/main" val="3635420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Policy</a:t>
            </a:r>
            <a:endParaRPr lang="en-US" dirty="0"/>
          </a:p>
        </p:txBody>
      </p:sp>
      <p:sp>
        <p:nvSpPr>
          <p:cNvPr id="3" name="Content Placeholder 2"/>
          <p:cNvSpPr>
            <a:spLocks noGrp="1"/>
          </p:cNvSpPr>
          <p:nvPr>
            <p:ph idx="1"/>
          </p:nvPr>
        </p:nvSpPr>
        <p:spPr/>
        <p:txBody>
          <a:bodyPr>
            <a:normAutofit/>
          </a:bodyPr>
          <a:lstStyle/>
          <a:p>
            <a:pPr lvl="0"/>
            <a:r>
              <a:rPr lang="en-US" dirty="0" err="1" smtClean="0"/>
              <a:t>Dupuit</a:t>
            </a:r>
            <a:r>
              <a:rPr lang="en-US" dirty="0" smtClean="0"/>
              <a:t> showed that, to </a:t>
            </a:r>
            <a:r>
              <a:rPr lang="en-US" dirty="0"/>
              <a:t>reach a tax target, it is better to have low taxes on many goods rather than high taxes on a few goods. </a:t>
            </a:r>
            <a:endParaRPr lang="en-US" dirty="0" smtClean="0"/>
          </a:p>
          <a:p>
            <a:pPr lvl="1"/>
            <a:r>
              <a:rPr lang="en-US" dirty="0" smtClean="0"/>
              <a:t>This </a:t>
            </a:r>
            <a:r>
              <a:rPr lang="en-US" dirty="0"/>
              <a:t>is because the deadweight loss of a tax increases very rapidly as the size of the tax increases</a:t>
            </a:r>
            <a:r>
              <a:rPr lang="en-US" dirty="0" smtClean="0"/>
              <a:t>.</a:t>
            </a:r>
            <a:endParaRPr lang="en-US" dirty="0"/>
          </a:p>
          <a:p>
            <a:pPr lvl="0"/>
            <a:r>
              <a:rPr lang="en-US" dirty="0" err="1" smtClean="0"/>
              <a:t>Dupuit</a:t>
            </a:r>
            <a:r>
              <a:rPr lang="en-US" dirty="0" smtClean="0"/>
              <a:t> explained the logic underlying what today is called the “</a:t>
            </a:r>
            <a:r>
              <a:rPr lang="en-US" dirty="0" err="1" smtClean="0"/>
              <a:t>Laffer</a:t>
            </a:r>
            <a:r>
              <a:rPr lang="en-US" dirty="0" smtClean="0"/>
              <a:t> </a:t>
            </a:r>
            <a:r>
              <a:rPr lang="en-US" dirty="0"/>
              <a:t>Curve</a:t>
            </a:r>
            <a:r>
              <a:rPr lang="en-US" dirty="0" smtClean="0"/>
              <a:t>”</a:t>
            </a:r>
            <a:endParaRPr lang="en-US" dirty="0"/>
          </a:p>
        </p:txBody>
      </p:sp>
    </p:spTree>
    <p:extLst>
      <p:ext uri="{BB962C8B-B14F-4D97-AF65-F5344CB8AC3E}">
        <p14:creationId xmlns:p14="http://schemas.microsoft.com/office/powerpoint/2010/main" val="144037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Price Discrimination Boosts Welfare</a:t>
            </a:r>
            <a:endParaRPr lang="en-US" dirty="0"/>
          </a:p>
        </p:txBody>
      </p:sp>
      <p:sp>
        <p:nvSpPr>
          <p:cNvPr id="3" name="Content Placeholder 2"/>
          <p:cNvSpPr>
            <a:spLocks noGrp="1"/>
          </p:cNvSpPr>
          <p:nvPr>
            <p:ph idx="1"/>
          </p:nvPr>
        </p:nvSpPr>
        <p:spPr/>
        <p:txBody>
          <a:bodyPr>
            <a:normAutofit/>
          </a:bodyPr>
          <a:lstStyle/>
          <a:p>
            <a:pPr lvl="0"/>
            <a:r>
              <a:rPr lang="en-US" dirty="0" smtClean="0"/>
              <a:t>For </a:t>
            </a:r>
            <a:r>
              <a:rPr lang="en-US" dirty="0"/>
              <a:t>a natural monopoly, price discrimination can reduce deadweight </a:t>
            </a:r>
            <a:r>
              <a:rPr lang="en-US" dirty="0" smtClean="0"/>
              <a:t>losses</a:t>
            </a:r>
          </a:p>
          <a:p>
            <a:pPr lvl="1"/>
            <a:r>
              <a:rPr lang="en-US" dirty="0" err="1" smtClean="0"/>
              <a:t>Dupuit</a:t>
            </a:r>
            <a:r>
              <a:rPr lang="en-US" dirty="0" smtClean="0"/>
              <a:t> was an engineer, working for the government and building public works, such as the water supply, roads, and bridges</a:t>
            </a:r>
          </a:p>
          <a:p>
            <a:pPr lvl="1"/>
            <a:r>
              <a:rPr lang="en-US" dirty="0" smtClean="0"/>
              <a:t>Naturally, he wondered what price should be charged for the public services and how the benefit to the public could be measured</a:t>
            </a:r>
          </a:p>
          <a:p>
            <a:pPr lvl="1"/>
            <a:endParaRPr lang="en-US" dirty="0"/>
          </a:p>
        </p:txBody>
      </p:sp>
    </p:spTree>
    <p:extLst>
      <p:ext uri="{BB962C8B-B14F-4D97-AF65-F5344CB8AC3E}">
        <p14:creationId xmlns:p14="http://schemas.microsoft.com/office/powerpoint/2010/main" val="4170323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Cost-Benefit Analysis</a:t>
            </a:r>
            <a:endParaRPr lang="en-US" dirty="0"/>
          </a:p>
        </p:txBody>
      </p:sp>
      <p:sp>
        <p:nvSpPr>
          <p:cNvPr id="3" name="Content Placeholder 2"/>
          <p:cNvSpPr>
            <a:spLocks noGrp="1"/>
          </p:cNvSpPr>
          <p:nvPr>
            <p:ph idx="1"/>
          </p:nvPr>
        </p:nvSpPr>
        <p:spPr/>
        <p:txBody>
          <a:bodyPr>
            <a:normAutofit/>
          </a:bodyPr>
          <a:lstStyle/>
          <a:p>
            <a:pPr lvl="0"/>
            <a:r>
              <a:rPr lang="en-US" dirty="0" err="1" smtClean="0"/>
              <a:t>Dupuit</a:t>
            </a:r>
            <a:r>
              <a:rPr lang="en-US" dirty="0" smtClean="0"/>
              <a:t> pioneered </a:t>
            </a:r>
            <a:r>
              <a:rPr lang="en-US" dirty="0"/>
              <a:t>cost-benefit approach to the optimum provision of public goods</a:t>
            </a:r>
          </a:p>
          <a:p>
            <a:pPr lvl="0"/>
            <a:r>
              <a:rPr lang="en-US" dirty="0" smtClean="0"/>
              <a:t>He used no </a:t>
            </a:r>
            <a:r>
              <a:rPr lang="en-US" dirty="0"/>
              <a:t>formal optimization; </a:t>
            </a:r>
            <a:r>
              <a:rPr lang="en-US" dirty="0" smtClean="0"/>
              <a:t>his results were usually </a:t>
            </a:r>
            <a:r>
              <a:rPr lang="en-US" dirty="0"/>
              <a:t>established through numerical examples</a:t>
            </a:r>
          </a:p>
          <a:p>
            <a:pPr lvl="0"/>
            <a:r>
              <a:rPr lang="en-US" dirty="0" err="1" smtClean="0"/>
              <a:t>Dupuit’s</a:t>
            </a:r>
            <a:r>
              <a:rPr lang="en-US" dirty="0" smtClean="0"/>
              <a:t> implicit </a:t>
            </a:r>
            <a:r>
              <a:rPr lang="en-US" dirty="0"/>
              <a:t>assumption of constant marginal utility of money obscures the trade-offs consumers deal with in making choices.</a:t>
            </a:r>
          </a:p>
          <a:p>
            <a:endParaRPr lang="en-US" dirty="0"/>
          </a:p>
        </p:txBody>
      </p:sp>
    </p:spTree>
    <p:extLst>
      <p:ext uri="{BB962C8B-B14F-4D97-AF65-F5344CB8AC3E}">
        <p14:creationId xmlns:p14="http://schemas.microsoft.com/office/powerpoint/2010/main" val="2232824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Jean Baptiste Say (1767-1832)</a:t>
            </a:r>
            <a:endParaRPr lang="en-US" dirty="0"/>
          </a:p>
        </p:txBody>
      </p:sp>
      <p:sp>
        <p:nvSpPr>
          <p:cNvPr id="4" name="Text Placeholder 3"/>
          <p:cNvSpPr>
            <a:spLocks noGrp="1"/>
          </p:cNvSpPr>
          <p:nvPr>
            <p:ph type="body" idx="1"/>
          </p:nvPr>
        </p:nvSpPr>
        <p:spPr/>
        <p:txBody>
          <a:bodyPr/>
          <a:lstStyle/>
          <a:p>
            <a:r>
              <a:rPr lang="en-US" dirty="0" smtClean="0"/>
              <a:t>Say’s Law</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0" y="152400"/>
            <a:ext cx="21336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9106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Jean Baptiste Say (1767-1832)</a:t>
            </a:r>
            <a:endParaRPr lang="en-US" dirty="0"/>
          </a:p>
        </p:txBody>
      </p:sp>
      <p:sp>
        <p:nvSpPr>
          <p:cNvPr id="3" name="Content Placeholder 2"/>
          <p:cNvSpPr>
            <a:spLocks noGrp="1"/>
          </p:cNvSpPr>
          <p:nvPr>
            <p:ph idx="1"/>
          </p:nvPr>
        </p:nvSpPr>
        <p:spPr/>
        <p:txBody>
          <a:bodyPr/>
          <a:lstStyle/>
          <a:p>
            <a:r>
              <a:rPr lang="en-US" dirty="0" smtClean="0"/>
              <a:t>Say’s Law</a:t>
            </a:r>
          </a:p>
          <a:p>
            <a:pPr lvl="1"/>
            <a:r>
              <a:rPr lang="en-US" dirty="0" smtClean="0"/>
              <a:t>Supply creates its own demand</a:t>
            </a:r>
          </a:p>
          <a:p>
            <a:pPr lvl="1"/>
            <a:r>
              <a:rPr lang="en-US" dirty="0" smtClean="0"/>
              <a:t>Therefore, market gluts (such as those discussed by Malthus) are unlikely</a:t>
            </a:r>
          </a:p>
          <a:p>
            <a:pPr lvl="1"/>
            <a:r>
              <a:rPr lang="en-US" dirty="0" smtClean="0"/>
              <a:t>Provided the cornerstone of non-interventionist macroeconomic policy until the advent of the Keynesian revolution</a:t>
            </a:r>
          </a:p>
          <a:p>
            <a:pPr lvl="1"/>
            <a:r>
              <a:rPr lang="en-US" dirty="0" smtClean="0"/>
              <a:t>Widely considered correct in the long run, but not in the short run</a:t>
            </a:r>
          </a:p>
          <a:p>
            <a:pPr lvl="1"/>
            <a:endParaRPr lang="en-US" dirty="0"/>
          </a:p>
        </p:txBody>
      </p:sp>
    </p:spTree>
    <p:extLst>
      <p:ext uri="{BB962C8B-B14F-4D97-AF65-F5344CB8AC3E}">
        <p14:creationId xmlns:p14="http://schemas.microsoft.com/office/powerpoint/2010/main" val="3630394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next?</a:t>
            </a:r>
            <a:endParaRPr lang="en-US" dirty="0"/>
          </a:p>
        </p:txBody>
      </p:sp>
      <p:sp>
        <p:nvSpPr>
          <p:cNvPr id="3" name="Content Placeholder 2"/>
          <p:cNvSpPr>
            <a:spLocks noGrp="1"/>
          </p:cNvSpPr>
          <p:nvPr>
            <p:ph idx="1"/>
          </p:nvPr>
        </p:nvSpPr>
        <p:spPr/>
        <p:txBody>
          <a:bodyPr/>
          <a:lstStyle/>
          <a:p>
            <a:r>
              <a:rPr lang="en-US" dirty="0" smtClean="0"/>
              <a:t>We are done discussing the Classical School of economic thought</a:t>
            </a:r>
          </a:p>
          <a:p>
            <a:r>
              <a:rPr lang="en-US" dirty="0" smtClean="0"/>
              <a:t>Next, we will discuss the rise of socialism</a:t>
            </a:r>
            <a:endParaRPr lang="en-US" dirty="0"/>
          </a:p>
        </p:txBody>
      </p:sp>
    </p:spTree>
    <p:extLst>
      <p:ext uri="{BB962C8B-B14F-4D97-AF65-F5344CB8AC3E}">
        <p14:creationId xmlns:p14="http://schemas.microsoft.com/office/powerpoint/2010/main" val="1403137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dirty="0" smtClean="0"/>
              <a:t>To look at the Rise of Demand in Classical Theories of Value …</a:t>
            </a:r>
          </a:p>
          <a:p>
            <a:pPr lvl="1"/>
            <a:r>
              <a:rPr lang="en-US" dirty="0" smtClean="0"/>
              <a:t>Jeremy Bentham</a:t>
            </a:r>
          </a:p>
          <a:p>
            <a:pPr lvl="1"/>
            <a:r>
              <a:rPr lang="en-US" dirty="0" smtClean="0"/>
              <a:t>John Stuart Mill</a:t>
            </a:r>
          </a:p>
          <a:p>
            <a:pPr lvl="1"/>
            <a:r>
              <a:rPr lang="en-US" dirty="0" smtClean="0"/>
              <a:t>Jules </a:t>
            </a:r>
            <a:r>
              <a:rPr lang="en-US" dirty="0" err="1" smtClean="0"/>
              <a:t>Dupuit</a:t>
            </a:r>
            <a:endParaRPr lang="en-US" dirty="0" smtClean="0"/>
          </a:p>
          <a:p>
            <a:r>
              <a:rPr lang="en-US" dirty="0" smtClean="0"/>
              <a:t>… and to finish our discussion of the Classical School …</a:t>
            </a:r>
          </a:p>
          <a:p>
            <a:pPr lvl="1"/>
            <a:r>
              <a:rPr lang="en-US" dirty="0" smtClean="0"/>
              <a:t>Jean Baptiste Say</a:t>
            </a:r>
            <a:endParaRPr lang="en-US" dirty="0"/>
          </a:p>
        </p:txBody>
      </p:sp>
    </p:spTree>
    <p:extLst>
      <p:ext uri="{BB962C8B-B14F-4D97-AF65-F5344CB8AC3E}">
        <p14:creationId xmlns:p14="http://schemas.microsoft.com/office/powerpoint/2010/main" val="935242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Jeremy Bentham (1748-1832)</a:t>
            </a:r>
            <a:endParaRPr lang="en-US" dirty="0"/>
          </a:p>
        </p:txBody>
      </p:sp>
      <p:sp>
        <p:nvSpPr>
          <p:cNvPr id="4" name="Text Placeholder 3"/>
          <p:cNvSpPr>
            <a:spLocks noGrp="1"/>
          </p:cNvSpPr>
          <p:nvPr>
            <p:ph type="body" idx="1"/>
          </p:nvPr>
        </p:nvSpPr>
        <p:spPr/>
        <p:txBody>
          <a:bodyPr/>
          <a:lstStyle/>
          <a:p>
            <a:r>
              <a:rPr lang="en-US" dirty="0" smtClean="0"/>
              <a:t>Utility and Utilitarianism</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2100" y="152401"/>
            <a:ext cx="2857500" cy="404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5587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idea of utility maximization</a:t>
            </a:r>
            <a:endParaRPr lang="en-US" dirty="0"/>
          </a:p>
        </p:txBody>
      </p:sp>
      <p:sp>
        <p:nvSpPr>
          <p:cNvPr id="3" name="Content Placeholder 2"/>
          <p:cNvSpPr>
            <a:spLocks noGrp="1"/>
          </p:cNvSpPr>
          <p:nvPr>
            <p:ph idx="1"/>
          </p:nvPr>
        </p:nvSpPr>
        <p:spPr/>
        <p:txBody>
          <a:bodyPr>
            <a:normAutofit/>
          </a:bodyPr>
          <a:lstStyle/>
          <a:p>
            <a:r>
              <a:rPr lang="en-US" dirty="0" smtClean="0"/>
              <a:t>Bentham argued that our choices are </a:t>
            </a:r>
            <a:r>
              <a:rPr lang="en-US" dirty="0"/>
              <a:t>based on utility maximization. </a:t>
            </a:r>
            <a:endParaRPr lang="en-US" dirty="0" smtClean="0"/>
          </a:p>
          <a:p>
            <a:r>
              <a:rPr lang="en-US" dirty="0" smtClean="0"/>
              <a:t>Bentham </a:t>
            </a:r>
            <a:r>
              <a:rPr lang="en-US" dirty="0"/>
              <a:t>provided the first statement of what has since become a commonplace idea: </a:t>
            </a:r>
            <a:endParaRPr lang="en-US" dirty="0" smtClean="0"/>
          </a:p>
          <a:p>
            <a:pPr lvl="1"/>
            <a:r>
              <a:rPr lang="en-US" dirty="0" smtClean="0"/>
              <a:t>economic </a:t>
            </a:r>
            <a:r>
              <a:rPr lang="en-US" dirty="0"/>
              <a:t>analysis would be enriched if it makes use of and explores the implications of the assumption that human beings do what they do in order to maximize utility, which is the excess of pleasure over pain</a:t>
            </a:r>
          </a:p>
        </p:txBody>
      </p:sp>
    </p:spTree>
    <p:extLst>
      <p:ext uri="{BB962C8B-B14F-4D97-AF65-F5344CB8AC3E}">
        <p14:creationId xmlns:p14="http://schemas.microsoft.com/office/powerpoint/2010/main" val="1716784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Utilitarianism</a:t>
            </a:r>
            <a:endParaRPr lang="en-US" dirty="0"/>
          </a:p>
        </p:txBody>
      </p:sp>
      <p:sp>
        <p:nvSpPr>
          <p:cNvPr id="3" name="Content Placeholder 2"/>
          <p:cNvSpPr>
            <a:spLocks noGrp="1"/>
          </p:cNvSpPr>
          <p:nvPr>
            <p:ph idx="1"/>
          </p:nvPr>
        </p:nvSpPr>
        <p:spPr/>
        <p:txBody>
          <a:bodyPr>
            <a:normAutofit/>
          </a:bodyPr>
          <a:lstStyle/>
          <a:p>
            <a:r>
              <a:rPr lang="en-US" dirty="0" smtClean="0"/>
              <a:t>Bentham argued that our ethical </a:t>
            </a:r>
            <a:r>
              <a:rPr lang="en-US" dirty="0"/>
              <a:t>choices must be based on maximization of the sum of utilities. </a:t>
            </a:r>
            <a:endParaRPr lang="en-US" dirty="0" smtClean="0"/>
          </a:p>
          <a:p>
            <a:r>
              <a:rPr lang="en-US" dirty="0" smtClean="0"/>
              <a:t>Bentham </a:t>
            </a:r>
            <a:r>
              <a:rPr lang="en-US" dirty="0"/>
              <a:t>went on to propose a theory of ethics called utilitarianism. </a:t>
            </a:r>
            <a:endParaRPr lang="en-US" dirty="0" smtClean="0"/>
          </a:p>
          <a:p>
            <a:r>
              <a:rPr lang="en-US" dirty="0" smtClean="0"/>
              <a:t>According </a:t>
            </a:r>
            <a:r>
              <a:rPr lang="en-US" dirty="0"/>
              <a:t>to </a:t>
            </a:r>
            <a:r>
              <a:rPr lang="en-US" dirty="0" smtClean="0"/>
              <a:t>Bentham’s </a:t>
            </a:r>
            <a:r>
              <a:rPr lang="en-US" dirty="0"/>
              <a:t>utilitarianism, the right thing to do in any situation—personal or political—is to make the choice that maximizes </a:t>
            </a:r>
            <a:r>
              <a:rPr lang="en-US" dirty="0" smtClean="0"/>
              <a:t>“the </a:t>
            </a:r>
            <a:r>
              <a:rPr lang="en-US" dirty="0"/>
              <a:t>greatest happiness of the greatest </a:t>
            </a:r>
            <a:r>
              <a:rPr lang="en-US" dirty="0" smtClean="0"/>
              <a:t>number.” </a:t>
            </a:r>
            <a:endParaRPr lang="en-US" dirty="0"/>
          </a:p>
        </p:txBody>
      </p:sp>
    </p:spTree>
    <p:extLst>
      <p:ext uri="{BB962C8B-B14F-4D97-AF65-F5344CB8AC3E}">
        <p14:creationId xmlns:p14="http://schemas.microsoft.com/office/powerpoint/2010/main" val="3822487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Utilitarianism</a:t>
            </a:r>
            <a:endParaRPr lang="en-US" dirty="0"/>
          </a:p>
        </p:txBody>
      </p:sp>
      <p:sp>
        <p:nvSpPr>
          <p:cNvPr id="3" name="Content Placeholder 2"/>
          <p:cNvSpPr>
            <a:spLocks noGrp="1"/>
          </p:cNvSpPr>
          <p:nvPr>
            <p:ph idx="1"/>
          </p:nvPr>
        </p:nvSpPr>
        <p:spPr/>
        <p:txBody>
          <a:bodyPr>
            <a:normAutofit/>
          </a:bodyPr>
          <a:lstStyle/>
          <a:p>
            <a:r>
              <a:rPr lang="en-US" dirty="0" smtClean="0"/>
              <a:t>Let </a:t>
            </a:r>
            <a:r>
              <a:rPr lang="en-US" dirty="0"/>
              <a:t>us assume </a:t>
            </a:r>
            <a:endParaRPr lang="en-US" dirty="0" smtClean="0"/>
          </a:p>
          <a:p>
            <a:pPr marL="971550" lvl="1" indent="-514350">
              <a:buFont typeface="+mj-lt"/>
              <a:buAutoNum type="arabicPeriod"/>
            </a:pPr>
            <a:r>
              <a:rPr lang="en-US" dirty="0" smtClean="0"/>
              <a:t>that </a:t>
            </a:r>
            <a:r>
              <a:rPr lang="en-US" dirty="0"/>
              <a:t>each individual's happiness can be represented by a numerical measure—called utility—in any given situation. Let us also assume </a:t>
            </a:r>
            <a:endParaRPr lang="en-US" dirty="0" smtClean="0"/>
          </a:p>
          <a:p>
            <a:pPr marL="971550" lvl="1" indent="-514350">
              <a:buFont typeface="+mj-lt"/>
              <a:buAutoNum type="arabicPeriod"/>
            </a:pPr>
            <a:r>
              <a:rPr lang="en-US" dirty="0" smtClean="0"/>
              <a:t>that </a:t>
            </a:r>
            <a:r>
              <a:rPr lang="en-US" dirty="0"/>
              <a:t>the sum of the utilities of a group of people is a meaningful measure of the well being of this group. </a:t>
            </a:r>
            <a:endParaRPr lang="en-US" dirty="0" smtClean="0"/>
          </a:p>
          <a:p>
            <a:r>
              <a:rPr lang="en-US" dirty="0" smtClean="0"/>
              <a:t>In </a:t>
            </a:r>
            <a:r>
              <a:rPr lang="en-US" dirty="0"/>
              <a:t>such case, it follows that the right thing to do is to make the choice that maximizes the sum of the utilities of all people. </a:t>
            </a:r>
            <a:endParaRPr lang="en-US" dirty="0" smtClean="0"/>
          </a:p>
        </p:txBody>
      </p:sp>
    </p:spTree>
    <p:extLst>
      <p:ext uri="{BB962C8B-B14F-4D97-AF65-F5344CB8AC3E}">
        <p14:creationId xmlns:p14="http://schemas.microsoft.com/office/powerpoint/2010/main" val="2046073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Utilitarianism</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assumptions (</a:t>
            </a:r>
            <a:r>
              <a:rPr lang="en-US" dirty="0" err="1"/>
              <a:t>i</a:t>
            </a:r>
            <a:r>
              <a:rPr lang="en-US" dirty="0"/>
              <a:t>) and (ii) on which </a:t>
            </a:r>
            <a:r>
              <a:rPr lang="en-US" dirty="0" err="1"/>
              <a:t>Betham's</a:t>
            </a:r>
            <a:r>
              <a:rPr lang="en-US" dirty="0"/>
              <a:t> utilitarianism is based are highly suspect in the eyes of many economists. </a:t>
            </a:r>
            <a:endParaRPr lang="en-US" dirty="0" smtClean="0"/>
          </a:p>
          <a:p>
            <a:r>
              <a:rPr lang="en-US" dirty="0" smtClean="0"/>
              <a:t>Besides</a:t>
            </a:r>
            <a:r>
              <a:rPr lang="en-US" dirty="0"/>
              <a:t>, in cases in which Jack's well being is linked in some (perhaps malign) way to Jill's well-being, utilitarianism can generate ethical prescriptions that offend our natural sense of the inviolability of individual rights. </a:t>
            </a:r>
            <a:endParaRPr lang="en-US" dirty="0" smtClean="0"/>
          </a:p>
          <a:p>
            <a:r>
              <a:rPr lang="en-US" dirty="0" smtClean="0"/>
              <a:t>(</a:t>
            </a:r>
            <a:r>
              <a:rPr lang="en-US" dirty="0"/>
              <a:t>Cardinal utility—formalized by Daniel Bernoulli and William Forster Lloyd—and interpersonal comparability of utilities makes total utility a meaningful concept.)</a:t>
            </a:r>
          </a:p>
        </p:txBody>
      </p:sp>
    </p:spTree>
    <p:extLst>
      <p:ext uri="{BB962C8B-B14F-4D97-AF65-F5344CB8AC3E}">
        <p14:creationId xmlns:p14="http://schemas.microsoft.com/office/powerpoint/2010/main" val="782330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Egalitarianism</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Interpersonal </a:t>
            </a:r>
            <a:r>
              <a:rPr lang="en-US" dirty="0"/>
              <a:t>comparability and Diminishing Marginal Utility—formalized by Daniel Bernoulli—gave an egalitarian flavor to utilitarian ethics. </a:t>
            </a:r>
            <a:endParaRPr lang="en-US" dirty="0" smtClean="0"/>
          </a:p>
          <a:p>
            <a:pPr lvl="0"/>
            <a:r>
              <a:rPr lang="en-US" dirty="0" smtClean="0"/>
              <a:t>If</a:t>
            </a:r>
            <a:r>
              <a:rPr lang="en-US" dirty="0"/>
              <a:t>, in addition to assumptions </a:t>
            </a:r>
            <a:r>
              <a:rPr lang="en-US" dirty="0" smtClean="0"/>
              <a:t>1 </a:t>
            </a:r>
            <a:r>
              <a:rPr lang="en-US" dirty="0"/>
              <a:t>and </a:t>
            </a:r>
            <a:r>
              <a:rPr lang="en-US" dirty="0" smtClean="0"/>
              <a:t>2, </a:t>
            </a:r>
            <a:r>
              <a:rPr lang="en-US" dirty="0"/>
              <a:t>we also accept the assumption that the link between one's happiness (or, utility) and one's wealth is </a:t>
            </a:r>
            <a:endParaRPr lang="en-US" dirty="0" smtClean="0"/>
          </a:p>
          <a:p>
            <a:pPr marL="971550" lvl="1" indent="-514350">
              <a:buFont typeface="+mj-lt"/>
              <a:buAutoNum type="arabicPeriod" startAt="3"/>
            </a:pPr>
            <a:r>
              <a:rPr lang="en-US" dirty="0" smtClean="0"/>
              <a:t>the </a:t>
            </a:r>
            <a:r>
              <a:rPr lang="en-US" dirty="0"/>
              <a:t>same for all people and </a:t>
            </a:r>
            <a:endParaRPr lang="en-US" dirty="0" smtClean="0"/>
          </a:p>
          <a:p>
            <a:pPr marL="971550" lvl="1" indent="-514350">
              <a:buFont typeface="+mj-lt"/>
              <a:buAutoNum type="arabicPeriod" startAt="3"/>
            </a:pPr>
            <a:r>
              <a:rPr lang="en-US" dirty="0" smtClean="0"/>
              <a:t>characterized </a:t>
            </a:r>
            <a:r>
              <a:rPr lang="en-US" dirty="0"/>
              <a:t>by diminishing marginal utility (that is, the twenty-first dollar you earn contributes more to your utility than the five hundredth dollar you earn), </a:t>
            </a:r>
            <a:r>
              <a:rPr lang="en-US" dirty="0" smtClean="0"/>
              <a:t>…</a:t>
            </a:r>
          </a:p>
          <a:p>
            <a:pPr lvl="0"/>
            <a:r>
              <a:rPr lang="en-US" dirty="0" smtClean="0"/>
              <a:t>… we </a:t>
            </a:r>
            <a:r>
              <a:rPr lang="en-US" dirty="0"/>
              <a:t>are led to the conclusion that the most ethical distribution of wealth is also the most equal distribution of wealth in which every person has the same amount of money. </a:t>
            </a:r>
            <a:endParaRPr lang="en-US" dirty="0" smtClean="0"/>
          </a:p>
          <a:p>
            <a:endParaRPr lang="en-US" dirty="0"/>
          </a:p>
        </p:txBody>
      </p:sp>
    </p:spTree>
    <p:extLst>
      <p:ext uri="{BB962C8B-B14F-4D97-AF65-F5344CB8AC3E}">
        <p14:creationId xmlns:p14="http://schemas.microsoft.com/office/powerpoint/2010/main" val="1545671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1465</Words>
  <Application>Microsoft Office PowerPoint</Application>
  <PresentationFormat>Widescreen</PresentationFormat>
  <Paragraphs>113</Paragraphs>
  <Slides>29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Bentham, Mill and Dupuit: The Rise of Demand in Classical Theories of Value</vt:lpstr>
      <vt:lpstr>Sources</vt:lpstr>
      <vt:lpstr>Contents</vt:lpstr>
      <vt:lpstr>Jeremy Bentham (1748-1832)</vt:lpstr>
      <vt:lpstr>The idea of utility maximization</vt:lpstr>
      <vt:lpstr>Utilitarianism</vt:lpstr>
      <vt:lpstr>Utilitarianism</vt:lpstr>
      <vt:lpstr>Utilitarianism</vt:lpstr>
      <vt:lpstr>Egalitarianism</vt:lpstr>
      <vt:lpstr>Egalitarianism</vt:lpstr>
      <vt:lpstr>John Stuart Mill (1806-1873)</vt:lpstr>
      <vt:lpstr>Theory of International Values</vt:lpstr>
      <vt:lpstr>Terms-of-trade justification for a tariff</vt:lpstr>
      <vt:lpstr>Terms-of-trade justification for a tariff</vt:lpstr>
      <vt:lpstr>Technological Progress</vt:lpstr>
      <vt:lpstr>Utilitarianism, pro and con</vt:lpstr>
      <vt:lpstr>Main Works</vt:lpstr>
      <vt:lpstr>Jules Dupuit (1804-1866)</vt:lpstr>
      <vt:lpstr>Willingness-to-pay and utility</vt:lpstr>
      <vt:lpstr>Willingness-to-pay and demand</vt:lpstr>
      <vt:lpstr>Willingness-to-pay and demand</vt:lpstr>
      <vt:lpstr>Consumer Surplus</vt:lpstr>
      <vt:lpstr>Deadweight Loss</vt:lpstr>
      <vt:lpstr>Tax Policy</vt:lpstr>
      <vt:lpstr>Price Discrimination Boosts Welfare</vt:lpstr>
      <vt:lpstr>Cost-Benefit Analysis</vt:lpstr>
      <vt:lpstr>Jean Baptiste Say (1767-1832)</vt:lpstr>
      <vt:lpstr>Jean Baptiste Say (1767-1832)</vt:lpstr>
      <vt:lpstr>What next?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Bentham, Mill and Dupuit</dc:title>
  <dc:creator>Udayan Roy</dc:creator>
  <cp:lastModifiedBy>Udayan Roy</cp:lastModifiedBy>
  <cp:revision>29</cp:revision>
  <dcterms:created xsi:type="dcterms:W3CDTF">2013-03-06T15:02:31Z</dcterms:created>
  <dcterms:modified xsi:type="dcterms:W3CDTF">2019-08-25T14:40:26Z</dcterms:modified>
</cp:coreProperties>
</file>