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60" r:id="rId6"/>
    <p:sldId id="262" r:id="rId7"/>
    <p:sldId id="261" r:id="rId8"/>
    <p:sldId id="263" r:id="rId9"/>
    <p:sldId id="264" r:id="rId10"/>
    <p:sldId id="265" r:id="rId11"/>
    <p:sldId id="266" r:id="rId12"/>
    <p:sldId id="267" r:id="rId13"/>
    <p:sldId id="268" r:id="rId14"/>
    <p:sldId id="269" r:id="rId15"/>
    <p:sldId id="270"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1C824D-2C82-417D-B1B9-D2E70850707F}"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38788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C824D-2C82-417D-B1B9-D2E70850707F}"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306669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C824D-2C82-417D-B1B9-D2E70850707F}"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231713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C824D-2C82-417D-B1B9-D2E70850707F}"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210176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C824D-2C82-417D-B1B9-D2E70850707F}"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340483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1C824D-2C82-417D-B1B9-D2E70850707F}"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178412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1C824D-2C82-417D-B1B9-D2E70850707F}" type="datetimeFigureOut">
              <a:rPr lang="en-US" smtClean="0"/>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230651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1C824D-2C82-417D-B1B9-D2E70850707F}" type="datetimeFigureOut">
              <a:rPr lang="en-US" smtClean="0"/>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248305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C824D-2C82-417D-B1B9-D2E70850707F}" type="datetimeFigureOut">
              <a:rPr lang="en-US" smtClean="0"/>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1129417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C824D-2C82-417D-B1B9-D2E70850707F}"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85818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C824D-2C82-417D-B1B9-D2E70850707F}"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294161-8271-4459-B1A4-78710BC59499}" type="slidenum">
              <a:rPr lang="en-US" smtClean="0"/>
              <a:t>‹#›</a:t>
            </a:fld>
            <a:endParaRPr lang="en-US"/>
          </a:p>
        </p:txBody>
      </p:sp>
    </p:spTree>
    <p:extLst>
      <p:ext uri="{BB962C8B-B14F-4D97-AF65-F5344CB8AC3E}">
        <p14:creationId xmlns:p14="http://schemas.microsoft.com/office/powerpoint/2010/main" val="416017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C824D-2C82-417D-B1B9-D2E70850707F}" type="datetimeFigureOut">
              <a:rPr lang="en-US" smtClean="0"/>
              <a:t>8/25/2019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94161-8271-4459-B1A4-78710BC59499}" type="slidenum">
              <a:rPr lang="en-US" smtClean="0"/>
              <a:t>‹#›</a:t>
            </a:fld>
            <a:endParaRPr lang="en-US"/>
          </a:p>
        </p:txBody>
      </p:sp>
    </p:spTree>
    <p:extLst>
      <p:ext uri="{BB962C8B-B14F-4D97-AF65-F5344CB8AC3E}">
        <p14:creationId xmlns:p14="http://schemas.microsoft.com/office/powerpoint/2010/main" val="1894763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index.html" TargetMode="External"/><Relationship Id="rId2" Type="http://schemas.openxmlformats.org/officeDocument/2006/relationships/hyperlink" Target="http://myweb.liu.edu/~uroy/eco54/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Econometri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Econometrics</a:t>
            </a:r>
            <a:endParaRPr lang="en-US" dirty="0"/>
          </a:p>
        </p:txBody>
      </p:sp>
      <p:sp>
        <p:nvSpPr>
          <p:cNvPr id="3" name="Subtitle 2"/>
          <p:cNvSpPr>
            <a:spLocks noGrp="1"/>
          </p:cNvSpPr>
          <p:nvPr>
            <p:ph type="subTitle" idx="1"/>
          </p:nvPr>
        </p:nvSpPr>
        <p:spPr/>
        <p:txBody>
          <a:bodyPr/>
          <a:lstStyle/>
          <a:p>
            <a:r>
              <a:rPr lang="en-US" dirty="0" smtClean="0">
                <a:hlinkClick r:id="rId2"/>
              </a:rPr>
              <a:t>ECO 54 History of Economic Thought</a:t>
            </a:r>
            <a:endParaRPr lang="en-US" dirty="0" smtClean="0"/>
          </a:p>
          <a:p>
            <a:r>
              <a:rPr lang="en-US" dirty="0" err="1" smtClean="0">
                <a:hlinkClick r:id="rId3"/>
              </a:rPr>
              <a:t>Udayan</a:t>
            </a:r>
            <a:r>
              <a:rPr lang="en-US" dirty="0" smtClean="0">
                <a:hlinkClick r:id="rId3"/>
              </a:rPr>
              <a:t> Roy</a:t>
            </a:r>
            <a:endParaRPr lang="en-US" dirty="0" smtClean="0"/>
          </a:p>
        </p:txBody>
      </p:sp>
    </p:spTree>
    <p:extLst>
      <p:ext uri="{BB962C8B-B14F-4D97-AF65-F5344CB8AC3E}">
        <p14:creationId xmlns:p14="http://schemas.microsoft.com/office/powerpoint/2010/main" val="331915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Supply and Demand</a:t>
            </a:r>
          </a:p>
        </p:txBody>
      </p:sp>
      <p:sp>
        <p:nvSpPr>
          <p:cNvPr id="3" name="Content Placeholder 2"/>
          <p:cNvSpPr>
            <a:spLocks noGrp="1"/>
          </p:cNvSpPr>
          <p:nvPr>
            <p:ph idx="1"/>
          </p:nvPr>
        </p:nvSpPr>
        <p:spPr/>
        <p:txBody>
          <a:bodyPr>
            <a:normAutofit/>
          </a:bodyPr>
          <a:lstStyle/>
          <a:p>
            <a:r>
              <a:rPr lang="en-US" dirty="0" smtClean="0"/>
              <a:t>For </a:t>
            </a:r>
            <a:r>
              <a:rPr lang="en-US" dirty="0"/>
              <a:t>example, they would be able to use the estimates to </a:t>
            </a:r>
            <a:r>
              <a:rPr lang="en-US" i="1" dirty="0"/>
              <a:t>predict</a:t>
            </a:r>
            <a:r>
              <a:rPr lang="en-US" dirty="0"/>
              <a:t> the extent to which the price paid by buyers, the price received by sellers, consumers’ surplus, and producers’ surplus will be affected by a tax.</a:t>
            </a:r>
          </a:p>
          <a:p>
            <a:endParaRPr lang="en-US" dirty="0"/>
          </a:p>
        </p:txBody>
      </p:sp>
    </p:spTree>
    <p:extLst>
      <p:ext uri="{BB962C8B-B14F-4D97-AF65-F5344CB8AC3E}">
        <p14:creationId xmlns:p14="http://schemas.microsoft.com/office/powerpoint/2010/main" val="3857994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Analysis</a:t>
            </a:r>
            <a:endParaRPr lang="en-US" dirty="0"/>
          </a:p>
        </p:txBody>
      </p:sp>
      <p:sp>
        <p:nvSpPr>
          <p:cNvPr id="3" name="Content Placeholder 2"/>
          <p:cNvSpPr>
            <a:spLocks noGrp="1"/>
          </p:cNvSpPr>
          <p:nvPr>
            <p:ph idx="1"/>
          </p:nvPr>
        </p:nvSpPr>
        <p:spPr/>
        <p:txBody>
          <a:bodyPr>
            <a:normAutofit/>
          </a:bodyPr>
          <a:lstStyle/>
          <a:p>
            <a:r>
              <a:rPr lang="en-US" dirty="0"/>
              <a:t>The most important statistical method in econometrics is regression analysis. </a:t>
            </a:r>
            <a:endParaRPr lang="en-US" dirty="0" smtClean="0"/>
          </a:p>
          <a:p>
            <a:r>
              <a:rPr lang="en-US" dirty="0" smtClean="0"/>
              <a:t>This </a:t>
            </a:r>
            <a:r>
              <a:rPr lang="en-US" dirty="0"/>
              <a:t>technique was originally used to derive meaningful results from </a:t>
            </a:r>
            <a:r>
              <a:rPr lang="en-US" i="1" dirty="0"/>
              <a:t>experimental</a:t>
            </a:r>
            <a:r>
              <a:rPr lang="en-US" dirty="0"/>
              <a:t> data in the natural sciences. </a:t>
            </a:r>
            <a:endParaRPr lang="en-US" dirty="0" smtClean="0"/>
          </a:p>
          <a:p>
            <a:r>
              <a:rPr lang="en-US" dirty="0" smtClean="0"/>
              <a:t>Economists </a:t>
            </a:r>
            <a:r>
              <a:rPr lang="en-US" dirty="0"/>
              <a:t>typically cannot do controlled experiments. </a:t>
            </a:r>
            <a:endParaRPr lang="en-US" dirty="0" smtClean="0"/>
          </a:p>
          <a:p>
            <a:r>
              <a:rPr lang="en-US" dirty="0" smtClean="0"/>
              <a:t>So, they rely on historical or observed data</a:t>
            </a:r>
          </a:p>
        </p:txBody>
      </p:sp>
    </p:spTree>
    <p:extLst>
      <p:ext uri="{BB962C8B-B14F-4D97-AF65-F5344CB8AC3E}">
        <p14:creationId xmlns:p14="http://schemas.microsoft.com/office/powerpoint/2010/main" val="3311887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Analysis</a:t>
            </a:r>
            <a:endParaRPr lang="en-US" dirty="0"/>
          </a:p>
        </p:txBody>
      </p:sp>
      <p:sp>
        <p:nvSpPr>
          <p:cNvPr id="3" name="Content Placeholder 2"/>
          <p:cNvSpPr>
            <a:spLocks noGrp="1"/>
          </p:cNvSpPr>
          <p:nvPr>
            <p:ph idx="1"/>
          </p:nvPr>
        </p:nvSpPr>
        <p:spPr/>
        <p:txBody>
          <a:bodyPr>
            <a:normAutofit/>
          </a:bodyPr>
          <a:lstStyle/>
          <a:p>
            <a:r>
              <a:rPr lang="en-US" dirty="0" smtClean="0"/>
              <a:t>Historical </a:t>
            </a:r>
            <a:r>
              <a:rPr lang="en-US" dirty="0"/>
              <a:t>data may be subject to omitted-variable bias and other problems </a:t>
            </a:r>
            <a:r>
              <a:rPr lang="en-US" dirty="0" smtClean="0"/>
              <a:t>that must </a:t>
            </a:r>
            <a:r>
              <a:rPr lang="en-US" dirty="0"/>
              <a:t>be addressed statistically using regression models. </a:t>
            </a:r>
            <a:endParaRPr lang="en-US" dirty="0" smtClean="0"/>
          </a:p>
          <a:p>
            <a:r>
              <a:rPr lang="en-US" dirty="0" smtClean="0"/>
              <a:t>The </a:t>
            </a:r>
            <a:r>
              <a:rPr lang="en-US" dirty="0"/>
              <a:t>adaptation of regression techniques, which were originally developed for experimental data, for use with historical data has been a major focus of research in econometrics</a:t>
            </a:r>
            <a:r>
              <a:rPr lang="en-US" dirty="0" smtClean="0"/>
              <a:t>.</a:t>
            </a:r>
            <a:endParaRPr lang="en-US" dirty="0"/>
          </a:p>
        </p:txBody>
      </p:sp>
    </p:spTree>
    <p:extLst>
      <p:ext uri="{BB962C8B-B14F-4D97-AF65-F5344CB8AC3E}">
        <p14:creationId xmlns:p14="http://schemas.microsoft.com/office/powerpoint/2010/main" val="1971175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Experiments</a:t>
            </a:r>
            <a:endParaRPr lang="en-US" dirty="0"/>
          </a:p>
        </p:txBody>
      </p:sp>
      <p:sp>
        <p:nvSpPr>
          <p:cNvPr id="3" name="Content Placeholder 2"/>
          <p:cNvSpPr>
            <a:spLocks noGrp="1"/>
          </p:cNvSpPr>
          <p:nvPr>
            <p:ph idx="1"/>
          </p:nvPr>
        </p:nvSpPr>
        <p:spPr/>
        <p:txBody>
          <a:bodyPr>
            <a:normAutofit/>
          </a:bodyPr>
          <a:lstStyle/>
          <a:p>
            <a:r>
              <a:rPr lang="en-US" dirty="0"/>
              <a:t>When possible, econometricians seek out natural experiments that ‘accidentally’ reveal economic truths. </a:t>
            </a:r>
            <a:endParaRPr lang="en-US" dirty="0" smtClean="0"/>
          </a:p>
          <a:p>
            <a:r>
              <a:rPr lang="en-US" dirty="0" smtClean="0"/>
              <a:t>For </a:t>
            </a:r>
            <a:r>
              <a:rPr lang="en-US" dirty="0"/>
              <a:t>example, the Vietnam draft lottery has been used to test and estimate theories on the effect of career interruption on future earnings</a:t>
            </a:r>
            <a:r>
              <a:rPr lang="en-US" dirty="0" smtClean="0"/>
              <a:t>.</a:t>
            </a:r>
            <a:endParaRPr lang="en-US" dirty="0"/>
          </a:p>
        </p:txBody>
      </p:sp>
    </p:spTree>
    <p:extLst>
      <p:ext uri="{BB962C8B-B14F-4D97-AF65-F5344CB8AC3E}">
        <p14:creationId xmlns:p14="http://schemas.microsoft.com/office/powerpoint/2010/main" val="4109547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Experiments</a:t>
            </a:r>
            <a:endParaRPr lang="en-US" dirty="0"/>
          </a:p>
        </p:txBody>
      </p:sp>
      <p:sp>
        <p:nvSpPr>
          <p:cNvPr id="3" name="Content Placeholder 2"/>
          <p:cNvSpPr>
            <a:spLocks noGrp="1"/>
          </p:cNvSpPr>
          <p:nvPr>
            <p:ph idx="1"/>
          </p:nvPr>
        </p:nvSpPr>
        <p:spPr/>
        <p:txBody>
          <a:bodyPr>
            <a:normAutofit lnSpcReduction="10000"/>
          </a:bodyPr>
          <a:lstStyle/>
          <a:p>
            <a:r>
              <a:rPr lang="en-US" dirty="0" smtClean="0"/>
              <a:t>See </a:t>
            </a:r>
            <a:r>
              <a:rPr lang="en-US" dirty="0"/>
              <a:t>“Lifetime Earnings and the Vietnam Era Draft Lottery: Evidence from Social Security Administrative Records,” by Joshua D. </a:t>
            </a:r>
            <a:r>
              <a:rPr lang="en-US" dirty="0" err="1"/>
              <a:t>Angrist</a:t>
            </a:r>
            <a:r>
              <a:rPr lang="en-US" dirty="0"/>
              <a:t>, </a:t>
            </a:r>
            <a:r>
              <a:rPr lang="en-US" i="1" dirty="0"/>
              <a:t>American Economic Review</a:t>
            </a:r>
            <a:r>
              <a:rPr lang="en-US" dirty="0"/>
              <a:t>, vol. 80, no. 3, June 1990, pp. 313 – 336. </a:t>
            </a:r>
            <a:endParaRPr lang="en-US" dirty="0" smtClean="0"/>
          </a:p>
          <a:p>
            <a:r>
              <a:rPr lang="en-US" dirty="0" smtClean="0"/>
              <a:t>According </a:t>
            </a:r>
            <a:r>
              <a:rPr lang="en-US" dirty="0"/>
              <a:t>to </a:t>
            </a:r>
            <a:r>
              <a:rPr lang="en-US" dirty="0" err="1"/>
              <a:t>Angrist</a:t>
            </a:r>
            <a:r>
              <a:rPr lang="en-US" dirty="0"/>
              <a:t>, “Social Security administrative records indicate that in the early 1980s, long after their service in Vietnam was ended, the earnings of white veterans were approximately 15 percent less than the earnings of comparable nonveterans</a:t>
            </a:r>
            <a:r>
              <a:rPr lang="en-US" dirty="0" smtClean="0"/>
              <a:t>.”</a:t>
            </a:r>
            <a:endParaRPr lang="en-US" dirty="0"/>
          </a:p>
          <a:p>
            <a:endParaRPr lang="en-US" dirty="0"/>
          </a:p>
        </p:txBody>
      </p:sp>
    </p:spTree>
    <p:extLst>
      <p:ext uri="{BB962C8B-B14F-4D97-AF65-F5344CB8AC3E}">
        <p14:creationId xmlns:p14="http://schemas.microsoft.com/office/powerpoint/2010/main" val="4263144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Experiments</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rare cases, results from controlled experiments may be used. </a:t>
            </a:r>
            <a:endParaRPr lang="en-US" dirty="0" smtClean="0"/>
          </a:p>
          <a:p>
            <a:r>
              <a:rPr lang="en-US" dirty="0" smtClean="0"/>
              <a:t>For </a:t>
            </a:r>
            <a:r>
              <a:rPr lang="en-US" dirty="0"/>
              <a:t>example, classroom experiments have been used to test prevailing theories of rational behavior in game-like situations</a:t>
            </a:r>
            <a:r>
              <a:rPr lang="en-US" dirty="0" smtClean="0"/>
              <a:t>.</a:t>
            </a:r>
            <a:endParaRPr lang="en-US" dirty="0"/>
          </a:p>
          <a:p>
            <a:endParaRPr lang="en-US" dirty="0"/>
          </a:p>
        </p:txBody>
      </p:sp>
    </p:spTree>
    <p:extLst>
      <p:ext uri="{BB962C8B-B14F-4D97-AF65-F5344CB8AC3E}">
        <p14:creationId xmlns:p14="http://schemas.microsoft.com/office/powerpoint/2010/main" val="3950067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i="1" dirty="0" smtClean="0"/>
              <a:t>History </a:t>
            </a:r>
            <a:r>
              <a:rPr lang="en-US" i="1" dirty="0"/>
              <a:t>of Economic </a:t>
            </a:r>
            <a:r>
              <a:rPr lang="en-US" dirty="0"/>
              <a:t>Thought, Fourth Edition, by Harry </a:t>
            </a:r>
            <a:r>
              <a:rPr lang="en-US" dirty="0" err="1"/>
              <a:t>Landreth</a:t>
            </a:r>
            <a:r>
              <a:rPr lang="en-US" dirty="0"/>
              <a:t> and David C. Colander, Chapter 16</a:t>
            </a:r>
          </a:p>
          <a:p>
            <a:r>
              <a:rPr lang="en-US" i="1" dirty="0"/>
              <a:t>The Ordinary Business of Life</a:t>
            </a:r>
            <a:r>
              <a:rPr lang="en-US" dirty="0"/>
              <a:t> by Roger Backhouse, Chapter </a:t>
            </a:r>
            <a:r>
              <a:rPr lang="en-US" dirty="0" smtClean="0"/>
              <a:t>11, pages 237 – 252 </a:t>
            </a:r>
            <a:endParaRPr lang="en-US" dirty="0"/>
          </a:p>
          <a:p>
            <a:r>
              <a:rPr lang="en-US" u="sng" dirty="0">
                <a:hlinkClick r:id="rId2"/>
              </a:rPr>
              <a:t>http://en.wikipedia.org/wiki/Econometrics</a:t>
            </a:r>
            <a:endParaRPr lang="en-US" dirty="0"/>
          </a:p>
          <a:p>
            <a:endParaRPr lang="en-US" dirty="0"/>
          </a:p>
        </p:txBody>
      </p:sp>
    </p:spTree>
    <p:extLst>
      <p:ext uri="{BB962C8B-B14F-4D97-AF65-F5344CB8AC3E}">
        <p14:creationId xmlns:p14="http://schemas.microsoft.com/office/powerpoint/2010/main" val="1309069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Econometrics?</a:t>
            </a:r>
            <a:endParaRPr lang="en-US" dirty="0"/>
          </a:p>
        </p:txBody>
      </p:sp>
      <p:sp>
        <p:nvSpPr>
          <p:cNvPr id="3" name="Content Placeholder 2"/>
          <p:cNvSpPr>
            <a:spLocks noGrp="1"/>
          </p:cNvSpPr>
          <p:nvPr>
            <p:ph idx="1"/>
          </p:nvPr>
        </p:nvSpPr>
        <p:spPr/>
        <p:txBody>
          <a:bodyPr>
            <a:normAutofit fontScale="85000" lnSpcReduction="20000"/>
          </a:bodyPr>
          <a:lstStyle/>
          <a:p>
            <a:r>
              <a:rPr lang="en-US" dirty="0"/>
              <a:t>Econometrics literally means ‘economic measurement’. </a:t>
            </a:r>
            <a:endParaRPr lang="en-US" dirty="0" smtClean="0"/>
          </a:p>
          <a:p>
            <a:r>
              <a:rPr lang="en-US" dirty="0" smtClean="0"/>
              <a:t>Here </a:t>
            </a:r>
            <a:r>
              <a:rPr lang="en-US" dirty="0"/>
              <a:t>is how </a:t>
            </a:r>
            <a:r>
              <a:rPr lang="en-US" dirty="0" err="1"/>
              <a:t>Ragnar</a:t>
            </a:r>
            <a:r>
              <a:rPr lang="en-US" dirty="0"/>
              <a:t> Frisch (1895 – 1973), one of the founders of the subject, defined econometrics:</a:t>
            </a:r>
          </a:p>
          <a:p>
            <a:pPr lvl="1"/>
            <a:r>
              <a:rPr lang="en-US" dirty="0" smtClean="0"/>
              <a:t>Thus</a:t>
            </a:r>
            <a:r>
              <a:rPr lang="en-US" dirty="0"/>
              <a:t>, econometrics is by no means the same as economic statistics. Nor is it identical with what we call general economic theory, although a considerable portion of this theory has a definitely quantitative character. Nor should econometrics be taken as synonymous with the application of mathematics to economics. Experience has shown that each of these three viewpoints, that of statistics, economic theory, and mathematics, is a necessary, but not by itself sufficient, condition for a real understanding of the quantitative relations in modern economic life. It is the unification of all three that is powerful. And it is this unification that constitutes econometrics. (‘Editorial’, </a:t>
            </a:r>
            <a:r>
              <a:rPr lang="en-US" dirty="0" err="1"/>
              <a:t>Econometrica</a:t>
            </a:r>
            <a:r>
              <a:rPr lang="en-US" dirty="0"/>
              <a:t>, vol. 1, 1933, p. 2</a:t>
            </a:r>
            <a:r>
              <a:rPr lang="en-US" dirty="0" smtClean="0"/>
              <a:t>)</a:t>
            </a:r>
            <a:endParaRPr lang="en-US" dirty="0"/>
          </a:p>
        </p:txBody>
      </p:sp>
    </p:spTree>
    <p:extLst>
      <p:ext uri="{BB962C8B-B14F-4D97-AF65-F5344CB8AC3E}">
        <p14:creationId xmlns:p14="http://schemas.microsoft.com/office/powerpoint/2010/main" val="3425021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Econometrics?</a:t>
            </a:r>
          </a:p>
        </p:txBody>
      </p:sp>
      <p:sp>
        <p:nvSpPr>
          <p:cNvPr id="3" name="Content Placeholder 2"/>
          <p:cNvSpPr>
            <a:spLocks noGrp="1"/>
          </p:cNvSpPr>
          <p:nvPr>
            <p:ph idx="1"/>
          </p:nvPr>
        </p:nvSpPr>
        <p:spPr/>
        <p:txBody>
          <a:bodyPr/>
          <a:lstStyle/>
          <a:p>
            <a:r>
              <a:rPr lang="en-US" dirty="0"/>
              <a:t>Theoretical economic analysis, no matter how mathematical its style, is not econometrics. </a:t>
            </a:r>
            <a:endParaRPr lang="en-US" dirty="0" smtClean="0"/>
          </a:p>
          <a:p>
            <a:r>
              <a:rPr lang="en-US" dirty="0" smtClean="0"/>
              <a:t>The </a:t>
            </a:r>
            <a:r>
              <a:rPr lang="en-US" dirty="0"/>
              <a:t>accumulation of statistical measurements is not </a:t>
            </a:r>
            <a:r>
              <a:rPr lang="en-US" dirty="0" smtClean="0"/>
              <a:t>econometrics. </a:t>
            </a:r>
          </a:p>
          <a:p>
            <a:r>
              <a:rPr lang="en-US" dirty="0" smtClean="0"/>
              <a:t>Probability theory is not econometrics either.</a:t>
            </a:r>
          </a:p>
        </p:txBody>
      </p:sp>
    </p:spTree>
    <p:extLst>
      <p:ext uri="{BB962C8B-B14F-4D97-AF65-F5344CB8AC3E}">
        <p14:creationId xmlns:p14="http://schemas.microsoft.com/office/powerpoint/2010/main" val="3185872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Econometrics?</a:t>
            </a:r>
          </a:p>
        </p:txBody>
      </p:sp>
      <p:sp>
        <p:nvSpPr>
          <p:cNvPr id="3" name="Content Placeholder 2"/>
          <p:cNvSpPr>
            <a:spLocks noGrp="1"/>
          </p:cNvSpPr>
          <p:nvPr>
            <p:ph idx="1"/>
          </p:nvPr>
        </p:nvSpPr>
        <p:spPr/>
        <p:txBody>
          <a:bodyPr/>
          <a:lstStyle/>
          <a:p>
            <a:r>
              <a:rPr lang="en-US" dirty="0" smtClean="0"/>
              <a:t>Econometrics </a:t>
            </a:r>
            <a:r>
              <a:rPr lang="en-US" dirty="0"/>
              <a:t>is the use of </a:t>
            </a:r>
            <a:r>
              <a:rPr lang="en-US" dirty="0" smtClean="0"/>
              <a:t>data </a:t>
            </a:r>
            <a:r>
              <a:rPr lang="en-US" dirty="0"/>
              <a:t>to test the validity of mathematically expressed economic theories in the light of the laws of probability theory</a:t>
            </a:r>
            <a:r>
              <a:rPr lang="en-US" dirty="0" smtClean="0"/>
              <a:t>.</a:t>
            </a:r>
            <a:endParaRPr lang="en-US" dirty="0"/>
          </a:p>
        </p:txBody>
      </p:sp>
    </p:spTree>
    <p:extLst>
      <p:ext uri="{BB962C8B-B14F-4D97-AF65-F5344CB8AC3E}">
        <p14:creationId xmlns:p14="http://schemas.microsoft.com/office/powerpoint/2010/main" val="1452269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Econometrics?</a:t>
            </a:r>
          </a:p>
        </p:txBody>
      </p:sp>
      <p:sp>
        <p:nvSpPr>
          <p:cNvPr id="3" name="Content Placeholder 2"/>
          <p:cNvSpPr>
            <a:spLocks noGrp="1"/>
          </p:cNvSpPr>
          <p:nvPr>
            <p:ph idx="1"/>
          </p:nvPr>
        </p:nvSpPr>
        <p:spPr/>
        <p:txBody>
          <a:bodyPr/>
          <a:lstStyle/>
          <a:p>
            <a:r>
              <a:rPr lang="en-US" dirty="0"/>
              <a:t>The goal of econometric analysis is to make reliable quantitative predictions of the likely responses of the economy to alternative economic policies and shocks. </a:t>
            </a:r>
            <a:endParaRPr lang="en-US" dirty="0" smtClean="0"/>
          </a:p>
          <a:p>
            <a:r>
              <a:rPr lang="en-US" dirty="0" smtClean="0"/>
              <a:t>Such </a:t>
            </a:r>
            <a:r>
              <a:rPr lang="en-US" dirty="0"/>
              <a:t>predictions, if available, would be a useful guide for policymakers. </a:t>
            </a:r>
          </a:p>
          <a:p>
            <a:endParaRPr lang="en-US" dirty="0"/>
          </a:p>
        </p:txBody>
      </p:sp>
    </p:spTree>
    <p:extLst>
      <p:ext uri="{BB962C8B-B14F-4D97-AF65-F5344CB8AC3E}">
        <p14:creationId xmlns:p14="http://schemas.microsoft.com/office/powerpoint/2010/main" val="2272582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Supply and Demand</a:t>
            </a:r>
          </a:p>
        </p:txBody>
      </p:sp>
      <p:sp>
        <p:nvSpPr>
          <p:cNvPr id="3" name="Content Placeholder 2"/>
          <p:cNvSpPr>
            <a:spLocks noGrp="1"/>
          </p:cNvSpPr>
          <p:nvPr>
            <p:ph idx="1"/>
          </p:nvPr>
        </p:nvSpPr>
        <p:spPr/>
        <p:txBody>
          <a:bodyPr/>
          <a:lstStyle/>
          <a:p>
            <a:r>
              <a:rPr lang="en-US" dirty="0" smtClean="0"/>
              <a:t>Let us take the familiar theory of supply and demand and see how it might be tested using observed data</a:t>
            </a:r>
            <a:endParaRPr lang="en-US" dirty="0"/>
          </a:p>
        </p:txBody>
      </p:sp>
    </p:spTree>
    <p:extLst>
      <p:ext uri="{BB962C8B-B14F-4D97-AF65-F5344CB8AC3E}">
        <p14:creationId xmlns:p14="http://schemas.microsoft.com/office/powerpoint/2010/main" val="2918730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Supply and Demand</a:t>
            </a:r>
            <a:endParaRPr lang="en-US" dirty="0"/>
          </a:p>
        </p:txBody>
      </p:sp>
      <p:sp>
        <p:nvSpPr>
          <p:cNvPr id="3" name="Content Placeholder 2"/>
          <p:cNvSpPr>
            <a:spLocks noGrp="1"/>
          </p:cNvSpPr>
          <p:nvPr>
            <p:ph idx="1"/>
          </p:nvPr>
        </p:nvSpPr>
        <p:spPr/>
        <p:txBody>
          <a:bodyPr>
            <a:normAutofit/>
          </a:bodyPr>
          <a:lstStyle/>
          <a:p>
            <a:r>
              <a:rPr lang="en-US" dirty="0" smtClean="0"/>
              <a:t>The supply-demand theory </a:t>
            </a:r>
            <a:r>
              <a:rPr lang="en-US" dirty="0"/>
              <a:t>consists of three assumptions: </a:t>
            </a:r>
          </a:p>
          <a:p>
            <a:pPr lvl="1"/>
            <a:r>
              <a:rPr lang="en-US" i="1" dirty="0" smtClean="0"/>
              <a:t>Demand</a:t>
            </a:r>
            <a:r>
              <a:rPr lang="en-US" dirty="0"/>
              <a:t>: The quantity of a product that is demanded by buyers is inversely related to the product’s price, assuming all other factors that also affect buyers’ decisions are unchanged.</a:t>
            </a:r>
          </a:p>
          <a:p>
            <a:pPr lvl="1"/>
            <a:r>
              <a:rPr lang="en-US" i="1" dirty="0"/>
              <a:t>Supply</a:t>
            </a:r>
            <a:r>
              <a:rPr lang="en-US" dirty="0"/>
              <a:t>: The quantity of a product that is supplied by sellers is directly related to the product’s price, assuming all other factors that also affect sellers’ decisions are unchanged.</a:t>
            </a:r>
          </a:p>
          <a:p>
            <a:pPr lvl="1"/>
            <a:r>
              <a:rPr lang="en-US" i="1" dirty="0"/>
              <a:t>Equilibrium</a:t>
            </a:r>
            <a:r>
              <a:rPr lang="en-US" dirty="0"/>
              <a:t>: The product’s price is always at the level that makes the quantity supplied equal to the quantity demanded</a:t>
            </a:r>
            <a:r>
              <a:rPr lang="en-US" dirty="0" smtClean="0"/>
              <a:t>.</a:t>
            </a:r>
            <a:endParaRPr lang="en-US" dirty="0"/>
          </a:p>
        </p:txBody>
      </p:sp>
    </p:spTree>
    <p:extLst>
      <p:ext uri="{BB962C8B-B14F-4D97-AF65-F5344CB8AC3E}">
        <p14:creationId xmlns:p14="http://schemas.microsoft.com/office/powerpoint/2010/main" val="887404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Supply and Demand</a:t>
            </a:r>
          </a:p>
        </p:txBody>
      </p:sp>
      <p:sp>
        <p:nvSpPr>
          <p:cNvPr id="3" name="Content Placeholder 2"/>
          <p:cNvSpPr>
            <a:spLocks noGrp="1"/>
          </p:cNvSpPr>
          <p:nvPr>
            <p:ph idx="1"/>
          </p:nvPr>
        </p:nvSpPr>
        <p:spPr/>
        <p:txBody>
          <a:bodyPr>
            <a:normAutofit lnSpcReduction="10000"/>
          </a:bodyPr>
          <a:lstStyle/>
          <a:p>
            <a:r>
              <a:rPr lang="en-US" dirty="0"/>
              <a:t>The econometrician will have to test each assumption with data. </a:t>
            </a:r>
            <a:endParaRPr lang="en-US" dirty="0" smtClean="0"/>
          </a:p>
          <a:p>
            <a:r>
              <a:rPr lang="en-US" dirty="0" smtClean="0"/>
              <a:t>Valid </a:t>
            </a:r>
            <a:r>
              <a:rPr lang="en-US" dirty="0"/>
              <a:t>statistical techniques based on the standard laws of probability will have to be used to </a:t>
            </a:r>
            <a:r>
              <a:rPr lang="en-US" i="1" dirty="0"/>
              <a:t>test</a:t>
            </a:r>
            <a:r>
              <a:rPr lang="en-US" dirty="0"/>
              <a:t> whether the available data does indeed imply an inverse relation between price and quantity demanded when all other factors that affect demand are unchanged. </a:t>
            </a:r>
            <a:endParaRPr lang="en-US" dirty="0" smtClean="0"/>
          </a:p>
          <a:p>
            <a:r>
              <a:rPr lang="en-US" dirty="0" smtClean="0"/>
              <a:t>Then </a:t>
            </a:r>
            <a:r>
              <a:rPr lang="en-US" dirty="0"/>
              <a:t>the same testing will have to be done for the supply assumption and the equilibrium assumption. </a:t>
            </a:r>
          </a:p>
        </p:txBody>
      </p:sp>
    </p:spTree>
    <p:extLst>
      <p:ext uri="{BB962C8B-B14F-4D97-AF65-F5344CB8AC3E}">
        <p14:creationId xmlns:p14="http://schemas.microsoft.com/office/powerpoint/2010/main" val="3519332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Supply and Demand</a:t>
            </a:r>
          </a:p>
        </p:txBody>
      </p:sp>
      <p:sp>
        <p:nvSpPr>
          <p:cNvPr id="3" name="Content Placeholder 2"/>
          <p:cNvSpPr>
            <a:spLocks noGrp="1"/>
          </p:cNvSpPr>
          <p:nvPr>
            <p:ph idx="1"/>
          </p:nvPr>
        </p:nvSpPr>
        <p:spPr/>
        <p:txBody>
          <a:bodyPr>
            <a:normAutofit/>
          </a:bodyPr>
          <a:lstStyle/>
          <a:p>
            <a:r>
              <a:rPr lang="en-US" dirty="0" smtClean="0"/>
              <a:t>If </a:t>
            </a:r>
            <a:r>
              <a:rPr lang="en-US" dirty="0"/>
              <a:t>the supply-demand theory passes all tests, valid statistical techniques will then have to be used to </a:t>
            </a:r>
            <a:r>
              <a:rPr lang="en-US" i="1" dirty="0"/>
              <a:t>estimate</a:t>
            </a:r>
            <a:r>
              <a:rPr lang="en-US" dirty="0"/>
              <a:t> the extent to which, say, a one percent increase in price reduces the quantity demanded and increases the quantity supplied. </a:t>
            </a:r>
            <a:endParaRPr lang="en-US" dirty="0" smtClean="0"/>
          </a:p>
          <a:p>
            <a:r>
              <a:rPr lang="en-US" dirty="0" smtClean="0"/>
              <a:t>These </a:t>
            </a:r>
            <a:r>
              <a:rPr lang="en-US" dirty="0"/>
              <a:t>estimates, if available, will be of great use to policymakers for </a:t>
            </a:r>
            <a:r>
              <a:rPr lang="en-US" i="1" dirty="0"/>
              <a:t>policy evaluation</a:t>
            </a:r>
            <a:r>
              <a:rPr lang="en-US" dirty="0"/>
              <a:t>. </a:t>
            </a:r>
          </a:p>
        </p:txBody>
      </p:sp>
    </p:spTree>
    <p:extLst>
      <p:ext uri="{BB962C8B-B14F-4D97-AF65-F5344CB8AC3E}">
        <p14:creationId xmlns:p14="http://schemas.microsoft.com/office/powerpoint/2010/main" val="2924147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895</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Econometrics</vt:lpstr>
      <vt:lpstr>What is Econometrics?</vt:lpstr>
      <vt:lpstr>What is Econometrics?</vt:lpstr>
      <vt:lpstr>What is Econometrics?</vt:lpstr>
      <vt:lpstr>What is Econometrics?</vt:lpstr>
      <vt:lpstr>Application: Supply and Demand</vt:lpstr>
      <vt:lpstr>Application: Supply and Demand</vt:lpstr>
      <vt:lpstr>Application: Supply and Demand</vt:lpstr>
      <vt:lpstr>Application: Supply and Demand</vt:lpstr>
      <vt:lpstr>Application: Supply and Demand</vt:lpstr>
      <vt:lpstr>Regression Analysis</vt:lpstr>
      <vt:lpstr>Regression Analysis</vt:lpstr>
      <vt:lpstr>Natural Experiments</vt:lpstr>
      <vt:lpstr>Natural Experiments</vt:lpstr>
      <vt:lpstr>Controlled Experiments</vt:lpstr>
      <vt:lpstr>Sources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Econometrics</dc:title>
  <dc:creator>Udayan Roy</dc:creator>
  <cp:lastModifiedBy>Udayan Roy</cp:lastModifiedBy>
  <cp:revision>8</cp:revision>
  <dcterms:created xsi:type="dcterms:W3CDTF">2013-04-24T00:10:38Z</dcterms:created>
  <dcterms:modified xsi:type="dcterms:W3CDTF">2019-08-25T15:01:20Z</dcterms:modified>
</cp:coreProperties>
</file>