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72" autoAdjust="0"/>
  </p:normalViewPr>
  <p:slideViewPr>
    <p:cSldViewPr>
      <p:cViewPr varScale="1">
        <p:scale>
          <a:sx n="60" d="100"/>
          <a:sy n="60" d="100"/>
        </p:scale>
        <p:origin x="884" y="3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6FA70-CD66-404D-80F7-4601D3627CE3}" type="datetimeFigureOut">
              <a:rPr lang="en-US" smtClean="0"/>
              <a:t>8/25/2019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349E4-4F8E-4F35-B133-AE6508A75D4A}" type="slidenum">
              <a:rPr lang="en-US" smtClean="0"/>
              <a:t>‹#›</a:t>
            </a:fld>
            <a:endParaRPr lang="en-US"/>
          </a:p>
        </p:txBody>
      </p:sp>
    </p:spTree>
    <p:extLst>
      <p:ext uri="{BB962C8B-B14F-4D97-AF65-F5344CB8AC3E}">
        <p14:creationId xmlns:p14="http://schemas.microsoft.com/office/powerpoint/2010/main" val="389522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conlib.org/library/Enc/bios/Fisher.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See </a:t>
            </a:r>
            <a:r>
              <a:rPr lang="en-US" i="1" dirty="0" smtClean="0"/>
              <a:t>A History of Economic Theory </a:t>
            </a:r>
            <a:r>
              <a:rPr lang="en-US" dirty="0" smtClean="0"/>
              <a:t>by </a:t>
            </a:r>
            <a:r>
              <a:rPr lang="en-US" dirty="0" err="1" smtClean="0"/>
              <a:t>Jurg</a:t>
            </a:r>
            <a:r>
              <a:rPr lang="en-US" dirty="0" smtClean="0"/>
              <a:t> </a:t>
            </a:r>
            <a:r>
              <a:rPr lang="en-US" dirty="0" err="1" smtClean="0"/>
              <a:t>Niehans</a:t>
            </a:r>
            <a:r>
              <a:rPr lang="en-US" dirty="0" smtClean="0"/>
              <a:t>, page 272. </a:t>
            </a:r>
          </a:p>
        </p:txBody>
      </p:sp>
      <p:sp>
        <p:nvSpPr>
          <p:cNvPr id="4" name="Slide Number Placeholder 3"/>
          <p:cNvSpPr>
            <a:spLocks noGrp="1"/>
          </p:cNvSpPr>
          <p:nvPr>
            <p:ph type="sldNum" sz="quarter" idx="10"/>
          </p:nvPr>
        </p:nvSpPr>
        <p:spPr/>
        <p:txBody>
          <a:bodyPr/>
          <a:lstStyle/>
          <a:p>
            <a:fld id="{4B8349E4-4F8E-4F35-B133-AE6508A75D4A}"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See </a:t>
            </a:r>
            <a:r>
              <a:rPr lang="en-US" dirty="0" err="1" smtClean="0"/>
              <a:t>Niehans</a:t>
            </a:r>
            <a:r>
              <a:rPr lang="en-US" dirty="0" smtClean="0"/>
              <a:t>, page 273. </a:t>
            </a:r>
          </a:p>
        </p:txBody>
      </p:sp>
      <p:sp>
        <p:nvSpPr>
          <p:cNvPr id="4" name="Slide Number Placeholder 3"/>
          <p:cNvSpPr>
            <a:spLocks noGrp="1"/>
          </p:cNvSpPr>
          <p:nvPr>
            <p:ph type="sldNum" sz="quarter" idx="10"/>
          </p:nvPr>
        </p:nvSpPr>
        <p:spPr/>
        <p:txBody>
          <a:bodyPr/>
          <a:lstStyle/>
          <a:p>
            <a:fld id="{4B8349E4-4F8E-4F35-B133-AE6508A75D4A}"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For the last item,</a:t>
            </a:r>
            <a:r>
              <a:rPr lang="en-US" baseline="0" dirty="0" smtClean="0"/>
              <a:t> s</a:t>
            </a:r>
            <a:r>
              <a:rPr lang="en-US" dirty="0" smtClean="0"/>
              <a:t>ee </a:t>
            </a:r>
            <a:r>
              <a:rPr lang="en-US" dirty="0" err="1" smtClean="0"/>
              <a:t>Niehans</a:t>
            </a:r>
            <a:r>
              <a:rPr lang="en-US" dirty="0" smtClean="0"/>
              <a:t>, Figure 23-1 on page 275.</a:t>
            </a:r>
          </a:p>
        </p:txBody>
      </p:sp>
      <p:sp>
        <p:nvSpPr>
          <p:cNvPr id="4" name="Slide Number Placeholder 3"/>
          <p:cNvSpPr>
            <a:spLocks noGrp="1"/>
          </p:cNvSpPr>
          <p:nvPr>
            <p:ph type="sldNum" sz="quarter" idx="10"/>
          </p:nvPr>
        </p:nvSpPr>
        <p:spPr/>
        <p:txBody>
          <a:bodyPr/>
          <a:lstStyle/>
          <a:p>
            <a:fld id="{4B8349E4-4F8E-4F35-B133-AE6508A75D4A}" type="slidenum">
              <a:rPr lang="en-US" smtClean="0"/>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equation, known as Fisher’s equation of exchange, appeared in Fisher’s </a:t>
            </a:r>
            <a:r>
              <a:rPr lang="en-US" i="1" dirty="0" smtClean="0"/>
              <a:t>Purchasing Power of Money</a:t>
            </a:r>
            <a:r>
              <a:rPr lang="en-US" dirty="0" smtClean="0"/>
              <a:t> in 1911. According to James Tobin, however, Simon Newcomb “had anticipated him” in Newcomb’s </a:t>
            </a:r>
            <a:r>
              <a:rPr lang="en-US" i="1" dirty="0" smtClean="0"/>
              <a:t>Principles of Political </a:t>
            </a:r>
            <a:r>
              <a:rPr lang="en-US" dirty="0" smtClean="0"/>
              <a:t>Economy, 1886; see “Irving Fisher” by Tobin in </a:t>
            </a:r>
            <a:r>
              <a:rPr lang="en-US" i="1" dirty="0" smtClean="0"/>
              <a:t>The New Palgrave Dictionary of Economics</a:t>
            </a:r>
            <a:r>
              <a:rPr lang="en-US" dirty="0" smtClean="0"/>
              <a:t>, 1987. Fisher referred to Newcomb’s equation in his book. Also, the equation was a mathematical representation of John Stuart Mill’s verbal discussion of the same idea in Mill’s </a:t>
            </a:r>
            <a:r>
              <a:rPr lang="en-US" i="1" dirty="0" smtClean="0"/>
              <a:t>Principles of Political </a:t>
            </a:r>
            <a:r>
              <a:rPr lang="en-US" dirty="0" smtClean="0"/>
              <a:t>Economy, 1848; see </a:t>
            </a:r>
            <a:r>
              <a:rPr lang="en-US" i="1" dirty="0" smtClean="0"/>
              <a:t>A History of Economic Theory and Method</a:t>
            </a:r>
            <a:r>
              <a:rPr lang="en-US" dirty="0" smtClean="0"/>
              <a:t> by Robert B. </a:t>
            </a:r>
            <a:r>
              <a:rPr lang="en-US" dirty="0" err="1" smtClean="0"/>
              <a:t>Ekelund</a:t>
            </a:r>
            <a:r>
              <a:rPr lang="en-US" dirty="0" smtClean="0"/>
              <a:t> and Robert F. Hebert, Fourth Edition, page 489.</a:t>
            </a:r>
            <a:endParaRPr lang="en-US" dirty="0"/>
          </a:p>
        </p:txBody>
      </p:sp>
      <p:sp>
        <p:nvSpPr>
          <p:cNvPr id="4" name="Slide Number Placeholder 3"/>
          <p:cNvSpPr>
            <a:spLocks noGrp="1"/>
          </p:cNvSpPr>
          <p:nvPr>
            <p:ph type="sldNum" sz="quarter" idx="10"/>
          </p:nvPr>
        </p:nvSpPr>
        <p:spPr/>
        <p:txBody>
          <a:bodyPr/>
          <a:lstStyle/>
          <a:p>
            <a:fld id="{4B8349E4-4F8E-4F35-B133-AE6508A75D4A}"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See http://www.econlib.org/library/Enc/bios/Fisher.html</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B8349E4-4F8E-4F35-B133-AE6508A75D4A}"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9412FD-F8C3-4EBD-85AF-A2B0B9FBABBB}" type="datetime1">
              <a:rPr lang="en-US" smtClean="0"/>
              <a:t>8/25/2019</a:t>
            </a:fld>
            <a:endParaRPr lang="en-US"/>
          </a:p>
        </p:txBody>
      </p:sp>
      <p:sp>
        <p:nvSpPr>
          <p:cNvPr id="5" name="Footer Placeholder 4"/>
          <p:cNvSpPr>
            <a:spLocks noGrp="1"/>
          </p:cNvSpPr>
          <p:nvPr>
            <p:ph type="ftr" sz="quarter" idx="11"/>
          </p:nvPr>
        </p:nvSpPr>
        <p:spPr/>
        <p:txBody>
          <a:bodyPr/>
          <a:lstStyle/>
          <a:p>
            <a:r>
              <a:rPr lang="en-US" smtClean="0"/>
              <a:t>IRVING FISHER</a:t>
            </a:r>
            <a:endParaRPr lang="en-US"/>
          </a:p>
        </p:txBody>
      </p:sp>
      <p:sp>
        <p:nvSpPr>
          <p:cNvPr id="6" name="Slide Number Placeholder 5"/>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29B9E-A6EB-49B5-AA95-6283D3274C43}" type="datetime1">
              <a:rPr lang="en-US" smtClean="0"/>
              <a:t>8/25/2019</a:t>
            </a:fld>
            <a:endParaRPr lang="en-US"/>
          </a:p>
        </p:txBody>
      </p:sp>
      <p:sp>
        <p:nvSpPr>
          <p:cNvPr id="5" name="Footer Placeholder 4"/>
          <p:cNvSpPr>
            <a:spLocks noGrp="1"/>
          </p:cNvSpPr>
          <p:nvPr>
            <p:ph type="ftr" sz="quarter" idx="11"/>
          </p:nvPr>
        </p:nvSpPr>
        <p:spPr/>
        <p:txBody>
          <a:bodyPr/>
          <a:lstStyle/>
          <a:p>
            <a:r>
              <a:rPr lang="en-US" smtClean="0"/>
              <a:t>IRVING FISHER</a:t>
            </a:r>
            <a:endParaRPr lang="en-US"/>
          </a:p>
        </p:txBody>
      </p:sp>
      <p:sp>
        <p:nvSpPr>
          <p:cNvPr id="6" name="Slide Number Placeholder 5"/>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6D099-F648-4227-BCC7-0CADA0F1FDA2}" type="datetime1">
              <a:rPr lang="en-US" smtClean="0"/>
              <a:t>8/25/2019</a:t>
            </a:fld>
            <a:endParaRPr lang="en-US"/>
          </a:p>
        </p:txBody>
      </p:sp>
      <p:sp>
        <p:nvSpPr>
          <p:cNvPr id="5" name="Footer Placeholder 4"/>
          <p:cNvSpPr>
            <a:spLocks noGrp="1"/>
          </p:cNvSpPr>
          <p:nvPr>
            <p:ph type="ftr" sz="quarter" idx="11"/>
          </p:nvPr>
        </p:nvSpPr>
        <p:spPr/>
        <p:txBody>
          <a:bodyPr/>
          <a:lstStyle/>
          <a:p>
            <a:r>
              <a:rPr lang="en-US" smtClean="0"/>
              <a:t>IRVING FISHER</a:t>
            </a:r>
            <a:endParaRPr lang="en-US"/>
          </a:p>
        </p:txBody>
      </p:sp>
      <p:sp>
        <p:nvSpPr>
          <p:cNvPr id="6" name="Slide Number Placeholder 5"/>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80D09-D0B1-487F-B49C-6704AC06327E}" type="datetime1">
              <a:rPr lang="en-US" smtClean="0"/>
              <a:t>8/25/2019</a:t>
            </a:fld>
            <a:endParaRPr lang="en-US"/>
          </a:p>
        </p:txBody>
      </p:sp>
      <p:sp>
        <p:nvSpPr>
          <p:cNvPr id="5" name="Footer Placeholder 4"/>
          <p:cNvSpPr>
            <a:spLocks noGrp="1"/>
          </p:cNvSpPr>
          <p:nvPr>
            <p:ph type="ftr" sz="quarter" idx="11"/>
          </p:nvPr>
        </p:nvSpPr>
        <p:spPr/>
        <p:txBody>
          <a:bodyPr/>
          <a:lstStyle/>
          <a:p>
            <a:r>
              <a:rPr lang="en-US" dirty="0" smtClean="0"/>
              <a:t>IRVING FISHER</a:t>
            </a:r>
            <a:endParaRPr lang="en-US" dirty="0"/>
          </a:p>
        </p:txBody>
      </p:sp>
      <p:sp>
        <p:nvSpPr>
          <p:cNvPr id="6" name="Slide Number Placeholder 5"/>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B7A61D-4752-4728-B46D-FF2CEF2209B3}" type="datetime1">
              <a:rPr lang="en-US" smtClean="0"/>
              <a:t>8/25/2019</a:t>
            </a:fld>
            <a:endParaRPr lang="en-US"/>
          </a:p>
        </p:txBody>
      </p:sp>
      <p:sp>
        <p:nvSpPr>
          <p:cNvPr id="5" name="Footer Placeholder 4"/>
          <p:cNvSpPr>
            <a:spLocks noGrp="1"/>
          </p:cNvSpPr>
          <p:nvPr>
            <p:ph type="ftr" sz="quarter" idx="11"/>
          </p:nvPr>
        </p:nvSpPr>
        <p:spPr/>
        <p:txBody>
          <a:bodyPr/>
          <a:lstStyle/>
          <a:p>
            <a:r>
              <a:rPr lang="en-US" smtClean="0"/>
              <a:t>IRVING FISHER</a:t>
            </a:r>
            <a:endParaRPr lang="en-US"/>
          </a:p>
        </p:txBody>
      </p:sp>
      <p:sp>
        <p:nvSpPr>
          <p:cNvPr id="6" name="Slide Number Placeholder 5"/>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235BE-ABD6-4F52-893D-9A1C8EC4E0F9}" type="datetime1">
              <a:rPr lang="en-US" smtClean="0"/>
              <a:t>8/25/2019</a:t>
            </a:fld>
            <a:endParaRPr lang="en-US"/>
          </a:p>
        </p:txBody>
      </p:sp>
      <p:sp>
        <p:nvSpPr>
          <p:cNvPr id="6" name="Footer Placeholder 5"/>
          <p:cNvSpPr>
            <a:spLocks noGrp="1"/>
          </p:cNvSpPr>
          <p:nvPr>
            <p:ph type="ftr" sz="quarter" idx="11"/>
          </p:nvPr>
        </p:nvSpPr>
        <p:spPr/>
        <p:txBody>
          <a:bodyPr/>
          <a:lstStyle/>
          <a:p>
            <a:r>
              <a:rPr lang="en-US" smtClean="0"/>
              <a:t>IRVING FISHER</a:t>
            </a:r>
            <a:endParaRPr lang="en-US"/>
          </a:p>
        </p:txBody>
      </p:sp>
      <p:sp>
        <p:nvSpPr>
          <p:cNvPr id="7" name="Slide Number Placeholder 6"/>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A0589-B0FF-4F33-AD9B-3B20A7891DE9}" type="datetime1">
              <a:rPr lang="en-US" smtClean="0"/>
              <a:t>8/25/2019</a:t>
            </a:fld>
            <a:endParaRPr lang="en-US"/>
          </a:p>
        </p:txBody>
      </p:sp>
      <p:sp>
        <p:nvSpPr>
          <p:cNvPr id="8" name="Footer Placeholder 7"/>
          <p:cNvSpPr>
            <a:spLocks noGrp="1"/>
          </p:cNvSpPr>
          <p:nvPr>
            <p:ph type="ftr" sz="quarter" idx="11"/>
          </p:nvPr>
        </p:nvSpPr>
        <p:spPr/>
        <p:txBody>
          <a:bodyPr/>
          <a:lstStyle/>
          <a:p>
            <a:r>
              <a:rPr lang="en-US" smtClean="0"/>
              <a:t>IRVING FISHER</a:t>
            </a:r>
            <a:endParaRPr lang="en-US"/>
          </a:p>
        </p:txBody>
      </p:sp>
      <p:sp>
        <p:nvSpPr>
          <p:cNvPr id="9" name="Slide Number Placeholder 8"/>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FB9D6-B7CD-4EE5-8D91-EF5B705949C3}" type="datetime1">
              <a:rPr lang="en-US" smtClean="0"/>
              <a:t>8/25/2019</a:t>
            </a:fld>
            <a:endParaRPr lang="en-US"/>
          </a:p>
        </p:txBody>
      </p:sp>
      <p:sp>
        <p:nvSpPr>
          <p:cNvPr id="4" name="Footer Placeholder 3"/>
          <p:cNvSpPr>
            <a:spLocks noGrp="1"/>
          </p:cNvSpPr>
          <p:nvPr>
            <p:ph type="ftr" sz="quarter" idx="11"/>
          </p:nvPr>
        </p:nvSpPr>
        <p:spPr/>
        <p:txBody>
          <a:bodyPr/>
          <a:lstStyle/>
          <a:p>
            <a:r>
              <a:rPr lang="en-US" smtClean="0"/>
              <a:t>IRVING FISHER</a:t>
            </a:r>
            <a:endParaRPr lang="en-US"/>
          </a:p>
        </p:txBody>
      </p:sp>
      <p:sp>
        <p:nvSpPr>
          <p:cNvPr id="5" name="Slide Number Placeholder 4"/>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C9188-7976-414B-93BA-4D61FB6CD5A4}" type="datetime1">
              <a:rPr lang="en-US" smtClean="0"/>
              <a:t>8/25/2019</a:t>
            </a:fld>
            <a:endParaRPr lang="en-US"/>
          </a:p>
        </p:txBody>
      </p:sp>
      <p:sp>
        <p:nvSpPr>
          <p:cNvPr id="3" name="Footer Placeholder 2"/>
          <p:cNvSpPr>
            <a:spLocks noGrp="1"/>
          </p:cNvSpPr>
          <p:nvPr>
            <p:ph type="ftr" sz="quarter" idx="11"/>
          </p:nvPr>
        </p:nvSpPr>
        <p:spPr/>
        <p:txBody>
          <a:bodyPr/>
          <a:lstStyle/>
          <a:p>
            <a:r>
              <a:rPr lang="en-US" smtClean="0"/>
              <a:t>IRVING FISHER</a:t>
            </a:r>
            <a:endParaRPr lang="en-US"/>
          </a:p>
        </p:txBody>
      </p:sp>
      <p:sp>
        <p:nvSpPr>
          <p:cNvPr id="4" name="Slide Number Placeholder 3"/>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DED1D-91CD-40EB-899E-D5C654A78004}" type="datetime1">
              <a:rPr lang="en-US" smtClean="0"/>
              <a:t>8/25/2019</a:t>
            </a:fld>
            <a:endParaRPr lang="en-US"/>
          </a:p>
        </p:txBody>
      </p:sp>
      <p:sp>
        <p:nvSpPr>
          <p:cNvPr id="6" name="Footer Placeholder 5"/>
          <p:cNvSpPr>
            <a:spLocks noGrp="1"/>
          </p:cNvSpPr>
          <p:nvPr>
            <p:ph type="ftr" sz="quarter" idx="11"/>
          </p:nvPr>
        </p:nvSpPr>
        <p:spPr/>
        <p:txBody>
          <a:bodyPr/>
          <a:lstStyle/>
          <a:p>
            <a:r>
              <a:rPr lang="en-US" smtClean="0"/>
              <a:t>IRVING FISHER</a:t>
            </a:r>
            <a:endParaRPr lang="en-US"/>
          </a:p>
        </p:txBody>
      </p:sp>
      <p:sp>
        <p:nvSpPr>
          <p:cNvPr id="7" name="Slide Number Placeholder 6"/>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93AE9-1C53-41C4-9E84-FF3FC398B0A7}" type="datetime1">
              <a:rPr lang="en-US" smtClean="0"/>
              <a:t>8/25/2019</a:t>
            </a:fld>
            <a:endParaRPr lang="en-US"/>
          </a:p>
        </p:txBody>
      </p:sp>
      <p:sp>
        <p:nvSpPr>
          <p:cNvPr id="6" name="Footer Placeholder 5"/>
          <p:cNvSpPr>
            <a:spLocks noGrp="1"/>
          </p:cNvSpPr>
          <p:nvPr>
            <p:ph type="ftr" sz="quarter" idx="11"/>
          </p:nvPr>
        </p:nvSpPr>
        <p:spPr/>
        <p:txBody>
          <a:bodyPr/>
          <a:lstStyle/>
          <a:p>
            <a:r>
              <a:rPr lang="en-US" smtClean="0"/>
              <a:t>IRVING FISHER</a:t>
            </a:r>
            <a:endParaRPr lang="en-US"/>
          </a:p>
        </p:txBody>
      </p:sp>
      <p:sp>
        <p:nvSpPr>
          <p:cNvPr id="7" name="Slide Number Placeholder 6"/>
          <p:cNvSpPr>
            <a:spLocks noGrp="1"/>
          </p:cNvSpPr>
          <p:nvPr>
            <p:ph type="sldNum" sz="quarter" idx="12"/>
          </p:nvPr>
        </p:nvSpPr>
        <p:spPr/>
        <p:txBody>
          <a:bodyPr/>
          <a:lstStyle/>
          <a:p>
            <a:fld id="{38795A44-CAFD-48C4-BB2C-3DB9E4143A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C2CF6-477F-470B-9B05-49C41C1060BC}" type="datetime1">
              <a:rPr lang="en-US" smtClean="0"/>
              <a:t>8/25/2019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IRVING FISHER</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95A44-CAFD-48C4-BB2C-3DB9E4143A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epa.newschool.edu/~het/profiles/bawerk.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conlib.org/library/YPDBooks/Fisher/fshPPM.html" TargetMode="External"/><Relationship Id="rId2" Type="http://schemas.openxmlformats.org/officeDocument/2006/relationships/hyperlink" Target="http://www.econlib.org/library/YPDBooks/Fisher/fshToI.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cepa.newschool.edu/~het/profiles/pareto.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epa.newschool.edu/~het/profiles/edgew.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Irving Fisher</a:t>
            </a:r>
            <a:endParaRPr lang="en-US" dirty="0"/>
          </a:p>
        </p:txBody>
      </p:sp>
      <p:sp>
        <p:nvSpPr>
          <p:cNvPr id="3" name="Subtitle 2"/>
          <p:cNvSpPr>
            <a:spLocks noGrp="1"/>
          </p:cNvSpPr>
          <p:nvPr>
            <p:ph type="subTitle" idx="1"/>
          </p:nvPr>
        </p:nvSpPr>
        <p:spPr/>
        <p:txBody>
          <a:bodyPr/>
          <a:lstStyle/>
          <a:p>
            <a:r>
              <a:rPr lang="en-US" dirty="0" err="1" smtClean="0">
                <a:hlinkClick r:id="rId2"/>
              </a:rPr>
              <a:t>Udayan</a:t>
            </a:r>
            <a:r>
              <a:rPr lang="en-US" dirty="0" smtClean="0">
                <a:hlinkClick r:id="rId2"/>
              </a:rPr>
              <a:t> Roy</a:t>
            </a:r>
            <a:endParaRPr lang="en-US" dirty="0" smtClean="0"/>
          </a:p>
          <a:p>
            <a:r>
              <a:rPr lang="en-US" dirty="0" smtClean="0">
                <a:hlinkClick r:id="rId3"/>
              </a:rPr>
              <a:t>ECO54 History of Economic Thought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a:t>
            </a:r>
            <a:endParaRPr lang="en-US" dirty="0"/>
          </a:p>
        </p:txBody>
      </p:sp>
      <p:sp>
        <p:nvSpPr>
          <p:cNvPr id="3" name="Content Placeholder 2"/>
          <p:cNvSpPr>
            <a:spLocks noGrp="1"/>
          </p:cNvSpPr>
          <p:nvPr>
            <p:ph idx="1"/>
          </p:nvPr>
        </p:nvSpPr>
        <p:spPr/>
        <p:txBody>
          <a:bodyPr>
            <a:normAutofit lnSpcReduction="10000"/>
          </a:bodyPr>
          <a:lstStyle/>
          <a:p>
            <a:r>
              <a:rPr lang="en-US" dirty="0"/>
              <a:t>Fisher built on the ideas of John Rae and </a:t>
            </a:r>
            <a:r>
              <a:rPr lang="en-US" dirty="0" err="1"/>
              <a:t>Eugen</a:t>
            </a:r>
            <a:r>
              <a:rPr lang="en-US" dirty="0"/>
              <a:t> von </a:t>
            </a:r>
            <a:r>
              <a:rPr lang="en-US" dirty="0" err="1">
                <a:hlinkClick r:id="rId3"/>
              </a:rPr>
              <a:t>Böhm-Bawerk</a:t>
            </a:r>
            <a:r>
              <a:rPr lang="en-US" dirty="0"/>
              <a:t> to construct the modern theory of interest. </a:t>
            </a:r>
            <a:endParaRPr lang="en-US" dirty="0" smtClean="0"/>
          </a:p>
          <a:p>
            <a:r>
              <a:rPr lang="en-US" dirty="0" smtClean="0"/>
              <a:t>He </a:t>
            </a:r>
            <a:r>
              <a:rPr lang="en-US" dirty="0"/>
              <a:t>did this by inserting the production possibilities frontier, the maximum value line, and the indifference curves in the same graph and re-labeling the two goods as </a:t>
            </a:r>
            <a:r>
              <a:rPr lang="en-US" i="1" dirty="0"/>
              <a:t>consumption now</a:t>
            </a:r>
            <a:r>
              <a:rPr lang="en-US" dirty="0"/>
              <a:t> and </a:t>
            </a:r>
            <a:r>
              <a:rPr lang="en-US" i="1" dirty="0"/>
              <a:t>consumption later</a:t>
            </a:r>
            <a:r>
              <a:rPr lang="en-US" dirty="0"/>
              <a:t>. </a:t>
            </a:r>
            <a:endParaRPr lang="en-US" dirty="0" smtClean="0"/>
          </a:p>
          <a:p>
            <a:r>
              <a:rPr lang="en-US" dirty="0" smtClean="0"/>
              <a:t>Along </a:t>
            </a:r>
            <a:r>
              <a:rPr lang="en-US" dirty="0"/>
              <a:t>the way, he showed how the </a:t>
            </a:r>
            <a:r>
              <a:rPr lang="en-US" dirty="0" err="1"/>
              <a:t>Walrasian</a:t>
            </a:r>
            <a:r>
              <a:rPr lang="en-US" dirty="0"/>
              <a:t> general equilibrium model could contain behavior such as saving and investment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Quantity theory of money</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Although Fisher did not add to the classical Quantity Theory of Money, he expressed the theory by the now familiar equation M </a:t>
            </a:r>
            <a:r>
              <a:rPr lang="en-US" dirty="0">
                <a:sym typeface="Symbol"/>
              </a:rPr>
              <a:t></a:t>
            </a:r>
            <a:r>
              <a:rPr lang="en-US" dirty="0"/>
              <a:t> V = P </a:t>
            </a:r>
            <a:r>
              <a:rPr lang="en-US" dirty="0">
                <a:sym typeface="Symbol"/>
              </a:rPr>
              <a:t></a:t>
            </a:r>
            <a:r>
              <a:rPr lang="en-US" dirty="0"/>
              <a:t> T. </a:t>
            </a:r>
            <a:endParaRPr lang="en-US" dirty="0" smtClean="0"/>
          </a:p>
          <a:p>
            <a:pPr lvl="1"/>
            <a:r>
              <a:rPr lang="en-US" dirty="0" smtClean="0"/>
              <a:t>Here </a:t>
            </a:r>
            <a:r>
              <a:rPr lang="en-US" dirty="0"/>
              <a:t>M is the quantity of money, V is the velocity of money or the number of times the average dollar changes hands in, say, any given year, P is the value of the average transaction, and T is the number of transactions. </a:t>
            </a:r>
            <a:endParaRPr lang="en-US" dirty="0" smtClean="0"/>
          </a:p>
          <a:p>
            <a:pPr lvl="1"/>
            <a:r>
              <a:rPr lang="en-US" dirty="0" smtClean="0"/>
              <a:t>For </a:t>
            </a:r>
            <a:r>
              <a:rPr lang="en-US" dirty="0"/>
              <a:t>simplicity, the equation is sometimes expressed as M </a:t>
            </a:r>
            <a:r>
              <a:rPr lang="en-US" dirty="0">
                <a:sym typeface="Symbol"/>
              </a:rPr>
              <a:t></a:t>
            </a:r>
            <a:r>
              <a:rPr lang="en-US" dirty="0"/>
              <a:t> V = P </a:t>
            </a:r>
            <a:r>
              <a:rPr lang="en-US" dirty="0">
                <a:sym typeface="Symbol"/>
              </a:rPr>
              <a:t></a:t>
            </a:r>
            <a:r>
              <a:rPr lang="en-US" dirty="0"/>
              <a:t> Y. In this case, P is the average level of prices of final goods and Y is the gross domestic product</a:t>
            </a:r>
            <a:r>
              <a:rPr lang="en-US" dirty="0" smtClean="0"/>
              <a:t>.)</a:t>
            </a:r>
          </a:p>
          <a:p>
            <a:r>
              <a:rPr lang="en-US" dirty="0" smtClean="0"/>
              <a:t>Fisher </a:t>
            </a:r>
            <a:r>
              <a:rPr lang="en-US" dirty="0"/>
              <a:t>saw this equation as a tautology that becomes the Quantity Theory when V and T (or, Y) are assumed to be unaffected by changes in M. </a:t>
            </a:r>
            <a:endParaRPr lang="en-US" dirty="0" smtClean="0"/>
          </a:p>
          <a:p>
            <a:r>
              <a:rPr lang="en-US" dirty="0" smtClean="0"/>
              <a:t>In </a:t>
            </a:r>
            <a:r>
              <a:rPr lang="en-US" dirty="0"/>
              <a:t>that case any change in M makes P change in the same direction and by the same percentage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Fisher Effect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Fisher showed that expected changes in asset prices have no effect on the </a:t>
            </a:r>
            <a:r>
              <a:rPr lang="en-US" dirty="0" smtClean="0"/>
              <a:t>economy</a:t>
            </a:r>
          </a:p>
          <a:p>
            <a:r>
              <a:rPr lang="en-US" dirty="0" smtClean="0"/>
              <a:t>unexpected </a:t>
            </a:r>
            <a:r>
              <a:rPr lang="en-US" dirty="0"/>
              <a:t>changes might have an effect. </a:t>
            </a:r>
            <a:endParaRPr lang="en-US" dirty="0" smtClean="0"/>
          </a:p>
          <a:p>
            <a:r>
              <a:rPr lang="en-US" dirty="0" smtClean="0"/>
              <a:t>Fisher </a:t>
            </a:r>
            <a:r>
              <a:rPr lang="en-US" dirty="0"/>
              <a:t>clearly distinguished between real and nominal interest rates, and between expected and actual inflation in deriving the Fisher equation: </a:t>
            </a:r>
            <a:endParaRPr lang="en-US" dirty="0" smtClean="0"/>
          </a:p>
          <a:p>
            <a:r>
              <a:rPr lang="en-US" dirty="0" smtClean="0"/>
              <a:t>nominal </a:t>
            </a:r>
            <a:r>
              <a:rPr lang="en-US" dirty="0"/>
              <a:t>interest rate = real interest rate + expected inflation. </a:t>
            </a:r>
            <a:endParaRPr lang="en-US" dirty="0" smtClean="0"/>
          </a:p>
          <a:p>
            <a:r>
              <a:rPr lang="en-US" dirty="0" smtClean="0"/>
              <a:t>He </a:t>
            </a:r>
            <a:r>
              <a:rPr lang="en-US" dirty="0"/>
              <a:t>also made the argument that in the long run expected and actual inflation would be equal.</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Fisher Effect</a:t>
            </a:r>
            <a:endParaRPr lang="en-US" dirty="0"/>
          </a:p>
        </p:txBody>
      </p:sp>
      <p:sp>
        <p:nvSpPr>
          <p:cNvPr id="3" name="Content Placeholder 2"/>
          <p:cNvSpPr>
            <a:spLocks noGrp="1"/>
          </p:cNvSpPr>
          <p:nvPr>
            <p:ph idx="1"/>
          </p:nvPr>
        </p:nvSpPr>
        <p:spPr/>
        <p:txBody>
          <a:bodyPr>
            <a:normAutofit/>
          </a:bodyPr>
          <a:lstStyle/>
          <a:p>
            <a:r>
              <a:rPr lang="en-US" dirty="0"/>
              <a:t>Fisher’s equation leads, by way of monetary neutrality, to what is known as the Fisher </a:t>
            </a:r>
            <a:r>
              <a:rPr lang="en-US" dirty="0" smtClean="0"/>
              <a:t>Effect</a:t>
            </a:r>
          </a:p>
          <a:p>
            <a:r>
              <a:rPr lang="en-US" dirty="0" smtClean="0"/>
              <a:t>It is </a:t>
            </a:r>
            <a:r>
              <a:rPr lang="en-US" dirty="0"/>
              <a:t>the prediction that an </a:t>
            </a:r>
            <a:r>
              <a:rPr lang="en-US" i="1" dirty="0"/>
              <a:t>x</a:t>
            </a:r>
            <a:r>
              <a:rPr lang="en-US" dirty="0"/>
              <a:t> percentage point change in the inflation rate will cause an identical </a:t>
            </a:r>
            <a:r>
              <a:rPr lang="en-US" i="1" dirty="0"/>
              <a:t>x</a:t>
            </a:r>
            <a:r>
              <a:rPr lang="en-US" dirty="0"/>
              <a:t> percentage point change in the nominal interest rate. </a:t>
            </a:r>
            <a:endParaRPr lang="en-US" dirty="0" smtClean="0"/>
          </a:p>
          <a:p>
            <a:r>
              <a:rPr lang="en-US" dirty="0" smtClean="0"/>
              <a:t>Fisher had argued—on </a:t>
            </a:r>
            <a:r>
              <a:rPr lang="en-US" dirty="0"/>
              <a:t>empirical </a:t>
            </a:r>
            <a:r>
              <a:rPr lang="en-US" dirty="0" smtClean="0"/>
              <a:t>grounds—that </a:t>
            </a:r>
            <a:r>
              <a:rPr lang="en-US" dirty="0"/>
              <a:t>the Fisher Effect would be true only in the very long run.</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‘Phillips Curve’</a:t>
            </a:r>
            <a:endParaRPr lang="en-US" dirty="0"/>
          </a:p>
        </p:txBody>
      </p:sp>
      <p:sp>
        <p:nvSpPr>
          <p:cNvPr id="3" name="Content Placeholder 2"/>
          <p:cNvSpPr>
            <a:spLocks noGrp="1"/>
          </p:cNvSpPr>
          <p:nvPr>
            <p:ph idx="1"/>
          </p:nvPr>
        </p:nvSpPr>
        <p:spPr/>
        <p:txBody>
          <a:bodyPr/>
          <a:lstStyle/>
          <a:p>
            <a:r>
              <a:rPr lang="en-US" dirty="0"/>
              <a:t>Also, based on his statistical calculations, Fisher had argued that there was a negative correlation between the rate of inflation and the unemployment </a:t>
            </a:r>
            <a:r>
              <a:rPr lang="en-US" dirty="0" smtClean="0"/>
              <a:t>rate, as far back as 1926.</a:t>
            </a:r>
          </a:p>
          <a:p>
            <a:pPr lvl="1"/>
            <a:r>
              <a:rPr lang="en-US" dirty="0" smtClean="0"/>
              <a:t>This is  the </a:t>
            </a:r>
            <a:r>
              <a:rPr lang="en-US" dirty="0"/>
              <a:t>so-called Phillips </a:t>
            </a:r>
            <a:r>
              <a:rPr lang="en-US" dirty="0" smtClean="0"/>
              <a:t>Curve credited to A.W. Phillips, apparently in error.</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Debt-Deflation Theory of Economic Depressions</a:t>
            </a:r>
            <a:endParaRPr lang="en-US" dirty="0"/>
          </a:p>
        </p:txBody>
      </p:sp>
      <p:sp>
        <p:nvSpPr>
          <p:cNvPr id="3" name="Content Placeholder 2"/>
          <p:cNvSpPr>
            <a:spLocks noGrp="1"/>
          </p:cNvSpPr>
          <p:nvPr>
            <p:ph idx="1"/>
          </p:nvPr>
        </p:nvSpPr>
        <p:spPr/>
        <p:txBody>
          <a:bodyPr/>
          <a:lstStyle/>
          <a:p>
            <a:r>
              <a:rPr lang="en-US" dirty="0" smtClean="0"/>
              <a:t>Unexpected deflation transfers wealth from borrowers to lenders</a:t>
            </a:r>
          </a:p>
          <a:p>
            <a:r>
              <a:rPr lang="en-US" dirty="0" smtClean="0"/>
              <a:t>Borrowers’ spending falls more than lenders’ spending increases</a:t>
            </a:r>
          </a:p>
          <a:p>
            <a:r>
              <a:rPr lang="en-US" dirty="0" smtClean="0"/>
              <a:t>Therefore, overall spending decreases, causing a depression</a:t>
            </a:r>
          </a:p>
          <a:p>
            <a:r>
              <a:rPr lang="en-US" dirty="0" smtClean="0"/>
              <a:t>This implies that price declines may not cure a recession; they may make things worse</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15</a:t>
            </a:fld>
            <a:endParaRPr lang="en-US"/>
          </a:p>
        </p:txBody>
      </p:sp>
    </p:spTree>
    <p:extLst>
      <p:ext uri="{BB962C8B-B14F-4D97-AF65-F5344CB8AC3E}">
        <p14:creationId xmlns:p14="http://schemas.microsoft.com/office/powerpoint/2010/main" val="3162498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The first great American economist</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Irving Fisher (1867-1947</a:t>
            </a:r>
            <a:r>
              <a:rPr lang="en-US" dirty="0" smtClean="0"/>
              <a:t>)</a:t>
            </a:r>
            <a:endParaRPr lang="en-US" dirty="0"/>
          </a:p>
        </p:txBody>
      </p:sp>
      <p:sp>
        <p:nvSpPr>
          <p:cNvPr id="3" name="Content Placeholder 2"/>
          <p:cNvSpPr>
            <a:spLocks noGrp="1"/>
          </p:cNvSpPr>
          <p:nvPr>
            <p:ph idx="1"/>
          </p:nvPr>
        </p:nvSpPr>
        <p:spPr>
          <a:xfrm>
            <a:off x="609600" y="1600201"/>
            <a:ext cx="9579864" cy="4525963"/>
          </a:xfrm>
        </p:spPr>
        <p:txBody>
          <a:bodyPr/>
          <a:lstStyle/>
          <a:p>
            <a:r>
              <a:rPr lang="en-US" i="1" dirty="0"/>
              <a:t>The Rate of Interest</a:t>
            </a:r>
            <a:r>
              <a:rPr lang="en-US" dirty="0"/>
              <a:t>, 1907</a:t>
            </a:r>
          </a:p>
          <a:p>
            <a:r>
              <a:rPr lang="en-US" i="1" u="sng" dirty="0">
                <a:hlinkClick r:id="rId2"/>
              </a:rPr>
              <a:t>The Theory of Interest</a:t>
            </a:r>
            <a:r>
              <a:rPr lang="en-US" dirty="0"/>
              <a:t>, 1930</a:t>
            </a:r>
          </a:p>
          <a:p>
            <a:r>
              <a:rPr lang="en-US" i="1" u="sng" dirty="0">
                <a:hlinkClick r:id="rId3"/>
              </a:rPr>
              <a:t>The Purchasing Power of Money</a:t>
            </a:r>
            <a:r>
              <a:rPr lang="en-US" dirty="0"/>
              <a:t>, 1911</a:t>
            </a:r>
          </a:p>
          <a:p>
            <a:r>
              <a:rPr lang="en-US" i="1" dirty="0"/>
              <a:t>Mathematical Investigations in the Theory of Value and Prices</a:t>
            </a:r>
            <a:r>
              <a:rPr lang="en-US" dirty="0"/>
              <a:t>, 1925</a:t>
            </a:r>
          </a:p>
          <a:p>
            <a:endParaRPr lang="en-US" dirty="0"/>
          </a:p>
        </p:txBody>
      </p:sp>
      <p:sp>
        <p:nvSpPr>
          <p:cNvPr id="5" name="Footer Placeholder 4"/>
          <p:cNvSpPr>
            <a:spLocks noGrp="1"/>
          </p:cNvSpPr>
          <p:nvPr>
            <p:ph type="ftr" sz="quarter" idx="11"/>
          </p:nvPr>
        </p:nvSpPr>
        <p:spPr/>
        <p:txBody>
          <a:bodyPr/>
          <a:lstStyle/>
          <a:p>
            <a:r>
              <a:rPr lang="en-US" smtClean="0"/>
              <a:t>IRVING FISHER</a:t>
            </a:r>
            <a:endParaRPr lang="en-US"/>
          </a:p>
        </p:txBody>
      </p:sp>
      <p:sp>
        <p:nvSpPr>
          <p:cNvPr id="4" name="Slide Number Placeholder 3"/>
          <p:cNvSpPr>
            <a:spLocks noGrp="1"/>
          </p:cNvSpPr>
          <p:nvPr>
            <p:ph type="sldNum" sz="quarter" idx="12"/>
          </p:nvPr>
        </p:nvSpPr>
        <p:spPr/>
        <p:txBody>
          <a:bodyPr/>
          <a:lstStyle/>
          <a:p>
            <a:fld id="{38795A44-CAFD-48C4-BB2C-3DB9E4143ABD}" type="slidenum">
              <a:rPr lang="en-US" smtClean="0"/>
              <a:t>2</a:t>
            </a:fld>
            <a:endParaRPr lang="en-US"/>
          </a:p>
        </p:txBody>
      </p:sp>
      <p:pic>
        <p:nvPicPr>
          <p:cNvPr id="6" name="Picture 5" descr="fisher.jpg"/>
          <p:cNvPicPr>
            <a:picLocks noChangeAspect="1"/>
          </p:cNvPicPr>
          <p:nvPr/>
        </p:nvPicPr>
        <p:blipFill>
          <a:blip r:embed="rId4"/>
          <a:stretch>
            <a:fillRect/>
          </a:stretch>
        </p:blipFill>
        <p:spPr>
          <a:xfrm>
            <a:off x="10189464" y="1600201"/>
            <a:ext cx="1926336" cy="27310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ardinal utility unnecessary</a:t>
            </a:r>
            <a:endParaRPr lang="en-US" dirty="0"/>
          </a:p>
        </p:txBody>
      </p:sp>
      <p:sp>
        <p:nvSpPr>
          <p:cNvPr id="3" name="Content Placeholder 2"/>
          <p:cNvSpPr>
            <a:spLocks noGrp="1"/>
          </p:cNvSpPr>
          <p:nvPr>
            <p:ph idx="1"/>
          </p:nvPr>
        </p:nvSpPr>
        <p:spPr/>
        <p:txBody>
          <a:bodyPr/>
          <a:lstStyle/>
          <a:p>
            <a:r>
              <a:rPr lang="en-US" dirty="0"/>
              <a:t>He was the first to show that cardinal utility was unnecessary for the theory of demand and that ordinal utility was all that was needed.</a:t>
            </a:r>
          </a:p>
          <a:p>
            <a:pPr lvl="1"/>
            <a:r>
              <a:rPr lang="en-US" dirty="0" err="1" smtClean="0"/>
              <a:t>Vilfredo</a:t>
            </a:r>
            <a:r>
              <a:rPr lang="en-US" dirty="0" smtClean="0"/>
              <a:t> </a:t>
            </a:r>
            <a:r>
              <a:rPr lang="en-US" dirty="0">
                <a:hlinkClick r:id="rId3"/>
              </a:rPr>
              <a:t>Pareto</a:t>
            </a:r>
            <a:r>
              <a:rPr lang="en-US" dirty="0"/>
              <a:t> further elaborated on this idea more than a decade after Fisher.</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Diagrammatic Utility Maximization</a:t>
            </a:r>
            <a:endParaRPr lang="en-US" dirty="0"/>
          </a:p>
        </p:txBody>
      </p:sp>
      <p:sp>
        <p:nvSpPr>
          <p:cNvPr id="3" name="Content Placeholder 2"/>
          <p:cNvSpPr>
            <a:spLocks noGrp="1"/>
          </p:cNvSpPr>
          <p:nvPr>
            <p:ph idx="1"/>
          </p:nvPr>
        </p:nvSpPr>
        <p:spPr/>
        <p:txBody>
          <a:bodyPr>
            <a:normAutofit/>
          </a:bodyPr>
          <a:lstStyle/>
          <a:p>
            <a:r>
              <a:rPr lang="en-US" dirty="0" smtClean="0"/>
              <a:t>He introduced the familiar diagrammatic representation of the maximization of utility subject to a budget constraint. </a:t>
            </a:r>
          </a:p>
          <a:p>
            <a:pPr lvl="1"/>
            <a:r>
              <a:rPr lang="en-US" dirty="0" smtClean="0"/>
              <a:t>Indifference </a:t>
            </a:r>
            <a:r>
              <a:rPr lang="en-US" dirty="0"/>
              <a:t>curves themselves were introduced by Francis </a:t>
            </a:r>
            <a:r>
              <a:rPr lang="en-US" dirty="0" err="1"/>
              <a:t>Ysidro</a:t>
            </a:r>
            <a:r>
              <a:rPr lang="en-US" dirty="0"/>
              <a:t> </a:t>
            </a:r>
            <a:r>
              <a:rPr lang="en-US" dirty="0" err="1">
                <a:hlinkClick r:id="rId3"/>
              </a:rPr>
              <a:t>Edgeworth</a:t>
            </a:r>
            <a:r>
              <a:rPr lang="en-US" dirty="0"/>
              <a:t> in his </a:t>
            </a:r>
            <a:r>
              <a:rPr lang="en-US" i="1" dirty="0" smtClean="0"/>
              <a:t>Mathematical Psychics</a:t>
            </a:r>
            <a:r>
              <a:rPr lang="en-US" dirty="0"/>
              <a:t>, 1881.</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Diagrammatic Utility Maximization</a:t>
            </a:r>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5</a:t>
            </a:fld>
            <a:endParaRPr lang="en-US"/>
          </a:p>
        </p:txBody>
      </p:sp>
      <p:sp>
        <p:nvSpPr>
          <p:cNvPr id="2067" name="Rectangle 19"/>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p:cNvGrpSpPr>
          <p:nvPr/>
        </p:nvGrpSpPr>
        <p:grpSpPr bwMode="auto">
          <a:xfrm>
            <a:off x="4114801" y="1981200"/>
            <a:ext cx="5379662" cy="3962400"/>
            <a:chOff x="6480" y="6480"/>
            <a:chExt cx="5261" cy="3876"/>
          </a:xfrm>
        </p:grpSpPr>
        <p:grpSp>
          <p:nvGrpSpPr>
            <p:cNvPr id="2052" name="Group 4"/>
            <p:cNvGrpSpPr>
              <a:grpSpLocks/>
            </p:cNvGrpSpPr>
            <p:nvPr/>
          </p:nvGrpSpPr>
          <p:grpSpPr bwMode="auto">
            <a:xfrm>
              <a:off x="6480" y="6480"/>
              <a:ext cx="5261" cy="3876"/>
              <a:chOff x="6120" y="7740"/>
              <a:chExt cx="5261" cy="3876"/>
            </a:xfrm>
          </p:grpSpPr>
          <p:sp>
            <p:nvSpPr>
              <p:cNvPr id="2066" name="Line 18"/>
              <p:cNvSpPr>
                <a:spLocks noChangeShapeType="1"/>
              </p:cNvSpPr>
              <p:nvPr/>
            </p:nvSpPr>
            <p:spPr bwMode="auto">
              <a:xfrm flipV="1">
                <a:off x="6480" y="8376"/>
                <a:ext cx="0" cy="27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5" name="Line 17"/>
              <p:cNvSpPr>
                <a:spLocks noChangeShapeType="1"/>
              </p:cNvSpPr>
              <p:nvPr/>
            </p:nvSpPr>
            <p:spPr bwMode="auto">
              <a:xfrm>
                <a:off x="6480" y="11076"/>
                <a:ext cx="34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4" name="Arc 16"/>
              <p:cNvSpPr>
                <a:spLocks/>
              </p:cNvSpPr>
              <p:nvPr/>
            </p:nvSpPr>
            <p:spPr bwMode="auto">
              <a:xfrm flipH="1" flipV="1">
                <a:off x="6840" y="8736"/>
                <a:ext cx="2340" cy="19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Line 15"/>
              <p:cNvSpPr>
                <a:spLocks noChangeShapeType="1"/>
              </p:cNvSpPr>
              <p:nvPr/>
            </p:nvSpPr>
            <p:spPr bwMode="auto">
              <a:xfrm>
                <a:off x="6480" y="8916"/>
                <a:ext cx="1800" cy="216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Arc 14"/>
              <p:cNvSpPr>
                <a:spLocks/>
              </p:cNvSpPr>
              <p:nvPr/>
            </p:nvSpPr>
            <p:spPr bwMode="auto">
              <a:xfrm flipH="1" flipV="1">
                <a:off x="7380" y="8556"/>
                <a:ext cx="1980" cy="16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Arc 13"/>
              <p:cNvSpPr>
                <a:spLocks/>
              </p:cNvSpPr>
              <p:nvPr/>
            </p:nvSpPr>
            <p:spPr bwMode="auto">
              <a:xfrm flipH="1" flipV="1">
                <a:off x="6660" y="8736"/>
                <a:ext cx="2340" cy="2160"/>
              </a:xfrm>
              <a:custGeom>
                <a:avLst/>
                <a:gdLst>
                  <a:gd name="G0" fmla="+- 0 0 0"/>
                  <a:gd name="G1" fmla="+- 21600 0 0"/>
                  <a:gd name="G2" fmla="+- 21600 0 0"/>
                  <a:gd name="T0" fmla="*/ 108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07" y="0"/>
                    </a:moveTo>
                    <a:cubicBezTo>
                      <a:pt x="11995" y="59"/>
                      <a:pt x="21600" y="9712"/>
                      <a:pt x="21600" y="21600"/>
                    </a:cubicBezTo>
                  </a:path>
                  <a:path w="21600" h="21600" stroke="0" extrusionOk="0">
                    <a:moveTo>
                      <a:pt x="107" y="0"/>
                    </a:moveTo>
                    <a:cubicBezTo>
                      <a:pt x="11995" y="59"/>
                      <a:pt x="21600" y="9712"/>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Text Box 12"/>
              <p:cNvSpPr txBox="1">
                <a:spLocks noChangeArrowheads="1"/>
              </p:cNvSpPr>
              <p:nvPr/>
            </p:nvSpPr>
            <p:spPr bwMode="auto">
              <a:xfrm>
                <a:off x="6120" y="7740"/>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latin typeface="Arial" pitchFamily="34" charset="0"/>
                    <a:ea typeface="Times New Roman" pitchFamily="18" charset="0"/>
                  </a:rPr>
                  <a:t>Good Y</a:t>
                </a:r>
                <a:endParaRPr lang="en-US" sz="1600" dirty="0">
                  <a:latin typeface="Arial" pitchFamily="34" charset="0"/>
                </a:endParaRPr>
              </a:p>
            </p:txBody>
          </p:sp>
          <p:sp>
            <p:nvSpPr>
              <p:cNvPr id="2059" name="Text Box 11"/>
              <p:cNvSpPr txBox="1">
                <a:spLocks noChangeArrowheads="1"/>
              </p:cNvSpPr>
              <p:nvPr/>
            </p:nvSpPr>
            <p:spPr bwMode="auto">
              <a:xfrm>
                <a:off x="9180" y="11256"/>
                <a:ext cx="900"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900">
                    <a:latin typeface="Arial" pitchFamily="34" charset="0"/>
                    <a:ea typeface="Times New Roman" pitchFamily="18" charset="0"/>
                  </a:rPr>
                  <a:t>Good X</a:t>
                </a:r>
                <a:endParaRPr lang="en-US">
                  <a:latin typeface="Arial" pitchFamily="34" charset="0"/>
                </a:endParaRPr>
              </a:p>
            </p:txBody>
          </p:sp>
          <p:sp>
            <p:nvSpPr>
              <p:cNvPr id="2058" name="Text Box 10"/>
              <p:cNvSpPr txBox="1">
                <a:spLocks noChangeArrowheads="1"/>
              </p:cNvSpPr>
              <p:nvPr/>
            </p:nvSpPr>
            <p:spPr bwMode="auto">
              <a:xfrm>
                <a:off x="8270" y="8424"/>
                <a:ext cx="2247"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latin typeface="Arial" pitchFamily="34" charset="0"/>
                    <a:ea typeface="Times New Roman" pitchFamily="18" charset="0"/>
                  </a:rPr>
                  <a:t>Indifference Curves</a:t>
                </a:r>
                <a:endParaRPr lang="en-US" sz="1600" dirty="0">
                  <a:latin typeface="Arial" pitchFamily="34" charset="0"/>
                </a:endParaRPr>
              </a:p>
            </p:txBody>
          </p:sp>
          <p:sp>
            <p:nvSpPr>
              <p:cNvPr id="2057" name="Text Box 9"/>
              <p:cNvSpPr txBox="1">
                <a:spLocks noChangeArrowheads="1"/>
              </p:cNvSpPr>
              <p:nvPr/>
            </p:nvSpPr>
            <p:spPr bwMode="auto">
              <a:xfrm>
                <a:off x="8952" y="10362"/>
                <a:ext cx="2429" cy="3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latin typeface="Arial" pitchFamily="34" charset="0"/>
                    <a:ea typeface="Times New Roman" pitchFamily="18" charset="0"/>
                  </a:rPr>
                  <a:t>Budget Constraint</a:t>
                </a:r>
                <a:endParaRPr lang="en-US" sz="1600" dirty="0">
                  <a:latin typeface="Arial" pitchFamily="34" charset="0"/>
                </a:endParaRPr>
              </a:p>
            </p:txBody>
          </p:sp>
          <p:sp>
            <p:nvSpPr>
              <p:cNvPr id="2056" name="Line 8"/>
              <p:cNvSpPr>
                <a:spLocks noChangeShapeType="1"/>
              </p:cNvSpPr>
              <p:nvPr/>
            </p:nvSpPr>
            <p:spPr bwMode="auto">
              <a:xfrm flipH="1">
                <a:off x="8100" y="10536"/>
                <a:ext cx="90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5" name="Line 7"/>
              <p:cNvSpPr>
                <a:spLocks noChangeShapeType="1"/>
              </p:cNvSpPr>
              <p:nvPr/>
            </p:nvSpPr>
            <p:spPr bwMode="auto">
              <a:xfrm flipH="1">
                <a:off x="7380" y="8556"/>
                <a:ext cx="90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4" name="Line 6"/>
              <p:cNvSpPr>
                <a:spLocks noChangeShapeType="1"/>
              </p:cNvSpPr>
              <p:nvPr/>
            </p:nvSpPr>
            <p:spPr bwMode="auto">
              <a:xfrm flipH="1">
                <a:off x="6840" y="8556"/>
                <a:ext cx="144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3" name="Line 5"/>
              <p:cNvSpPr>
                <a:spLocks noChangeShapeType="1"/>
              </p:cNvSpPr>
              <p:nvPr/>
            </p:nvSpPr>
            <p:spPr bwMode="auto">
              <a:xfrm flipH="1">
                <a:off x="6840" y="8556"/>
                <a:ext cx="1440" cy="10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2051" name="Text Box 3"/>
            <p:cNvSpPr txBox="1">
              <a:spLocks noChangeArrowheads="1"/>
            </p:cNvSpPr>
            <p:nvPr/>
          </p:nvSpPr>
          <p:spPr bwMode="auto">
            <a:xfrm>
              <a:off x="8939" y="7803"/>
              <a:ext cx="12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latin typeface="Arial" pitchFamily="34" charset="0"/>
                  <a:ea typeface="Times New Roman" pitchFamily="18" charset="0"/>
                </a:rPr>
                <a:t>Consumer’s Choice</a:t>
              </a:r>
              <a:endParaRPr lang="en-US" sz="1600" dirty="0">
                <a:latin typeface="Arial" pitchFamily="34" charset="0"/>
              </a:endParaRPr>
            </a:p>
          </p:txBody>
        </p:sp>
        <p:sp>
          <p:nvSpPr>
            <p:cNvPr id="2050" name="Line 2"/>
            <p:cNvSpPr>
              <a:spLocks noChangeShapeType="1"/>
            </p:cNvSpPr>
            <p:nvPr/>
          </p:nvSpPr>
          <p:spPr bwMode="auto">
            <a:xfrm flipH="1">
              <a:off x="7740" y="8100"/>
              <a:ext cx="126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Possibilities Frontier</a:t>
            </a:r>
            <a:endParaRPr lang="en-US" dirty="0"/>
          </a:p>
        </p:txBody>
      </p:sp>
      <p:sp>
        <p:nvSpPr>
          <p:cNvPr id="3" name="Content Placeholder 2"/>
          <p:cNvSpPr>
            <a:spLocks noGrp="1"/>
          </p:cNvSpPr>
          <p:nvPr>
            <p:ph idx="1"/>
          </p:nvPr>
        </p:nvSpPr>
        <p:spPr>
          <a:xfrm>
            <a:off x="609600" y="1600201"/>
            <a:ext cx="6781800" cy="4525963"/>
          </a:xfrm>
        </p:spPr>
        <p:txBody>
          <a:bodyPr/>
          <a:lstStyle/>
          <a:p>
            <a:r>
              <a:rPr lang="en-US" dirty="0" smtClean="0"/>
              <a:t>Fisher introduced the familiar graph of the Production Possibilities Frontier</a:t>
            </a:r>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6</a:t>
            </a:fld>
            <a:endParaRPr lang="en-US"/>
          </a:p>
        </p:txBody>
      </p:sp>
      <p:grpSp>
        <p:nvGrpSpPr>
          <p:cNvPr id="20482" name="Group 2"/>
          <p:cNvGrpSpPr>
            <a:grpSpLocks/>
          </p:cNvGrpSpPr>
          <p:nvPr/>
        </p:nvGrpSpPr>
        <p:grpSpPr bwMode="auto">
          <a:xfrm>
            <a:off x="7391400" y="1581150"/>
            <a:ext cx="4648518" cy="3981450"/>
            <a:chOff x="1800" y="9360"/>
            <a:chExt cx="3993" cy="3420"/>
          </a:xfrm>
        </p:grpSpPr>
        <p:grpSp>
          <p:nvGrpSpPr>
            <p:cNvPr id="20483" name="Group 3"/>
            <p:cNvGrpSpPr>
              <a:grpSpLocks/>
            </p:cNvGrpSpPr>
            <p:nvPr/>
          </p:nvGrpSpPr>
          <p:grpSpPr bwMode="auto">
            <a:xfrm>
              <a:off x="1800" y="9360"/>
              <a:ext cx="3993" cy="3420"/>
              <a:chOff x="2340" y="10080"/>
              <a:chExt cx="3993" cy="3420"/>
            </a:xfrm>
          </p:grpSpPr>
          <p:sp>
            <p:nvSpPr>
              <p:cNvPr id="20484" name="Text Box 4"/>
              <p:cNvSpPr txBox="1">
                <a:spLocks noChangeArrowheads="1"/>
              </p:cNvSpPr>
              <p:nvPr/>
            </p:nvSpPr>
            <p:spPr bwMode="auto">
              <a:xfrm>
                <a:off x="2340" y="10080"/>
                <a:ext cx="90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Good Y</a:t>
                </a:r>
                <a:endParaRPr lang="en-US" sz="1600" dirty="0">
                  <a:latin typeface="Arial" pitchFamily="34" charset="0"/>
                </a:endParaRPr>
              </a:p>
            </p:txBody>
          </p:sp>
          <p:sp>
            <p:nvSpPr>
              <p:cNvPr id="20485" name="Line 5"/>
              <p:cNvSpPr>
                <a:spLocks noChangeShapeType="1"/>
              </p:cNvSpPr>
              <p:nvPr/>
            </p:nvSpPr>
            <p:spPr bwMode="auto">
              <a:xfrm flipH="1">
                <a:off x="4140" y="11880"/>
                <a:ext cx="72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20486" name="Group 6"/>
              <p:cNvGrpSpPr>
                <a:grpSpLocks/>
              </p:cNvGrpSpPr>
              <p:nvPr/>
            </p:nvGrpSpPr>
            <p:grpSpPr bwMode="auto">
              <a:xfrm>
                <a:off x="2520" y="10440"/>
                <a:ext cx="3813" cy="3060"/>
                <a:chOff x="6840" y="9972"/>
                <a:chExt cx="3813" cy="3060"/>
              </a:xfrm>
            </p:grpSpPr>
            <p:sp>
              <p:nvSpPr>
                <p:cNvPr id="20487" name="Line 7"/>
                <p:cNvSpPr>
                  <a:spLocks noChangeShapeType="1"/>
                </p:cNvSpPr>
                <p:nvPr/>
              </p:nvSpPr>
              <p:spPr bwMode="auto">
                <a:xfrm>
                  <a:off x="6840" y="12701"/>
                  <a:ext cx="30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20488" name="Group 8"/>
                <p:cNvGrpSpPr>
                  <a:grpSpLocks/>
                </p:cNvGrpSpPr>
                <p:nvPr/>
              </p:nvGrpSpPr>
              <p:grpSpPr bwMode="auto">
                <a:xfrm>
                  <a:off x="6840" y="9972"/>
                  <a:ext cx="3813" cy="3060"/>
                  <a:chOff x="6840" y="9972"/>
                  <a:chExt cx="3813" cy="3060"/>
                </a:xfrm>
              </p:grpSpPr>
              <p:sp>
                <p:nvSpPr>
                  <p:cNvPr id="20489" name="Line 9"/>
                  <p:cNvSpPr>
                    <a:spLocks noChangeShapeType="1"/>
                  </p:cNvSpPr>
                  <p:nvPr/>
                </p:nvSpPr>
                <p:spPr bwMode="auto">
                  <a:xfrm flipV="1">
                    <a:off x="6840" y="9972"/>
                    <a:ext cx="0" cy="27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490" name="Arc 10"/>
                  <p:cNvSpPr>
                    <a:spLocks/>
                  </p:cNvSpPr>
                  <p:nvPr/>
                </p:nvSpPr>
                <p:spPr bwMode="auto">
                  <a:xfrm>
                    <a:off x="6840" y="11052"/>
                    <a:ext cx="1620" cy="16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1" name="Line 11"/>
                  <p:cNvSpPr>
                    <a:spLocks noChangeShapeType="1"/>
                  </p:cNvSpPr>
                  <p:nvPr/>
                </p:nvSpPr>
                <p:spPr bwMode="auto">
                  <a:xfrm>
                    <a:off x="6840" y="10512"/>
                    <a:ext cx="2520" cy="216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2" name="Text Box 12"/>
                  <p:cNvSpPr txBox="1">
                    <a:spLocks noChangeArrowheads="1"/>
                  </p:cNvSpPr>
                  <p:nvPr/>
                </p:nvSpPr>
                <p:spPr bwMode="auto">
                  <a:xfrm>
                    <a:off x="9180" y="12672"/>
                    <a:ext cx="90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Good X</a:t>
                    </a:r>
                    <a:endParaRPr lang="en-US" sz="1600" dirty="0">
                      <a:latin typeface="Arial" pitchFamily="34" charset="0"/>
                    </a:endParaRPr>
                  </a:p>
                </p:txBody>
              </p:sp>
              <p:sp>
                <p:nvSpPr>
                  <p:cNvPr id="20493" name="Text Box 13"/>
                  <p:cNvSpPr txBox="1">
                    <a:spLocks noChangeArrowheads="1"/>
                  </p:cNvSpPr>
                  <p:nvPr/>
                </p:nvSpPr>
                <p:spPr bwMode="auto">
                  <a:xfrm>
                    <a:off x="9213" y="11016"/>
                    <a:ext cx="144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Production Possibilities Frontier</a:t>
                    </a:r>
                    <a:endParaRPr lang="en-US" sz="1600" dirty="0">
                      <a:latin typeface="Arial" pitchFamily="34" charset="0"/>
                    </a:endParaRPr>
                  </a:p>
                </p:txBody>
              </p:sp>
              <p:sp>
                <p:nvSpPr>
                  <p:cNvPr id="20494" name="Text Box 14"/>
                  <p:cNvSpPr txBox="1">
                    <a:spLocks noChangeArrowheads="1"/>
                  </p:cNvSpPr>
                  <p:nvPr/>
                </p:nvSpPr>
                <p:spPr bwMode="auto">
                  <a:xfrm>
                    <a:off x="8100" y="10394"/>
                    <a:ext cx="14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Slope = Price of X/Price of Y</a:t>
                    </a:r>
                    <a:endParaRPr lang="en-US" sz="1600" dirty="0">
                      <a:latin typeface="Arial" pitchFamily="34" charset="0"/>
                    </a:endParaRPr>
                  </a:p>
                </p:txBody>
              </p:sp>
            </p:grpSp>
          </p:grpSp>
          <p:sp>
            <p:nvSpPr>
              <p:cNvPr id="20495" name="Line 15"/>
              <p:cNvSpPr>
                <a:spLocks noChangeShapeType="1"/>
              </p:cNvSpPr>
              <p:nvPr/>
            </p:nvSpPr>
            <p:spPr bwMode="auto">
              <a:xfrm flipH="1">
                <a:off x="3060" y="11160"/>
                <a:ext cx="72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20496" name="Text Box 16"/>
            <p:cNvSpPr txBox="1">
              <a:spLocks noChangeArrowheads="1"/>
            </p:cNvSpPr>
            <p:nvPr/>
          </p:nvSpPr>
          <p:spPr bwMode="auto">
            <a:xfrm>
              <a:off x="2160" y="11520"/>
              <a:ext cx="126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t>Producer’s Choice</a:t>
              </a:r>
            </a:p>
          </p:txBody>
        </p:sp>
        <p:sp>
          <p:nvSpPr>
            <p:cNvPr id="20497" name="Line 17"/>
            <p:cNvSpPr>
              <a:spLocks noChangeShapeType="1"/>
            </p:cNvSpPr>
            <p:nvPr/>
          </p:nvSpPr>
          <p:spPr bwMode="auto">
            <a:xfrm flipV="1">
              <a:off x="2700" y="11160"/>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a:xfrm>
            <a:off x="609600" y="1600201"/>
            <a:ext cx="6781799" cy="4525963"/>
          </a:xfrm>
        </p:spPr>
        <p:txBody>
          <a:bodyPr>
            <a:normAutofit/>
          </a:bodyPr>
          <a:lstStyle/>
          <a:p>
            <a:r>
              <a:rPr lang="en-US" dirty="0"/>
              <a:t>For the case in which the amounts used in production of the various resources are fixed, Fisher showed that the producer maximizes profits by producing at that point on the PPF that has slope equal to the price of the good shown on the horizontal axis in terms of the good shown on the vertical axis.</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7</a:t>
            </a:fld>
            <a:endParaRPr lang="en-US"/>
          </a:p>
        </p:txBody>
      </p:sp>
      <p:grpSp>
        <p:nvGrpSpPr>
          <p:cNvPr id="6" name="Group 2"/>
          <p:cNvGrpSpPr>
            <a:grpSpLocks/>
          </p:cNvGrpSpPr>
          <p:nvPr/>
        </p:nvGrpSpPr>
        <p:grpSpPr bwMode="auto">
          <a:xfrm>
            <a:off x="7391400" y="1594885"/>
            <a:ext cx="4648518" cy="3981450"/>
            <a:chOff x="1800" y="9360"/>
            <a:chExt cx="3993" cy="3420"/>
          </a:xfrm>
        </p:grpSpPr>
        <p:grpSp>
          <p:nvGrpSpPr>
            <p:cNvPr id="7" name="Group 3"/>
            <p:cNvGrpSpPr>
              <a:grpSpLocks/>
            </p:cNvGrpSpPr>
            <p:nvPr/>
          </p:nvGrpSpPr>
          <p:grpSpPr bwMode="auto">
            <a:xfrm>
              <a:off x="1800" y="9360"/>
              <a:ext cx="3993" cy="3420"/>
              <a:chOff x="2340" y="10080"/>
              <a:chExt cx="3993" cy="3420"/>
            </a:xfrm>
          </p:grpSpPr>
          <p:sp>
            <p:nvSpPr>
              <p:cNvPr id="10" name="Text Box 4"/>
              <p:cNvSpPr txBox="1">
                <a:spLocks noChangeArrowheads="1"/>
              </p:cNvSpPr>
              <p:nvPr/>
            </p:nvSpPr>
            <p:spPr bwMode="auto">
              <a:xfrm>
                <a:off x="2340" y="10080"/>
                <a:ext cx="90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Good Y</a:t>
                </a:r>
                <a:endParaRPr lang="en-US" sz="1600" dirty="0">
                  <a:latin typeface="Arial" pitchFamily="34" charset="0"/>
                </a:endParaRPr>
              </a:p>
            </p:txBody>
          </p:sp>
          <p:sp>
            <p:nvSpPr>
              <p:cNvPr id="11" name="Line 5"/>
              <p:cNvSpPr>
                <a:spLocks noChangeShapeType="1"/>
              </p:cNvSpPr>
              <p:nvPr/>
            </p:nvSpPr>
            <p:spPr bwMode="auto">
              <a:xfrm flipH="1">
                <a:off x="4140" y="11880"/>
                <a:ext cx="72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12" name="Group 6"/>
              <p:cNvGrpSpPr>
                <a:grpSpLocks/>
              </p:cNvGrpSpPr>
              <p:nvPr/>
            </p:nvGrpSpPr>
            <p:grpSpPr bwMode="auto">
              <a:xfrm>
                <a:off x="2520" y="10440"/>
                <a:ext cx="3813" cy="3060"/>
                <a:chOff x="6840" y="9972"/>
                <a:chExt cx="3813" cy="3060"/>
              </a:xfrm>
            </p:grpSpPr>
            <p:sp>
              <p:nvSpPr>
                <p:cNvPr id="14" name="Line 7"/>
                <p:cNvSpPr>
                  <a:spLocks noChangeShapeType="1"/>
                </p:cNvSpPr>
                <p:nvPr/>
              </p:nvSpPr>
              <p:spPr bwMode="auto">
                <a:xfrm>
                  <a:off x="6840" y="12701"/>
                  <a:ext cx="30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15" name="Group 8"/>
                <p:cNvGrpSpPr>
                  <a:grpSpLocks/>
                </p:cNvGrpSpPr>
                <p:nvPr/>
              </p:nvGrpSpPr>
              <p:grpSpPr bwMode="auto">
                <a:xfrm>
                  <a:off x="6840" y="9972"/>
                  <a:ext cx="3813" cy="3060"/>
                  <a:chOff x="6840" y="9972"/>
                  <a:chExt cx="3813" cy="3060"/>
                </a:xfrm>
              </p:grpSpPr>
              <p:sp>
                <p:nvSpPr>
                  <p:cNvPr id="16" name="Line 9"/>
                  <p:cNvSpPr>
                    <a:spLocks noChangeShapeType="1"/>
                  </p:cNvSpPr>
                  <p:nvPr/>
                </p:nvSpPr>
                <p:spPr bwMode="auto">
                  <a:xfrm flipV="1">
                    <a:off x="6840" y="9972"/>
                    <a:ext cx="0" cy="27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 name="Arc 10"/>
                  <p:cNvSpPr>
                    <a:spLocks/>
                  </p:cNvSpPr>
                  <p:nvPr/>
                </p:nvSpPr>
                <p:spPr bwMode="auto">
                  <a:xfrm>
                    <a:off x="6840" y="11052"/>
                    <a:ext cx="1620" cy="16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Line 11"/>
                  <p:cNvSpPr>
                    <a:spLocks noChangeShapeType="1"/>
                  </p:cNvSpPr>
                  <p:nvPr/>
                </p:nvSpPr>
                <p:spPr bwMode="auto">
                  <a:xfrm>
                    <a:off x="6840" y="10512"/>
                    <a:ext cx="2520" cy="216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Text Box 12"/>
                  <p:cNvSpPr txBox="1">
                    <a:spLocks noChangeArrowheads="1"/>
                  </p:cNvSpPr>
                  <p:nvPr/>
                </p:nvSpPr>
                <p:spPr bwMode="auto">
                  <a:xfrm>
                    <a:off x="9180" y="12672"/>
                    <a:ext cx="900"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Good X</a:t>
                    </a:r>
                    <a:endParaRPr lang="en-US" sz="1600" dirty="0">
                      <a:latin typeface="Arial" pitchFamily="34" charset="0"/>
                    </a:endParaRPr>
                  </a:p>
                </p:txBody>
              </p:sp>
              <p:sp>
                <p:nvSpPr>
                  <p:cNvPr id="20" name="Text Box 13"/>
                  <p:cNvSpPr txBox="1">
                    <a:spLocks noChangeArrowheads="1"/>
                  </p:cNvSpPr>
                  <p:nvPr/>
                </p:nvSpPr>
                <p:spPr bwMode="auto">
                  <a:xfrm>
                    <a:off x="9213" y="11016"/>
                    <a:ext cx="144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Production Possibilities Frontier</a:t>
                    </a:r>
                    <a:endParaRPr lang="en-US" sz="1600" dirty="0">
                      <a:latin typeface="Arial" pitchFamily="34" charset="0"/>
                    </a:endParaRPr>
                  </a:p>
                </p:txBody>
              </p:sp>
              <p:sp>
                <p:nvSpPr>
                  <p:cNvPr id="21" name="Text Box 14"/>
                  <p:cNvSpPr txBox="1">
                    <a:spLocks noChangeArrowheads="1"/>
                  </p:cNvSpPr>
                  <p:nvPr/>
                </p:nvSpPr>
                <p:spPr bwMode="auto">
                  <a:xfrm>
                    <a:off x="8100" y="10394"/>
                    <a:ext cx="14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rPr>
                      <a:t>Slope = Price of X/Price of Y</a:t>
                    </a:r>
                    <a:endParaRPr lang="en-US" sz="1600" dirty="0">
                      <a:latin typeface="Arial" pitchFamily="34" charset="0"/>
                    </a:endParaRPr>
                  </a:p>
                </p:txBody>
              </p:sp>
            </p:grpSp>
          </p:grpSp>
          <p:sp>
            <p:nvSpPr>
              <p:cNvPr id="13" name="Line 15"/>
              <p:cNvSpPr>
                <a:spLocks noChangeShapeType="1"/>
              </p:cNvSpPr>
              <p:nvPr/>
            </p:nvSpPr>
            <p:spPr bwMode="auto">
              <a:xfrm flipH="1">
                <a:off x="3060" y="11160"/>
                <a:ext cx="72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8" name="Text Box 16"/>
            <p:cNvSpPr txBox="1">
              <a:spLocks noChangeArrowheads="1"/>
            </p:cNvSpPr>
            <p:nvPr/>
          </p:nvSpPr>
          <p:spPr bwMode="auto">
            <a:xfrm>
              <a:off x="2160" y="11520"/>
              <a:ext cx="126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t>Producer’s Choice</a:t>
              </a:r>
            </a:p>
          </p:txBody>
        </p:sp>
        <p:sp>
          <p:nvSpPr>
            <p:cNvPr id="9" name="Line 17"/>
            <p:cNvSpPr>
              <a:spLocks noChangeShapeType="1"/>
            </p:cNvSpPr>
            <p:nvPr/>
          </p:nvSpPr>
          <p:spPr bwMode="auto">
            <a:xfrm flipV="1">
              <a:off x="2700" y="11160"/>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Taxation</a:t>
            </a:r>
            <a:endParaRPr lang="en-US" dirty="0"/>
          </a:p>
        </p:txBody>
      </p:sp>
      <p:sp>
        <p:nvSpPr>
          <p:cNvPr id="3" name="Content Placeholder 2"/>
          <p:cNvSpPr>
            <a:spLocks noGrp="1"/>
          </p:cNvSpPr>
          <p:nvPr>
            <p:ph idx="1"/>
          </p:nvPr>
        </p:nvSpPr>
        <p:spPr/>
        <p:txBody>
          <a:bodyPr>
            <a:normAutofit/>
          </a:bodyPr>
          <a:lstStyle/>
          <a:p>
            <a:r>
              <a:rPr lang="en-US" dirty="0"/>
              <a:t>He showed that a consumption tax is a better policy than an income tax (because it does not alter our incentives to save).</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Aggregation</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He </a:t>
            </a:r>
            <a:r>
              <a:rPr lang="en-US" dirty="0"/>
              <a:t>derived an “ideal index” as the geometric mean of the </a:t>
            </a:r>
            <a:r>
              <a:rPr lang="en-US" dirty="0" err="1"/>
              <a:t>Laspeyres</a:t>
            </a:r>
            <a:r>
              <a:rPr lang="en-US" dirty="0"/>
              <a:t> and </a:t>
            </a:r>
            <a:r>
              <a:rPr lang="en-US" dirty="0" err="1"/>
              <a:t>Paasche</a:t>
            </a:r>
            <a:r>
              <a:rPr lang="en-US" dirty="0"/>
              <a:t> indices and justified its superiority through an axiomatic approach</a:t>
            </a:r>
            <a:r>
              <a:rPr lang="en-US" dirty="0" smtClean="0"/>
              <a:t>.</a:t>
            </a:r>
            <a:r>
              <a:rPr lang="en-US" dirty="0"/>
              <a:t> </a:t>
            </a:r>
          </a:p>
          <a:p>
            <a:endParaRPr lang="en-US" dirty="0"/>
          </a:p>
        </p:txBody>
      </p:sp>
      <p:sp>
        <p:nvSpPr>
          <p:cNvPr id="4" name="Footer Placeholder 3"/>
          <p:cNvSpPr>
            <a:spLocks noGrp="1"/>
          </p:cNvSpPr>
          <p:nvPr>
            <p:ph type="ftr" sz="quarter" idx="11"/>
          </p:nvPr>
        </p:nvSpPr>
        <p:spPr/>
        <p:txBody>
          <a:bodyPr/>
          <a:lstStyle/>
          <a:p>
            <a:r>
              <a:rPr lang="en-US" smtClean="0"/>
              <a:t>IRVING FISHER</a:t>
            </a:r>
            <a:endParaRPr lang="en-US" dirty="0"/>
          </a:p>
        </p:txBody>
      </p:sp>
      <p:sp>
        <p:nvSpPr>
          <p:cNvPr id="5" name="Slide Number Placeholder 4"/>
          <p:cNvSpPr>
            <a:spLocks noGrp="1"/>
          </p:cNvSpPr>
          <p:nvPr>
            <p:ph type="sldNum" sz="quarter" idx="12"/>
          </p:nvPr>
        </p:nvSpPr>
        <p:spPr/>
        <p:txBody>
          <a:bodyPr/>
          <a:lstStyle/>
          <a:p>
            <a:fld id="{38795A44-CAFD-48C4-BB2C-3DB9E4143ABD}"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973</Words>
  <Application>Microsoft Office PowerPoint</Application>
  <PresentationFormat>Widescreen</PresentationFormat>
  <Paragraphs>108</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Symbol</vt:lpstr>
      <vt:lpstr>Times New Roman</vt:lpstr>
      <vt:lpstr>Office Theme</vt:lpstr>
      <vt:lpstr>Irving Fisher</vt:lpstr>
      <vt:lpstr>Irving Fisher (1867-1947)</vt:lpstr>
      <vt:lpstr>Cardinal utility unnecessary</vt:lpstr>
      <vt:lpstr>Diagrammatic Utility Maximization</vt:lpstr>
      <vt:lpstr>Diagrammatic Utility Maximization</vt:lpstr>
      <vt:lpstr>Production Possibilities Frontier</vt:lpstr>
      <vt:lpstr>Production</vt:lpstr>
      <vt:lpstr>Taxation</vt:lpstr>
      <vt:lpstr>Aggregation</vt:lpstr>
      <vt:lpstr>Interest rate</vt:lpstr>
      <vt:lpstr>Quantity theory of money</vt:lpstr>
      <vt:lpstr>Fisher Effect</vt:lpstr>
      <vt:lpstr>Fisher Effect</vt:lpstr>
      <vt:lpstr>‘Phillips Curve’</vt:lpstr>
      <vt:lpstr>Debt-Deflation Theory of Economic Depressions</vt:lpstr>
      <vt:lpstr>Assessment</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Irving Fisher</dc:title>
  <dc:creator>Udayan Roy</dc:creator>
  <cp:lastModifiedBy>Udayan Roy</cp:lastModifiedBy>
  <cp:revision>19</cp:revision>
  <dcterms:created xsi:type="dcterms:W3CDTF">2008-03-30T23:47:59Z</dcterms:created>
  <dcterms:modified xsi:type="dcterms:W3CDTF">2019-08-25T15:08:31Z</dcterms:modified>
</cp:coreProperties>
</file>