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6" r:id="rId7"/>
    <p:sldId id="270" r:id="rId8"/>
    <p:sldId id="263" r:id="rId9"/>
    <p:sldId id="265" r:id="rId10"/>
    <p:sldId id="264" r:id="rId11"/>
    <p:sldId id="267" r:id="rId12"/>
    <p:sldId id="268" r:id="rId13"/>
    <p:sldId id="258" r:id="rId14"/>
    <p:sldId id="269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6271-9CD2-4FB8-AC62-E5229F1DAC28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14A52-D1BF-4EFA-8AFC-4520231AE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5352-3570-450B-A07F-52096F5CA8D5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389-268B-41B4-BD22-C4C04701AE8B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C5EA-BC31-4ECE-AD46-ABF2E0018E41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126B-1C8B-4B6E-A32B-4635A649DBCA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9D04-3F13-4214-BD04-4954F5163A19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3334-03A9-43DF-9501-E2FC3624E846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A22D-B6CA-448A-A717-03CAFDCC5E4D}" type="datetime1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9E82-C0E7-4B54-8867-336E241566CD}" type="datetime1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5826-397A-4EBB-8CAD-B04096AAAC8B}" type="datetime1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26AD-BA78-4996-91C4-2F2E853ADE9E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DF4B-A833-4BAD-A6A8-6AE2F61620C2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87FCB-AA34-4178-A6B0-3CD025B9A5E5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C9C2-8F12-41BD-AA9E-FB2998D2E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54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rugman.blogs.nytimes.com/2013/04/14/milton-friedman-currency-debas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es.com/sites/timothylee/2012/04/02/milton-friedman-inflation-dove/" TargetMode="External"/><Relationship Id="rId2" Type="http://schemas.openxmlformats.org/officeDocument/2006/relationships/hyperlink" Target="http://delong.typepad.com/sdj/2013/04/its-the-seventieth-anniversary-of-abba-lerners-functional-finan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twebsite.net/het/profiles/friedman.htm" TargetMode="External"/><Relationship Id="rId2" Type="http://schemas.openxmlformats.org/officeDocument/2006/relationships/hyperlink" Target="http://myweb.liu.edu/~uroy/eco54/histlist/Friedman_M/index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belprize.org/nobel_prizes/economics/laureates/1976/" TargetMode="External"/><Relationship Id="rId2" Type="http://schemas.openxmlformats.org/officeDocument/2006/relationships/hyperlink" Target="http://en.wikipedia.org/wiki/Milton_Friedma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ib.uchicago.edu/e/busecon/econfac/Friedma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twebsite.net/het/profiles/samuelson.htm" TargetMode="External"/><Relationship Id="rId2" Type="http://schemas.openxmlformats.org/officeDocument/2006/relationships/hyperlink" Target="http://www.hetwebsite.net/het/profiles/phillip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twebsite.net/het/profiles/solow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Milton Friedman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ECO 54 History of Economic Thought</a:t>
            </a:r>
            <a:endParaRPr lang="en-US" dirty="0"/>
          </a:p>
          <a:p>
            <a:r>
              <a:rPr lang="en-US" dirty="0" err="1">
                <a:hlinkClick r:id="rId3"/>
              </a:rPr>
              <a:t>Udayan</a:t>
            </a:r>
            <a:r>
              <a:rPr lang="en-US" dirty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Roy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Libertarianism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Friedman was a vigorous </a:t>
            </a:r>
            <a:r>
              <a:rPr lang="en-US" dirty="0" smtClean="0"/>
              <a:t>participant in public policy debates</a:t>
            </a:r>
          </a:p>
          <a:p>
            <a:pPr lvl="1"/>
            <a:r>
              <a:rPr lang="en-US" dirty="0" smtClean="0"/>
              <a:t>Had a weekly column in Newsweek, recorded TV documentary series, wrote popular books on economic issues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egalization of drugs and prostitution</a:t>
            </a:r>
            <a:endParaRPr lang="en-US" dirty="0"/>
          </a:p>
          <a:p>
            <a:pPr lvl="1"/>
            <a:r>
              <a:rPr lang="en-US" dirty="0"/>
              <a:t>Volunteer army</a:t>
            </a:r>
          </a:p>
          <a:p>
            <a:pPr lvl="1"/>
            <a:r>
              <a:rPr lang="en-US" dirty="0"/>
              <a:t>School </a:t>
            </a:r>
            <a:r>
              <a:rPr lang="en-US" dirty="0" smtClean="0"/>
              <a:t>vouchers</a:t>
            </a:r>
          </a:p>
          <a:p>
            <a:pPr lvl="1"/>
            <a:r>
              <a:rPr lang="en-US" dirty="0" smtClean="0"/>
              <a:t>Abolition of licensing requirements of doctors</a:t>
            </a:r>
          </a:p>
          <a:p>
            <a:pPr lvl="1"/>
            <a:r>
              <a:rPr lang="en-US" dirty="0" smtClean="0"/>
              <a:t>Negative income tax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Friedman v. Keynes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indications that Friedman was not as opposed to Keynesian stabilization policies as some may believe</a:t>
            </a:r>
          </a:p>
          <a:p>
            <a:r>
              <a:rPr lang="en-US" dirty="0" smtClean="0"/>
              <a:t>Paul Krugman: </a:t>
            </a:r>
            <a:endParaRPr lang="en-US" dirty="0" smtClean="0"/>
          </a:p>
          <a:p>
            <a:pPr lvl="1"/>
            <a:r>
              <a:rPr lang="en-US" dirty="0" smtClean="0"/>
              <a:t>Friedman </a:t>
            </a:r>
            <a:r>
              <a:rPr lang="en-US" dirty="0" smtClean="0"/>
              <a:t>… </a:t>
            </a:r>
            <a:r>
              <a:rPr lang="en-US" dirty="0"/>
              <a:t>commended instead the then Chicago view that banks should be rescued, government should act to reflate the economy, and that there was a strong case “for the use of large and continuous deficit budgets to combat the mass unemployment and deflation of the times.”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http://krugman.blogs.nytimes.com/2013/04/14/milton-friedman-currency-debaser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Friedman v. Keynes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also: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delong.typepad.com/sdj/2013/04/its-the-seventieth-anniversary-of-abba-lerners-functional-finance.html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http://www.forbes.com/sites/timothylee/2012/04/02/milton-friedman-inflation-dove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://myweb.liu.edu/~uroy/eco54/histlist/Friedman_M/index.htm</a:t>
            </a:r>
            <a:endParaRPr lang="en-US" dirty="0"/>
          </a:p>
          <a:p>
            <a:r>
              <a:rPr lang="en-US" dirty="0"/>
              <a:t>Chapter X of </a:t>
            </a:r>
            <a:r>
              <a:rPr lang="en-US" i="1" dirty="0"/>
              <a:t>New Ideas from Dead Economists</a:t>
            </a:r>
            <a:r>
              <a:rPr lang="en-US" dirty="0"/>
              <a:t> by Todd Buchholz</a:t>
            </a:r>
          </a:p>
          <a:p>
            <a:r>
              <a:rPr lang="en-US" dirty="0"/>
              <a:t>Chapter 13 of </a:t>
            </a:r>
            <a:r>
              <a:rPr lang="en-US" i="1" dirty="0"/>
              <a:t>The Ordinary Business of Life</a:t>
            </a:r>
            <a:r>
              <a:rPr lang="en-US" dirty="0"/>
              <a:t> by Roger Backhouse; pages 295-8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http://www.hetwebsite.net/het/profiles/friedman.htm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en.wikipedia.org/wiki/Milton_Friedman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http://www.nobelprize.org/nobel_prizes/economics/laureates/1976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 descr="Friedman-TE4706L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52401"/>
            <a:ext cx="9143998" cy="624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Milton Friedman (1912-2006)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 Monetary History of the United States</a:t>
            </a:r>
            <a:r>
              <a:rPr lang="en-US" dirty="0" smtClean="0"/>
              <a:t> (1963), with Anna J. Schwartz</a:t>
            </a:r>
          </a:p>
          <a:p>
            <a:r>
              <a:rPr lang="en-US" i="1" dirty="0" smtClean="0"/>
              <a:t>A theory of the consumption function</a:t>
            </a:r>
            <a:r>
              <a:rPr lang="en-US" dirty="0" smtClean="0"/>
              <a:t> (1957)</a:t>
            </a:r>
          </a:p>
          <a:p>
            <a:r>
              <a:rPr lang="en-US" dirty="0" smtClean="0">
                <a:hlinkClick r:id="rId2"/>
              </a:rPr>
              <a:t>Selected Bibliography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 descr="Friedman-PB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6050" y="2286000"/>
            <a:ext cx="180975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Permanent Income Theory of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Friedman argued that transitory changes in income do </a:t>
            </a:r>
            <a:r>
              <a:rPr lang="en-US" i="1" dirty="0" smtClean="0"/>
              <a:t>not</a:t>
            </a:r>
            <a:r>
              <a:rPr lang="en-US" dirty="0" smtClean="0"/>
              <a:t> affect consumption spending, only permanent changes do</a:t>
            </a:r>
          </a:p>
          <a:p>
            <a:r>
              <a:rPr lang="en-US" dirty="0" smtClean="0"/>
              <a:t>This implies a small marginal propensity to consume and, therefore, a small multiplier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makes </a:t>
            </a:r>
            <a:r>
              <a:rPr lang="en-US" dirty="0" smtClean="0"/>
              <a:t>Keynesian fiscal </a:t>
            </a:r>
            <a:r>
              <a:rPr lang="en-US" dirty="0"/>
              <a:t>policy ineffective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affects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Friedman argued that an increase in the money </a:t>
            </a:r>
            <a:r>
              <a:rPr lang="en-US" dirty="0"/>
              <a:t>supply </a:t>
            </a:r>
            <a:r>
              <a:rPr lang="en-US" i="1" dirty="0"/>
              <a:t>does</a:t>
            </a:r>
            <a:r>
              <a:rPr lang="en-US" dirty="0"/>
              <a:t> have a positive effect on employment and production in the short </a:t>
            </a:r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This is </a:t>
            </a:r>
            <a:r>
              <a:rPr lang="en-US" dirty="0"/>
              <a:t>because of </a:t>
            </a:r>
            <a:r>
              <a:rPr lang="en-US" dirty="0" smtClean="0"/>
              <a:t>“money illusion”. </a:t>
            </a:r>
          </a:p>
          <a:p>
            <a:r>
              <a:rPr lang="en-US" dirty="0" smtClean="0"/>
              <a:t>Friedman argued that </a:t>
            </a:r>
            <a:r>
              <a:rPr lang="en-US" dirty="0"/>
              <a:t>the Great Depression was probably caused by a sharp reduction in money supply by the US central bank, the Fed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long run, however, the quantity of money affects the price level alone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the effect of the money supply on output, </a:t>
            </a:r>
            <a:r>
              <a:rPr lang="en-US" dirty="0"/>
              <a:t>there are lags that make monetary policy ineffective. </a:t>
            </a:r>
            <a:endParaRPr lang="en-US" dirty="0" smtClean="0"/>
          </a:p>
          <a:p>
            <a:pPr lvl="1"/>
            <a:r>
              <a:rPr lang="en-US" dirty="0" smtClean="0"/>
              <a:t>Observation lag</a:t>
            </a:r>
          </a:p>
          <a:p>
            <a:pPr lvl="1"/>
            <a:r>
              <a:rPr lang="en-US" dirty="0" smtClean="0"/>
              <a:t>Decision lag</a:t>
            </a:r>
          </a:p>
          <a:p>
            <a:pPr lvl="1"/>
            <a:r>
              <a:rPr lang="en-US" dirty="0" smtClean="0"/>
              <a:t>Effect lag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Therefore, monetary </a:t>
            </a:r>
            <a:r>
              <a:rPr lang="en-US" dirty="0"/>
              <a:t>policy should follow simple rules and not try to adjust to shifting economic situations.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particular, if an economy’s GDP normally grows at the rate of 3.5% per year, then its central bank should increase the quantity of money at the same rate every year.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will keep prices stable over the long run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Friedman consequently favored the abolition of the Federal Reserve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Phillips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A. W. Phillips</a:t>
            </a:r>
            <a:r>
              <a:rPr lang="en-US" dirty="0" smtClean="0"/>
              <a:t> (1914 – 1975) looked at British data between 1861 and 1957 and found an inverse relationship between the rate of wage increase and the unemployment rate </a:t>
            </a:r>
          </a:p>
          <a:p>
            <a:r>
              <a:rPr lang="en-US" dirty="0" smtClean="0">
                <a:hlinkClick r:id="rId3"/>
              </a:rPr>
              <a:t>Paul Samuelson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Robert Solow</a:t>
            </a:r>
            <a:r>
              <a:rPr lang="en-US" dirty="0" smtClean="0"/>
              <a:t> argued in 1960 that the Phillips Curve was a guide to policy making: </a:t>
            </a:r>
          </a:p>
          <a:p>
            <a:pPr lvl="1"/>
            <a:r>
              <a:rPr lang="en-US" dirty="0" smtClean="0"/>
              <a:t>A country could keep unemployment low forever as long as it was willing to accept a stable—but high—rate of inflation</a:t>
            </a:r>
          </a:p>
          <a:p>
            <a:r>
              <a:rPr lang="en-US" dirty="0" smtClean="0"/>
              <a:t>Friedman pushed 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rate of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long run there is no tradeoff between inflation and unemployment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Sustained attempts by the government to keep unemployment below the natural rate will lead to accelerating inflation</a:t>
            </a:r>
          </a:p>
          <a:p>
            <a:pPr lvl="1"/>
            <a:r>
              <a:rPr lang="en-US" dirty="0" smtClean="0"/>
              <a:t>The argument emphasizes the importance of inflation expectations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Exchange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Friedman was among those who first realized - and could explain - why the </a:t>
            </a:r>
            <a:r>
              <a:rPr lang="en-US" dirty="0" err="1" smtClean="0"/>
              <a:t>Bretton</a:t>
            </a:r>
            <a:r>
              <a:rPr lang="en-US" dirty="0" smtClean="0"/>
              <a:t> Woods System with relatively fixed rates of exchange was bound to break down sooner or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C9C2-8F12-41BD-AA9E-FB2998D2E018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Milton Friedman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637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Milton Friedman</vt:lpstr>
      <vt:lpstr>Milton Friedman (1912-2006)</vt:lpstr>
      <vt:lpstr>Permanent Income Theory of Consumption</vt:lpstr>
      <vt:lpstr>Money affects output</vt:lpstr>
      <vt:lpstr>Monetary policy</vt:lpstr>
      <vt:lpstr>Monetary policy</vt:lpstr>
      <vt:lpstr>The Phillips Curve</vt:lpstr>
      <vt:lpstr>Natural rate of unemployment</vt:lpstr>
      <vt:lpstr>Flexible Exchange Rates</vt:lpstr>
      <vt:lpstr>Libertarianism</vt:lpstr>
      <vt:lpstr>Friedman v. Keynes</vt:lpstr>
      <vt:lpstr>Friedman v. Keynes</vt:lpstr>
      <vt:lpstr>Sources</vt:lpstr>
      <vt:lpstr>Sources</vt:lpstr>
      <vt:lpstr>PowerPoint Presentation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Milton Friedman</dc:title>
  <dc:creator>Udayan Roy</dc:creator>
  <cp:lastModifiedBy>Udayan Roy</cp:lastModifiedBy>
  <cp:revision>11</cp:revision>
  <dcterms:created xsi:type="dcterms:W3CDTF">2009-04-15T03:34:28Z</dcterms:created>
  <dcterms:modified xsi:type="dcterms:W3CDTF">2019-12-02T03:07:40Z</dcterms:modified>
</cp:coreProperties>
</file>