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6" r:id="rId8"/>
    <p:sldId id="261" r:id="rId9"/>
    <p:sldId id="267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6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2913-2536-4F4C-A979-661073E4D5E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CC39-8154-4651-8887-7166CAE01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2913-2536-4F4C-A979-661073E4D5E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CC39-8154-4651-8887-7166CAE01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2913-2536-4F4C-A979-661073E4D5E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CC39-8154-4651-8887-7166CAE01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2913-2536-4F4C-A979-661073E4D5E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CC39-8154-4651-8887-7166CAE01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2913-2536-4F4C-A979-661073E4D5E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CC39-8154-4651-8887-7166CAE01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2913-2536-4F4C-A979-661073E4D5E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CC39-8154-4651-8887-7166CAE01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2913-2536-4F4C-A979-661073E4D5E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CC39-8154-4651-8887-7166CAE01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2913-2536-4F4C-A979-661073E4D5E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CC39-8154-4651-8887-7166CAE01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2913-2536-4F4C-A979-661073E4D5E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CC39-8154-4651-8887-7166CAE01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2913-2536-4F4C-A979-661073E4D5E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CC39-8154-4651-8887-7166CAE01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2913-2536-4F4C-A979-661073E4D5E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ACC39-8154-4651-8887-7166CAE01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52913-2536-4F4C-A979-661073E4D5E4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ACC39-8154-4651-8887-7166CAE017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yweb.liu.edu/~uroy/eco54/index.html" TargetMode="External"/><Relationship Id="rId2" Type="http://schemas.openxmlformats.org/officeDocument/2006/relationships/hyperlink" Target="http://myweb.liu.edu/~uroy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ohn_Kenneth_Galbraith" TargetMode="External"/><Relationship Id="rId2" Type="http://schemas.openxmlformats.org/officeDocument/2006/relationships/hyperlink" Target="http://www.econlib.org/library/Enc/bios/Galbraith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etwebsite.net/het/profiles/galbraith.htm" TargetMode="External"/><Relationship Id="rId4" Type="http://schemas.openxmlformats.org/officeDocument/2006/relationships/hyperlink" Target="http://www.johnkennethgalbraith.com/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hoenix.liu.edu/~uroy/eco54/histlist/hist19.htm#John Kenneth Galbrait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John Kenneth Galbraith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Udayan Roy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ECO 54 History of Economic Thought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Modern Corporation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 course, the CEO cannot ignore profitability altogether for fear of being sacked by the shareholders.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the CEO does not have to </a:t>
            </a:r>
            <a:r>
              <a:rPr lang="en-US" i="1" dirty="0"/>
              <a:t>maximize</a:t>
            </a:r>
            <a:r>
              <a:rPr lang="en-US" dirty="0"/>
              <a:t> profits either. </a:t>
            </a: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that the CEO has to do is ensure an adequate level of profits to keep the shareholders happy. </a:t>
            </a:r>
            <a:endParaRPr lang="en-US" dirty="0" smtClean="0"/>
          </a:p>
          <a:p>
            <a:r>
              <a:rPr lang="en-US" dirty="0" smtClean="0"/>
              <a:t>Galbraith </a:t>
            </a:r>
            <a:r>
              <a:rPr lang="en-US" dirty="0"/>
              <a:t>argued that after reaching that adequate level of profitability, the CEO turns his or her attention to other goals, such as the firm’s sales, size or market share.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en-US" dirty="0"/>
              <a:t>VIII of </a:t>
            </a:r>
            <a:r>
              <a:rPr lang="en-US" i="1" dirty="0"/>
              <a:t>New Ideas from Dead Economists</a:t>
            </a:r>
            <a:r>
              <a:rPr lang="en-US" dirty="0"/>
              <a:t> by Todd Buchholz, pages 185-191</a:t>
            </a:r>
          </a:p>
          <a:p>
            <a:r>
              <a:rPr lang="en-US" u="sng" dirty="0">
                <a:hlinkClick r:id="rId2"/>
              </a:rPr>
              <a:t>http://www.econlib.org/library/Enc/bios/Galbraith.html</a:t>
            </a:r>
            <a:endParaRPr lang="en-US" dirty="0"/>
          </a:p>
          <a:p>
            <a:r>
              <a:rPr lang="en-US" u="sng" dirty="0">
                <a:hlinkClick r:id="rId3"/>
              </a:rPr>
              <a:t>http://en.wikipedia.org/wiki/John_Kenneth_Galbraith</a:t>
            </a:r>
            <a:endParaRPr lang="en-US" dirty="0"/>
          </a:p>
          <a:p>
            <a:r>
              <a:rPr lang="en-US" i="1" dirty="0"/>
              <a:t>John Kenneth Galbraith: His Life, His Politics</a:t>
            </a:r>
            <a:r>
              <a:rPr lang="en-US" dirty="0"/>
              <a:t>, His Economics by Richard Parker, Harvard University Press, 2005. Website: </a:t>
            </a:r>
            <a:r>
              <a:rPr lang="en-US" u="sng" dirty="0">
                <a:hlinkClick r:id="rId4"/>
              </a:rPr>
              <a:t>http://www.johnkennethgalbraith.com/</a:t>
            </a:r>
            <a:endParaRPr lang="en-US" dirty="0"/>
          </a:p>
          <a:p>
            <a:r>
              <a:rPr lang="en-US" dirty="0" smtClean="0">
                <a:hlinkClick r:id="rId5"/>
              </a:rPr>
              <a:t>http://www.hetwebsite.net/het/profiles/galbraith.htm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albrai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8216" y="0"/>
            <a:ext cx="5381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hlinkClick r:id="rId2"/>
              </a:rPr>
              <a:t>John Kenneth Galbraith</a:t>
            </a:r>
            <a:r>
              <a:rPr lang="en-US" dirty="0"/>
              <a:t> (1908-2006)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Modern Competition and Business Policy</a:t>
            </a:r>
            <a:r>
              <a:rPr lang="en-US" dirty="0" smtClean="0"/>
              <a:t>, 1938. </a:t>
            </a:r>
          </a:p>
          <a:p>
            <a:r>
              <a:rPr lang="en-US" i="1" dirty="0" smtClean="0"/>
              <a:t>A Theory of Price Control</a:t>
            </a:r>
            <a:r>
              <a:rPr lang="en-US" dirty="0" smtClean="0"/>
              <a:t>, 1952. </a:t>
            </a:r>
          </a:p>
          <a:p>
            <a:r>
              <a:rPr lang="en-US" i="1" dirty="0" smtClean="0"/>
              <a:t>American Capitalism: The concept of countervailing power</a:t>
            </a:r>
            <a:r>
              <a:rPr lang="en-US" dirty="0" smtClean="0"/>
              <a:t>, 1952. </a:t>
            </a:r>
          </a:p>
          <a:p>
            <a:r>
              <a:rPr lang="en-US" i="1" dirty="0" smtClean="0"/>
              <a:t>The Great Crash, 1929</a:t>
            </a:r>
            <a:r>
              <a:rPr lang="en-US" dirty="0" smtClean="0"/>
              <a:t>, 1954. </a:t>
            </a:r>
          </a:p>
          <a:p>
            <a:r>
              <a:rPr lang="en-US" i="1" dirty="0" smtClean="0"/>
              <a:t>The Affluent Society</a:t>
            </a:r>
            <a:r>
              <a:rPr lang="en-US" dirty="0" smtClean="0"/>
              <a:t>, 1958. </a:t>
            </a:r>
          </a:p>
          <a:p>
            <a:r>
              <a:rPr lang="en-US" i="1" dirty="0" smtClean="0"/>
              <a:t>The New Industrial State</a:t>
            </a:r>
            <a:r>
              <a:rPr lang="en-US" dirty="0" smtClean="0"/>
              <a:t>, 1967. </a:t>
            </a:r>
          </a:p>
          <a:p>
            <a:r>
              <a:rPr lang="en-US" i="1" dirty="0" smtClean="0"/>
              <a:t>Economics and the Public Purpose</a:t>
            </a:r>
            <a:r>
              <a:rPr lang="en-US" dirty="0" smtClean="0"/>
              <a:t>, 1973 </a:t>
            </a:r>
          </a:p>
          <a:p>
            <a:r>
              <a:rPr lang="en-US" i="1" dirty="0" smtClean="0"/>
              <a:t>Money</a:t>
            </a:r>
            <a:r>
              <a:rPr lang="en-US" dirty="0" smtClean="0"/>
              <a:t>, 1975. </a:t>
            </a:r>
          </a:p>
          <a:p>
            <a:r>
              <a:rPr lang="en-US" i="1" dirty="0" smtClean="0"/>
              <a:t>The Age of Uncertainty</a:t>
            </a:r>
            <a:r>
              <a:rPr lang="en-US" dirty="0" smtClean="0"/>
              <a:t>, 1977.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Countervailing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Galbraith </a:t>
            </a:r>
            <a:r>
              <a:rPr lang="en-US" dirty="0"/>
              <a:t>argued that capitalism does </a:t>
            </a:r>
            <a:r>
              <a:rPr lang="en-US" i="1" dirty="0"/>
              <a:t>not</a:t>
            </a:r>
            <a:r>
              <a:rPr lang="en-US" dirty="0"/>
              <a:t> lead to greater and greater levels of competition among producers. </a:t>
            </a:r>
            <a:endParaRPr lang="en-US" dirty="0" smtClean="0"/>
          </a:p>
          <a:p>
            <a:r>
              <a:rPr lang="en-US" dirty="0" smtClean="0"/>
              <a:t>Instead</a:t>
            </a:r>
            <a:r>
              <a:rPr lang="en-US" dirty="0"/>
              <a:t>, it leads to the gradual emergence of </a:t>
            </a:r>
            <a:r>
              <a:rPr lang="en-US" i="1" dirty="0"/>
              <a:t>monopoly</a:t>
            </a:r>
            <a:r>
              <a:rPr lang="en-US" dirty="0"/>
              <a:t> (a market with one seller) or </a:t>
            </a:r>
            <a:r>
              <a:rPr lang="en-US" i="1" dirty="0"/>
              <a:t>oligopoly</a:t>
            </a:r>
            <a:r>
              <a:rPr lang="en-US" dirty="0"/>
              <a:t> (a market with a handful of sellers). 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Countervailing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dirty="0"/>
              <a:t>monopolists and </a:t>
            </a:r>
            <a:r>
              <a:rPr lang="en-US" dirty="0" err="1"/>
              <a:t>oligopolists</a:t>
            </a:r>
            <a:r>
              <a:rPr lang="en-US" dirty="0"/>
              <a:t> </a:t>
            </a:r>
            <a:r>
              <a:rPr lang="en-US" dirty="0" smtClean="0"/>
              <a:t>do not get </a:t>
            </a:r>
            <a:r>
              <a:rPr lang="en-US" dirty="0"/>
              <a:t>to do whatever they want. </a:t>
            </a:r>
            <a:endParaRPr lang="en-US" dirty="0" smtClean="0"/>
          </a:p>
          <a:p>
            <a:r>
              <a:rPr lang="en-US" dirty="0" smtClean="0"/>
              <a:t>Workers </a:t>
            </a:r>
            <a:r>
              <a:rPr lang="en-US" dirty="0"/>
              <a:t>form </a:t>
            </a:r>
            <a:r>
              <a:rPr lang="en-US" i="1" dirty="0"/>
              <a:t>unions</a:t>
            </a:r>
            <a:r>
              <a:rPr lang="en-US" dirty="0"/>
              <a:t>, buyers form retail </a:t>
            </a:r>
            <a:r>
              <a:rPr lang="en-US" i="1" dirty="0"/>
              <a:t>cooperatives</a:t>
            </a:r>
            <a:r>
              <a:rPr lang="en-US" dirty="0"/>
              <a:t> and retailers form large </a:t>
            </a:r>
            <a:r>
              <a:rPr lang="en-US" i="1" dirty="0"/>
              <a:t>chain stores</a:t>
            </a:r>
            <a:r>
              <a:rPr lang="en-US" dirty="0"/>
              <a:t>, all to balance the huge power of the producers. </a:t>
            </a:r>
            <a:endParaRPr lang="en-US" dirty="0" smtClean="0"/>
          </a:p>
          <a:p>
            <a:r>
              <a:rPr lang="en-US" dirty="0" smtClean="0"/>
              <a:t>Capitalism</a:t>
            </a:r>
            <a:r>
              <a:rPr lang="en-US" dirty="0"/>
              <a:t>, in other words, fights monopoly with monopoly. </a:t>
            </a:r>
          </a:p>
        </p:txBody>
      </p:sp>
    </p:spTree>
    <p:extLst>
      <p:ext uri="{BB962C8B-B14F-4D97-AF65-F5344CB8AC3E}">
        <p14:creationId xmlns:p14="http://schemas.microsoft.com/office/powerpoint/2010/main" val="238530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Countervailing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Galbraith went on to argue that it was pointless for the government to try to encourage competition through its anti-trust policies. </a:t>
            </a:r>
          </a:p>
          <a:p>
            <a:r>
              <a:rPr lang="en-US" dirty="0" smtClean="0"/>
              <a:t>That approach would not work because modern capitalism has a tendency towards monopolization. </a:t>
            </a:r>
          </a:p>
          <a:p>
            <a:r>
              <a:rPr lang="en-US" dirty="0" smtClean="0"/>
              <a:t>A more practical approach would be for the government to encourage and strengthen all sources of countervailing power.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Galbraith </a:t>
            </a:r>
            <a:r>
              <a:rPr lang="en-US" dirty="0"/>
              <a:t>argued that the notion of </a:t>
            </a:r>
            <a:r>
              <a:rPr lang="en-US" i="1" dirty="0"/>
              <a:t>consumer sovereignty</a:t>
            </a:r>
            <a:r>
              <a:rPr lang="en-US" dirty="0"/>
              <a:t>—central to neoclassical economics—is largely untrue. </a:t>
            </a:r>
            <a:endParaRPr lang="en-US" dirty="0" smtClean="0"/>
          </a:p>
          <a:p>
            <a:r>
              <a:rPr lang="en-US" dirty="0" smtClean="0"/>
              <a:t>Large </a:t>
            </a:r>
            <a:r>
              <a:rPr lang="en-US" dirty="0"/>
              <a:t>corporations with huge advertising budgets are by and large able to persuade consumers to buy whatever </a:t>
            </a:r>
            <a:r>
              <a:rPr lang="en-US" dirty="0" smtClean="0"/>
              <a:t>they want to sell.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Dependence Effect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</a:t>
            </a:r>
            <a:r>
              <a:rPr lang="en-US" dirty="0"/>
              <a:t>consequence of the power of advertising in determining our tastes is the existence of “public squalor amidst private affluence”.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pay too much attention to goods that are advertised and ignore those that aren’t, including public amenities such as good roads, clean subways, etc.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end up with nice and clean homes </a:t>
            </a:r>
            <a:r>
              <a:rPr lang="en-US" dirty="0" smtClean="0"/>
              <a:t>on the one hand and </a:t>
            </a:r>
            <a:r>
              <a:rPr lang="en-US" dirty="0"/>
              <a:t>nasty </a:t>
            </a:r>
            <a:r>
              <a:rPr lang="en-US" dirty="0" smtClean="0"/>
              <a:t>subways and broken highways and bridges on the other.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26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Modern </a:t>
            </a:r>
            <a:r>
              <a:rPr lang="en-US" dirty="0"/>
              <a:t>C</a:t>
            </a:r>
            <a:r>
              <a:rPr lang="en-US" dirty="0" smtClean="0"/>
              <a:t>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modern corporation is characterized by the </a:t>
            </a:r>
            <a:r>
              <a:rPr lang="en-US" i="1" dirty="0" smtClean="0"/>
              <a:t>separation </a:t>
            </a:r>
            <a:r>
              <a:rPr lang="en-US" i="1" dirty="0"/>
              <a:t>of ownership and control </a:t>
            </a:r>
            <a:r>
              <a:rPr lang="en-US" dirty="0"/>
              <a:t>in business firms. </a:t>
            </a:r>
            <a:endParaRPr lang="en-US" dirty="0" smtClean="0"/>
          </a:p>
          <a:p>
            <a:r>
              <a:rPr lang="en-US" dirty="0" smtClean="0"/>
              <a:t>Galbraith </a:t>
            </a:r>
            <a:r>
              <a:rPr lang="en-US" dirty="0"/>
              <a:t>argued that modern economies are dominated not by small mom-and-pop stores but by large corporations.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corporations are owned by millions of shareholders who each own </a:t>
            </a:r>
            <a:r>
              <a:rPr lang="en-US" dirty="0" smtClean="0"/>
              <a:t>a tiny portion </a:t>
            </a:r>
            <a:r>
              <a:rPr lang="en-US" dirty="0"/>
              <a:t>of the firm.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not possible for them to run the day to day operations of the firm directly. </a:t>
            </a:r>
            <a:endParaRPr lang="en-US" dirty="0" smtClean="0"/>
          </a:p>
          <a:p>
            <a:r>
              <a:rPr lang="en-US" dirty="0" smtClean="0"/>
              <a:t>Therefore</a:t>
            </a:r>
            <a:r>
              <a:rPr lang="en-US" dirty="0"/>
              <a:t>, they typically hire a professional manager (the CEO) to run the company.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Modern </a:t>
            </a:r>
            <a:r>
              <a:rPr lang="en-US" dirty="0"/>
              <a:t>C</a:t>
            </a:r>
            <a:r>
              <a:rPr lang="en-US" dirty="0" smtClean="0"/>
              <a:t>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</a:t>
            </a:r>
            <a:r>
              <a:rPr lang="en-US" dirty="0"/>
              <a:t>the person who </a:t>
            </a:r>
            <a:r>
              <a:rPr lang="en-US" i="1" dirty="0"/>
              <a:t>controls</a:t>
            </a:r>
            <a:r>
              <a:rPr lang="en-US" dirty="0"/>
              <a:t> the firm does not </a:t>
            </a:r>
            <a:r>
              <a:rPr lang="en-US" i="1" dirty="0"/>
              <a:t>own</a:t>
            </a:r>
            <a:r>
              <a:rPr lang="en-US" dirty="0"/>
              <a:t> the firm, it no longer makes sense, according to Galbraith, to assume—as neoclassical economics does—that firms maximize profits. </a:t>
            </a:r>
          </a:p>
          <a:p>
            <a:r>
              <a:rPr lang="en-US" dirty="0" smtClean="0"/>
              <a:t>Modern corporations tend to be more interested in maximizing </a:t>
            </a:r>
            <a:r>
              <a:rPr lang="en-US" i="1" dirty="0" smtClean="0"/>
              <a:t>sales</a:t>
            </a:r>
            <a:r>
              <a:rPr lang="en-US" dirty="0" smtClean="0"/>
              <a:t>, not profits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99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629</Words>
  <Application>Microsoft Office PowerPoint</Application>
  <PresentationFormat>Widescreen</PresentationFormat>
  <Paragraphs>51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John Kenneth Galbraith</vt:lpstr>
      <vt:lpstr>John Kenneth Galbraith (1908-2006)</vt:lpstr>
      <vt:lpstr>Countervailing Power</vt:lpstr>
      <vt:lpstr>Countervailing Power</vt:lpstr>
      <vt:lpstr>Countervailing Power</vt:lpstr>
      <vt:lpstr>Dependence Effect</vt:lpstr>
      <vt:lpstr>Dependence Effect</vt:lpstr>
      <vt:lpstr>The Modern Corporation</vt:lpstr>
      <vt:lpstr>The Modern Corporation</vt:lpstr>
      <vt:lpstr>The Modern Corporation</vt:lpstr>
      <vt:lpstr>Sources</vt:lpstr>
      <vt:lpstr>PowerPoint Presentation</vt:lpstr>
    </vt:vector>
  </TitlesOfParts>
  <Company>Long Island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Kenneth Galbraith</dc:title>
  <dc:creator>Udayan Roy</dc:creator>
  <cp:lastModifiedBy>Udayan Roy</cp:lastModifiedBy>
  <cp:revision>8</cp:revision>
  <dcterms:created xsi:type="dcterms:W3CDTF">2009-03-29T23:42:13Z</dcterms:created>
  <dcterms:modified xsi:type="dcterms:W3CDTF">2019-11-18T18:21:10Z</dcterms:modified>
</cp:coreProperties>
</file>