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324" r:id="rId38"/>
    <p:sldId id="323" r:id="rId39"/>
    <p:sldId id="292" r:id="rId40"/>
    <p:sldId id="295" r:id="rId41"/>
    <p:sldId id="293" r:id="rId42"/>
    <p:sldId id="294" r:id="rId43"/>
    <p:sldId id="296" r:id="rId44"/>
    <p:sldId id="297" r:id="rId45"/>
    <p:sldId id="298" r:id="rId46"/>
    <p:sldId id="299" r:id="rId47"/>
    <p:sldId id="300" r:id="rId48"/>
    <p:sldId id="301" r:id="rId49"/>
    <p:sldId id="302" r:id="rId50"/>
    <p:sldId id="303" r:id="rId51"/>
    <p:sldId id="304" r:id="rId52"/>
    <p:sldId id="306" r:id="rId53"/>
    <p:sldId id="305" r:id="rId54"/>
    <p:sldId id="309" r:id="rId55"/>
    <p:sldId id="310" r:id="rId56"/>
    <p:sldId id="312" r:id="rId57"/>
    <p:sldId id="313" r:id="rId58"/>
    <p:sldId id="314" r:id="rId59"/>
    <p:sldId id="316" r:id="rId60"/>
    <p:sldId id="315" r:id="rId61"/>
    <p:sldId id="317" r:id="rId62"/>
    <p:sldId id="318" r:id="rId63"/>
    <p:sldId id="319" r:id="rId64"/>
    <p:sldId id="320" r:id="rId65"/>
    <p:sldId id="321" r:id="rId66"/>
    <p:sldId id="322" r:id="rId67"/>
    <p:sldId id="32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62838-6ACD-4401-87E0-F055437D7538}" type="datetimeFigureOut">
              <a:rPr lang="en-US" smtClean="0"/>
              <a:t>8/25/2019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77C37-31A8-411C-B149-C243302AA2F7}" type="slidenum">
              <a:rPr lang="en-US" smtClean="0"/>
              <a:t>‹#›</a:t>
            </a:fld>
            <a:endParaRPr lang="en-US"/>
          </a:p>
        </p:txBody>
      </p:sp>
    </p:spTree>
    <p:extLst>
      <p:ext uri="{BB962C8B-B14F-4D97-AF65-F5344CB8AC3E}">
        <p14:creationId xmlns:p14="http://schemas.microsoft.com/office/powerpoint/2010/main" val="239744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you object that there is something weird about NE2 because, if Al chooses </a:t>
            </a:r>
            <a:r>
              <a:rPr lang="en-US" i="1" dirty="0" smtClean="0"/>
              <a:t>l</a:t>
            </a:r>
            <a:r>
              <a:rPr lang="en-US" dirty="0" smtClean="0"/>
              <a:t>, Betty does not get the chance to make a move and, therefore, Betty’s choice of </a:t>
            </a:r>
            <a:r>
              <a:rPr lang="en-US" i="1" dirty="0" smtClean="0"/>
              <a:t>L</a:t>
            </a:r>
            <a:r>
              <a:rPr lang="en-US" dirty="0" smtClean="0"/>
              <a:t> is irrelevant, remind yourself that this is like Tribal Council in </a:t>
            </a:r>
            <a:r>
              <a:rPr lang="en-US" i="1" dirty="0" smtClean="0"/>
              <a:t>Survivor</a:t>
            </a:r>
            <a:r>
              <a:rPr lang="en-US" dirty="0" smtClean="0"/>
              <a:t>; everybody must write down their choices without knowing the choices of others.</a:t>
            </a:r>
          </a:p>
        </p:txBody>
      </p:sp>
      <p:sp>
        <p:nvSpPr>
          <p:cNvPr id="4" name="Slide Number Placeholder 3"/>
          <p:cNvSpPr>
            <a:spLocks noGrp="1"/>
          </p:cNvSpPr>
          <p:nvPr>
            <p:ph type="sldNum" sz="quarter" idx="10"/>
          </p:nvPr>
        </p:nvSpPr>
        <p:spPr/>
        <p:txBody>
          <a:bodyPr/>
          <a:lstStyle/>
          <a:p>
            <a:fld id="{4EE77C37-31A8-411C-B149-C243302AA2F7}" type="slidenum">
              <a:rPr lang="en-US" smtClean="0"/>
              <a:t>52</a:t>
            </a:fld>
            <a:endParaRPr lang="en-US"/>
          </a:p>
        </p:txBody>
      </p:sp>
    </p:spTree>
    <p:extLst>
      <p:ext uri="{BB962C8B-B14F-4D97-AF65-F5344CB8AC3E}">
        <p14:creationId xmlns:p14="http://schemas.microsoft.com/office/powerpoint/2010/main" val="495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7C2B42-9DFA-4636-B36D-1A185D8BC4BE}"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C7005-B719-47D5-86B6-044BA361E860}" type="slidenum">
              <a:rPr lang="en-US" smtClean="0"/>
              <a:t>‹#›</a:t>
            </a:fld>
            <a:endParaRPr lang="en-US"/>
          </a:p>
        </p:txBody>
      </p:sp>
    </p:spTree>
    <p:extLst>
      <p:ext uri="{BB962C8B-B14F-4D97-AF65-F5344CB8AC3E}">
        <p14:creationId xmlns:p14="http://schemas.microsoft.com/office/powerpoint/2010/main" val="247750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C2B42-9DFA-4636-B36D-1A185D8BC4BE}"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C7005-B719-47D5-86B6-044BA361E860}" type="slidenum">
              <a:rPr lang="en-US" smtClean="0"/>
              <a:t>‹#›</a:t>
            </a:fld>
            <a:endParaRPr lang="en-US"/>
          </a:p>
        </p:txBody>
      </p:sp>
    </p:spTree>
    <p:extLst>
      <p:ext uri="{BB962C8B-B14F-4D97-AF65-F5344CB8AC3E}">
        <p14:creationId xmlns:p14="http://schemas.microsoft.com/office/powerpoint/2010/main" val="382478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C2B42-9DFA-4636-B36D-1A185D8BC4BE}"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C7005-B719-47D5-86B6-044BA361E860}" type="slidenum">
              <a:rPr lang="en-US" smtClean="0"/>
              <a:t>‹#›</a:t>
            </a:fld>
            <a:endParaRPr lang="en-US"/>
          </a:p>
        </p:txBody>
      </p:sp>
    </p:spTree>
    <p:extLst>
      <p:ext uri="{BB962C8B-B14F-4D97-AF65-F5344CB8AC3E}">
        <p14:creationId xmlns:p14="http://schemas.microsoft.com/office/powerpoint/2010/main" val="375994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C2B42-9DFA-4636-B36D-1A185D8BC4BE}"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C7005-B719-47D5-86B6-044BA361E860}" type="slidenum">
              <a:rPr lang="en-US" smtClean="0"/>
              <a:t>‹#›</a:t>
            </a:fld>
            <a:endParaRPr lang="en-US"/>
          </a:p>
        </p:txBody>
      </p:sp>
    </p:spTree>
    <p:extLst>
      <p:ext uri="{BB962C8B-B14F-4D97-AF65-F5344CB8AC3E}">
        <p14:creationId xmlns:p14="http://schemas.microsoft.com/office/powerpoint/2010/main" val="314062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C2B42-9DFA-4636-B36D-1A185D8BC4BE}"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C7005-B719-47D5-86B6-044BA361E860}" type="slidenum">
              <a:rPr lang="en-US" smtClean="0"/>
              <a:t>‹#›</a:t>
            </a:fld>
            <a:endParaRPr lang="en-US"/>
          </a:p>
        </p:txBody>
      </p:sp>
    </p:spTree>
    <p:extLst>
      <p:ext uri="{BB962C8B-B14F-4D97-AF65-F5344CB8AC3E}">
        <p14:creationId xmlns:p14="http://schemas.microsoft.com/office/powerpoint/2010/main" val="117365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7C2B42-9DFA-4636-B36D-1A185D8BC4BE}"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C7005-B719-47D5-86B6-044BA361E860}" type="slidenum">
              <a:rPr lang="en-US" smtClean="0"/>
              <a:t>‹#›</a:t>
            </a:fld>
            <a:endParaRPr lang="en-US"/>
          </a:p>
        </p:txBody>
      </p:sp>
    </p:spTree>
    <p:extLst>
      <p:ext uri="{BB962C8B-B14F-4D97-AF65-F5344CB8AC3E}">
        <p14:creationId xmlns:p14="http://schemas.microsoft.com/office/powerpoint/2010/main" val="1423568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7C2B42-9DFA-4636-B36D-1A185D8BC4BE}"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BC7005-B719-47D5-86B6-044BA361E860}" type="slidenum">
              <a:rPr lang="en-US" smtClean="0"/>
              <a:t>‹#›</a:t>
            </a:fld>
            <a:endParaRPr lang="en-US"/>
          </a:p>
        </p:txBody>
      </p:sp>
    </p:spTree>
    <p:extLst>
      <p:ext uri="{BB962C8B-B14F-4D97-AF65-F5344CB8AC3E}">
        <p14:creationId xmlns:p14="http://schemas.microsoft.com/office/powerpoint/2010/main" val="66339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7C2B42-9DFA-4636-B36D-1A185D8BC4BE}"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C7005-B719-47D5-86B6-044BA361E860}" type="slidenum">
              <a:rPr lang="en-US" smtClean="0"/>
              <a:t>‹#›</a:t>
            </a:fld>
            <a:endParaRPr lang="en-US"/>
          </a:p>
        </p:txBody>
      </p:sp>
    </p:spTree>
    <p:extLst>
      <p:ext uri="{BB962C8B-B14F-4D97-AF65-F5344CB8AC3E}">
        <p14:creationId xmlns:p14="http://schemas.microsoft.com/office/powerpoint/2010/main" val="263773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C2B42-9DFA-4636-B36D-1A185D8BC4BE}"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BC7005-B719-47D5-86B6-044BA361E860}" type="slidenum">
              <a:rPr lang="en-US" smtClean="0"/>
              <a:t>‹#›</a:t>
            </a:fld>
            <a:endParaRPr lang="en-US"/>
          </a:p>
        </p:txBody>
      </p:sp>
    </p:spTree>
    <p:extLst>
      <p:ext uri="{BB962C8B-B14F-4D97-AF65-F5344CB8AC3E}">
        <p14:creationId xmlns:p14="http://schemas.microsoft.com/office/powerpoint/2010/main" val="147209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C2B42-9DFA-4636-B36D-1A185D8BC4BE}"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C7005-B719-47D5-86B6-044BA361E860}" type="slidenum">
              <a:rPr lang="en-US" smtClean="0"/>
              <a:t>‹#›</a:t>
            </a:fld>
            <a:endParaRPr lang="en-US"/>
          </a:p>
        </p:txBody>
      </p:sp>
    </p:spTree>
    <p:extLst>
      <p:ext uri="{BB962C8B-B14F-4D97-AF65-F5344CB8AC3E}">
        <p14:creationId xmlns:p14="http://schemas.microsoft.com/office/powerpoint/2010/main" val="346815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C2B42-9DFA-4636-B36D-1A185D8BC4BE}"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C7005-B719-47D5-86B6-044BA361E860}" type="slidenum">
              <a:rPr lang="en-US" smtClean="0"/>
              <a:t>‹#›</a:t>
            </a:fld>
            <a:endParaRPr lang="en-US"/>
          </a:p>
        </p:txBody>
      </p:sp>
    </p:spTree>
    <p:extLst>
      <p:ext uri="{BB962C8B-B14F-4D97-AF65-F5344CB8AC3E}">
        <p14:creationId xmlns:p14="http://schemas.microsoft.com/office/powerpoint/2010/main" val="150652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C2B42-9DFA-4636-B36D-1A185D8BC4BE}" type="datetimeFigureOut">
              <a:rPr lang="en-US" smtClean="0"/>
              <a:t>8/25/2019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C7005-B719-47D5-86B6-044BA361E860}" type="slidenum">
              <a:rPr lang="en-US" smtClean="0"/>
              <a:t>‹#›</a:t>
            </a:fld>
            <a:endParaRPr lang="en-US"/>
          </a:p>
        </p:txBody>
      </p:sp>
    </p:spTree>
    <p:extLst>
      <p:ext uri="{BB962C8B-B14F-4D97-AF65-F5344CB8AC3E}">
        <p14:creationId xmlns:p14="http://schemas.microsoft.com/office/powerpoint/2010/main" val="2234504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yweb.liu.edu/~uroy/index.html" TargetMode="External"/><Relationship Id="rId2" Type="http://schemas.openxmlformats.org/officeDocument/2006/relationships/hyperlink" Target="http://myweb.liu.edu/~uroy/eco54/index.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william-king.www.drexel.edu/top/class/histf.html#author#author" TargetMode="External"/><Relationship Id="rId13" Type="http://schemas.openxmlformats.org/officeDocument/2006/relationships/hyperlink" Target="http://www.lse.ac.uk/Depts/Philosophy/People/Academic.htm#alexander" TargetMode="External"/><Relationship Id="rId18" Type="http://schemas.openxmlformats.org/officeDocument/2006/relationships/hyperlink" Target="http://econweb.tamu.edu/gambit/" TargetMode="External"/><Relationship Id="rId3" Type="http://schemas.openxmlformats.org/officeDocument/2006/relationships/hyperlink" Target="http://www.econlib.org/library/Enc/PrisonersDilemma.html" TargetMode="External"/><Relationship Id="rId7" Type="http://schemas.openxmlformats.org/officeDocument/2006/relationships/hyperlink" Target="http://william-king.www.drexel.edu/top/class/histf.html" TargetMode="External"/><Relationship Id="rId12" Type="http://schemas.openxmlformats.org/officeDocument/2006/relationships/hyperlink" Target="http://plato.stanford.edu/entries/game-evolutionary/" TargetMode="External"/><Relationship Id="rId17" Type="http://schemas.openxmlformats.org/officeDocument/2006/relationships/hyperlink" Target="mailto:david@dklevine.com" TargetMode="External"/><Relationship Id="rId2" Type="http://schemas.openxmlformats.org/officeDocument/2006/relationships/hyperlink" Target="http://www.econlib.org/library/Enc/GameTheory.html" TargetMode="External"/><Relationship Id="rId16" Type="http://schemas.openxmlformats.org/officeDocument/2006/relationships/hyperlink" Target="http://levine.sscnet.ucla.edu/" TargetMode="External"/><Relationship Id="rId20" Type="http://schemas.openxmlformats.org/officeDocument/2006/relationships/hyperlink" Target="http://www.econlib.org/library/Enc/bios/Morgenstern.html" TargetMode="External"/><Relationship Id="rId1" Type="http://schemas.openxmlformats.org/officeDocument/2006/relationships/slideLayout" Target="../slideLayouts/slideLayout2.xml"/><Relationship Id="rId6" Type="http://schemas.openxmlformats.org/officeDocument/2006/relationships/hyperlink" Target="http://william-king.www.drexel.edu/top/eco/game/game.html" TargetMode="External"/><Relationship Id="rId11" Type="http://schemas.openxmlformats.org/officeDocument/2006/relationships/hyperlink" Target="http://www.georgetown.edu/departments/philosophy/faculty/bios/kuhn.htm" TargetMode="External"/><Relationship Id="rId5" Type="http://schemas.openxmlformats.org/officeDocument/2006/relationships/hyperlink" Target="http://cepa.newschool.edu/het/schools/game.htm" TargetMode="External"/><Relationship Id="rId15" Type="http://schemas.openxmlformats.org/officeDocument/2006/relationships/hyperlink" Target="http://kuznets.fas.harvard.edu/~aroth/alroth.html" TargetMode="External"/><Relationship Id="rId10" Type="http://schemas.openxmlformats.org/officeDocument/2006/relationships/hyperlink" Target="http://plato.stanford.edu/entries/prisoner-dilemma/" TargetMode="External"/><Relationship Id="rId19" Type="http://schemas.openxmlformats.org/officeDocument/2006/relationships/hyperlink" Target="http://www.econlib.org/library/Enc/bios/Neumann.html" TargetMode="External"/><Relationship Id="rId4" Type="http://schemas.openxmlformats.org/officeDocument/2006/relationships/hyperlink" Target="http://en.wikipedia.org/wiki/Game_theory" TargetMode="External"/><Relationship Id="rId9" Type="http://schemas.openxmlformats.org/officeDocument/2006/relationships/hyperlink" Target="http://plato.stanford.edu/entries/game-theory/" TargetMode="External"/><Relationship Id="rId14" Type="http://schemas.openxmlformats.org/officeDocument/2006/relationships/hyperlink" Target="http://www.gametheory.net/"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Game Theory</a:t>
            </a:r>
            <a:endParaRPr lang="en-US" dirty="0"/>
          </a:p>
        </p:txBody>
      </p:sp>
      <p:sp>
        <p:nvSpPr>
          <p:cNvPr id="3" name="Subtitle 2"/>
          <p:cNvSpPr>
            <a:spLocks noGrp="1"/>
          </p:cNvSpPr>
          <p:nvPr>
            <p:ph type="subTitle" idx="1"/>
          </p:nvPr>
        </p:nvSpPr>
        <p:spPr/>
        <p:txBody>
          <a:bodyPr/>
          <a:lstStyle/>
          <a:p>
            <a:r>
              <a:rPr lang="en-US" dirty="0" smtClean="0">
                <a:hlinkClick r:id="rId2"/>
              </a:rPr>
              <a:t>ECO 54 History of Economic Thought</a:t>
            </a:r>
            <a:endParaRPr lang="en-US" dirty="0" smtClean="0"/>
          </a:p>
          <a:p>
            <a:r>
              <a:rPr lang="en-US" dirty="0" err="1" smtClean="0">
                <a:hlinkClick r:id="rId3"/>
              </a:rPr>
              <a:t>Udayan</a:t>
            </a:r>
            <a:r>
              <a:rPr lang="en-US" dirty="0" smtClean="0">
                <a:hlinkClick r:id="rId3"/>
              </a:rPr>
              <a:t> Roy</a:t>
            </a:r>
            <a:endParaRPr lang="en-US" dirty="0"/>
          </a:p>
        </p:txBody>
      </p:sp>
    </p:spTree>
    <p:extLst>
      <p:ext uri="{BB962C8B-B14F-4D97-AF65-F5344CB8AC3E}">
        <p14:creationId xmlns:p14="http://schemas.microsoft.com/office/powerpoint/2010/main" val="1671236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Cournot’s</a:t>
            </a:r>
            <a:r>
              <a:rPr lang="en-US" dirty="0" smtClean="0"/>
              <a:t> Analysis of Duopoly</a:t>
            </a:r>
            <a:endParaRPr lang="en-US" dirty="0"/>
          </a:p>
        </p:txBody>
      </p:sp>
      <p:sp>
        <p:nvSpPr>
          <p:cNvPr id="3" name="Content Placeholder 2"/>
          <p:cNvSpPr>
            <a:spLocks noGrp="1"/>
          </p:cNvSpPr>
          <p:nvPr>
            <p:ph idx="1"/>
          </p:nvPr>
        </p:nvSpPr>
        <p:spPr/>
        <p:txBody>
          <a:bodyPr>
            <a:normAutofit/>
          </a:bodyPr>
          <a:lstStyle/>
          <a:p>
            <a:r>
              <a:rPr lang="en-US" dirty="0"/>
              <a:t>The interdependence creates a problem: As Firm A’s decision (about what amount to produce) depends on Firm B’s decision, which depends on Firm A’s decision, which depends on Firm B’s decision, and so on and on, how can we deduce the rational decisions for the two firms? </a:t>
            </a:r>
          </a:p>
        </p:txBody>
      </p:sp>
    </p:spTree>
    <p:extLst>
      <p:ext uri="{BB962C8B-B14F-4D97-AF65-F5344CB8AC3E}">
        <p14:creationId xmlns:p14="http://schemas.microsoft.com/office/powerpoint/2010/main" val="3113495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Cournot’s</a:t>
            </a:r>
            <a:r>
              <a:rPr lang="en-US" dirty="0" smtClean="0"/>
              <a:t> Analysis of Duopoly</a:t>
            </a:r>
            <a:endParaRPr lang="en-US" dirty="0"/>
          </a:p>
        </p:txBody>
      </p:sp>
      <p:sp>
        <p:nvSpPr>
          <p:cNvPr id="3" name="Content Placeholder 2"/>
          <p:cNvSpPr>
            <a:spLocks noGrp="1"/>
          </p:cNvSpPr>
          <p:nvPr>
            <p:ph idx="1"/>
          </p:nvPr>
        </p:nvSpPr>
        <p:spPr/>
        <p:txBody>
          <a:bodyPr>
            <a:normAutofit/>
          </a:bodyPr>
          <a:lstStyle/>
          <a:p>
            <a:r>
              <a:rPr lang="en-US" dirty="0" smtClean="0"/>
              <a:t>This puzzle, rooted in interdependence, lies at the heart of game theory and distinguishes it from the theory of rational consumer or firm behavior constructed by </a:t>
            </a:r>
            <a:r>
              <a:rPr lang="en-US" dirty="0" err="1" smtClean="0"/>
              <a:t>marginalists</a:t>
            </a:r>
            <a:r>
              <a:rPr lang="en-US" dirty="0" smtClean="0"/>
              <a:t> such as </a:t>
            </a:r>
            <a:r>
              <a:rPr lang="en-US" dirty="0" err="1" smtClean="0"/>
              <a:t>Gossen</a:t>
            </a:r>
            <a:r>
              <a:rPr lang="en-US" dirty="0" smtClean="0"/>
              <a:t>, Jevons, and </a:t>
            </a:r>
            <a:r>
              <a:rPr lang="en-US" dirty="0" err="1" smtClean="0"/>
              <a:t>Thunen</a:t>
            </a:r>
            <a:r>
              <a:rPr lang="en-US" dirty="0" smtClean="0"/>
              <a:t>. </a:t>
            </a:r>
            <a:endParaRPr lang="en-US" dirty="0"/>
          </a:p>
        </p:txBody>
      </p:sp>
    </p:spTree>
    <p:extLst>
      <p:ext uri="{BB962C8B-B14F-4D97-AF65-F5344CB8AC3E}">
        <p14:creationId xmlns:p14="http://schemas.microsoft.com/office/powerpoint/2010/main" val="188514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Cournot’s</a:t>
            </a:r>
            <a:r>
              <a:rPr lang="en-US" dirty="0" smtClean="0"/>
              <a:t> Analysis of Duopoly</a:t>
            </a:r>
            <a:endParaRPr lang="en-US" dirty="0"/>
          </a:p>
        </p:txBody>
      </p:sp>
      <p:sp>
        <p:nvSpPr>
          <p:cNvPr id="3" name="Content Placeholder 2"/>
          <p:cNvSpPr>
            <a:spLocks noGrp="1"/>
          </p:cNvSpPr>
          <p:nvPr>
            <p:ph idx="1"/>
          </p:nvPr>
        </p:nvSpPr>
        <p:spPr/>
        <p:txBody>
          <a:bodyPr>
            <a:normAutofit/>
          </a:bodyPr>
          <a:lstStyle/>
          <a:p>
            <a:r>
              <a:rPr lang="en-US" dirty="0" err="1" smtClean="0"/>
              <a:t>Gossen</a:t>
            </a:r>
            <a:r>
              <a:rPr lang="en-US" dirty="0" smtClean="0"/>
              <a:t> and Jevons considered a consumer who has to decide how to spend her income on the various goods that are available for purchase. </a:t>
            </a:r>
          </a:p>
          <a:p>
            <a:r>
              <a:rPr lang="en-US" dirty="0" smtClean="0"/>
              <a:t>The consumer takes the prices of goods as given—as something beyond her control, like the weather—and does not need to think about the decisions of others. </a:t>
            </a:r>
            <a:endParaRPr lang="en-US" dirty="0"/>
          </a:p>
        </p:txBody>
      </p:sp>
    </p:spTree>
    <p:extLst>
      <p:ext uri="{BB962C8B-B14F-4D97-AF65-F5344CB8AC3E}">
        <p14:creationId xmlns:p14="http://schemas.microsoft.com/office/powerpoint/2010/main" val="146716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Cournot’s</a:t>
            </a:r>
            <a:r>
              <a:rPr lang="en-US" dirty="0" smtClean="0"/>
              <a:t> Analysis of Duopoly</a:t>
            </a:r>
            <a:endParaRPr lang="en-US" dirty="0"/>
          </a:p>
        </p:txBody>
      </p:sp>
      <p:sp>
        <p:nvSpPr>
          <p:cNvPr id="3" name="Content Placeholder 2"/>
          <p:cNvSpPr>
            <a:spLocks noGrp="1"/>
          </p:cNvSpPr>
          <p:nvPr>
            <p:ph idx="1"/>
          </p:nvPr>
        </p:nvSpPr>
        <p:spPr/>
        <p:txBody>
          <a:bodyPr/>
          <a:lstStyle/>
          <a:p>
            <a:r>
              <a:rPr lang="en-US" dirty="0" smtClean="0"/>
              <a:t>In game theory, on the other hand, each player must try to predict the actions of the other players because what she should do depends on what others do.</a:t>
            </a:r>
            <a:endParaRPr lang="en-US" dirty="0"/>
          </a:p>
        </p:txBody>
      </p:sp>
    </p:spTree>
    <p:extLst>
      <p:ext uri="{BB962C8B-B14F-4D97-AF65-F5344CB8AC3E}">
        <p14:creationId xmlns:p14="http://schemas.microsoft.com/office/powerpoint/2010/main" val="285575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Cournot’s</a:t>
            </a:r>
            <a:r>
              <a:rPr lang="en-US" dirty="0" smtClean="0"/>
              <a:t> Analysis of Duopoly</a:t>
            </a:r>
            <a:endParaRPr lang="en-US" dirty="0"/>
          </a:p>
        </p:txBody>
      </p:sp>
      <p:sp>
        <p:nvSpPr>
          <p:cNvPr id="3" name="Content Placeholder 2"/>
          <p:cNvSpPr>
            <a:spLocks noGrp="1"/>
          </p:cNvSpPr>
          <p:nvPr>
            <p:ph idx="1"/>
          </p:nvPr>
        </p:nvSpPr>
        <p:spPr>
          <a:xfrm>
            <a:off x="609600" y="1600201"/>
            <a:ext cx="7036372" cy="4525963"/>
          </a:xfrm>
        </p:spPr>
        <p:txBody>
          <a:bodyPr/>
          <a:lstStyle/>
          <a:p>
            <a:r>
              <a:rPr lang="en-US" dirty="0" err="1"/>
              <a:t>Cournot</a:t>
            </a:r>
            <a:r>
              <a:rPr lang="en-US" dirty="0"/>
              <a:t> argued that the rational outcome of the duopoly problem is at the intersection of the two reaction </a:t>
            </a:r>
            <a:r>
              <a:rPr lang="en-US" dirty="0" smtClean="0"/>
              <a:t>curves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224" y="1600201"/>
            <a:ext cx="4469828" cy="3352371"/>
          </a:xfrm>
          <a:prstGeom prst="rect">
            <a:avLst/>
          </a:prstGeom>
          <a:ln>
            <a:solidFill>
              <a:srgbClr val="C00000"/>
            </a:solidFill>
          </a:ln>
        </p:spPr>
      </p:pic>
    </p:spTree>
    <p:extLst>
      <p:ext uri="{BB962C8B-B14F-4D97-AF65-F5344CB8AC3E}">
        <p14:creationId xmlns:p14="http://schemas.microsoft.com/office/powerpoint/2010/main" val="3387527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Cournot’s</a:t>
            </a:r>
            <a:r>
              <a:rPr lang="en-US" dirty="0" smtClean="0"/>
              <a:t> Analysis of Duopoly</a:t>
            </a:r>
            <a:endParaRPr lang="en-US" dirty="0"/>
          </a:p>
        </p:txBody>
      </p:sp>
      <p:sp>
        <p:nvSpPr>
          <p:cNvPr id="3" name="Content Placeholder 2"/>
          <p:cNvSpPr>
            <a:spLocks noGrp="1"/>
          </p:cNvSpPr>
          <p:nvPr>
            <p:ph idx="1"/>
          </p:nvPr>
        </p:nvSpPr>
        <p:spPr/>
        <p:txBody>
          <a:bodyPr>
            <a:normAutofit/>
          </a:bodyPr>
          <a:lstStyle/>
          <a:p>
            <a:r>
              <a:rPr lang="en-US" dirty="0"/>
              <a:t>Although </a:t>
            </a:r>
            <a:r>
              <a:rPr lang="en-US" dirty="0" err="1"/>
              <a:t>Cournot’s</a:t>
            </a:r>
            <a:r>
              <a:rPr lang="en-US" dirty="0"/>
              <a:t> 1838 solution was, in the light of John Nash’s invention of Nash Equilibrium more than a century later in 1950, the correct solution to </a:t>
            </a:r>
            <a:r>
              <a:rPr lang="en-US" dirty="0" err="1"/>
              <a:t>Cournot’s</a:t>
            </a:r>
            <a:r>
              <a:rPr lang="en-US" dirty="0"/>
              <a:t> duopoly problem, it did not lead to a general theory of rational behavior by interdependent actors. </a:t>
            </a:r>
            <a:endParaRPr lang="en-US" dirty="0" smtClean="0"/>
          </a:p>
          <a:p>
            <a:r>
              <a:rPr lang="en-US" dirty="0" smtClean="0"/>
              <a:t>There were at least three reasons for this</a:t>
            </a:r>
            <a:endParaRPr lang="en-US" dirty="0"/>
          </a:p>
        </p:txBody>
      </p:sp>
    </p:spTree>
    <p:extLst>
      <p:ext uri="{BB962C8B-B14F-4D97-AF65-F5344CB8AC3E}">
        <p14:creationId xmlns:p14="http://schemas.microsoft.com/office/powerpoint/2010/main" val="3510015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Cournot’s</a:t>
            </a:r>
            <a:r>
              <a:rPr lang="en-US" dirty="0" smtClean="0"/>
              <a:t> Analysis of Duopoly</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err="1" smtClean="0"/>
              <a:t>Cournot’s</a:t>
            </a:r>
            <a:r>
              <a:rPr lang="en-US" dirty="0" smtClean="0"/>
              <a:t> </a:t>
            </a:r>
            <a:r>
              <a:rPr lang="en-US" dirty="0"/>
              <a:t>writings were not read widely. </a:t>
            </a:r>
            <a:endParaRPr lang="en-US" dirty="0" smtClean="0"/>
          </a:p>
          <a:p>
            <a:pPr marL="514350" indent="-514350">
              <a:buFont typeface="+mj-lt"/>
              <a:buAutoNum type="arabicPeriod"/>
            </a:pPr>
            <a:r>
              <a:rPr lang="en-US" dirty="0" smtClean="0"/>
              <a:t>He </a:t>
            </a:r>
            <a:r>
              <a:rPr lang="en-US" dirty="0"/>
              <a:t>saw himself as solving the narrow problem of duopoly and was unable to see that there was a large class of problems that could be addressed using his technique. </a:t>
            </a:r>
            <a:endParaRPr lang="en-US" dirty="0" smtClean="0"/>
          </a:p>
          <a:p>
            <a:pPr marL="514350" indent="-514350">
              <a:buFont typeface="+mj-lt"/>
              <a:buAutoNum type="arabicPeriod"/>
            </a:pPr>
            <a:r>
              <a:rPr lang="en-US" dirty="0" err="1" smtClean="0"/>
              <a:t>Cournot’s</a:t>
            </a:r>
            <a:r>
              <a:rPr lang="en-US" dirty="0" smtClean="0"/>
              <a:t> </a:t>
            </a:r>
            <a:r>
              <a:rPr lang="en-US" dirty="0"/>
              <a:t>justification for his solution had some unattractive underlying assumptions that ended up convincing economists that although </a:t>
            </a:r>
            <a:r>
              <a:rPr lang="en-US" dirty="0" err="1"/>
              <a:t>Cournot</a:t>
            </a:r>
            <a:r>
              <a:rPr lang="en-US" dirty="0"/>
              <a:t> had the right answer, he did not have the right logic to justify his answer</a:t>
            </a:r>
            <a:r>
              <a:rPr lang="en-US" dirty="0" smtClean="0"/>
              <a:t>.</a:t>
            </a:r>
            <a:endParaRPr lang="en-US" dirty="0"/>
          </a:p>
        </p:txBody>
      </p:sp>
    </p:spTree>
    <p:extLst>
      <p:ext uri="{BB962C8B-B14F-4D97-AF65-F5344CB8AC3E}">
        <p14:creationId xmlns:p14="http://schemas.microsoft.com/office/powerpoint/2010/main" val="1967868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Von Neumann and Morgenstern: two-player zero-sum </a:t>
            </a:r>
            <a:r>
              <a:rPr lang="en-US" dirty="0" smtClean="0"/>
              <a:t>games</a:t>
            </a:r>
            <a:endParaRPr lang="en-US" dirty="0"/>
          </a:p>
        </p:txBody>
      </p:sp>
      <p:sp>
        <p:nvSpPr>
          <p:cNvPr id="4" name="Text Placeholder 3"/>
          <p:cNvSpPr>
            <a:spLocks noGrp="1"/>
          </p:cNvSpPr>
          <p:nvPr>
            <p:ph type="body"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1"/>
            <a:ext cx="20955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304801"/>
            <a:ext cx="22383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401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Two-Player Zero-Sum Games</a:t>
            </a:r>
            <a:endParaRPr lang="en-US" dirty="0"/>
          </a:p>
        </p:txBody>
      </p:sp>
      <p:sp>
        <p:nvSpPr>
          <p:cNvPr id="3" name="Content Placeholder 2"/>
          <p:cNvSpPr>
            <a:spLocks noGrp="1"/>
          </p:cNvSpPr>
          <p:nvPr>
            <p:ph idx="1"/>
          </p:nvPr>
        </p:nvSpPr>
        <p:spPr/>
        <p:txBody>
          <a:bodyPr>
            <a:normAutofit/>
          </a:bodyPr>
          <a:lstStyle/>
          <a:p>
            <a:r>
              <a:rPr lang="en-US" dirty="0"/>
              <a:t>Mathematicians such as James </a:t>
            </a:r>
            <a:r>
              <a:rPr lang="en-US" dirty="0" err="1"/>
              <a:t>Waldegrave</a:t>
            </a:r>
            <a:r>
              <a:rPr lang="en-US" dirty="0"/>
              <a:t> (in 1713), Ernest </a:t>
            </a:r>
            <a:r>
              <a:rPr lang="en-US" dirty="0" err="1"/>
              <a:t>Zermelo</a:t>
            </a:r>
            <a:r>
              <a:rPr lang="en-US" dirty="0"/>
              <a:t> (in 1913), Emile </a:t>
            </a:r>
            <a:r>
              <a:rPr lang="en-US" dirty="0" err="1"/>
              <a:t>Borel</a:t>
            </a:r>
            <a:r>
              <a:rPr lang="en-US" dirty="0"/>
              <a:t> (in 1921-27), and John von Neumann (in 1928) had begun to look at decision-making in parlor games—such as poker, tic-tac-toe, and chess—as the subject of serious mathematical analysis. </a:t>
            </a:r>
          </a:p>
        </p:txBody>
      </p:sp>
    </p:spTree>
    <p:extLst>
      <p:ext uri="{BB962C8B-B14F-4D97-AF65-F5344CB8AC3E}">
        <p14:creationId xmlns:p14="http://schemas.microsoft.com/office/powerpoint/2010/main" val="1358073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Two-Player Zero-Sum Games</a:t>
            </a:r>
            <a:endParaRPr lang="en-US" dirty="0"/>
          </a:p>
        </p:txBody>
      </p:sp>
      <p:sp>
        <p:nvSpPr>
          <p:cNvPr id="3" name="Content Placeholder 2"/>
          <p:cNvSpPr>
            <a:spLocks noGrp="1"/>
          </p:cNvSpPr>
          <p:nvPr>
            <p:ph idx="1"/>
          </p:nvPr>
        </p:nvSpPr>
        <p:spPr/>
        <p:txBody>
          <a:bodyPr>
            <a:normAutofit/>
          </a:bodyPr>
          <a:lstStyle/>
          <a:p>
            <a:r>
              <a:rPr lang="en-US" dirty="0" smtClean="0"/>
              <a:t>However, it was not until Oskar Morgenstern, an economist, collaborated with von Neumann—a mathematician, physicist, and computer scientist—to write </a:t>
            </a:r>
            <a:r>
              <a:rPr lang="en-US" i="1" dirty="0" smtClean="0"/>
              <a:t>The Theory of Games and Economic Behavior</a:t>
            </a:r>
            <a:r>
              <a:rPr lang="en-US" dirty="0" smtClean="0"/>
              <a:t> in 1944 that the problem of rational behavior by interdependent players began to be seen as central to economics.</a:t>
            </a:r>
          </a:p>
        </p:txBody>
      </p:sp>
    </p:spTree>
    <p:extLst>
      <p:ext uri="{BB962C8B-B14F-4D97-AF65-F5344CB8AC3E}">
        <p14:creationId xmlns:p14="http://schemas.microsoft.com/office/powerpoint/2010/main" val="3349544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Game Theory?</a:t>
            </a:r>
            <a:endParaRPr lang="en-US" dirty="0"/>
          </a:p>
        </p:txBody>
      </p:sp>
      <p:sp>
        <p:nvSpPr>
          <p:cNvPr id="3" name="Content Placeholder 2"/>
          <p:cNvSpPr>
            <a:spLocks noGrp="1"/>
          </p:cNvSpPr>
          <p:nvPr>
            <p:ph idx="1"/>
          </p:nvPr>
        </p:nvSpPr>
        <p:spPr/>
        <p:txBody>
          <a:bodyPr>
            <a:normAutofit/>
          </a:bodyPr>
          <a:lstStyle/>
          <a:p>
            <a:r>
              <a:rPr lang="en-US" dirty="0"/>
              <a:t>Game theory looks at rational behavior when each decision maker’s well-being depends on the decisions of others as well as her own</a:t>
            </a:r>
            <a:r>
              <a:rPr lang="en-US" dirty="0" smtClean="0"/>
              <a:t>.</a:t>
            </a:r>
            <a:endParaRPr lang="en-US" dirty="0"/>
          </a:p>
        </p:txBody>
      </p:sp>
    </p:spTree>
    <p:extLst>
      <p:ext uri="{BB962C8B-B14F-4D97-AF65-F5344CB8AC3E}">
        <p14:creationId xmlns:p14="http://schemas.microsoft.com/office/powerpoint/2010/main" val="409686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Two-Player Zero-Sum Games</a:t>
            </a:r>
            <a:endParaRPr lang="en-US" dirty="0"/>
          </a:p>
        </p:txBody>
      </p:sp>
      <p:sp>
        <p:nvSpPr>
          <p:cNvPr id="3" name="Content Placeholder 2"/>
          <p:cNvSpPr>
            <a:spLocks noGrp="1"/>
          </p:cNvSpPr>
          <p:nvPr>
            <p:ph idx="1"/>
          </p:nvPr>
        </p:nvSpPr>
        <p:spPr>
          <a:xfrm>
            <a:off x="609600" y="1600201"/>
            <a:ext cx="8610600" cy="4525963"/>
          </a:xfrm>
        </p:spPr>
        <p:txBody>
          <a:bodyPr/>
          <a:lstStyle/>
          <a:p>
            <a:r>
              <a:rPr lang="en-US" dirty="0" smtClean="0"/>
              <a:t>This book marks the beginning of modern game theory</a:t>
            </a:r>
          </a:p>
          <a:p>
            <a:endParaRPr lang="en-US" dirty="0"/>
          </a:p>
        </p:txBody>
      </p:sp>
      <p:pic>
        <p:nvPicPr>
          <p:cNvPr id="1028" name="Picture 4" descr="http://press.princeton.edu/images/k78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1600200"/>
            <a:ext cx="2857500" cy="43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02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Two-Player Zero-Sum Games</a:t>
            </a:r>
            <a:endParaRPr lang="en-US" dirty="0"/>
          </a:p>
        </p:txBody>
      </p:sp>
      <p:sp>
        <p:nvSpPr>
          <p:cNvPr id="3" name="Content Placeholder 2"/>
          <p:cNvSpPr>
            <a:spLocks noGrp="1"/>
          </p:cNvSpPr>
          <p:nvPr>
            <p:ph idx="1"/>
          </p:nvPr>
        </p:nvSpPr>
        <p:spPr/>
        <p:txBody>
          <a:bodyPr/>
          <a:lstStyle/>
          <a:p>
            <a:r>
              <a:rPr lang="en-US" dirty="0"/>
              <a:t>Von Neumann and Morgenstern analyzed rational behavior in two-player zero-sum games, such as the one in Figure 2 below.</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08874801"/>
              </p:ext>
            </p:extLst>
          </p:nvPr>
        </p:nvGraphicFramePr>
        <p:xfrm>
          <a:off x="2712720" y="4260720"/>
          <a:ext cx="6583680" cy="2063880"/>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412776">
                <a:tc rowSpan="2" gridSpan="2">
                  <a:txBody>
                    <a:bodyPr/>
                    <a:lstStyle/>
                    <a:p>
                      <a:pPr marL="0" marR="0" algn="ctr">
                        <a:spcBef>
                          <a:spcPts val="0"/>
                        </a:spcBef>
                        <a:spcAft>
                          <a:spcPts val="0"/>
                        </a:spcAft>
                      </a:pPr>
                      <a:r>
                        <a:rPr lang="en-US" sz="2400" b="1" dirty="0">
                          <a:effectLst/>
                          <a:latin typeface="Times New Roman"/>
                          <a:ea typeface="Times New Roman"/>
                        </a:rPr>
                        <a:t>Figure 2</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12776">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776">
                <a:tc rowSpan="3">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Middle</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FF0000"/>
                          </a:solidFill>
                          <a:effectLst/>
                          <a:latin typeface="Times New Roman"/>
                          <a:ea typeface="Times New Roman"/>
                        </a:rPr>
                        <a:t>1</a:t>
                      </a:r>
                      <a:r>
                        <a:rPr lang="en-US" sz="2400" b="1" dirty="0">
                          <a:effectLst/>
                          <a:latin typeface="Times New Roman"/>
                          <a:ea typeface="Times New Roman"/>
                        </a:rPr>
                        <a:t>, </a:t>
                      </a:r>
                      <a:r>
                        <a:rPr lang="en-US" sz="2400" b="1" dirty="0">
                          <a:solidFill>
                            <a:srgbClr val="0070C0"/>
                          </a:solidFill>
                          <a:effectLst/>
                          <a:latin typeface="Times New Roman"/>
                          <a:ea typeface="Times New Roman"/>
                        </a:rPr>
                        <a:t>-1</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94910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Two-Player Zero-Sum Games</a:t>
            </a:r>
            <a:endParaRPr lang="en-US" dirty="0"/>
          </a:p>
        </p:txBody>
      </p:sp>
      <p:sp>
        <p:nvSpPr>
          <p:cNvPr id="3" name="Content Placeholder 2"/>
          <p:cNvSpPr>
            <a:spLocks noGrp="1"/>
          </p:cNvSpPr>
          <p:nvPr>
            <p:ph idx="1"/>
          </p:nvPr>
        </p:nvSpPr>
        <p:spPr/>
        <p:txBody>
          <a:bodyPr/>
          <a:lstStyle/>
          <a:p>
            <a:r>
              <a:rPr lang="en-US" dirty="0"/>
              <a:t>Note that the payoffs in each cell add up to zero. </a:t>
            </a:r>
            <a:endParaRPr lang="en-US" dirty="0" smtClean="0"/>
          </a:p>
          <a:p>
            <a:r>
              <a:rPr lang="en-US" dirty="0" smtClean="0"/>
              <a:t>This </a:t>
            </a:r>
            <a:r>
              <a:rPr lang="en-US" dirty="0"/>
              <a:t>is why these games are called </a:t>
            </a:r>
            <a:r>
              <a:rPr lang="en-US" i="1" dirty="0"/>
              <a:t>zero-sum games</a:t>
            </a:r>
            <a:r>
              <a:rPr lang="en-US" dirty="0"/>
              <a:t>; one player’s gain is inevitably the other player’s loss.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6692510"/>
              </p:ext>
            </p:extLst>
          </p:nvPr>
        </p:nvGraphicFramePr>
        <p:xfrm>
          <a:off x="2712720" y="4260720"/>
          <a:ext cx="6583680" cy="2063880"/>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412776">
                <a:tc rowSpan="2" gridSpan="2">
                  <a:txBody>
                    <a:bodyPr/>
                    <a:lstStyle/>
                    <a:p>
                      <a:pPr marL="0" marR="0" algn="ctr">
                        <a:spcBef>
                          <a:spcPts val="0"/>
                        </a:spcBef>
                        <a:spcAft>
                          <a:spcPts val="0"/>
                        </a:spcAft>
                      </a:pPr>
                      <a:r>
                        <a:rPr lang="en-US" sz="2400" b="1" dirty="0">
                          <a:effectLst/>
                          <a:latin typeface="Times New Roman"/>
                          <a:ea typeface="Times New Roman"/>
                        </a:rPr>
                        <a:t>Figure 2</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12776">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776">
                <a:tc rowSpan="3">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Middle</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FF0000"/>
                          </a:solidFill>
                          <a:effectLst/>
                          <a:latin typeface="Times New Roman"/>
                          <a:ea typeface="Times New Roman"/>
                        </a:rPr>
                        <a:t>1</a:t>
                      </a:r>
                      <a:r>
                        <a:rPr lang="en-US" sz="2400" b="1" dirty="0">
                          <a:effectLst/>
                          <a:latin typeface="Times New Roman"/>
                          <a:ea typeface="Times New Roman"/>
                        </a:rPr>
                        <a:t>, </a:t>
                      </a:r>
                      <a:r>
                        <a:rPr lang="en-US" sz="2400" b="1" dirty="0">
                          <a:solidFill>
                            <a:srgbClr val="0070C0"/>
                          </a:solidFill>
                          <a:effectLst/>
                          <a:latin typeface="Times New Roman"/>
                          <a:ea typeface="Times New Roman"/>
                        </a:rPr>
                        <a:t>-1</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7502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Two-Player Zero-Sum Games</a:t>
            </a:r>
            <a:endParaRPr lang="en-US" dirty="0"/>
          </a:p>
        </p:txBody>
      </p:sp>
      <p:sp>
        <p:nvSpPr>
          <p:cNvPr id="3" name="Content Placeholder 2"/>
          <p:cNvSpPr>
            <a:spLocks noGrp="1"/>
          </p:cNvSpPr>
          <p:nvPr>
            <p:ph idx="1"/>
          </p:nvPr>
        </p:nvSpPr>
        <p:spPr/>
        <p:txBody>
          <a:bodyPr/>
          <a:lstStyle/>
          <a:p>
            <a:r>
              <a:rPr lang="en-US" dirty="0"/>
              <a:t>The question now is, “What will Al and Betty do?”</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32985241"/>
              </p:ext>
            </p:extLst>
          </p:nvPr>
        </p:nvGraphicFramePr>
        <p:xfrm>
          <a:off x="1981200" y="4228944"/>
          <a:ext cx="8229600" cy="2476656"/>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12776">
                <a:tc rowSpan="2" gridSpan="2">
                  <a:txBody>
                    <a:bodyPr/>
                    <a:lstStyle/>
                    <a:p>
                      <a:pPr marL="0" marR="0" algn="ctr">
                        <a:spcBef>
                          <a:spcPts val="0"/>
                        </a:spcBef>
                        <a:spcAft>
                          <a:spcPts val="0"/>
                        </a:spcAft>
                      </a:pPr>
                      <a:r>
                        <a:rPr lang="en-US" sz="2400" b="1" dirty="0">
                          <a:effectLst/>
                          <a:latin typeface="Times New Roman"/>
                          <a:ea typeface="Times New Roman"/>
                        </a:rPr>
                        <a:t>Figure 2</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400" b="1">
                          <a:effectLst/>
                          <a:latin typeface="Times New Roman"/>
                          <a:ea typeface="Times New Roman"/>
                        </a:rPr>
                        <a:t> </a:t>
                      </a:r>
                      <a:endParaRPr lang="en-US" sz="240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2776">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Min</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776">
                <a:tc rowSpan="3">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Middle</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FF0000"/>
                          </a:solidFill>
                          <a:effectLst/>
                          <a:latin typeface="Times New Roman"/>
                          <a:ea typeface="Times New Roman"/>
                        </a:rPr>
                        <a:t>1</a:t>
                      </a:r>
                      <a:r>
                        <a:rPr lang="en-US" sz="2400" b="1" dirty="0">
                          <a:effectLst/>
                          <a:latin typeface="Times New Roman"/>
                          <a:ea typeface="Times New Roman"/>
                        </a:rPr>
                        <a:t>, </a:t>
                      </a:r>
                      <a:r>
                        <a:rPr lang="en-US" sz="2400" b="1" dirty="0">
                          <a:solidFill>
                            <a:srgbClr val="0070C0"/>
                          </a:solidFill>
                          <a:effectLst/>
                          <a:latin typeface="Times New Roman"/>
                          <a:ea typeface="Times New Roman"/>
                        </a:rPr>
                        <a:t>-1</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Times New Roman"/>
                          <a:ea typeface="Times New Roman"/>
                        </a:rPr>
                        <a:t>1</a:t>
                      </a:r>
                      <a:endParaRPr lang="en-US" sz="2400">
                        <a:effectLst/>
                        <a:latin typeface="Times New Roman"/>
                        <a:ea typeface="Times New Roman"/>
                      </a:endParaRP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-3</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2776">
                <a:tc>
                  <a:txBody>
                    <a:bodyPr/>
                    <a:lstStyle/>
                    <a:p>
                      <a:pPr marL="0" marR="0" algn="ctr">
                        <a:spcBef>
                          <a:spcPts val="0"/>
                        </a:spcBef>
                        <a:spcAft>
                          <a:spcPts val="0"/>
                        </a:spcAft>
                      </a:pPr>
                      <a:r>
                        <a:rPr lang="en-US" sz="2400" b="1" dirty="0">
                          <a:effectLst/>
                          <a:latin typeface="Times New Roman"/>
                          <a:ea typeface="Times New Roman"/>
                        </a:rPr>
                        <a:t> </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effectLst/>
                          <a:latin typeface="Times New Roman"/>
                          <a:ea typeface="Times New Roman"/>
                        </a:rPr>
                        <a:t>Min</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-6</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Times New Roman"/>
                          <a:ea typeface="Times New Roman"/>
                        </a:rPr>
                        <a:t>-1</a:t>
                      </a:r>
                      <a:endParaRPr lang="en-US" sz="240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Times New Roman"/>
                          <a:ea typeface="Times New Roman"/>
                        </a:rPr>
                        <a:t>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19349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Two-Player Zero-Sum Games</a:t>
            </a:r>
            <a:endParaRPr lang="en-US" dirty="0"/>
          </a:p>
        </p:txBody>
      </p:sp>
      <p:sp>
        <p:nvSpPr>
          <p:cNvPr id="3" name="Content Placeholder 2"/>
          <p:cNvSpPr>
            <a:spLocks noGrp="1"/>
          </p:cNvSpPr>
          <p:nvPr>
            <p:ph idx="1"/>
          </p:nvPr>
        </p:nvSpPr>
        <p:spPr>
          <a:xfrm>
            <a:off x="609600" y="1600201"/>
            <a:ext cx="6764866" cy="4525963"/>
          </a:xfrm>
        </p:spPr>
        <p:txBody>
          <a:bodyPr/>
          <a:lstStyle/>
          <a:p>
            <a:r>
              <a:rPr lang="en-US" dirty="0"/>
              <a:t>Assume that each player writes down his or her strategy and puts it in a box, just like people voting in an election or </a:t>
            </a:r>
            <a:r>
              <a:rPr lang="en-US" i="1" dirty="0"/>
              <a:t>Survivor</a:t>
            </a:r>
            <a:r>
              <a:rPr lang="en-US" dirty="0"/>
              <a:t> contestants voting in Tribal Council. </a:t>
            </a:r>
            <a:endParaRPr lang="en-US" dirty="0" smtClean="0"/>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4466" y="1600201"/>
            <a:ext cx="4741334"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606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Two-Player Zero-Sum Games</a:t>
            </a:r>
            <a:endParaRPr lang="en-US" dirty="0"/>
          </a:p>
        </p:txBody>
      </p:sp>
      <p:sp>
        <p:nvSpPr>
          <p:cNvPr id="3" name="Content Placeholder 2"/>
          <p:cNvSpPr>
            <a:spLocks noGrp="1"/>
          </p:cNvSpPr>
          <p:nvPr>
            <p:ph idx="1"/>
          </p:nvPr>
        </p:nvSpPr>
        <p:spPr>
          <a:xfrm>
            <a:off x="609600" y="1600201"/>
            <a:ext cx="7543800" cy="4525963"/>
          </a:xfrm>
        </p:spPr>
        <p:txBody>
          <a:bodyPr/>
          <a:lstStyle/>
          <a:p>
            <a:r>
              <a:rPr lang="en-US" dirty="0" smtClean="0"/>
              <a:t>A referee—think Jeff </a:t>
            </a:r>
            <a:r>
              <a:rPr lang="en-US" dirty="0" err="1" smtClean="0"/>
              <a:t>Probst</a:t>
            </a:r>
            <a:r>
              <a:rPr lang="en-US" dirty="0" smtClean="0"/>
              <a:t> in </a:t>
            </a:r>
            <a:r>
              <a:rPr lang="en-US" i="1" dirty="0" smtClean="0"/>
              <a:t>Survivor</a:t>
            </a:r>
            <a:r>
              <a:rPr lang="en-US" dirty="0" smtClean="0"/>
              <a:t>—then reveals all the choices and gives everybody the resulting payoffs.</a:t>
            </a:r>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063"/>
          <a:stretch/>
        </p:blipFill>
        <p:spPr bwMode="auto">
          <a:xfrm>
            <a:off x="8153400" y="1615282"/>
            <a:ext cx="3929063"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269578562"/>
              </p:ext>
            </p:extLst>
          </p:nvPr>
        </p:nvGraphicFramePr>
        <p:xfrm>
          <a:off x="2712720" y="4260720"/>
          <a:ext cx="6583680" cy="2063880"/>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412776">
                <a:tc rowSpan="2" gridSpan="2">
                  <a:txBody>
                    <a:bodyPr/>
                    <a:lstStyle/>
                    <a:p>
                      <a:pPr marL="0" marR="0" algn="ctr">
                        <a:spcBef>
                          <a:spcPts val="0"/>
                        </a:spcBef>
                        <a:spcAft>
                          <a:spcPts val="0"/>
                        </a:spcAft>
                      </a:pPr>
                      <a:r>
                        <a:rPr lang="en-US" sz="2400" b="1" dirty="0">
                          <a:effectLst/>
                          <a:latin typeface="Times New Roman"/>
                          <a:ea typeface="Times New Roman"/>
                        </a:rPr>
                        <a:t>Figure 2</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12776">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776">
                <a:tc rowSpan="3">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Middle</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FF0000"/>
                          </a:solidFill>
                          <a:effectLst/>
                          <a:latin typeface="Times New Roman"/>
                          <a:ea typeface="Times New Roman"/>
                        </a:rPr>
                        <a:t>1</a:t>
                      </a:r>
                      <a:r>
                        <a:rPr lang="en-US" sz="2400" b="1" dirty="0">
                          <a:effectLst/>
                          <a:latin typeface="Times New Roman"/>
                          <a:ea typeface="Times New Roman"/>
                        </a:rPr>
                        <a:t>, </a:t>
                      </a:r>
                      <a:r>
                        <a:rPr lang="en-US" sz="2400" b="1" dirty="0">
                          <a:solidFill>
                            <a:srgbClr val="0070C0"/>
                          </a:solidFill>
                          <a:effectLst/>
                          <a:latin typeface="Times New Roman"/>
                          <a:ea typeface="Times New Roman"/>
                        </a:rPr>
                        <a:t>-1</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99973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Maxmin</a:t>
            </a:r>
            <a:r>
              <a:rPr lang="en-US" dirty="0" smtClean="0"/>
              <a:t> Solution</a:t>
            </a:r>
            <a:endParaRPr lang="en-US" dirty="0"/>
          </a:p>
        </p:txBody>
      </p:sp>
      <p:sp>
        <p:nvSpPr>
          <p:cNvPr id="3" name="Content Placeholder 2"/>
          <p:cNvSpPr>
            <a:spLocks noGrp="1"/>
          </p:cNvSpPr>
          <p:nvPr>
            <p:ph idx="1"/>
          </p:nvPr>
        </p:nvSpPr>
        <p:spPr/>
        <p:txBody>
          <a:bodyPr>
            <a:normAutofit/>
          </a:bodyPr>
          <a:lstStyle/>
          <a:p>
            <a:r>
              <a:rPr lang="en-US" dirty="0" err="1"/>
              <a:t>Waldegrave</a:t>
            </a:r>
            <a:r>
              <a:rPr lang="en-US" dirty="0"/>
              <a:t>, </a:t>
            </a:r>
            <a:r>
              <a:rPr lang="en-US" dirty="0" err="1"/>
              <a:t>Borel</a:t>
            </a:r>
            <a:r>
              <a:rPr lang="en-US" dirty="0"/>
              <a:t> and von Neumann had all discussed a specific rational way to play these games called the </a:t>
            </a:r>
            <a:r>
              <a:rPr lang="en-US" i="1" dirty="0" err="1"/>
              <a:t>maxmin</a:t>
            </a:r>
            <a:r>
              <a:rPr lang="en-US" i="1" dirty="0"/>
              <a:t> solution</a:t>
            </a:r>
            <a:r>
              <a:rPr lang="en-US" dirty="0"/>
              <a:t>. </a:t>
            </a: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57217977"/>
              </p:ext>
            </p:extLst>
          </p:nvPr>
        </p:nvGraphicFramePr>
        <p:xfrm>
          <a:off x="1981200" y="4228944"/>
          <a:ext cx="8229600" cy="2476656"/>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12776">
                <a:tc rowSpan="2" gridSpan="2">
                  <a:txBody>
                    <a:bodyPr/>
                    <a:lstStyle/>
                    <a:p>
                      <a:pPr marL="0" marR="0" algn="ctr">
                        <a:spcBef>
                          <a:spcPts val="0"/>
                        </a:spcBef>
                        <a:spcAft>
                          <a:spcPts val="0"/>
                        </a:spcAft>
                      </a:pPr>
                      <a:r>
                        <a:rPr lang="en-US" sz="2400" b="1" dirty="0">
                          <a:effectLst/>
                          <a:latin typeface="Times New Roman"/>
                          <a:ea typeface="Times New Roman"/>
                        </a:rPr>
                        <a:t>Figure 2</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400" b="1">
                          <a:effectLst/>
                          <a:latin typeface="Times New Roman"/>
                          <a:ea typeface="Times New Roman"/>
                        </a:rPr>
                        <a:t> </a:t>
                      </a:r>
                      <a:endParaRPr lang="en-US" sz="240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2776">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effectLst/>
                          <a:latin typeface="Times New Roman"/>
                          <a:ea typeface="Times New Roman"/>
                        </a:rPr>
                        <a:t>Min</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776">
                <a:tc rowSpan="3">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Middle</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FF0000"/>
                          </a:solidFill>
                          <a:effectLst/>
                          <a:latin typeface="Times New Roman"/>
                          <a:ea typeface="Times New Roman"/>
                        </a:rPr>
                        <a:t>1</a:t>
                      </a:r>
                      <a:r>
                        <a:rPr lang="en-US" sz="2400" b="1" dirty="0">
                          <a:effectLst/>
                          <a:latin typeface="Times New Roman"/>
                          <a:ea typeface="Times New Roman"/>
                        </a:rPr>
                        <a:t>, </a:t>
                      </a:r>
                      <a:r>
                        <a:rPr lang="en-US" sz="2400" b="1" dirty="0">
                          <a:solidFill>
                            <a:srgbClr val="0070C0"/>
                          </a:solidFill>
                          <a:effectLst/>
                          <a:latin typeface="Times New Roman"/>
                          <a:ea typeface="Times New Roman"/>
                        </a:rPr>
                        <a:t>-1</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a:effectLst/>
                          <a:latin typeface="Times New Roman"/>
                          <a:ea typeface="Times New Roman"/>
                        </a:rPr>
                        <a:t>1</a:t>
                      </a:r>
                      <a:endParaRPr lang="en-US" sz="2400">
                        <a:effectLst/>
                        <a:latin typeface="Times New Roman"/>
                        <a:ea typeface="Times New Roman"/>
                      </a:endParaRP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-3</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2776">
                <a:tc>
                  <a:txBody>
                    <a:bodyPr/>
                    <a:lstStyle/>
                    <a:p>
                      <a:pPr marL="0" marR="0" algn="ctr">
                        <a:spcBef>
                          <a:spcPts val="0"/>
                        </a:spcBef>
                        <a:spcAft>
                          <a:spcPts val="0"/>
                        </a:spcAft>
                      </a:pPr>
                      <a:r>
                        <a:rPr lang="en-US" sz="2400" b="1" dirty="0">
                          <a:effectLst/>
                          <a:latin typeface="Times New Roman"/>
                          <a:ea typeface="Times New Roman"/>
                        </a:rPr>
                        <a:t> </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effectLst/>
                          <a:latin typeface="Times New Roman"/>
                          <a:ea typeface="Times New Roman"/>
                        </a:rPr>
                        <a:t>Min</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-6</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Times New Roman"/>
                          <a:ea typeface="Times New Roman"/>
                        </a:rPr>
                        <a:t>-1</a:t>
                      </a:r>
                      <a:endParaRPr lang="en-US" sz="240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Times New Roman"/>
                          <a:ea typeface="Times New Roman"/>
                        </a:rPr>
                        <a:t>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60956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Maxmin</a:t>
            </a:r>
            <a:r>
              <a:rPr lang="en-US" dirty="0" smtClean="0"/>
              <a:t> Solution</a:t>
            </a:r>
            <a:endParaRPr lang="en-US" dirty="0"/>
          </a:p>
        </p:txBody>
      </p:sp>
      <p:sp>
        <p:nvSpPr>
          <p:cNvPr id="3" name="Content Placeholder 2"/>
          <p:cNvSpPr>
            <a:spLocks noGrp="1"/>
          </p:cNvSpPr>
          <p:nvPr>
            <p:ph idx="1"/>
          </p:nvPr>
        </p:nvSpPr>
        <p:spPr/>
        <p:txBody>
          <a:bodyPr/>
          <a:lstStyle/>
          <a:p>
            <a:r>
              <a:rPr lang="en-US" dirty="0" smtClean="0"/>
              <a:t>This approach argues that each player should look at each of his available options and ask, what is the worst that could happen to me if I choose this option?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89272561"/>
              </p:ext>
            </p:extLst>
          </p:nvPr>
        </p:nvGraphicFramePr>
        <p:xfrm>
          <a:off x="1981200" y="4228944"/>
          <a:ext cx="8229600" cy="2476656"/>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12776">
                <a:tc rowSpan="2" gridSpan="2">
                  <a:txBody>
                    <a:bodyPr/>
                    <a:lstStyle/>
                    <a:p>
                      <a:pPr marL="0" marR="0" algn="ctr">
                        <a:spcBef>
                          <a:spcPts val="0"/>
                        </a:spcBef>
                        <a:spcAft>
                          <a:spcPts val="0"/>
                        </a:spcAft>
                      </a:pPr>
                      <a:r>
                        <a:rPr lang="en-US" sz="2400" b="1" dirty="0">
                          <a:effectLst/>
                          <a:latin typeface="Times New Roman"/>
                          <a:ea typeface="Times New Roman"/>
                        </a:rPr>
                        <a:t>Figure 2</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400" b="1">
                          <a:effectLst/>
                          <a:latin typeface="Times New Roman"/>
                          <a:ea typeface="Times New Roman"/>
                        </a:rPr>
                        <a:t> </a:t>
                      </a:r>
                      <a:endParaRPr lang="en-US" sz="240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2776">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Min</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776">
                <a:tc rowSpan="3">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Middle</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FF0000"/>
                          </a:solidFill>
                          <a:effectLst/>
                          <a:latin typeface="Times New Roman"/>
                          <a:ea typeface="Times New Roman"/>
                        </a:rPr>
                        <a:t>1</a:t>
                      </a:r>
                      <a:r>
                        <a:rPr lang="en-US" sz="2400" b="1" dirty="0">
                          <a:effectLst/>
                          <a:latin typeface="Times New Roman"/>
                          <a:ea typeface="Times New Roman"/>
                        </a:rPr>
                        <a:t>, </a:t>
                      </a:r>
                      <a:r>
                        <a:rPr lang="en-US" sz="2400" b="1" dirty="0">
                          <a:solidFill>
                            <a:srgbClr val="0070C0"/>
                          </a:solidFill>
                          <a:effectLst/>
                          <a:latin typeface="Times New Roman"/>
                          <a:ea typeface="Times New Roman"/>
                        </a:rPr>
                        <a:t>-1</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1</a:t>
                      </a:r>
                      <a:endParaRPr lang="en-US" sz="2400" dirty="0">
                        <a:effectLst/>
                        <a:latin typeface="Times New Roman"/>
                        <a:ea typeface="Times New Roman"/>
                      </a:endParaRP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Times New Roman"/>
                          <a:ea typeface="Times New Roman"/>
                        </a:rPr>
                        <a:t>-3</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12776">
                <a:tc>
                  <a:txBody>
                    <a:bodyPr/>
                    <a:lstStyle/>
                    <a:p>
                      <a:pPr marL="0" marR="0" algn="ctr">
                        <a:spcBef>
                          <a:spcPts val="0"/>
                        </a:spcBef>
                        <a:spcAft>
                          <a:spcPts val="0"/>
                        </a:spcAft>
                      </a:pPr>
                      <a:r>
                        <a:rPr lang="en-US" sz="2400" b="1" dirty="0">
                          <a:effectLst/>
                          <a:latin typeface="Times New Roman"/>
                          <a:ea typeface="Times New Roman"/>
                        </a:rPr>
                        <a:t> </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effectLst/>
                          <a:latin typeface="Times New Roman"/>
                          <a:ea typeface="Times New Roman"/>
                        </a:rPr>
                        <a:t>Min</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Times New Roman"/>
                          <a:ea typeface="Times New Roman"/>
                        </a:rPr>
                        <a:t>-6</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effectLst/>
                          <a:latin typeface="Times New Roman"/>
                          <a:ea typeface="Times New Roman"/>
                        </a:rPr>
                        <a:t>-1</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effectLst/>
                          <a:latin typeface="Times New Roman"/>
                          <a:ea typeface="Times New Roman"/>
                        </a:rPr>
                        <a:t>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97100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Maxmin</a:t>
            </a:r>
            <a:r>
              <a:rPr lang="en-US" dirty="0" smtClean="0"/>
              <a:t> Solution</a:t>
            </a:r>
            <a:endParaRPr lang="en-US" dirty="0"/>
          </a:p>
        </p:txBody>
      </p:sp>
      <p:sp>
        <p:nvSpPr>
          <p:cNvPr id="3" name="Content Placeholder 2"/>
          <p:cNvSpPr>
            <a:spLocks noGrp="1"/>
          </p:cNvSpPr>
          <p:nvPr>
            <p:ph idx="1"/>
          </p:nvPr>
        </p:nvSpPr>
        <p:spPr/>
        <p:txBody>
          <a:bodyPr/>
          <a:lstStyle/>
          <a:p>
            <a:r>
              <a:rPr lang="en-US" dirty="0" smtClean="0"/>
              <a:t>Then he should pick the option that has the best what’s-the-worst-that-could-happen outcome.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47637656"/>
              </p:ext>
            </p:extLst>
          </p:nvPr>
        </p:nvGraphicFramePr>
        <p:xfrm>
          <a:off x="1981200" y="4228944"/>
          <a:ext cx="8229600" cy="2476656"/>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12776">
                <a:tc rowSpan="2" gridSpan="2">
                  <a:txBody>
                    <a:bodyPr/>
                    <a:lstStyle/>
                    <a:p>
                      <a:pPr marL="0" marR="0" algn="ctr">
                        <a:spcBef>
                          <a:spcPts val="0"/>
                        </a:spcBef>
                        <a:spcAft>
                          <a:spcPts val="0"/>
                        </a:spcAft>
                      </a:pPr>
                      <a:r>
                        <a:rPr lang="en-US" sz="2400" b="1" dirty="0">
                          <a:effectLst/>
                          <a:latin typeface="Times New Roman"/>
                          <a:ea typeface="Times New Roman"/>
                        </a:rPr>
                        <a:t>Figure 2</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400" b="1">
                          <a:effectLst/>
                          <a:latin typeface="Times New Roman"/>
                          <a:ea typeface="Times New Roman"/>
                        </a:rPr>
                        <a:t> </a:t>
                      </a:r>
                      <a:endParaRPr lang="en-US" sz="240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2776">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Min</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776">
                <a:tc rowSpan="3">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Middle</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FF0000"/>
                          </a:solidFill>
                          <a:effectLst/>
                          <a:latin typeface="Times New Roman"/>
                          <a:ea typeface="Times New Roman"/>
                        </a:rPr>
                        <a:t>1</a:t>
                      </a:r>
                      <a:r>
                        <a:rPr lang="en-US" sz="2400" b="1" dirty="0">
                          <a:effectLst/>
                          <a:latin typeface="Times New Roman"/>
                          <a:ea typeface="Times New Roman"/>
                        </a:rPr>
                        <a:t>, </a:t>
                      </a:r>
                      <a:r>
                        <a:rPr lang="en-US" sz="2400" b="1" dirty="0">
                          <a:solidFill>
                            <a:srgbClr val="0070C0"/>
                          </a:solidFill>
                          <a:effectLst/>
                          <a:latin typeface="Times New Roman"/>
                          <a:ea typeface="Times New Roman"/>
                        </a:rPr>
                        <a:t>-1</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1</a:t>
                      </a:r>
                      <a:endParaRPr lang="en-US" sz="2400" dirty="0">
                        <a:effectLst/>
                        <a:latin typeface="Times New Roman"/>
                        <a:ea typeface="Times New Roman"/>
                      </a:endParaRP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-3</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2776">
                <a:tc>
                  <a:txBody>
                    <a:bodyPr/>
                    <a:lstStyle/>
                    <a:p>
                      <a:pPr marL="0" marR="0" algn="ctr">
                        <a:spcBef>
                          <a:spcPts val="0"/>
                        </a:spcBef>
                        <a:spcAft>
                          <a:spcPts val="0"/>
                        </a:spcAft>
                      </a:pPr>
                      <a:r>
                        <a:rPr lang="en-US" sz="2400" b="1" dirty="0">
                          <a:effectLst/>
                          <a:latin typeface="Times New Roman"/>
                          <a:ea typeface="Times New Roman"/>
                        </a:rPr>
                        <a:t> </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effectLst/>
                          <a:latin typeface="Times New Roman"/>
                          <a:ea typeface="Times New Roman"/>
                        </a:rPr>
                        <a:t>Min</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-6</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-1</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effectLst/>
                          <a:latin typeface="Times New Roman"/>
                          <a:ea typeface="Times New Roman"/>
                        </a:rPr>
                        <a:t>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3513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Maxmin</a:t>
            </a:r>
            <a:r>
              <a:rPr lang="en-US" dirty="0" smtClean="0"/>
              <a:t> Solution</a:t>
            </a:r>
            <a:endParaRPr lang="en-US" dirty="0"/>
          </a:p>
        </p:txBody>
      </p:sp>
      <p:sp>
        <p:nvSpPr>
          <p:cNvPr id="3" name="Content Placeholder 2"/>
          <p:cNvSpPr>
            <a:spLocks noGrp="1"/>
          </p:cNvSpPr>
          <p:nvPr>
            <p:ph idx="1"/>
          </p:nvPr>
        </p:nvSpPr>
        <p:spPr/>
        <p:txBody>
          <a:bodyPr>
            <a:normAutofit/>
          </a:bodyPr>
          <a:lstStyle/>
          <a:p>
            <a:r>
              <a:rPr lang="en-US" dirty="0"/>
              <a:t>Note that </a:t>
            </a:r>
            <a:r>
              <a:rPr lang="en-US" dirty="0" smtClean="0"/>
              <a:t>each player </a:t>
            </a:r>
            <a:r>
              <a:rPr lang="en-US" dirty="0"/>
              <a:t>had feared that whatever move he </a:t>
            </a:r>
            <a:r>
              <a:rPr lang="en-US" dirty="0" smtClean="0"/>
              <a:t>or she makes the other player </a:t>
            </a:r>
            <a:r>
              <a:rPr lang="en-US" dirty="0"/>
              <a:t>would inflict the maximum damage possible </a:t>
            </a:r>
            <a:r>
              <a:rPr lang="en-US" dirty="0" smtClean="0"/>
              <a:t>on him or her </a:t>
            </a:r>
            <a:r>
              <a:rPr lang="en-US" dirty="0"/>
              <a:t>and that these fears are confirmed in the end. </a:t>
            </a:r>
          </a:p>
        </p:txBody>
      </p:sp>
      <p:graphicFrame>
        <p:nvGraphicFramePr>
          <p:cNvPr id="4" name="Table 3"/>
          <p:cNvGraphicFramePr>
            <a:graphicFrameLocks noGrp="1"/>
          </p:cNvGraphicFramePr>
          <p:nvPr>
            <p:extLst>
              <p:ext uri="{D42A27DB-BD31-4B8C-83A1-F6EECF244321}">
                <p14:modId xmlns:p14="http://schemas.microsoft.com/office/powerpoint/2010/main" val="1226556081"/>
              </p:ext>
            </p:extLst>
          </p:nvPr>
        </p:nvGraphicFramePr>
        <p:xfrm>
          <a:off x="1981200" y="4228944"/>
          <a:ext cx="8229600" cy="2476656"/>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12776">
                <a:tc rowSpan="2" gridSpan="2">
                  <a:txBody>
                    <a:bodyPr/>
                    <a:lstStyle/>
                    <a:p>
                      <a:pPr marL="0" marR="0" algn="ctr">
                        <a:spcBef>
                          <a:spcPts val="0"/>
                        </a:spcBef>
                        <a:spcAft>
                          <a:spcPts val="0"/>
                        </a:spcAft>
                      </a:pPr>
                      <a:r>
                        <a:rPr lang="en-US" sz="2400" b="1" dirty="0">
                          <a:effectLst/>
                          <a:latin typeface="Times New Roman"/>
                          <a:ea typeface="Times New Roman"/>
                        </a:rPr>
                        <a:t>Figure 2</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400" b="1">
                          <a:effectLst/>
                          <a:latin typeface="Times New Roman"/>
                          <a:ea typeface="Times New Roman"/>
                        </a:rPr>
                        <a:t> </a:t>
                      </a:r>
                      <a:endParaRPr lang="en-US" sz="240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2776">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effectLst/>
                          <a:latin typeface="Times New Roman"/>
                          <a:ea typeface="Times New Roman"/>
                        </a:rPr>
                        <a:t>Min</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776">
                <a:tc rowSpan="3">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Middle</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FF0000"/>
                          </a:solidFill>
                          <a:effectLst/>
                          <a:latin typeface="Times New Roman"/>
                          <a:ea typeface="Times New Roman"/>
                        </a:rPr>
                        <a:t>1</a:t>
                      </a:r>
                      <a:r>
                        <a:rPr lang="en-US" sz="2400" b="1" dirty="0">
                          <a:effectLst/>
                          <a:latin typeface="Times New Roman"/>
                          <a:ea typeface="Times New Roman"/>
                        </a:rPr>
                        <a:t>, </a:t>
                      </a:r>
                      <a:r>
                        <a:rPr lang="en-US" sz="2400" b="1" dirty="0">
                          <a:solidFill>
                            <a:srgbClr val="0070C0"/>
                          </a:solidFill>
                          <a:effectLst/>
                          <a:latin typeface="Times New Roman"/>
                          <a:ea typeface="Times New Roman"/>
                        </a:rPr>
                        <a:t>-1</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a:effectLst/>
                          <a:latin typeface="Times New Roman"/>
                          <a:ea typeface="Times New Roman"/>
                        </a:rPr>
                        <a:t>1</a:t>
                      </a:r>
                      <a:endParaRPr lang="en-US" sz="2400">
                        <a:effectLst/>
                        <a:latin typeface="Times New Roman"/>
                        <a:ea typeface="Times New Roman"/>
                      </a:endParaRP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-3</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2776">
                <a:tc>
                  <a:txBody>
                    <a:bodyPr/>
                    <a:lstStyle/>
                    <a:p>
                      <a:pPr marL="0" marR="0" algn="ctr">
                        <a:spcBef>
                          <a:spcPts val="0"/>
                        </a:spcBef>
                        <a:spcAft>
                          <a:spcPts val="0"/>
                        </a:spcAft>
                      </a:pPr>
                      <a:r>
                        <a:rPr lang="en-US" sz="2400" b="1" dirty="0">
                          <a:effectLst/>
                          <a:latin typeface="Times New Roman"/>
                          <a:ea typeface="Times New Roman"/>
                        </a:rPr>
                        <a:t> </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effectLst/>
                          <a:latin typeface="Times New Roman"/>
                          <a:ea typeface="Times New Roman"/>
                        </a:rPr>
                        <a:t>Min</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-6</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Times New Roman"/>
                          <a:ea typeface="Times New Roman"/>
                        </a:rPr>
                        <a:t>-1</a:t>
                      </a:r>
                      <a:endParaRPr lang="en-US" sz="240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Times New Roman"/>
                          <a:ea typeface="Times New Roman"/>
                        </a:rPr>
                        <a:t>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6848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Game Theory?</a:t>
            </a:r>
            <a:endParaRPr lang="en-US" dirty="0"/>
          </a:p>
        </p:txBody>
      </p:sp>
      <p:sp>
        <p:nvSpPr>
          <p:cNvPr id="3" name="Content Placeholder 2"/>
          <p:cNvSpPr>
            <a:spLocks noGrp="1"/>
          </p:cNvSpPr>
          <p:nvPr>
            <p:ph idx="1"/>
          </p:nvPr>
        </p:nvSpPr>
        <p:spPr/>
        <p:txBody>
          <a:bodyPr>
            <a:normAutofit/>
          </a:bodyPr>
          <a:lstStyle/>
          <a:p>
            <a:r>
              <a:rPr lang="en-US" dirty="0" smtClean="0"/>
              <a:t>Game </a:t>
            </a:r>
            <a:r>
              <a:rPr lang="en-US" dirty="0"/>
              <a:t>theory consists of </a:t>
            </a:r>
            <a:r>
              <a:rPr lang="en-US" i="1" dirty="0"/>
              <a:t>cooperative</a:t>
            </a:r>
            <a:r>
              <a:rPr lang="en-US" dirty="0"/>
              <a:t> and </a:t>
            </a:r>
            <a:r>
              <a:rPr lang="en-US" i="1" dirty="0"/>
              <a:t>non-cooperative</a:t>
            </a:r>
            <a:r>
              <a:rPr lang="en-US" dirty="0"/>
              <a:t> game theory. </a:t>
            </a:r>
            <a:endParaRPr lang="en-US" dirty="0" smtClean="0"/>
          </a:p>
          <a:p>
            <a:r>
              <a:rPr lang="en-US" dirty="0" smtClean="0"/>
              <a:t>In </a:t>
            </a:r>
            <a:r>
              <a:rPr lang="en-US" dirty="0"/>
              <a:t>cooperative game theory, it is assumed that the decision makers (or, “players”) are able to sign legally enforceable contracts with each other. </a:t>
            </a:r>
            <a:endParaRPr lang="en-US" dirty="0" smtClean="0"/>
          </a:p>
          <a:p>
            <a:r>
              <a:rPr lang="en-US" dirty="0" smtClean="0"/>
              <a:t>Non-cooperative </a:t>
            </a:r>
            <a:r>
              <a:rPr lang="en-US" dirty="0"/>
              <a:t>game theory does not make this assumption.</a:t>
            </a:r>
          </a:p>
          <a:p>
            <a:r>
              <a:rPr lang="en-US" dirty="0" smtClean="0"/>
              <a:t>This </a:t>
            </a:r>
            <a:r>
              <a:rPr lang="en-US" dirty="0"/>
              <a:t>lecture will concentrate on non-cooperative game theory and its impact on economics</a:t>
            </a:r>
            <a:r>
              <a:rPr lang="en-US" dirty="0" smtClean="0"/>
              <a:t>.</a:t>
            </a:r>
            <a:endParaRPr lang="en-US" dirty="0"/>
          </a:p>
        </p:txBody>
      </p:sp>
    </p:spTree>
    <p:extLst>
      <p:ext uri="{BB962C8B-B14F-4D97-AF65-F5344CB8AC3E}">
        <p14:creationId xmlns:p14="http://schemas.microsoft.com/office/powerpoint/2010/main" val="584978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Maxmin</a:t>
            </a:r>
            <a:r>
              <a:rPr lang="en-US" dirty="0" smtClean="0"/>
              <a:t> Solution</a:t>
            </a:r>
            <a:endParaRPr lang="en-US" dirty="0"/>
          </a:p>
        </p:txBody>
      </p:sp>
      <p:sp>
        <p:nvSpPr>
          <p:cNvPr id="3" name="Content Placeholder 2"/>
          <p:cNvSpPr>
            <a:spLocks noGrp="1"/>
          </p:cNvSpPr>
          <p:nvPr>
            <p:ph idx="1"/>
          </p:nvPr>
        </p:nvSpPr>
        <p:spPr/>
        <p:txBody>
          <a:bodyPr/>
          <a:lstStyle/>
          <a:p>
            <a:r>
              <a:rPr lang="en-US" dirty="0" smtClean="0"/>
              <a:t>The players’ pessimism is revealed, after the fact, to have been right on the money.</a:t>
            </a:r>
          </a:p>
          <a:p>
            <a:pPr lvl="1"/>
            <a:r>
              <a:rPr lang="en-US" dirty="0" smtClean="0"/>
              <a:t>Each player does the best for himself. But in a zero-sum game, this also means doing the worst to one’s opponent.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09945667"/>
              </p:ext>
            </p:extLst>
          </p:nvPr>
        </p:nvGraphicFramePr>
        <p:xfrm>
          <a:off x="1981200" y="4228944"/>
          <a:ext cx="8229600" cy="2476656"/>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412776">
                <a:tc rowSpan="2" gridSpan="2">
                  <a:txBody>
                    <a:bodyPr/>
                    <a:lstStyle/>
                    <a:p>
                      <a:pPr marL="0" marR="0" algn="ctr">
                        <a:spcBef>
                          <a:spcPts val="0"/>
                        </a:spcBef>
                        <a:spcAft>
                          <a:spcPts val="0"/>
                        </a:spcAft>
                      </a:pPr>
                      <a:r>
                        <a:rPr lang="en-US" sz="2400" b="1" dirty="0">
                          <a:effectLst/>
                          <a:latin typeface="Times New Roman"/>
                          <a:ea typeface="Times New Roman"/>
                        </a:rPr>
                        <a:t>Figure 2</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400" b="1">
                          <a:effectLst/>
                          <a:latin typeface="Times New Roman"/>
                          <a:ea typeface="Times New Roman"/>
                        </a:rPr>
                        <a:t> </a:t>
                      </a:r>
                      <a:endParaRPr lang="en-US" sz="240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2776">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effectLst/>
                          <a:latin typeface="Times New Roman"/>
                          <a:ea typeface="Times New Roman"/>
                        </a:rPr>
                        <a:t>Min</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2776">
                <a:tc rowSpan="3">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-10</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Middle</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FF0000"/>
                          </a:solidFill>
                          <a:effectLst/>
                          <a:latin typeface="Times New Roman"/>
                          <a:ea typeface="Times New Roman"/>
                        </a:rPr>
                        <a:t>1</a:t>
                      </a:r>
                      <a:r>
                        <a:rPr lang="en-US" sz="2400" b="1" dirty="0">
                          <a:effectLst/>
                          <a:latin typeface="Times New Roman"/>
                          <a:ea typeface="Times New Roman"/>
                        </a:rPr>
                        <a:t>, </a:t>
                      </a:r>
                      <a:r>
                        <a:rPr lang="en-US" sz="2400" b="1" dirty="0">
                          <a:solidFill>
                            <a:srgbClr val="0070C0"/>
                          </a:solidFill>
                          <a:effectLst/>
                          <a:latin typeface="Times New Roman"/>
                          <a:ea typeface="Times New Roman"/>
                        </a:rPr>
                        <a:t>-1</a:t>
                      </a:r>
                      <a:endParaRPr lang="en-US" sz="2400" dirty="0">
                        <a:solidFill>
                          <a:srgbClr val="0070C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a:effectLst/>
                          <a:latin typeface="Times New Roman"/>
                          <a:ea typeface="Times New Roman"/>
                        </a:rPr>
                        <a:t>1</a:t>
                      </a:r>
                      <a:endParaRPr lang="en-US" sz="2400">
                        <a:effectLst/>
                        <a:latin typeface="Times New Roman"/>
                        <a:ea typeface="Times New Roman"/>
                      </a:endParaRP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2776">
                <a:tc vMerge="1">
                  <a:txBody>
                    <a:bodyPr/>
                    <a:lstStyle/>
                    <a:p>
                      <a:endParaRPr lang="en-US"/>
                    </a:p>
                  </a:txBody>
                  <a:tcPr/>
                </a:tc>
                <a:tc>
                  <a:txBody>
                    <a:bodyPr/>
                    <a:lstStyle/>
                    <a:p>
                      <a:pPr marL="0" marR="0" algn="l">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73025" marR="73025"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-3</a:t>
                      </a:r>
                    </a:p>
                  </a:txBody>
                  <a:tcPr marL="73025" marR="73025"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2776">
                <a:tc>
                  <a:txBody>
                    <a:bodyPr/>
                    <a:lstStyle/>
                    <a:p>
                      <a:pPr marL="0" marR="0" algn="ctr">
                        <a:spcBef>
                          <a:spcPts val="0"/>
                        </a:spcBef>
                        <a:spcAft>
                          <a:spcPts val="0"/>
                        </a:spcAft>
                      </a:pPr>
                      <a:r>
                        <a:rPr lang="en-US" sz="2400" b="1" dirty="0">
                          <a:effectLst/>
                          <a:latin typeface="Times New Roman"/>
                          <a:ea typeface="Times New Roman"/>
                        </a:rPr>
                        <a:t> </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effectLst/>
                          <a:latin typeface="Times New Roman"/>
                          <a:ea typeface="Times New Roman"/>
                        </a:rPr>
                        <a:t>Min</a:t>
                      </a:r>
                      <a:endParaRPr lang="en-US" sz="2400" dirty="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-6</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Times New Roman"/>
                          <a:ea typeface="Times New Roman"/>
                        </a:rPr>
                        <a:t>-1</a:t>
                      </a:r>
                      <a:endParaRPr lang="en-US" sz="2400">
                        <a:effectLst/>
                        <a:latin typeface="Times New Roman"/>
                        <a:ea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Times New Roman"/>
                          <a:ea typeface="Times New Roman"/>
                        </a:rPr>
                        <a:t> </a:t>
                      </a: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0005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Maxmin</a:t>
            </a:r>
            <a:r>
              <a:rPr lang="en-US" dirty="0" smtClean="0"/>
              <a:t> Solution</a:t>
            </a:r>
            <a:endParaRPr lang="en-US" dirty="0"/>
          </a:p>
        </p:txBody>
      </p:sp>
      <p:sp>
        <p:nvSpPr>
          <p:cNvPr id="3" name="Content Placeholder 2"/>
          <p:cNvSpPr>
            <a:spLocks noGrp="1"/>
          </p:cNvSpPr>
          <p:nvPr>
            <p:ph idx="1"/>
          </p:nvPr>
        </p:nvSpPr>
        <p:spPr/>
        <p:txBody>
          <a:bodyPr>
            <a:normAutofit lnSpcReduction="10000"/>
          </a:bodyPr>
          <a:lstStyle/>
          <a:p>
            <a:r>
              <a:rPr lang="en-US" dirty="0"/>
              <a:t>Von Neumann and Morgenstern showed that every two-player zero-sum game has a unique </a:t>
            </a:r>
            <a:r>
              <a:rPr lang="en-US" dirty="0" err="1"/>
              <a:t>maxmin</a:t>
            </a:r>
            <a:r>
              <a:rPr lang="en-US" dirty="0"/>
              <a:t> (or, saddle-point) solution.</a:t>
            </a:r>
          </a:p>
          <a:p>
            <a:pPr lvl="1"/>
            <a:r>
              <a:rPr lang="en-US" dirty="0"/>
              <a:t>Von Neumann and Morgenstern allowed the use of </a:t>
            </a:r>
            <a:r>
              <a:rPr lang="en-US" i="1" dirty="0"/>
              <a:t>randomized strategies</a:t>
            </a:r>
            <a:r>
              <a:rPr lang="en-US" dirty="0"/>
              <a:t> to get their proof. </a:t>
            </a:r>
            <a:endParaRPr lang="en-US" dirty="0" smtClean="0"/>
          </a:p>
          <a:p>
            <a:pPr lvl="1"/>
            <a:r>
              <a:rPr lang="en-US" dirty="0" err="1" smtClean="0"/>
              <a:t>Waldegrave</a:t>
            </a:r>
            <a:r>
              <a:rPr lang="en-US" dirty="0" smtClean="0"/>
              <a:t> </a:t>
            </a:r>
            <a:r>
              <a:rPr lang="en-US" dirty="0"/>
              <a:t>had not only introduced the idea of </a:t>
            </a:r>
            <a:r>
              <a:rPr lang="en-US" dirty="0" err="1"/>
              <a:t>maximin</a:t>
            </a:r>
            <a:r>
              <a:rPr lang="en-US" dirty="0"/>
              <a:t> strategies (in 1713) as a rational way to play zero-sum games, he had also shown that allowing the use of randomized strategies could yield a solution when it is impossible to find non-randomized strategies that solve a game</a:t>
            </a:r>
            <a:r>
              <a:rPr lang="en-US" dirty="0" smtClean="0"/>
              <a:t>.</a:t>
            </a:r>
            <a:endParaRPr lang="en-US" dirty="0"/>
          </a:p>
        </p:txBody>
      </p:sp>
    </p:spTree>
    <p:extLst>
      <p:ext uri="{BB962C8B-B14F-4D97-AF65-F5344CB8AC3E}">
        <p14:creationId xmlns:p14="http://schemas.microsoft.com/office/powerpoint/2010/main" val="3494771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Maxmin</a:t>
            </a:r>
            <a:r>
              <a:rPr lang="en-US" dirty="0" smtClean="0"/>
              <a:t> Solution</a:t>
            </a:r>
            <a:endParaRPr lang="en-US" dirty="0"/>
          </a:p>
        </p:txBody>
      </p:sp>
      <p:sp>
        <p:nvSpPr>
          <p:cNvPr id="3" name="Content Placeholder 2"/>
          <p:cNvSpPr>
            <a:spLocks noGrp="1"/>
          </p:cNvSpPr>
          <p:nvPr>
            <p:ph idx="1"/>
          </p:nvPr>
        </p:nvSpPr>
        <p:spPr/>
        <p:txBody>
          <a:bodyPr>
            <a:normAutofit/>
          </a:bodyPr>
          <a:lstStyle/>
          <a:p>
            <a:r>
              <a:rPr lang="en-US" dirty="0"/>
              <a:t>Although von Neumann and Morgenstern showed economists how players could make rational choices in two-player zero-sum games, their achievement did not lead to any significant use of game theory in economics. </a:t>
            </a:r>
          </a:p>
        </p:txBody>
      </p:sp>
    </p:spTree>
    <p:extLst>
      <p:ext uri="{BB962C8B-B14F-4D97-AF65-F5344CB8AC3E}">
        <p14:creationId xmlns:p14="http://schemas.microsoft.com/office/powerpoint/2010/main" val="273110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Maxmin</a:t>
            </a:r>
            <a:r>
              <a:rPr lang="en-US" dirty="0" smtClean="0"/>
              <a:t> Solution</a:t>
            </a:r>
            <a:endParaRPr lang="en-US" dirty="0"/>
          </a:p>
        </p:txBody>
      </p:sp>
      <p:sp>
        <p:nvSpPr>
          <p:cNvPr id="3" name="Content Placeholder 2"/>
          <p:cNvSpPr>
            <a:spLocks noGrp="1"/>
          </p:cNvSpPr>
          <p:nvPr>
            <p:ph idx="1"/>
          </p:nvPr>
        </p:nvSpPr>
        <p:spPr/>
        <p:txBody>
          <a:bodyPr>
            <a:normAutofit/>
          </a:bodyPr>
          <a:lstStyle/>
          <a:p>
            <a:r>
              <a:rPr lang="en-US" dirty="0" smtClean="0"/>
              <a:t>In zero-sum games, one player’s gain is always another player’s loss. </a:t>
            </a:r>
          </a:p>
          <a:p>
            <a:r>
              <a:rPr lang="en-US" dirty="0" smtClean="0"/>
              <a:t>In other words, these are games of pure conflict and no cooperation. </a:t>
            </a:r>
          </a:p>
          <a:p>
            <a:endParaRPr lang="en-US" dirty="0"/>
          </a:p>
        </p:txBody>
      </p:sp>
    </p:spTree>
    <p:extLst>
      <p:ext uri="{BB962C8B-B14F-4D97-AF65-F5344CB8AC3E}">
        <p14:creationId xmlns:p14="http://schemas.microsoft.com/office/powerpoint/2010/main" val="3569742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Maxmin</a:t>
            </a:r>
            <a:r>
              <a:rPr lang="en-US" dirty="0" smtClean="0"/>
              <a:t> Solution</a:t>
            </a:r>
            <a:endParaRPr lang="en-US" dirty="0"/>
          </a:p>
        </p:txBody>
      </p:sp>
      <p:sp>
        <p:nvSpPr>
          <p:cNvPr id="3" name="Content Placeholder 2"/>
          <p:cNvSpPr>
            <a:spLocks noGrp="1"/>
          </p:cNvSpPr>
          <p:nvPr>
            <p:ph idx="1"/>
          </p:nvPr>
        </p:nvSpPr>
        <p:spPr/>
        <p:txBody>
          <a:bodyPr/>
          <a:lstStyle/>
          <a:p>
            <a:r>
              <a:rPr lang="en-US" dirty="0" smtClean="0"/>
              <a:t>Therefore, these games are excellent metaphors for the analysis of sports or military conflicts, where one side’s triumph is necessarily the other side’s defeat, but not for the analysis of economic activity where people—employees and employers, buyers and sellers—come together for </a:t>
            </a:r>
            <a:r>
              <a:rPr lang="en-US" i="1" dirty="0" smtClean="0"/>
              <a:t>mutual</a:t>
            </a:r>
            <a:r>
              <a:rPr lang="en-US" dirty="0" smtClean="0"/>
              <a:t> gain.</a:t>
            </a:r>
          </a:p>
          <a:p>
            <a:endParaRPr lang="en-US" dirty="0"/>
          </a:p>
        </p:txBody>
      </p:sp>
    </p:spTree>
    <p:extLst>
      <p:ext uri="{BB962C8B-B14F-4D97-AF65-F5344CB8AC3E}">
        <p14:creationId xmlns:p14="http://schemas.microsoft.com/office/powerpoint/2010/main" val="64855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John </a:t>
            </a:r>
            <a:r>
              <a:rPr lang="en-US" dirty="0" smtClean="0"/>
              <a:t>Forbes Nash</a:t>
            </a:r>
            <a:endParaRPr lang="en-US" dirty="0"/>
          </a:p>
        </p:txBody>
      </p:sp>
      <p:sp>
        <p:nvSpPr>
          <p:cNvPr id="4" name="Text Placeholder 3"/>
          <p:cNvSpPr>
            <a:spLocks noGrp="1"/>
          </p:cNvSpPr>
          <p:nvPr>
            <p:ph type="body" idx="1"/>
          </p:nvPr>
        </p:nvSpPr>
        <p:spPr/>
        <p:txBody>
          <a:bodyPr/>
          <a:lstStyle/>
          <a:p>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28599"/>
            <a:ext cx="3657600" cy="517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912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Equilibrium</a:t>
            </a:r>
            <a:endParaRPr lang="en-US" dirty="0"/>
          </a:p>
        </p:txBody>
      </p:sp>
      <p:sp>
        <p:nvSpPr>
          <p:cNvPr id="3" name="Content Placeholder 2"/>
          <p:cNvSpPr>
            <a:spLocks noGrp="1"/>
          </p:cNvSpPr>
          <p:nvPr>
            <p:ph idx="1"/>
          </p:nvPr>
        </p:nvSpPr>
        <p:spPr/>
        <p:txBody>
          <a:bodyPr>
            <a:normAutofit/>
          </a:bodyPr>
          <a:lstStyle/>
          <a:p>
            <a:r>
              <a:rPr lang="en-US" dirty="0"/>
              <a:t>It was John Nash (in 1950) who provided the crucial breakthrough idea, called </a:t>
            </a:r>
            <a:r>
              <a:rPr lang="en-US" i="1" dirty="0"/>
              <a:t>Nash Equilibrium</a:t>
            </a:r>
            <a:r>
              <a:rPr lang="en-US" dirty="0"/>
              <a:t>, that enabled the analysis of rational behavior in games that are not necessarily zero-sum and may have any number of players</a:t>
            </a:r>
            <a:r>
              <a:rPr lang="en-US" dirty="0" smtClean="0"/>
              <a:t>.</a:t>
            </a:r>
          </a:p>
        </p:txBody>
      </p:sp>
    </p:spTree>
    <p:extLst>
      <p:ext uri="{BB962C8B-B14F-4D97-AF65-F5344CB8AC3E}">
        <p14:creationId xmlns:p14="http://schemas.microsoft.com/office/powerpoint/2010/main" val="2870311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Beautiful Mind</a:t>
            </a:r>
            <a:endParaRPr lang="en-US" dirty="0"/>
          </a:p>
        </p:txBody>
      </p:sp>
      <p:sp>
        <p:nvSpPr>
          <p:cNvPr id="3" name="Content Placeholder 2"/>
          <p:cNvSpPr>
            <a:spLocks noGrp="1"/>
          </p:cNvSpPr>
          <p:nvPr>
            <p:ph idx="1"/>
          </p:nvPr>
        </p:nvSpPr>
        <p:spPr/>
        <p:txBody>
          <a:bodyPr/>
          <a:lstStyle/>
          <a:p>
            <a:r>
              <a:rPr lang="en-US" dirty="0" smtClean="0"/>
              <a:t>John Forbes Nash shared the 1994 Nobel Memorial Prize in Economics with </a:t>
            </a:r>
            <a:r>
              <a:rPr lang="en-US" dirty="0" err="1" smtClean="0"/>
              <a:t>Reinhard</a:t>
            </a:r>
            <a:r>
              <a:rPr lang="en-US" dirty="0" smtClean="0"/>
              <a:t> </a:t>
            </a:r>
            <a:r>
              <a:rPr lang="en-US" dirty="0" err="1" smtClean="0"/>
              <a:t>Selten</a:t>
            </a:r>
            <a:r>
              <a:rPr lang="en-US" dirty="0" smtClean="0"/>
              <a:t> and John </a:t>
            </a:r>
            <a:r>
              <a:rPr lang="en-US" dirty="0" err="1" smtClean="0"/>
              <a:t>Harasanyi</a:t>
            </a:r>
            <a:endParaRPr lang="en-US" dirty="0" smtClean="0"/>
          </a:p>
          <a:p>
            <a:r>
              <a:rPr lang="en-US" dirty="0" smtClean="0"/>
              <a:t>The story of his extraordinary academic discoveries, his descent into madness, and his miraculous recovery is told in </a:t>
            </a:r>
            <a:r>
              <a:rPr lang="en-US" i="1" dirty="0" smtClean="0"/>
              <a:t>A Beautiful Mind</a:t>
            </a:r>
            <a:r>
              <a:rPr lang="en-US" dirty="0" smtClean="0"/>
              <a:t> by Sylvia </a:t>
            </a:r>
            <a:r>
              <a:rPr lang="en-US" dirty="0" err="1" smtClean="0"/>
              <a:t>Nasar</a:t>
            </a:r>
            <a:r>
              <a:rPr lang="en-US" dirty="0" smtClean="0"/>
              <a:t>.</a:t>
            </a:r>
            <a:endParaRPr lang="en-US" dirty="0"/>
          </a:p>
        </p:txBody>
      </p:sp>
    </p:spTree>
    <p:extLst>
      <p:ext uri="{BB962C8B-B14F-4D97-AF65-F5344CB8AC3E}">
        <p14:creationId xmlns:p14="http://schemas.microsoft.com/office/powerpoint/2010/main" val="7571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Beautiful Mind</a:t>
            </a:r>
            <a:endParaRPr lang="en-US" dirty="0"/>
          </a:p>
        </p:txBody>
      </p:sp>
      <p:sp>
        <p:nvSpPr>
          <p:cNvPr id="3" name="Content Placeholder 2"/>
          <p:cNvSpPr>
            <a:spLocks noGrp="1"/>
          </p:cNvSpPr>
          <p:nvPr>
            <p:ph idx="1"/>
          </p:nvPr>
        </p:nvSpPr>
        <p:spPr>
          <a:xfrm>
            <a:off x="609600" y="1600201"/>
            <a:ext cx="6019800" cy="4525963"/>
          </a:xfrm>
        </p:spPr>
        <p:txBody>
          <a:bodyPr>
            <a:normAutofit/>
          </a:bodyPr>
          <a:lstStyle/>
          <a:p>
            <a:r>
              <a:rPr lang="en-US" dirty="0" smtClean="0"/>
              <a:t>The movie based on the biography won the 2002 Academy Award for Best Film, three other Oscars, and four other nominations</a:t>
            </a:r>
          </a:p>
          <a:p>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600201"/>
            <a:ext cx="54768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818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Equilibrium</a:t>
            </a:r>
            <a:endParaRPr lang="en-US" dirty="0"/>
          </a:p>
        </p:txBody>
      </p:sp>
      <p:sp>
        <p:nvSpPr>
          <p:cNvPr id="3" name="Content Placeholder 2"/>
          <p:cNvSpPr>
            <a:spLocks noGrp="1"/>
          </p:cNvSpPr>
          <p:nvPr>
            <p:ph idx="1"/>
          </p:nvPr>
        </p:nvSpPr>
        <p:spPr/>
        <p:txBody>
          <a:bodyPr/>
          <a:lstStyle/>
          <a:p>
            <a:r>
              <a:rPr lang="en-US" dirty="0"/>
              <a:t>The Nash equilibrium is a set of strategies, one per player, such that each player’s strategy is that player’s best strategy against the strategies chosen by the other players</a:t>
            </a:r>
            <a:r>
              <a:rPr lang="en-US" dirty="0" smtClean="0"/>
              <a:t>.</a:t>
            </a:r>
            <a:r>
              <a:rPr lang="en-US" dirty="0"/>
              <a:t> </a:t>
            </a:r>
          </a:p>
        </p:txBody>
      </p:sp>
    </p:spTree>
    <p:extLst>
      <p:ext uri="{BB962C8B-B14F-4D97-AF65-F5344CB8AC3E}">
        <p14:creationId xmlns:p14="http://schemas.microsoft.com/office/powerpoint/2010/main" val="97870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Cournot’s</a:t>
            </a:r>
            <a:r>
              <a:rPr lang="en-US" dirty="0"/>
              <a:t> analysis of </a:t>
            </a:r>
            <a:r>
              <a:rPr lang="en-US" dirty="0" smtClean="0"/>
              <a:t>duopoly</a:t>
            </a:r>
            <a:endParaRPr lang="en-US" dirty="0"/>
          </a:p>
        </p:txBody>
      </p:sp>
      <p:sp>
        <p:nvSpPr>
          <p:cNvPr id="4" name="Text Placeholder 3"/>
          <p:cNvSpPr>
            <a:spLocks noGrp="1"/>
          </p:cNvSpPr>
          <p:nvPr>
            <p:ph type="body" idx="1"/>
          </p:nvPr>
        </p:nvSpPr>
        <p:spPr/>
        <p:txBody>
          <a:bodyPr/>
          <a:lstStyle/>
          <a:p>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9800" y="228601"/>
            <a:ext cx="21336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174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Equilibrium</a:t>
            </a:r>
            <a:endParaRPr lang="en-US" dirty="0"/>
          </a:p>
        </p:txBody>
      </p:sp>
      <p:sp>
        <p:nvSpPr>
          <p:cNvPr id="3" name="Content Placeholder 2"/>
          <p:cNvSpPr>
            <a:spLocks noGrp="1"/>
          </p:cNvSpPr>
          <p:nvPr>
            <p:ph idx="1"/>
          </p:nvPr>
        </p:nvSpPr>
        <p:spPr/>
        <p:txBody>
          <a:bodyPr/>
          <a:lstStyle/>
          <a:p>
            <a:r>
              <a:rPr lang="en-US" dirty="0" smtClean="0"/>
              <a:t>Consider </a:t>
            </a:r>
            <a:r>
              <a:rPr lang="en-US" dirty="0"/>
              <a:t>the following game</a:t>
            </a:r>
            <a:r>
              <a:rPr lang="en-US" dirty="0" smtClean="0"/>
              <a:t>.</a:t>
            </a:r>
          </a:p>
          <a:p>
            <a:r>
              <a:rPr lang="en-US" dirty="0" smtClean="0"/>
              <a:t>What is its Nash Equilibrium?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79626190"/>
              </p:ext>
            </p:extLst>
          </p:nvPr>
        </p:nvGraphicFramePr>
        <p:xfrm>
          <a:off x="1981200" y="4312920"/>
          <a:ext cx="8229600" cy="2392680"/>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98780">
                <a:tc rowSpan="2" gridSpan="2">
                  <a:txBody>
                    <a:bodyPr/>
                    <a:lstStyle/>
                    <a:p>
                      <a:pPr marL="0" marR="0">
                        <a:spcBef>
                          <a:spcPts val="0"/>
                        </a:spcBef>
                        <a:spcAft>
                          <a:spcPts val="0"/>
                        </a:spcAft>
                      </a:pPr>
                      <a:r>
                        <a:rPr lang="en-US" sz="2400" b="1" dirty="0">
                          <a:effectLst/>
                          <a:latin typeface="Times New Roman"/>
                          <a:ea typeface="Times New Roman"/>
                        </a:rPr>
                        <a:t>Figure 3</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878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Center</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8780">
                <a:tc rowSpan="4">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2</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High</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Low</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2</a:t>
                      </a:r>
                      <a:r>
                        <a:rPr lang="en-US" sz="2400" dirty="0">
                          <a:effectLst/>
                          <a:latin typeface="Times New Roman"/>
                          <a:ea typeface="Times New Roman"/>
                        </a:rPr>
                        <a:t>, </a:t>
                      </a:r>
                      <a:r>
                        <a:rPr lang="en-US" sz="2400" dirty="0">
                          <a:solidFill>
                            <a:srgbClr val="0070C0"/>
                          </a:solidFill>
                          <a:effectLst/>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solidFill>
                            <a:srgbClr val="FF0000"/>
                          </a:solidFill>
                          <a:effectLst/>
                          <a:latin typeface="Times New Roman"/>
                          <a:ea typeface="Times New Roman"/>
                        </a:rPr>
                        <a:t>5</a:t>
                      </a:r>
                      <a:r>
                        <a:rPr lang="en-US" sz="2400" b="0" dirty="0">
                          <a:effectLst/>
                          <a:latin typeface="Times New Roman"/>
                          <a:ea typeface="Times New Roman"/>
                        </a:rPr>
                        <a:t>, </a:t>
                      </a:r>
                      <a:r>
                        <a:rPr lang="en-US" sz="2400" b="0" dirty="0">
                          <a:solidFill>
                            <a:srgbClr val="0070C0"/>
                          </a:solidFill>
                          <a:effectLst/>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12</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5</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9</a:t>
                      </a:r>
                      <a:r>
                        <a:rPr lang="en-US" sz="2400" dirty="0">
                          <a:effectLst/>
                          <a:latin typeface="Times New Roman"/>
                          <a:ea typeface="Times New Roman"/>
                        </a:rPr>
                        <a:t>, </a:t>
                      </a:r>
                      <a:r>
                        <a:rPr lang="en-US" sz="2400" dirty="0">
                          <a:solidFill>
                            <a:srgbClr val="0070C0"/>
                          </a:solidFill>
                          <a:effectLst/>
                          <a:latin typeface="Times New Roman"/>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527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Equilibrium</a:t>
            </a:r>
            <a:endParaRPr lang="en-US" dirty="0"/>
          </a:p>
        </p:txBody>
      </p:sp>
      <p:sp>
        <p:nvSpPr>
          <p:cNvPr id="3" name="Content Placeholder 2"/>
          <p:cNvSpPr>
            <a:spLocks noGrp="1"/>
          </p:cNvSpPr>
          <p:nvPr>
            <p:ph idx="1"/>
          </p:nvPr>
        </p:nvSpPr>
        <p:spPr/>
        <p:txBody>
          <a:bodyPr/>
          <a:lstStyle/>
          <a:p>
            <a:r>
              <a:rPr lang="en-US" dirty="0"/>
              <a:t>Note first that this is </a:t>
            </a:r>
            <a:r>
              <a:rPr lang="en-US" i="1" dirty="0"/>
              <a:t>not</a:t>
            </a:r>
            <a:r>
              <a:rPr lang="en-US" dirty="0"/>
              <a:t> a zero-sum game. </a:t>
            </a:r>
            <a:endParaRPr lang="en-US" dirty="0" smtClean="0"/>
          </a:p>
          <a:p>
            <a:r>
              <a:rPr lang="en-US" dirty="0" smtClean="0"/>
              <a:t>For </a:t>
            </a:r>
            <a:r>
              <a:rPr lang="en-US" dirty="0"/>
              <a:t>example, if Al plays Top and Betty plays Center, Al gets $2 and Betty gets $3. </a:t>
            </a:r>
            <a:endParaRPr lang="en-US" dirty="0" smtClean="0"/>
          </a:p>
          <a:p>
            <a:r>
              <a:rPr lang="en-US" dirty="0" smtClean="0"/>
              <a:t>These </a:t>
            </a:r>
            <a:r>
              <a:rPr lang="en-US" dirty="0"/>
              <a:t>gains are </a:t>
            </a:r>
            <a:r>
              <a:rPr lang="en-US" i="1" dirty="0"/>
              <a:t>mutual</a:t>
            </a:r>
            <a:r>
              <a:rPr lang="en-US" dirty="0"/>
              <a:t> gains and are not obtained at each other’s expense.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3388891"/>
              </p:ext>
            </p:extLst>
          </p:nvPr>
        </p:nvGraphicFramePr>
        <p:xfrm>
          <a:off x="1981200" y="4312920"/>
          <a:ext cx="8229600" cy="2392680"/>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98780">
                <a:tc rowSpan="2" gridSpan="2">
                  <a:txBody>
                    <a:bodyPr/>
                    <a:lstStyle/>
                    <a:p>
                      <a:pPr marL="0" marR="0">
                        <a:spcBef>
                          <a:spcPts val="0"/>
                        </a:spcBef>
                        <a:spcAft>
                          <a:spcPts val="0"/>
                        </a:spcAft>
                      </a:pPr>
                      <a:r>
                        <a:rPr lang="en-US" sz="2400" b="1" dirty="0">
                          <a:effectLst/>
                          <a:latin typeface="Times New Roman"/>
                          <a:ea typeface="Times New Roman"/>
                        </a:rPr>
                        <a:t>Figure 3</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878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Center</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8780">
                <a:tc rowSpan="4">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2</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High</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Low</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2</a:t>
                      </a:r>
                      <a:r>
                        <a:rPr lang="en-US" sz="2400" dirty="0">
                          <a:effectLst/>
                          <a:latin typeface="Times New Roman"/>
                          <a:ea typeface="Times New Roman"/>
                        </a:rPr>
                        <a:t>, </a:t>
                      </a:r>
                      <a:r>
                        <a:rPr lang="en-US" sz="2400" dirty="0">
                          <a:solidFill>
                            <a:srgbClr val="0070C0"/>
                          </a:solidFill>
                          <a:effectLst/>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solidFill>
                            <a:srgbClr val="FF0000"/>
                          </a:solidFill>
                          <a:effectLst/>
                          <a:latin typeface="Times New Roman"/>
                          <a:ea typeface="Times New Roman"/>
                        </a:rPr>
                        <a:t>5</a:t>
                      </a:r>
                      <a:r>
                        <a:rPr lang="en-US" sz="2400" b="0" dirty="0">
                          <a:effectLst/>
                          <a:latin typeface="Times New Roman"/>
                          <a:ea typeface="Times New Roman"/>
                        </a:rPr>
                        <a:t>, </a:t>
                      </a:r>
                      <a:r>
                        <a:rPr lang="en-US" sz="2400" b="0" dirty="0">
                          <a:solidFill>
                            <a:srgbClr val="0070C0"/>
                          </a:solidFill>
                          <a:effectLst/>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12</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5</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9</a:t>
                      </a:r>
                      <a:r>
                        <a:rPr lang="en-US" sz="2400" dirty="0">
                          <a:effectLst/>
                          <a:latin typeface="Times New Roman"/>
                          <a:ea typeface="Times New Roman"/>
                        </a:rPr>
                        <a:t>, </a:t>
                      </a:r>
                      <a:r>
                        <a:rPr lang="en-US" sz="2400" dirty="0">
                          <a:solidFill>
                            <a:srgbClr val="0070C0"/>
                          </a:solidFill>
                          <a:effectLst/>
                          <a:latin typeface="Times New Roman"/>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1973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Equilibrium</a:t>
            </a:r>
            <a:endParaRPr lang="en-US" dirty="0"/>
          </a:p>
        </p:txBody>
      </p:sp>
      <p:sp>
        <p:nvSpPr>
          <p:cNvPr id="3" name="Content Placeholder 2"/>
          <p:cNvSpPr>
            <a:spLocks noGrp="1"/>
          </p:cNvSpPr>
          <p:nvPr>
            <p:ph idx="1"/>
          </p:nvPr>
        </p:nvSpPr>
        <p:spPr/>
        <p:txBody>
          <a:bodyPr/>
          <a:lstStyle/>
          <a:p>
            <a:r>
              <a:rPr lang="en-US" dirty="0" smtClean="0"/>
              <a:t>Check </a:t>
            </a:r>
            <a:r>
              <a:rPr lang="en-US" dirty="0"/>
              <a:t>that the only Nash equilibrium is “Al plays Low and Betty plays Center”. </a:t>
            </a: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41208932"/>
              </p:ext>
            </p:extLst>
          </p:nvPr>
        </p:nvGraphicFramePr>
        <p:xfrm>
          <a:off x="1981200" y="4312920"/>
          <a:ext cx="8229600" cy="2392680"/>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98780">
                <a:tc rowSpan="2" gridSpan="2">
                  <a:txBody>
                    <a:bodyPr/>
                    <a:lstStyle/>
                    <a:p>
                      <a:pPr marL="0" marR="0">
                        <a:spcBef>
                          <a:spcPts val="0"/>
                        </a:spcBef>
                        <a:spcAft>
                          <a:spcPts val="0"/>
                        </a:spcAft>
                      </a:pPr>
                      <a:r>
                        <a:rPr lang="en-US" sz="2400" b="1" dirty="0">
                          <a:effectLst/>
                          <a:latin typeface="Times New Roman"/>
                          <a:ea typeface="Times New Roman"/>
                        </a:rPr>
                        <a:t>Figure 3</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878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Center</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8780">
                <a:tc rowSpan="4">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2</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High</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Low</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2</a:t>
                      </a:r>
                      <a:r>
                        <a:rPr lang="en-US" sz="2400" dirty="0">
                          <a:effectLst/>
                          <a:latin typeface="Times New Roman"/>
                          <a:ea typeface="Times New Roman"/>
                        </a:rPr>
                        <a:t>, </a:t>
                      </a:r>
                      <a:r>
                        <a:rPr lang="en-US" sz="2400" dirty="0">
                          <a:solidFill>
                            <a:srgbClr val="0070C0"/>
                          </a:solidFill>
                          <a:effectLst/>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solidFill>
                            <a:srgbClr val="FF0000"/>
                          </a:solidFill>
                          <a:effectLst/>
                          <a:latin typeface="Times New Roman"/>
                          <a:ea typeface="Times New Roman"/>
                        </a:rPr>
                        <a:t>5</a:t>
                      </a:r>
                      <a:r>
                        <a:rPr lang="en-US" sz="2400" b="0" dirty="0">
                          <a:effectLst/>
                          <a:latin typeface="Times New Roman"/>
                          <a:ea typeface="Times New Roman"/>
                        </a:rPr>
                        <a:t>, </a:t>
                      </a:r>
                      <a:r>
                        <a:rPr lang="en-US" sz="2400" b="0" dirty="0">
                          <a:solidFill>
                            <a:srgbClr val="0070C0"/>
                          </a:solidFill>
                          <a:effectLst/>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12</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5</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9</a:t>
                      </a:r>
                      <a:r>
                        <a:rPr lang="en-US" sz="2400" dirty="0">
                          <a:effectLst/>
                          <a:latin typeface="Times New Roman"/>
                          <a:ea typeface="Times New Roman"/>
                        </a:rPr>
                        <a:t>, </a:t>
                      </a:r>
                      <a:r>
                        <a:rPr lang="en-US" sz="2400" dirty="0">
                          <a:solidFill>
                            <a:srgbClr val="0070C0"/>
                          </a:solidFill>
                          <a:effectLst/>
                          <a:latin typeface="Times New Roman"/>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20745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Equilibrium</a:t>
            </a:r>
            <a:endParaRPr lang="en-US" dirty="0"/>
          </a:p>
        </p:txBody>
      </p:sp>
      <p:sp>
        <p:nvSpPr>
          <p:cNvPr id="3" name="Content Placeholder 2"/>
          <p:cNvSpPr>
            <a:spLocks noGrp="1"/>
          </p:cNvSpPr>
          <p:nvPr>
            <p:ph idx="1"/>
          </p:nvPr>
        </p:nvSpPr>
        <p:spPr/>
        <p:txBody>
          <a:bodyPr/>
          <a:lstStyle/>
          <a:p>
            <a:r>
              <a:rPr lang="en-US" dirty="0" smtClean="0"/>
              <a:t>This </a:t>
            </a:r>
            <a:r>
              <a:rPr lang="en-US" dirty="0"/>
              <a:t>is a Nash equilibrium because, given that Al plays Low, Betty’s best move is Center and, given that Betty plays Center, Al’s best move is Low.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2726714"/>
              </p:ext>
            </p:extLst>
          </p:nvPr>
        </p:nvGraphicFramePr>
        <p:xfrm>
          <a:off x="1981200" y="4312920"/>
          <a:ext cx="8229600" cy="2392680"/>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98780">
                <a:tc rowSpan="2" gridSpan="2">
                  <a:txBody>
                    <a:bodyPr/>
                    <a:lstStyle/>
                    <a:p>
                      <a:pPr marL="0" marR="0">
                        <a:spcBef>
                          <a:spcPts val="0"/>
                        </a:spcBef>
                        <a:spcAft>
                          <a:spcPts val="0"/>
                        </a:spcAft>
                      </a:pPr>
                      <a:r>
                        <a:rPr lang="en-US" sz="2400" b="1" dirty="0">
                          <a:effectLst/>
                          <a:latin typeface="Times New Roman"/>
                          <a:ea typeface="Times New Roman"/>
                        </a:rPr>
                        <a:t>Figure 3</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878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Center</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8780">
                <a:tc rowSpan="4">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2</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High</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Low</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2</a:t>
                      </a:r>
                      <a:r>
                        <a:rPr lang="en-US" sz="2400" dirty="0">
                          <a:effectLst/>
                          <a:latin typeface="Times New Roman"/>
                          <a:ea typeface="Times New Roman"/>
                        </a:rPr>
                        <a:t>, </a:t>
                      </a:r>
                      <a:r>
                        <a:rPr lang="en-US" sz="2400" dirty="0">
                          <a:solidFill>
                            <a:srgbClr val="0070C0"/>
                          </a:solidFill>
                          <a:effectLst/>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solidFill>
                            <a:srgbClr val="FF0000"/>
                          </a:solidFill>
                          <a:effectLst/>
                          <a:latin typeface="Times New Roman"/>
                          <a:ea typeface="Times New Roman"/>
                        </a:rPr>
                        <a:t>5</a:t>
                      </a:r>
                      <a:r>
                        <a:rPr lang="en-US" sz="2400" b="0" dirty="0">
                          <a:effectLst/>
                          <a:latin typeface="Times New Roman"/>
                          <a:ea typeface="Times New Roman"/>
                        </a:rPr>
                        <a:t>, </a:t>
                      </a:r>
                      <a:r>
                        <a:rPr lang="en-US" sz="2400" b="0" dirty="0">
                          <a:solidFill>
                            <a:srgbClr val="0070C0"/>
                          </a:solidFill>
                          <a:effectLst/>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12</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5</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9</a:t>
                      </a:r>
                      <a:r>
                        <a:rPr lang="en-US" sz="2400" dirty="0">
                          <a:effectLst/>
                          <a:latin typeface="Times New Roman"/>
                          <a:ea typeface="Times New Roman"/>
                        </a:rPr>
                        <a:t>, </a:t>
                      </a:r>
                      <a:r>
                        <a:rPr lang="en-US" sz="2400" dirty="0">
                          <a:solidFill>
                            <a:srgbClr val="0070C0"/>
                          </a:solidFill>
                          <a:effectLst/>
                          <a:latin typeface="Times New Roman"/>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53894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Equilibrium</a:t>
            </a:r>
            <a:endParaRPr lang="en-US" dirty="0"/>
          </a:p>
        </p:txBody>
      </p:sp>
      <p:sp>
        <p:nvSpPr>
          <p:cNvPr id="3" name="Content Placeholder 2"/>
          <p:cNvSpPr>
            <a:spLocks noGrp="1"/>
          </p:cNvSpPr>
          <p:nvPr>
            <p:ph idx="1"/>
          </p:nvPr>
        </p:nvSpPr>
        <p:spPr/>
        <p:txBody>
          <a:bodyPr/>
          <a:lstStyle/>
          <a:p>
            <a:r>
              <a:rPr lang="en-US" dirty="0"/>
              <a:t>None of the other possible choices fit the definition of Nash equilibrium. </a:t>
            </a:r>
            <a:endParaRPr lang="en-US" dirty="0" smtClean="0"/>
          </a:p>
          <a:p>
            <a:r>
              <a:rPr lang="en-US" dirty="0" smtClean="0"/>
              <a:t>Take</a:t>
            </a:r>
            <a:r>
              <a:rPr lang="en-US" dirty="0"/>
              <a:t>, for example, the strategy-pair “Al plays High and Betty plays Left”. </a:t>
            </a: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36956499"/>
              </p:ext>
            </p:extLst>
          </p:nvPr>
        </p:nvGraphicFramePr>
        <p:xfrm>
          <a:off x="1981200" y="4312920"/>
          <a:ext cx="8229600" cy="2392680"/>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98780">
                <a:tc rowSpan="2" gridSpan="2">
                  <a:txBody>
                    <a:bodyPr/>
                    <a:lstStyle/>
                    <a:p>
                      <a:pPr marL="0" marR="0">
                        <a:spcBef>
                          <a:spcPts val="0"/>
                        </a:spcBef>
                        <a:spcAft>
                          <a:spcPts val="0"/>
                        </a:spcAft>
                      </a:pPr>
                      <a:r>
                        <a:rPr lang="en-US" sz="2400" b="1" dirty="0">
                          <a:effectLst/>
                          <a:latin typeface="Times New Roman"/>
                          <a:ea typeface="Times New Roman"/>
                        </a:rPr>
                        <a:t>Figure 3</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878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Center</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8780">
                <a:tc rowSpan="4">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2</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High</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Low</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2</a:t>
                      </a:r>
                      <a:r>
                        <a:rPr lang="en-US" sz="2400" dirty="0">
                          <a:effectLst/>
                          <a:latin typeface="Times New Roman"/>
                          <a:ea typeface="Times New Roman"/>
                        </a:rPr>
                        <a:t>, </a:t>
                      </a:r>
                      <a:r>
                        <a:rPr lang="en-US" sz="2400" dirty="0">
                          <a:solidFill>
                            <a:srgbClr val="0070C0"/>
                          </a:solidFill>
                          <a:effectLst/>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solidFill>
                            <a:srgbClr val="FF0000"/>
                          </a:solidFill>
                          <a:effectLst/>
                          <a:latin typeface="Times New Roman"/>
                          <a:ea typeface="Times New Roman"/>
                        </a:rPr>
                        <a:t>5</a:t>
                      </a:r>
                      <a:r>
                        <a:rPr lang="en-US" sz="2400" b="0" dirty="0">
                          <a:effectLst/>
                          <a:latin typeface="Times New Roman"/>
                          <a:ea typeface="Times New Roman"/>
                        </a:rPr>
                        <a:t>, </a:t>
                      </a:r>
                      <a:r>
                        <a:rPr lang="en-US" sz="2400" b="0" dirty="0">
                          <a:solidFill>
                            <a:srgbClr val="0070C0"/>
                          </a:solidFill>
                          <a:effectLst/>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12</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5</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9</a:t>
                      </a:r>
                      <a:r>
                        <a:rPr lang="en-US" sz="2400" dirty="0">
                          <a:effectLst/>
                          <a:latin typeface="Times New Roman"/>
                          <a:ea typeface="Times New Roman"/>
                        </a:rPr>
                        <a:t>, </a:t>
                      </a:r>
                      <a:r>
                        <a:rPr lang="en-US" sz="2400" dirty="0">
                          <a:solidFill>
                            <a:srgbClr val="0070C0"/>
                          </a:solidFill>
                          <a:effectLst/>
                          <a:latin typeface="Times New Roman"/>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8628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Equilibrium</a:t>
            </a:r>
            <a:endParaRPr lang="en-US" dirty="0"/>
          </a:p>
        </p:txBody>
      </p:sp>
      <p:sp>
        <p:nvSpPr>
          <p:cNvPr id="3" name="Content Placeholder 2"/>
          <p:cNvSpPr>
            <a:spLocks noGrp="1"/>
          </p:cNvSpPr>
          <p:nvPr>
            <p:ph idx="1"/>
          </p:nvPr>
        </p:nvSpPr>
        <p:spPr/>
        <p:txBody>
          <a:bodyPr/>
          <a:lstStyle/>
          <a:p>
            <a:r>
              <a:rPr lang="en-US" dirty="0" smtClean="0"/>
              <a:t>This is not a Nash equilibrium because, although Left is indeed Betty’s best move when Al plays High, Al’s best move when Betty plays Left is Bottom, not High.</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85431682"/>
              </p:ext>
            </p:extLst>
          </p:nvPr>
        </p:nvGraphicFramePr>
        <p:xfrm>
          <a:off x="1981200" y="4312920"/>
          <a:ext cx="8229600" cy="2392680"/>
        </p:xfrm>
        <a:graphic>
          <a:graphicData uri="http://schemas.openxmlformats.org/drawingml/2006/table">
            <a:tbl>
              <a:tblPr firstRow="1" firstCol="1" lastRow="1" lastCol="1" bandRow="1" bandCol="1"/>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98780">
                <a:tc rowSpan="2" gridSpan="2">
                  <a:txBody>
                    <a:bodyPr/>
                    <a:lstStyle/>
                    <a:p>
                      <a:pPr marL="0" marR="0">
                        <a:spcBef>
                          <a:spcPts val="0"/>
                        </a:spcBef>
                        <a:spcAft>
                          <a:spcPts val="0"/>
                        </a:spcAft>
                      </a:pPr>
                      <a:r>
                        <a:rPr lang="en-US" sz="2400" b="1" dirty="0">
                          <a:effectLst/>
                          <a:latin typeface="Times New Roman"/>
                          <a:ea typeface="Times New Roman"/>
                        </a:rPr>
                        <a:t>Figure 3</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3">
                  <a:txBody>
                    <a:bodyPr/>
                    <a:lstStyle/>
                    <a:p>
                      <a:pPr marL="0" marR="0" algn="ctr">
                        <a:spcBef>
                          <a:spcPts val="0"/>
                        </a:spcBef>
                        <a:spcAft>
                          <a:spcPts val="0"/>
                        </a:spcAft>
                      </a:pPr>
                      <a:r>
                        <a:rPr lang="en-US" sz="2400" b="1" dirty="0">
                          <a:solidFill>
                            <a:srgbClr val="0070C0"/>
                          </a:solidFill>
                          <a:effectLst/>
                          <a:latin typeface="Times New Roman"/>
                          <a:ea typeface="Times New Roman"/>
                        </a:rPr>
                        <a:t>Betty</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878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Left</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Center</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70C0"/>
                          </a:solidFill>
                          <a:effectLst/>
                          <a:latin typeface="Times New Roman"/>
                          <a:ea typeface="Times New Roman"/>
                        </a:rPr>
                        <a:t>Right</a:t>
                      </a:r>
                      <a:endParaRPr lang="en-US" sz="2400" dirty="0">
                        <a:solidFill>
                          <a:srgbClr val="0070C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8780">
                <a:tc rowSpan="4">
                  <a:txBody>
                    <a:bodyPr/>
                    <a:lstStyle/>
                    <a:p>
                      <a:pPr marL="0" marR="0" algn="ctr">
                        <a:spcBef>
                          <a:spcPts val="0"/>
                        </a:spcBef>
                        <a:spcAft>
                          <a:spcPts val="0"/>
                        </a:spcAft>
                      </a:pPr>
                      <a:r>
                        <a:rPr lang="en-US" sz="2400" b="1" dirty="0">
                          <a:solidFill>
                            <a:srgbClr val="FF0000"/>
                          </a:solidFill>
                          <a:effectLst/>
                          <a:latin typeface="Times New Roman"/>
                          <a:ea typeface="Times New Roman"/>
                        </a:rPr>
                        <a:t>Al</a:t>
                      </a:r>
                      <a:endParaRPr lang="en-US" sz="2400" dirty="0">
                        <a:solidFill>
                          <a:srgbClr val="FF0000"/>
                        </a:solidFill>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a:solidFill>
                            <a:srgbClr val="FF0000"/>
                          </a:solidFill>
                          <a:effectLst/>
                          <a:latin typeface="Times New Roman"/>
                          <a:ea typeface="Times New Roman"/>
                        </a:rPr>
                        <a:t>Top</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2</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10</a:t>
                      </a:r>
                      <a:r>
                        <a:rPr lang="en-US" sz="2400" dirty="0">
                          <a:effectLst/>
                          <a:latin typeface="Times New Roman"/>
                          <a:ea typeface="Times New Roman"/>
                        </a:rPr>
                        <a:t>, </a:t>
                      </a:r>
                      <a:r>
                        <a:rPr lang="en-US" sz="2400" dirty="0">
                          <a:solidFill>
                            <a:srgbClr val="0070C0"/>
                          </a:solidFill>
                          <a:effectLst/>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High</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3</a:t>
                      </a:r>
                      <a:r>
                        <a:rPr lang="en-US" sz="2400" dirty="0">
                          <a:effectLst/>
                          <a:latin typeface="Times New Roman"/>
                          <a:ea typeface="Times New Roman"/>
                        </a:rPr>
                        <a:t>, </a:t>
                      </a:r>
                      <a:r>
                        <a:rPr lang="en-US" sz="2400" dirty="0">
                          <a:solidFill>
                            <a:srgbClr val="0070C0"/>
                          </a:solidFill>
                          <a:effectLst/>
                          <a:latin typeface="Times New Roman"/>
                          <a:ea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6</a:t>
                      </a:r>
                      <a:r>
                        <a:rPr lang="en-US" sz="2400" dirty="0">
                          <a:effectLst/>
                          <a:latin typeface="Times New Roman"/>
                          <a:ea typeface="Times New Roman"/>
                        </a:rPr>
                        <a:t>, </a:t>
                      </a:r>
                      <a:r>
                        <a:rPr lang="en-US" sz="2400" dirty="0">
                          <a:solidFill>
                            <a:srgbClr val="0070C0"/>
                          </a:solidFill>
                          <a:effectLst/>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Low</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2</a:t>
                      </a:r>
                      <a:r>
                        <a:rPr lang="en-US" sz="2400" dirty="0">
                          <a:effectLst/>
                          <a:latin typeface="Times New Roman"/>
                          <a:ea typeface="Times New Roman"/>
                        </a:rPr>
                        <a:t>, </a:t>
                      </a:r>
                      <a:r>
                        <a:rPr lang="en-US" sz="2400" dirty="0">
                          <a:solidFill>
                            <a:srgbClr val="0070C0"/>
                          </a:solidFill>
                          <a:effectLst/>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dirty="0">
                          <a:solidFill>
                            <a:srgbClr val="FF0000"/>
                          </a:solidFill>
                          <a:effectLst/>
                          <a:latin typeface="Times New Roman"/>
                          <a:ea typeface="Times New Roman"/>
                        </a:rPr>
                        <a:t>5</a:t>
                      </a:r>
                      <a:r>
                        <a:rPr lang="en-US" sz="2400" b="0" dirty="0">
                          <a:effectLst/>
                          <a:latin typeface="Times New Roman"/>
                          <a:ea typeface="Times New Roman"/>
                        </a:rPr>
                        <a:t>, </a:t>
                      </a:r>
                      <a:r>
                        <a:rPr lang="en-US" sz="2400" b="0" dirty="0">
                          <a:solidFill>
                            <a:srgbClr val="0070C0"/>
                          </a:solidFill>
                          <a:effectLst/>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12</a:t>
                      </a:r>
                      <a:r>
                        <a:rPr lang="en-US" sz="2400" dirty="0">
                          <a:effectLst/>
                          <a:latin typeface="Times New Roman"/>
                          <a:ea typeface="Times New Roman"/>
                        </a:rPr>
                        <a:t>, </a:t>
                      </a:r>
                      <a:r>
                        <a:rPr lang="en-US" sz="2400" dirty="0">
                          <a:solidFill>
                            <a:srgbClr val="0070C0"/>
                          </a:solidFill>
                          <a:effectLst/>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780">
                <a:tc vMerge="1">
                  <a:txBody>
                    <a:bodyPr/>
                    <a:lstStyle/>
                    <a:p>
                      <a:endParaRPr lang="en-US"/>
                    </a:p>
                  </a:txBody>
                  <a:tcPr/>
                </a:tc>
                <a:tc>
                  <a:txBody>
                    <a:bodyPr/>
                    <a:lstStyle/>
                    <a:p>
                      <a:pPr marL="0" marR="0">
                        <a:spcBef>
                          <a:spcPts val="0"/>
                        </a:spcBef>
                        <a:spcAft>
                          <a:spcPts val="0"/>
                        </a:spcAft>
                      </a:pPr>
                      <a:r>
                        <a:rPr lang="en-US" sz="2400" b="1" dirty="0">
                          <a:solidFill>
                            <a:srgbClr val="FF0000"/>
                          </a:solidFill>
                          <a:effectLst/>
                          <a:latin typeface="Times New Roman"/>
                          <a:ea typeface="Times New Roman"/>
                        </a:rPr>
                        <a:t>Bottom</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5</a:t>
                      </a:r>
                      <a:r>
                        <a:rPr lang="en-US" sz="2400" dirty="0">
                          <a:effectLst/>
                          <a:latin typeface="Times New Roman"/>
                          <a:ea typeface="Times New Roman"/>
                        </a:rPr>
                        <a:t>, </a:t>
                      </a:r>
                      <a:r>
                        <a:rPr lang="en-US" sz="2400" dirty="0">
                          <a:solidFill>
                            <a:srgbClr val="0070C0"/>
                          </a:solidFill>
                          <a:effectLst/>
                          <a:latin typeface="Times New Roman"/>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4</a:t>
                      </a:r>
                      <a:r>
                        <a:rPr lang="en-US" sz="2400" dirty="0">
                          <a:effectLst/>
                          <a:latin typeface="Times New Roman"/>
                          <a:ea typeface="Times New Roman"/>
                        </a:rPr>
                        <a:t>, </a:t>
                      </a:r>
                      <a:r>
                        <a:rPr lang="en-US" sz="2400" dirty="0">
                          <a:solidFill>
                            <a:srgbClr val="0070C0"/>
                          </a:solidFill>
                          <a:effectLst/>
                          <a:latin typeface="Times New Roman"/>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FF0000"/>
                          </a:solidFill>
                          <a:effectLst/>
                          <a:latin typeface="Times New Roman"/>
                          <a:ea typeface="Times New Roman"/>
                        </a:rPr>
                        <a:t>9</a:t>
                      </a:r>
                      <a:r>
                        <a:rPr lang="en-US" sz="2400" dirty="0">
                          <a:effectLst/>
                          <a:latin typeface="Times New Roman"/>
                          <a:ea typeface="Times New Roman"/>
                        </a:rPr>
                        <a:t>, </a:t>
                      </a:r>
                      <a:r>
                        <a:rPr lang="en-US" sz="2400" dirty="0">
                          <a:solidFill>
                            <a:srgbClr val="0070C0"/>
                          </a:solidFill>
                          <a:effectLst/>
                          <a:latin typeface="Times New Roman"/>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49824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Equilibrium</a:t>
            </a:r>
            <a:endParaRPr lang="en-US" dirty="0"/>
          </a:p>
        </p:txBody>
      </p:sp>
      <p:sp>
        <p:nvSpPr>
          <p:cNvPr id="3" name="Content Placeholder 2"/>
          <p:cNvSpPr>
            <a:spLocks noGrp="1"/>
          </p:cNvSpPr>
          <p:nvPr>
            <p:ph idx="1"/>
          </p:nvPr>
        </p:nvSpPr>
        <p:spPr/>
        <p:txBody>
          <a:bodyPr>
            <a:normAutofit/>
          </a:bodyPr>
          <a:lstStyle/>
          <a:p>
            <a:r>
              <a:rPr lang="en-US" dirty="0"/>
              <a:t>Nash was able to show that virtually any game-like situation that one could think of is guaranteed to have at least one Nash equilibrium. </a:t>
            </a:r>
            <a:endParaRPr lang="en-US" dirty="0" smtClean="0"/>
          </a:p>
          <a:p>
            <a:pPr lvl="1"/>
            <a:r>
              <a:rPr lang="en-US" dirty="0" smtClean="0"/>
              <a:t>Like von Neumann and Morgenstern, Nash assumed that players could use randomized strategies.</a:t>
            </a:r>
          </a:p>
        </p:txBody>
      </p:sp>
    </p:spTree>
    <p:extLst>
      <p:ext uri="{BB962C8B-B14F-4D97-AF65-F5344CB8AC3E}">
        <p14:creationId xmlns:p14="http://schemas.microsoft.com/office/powerpoint/2010/main" val="3148084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Nash Equilibrium</a:t>
            </a:r>
            <a:endParaRPr lang="en-US" dirty="0"/>
          </a:p>
        </p:txBody>
      </p:sp>
      <p:sp>
        <p:nvSpPr>
          <p:cNvPr id="3" name="Content Placeholder 2"/>
          <p:cNvSpPr>
            <a:spLocks noGrp="1"/>
          </p:cNvSpPr>
          <p:nvPr>
            <p:ph idx="1"/>
          </p:nvPr>
        </p:nvSpPr>
        <p:spPr/>
        <p:txBody>
          <a:bodyPr>
            <a:normAutofit/>
          </a:bodyPr>
          <a:lstStyle/>
          <a:p>
            <a:r>
              <a:rPr lang="en-US" dirty="0" smtClean="0"/>
              <a:t>In </a:t>
            </a:r>
            <a:r>
              <a:rPr lang="en-US" dirty="0"/>
              <a:t>other words, for virtually any problem in the social sciences, the Nash equilibrium concept makes it possible to say something definite about the likely outcome; one does not have to throw up one’s hands in despair. </a:t>
            </a:r>
            <a:endParaRPr lang="en-US" dirty="0" smtClean="0"/>
          </a:p>
          <a:p>
            <a:r>
              <a:rPr lang="en-US" dirty="0" smtClean="0"/>
              <a:t>For </a:t>
            </a:r>
            <a:r>
              <a:rPr lang="en-US" dirty="0"/>
              <a:t>this reason, it is not an exaggeration to say that Nash equilibrium is the fundamental unifying concept for all social sciences.</a:t>
            </a:r>
          </a:p>
          <a:p>
            <a:endParaRPr lang="en-US" dirty="0"/>
          </a:p>
        </p:txBody>
      </p:sp>
    </p:spTree>
    <p:extLst>
      <p:ext uri="{BB962C8B-B14F-4D97-AF65-F5344CB8AC3E}">
        <p14:creationId xmlns:p14="http://schemas.microsoft.com/office/powerpoint/2010/main" val="1997715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Reinhard</a:t>
            </a:r>
            <a:r>
              <a:rPr lang="en-US" dirty="0"/>
              <a:t> </a:t>
            </a:r>
            <a:r>
              <a:rPr lang="en-US" dirty="0" err="1"/>
              <a:t>Selten</a:t>
            </a:r>
            <a:r>
              <a:rPr lang="en-US" dirty="0"/>
              <a:t> and equilibrium </a:t>
            </a:r>
            <a:r>
              <a:rPr lang="en-US" dirty="0" smtClean="0"/>
              <a:t>selection</a:t>
            </a:r>
            <a:endParaRPr lang="en-US" dirty="0"/>
          </a:p>
        </p:txBody>
      </p:sp>
      <p:sp>
        <p:nvSpPr>
          <p:cNvPr id="4" name="Text Placeholder 3"/>
          <p:cNvSpPr>
            <a:spLocks noGrp="1"/>
          </p:cNvSpPr>
          <p:nvPr>
            <p:ph type="body" idx="1"/>
          </p:nvPr>
        </p:nvSpPr>
        <p:spPr/>
        <p:txBody>
          <a:bodyPr/>
          <a:lstStyle/>
          <a:p>
            <a:endParaRPr lang="en-US"/>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228600"/>
            <a:ext cx="2667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822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Reinhard</a:t>
            </a:r>
            <a:r>
              <a:rPr lang="en-US" dirty="0" smtClean="0"/>
              <a:t> </a:t>
            </a:r>
            <a:r>
              <a:rPr lang="en-US" dirty="0" err="1" smtClean="0"/>
              <a:t>Selten</a:t>
            </a:r>
            <a:r>
              <a:rPr lang="en-US" dirty="0" smtClean="0"/>
              <a:t> and Equilibrium Selection</a:t>
            </a:r>
            <a:endParaRPr lang="en-US" dirty="0"/>
          </a:p>
        </p:txBody>
      </p:sp>
      <p:sp>
        <p:nvSpPr>
          <p:cNvPr id="3" name="Content Placeholder 2"/>
          <p:cNvSpPr>
            <a:spLocks noGrp="1"/>
          </p:cNvSpPr>
          <p:nvPr>
            <p:ph idx="1"/>
          </p:nvPr>
        </p:nvSpPr>
        <p:spPr/>
        <p:txBody>
          <a:bodyPr>
            <a:normAutofit/>
          </a:bodyPr>
          <a:lstStyle/>
          <a:p>
            <a:r>
              <a:rPr lang="en-US" dirty="0"/>
              <a:t>For some game-like situations</a:t>
            </a:r>
            <a:r>
              <a:rPr lang="en-US" dirty="0" smtClean="0"/>
              <a:t>, </a:t>
            </a:r>
            <a:r>
              <a:rPr lang="en-US" dirty="0"/>
              <a:t>there may be multiple Nash equilibria. </a:t>
            </a:r>
            <a:endParaRPr lang="en-US" dirty="0" smtClean="0"/>
          </a:p>
          <a:p>
            <a:r>
              <a:rPr lang="en-US" dirty="0" smtClean="0"/>
              <a:t>In </a:t>
            </a:r>
            <a:r>
              <a:rPr lang="en-US" dirty="0"/>
              <a:t>such cases, it is not possible to use the Nash equilibrium concept to say something definite about the likely outcome. </a:t>
            </a:r>
            <a:endParaRPr lang="en-US" dirty="0" smtClean="0"/>
          </a:p>
          <a:p>
            <a:r>
              <a:rPr lang="en-US" dirty="0" smtClean="0"/>
              <a:t>We need other criteria to select the equilibria that are more “reasonable” than other equilibria</a:t>
            </a:r>
          </a:p>
        </p:txBody>
      </p:sp>
    </p:spTree>
    <p:extLst>
      <p:ext uri="{BB962C8B-B14F-4D97-AF65-F5344CB8AC3E}">
        <p14:creationId xmlns:p14="http://schemas.microsoft.com/office/powerpoint/2010/main" val="411836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Cournot’s</a:t>
            </a:r>
            <a:r>
              <a:rPr lang="en-US" dirty="0" smtClean="0"/>
              <a:t> Analysis of Duopoly</a:t>
            </a:r>
            <a:endParaRPr lang="en-US" dirty="0"/>
          </a:p>
        </p:txBody>
      </p:sp>
      <p:sp>
        <p:nvSpPr>
          <p:cNvPr id="3" name="Content Placeholder 2"/>
          <p:cNvSpPr>
            <a:spLocks noGrp="1"/>
          </p:cNvSpPr>
          <p:nvPr>
            <p:ph idx="1"/>
          </p:nvPr>
        </p:nvSpPr>
        <p:spPr/>
        <p:txBody>
          <a:bodyPr>
            <a:noAutofit/>
          </a:bodyPr>
          <a:lstStyle/>
          <a:p>
            <a:r>
              <a:rPr lang="en-US" dirty="0"/>
              <a:t>In 1838, Antoine Augustin </a:t>
            </a:r>
            <a:r>
              <a:rPr lang="en-US" dirty="0" err="1"/>
              <a:t>Cournot</a:t>
            </a:r>
            <a:r>
              <a:rPr lang="en-US" dirty="0"/>
              <a:t> showed how two firms that make up a duopoly could decide, independently and rationally, how much they should each produce</a:t>
            </a:r>
            <a:r>
              <a:rPr lang="en-US" dirty="0" smtClean="0"/>
              <a:t>.</a:t>
            </a:r>
          </a:p>
          <a:p>
            <a:r>
              <a:rPr lang="en-US" dirty="0" smtClean="0"/>
              <a:t>Here, the price a firm would get for its product would depend on the total amount produced by the two firms. So, each firm’s profit depends on the production decisions of both firms.</a:t>
            </a:r>
          </a:p>
          <a:p>
            <a:r>
              <a:rPr lang="en-US" dirty="0" smtClean="0"/>
              <a:t>This makes duopoly a game theory problem</a:t>
            </a:r>
            <a:endParaRPr lang="en-US" dirty="0"/>
          </a:p>
          <a:p>
            <a:endParaRPr lang="en-US" dirty="0"/>
          </a:p>
        </p:txBody>
      </p:sp>
    </p:spTree>
    <p:extLst>
      <p:ext uri="{BB962C8B-B14F-4D97-AF65-F5344CB8AC3E}">
        <p14:creationId xmlns:p14="http://schemas.microsoft.com/office/powerpoint/2010/main" val="25300087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Reinhard</a:t>
            </a:r>
            <a:r>
              <a:rPr lang="en-US" dirty="0" smtClean="0"/>
              <a:t> </a:t>
            </a:r>
            <a:r>
              <a:rPr lang="en-US" dirty="0" err="1" smtClean="0"/>
              <a:t>Selten</a:t>
            </a:r>
            <a:r>
              <a:rPr lang="en-US" dirty="0" smtClean="0"/>
              <a:t> and Equilibrium Selection</a:t>
            </a:r>
            <a:endParaRPr lang="en-US" dirty="0"/>
          </a:p>
        </p:txBody>
      </p:sp>
      <p:sp>
        <p:nvSpPr>
          <p:cNvPr id="3" name="Content Placeholder 2"/>
          <p:cNvSpPr>
            <a:spLocks noGrp="1"/>
          </p:cNvSpPr>
          <p:nvPr>
            <p:ph idx="1"/>
          </p:nvPr>
        </p:nvSpPr>
        <p:spPr/>
        <p:txBody>
          <a:bodyPr>
            <a:normAutofit/>
          </a:bodyPr>
          <a:lstStyle/>
          <a:p>
            <a:r>
              <a:rPr lang="en-US" dirty="0" err="1" smtClean="0"/>
              <a:t>Reinhard</a:t>
            </a:r>
            <a:r>
              <a:rPr lang="en-US" dirty="0" smtClean="0"/>
              <a:t> </a:t>
            </a:r>
            <a:r>
              <a:rPr lang="en-US" dirty="0" err="1"/>
              <a:t>Selten</a:t>
            </a:r>
            <a:r>
              <a:rPr lang="en-US" dirty="0"/>
              <a:t> showed a way out of these difficult situations by demonstrating that some Nash equilibria have unattractive properties. </a:t>
            </a:r>
            <a:endParaRPr lang="en-US" dirty="0" smtClean="0"/>
          </a:p>
          <a:p>
            <a:r>
              <a:rPr lang="en-US" dirty="0" smtClean="0"/>
              <a:t>Consequently</a:t>
            </a:r>
            <a:r>
              <a:rPr lang="en-US" dirty="0"/>
              <a:t>, where there are multiple Nash equilibria, we may be able to reduce the number of equilibria by throwing out the ones with the unattractive properties.</a:t>
            </a:r>
          </a:p>
          <a:p>
            <a:endParaRPr lang="en-US" dirty="0"/>
          </a:p>
        </p:txBody>
      </p:sp>
    </p:spTree>
    <p:extLst>
      <p:ext uri="{BB962C8B-B14F-4D97-AF65-F5344CB8AC3E}">
        <p14:creationId xmlns:p14="http://schemas.microsoft.com/office/powerpoint/2010/main" val="14420930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Reinhard</a:t>
            </a:r>
            <a:r>
              <a:rPr lang="en-US" dirty="0" smtClean="0"/>
              <a:t> </a:t>
            </a:r>
            <a:r>
              <a:rPr lang="en-US" dirty="0" err="1" smtClean="0"/>
              <a:t>Selten</a:t>
            </a:r>
            <a:r>
              <a:rPr lang="en-US" dirty="0" smtClean="0"/>
              <a:t> and Equilibrium Selection</a:t>
            </a:r>
            <a:endParaRPr lang="en-US" dirty="0"/>
          </a:p>
        </p:txBody>
      </p:sp>
      <p:sp>
        <p:nvSpPr>
          <p:cNvPr id="3" name="Content Placeholder 2"/>
          <p:cNvSpPr>
            <a:spLocks noGrp="1"/>
          </p:cNvSpPr>
          <p:nvPr>
            <p:ph idx="1"/>
          </p:nvPr>
        </p:nvSpPr>
        <p:spPr/>
        <p:txBody>
          <a:bodyPr/>
          <a:lstStyle/>
          <a:p>
            <a:r>
              <a:rPr lang="en-US" dirty="0"/>
              <a:t>Consider the following game expressed in tree form (or, extensive </a:t>
            </a:r>
            <a:r>
              <a:rPr lang="en-US" dirty="0" smtClean="0"/>
              <a:t>form)</a:t>
            </a:r>
            <a:endParaRPr lang="en-US" dirty="0"/>
          </a:p>
        </p:txBody>
      </p:sp>
      <p:sp>
        <p:nvSpPr>
          <p:cNvPr id="4" name="Rectangle 25"/>
          <p:cNvSpPr>
            <a:spLocks noChangeArrowheads="1"/>
          </p:cNvSpPr>
          <p:nvPr/>
        </p:nvSpPr>
        <p:spPr bwMode="auto">
          <a:xfrm>
            <a:off x="1676401"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noChangeAspect="1"/>
          </p:cNvGrpSpPr>
          <p:nvPr/>
        </p:nvGrpSpPr>
        <p:grpSpPr bwMode="auto">
          <a:xfrm>
            <a:off x="2514600" y="3032126"/>
            <a:ext cx="5486400" cy="3292475"/>
            <a:chOff x="1800" y="1992"/>
            <a:chExt cx="8640" cy="5184"/>
          </a:xfrm>
        </p:grpSpPr>
        <p:sp>
          <p:nvSpPr>
            <p:cNvPr id="6" name="AutoShape 24"/>
            <p:cNvSpPr>
              <a:spLocks noChangeAspect="1" noChangeArrowheads="1" noTextEdit="1"/>
            </p:cNvSpPr>
            <p:nvPr/>
          </p:nvSpPr>
          <p:spPr bwMode="auto">
            <a:xfrm>
              <a:off x="1800" y="1992"/>
              <a:ext cx="8640" cy="51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
            <p:cNvGrpSpPr>
              <a:grpSpLocks/>
            </p:cNvGrpSpPr>
            <p:nvPr/>
          </p:nvGrpSpPr>
          <p:grpSpPr bwMode="auto">
            <a:xfrm>
              <a:off x="2260" y="2257"/>
              <a:ext cx="6940" cy="4703"/>
              <a:chOff x="2260" y="2257"/>
              <a:chExt cx="6940" cy="4703"/>
            </a:xfrm>
          </p:grpSpPr>
          <p:sp>
            <p:nvSpPr>
              <p:cNvPr id="8" name="Text Box 23"/>
              <p:cNvSpPr txBox="1">
                <a:spLocks noChangeArrowheads="1"/>
              </p:cNvSpPr>
              <p:nvPr/>
            </p:nvSpPr>
            <p:spPr bwMode="auto">
              <a:xfrm>
                <a:off x="3380" y="300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l</a:t>
                </a:r>
                <a:endParaRPr lang="en-US">
                  <a:latin typeface="Arial" pitchFamily="34" charset="0"/>
                  <a:cs typeface="Arial" pitchFamily="34" charset="0"/>
                </a:endParaRPr>
              </a:p>
            </p:txBody>
          </p:sp>
          <p:sp>
            <p:nvSpPr>
              <p:cNvPr id="9" name="Text Box 22"/>
              <p:cNvSpPr txBox="1">
                <a:spLocks noChangeArrowheads="1"/>
              </p:cNvSpPr>
              <p:nvPr/>
            </p:nvSpPr>
            <p:spPr bwMode="auto">
              <a:xfrm>
                <a:off x="5660" y="294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r</a:t>
                </a:r>
                <a:endParaRPr lang="en-US">
                  <a:latin typeface="Arial" pitchFamily="34" charset="0"/>
                  <a:cs typeface="Arial" pitchFamily="34" charset="0"/>
                </a:endParaRPr>
              </a:p>
            </p:txBody>
          </p:sp>
          <p:sp>
            <p:nvSpPr>
              <p:cNvPr id="10" name="Text Box 21"/>
              <p:cNvSpPr txBox="1">
                <a:spLocks noChangeArrowheads="1"/>
              </p:cNvSpPr>
              <p:nvPr/>
            </p:nvSpPr>
            <p:spPr bwMode="auto">
              <a:xfrm>
                <a:off x="5460" y="438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L</a:t>
                </a:r>
                <a:endParaRPr lang="en-US">
                  <a:latin typeface="Arial" pitchFamily="34" charset="0"/>
                  <a:cs typeface="Arial" pitchFamily="34" charset="0"/>
                </a:endParaRPr>
              </a:p>
            </p:txBody>
          </p:sp>
          <p:sp>
            <p:nvSpPr>
              <p:cNvPr id="11" name="Text Box 20"/>
              <p:cNvSpPr txBox="1">
                <a:spLocks noChangeArrowheads="1"/>
              </p:cNvSpPr>
              <p:nvPr/>
            </p:nvSpPr>
            <p:spPr bwMode="auto">
              <a:xfrm>
                <a:off x="7380" y="436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R</a:t>
                </a:r>
                <a:endParaRPr lang="en-US">
                  <a:latin typeface="Arial" pitchFamily="34" charset="0"/>
                  <a:cs typeface="Arial" pitchFamily="34" charset="0"/>
                </a:endParaRPr>
              </a:p>
            </p:txBody>
          </p:sp>
          <p:grpSp>
            <p:nvGrpSpPr>
              <p:cNvPr id="12" name="Group 3"/>
              <p:cNvGrpSpPr>
                <a:grpSpLocks/>
              </p:cNvGrpSpPr>
              <p:nvPr/>
            </p:nvGrpSpPr>
            <p:grpSpPr bwMode="auto">
              <a:xfrm>
                <a:off x="2260" y="2257"/>
                <a:ext cx="6940" cy="4703"/>
                <a:chOff x="2260" y="2257"/>
                <a:chExt cx="6940" cy="4703"/>
              </a:xfrm>
            </p:grpSpPr>
            <p:sp>
              <p:nvSpPr>
                <p:cNvPr id="13" name="Text Box 19"/>
                <p:cNvSpPr txBox="1">
                  <a:spLocks noChangeArrowheads="1"/>
                </p:cNvSpPr>
                <p:nvPr/>
              </p:nvSpPr>
              <p:spPr bwMode="auto">
                <a:xfrm>
                  <a:off x="4300" y="2257"/>
                  <a:ext cx="1460" cy="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dirty="0">
                      <a:latin typeface="Helvetica Narrow" charset="0"/>
                      <a:ea typeface="Times New Roman" pitchFamily="18" charset="0"/>
                      <a:cs typeface="Arial" pitchFamily="34" charset="0"/>
                    </a:rPr>
                    <a:t>Al’s move</a:t>
                  </a:r>
                  <a:endParaRPr lang="en-US" dirty="0">
                    <a:latin typeface="Arial" pitchFamily="34" charset="0"/>
                    <a:cs typeface="Arial" pitchFamily="34" charset="0"/>
                  </a:endParaRPr>
                </a:p>
              </p:txBody>
            </p:sp>
            <p:sp>
              <p:nvSpPr>
                <p:cNvPr id="14" name="Text Box 18"/>
                <p:cNvSpPr txBox="1">
                  <a:spLocks noChangeArrowheads="1"/>
                </p:cNvSpPr>
                <p:nvPr/>
              </p:nvSpPr>
              <p:spPr bwMode="auto">
                <a:xfrm>
                  <a:off x="6600" y="3340"/>
                  <a:ext cx="168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Helvetica Narrow" charset="0"/>
                      <a:ea typeface="Times New Roman" pitchFamily="18" charset="0"/>
                      <a:cs typeface="Arial" pitchFamily="34" charset="0"/>
                    </a:rPr>
                    <a:t>Betty’s move</a:t>
                  </a:r>
                  <a:endParaRPr lang="en-US">
                    <a:latin typeface="Arial" pitchFamily="34" charset="0"/>
                    <a:cs typeface="Arial" pitchFamily="34" charset="0"/>
                  </a:endParaRPr>
                </a:p>
              </p:txBody>
            </p:sp>
            <p:grpSp>
              <p:nvGrpSpPr>
                <p:cNvPr id="15" name="Group 10"/>
                <p:cNvGrpSpPr>
                  <a:grpSpLocks/>
                </p:cNvGrpSpPr>
                <p:nvPr/>
              </p:nvGrpSpPr>
              <p:grpSpPr bwMode="auto">
                <a:xfrm>
                  <a:off x="2900" y="2620"/>
                  <a:ext cx="5540" cy="3020"/>
                  <a:chOff x="2900" y="2620"/>
                  <a:chExt cx="5540" cy="3020"/>
                </a:xfrm>
              </p:grpSpPr>
              <p:grpSp>
                <p:nvGrpSpPr>
                  <p:cNvPr id="22" name="Group 13"/>
                  <p:cNvGrpSpPr>
                    <a:grpSpLocks/>
                  </p:cNvGrpSpPr>
                  <p:nvPr/>
                </p:nvGrpSpPr>
                <p:grpSpPr bwMode="auto">
                  <a:xfrm>
                    <a:off x="2900" y="2700"/>
                    <a:ext cx="5540" cy="2940"/>
                    <a:chOff x="3447" y="10440"/>
                    <a:chExt cx="4616" cy="2450"/>
                  </a:xfrm>
                </p:grpSpPr>
                <p:sp>
                  <p:nvSpPr>
                    <p:cNvPr id="25" name="Line 17"/>
                    <p:cNvSpPr>
                      <a:spLocks noChangeShapeType="1"/>
                    </p:cNvSpPr>
                    <p:nvPr/>
                  </p:nvSpPr>
                  <p:spPr bwMode="auto">
                    <a:xfrm flipH="1">
                      <a:off x="3447" y="10440"/>
                      <a:ext cx="1566" cy="10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6"/>
                    <p:cNvSpPr>
                      <a:spLocks noChangeShapeType="1"/>
                    </p:cNvSpPr>
                    <p:nvPr/>
                  </p:nvSpPr>
                  <p:spPr bwMode="auto">
                    <a:xfrm>
                      <a:off x="5013" y="10440"/>
                      <a:ext cx="1584" cy="93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5"/>
                    <p:cNvSpPr>
                      <a:spLocks noChangeShapeType="1"/>
                    </p:cNvSpPr>
                    <p:nvPr/>
                  </p:nvSpPr>
                  <p:spPr bwMode="auto">
                    <a:xfrm flipH="1">
                      <a:off x="5197" y="11390"/>
                      <a:ext cx="1383" cy="1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4"/>
                    <p:cNvSpPr>
                      <a:spLocks noChangeShapeType="1"/>
                    </p:cNvSpPr>
                    <p:nvPr/>
                  </p:nvSpPr>
                  <p:spPr bwMode="auto">
                    <a:xfrm>
                      <a:off x="6580" y="11390"/>
                      <a:ext cx="1483" cy="14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3" name="Oval 12"/>
                  <p:cNvSpPr>
                    <a:spLocks noChangeArrowheads="1"/>
                  </p:cNvSpPr>
                  <p:nvPr/>
                </p:nvSpPr>
                <p:spPr bwMode="auto">
                  <a:xfrm>
                    <a:off x="4700" y="262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11"/>
                  <p:cNvSpPr>
                    <a:spLocks noChangeArrowheads="1"/>
                  </p:cNvSpPr>
                  <p:nvPr/>
                </p:nvSpPr>
                <p:spPr bwMode="auto">
                  <a:xfrm>
                    <a:off x="6600" y="3760"/>
                    <a:ext cx="143"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2420" y="392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(8, 10)</a:t>
                  </a:r>
                  <a:endParaRPr lang="en-US">
                    <a:latin typeface="Arial" pitchFamily="34" charset="0"/>
                    <a:cs typeface="Arial" pitchFamily="34" charset="0"/>
                  </a:endParaRPr>
                </a:p>
              </p:txBody>
            </p:sp>
            <p:sp>
              <p:nvSpPr>
                <p:cNvPr id="17" name="Text Box 8"/>
                <p:cNvSpPr txBox="1">
                  <a:spLocks noChangeArrowheads="1"/>
                </p:cNvSpPr>
                <p:nvPr/>
              </p:nvSpPr>
              <p:spPr bwMode="auto">
                <a:xfrm>
                  <a:off x="4500" y="560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(5, 1)</a:t>
                  </a:r>
                  <a:endParaRPr lang="en-US">
                    <a:latin typeface="Arial" pitchFamily="34" charset="0"/>
                    <a:cs typeface="Arial" pitchFamily="34" charset="0"/>
                  </a:endParaRPr>
                </a:p>
              </p:txBody>
            </p:sp>
            <p:sp>
              <p:nvSpPr>
                <p:cNvPr id="18" name="Text Box 7"/>
                <p:cNvSpPr txBox="1">
                  <a:spLocks noChangeArrowheads="1"/>
                </p:cNvSpPr>
                <p:nvPr/>
              </p:nvSpPr>
              <p:spPr bwMode="auto">
                <a:xfrm>
                  <a:off x="8020" y="550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(11, 5)</a:t>
                  </a:r>
                  <a:endParaRPr lang="en-US">
                    <a:latin typeface="Arial" pitchFamily="34" charset="0"/>
                    <a:cs typeface="Arial" pitchFamily="34" charset="0"/>
                  </a:endParaRPr>
                </a:p>
              </p:txBody>
            </p:sp>
            <p:sp>
              <p:nvSpPr>
                <p:cNvPr id="21" name="Text Box 4"/>
                <p:cNvSpPr txBox="1">
                  <a:spLocks noChangeArrowheads="1"/>
                </p:cNvSpPr>
                <p:nvPr/>
              </p:nvSpPr>
              <p:spPr bwMode="auto">
                <a:xfrm>
                  <a:off x="2260" y="644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Figure 4</a:t>
                  </a:r>
                  <a:endParaRPr lang="en-US">
                    <a:latin typeface="Arial" pitchFamily="34" charset="0"/>
                    <a:cs typeface="Arial" pitchFamily="34" charset="0"/>
                  </a:endParaRPr>
                </a:p>
              </p:txBody>
            </p:sp>
          </p:grpSp>
        </p:grpSp>
      </p:grpSp>
    </p:spTree>
    <p:extLst>
      <p:ext uri="{BB962C8B-B14F-4D97-AF65-F5344CB8AC3E}">
        <p14:creationId xmlns:p14="http://schemas.microsoft.com/office/powerpoint/2010/main" val="34321474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Nash Equilibria</a:t>
            </a:r>
            <a:endParaRPr lang="en-US" dirty="0"/>
          </a:p>
        </p:txBody>
      </p:sp>
      <p:sp>
        <p:nvSpPr>
          <p:cNvPr id="3" name="Content Placeholder 2"/>
          <p:cNvSpPr>
            <a:spLocks noGrp="1"/>
          </p:cNvSpPr>
          <p:nvPr>
            <p:ph idx="1"/>
          </p:nvPr>
        </p:nvSpPr>
        <p:spPr/>
        <p:txBody>
          <a:bodyPr>
            <a:normAutofit/>
          </a:bodyPr>
          <a:lstStyle/>
          <a:p>
            <a:r>
              <a:rPr lang="en-US" dirty="0" smtClean="0"/>
              <a:t>It </a:t>
            </a:r>
            <a:r>
              <a:rPr lang="en-US" dirty="0"/>
              <a:t>can be checked that this game has two Nash equilibria</a:t>
            </a:r>
            <a:r>
              <a:rPr lang="en-US" dirty="0" smtClean="0"/>
              <a:t>:</a:t>
            </a:r>
            <a:r>
              <a:rPr lang="en-US" dirty="0"/>
              <a:t> </a:t>
            </a:r>
          </a:p>
          <a:p>
            <a:pPr marL="914400" lvl="1" indent="-514350">
              <a:buFont typeface="+mj-lt"/>
              <a:buAutoNum type="arabicPeriod"/>
            </a:pPr>
            <a:r>
              <a:rPr lang="en-US" dirty="0"/>
              <a:t>(</a:t>
            </a:r>
            <a:r>
              <a:rPr lang="en-US" dirty="0">
                <a:solidFill>
                  <a:srgbClr val="FF0000"/>
                </a:solidFill>
              </a:rPr>
              <a:t>NE1</a:t>
            </a:r>
            <a:r>
              <a:rPr lang="en-US" dirty="0"/>
              <a:t>) Al chooses </a:t>
            </a:r>
            <a:r>
              <a:rPr lang="en-US" i="1" dirty="0"/>
              <a:t>r</a:t>
            </a:r>
            <a:r>
              <a:rPr lang="en-US" dirty="0"/>
              <a:t> and Betty chooses </a:t>
            </a:r>
            <a:r>
              <a:rPr lang="en-US" i="1" dirty="0"/>
              <a:t>R</a:t>
            </a:r>
            <a:r>
              <a:rPr lang="en-US" dirty="0"/>
              <a:t>, and </a:t>
            </a:r>
          </a:p>
          <a:p>
            <a:pPr marL="914400" lvl="1" indent="-514350">
              <a:buFont typeface="+mj-lt"/>
              <a:buAutoNum type="arabicPeriod"/>
            </a:pPr>
            <a:r>
              <a:rPr lang="en-US" dirty="0"/>
              <a:t>(</a:t>
            </a:r>
            <a:r>
              <a:rPr lang="en-US" dirty="0">
                <a:solidFill>
                  <a:schemeClr val="accent1">
                    <a:lumMod val="75000"/>
                  </a:schemeClr>
                </a:solidFill>
              </a:rPr>
              <a:t>NE2</a:t>
            </a:r>
            <a:r>
              <a:rPr lang="en-US" dirty="0"/>
              <a:t>) Al chooses </a:t>
            </a:r>
            <a:r>
              <a:rPr lang="en-US" i="1" dirty="0"/>
              <a:t>l</a:t>
            </a:r>
            <a:r>
              <a:rPr lang="en-US" dirty="0"/>
              <a:t> and Betty chooses </a:t>
            </a:r>
            <a:r>
              <a:rPr lang="en-US" i="1" dirty="0"/>
              <a:t>L</a:t>
            </a:r>
            <a:r>
              <a:rPr lang="en-US" dirty="0"/>
              <a:t>. </a:t>
            </a:r>
          </a:p>
          <a:p>
            <a:endParaRPr lang="en-US" dirty="0"/>
          </a:p>
        </p:txBody>
      </p:sp>
      <p:grpSp>
        <p:nvGrpSpPr>
          <p:cNvPr id="4" name="Group 1"/>
          <p:cNvGrpSpPr>
            <a:grpSpLocks noChangeAspect="1"/>
          </p:cNvGrpSpPr>
          <p:nvPr/>
        </p:nvGrpSpPr>
        <p:grpSpPr bwMode="auto">
          <a:xfrm>
            <a:off x="2514600" y="3413126"/>
            <a:ext cx="5486400" cy="3292475"/>
            <a:chOff x="1800" y="1992"/>
            <a:chExt cx="8640" cy="5184"/>
          </a:xfrm>
        </p:grpSpPr>
        <p:sp>
          <p:nvSpPr>
            <p:cNvPr id="5" name="AutoShape 24"/>
            <p:cNvSpPr>
              <a:spLocks noChangeAspect="1" noChangeArrowheads="1" noTextEdit="1"/>
            </p:cNvSpPr>
            <p:nvPr/>
          </p:nvSpPr>
          <p:spPr bwMode="auto">
            <a:xfrm>
              <a:off x="1800" y="1992"/>
              <a:ext cx="8640" cy="51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2"/>
            <p:cNvGrpSpPr>
              <a:grpSpLocks/>
            </p:cNvGrpSpPr>
            <p:nvPr/>
          </p:nvGrpSpPr>
          <p:grpSpPr bwMode="auto">
            <a:xfrm>
              <a:off x="2260" y="2257"/>
              <a:ext cx="6940" cy="4703"/>
              <a:chOff x="2260" y="2257"/>
              <a:chExt cx="6940" cy="4703"/>
            </a:xfrm>
          </p:grpSpPr>
          <p:sp>
            <p:nvSpPr>
              <p:cNvPr id="7" name="Text Box 23"/>
              <p:cNvSpPr txBox="1">
                <a:spLocks noChangeArrowheads="1"/>
              </p:cNvSpPr>
              <p:nvPr/>
            </p:nvSpPr>
            <p:spPr bwMode="auto">
              <a:xfrm>
                <a:off x="3380" y="300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l</a:t>
                </a:r>
                <a:endParaRPr lang="en-US">
                  <a:latin typeface="Arial" pitchFamily="34" charset="0"/>
                  <a:cs typeface="Arial" pitchFamily="34" charset="0"/>
                </a:endParaRPr>
              </a:p>
            </p:txBody>
          </p:sp>
          <p:sp>
            <p:nvSpPr>
              <p:cNvPr id="8" name="Text Box 22"/>
              <p:cNvSpPr txBox="1">
                <a:spLocks noChangeArrowheads="1"/>
              </p:cNvSpPr>
              <p:nvPr/>
            </p:nvSpPr>
            <p:spPr bwMode="auto">
              <a:xfrm>
                <a:off x="5660" y="294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r</a:t>
                </a:r>
                <a:endParaRPr lang="en-US">
                  <a:latin typeface="Arial" pitchFamily="34" charset="0"/>
                  <a:cs typeface="Arial" pitchFamily="34" charset="0"/>
                </a:endParaRPr>
              </a:p>
            </p:txBody>
          </p:sp>
          <p:sp>
            <p:nvSpPr>
              <p:cNvPr id="9" name="Text Box 21"/>
              <p:cNvSpPr txBox="1">
                <a:spLocks noChangeArrowheads="1"/>
              </p:cNvSpPr>
              <p:nvPr/>
            </p:nvSpPr>
            <p:spPr bwMode="auto">
              <a:xfrm>
                <a:off x="5460" y="438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L</a:t>
                </a:r>
                <a:endParaRPr lang="en-US">
                  <a:latin typeface="Arial" pitchFamily="34" charset="0"/>
                  <a:cs typeface="Arial" pitchFamily="34" charset="0"/>
                </a:endParaRPr>
              </a:p>
            </p:txBody>
          </p:sp>
          <p:sp>
            <p:nvSpPr>
              <p:cNvPr id="10" name="Text Box 20"/>
              <p:cNvSpPr txBox="1">
                <a:spLocks noChangeArrowheads="1"/>
              </p:cNvSpPr>
              <p:nvPr/>
            </p:nvSpPr>
            <p:spPr bwMode="auto">
              <a:xfrm>
                <a:off x="7380" y="436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R</a:t>
                </a:r>
                <a:endParaRPr lang="en-US">
                  <a:latin typeface="Arial" pitchFamily="34" charset="0"/>
                  <a:cs typeface="Arial" pitchFamily="34" charset="0"/>
                </a:endParaRPr>
              </a:p>
            </p:txBody>
          </p:sp>
          <p:grpSp>
            <p:nvGrpSpPr>
              <p:cNvPr id="11" name="Group 3"/>
              <p:cNvGrpSpPr>
                <a:grpSpLocks/>
              </p:cNvGrpSpPr>
              <p:nvPr/>
            </p:nvGrpSpPr>
            <p:grpSpPr bwMode="auto">
              <a:xfrm>
                <a:off x="2260" y="2257"/>
                <a:ext cx="6940" cy="4703"/>
                <a:chOff x="2260" y="2257"/>
                <a:chExt cx="6940" cy="4703"/>
              </a:xfrm>
            </p:grpSpPr>
            <p:sp>
              <p:nvSpPr>
                <p:cNvPr id="12" name="Text Box 19"/>
                <p:cNvSpPr txBox="1">
                  <a:spLocks noChangeArrowheads="1"/>
                </p:cNvSpPr>
                <p:nvPr/>
              </p:nvSpPr>
              <p:spPr bwMode="auto">
                <a:xfrm>
                  <a:off x="4300" y="2257"/>
                  <a:ext cx="1460" cy="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dirty="0">
                      <a:latin typeface="Helvetica Narrow" charset="0"/>
                      <a:ea typeface="Times New Roman" pitchFamily="18" charset="0"/>
                      <a:cs typeface="Arial" pitchFamily="34" charset="0"/>
                    </a:rPr>
                    <a:t>Al’s move</a:t>
                  </a:r>
                  <a:endParaRPr lang="en-US" dirty="0">
                    <a:latin typeface="Arial" pitchFamily="34" charset="0"/>
                    <a:cs typeface="Arial" pitchFamily="34" charset="0"/>
                  </a:endParaRPr>
                </a:p>
              </p:txBody>
            </p:sp>
            <p:sp>
              <p:nvSpPr>
                <p:cNvPr id="13" name="Text Box 18"/>
                <p:cNvSpPr txBox="1">
                  <a:spLocks noChangeArrowheads="1"/>
                </p:cNvSpPr>
                <p:nvPr/>
              </p:nvSpPr>
              <p:spPr bwMode="auto">
                <a:xfrm>
                  <a:off x="6600" y="3340"/>
                  <a:ext cx="168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Helvetica Narrow" charset="0"/>
                      <a:ea typeface="Times New Roman" pitchFamily="18" charset="0"/>
                      <a:cs typeface="Arial" pitchFamily="34" charset="0"/>
                    </a:rPr>
                    <a:t>Betty’s move</a:t>
                  </a:r>
                  <a:endParaRPr lang="en-US">
                    <a:latin typeface="Arial" pitchFamily="34" charset="0"/>
                    <a:cs typeface="Arial" pitchFamily="34" charset="0"/>
                  </a:endParaRPr>
                </a:p>
              </p:txBody>
            </p:sp>
            <p:grpSp>
              <p:nvGrpSpPr>
                <p:cNvPr id="14" name="Group 10"/>
                <p:cNvGrpSpPr>
                  <a:grpSpLocks/>
                </p:cNvGrpSpPr>
                <p:nvPr/>
              </p:nvGrpSpPr>
              <p:grpSpPr bwMode="auto">
                <a:xfrm>
                  <a:off x="2900" y="2620"/>
                  <a:ext cx="5540" cy="3020"/>
                  <a:chOff x="2900" y="2620"/>
                  <a:chExt cx="5540" cy="3020"/>
                </a:xfrm>
              </p:grpSpPr>
              <p:grpSp>
                <p:nvGrpSpPr>
                  <p:cNvPr id="19" name="Group 13"/>
                  <p:cNvGrpSpPr>
                    <a:grpSpLocks/>
                  </p:cNvGrpSpPr>
                  <p:nvPr/>
                </p:nvGrpSpPr>
                <p:grpSpPr bwMode="auto">
                  <a:xfrm>
                    <a:off x="2900" y="2700"/>
                    <a:ext cx="5540" cy="2940"/>
                    <a:chOff x="3447" y="10440"/>
                    <a:chExt cx="4616" cy="2450"/>
                  </a:xfrm>
                </p:grpSpPr>
                <p:sp>
                  <p:nvSpPr>
                    <p:cNvPr id="22" name="Line 17"/>
                    <p:cNvSpPr>
                      <a:spLocks noChangeShapeType="1"/>
                    </p:cNvSpPr>
                    <p:nvPr/>
                  </p:nvSpPr>
                  <p:spPr bwMode="auto">
                    <a:xfrm flipH="1">
                      <a:off x="3447" y="10440"/>
                      <a:ext cx="1566" cy="1017"/>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6"/>
                    <p:cNvSpPr>
                      <a:spLocks noChangeShapeType="1"/>
                    </p:cNvSpPr>
                    <p:nvPr/>
                  </p:nvSpPr>
                  <p:spPr bwMode="auto">
                    <a:xfrm>
                      <a:off x="5013" y="10440"/>
                      <a:ext cx="1584" cy="93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5"/>
                    <p:cNvSpPr>
                      <a:spLocks noChangeShapeType="1"/>
                    </p:cNvSpPr>
                    <p:nvPr/>
                  </p:nvSpPr>
                  <p:spPr bwMode="auto">
                    <a:xfrm flipH="1">
                      <a:off x="5197" y="11390"/>
                      <a:ext cx="1383" cy="150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4"/>
                    <p:cNvSpPr>
                      <a:spLocks noChangeShapeType="1"/>
                    </p:cNvSpPr>
                    <p:nvPr/>
                  </p:nvSpPr>
                  <p:spPr bwMode="auto">
                    <a:xfrm>
                      <a:off x="6580" y="11390"/>
                      <a:ext cx="1483" cy="14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 name="Oval 12"/>
                  <p:cNvSpPr>
                    <a:spLocks noChangeArrowheads="1"/>
                  </p:cNvSpPr>
                  <p:nvPr/>
                </p:nvSpPr>
                <p:spPr bwMode="auto">
                  <a:xfrm>
                    <a:off x="4700" y="262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11"/>
                  <p:cNvSpPr>
                    <a:spLocks noChangeArrowheads="1"/>
                  </p:cNvSpPr>
                  <p:nvPr/>
                </p:nvSpPr>
                <p:spPr bwMode="auto">
                  <a:xfrm>
                    <a:off x="6600" y="3760"/>
                    <a:ext cx="143"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ext Box 9"/>
                <p:cNvSpPr txBox="1">
                  <a:spLocks noChangeArrowheads="1"/>
                </p:cNvSpPr>
                <p:nvPr/>
              </p:nvSpPr>
              <p:spPr bwMode="auto">
                <a:xfrm>
                  <a:off x="2420" y="392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(8, 10)</a:t>
                  </a:r>
                  <a:endParaRPr lang="en-US">
                    <a:latin typeface="Arial" pitchFamily="34" charset="0"/>
                    <a:cs typeface="Arial" pitchFamily="34" charset="0"/>
                  </a:endParaRPr>
                </a:p>
              </p:txBody>
            </p:sp>
            <p:sp>
              <p:nvSpPr>
                <p:cNvPr id="16" name="Text Box 8"/>
                <p:cNvSpPr txBox="1">
                  <a:spLocks noChangeArrowheads="1"/>
                </p:cNvSpPr>
                <p:nvPr/>
              </p:nvSpPr>
              <p:spPr bwMode="auto">
                <a:xfrm>
                  <a:off x="4500" y="560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(5, 1)</a:t>
                  </a:r>
                  <a:endParaRPr lang="en-US">
                    <a:latin typeface="Arial" pitchFamily="34" charset="0"/>
                    <a:cs typeface="Arial" pitchFamily="34" charset="0"/>
                  </a:endParaRPr>
                </a:p>
              </p:txBody>
            </p:sp>
            <p:sp>
              <p:nvSpPr>
                <p:cNvPr id="17" name="Text Box 7"/>
                <p:cNvSpPr txBox="1">
                  <a:spLocks noChangeArrowheads="1"/>
                </p:cNvSpPr>
                <p:nvPr/>
              </p:nvSpPr>
              <p:spPr bwMode="auto">
                <a:xfrm>
                  <a:off x="8020" y="550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(11, 5)</a:t>
                  </a:r>
                  <a:endParaRPr lang="en-US">
                    <a:latin typeface="Arial" pitchFamily="34" charset="0"/>
                    <a:cs typeface="Arial" pitchFamily="34" charset="0"/>
                  </a:endParaRPr>
                </a:p>
              </p:txBody>
            </p:sp>
            <p:sp>
              <p:nvSpPr>
                <p:cNvPr id="18" name="Text Box 4"/>
                <p:cNvSpPr txBox="1">
                  <a:spLocks noChangeArrowheads="1"/>
                </p:cNvSpPr>
                <p:nvPr/>
              </p:nvSpPr>
              <p:spPr bwMode="auto">
                <a:xfrm>
                  <a:off x="2260" y="644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Figure 4</a:t>
                  </a:r>
                  <a:endParaRPr lang="en-US">
                    <a:latin typeface="Arial" pitchFamily="34" charset="0"/>
                    <a:cs typeface="Arial" pitchFamily="34" charset="0"/>
                  </a:endParaRPr>
                </a:p>
              </p:txBody>
            </p:sp>
          </p:grpSp>
        </p:grpSp>
      </p:grpSp>
      <p:sp>
        <p:nvSpPr>
          <p:cNvPr id="26" name="TextBox 25"/>
          <p:cNvSpPr txBox="1"/>
          <p:nvPr/>
        </p:nvSpPr>
        <p:spPr>
          <a:xfrm>
            <a:off x="7543800" y="3810000"/>
            <a:ext cx="2895600" cy="2677656"/>
          </a:xfrm>
          <a:prstGeom prst="rect">
            <a:avLst/>
          </a:prstGeom>
          <a:noFill/>
        </p:spPr>
        <p:txBody>
          <a:bodyPr wrap="square" rtlCol="0">
            <a:spAutoFit/>
          </a:bodyPr>
          <a:lstStyle/>
          <a:p>
            <a:r>
              <a:rPr lang="en-US" sz="2400" dirty="0"/>
              <a:t>The problem with having </a:t>
            </a:r>
            <a:r>
              <a:rPr lang="en-US" sz="2400" i="1" dirty="0"/>
              <a:t>two</a:t>
            </a:r>
            <a:r>
              <a:rPr lang="en-US" sz="2400" dirty="0"/>
              <a:t> Nash equilibria is that one cannot say anything definite about the likely outcome of this game</a:t>
            </a:r>
            <a:r>
              <a:rPr lang="en-US" sz="2400" dirty="0"/>
              <a:t>.</a:t>
            </a:r>
            <a:endParaRPr lang="en-US" sz="2400" dirty="0"/>
          </a:p>
        </p:txBody>
      </p:sp>
    </p:spTree>
    <p:extLst>
      <p:ext uri="{BB962C8B-B14F-4D97-AF65-F5344CB8AC3E}">
        <p14:creationId xmlns:p14="http://schemas.microsoft.com/office/powerpoint/2010/main" val="17825469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Nash Equilibria</a:t>
            </a:r>
            <a:endParaRPr lang="en-US" dirty="0"/>
          </a:p>
        </p:txBody>
      </p:sp>
      <p:sp>
        <p:nvSpPr>
          <p:cNvPr id="3" name="Content Placeholder 2"/>
          <p:cNvSpPr>
            <a:spLocks noGrp="1"/>
          </p:cNvSpPr>
          <p:nvPr>
            <p:ph idx="1"/>
          </p:nvPr>
        </p:nvSpPr>
        <p:spPr/>
        <p:txBody>
          <a:bodyPr>
            <a:normAutofit/>
          </a:bodyPr>
          <a:lstStyle/>
          <a:p>
            <a:r>
              <a:rPr lang="en-US" dirty="0" err="1"/>
              <a:t>Selten</a:t>
            </a:r>
            <a:r>
              <a:rPr lang="en-US" dirty="0"/>
              <a:t>, however, showed that there is something illogical about </a:t>
            </a:r>
            <a:r>
              <a:rPr lang="en-US" dirty="0">
                <a:solidFill>
                  <a:schemeClr val="accent1">
                    <a:lumMod val="75000"/>
                  </a:schemeClr>
                </a:solidFill>
              </a:rPr>
              <a:t>NE2</a:t>
            </a:r>
            <a:r>
              <a:rPr lang="en-US" dirty="0"/>
              <a:t>: although “Al chooses </a:t>
            </a:r>
            <a:r>
              <a:rPr lang="en-US" i="1" dirty="0"/>
              <a:t>l</a:t>
            </a:r>
            <a:r>
              <a:rPr lang="en-US" dirty="0"/>
              <a:t> and Betty chooses </a:t>
            </a:r>
            <a:r>
              <a:rPr lang="en-US" i="1" dirty="0"/>
              <a:t>L</a:t>
            </a:r>
            <a:r>
              <a:rPr lang="en-US" dirty="0"/>
              <a:t>” is indeed a Nash equilibrium, Betty’s choice of </a:t>
            </a:r>
            <a:r>
              <a:rPr lang="en-US" i="1" dirty="0"/>
              <a:t>L</a:t>
            </a:r>
            <a:r>
              <a:rPr lang="en-US" dirty="0"/>
              <a:t> is not credible. </a:t>
            </a:r>
          </a:p>
        </p:txBody>
      </p:sp>
      <p:sp>
        <p:nvSpPr>
          <p:cNvPr id="4" name="Rectangle 25"/>
          <p:cNvSpPr>
            <a:spLocks noChangeArrowheads="1"/>
          </p:cNvSpPr>
          <p:nvPr/>
        </p:nvSpPr>
        <p:spPr bwMode="auto">
          <a:xfrm>
            <a:off x="1676401"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noChangeAspect="1"/>
          </p:cNvGrpSpPr>
          <p:nvPr/>
        </p:nvGrpSpPr>
        <p:grpSpPr bwMode="auto">
          <a:xfrm>
            <a:off x="2514600" y="3429001"/>
            <a:ext cx="5486400" cy="3292475"/>
            <a:chOff x="1800" y="1992"/>
            <a:chExt cx="8640" cy="5184"/>
          </a:xfrm>
        </p:grpSpPr>
        <p:sp>
          <p:nvSpPr>
            <p:cNvPr id="6" name="AutoShape 24"/>
            <p:cNvSpPr>
              <a:spLocks noChangeAspect="1" noChangeArrowheads="1" noTextEdit="1"/>
            </p:cNvSpPr>
            <p:nvPr/>
          </p:nvSpPr>
          <p:spPr bwMode="auto">
            <a:xfrm>
              <a:off x="1800" y="1992"/>
              <a:ext cx="8640" cy="51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
            <p:cNvGrpSpPr>
              <a:grpSpLocks/>
            </p:cNvGrpSpPr>
            <p:nvPr/>
          </p:nvGrpSpPr>
          <p:grpSpPr bwMode="auto">
            <a:xfrm>
              <a:off x="2240" y="2257"/>
              <a:ext cx="7360" cy="4703"/>
              <a:chOff x="2240" y="2257"/>
              <a:chExt cx="7360" cy="4703"/>
            </a:xfrm>
          </p:grpSpPr>
          <p:sp>
            <p:nvSpPr>
              <p:cNvPr id="8" name="Text Box 23"/>
              <p:cNvSpPr txBox="1">
                <a:spLocks noChangeArrowheads="1"/>
              </p:cNvSpPr>
              <p:nvPr/>
            </p:nvSpPr>
            <p:spPr bwMode="auto">
              <a:xfrm>
                <a:off x="3380" y="300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l</a:t>
                </a:r>
                <a:endParaRPr lang="en-US">
                  <a:latin typeface="Arial" pitchFamily="34" charset="0"/>
                  <a:cs typeface="Arial" pitchFamily="34" charset="0"/>
                </a:endParaRPr>
              </a:p>
            </p:txBody>
          </p:sp>
          <p:sp>
            <p:nvSpPr>
              <p:cNvPr id="9" name="Text Box 22"/>
              <p:cNvSpPr txBox="1">
                <a:spLocks noChangeArrowheads="1"/>
              </p:cNvSpPr>
              <p:nvPr/>
            </p:nvSpPr>
            <p:spPr bwMode="auto">
              <a:xfrm>
                <a:off x="5660" y="294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r</a:t>
                </a:r>
                <a:endParaRPr lang="en-US">
                  <a:latin typeface="Arial" pitchFamily="34" charset="0"/>
                  <a:cs typeface="Arial" pitchFamily="34" charset="0"/>
                </a:endParaRPr>
              </a:p>
            </p:txBody>
          </p:sp>
          <p:sp>
            <p:nvSpPr>
              <p:cNvPr id="10" name="Text Box 21"/>
              <p:cNvSpPr txBox="1">
                <a:spLocks noChangeArrowheads="1"/>
              </p:cNvSpPr>
              <p:nvPr/>
            </p:nvSpPr>
            <p:spPr bwMode="auto">
              <a:xfrm>
                <a:off x="5460" y="438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L</a:t>
                </a:r>
                <a:endParaRPr lang="en-US">
                  <a:latin typeface="Arial" pitchFamily="34" charset="0"/>
                  <a:cs typeface="Arial" pitchFamily="34" charset="0"/>
                </a:endParaRPr>
              </a:p>
            </p:txBody>
          </p:sp>
          <p:sp>
            <p:nvSpPr>
              <p:cNvPr id="11" name="Text Box 20"/>
              <p:cNvSpPr txBox="1">
                <a:spLocks noChangeArrowheads="1"/>
              </p:cNvSpPr>
              <p:nvPr/>
            </p:nvSpPr>
            <p:spPr bwMode="auto">
              <a:xfrm>
                <a:off x="7380" y="436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R</a:t>
                </a:r>
                <a:endParaRPr lang="en-US">
                  <a:latin typeface="Arial" pitchFamily="34" charset="0"/>
                  <a:cs typeface="Arial" pitchFamily="34" charset="0"/>
                </a:endParaRPr>
              </a:p>
            </p:txBody>
          </p:sp>
          <p:grpSp>
            <p:nvGrpSpPr>
              <p:cNvPr id="12" name="Group 3"/>
              <p:cNvGrpSpPr>
                <a:grpSpLocks/>
              </p:cNvGrpSpPr>
              <p:nvPr/>
            </p:nvGrpSpPr>
            <p:grpSpPr bwMode="auto">
              <a:xfrm>
                <a:off x="2240" y="2257"/>
                <a:ext cx="7360" cy="4703"/>
                <a:chOff x="2240" y="2257"/>
                <a:chExt cx="7360" cy="4703"/>
              </a:xfrm>
            </p:grpSpPr>
            <p:sp>
              <p:nvSpPr>
                <p:cNvPr id="13" name="Text Box 19"/>
                <p:cNvSpPr txBox="1">
                  <a:spLocks noChangeArrowheads="1"/>
                </p:cNvSpPr>
                <p:nvPr/>
              </p:nvSpPr>
              <p:spPr bwMode="auto">
                <a:xfrm>
                  <a:off x="4300" y="2257"/>
                  <a:ext cx="1460" cy="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dirty="0">
                      <a:latin typeface="Helvetica Narrow" charset="0"/>
                      <a:ea typeface="Times New Roman" pitchFamily="18" charset="0"/>
                      <a:cs typeface="Arial" pitchFamily="34" charset="0"/>
                    </a:rPr>
                    <a:t>Al’s move</a:t>
                  </a:r>
                  <a:endParaRPr lang="en-US" dirty="0">
                    <a:latin typeface="Arial" pitchFamily="34" charset="0"/>
                    <a:cs typeface="Arial" pitchFamily="34" charset="0"/>
                  </a:endParaRPr>
                </a:p>
              </p:txBody>
            </p:sp>
            <p:sp>
              <p:nvSpPr>
                <p:cNvPr id="14" name="Text Box 18"/>
                <p:cNvSpPr txBox="1">
                  <a:spLocks noChangeArrowheads="1"/>
                </p:cNvSpPr>
                <p:nvPr/>
              </p:nvSpPr>
              <p:spPr bwMode="auto">
                <a:xfrm>
                  <a:off x="6600" y="3340"/>
                  <a:ext cx="168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Helvetica Narrow" charset="0"/>
                      <a:ea typeface="Times New Roman" pitchFamily="18" charset="0"/>
                      <a:cs typeface="Arial" pitchFamily="34" charset="0"/>
                    </a:rPr>
                    <a:t>Betty’s move</a:t>
                  </a:r>
                  <a:endParaRPr lang="en-US">
                    <a:latin typeface="Arial" pitchFamily="34" charset="0"/>
                    <a:cs typeface="Arial" pitchFamily="34" charset="0"/>
                  </a:endParaRPr>
                </a:p>
              </p:txBody>
            </p:sp>
            <p:grpSp>
              <p:nvGrpSpPr>
                <p:cNvPr id="15" name="Group 10"/>
                <p:cNvGrpSpPr>
                  <a:grpSpLocks/>
                </p:cNvGrpSpPr>
                <p:nvPr/>
              </p:nvGrpSpPr>
              <p:grpSpPr bwMode="auto">
                <a:xfrm>
                  <a:off x="2900" y="2620"/>
                  <a:ext cx="5540" cy="3020"/>
                  <a:chOff x="2900" y="2620"/>
                  <a:chExt cx="5540" cy="3020"/>
                </a:xfrm>
              </p:grpSpPr>
              <p:grpSp>
                <p:nvGrpSpPr>
                  <p:cNvPr id="22" name="Group 13"/>
                  <p:cNvGrpSpPr>
                    <a:grpSpLocks/>
                  </p:cNvGrpSpPr>
                  <p:nvPr/>
                </p:nvGrpSpPr>
                <p:grpSpPr bwMode="auto">
                  <a:xfrm>
                    <a:off x="2900" y="2700"/>
                    <a:ext cx="5540" cy="2940"/>
                    <a:chOff x="3447" y="10440"/>
                    <a:chExt cx="4616" cy="2450"/>
                  </a:xfrm>
                </p:grpSpPr>
                <p:sp>
                  <p:nvSpPr>
                    <p:cNvPr id="25" name="Line 17"/>
                    <p:cNvSpPr>
                      <a:spLocks noChangeShapeType="1"/>
                    </p:cNvSpPr>
                    <p:nvPr/>
                  </p:nvSpPr>
                  <p:spPr bwMode="auto">
                    <a:xfrm flipH="1">
                      <a:off x="3447" y="10440"/>
                      <a:ext cx="1566" cy="1017"/>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6"/>
                    <p:cNvSpPr>
                      <a:spLocks noChangeShapeType="1"/>
                    </p:cNvSpPr>
                    <p:nvPr/>
                  </p:nvSpPr>
                  <p:spPr bwMode="auto">
                    <a:xfrm>
                      <a:off x="5013" y="10440"/>
                      <a:ext cx="1584" cy="93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5"/>
                    <p:cNvSpPr>
                      <a:spLocks noChangeShapeType="1"/>
                    </p:cNvSpPr>
                    <p:nvPr/>
                  </p:nvSpPr>
                  <p:spPr bwMode="auto">
                    <a:xfrm flipH="1">
                      <a:off x="5197" y="11390"/>
                      <a:ext cx="1383" cy="150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4"/>
                    <p:cNvSpPr>
                      <a:spLocks noChangeShapeType="1"/>
                    </p:cNvSpPr>
                    <p:nvPr/>
                  </p:nvSpPr>
                  <p:spPr bwMode="auto">
                    <a:xfrm>
                      <a:off x="6580" y="11390"/>
                      <a:ext cx="1483" cy="14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3" name="Oval 12"/>
                  <p:cNvSpPr>
                    <a:spLocks noChangeArrowheads="1"/>
                  </p:cNvSpPr>
                  <p:nvPr/>
                </p:nvSpPr>
                <p:spPr bwMode="auto">
                  <a:xfrm>
                    <a:off x="4700" y="262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11"/>
                  <p:cNvSpPr>
                    <a:spLocks noChangeArrowheads="1"/>
                  </p:cNvSpPr>
                  <p:nvPr/>
                </p:nvSpPr>
                <p:spPr bwMode="auto">
                  <a:xfrm>
                    <a:off x="6600" y="3760"/>
                    <a:ext cx="143"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2420" y="392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(8, 10)</a:t>
                  </a:r>
                  <a:endParaRPr lang="en-US">
                    <a:latin typeface="Arial" pitchFamily="34" charset="0"/>
                    <a:cs typeface="Arial" pitchFamily="34" charset="0"/>
                  </a:endParaRPr>
                </a:p>
              </p:txBody>
            </p:sp>
            <p:sp>
              <p:nvSpPr>
                <p:cNvPr id="17" name="Text Box 8"/>
                <p:cNvSpPr txBox="1">
                  <a:spLocks noChangeArrowheads="1"/>
                </p:cNvSpPr>
                <p:nvPr/>
              </p:nvSpPr>
              <p:spPr bwMode="auto">
                <a:xfrm>
                  <a:off x="4500" y="560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(5, 1)</a:t>
                  </a:r>
                  <a:endParaRPr lang="en-US">
                    <a:latin typeface="Arial" pitchFamily="34" charset="0"/>
                    <a:cs typeface="Arial" pitchFamily="34" charset="0"/>
                  </a:endParaRPr>
                </a:p>
              </p:txBody>
            </p:sp>
            <p:sp>
              <p:nvSpPr>
                <p:cNvPr id="18" name="Text Box 7"/>
                <p:cNvSpPr txBox="1">
                  <a:spLocks noChangeArrowheads="1"/>
                </p:cNvSpPr>
                <p:nvPr/>
              </p:nvSpPr>
              <p:spPr bwMode="auto">
                <a:xfrm>
                  <a:off x="8020" y="550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(11, 5)</a:t>
                  </a:r>
                  <a:endParaRPr lang="en-US">
                    <a:latin typeface="Arial" pitchFamily="34" charset="0"/>
                    <a:cs typeface="Arial" pitchFamily="34" charset="0"/>
                  </a:endParaRPr>
                </a:p>
              </p:txBody>
            </p:sp>
            <p:sp>
              <p:nvSpPr>
                <p:cNvPr id="19" name="Text Box 6"/>
                <p:cNvSpPr txBox="1">
                  <a:spLocks noChangeArrowheads="1"/>
                </p:cNvSpPr>
                <p:nvPr/>
              </p:nvSpPr>
              <p:spPr bwMode="auto">
                <a:xfrm>
                  <a:off x="2240" y="4340"/>
                  <a:ext cx="1720" cy="16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000" b="1" dirty="0">
                      <a:latin typeface="Helvetica Narrow" charset="0"/>
                      <a:ea typeface="Times New Roman" pitchFamily="18" charset="0"/>
                      <a:cs typeface="Arial" pitchFamily="34" charset="0"/>
                    </a:rPr>
                    <a:t>Nash Equilibrium, but not </a:t>
                  </a:r>
                  <a:r>
                    <a:rPr lang="en-US" sz="1000" b="1" dirty="0" err="1">
                      <a:latin typeface="Helvetica Narrow" charset="0"/>
                      <a:ea typeface="Times New Roman" pitchFamily="18" charset="0"/>
                      <a:cs typeface="Arial" pitchFamily="34" charset="0"/>
                    </a:rPr>
                    <a:t>Subgame</a:t>
                  </a:r>
                  <a:r>
                    <a:rPr lang="en-US" sz="1000" b="1" dirty="0">
                      <a:latin typeface="Helvetica Narrow" charset="0"/>
                      <a:ea typeface="Times New Roman" pitchFamily="18" charset="0"/>
                      <a:cs typeface="Arial" pitchFamily="34" charset="0"/>
                    </a:rPr>
                    <a:t> Perfect</a:t>
                  </a:r>
                  <a:endParaRPr lang="en-US" b="1" dirty="0">
                    <a:latin typeface="Arial" pitchFamily="34" charset="0"/>
                    <a:cs typeface="Arial" pitchFamily="34" charset="0"/>
                  </a:endParaRPr>
                </a:p>
              </p:txBody>
            </p:sp>
            <p:sp>
              <p:nvSpPr>
                <p:cNvPr id="20" name="Text Box 5"/>
                <p:cNvSpPr txBox="1">
                  <a:spLocks noChangeArrowheads="1"/>
                </p:cNvSpPr>
                <p:nvPr/>
              </p:nvSpPr>
              <p:spPr bwMode="auto">
                <a:xfrm>
                  <a:off x="7780" y="5860"/>
                  <a:ext cx="1820" cy="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000" dirty="0" err="1">
                      <a:latin typeface="Helvetica Narrow" charset="0"/>
                      <a:ea typeface="Times New Roman" pitchFamily="18" charset="0"/>
                      <a:cs typeface="Arial" pitchFamily="34" charset="0"/>
                    </a:rPr>
                    <a:t>Subgame</a:t>
                  </a:r>
                  <a:r>
                    <a:rPr lang="en-US" sz="1000" dirty="0">
                      <a:latin typeface="Helvetica Narrow" charset="0"/>
                      <a:ea typeface="Times New Roman" pitchFamily="18" charset="0"/>
                      <a:cs typeface="Arial" pitchFamily="34" charset="0"/>
                    </a:rPr>
                    <a:t> Perfect Nash Equilibrium</a:t>
                  </a:r>
                  <a:endParaRPr lang="en-US" dirty="0">
                    <a:latin typeface="Arial" pitchFamily="34" charset="0"/>
                    <a:cs typeface="Arial" pitchFamily="34" charset="0"/>
                  </a:endParaRPr>
                </a:p>
              </p:txBody>
            </p:sp>
            <p:sp>
              <p:nvSpPr>
                <p:cNvPr id="21" name="Text Box 4"/>
                <p:cNvSpPr txBox="1">
                  <a:spLocks noChangeArrowheads="1"/>
                </p:cNvSpPr>
                <p:nvPr/>
              </p:nvSpPr>
              <p:spPr bwMode="auto">
                <a:xfrm>
                  <a:off x="2260" y="644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Figure 4</a:t>
                  </a:r>
                  <a:endParaRPr lang="en-US">
                    <a:latin typeface="Arial" pitchFamily="34" charset="0"/>
                    <a:cs typeface="Arial" pitchFamily="34" charset="0"/>
                  </a:endParaRPr>
                </a:p>
              </p:txBody>
            </p:sp>
          </p:grpSp>
        </p:grpSp>
      </p:grpSp>
    </p:spTree>
    <p:extLst>
      <p:ext uri="{BB962C8B-B14F-4D97-AF65-F5344CB8AC3E}">
        <p14:creationId xmlns:p14="http://schemas.microsoft.com/office/powerpoint/2010/main" val="24806395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Subgame</a:t>
            </a:r>
            <a:r>
              <a:rPr lang="en-US" dirty="0" smtClean="0"/>
              <a:t> Perfect Equilibria</a:t>
            </a:r>
            <a:endParaRPr lang="en-US" dirty="0"/>
          </a:p>
        </p:txBody>
      </p:sp>
      <p:sp>
        <p:nvSpPr>
          <p:cNvPr id="3" name="Content Placeholder 2"/>
          <p:cNvSpPr>
            <a:spLocks noGrp="1"/>
          </p:cNvSpPr>
          <p:nvPr>
            <p:ph idx="1"/>
          </p:nvPr>
        </p:nvSpPr>
        <p:spPr/>
        <p:txBody>
          <a:bodyPr>
            <a:normAutofit/>
          </a:bodyPr>
          <a:lstStyle/>
          <a:p>
            <a:r>
              <a:rPr lang="en-US" dirty="0" smtClean="0"/>
              <a:t>After all, if called upon to make a move, Betty will surely choose </a:t>
            </a:r>
            <a:r>
              <a:rPr lang="en-US" i="1" dirty="0" smtClean="0"/>
              <a:t>R</a:t>
            </a:r>
            <a:r>
              <a:rPr lang="en-US" dirty="0" smtClean="0"/>
              <a:t> because $5 is better than $1. </a:t>
            </a:r>
          </a:p>
          <a:p>
            <a:r>
              <a:rPr lang="en-US" dirty="0" smtClean="0"/>
              <a:t>In </a:t>
            </a:r>
            <a:r>
              <a:rPr lang="en-US" dirty="0" err="1" smtClean="0"/>
              <a:t>Selten’s</a:t>
            </a:r>
            <a:r>
              <a:rPr lang="en-US" dirty="0" smtClean="0"/>
              <a:t> terminology, only </a:t>
            </a:r>
            <a:r>
              <a:rPr lang="en-US" dirty="0" smtClean="0">
                <a:solidFill>
                  <a:srgbClr val="FF0000"/>
                </a:solidFill>
              </a:rPr>
              <a:t>NE1</a:t>
            </a:r>
            <a:r>
              <a:rPr lang="en-US" dirty="0" smtClean="0"/>
              <a:t> is </a:t>
            </a:r>
            <a:r>
              <a:rPr lang="en-US" i="1" dirty="0" err="1" smtClean="0"/>
              <a:t>subgame</a:t>
            </a:r>
            <a:r>
              <a:rPr lang="en-US" i="1" dirty="0" smtClean="0"/>
              <a:t> perfect</a:t>
            </a:r>
            <a:r>
              <a:rPr lang="en-US" dirty="0" smtClean="0"/>
              <a:t>. </a:t>
            </a:r>
            <a:endParaRPr lang="en-US" dirty="0"/>
          </a:p>
        </p:txBody>
      </p:sp>
      <p:sp>
        <p:nvSpPr>
          <p:cNvPr id="4" name="Rectangle 25"/>
          <p:cNvSpPr>
            <a:spLocks noChangeArrowheads="1"/>
          </p:cNvSpPr>
          <p:nvPr/>
        </p:nvSpPr>
        <p:spPr bwMode="auto">
          <a:xfrm>
            <a:off x="1676401"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noChangeAspect="1"/>
          </p:cNvGrpSpPr>
          <p:nvPr/>
        </p:nvGrpSpPr>
        <p:grpSpPr bwMode="auto">
          <a:xfrm>
            <a:off x="2514600" y="3429001"/>
            <a:ext cx="5486400" cy="3292475"/>
            <a:chOff x="1800" y="1992"/>
            <a:chExt cx="8640" cy="5184"/>
          </a:xfrm>
        </p:grpSpPr>
        <p:sp>
          <p:nvSpPr>
            <p:cNvPr id="6" name="AutoShape 24"/>
            <p:cNvSpPr>
              <a:spLocks noChangeAspect="1" noChangeArrowheads="1" noTextEdit="1"/>
            </p:cNvSpPr>
            <p:nvPr/>
          </p:nvSpPr>
          <p:spPr bwMode="auto">
            <a:xfrm>
              <a:off x="1800" y="1992"/>
              <a:ext cx="8640" cy="51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
            <p:cNvGrpSpPr>
              <a:grpSpLocks/>
            </p:cNvGrpSpPr>
            <p:nvPr/>
          </p:nvGrpSpPr>
          <p:grpSpPr bwMode="auto">
            <a:xfrm>
              <a:off x="2240" y="2257"/>
              <a:ext cx="7360" cy="4894"/>
              <a:chOff x="2240" y="2257"/>
              <a:chExt cx="7360" cy="4894"/>
            </a:xfrm>
          </p:grpSpPr>
          <p:sp>
            <p:nvSpPr>
              <p:cNvPr id="8" name="Text Box 23"/>
              <p:cNvSpPr txBox="1">
                <a:spLocks noChangeArrowheads="1"/>
              </p:cNvSpPr>
              <p:nvPr/>
            </p:nvSpPr>
            <p:spPr bwMode="auto">
              <a:xfrm>
                <a:off x="3380" y="300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l</a:t>
                </a:r>
                <a:endParaRPr lang="en-US">
                  <a:latin typeface="Arial" pitchFamily="34" charset="0"/>
                  <a:cs typeface="Arial" pitchFamily="34" charset="0"/>
                </a:endParaRPr>
              </a:p>
            </p:txBody>
          </p:sp>
          <p:sp>
            <p:nvSpPr>
              <p:cNvPr id="9" name="Text Box 22"/>
              <p:cNvSpPr txBox="1">
                <a:spLocks noChangeArrowheads="1"/>
              </p:cNvSpPr>
              <p:nvPr/>
            </p:nvSpPr>
            <p:spPr bwMode="auto">
              <a:xfrm>
                <a:off x="5660" y="294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r</a:t>
                </a:r>
                <a:endParaRPr lang="en-US">
                  <a:latin typeface="Arial" pitchFamily="34" charset="0"/>
                  <a:cs typeface="Arial" pitchFamily="34" charset="0"/>
                </a:endParaRPr>
              </a:p>
            </p:txBody>
          </p:sp>
          <p:sp>
            <p:nvSpPr>
              <p:cNvPr id="10" name="Text Box 21"/>
              <p:cNvSpPr txBox="1">
                <a:spLocks noChangeArrowheads="1"/>
              </p:cNvSpPr>
              <p:nvPr/>
            </p:nvSpPr>
            <p:spPr bwMode="auto">
              <a:xfrm>
                <a:off x="5460" y="438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L</a:t>
                </a:r>
                <a:endParaRPr lang="en-US">
                  <a:latin typeface="Arial" pitchFamily="34" charset="0"/>
                  <a:cs typeface="Arial" pitchFamily="34" charset="0"/>
                </a:endParaRPr>
              </a:p>
            </p:txBody>
          </p:sp>
          <p:sp>
            <p:nvSpPr>
              <p:cNvPr id="11" name="Text Box 20"/>
              <p:cNvSpPr txBox="1">
                <a:spLocks noChangeArrowheads="1"/>
              </p:cNvSpPr>
              <p:nvPr/>
            </p:nvSpPr>
            <p:spPr bwMode="auto">
              <a:xfrm>
                <a:off x="7380" y="436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R</a:t>
                </a:r>
                <a:endParaRPr lang="en-US">
                  <a:latin typeface="Arial" pitchFamily="34" charset="0"/>
                  <a:cs typeface="Arial" pitchFamily="34" charset="0"/>
                </a:endParaRPr>
              </a:p>
            </p:txBody>
          </p:sp>
          <p:grpSp>
            <p:nvGrpSpPr>
              <p:cNvPr id="12" name="Group 3"/>
              <p:cNvGrpSpPr>
                <a:grpSpLocks/>
              </p:cNvGrpSpPr>
              <p:nvPr/>
            </p:nvGrpSpPr>
            <p:grpSpPr bwMode="auto">
              <a:xfrm>
                <a:off x="2240" y="2257"/>
                <a:ext cx="7360" cy="4894"/>
                <a:chOff x="2240" y="2257"/>
                <a:chExt cx="7360" cy="4894"/>
              </a:xfrm>
            </p:grpSpPr>
            <p:sp>
              <p:nvSpPr>
                <p:cNvPr id="13" name="Text Box 19"/>
                <p:cNvSpPr txBox="1">
                  <a:spLocks noChangeArrowheads="1"/>
                </p:cNvSpPr>
                <p:nvPr/>
              </p:nvSpPr>
              <p:spPr bwMode="auto">
                <a:xfrm>
                  <a:off x="4300" y="2257"/>
                  <a:ext cx="1460" cy="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dirty="0">
                      <a:latin typeface="Helvetica Narrow" charset="0"/>
                      <a:ea typeface="Times New Roman" pitchFamily="18" charset="0"/>
                      <a:cs typeface="Arial" pitchFamily="34" charset="0"/>
                    </a:rPr>
                    <a:t>Al’s move</a:t>
                  </a:r>
                  <a:endParaRPr lang="en-US" dirty="0">
                    <a:latin typeface="Arial" pitchFamily="34" charset="0"/>
                    <a:cs typeface="Arial" pitchFamily="34" charset="0"/>
                  </a:endParaRPr>
                </a:p>
              </p:txBody>
            </p:sp>
            <p:sp>
              <p:nvSpPr>
                <p:cNvPr id="14" name="Text Box 18"/>
                <p:cNvSpPr txBox="1">
                  <a:spLocks noChangeArrowheads="1"/>
                </p:cNvSpPr>
                <p:nvPr/>
              </p:nvSpPr>
              <p:spPr bwMode="auto">
                <a:xfrm>
                  <a:off x="6600" y="3340"/>
                  <a:ext cx="168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Helvetica Narrow" charset="0"/>
                      <a:ea typeface="Times New Roman" pitchFamily="18" charset="0"/>
                      <a:cs typeface="Arial" pitchFamily="34" charset="0"/>
                    </a:rPr>
                    <a:t>Betty’s move</a:t>
                  </a:r>
                  <a:endParaRPr lang="en-US">
                    <a:latin typeface="Arial" pitchFamily="34" charset="0"/>
                    <a:cs typeface="Arial" pitchFamily="34" charset="0"/>
                  </a:endParaRPr>
                </a:p>
              </p:txBody>
            </p:sp>
            <p:grpSp>
              <p:nvGrpSpPr>
                <p:cNvPr id="15" name="Group 10"/>
                <p:cNvGrpSpPr>
                  <a:grpSpLocks/>
                </p:cNvGrpSpPr>
                <p:nvPr/>
              </p:nvGrpSpPr>
              <p:grpSpPr bwMode="auto">
                <a:xfrm>
                  <a:off x="2900" y="2620"/>
                  <a:ext cx="5540" cy="3020"/>
                  <a:chOff x="2900" y="2620"/>
                  <a:chExt cx="5540" cy="3020"/>
                </a:xfrm>
              </p:grpSpPr>
              <p:grpSp>
                <p:nvGrpSpPr>
                  <p:cNvPr id="22" name="Group 13"/>
                  <p:cNvGrpSpPr>
                    <a:grpSpLocks/>
                  </p:cNvGrpSpPr>
                  <p:nvPr/>
                </p:nvGrpSpPr>
                <p:grpSpPr bwMode="auto">
                  <a:xfrm>
                    <a:off x="2900" y="2700"/>
                    <a:ext cx="5540" cy="2940"/>
                    <a:chOff x="3447" y="10440"/>
                    <a:chExt cx="4616" cy="2450"/>
                  </a:xfrm>
                </p:grpSpPr>
                <p:sp>
                  <p:nvSpPr>
                    <p:cNvPr id="25" name="Line 17"/>
                    <p:cNvSpPr>
                      <a:spLocks noChangeShapeType="1"/>
                    </p:cNvSpPr>
                    <p:nvPr/>
                  </p:nvSpPr>
                  <p:spPr bwMode="auto">
                    <a:xfrm flipH="1">
                      <a:off x="3447" y="10440"/>
                      <a:ext cx="1566" cy="10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6"/>
                    <p:cNvSpPr>
                      <a:spLocks noChangeShapeType="1"/>
                    </p:cNvSpPr>
                    <p:nvPr/>
                  </p:nvSpPr>
                  <p:spPr bwMode="auto">
                    <a:xfrm>
                      <a:off x="5013" y="10440"/>
                      <a:ext cx="1584" cy="93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5"/>
                    <p:cNvSpPr>
                      <a:spLocks noChangeShapeType="1"/>
                    </p:cNvSpPr>
                    <p:nvPr/>
                  </p:nvSpPr>
                  <p:spPr bwMode="auto">
                    <a:xfrm flipH="1">
                      <a:off x="5197" y="11390"/>
                      <a:ext cx="1383" cy="1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4"/>
                    <p:cNvSpPr>
                      <a:spLocks noChangeShapeType="1"/>
                    </p:cNvSpPr>
                    <p:nvPr/>
                  </p:nvSpPr>
                  <p:spPr bwMode="auto">
                    <a:xfrm>
                      <a:off x="6580" y="11390"/>
                      <a:ext cx="1483" cy="14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3" name="Oval 12"/>
                  <p:cNvSpPr>
                    <a:spLocks noChangeArrowheads="1"/>
                  </p:cNvSpPr>
                  <p:nvPr/>
                </p:nvSpPr>
                <p:spPr bwMode="auto">
                  <a:xfrm>
                    <a:off x="4700" y="262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11"/>
                  <p:cNvSpPr>
                    <a:spLocks noChangeArrowheads="1"/>
                  </p:cNvSpPr>
                  <p:nvPr/>
                </p:nvSpPr>
                <p:spPr bwMode="auto">
                  <a:xfrm>
                    <a:off x="6600" y="3760"/>
                    <a:ext cx="143"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2420" y="392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(8, 10)</a:t>
                  </a:r>
                  <a:endParaRPr lang="en-US">
                    <a:latin typeface="Arial" pitchFamily="34" charset="0"/>
                    <a:cs typeface="Arial" pitchFamily="34" charset="0"/>
                  </a:endParaRPr>
                </a:p>
              </p:txBody>
            </p:sp>
            <p:sp>
              <p:nvSpPr>
                <p:cNvPr id="17" name="Text Box 8"/>
                <p:cNvSpPr txBox="1">
                  <a:spLocks noChangeArrowheads="1"/>
                </p:cNvSpPr>
                <p:nvPr/>
              </p:nvSpPr>
              <p:spPr bwMode="auto">
                <a:xfrm>
                  <a:off x="4500" y="560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(5, 1)</a:t>
                  </a:r>
                  <a:endParaRPr lang="en-US">
                    <a:latin typeface="Arial" pitchFamily="34" charset="0"/>
                    <a:cs typeface="Arial" pitchFamily="34" charset="0"/>
                  </a:endParaRPr>
                </a:p>
              </p:txBody>
            </p:sp>
            <p:sp>
              <p:nvSpPr>
                <p:cNvPr id="18" name="Text Box 7"/>
                <p:cNvSpPr txBox="1">
                  <a:spLocks noChangeArrowheads="1"/>
                </p:cNvSpPr>
                <p:nvPr/>
              </p:nvSpPr>
              <p:spPr bwMode="auto">
                <a:xfrm>
                  <a:off x="8020" y="550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(11, 5)</a:t>
                  </a:r>
                  <a:endParaRPr lang="en-US">
                    <a:latin typeface="Arial" pitchFamily="34" charset="0"/>
                    <a:cs typeface="Arial" pitchFamily="34" charset="0"/>
                  </a:endParaRPr>
                </a:p>
              </p:txBody>
            </p:sp>
            <p:sp>
              <p:nvSpPr>
                <p:cNvPr id="19" name="Text Box 6"/>
                <p:cNvSpPr txBox="1">
                  <a:spLocks noChangeArrowheads="1"/>
                </p:cNvSpPr>
                <p:nvPr/>
              </p:nvSpPr>
              <p:spPr bwMode="auto">
                <a:xfrm>
                  <a:off x="2240" y="4340"/>
                  <a:ext cx="1540" cy="1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000">
                      <a:latin typeface="Helvetica Narrow" charset="0"/>
                      <a:ea typeface="Times New Roman" pitchFamily="18" charset="0"/>
                      <a:cs typeface="Arial" pitchFamily="34" charset="0"/>
                    </a:rPr>
                    <a:t>Nash Equilibrium, but not Subgame Perfect</a:t>
                  </a:r>
                  <a:endParaRPr lang="en-US">
                    <a:latin typeface="Arial" pitchFamily="34" charset="0"/>
                    <a:cs typeface="Arial" pitchFamily="34" charset="0"/>
                  </a:endParaRPr>
                </a:p>
              </p:txBody>
            </p:sp>
            <p:sp>
              <p:nvSpPr>
                <p:cNvPr id="20" name="Text Box 5"/>
                <p:cNvSpPr txBox="1">
                  <a:spLocks noChangeArrowheads="1"/>
                </p:cNvSpPr>
                <p:nvPr/>
              </p:nvSpPr>
              <p:spPr bwMode="auto">
                <a:xfrm>
                  <a:off x="7780" y="5860"/>
                  <a:ext cx="1820" cy="12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b="1" dirty="0" err="1">
                      <a:latin typeface="Helvetica Narrow" charset="0"/>
                      <a:ea typeface="Times New Roman" pitchFamily="18" charset="0"/>
                      <a:cs typeface="Arial" pitchFamily="34" charset="0"/>
                    </a:rPr>
                    <a:t>Subgame</a:t>
                  </a:r>
                  <a:r>
                    <a:rPr lang="en-US" sz="1100" b="1" dirty="0">
                      <a:latin typeface="Helvetica Narrow" charset="0"/>
                      <a:ea typeface="Times New Roman" pitchFamily="18" charset="0"/>
                      <a:cs typeface="Arial" pitchFamily="34" charset="0"/>
                    </a:rPr>
                    <a:t> Perfect Nash Equilibrium</a:t>
                  </a:r>
                  <a:endParaRPr lang="en-US" sz="2400" b="1" dirty="0">
                    <a:latin typeface="Arial" pitchFamily="34" charset="0"/>
                    <a:cs typeface="Arial" pitchFamily="34" charset="0"/>
                  </a:endParaRPr>
                </a:p>
              </p:txBody>
            </p:sp>
            <p:sp>
              <p:nvSpPr>
                <p:cNvPr id="21" name="Text Box 4"/>
                <p:cNvSpPr txBox="1">
                  <a:spLocks noChangeArrowheads="1"/>
                </p:cNvSpPr>
                <p:nvPr/>
              </p:nvSpPr>
              <p:spPr bwMode="auto">
                <a:xfrm>
                  <a:off x="2260" y="644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Figure 4</a:t>
                  </a:r>
                  <a:endParaRPr lang="en-US">
                    <a:latin typeface="Arial" pitchFamily="34" charset="0"/>
                    <a:cs typeface="Arial" pitchFamily="34" charset="0"/>
                  </a:endParaRPr>
                </a:p>
              </p:txBody>
            </p:sp>
          </p:grpSp>
        </p:grpSp>
      </p:grpSp>
    </p:spTree>
    <p:extLst>
      <p:ext uri="{BB962C8B-B14F-4D97-AF65-F5344CB8AC3E}">
        <p14:creationId xmlns:p14="http://schemas.microsoft.com/office/powerpoint/2010/main" val="14546974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Subgame</a:t>
            </a:r>
            <a:r>
              <a:rPr lang="en-US" dirty="0" smtClean="0"/>
              <a:t> Perfect Equilibria</a:t>
            </a:r>
            <a:endParaRPr lang="en-US" dirty="0"/>
          </a:p>
        </p:txBody>
      </p:sp>
      <p:sp>
        <p:nvSpPr>
          <p:cNvPr id="3" name="Content Placeholder 2"/>
          <p:cNvSpPr>
            <a:spLocks noGrp="1"/>
          </p:cNvSpPr>
          <p:nvPr>
            <p:ph idx="1"/>
          </p:nvPr>
        </p:nvSpPr>
        <p:spPr/>
        <p:txBody>
          <a:bodyPr>
            <a:normAutofit/>
          </a:bodyPr>
          <a:lstStyle/>
          <a:p>
            <a:r>
              <a:rPr lang="en-US" dirty="0" smtClean="0"/>
              <a:t>In this way, </a:t>
            </a:r>
            <a:r>
              <a:rPr lang="en-US" dirty="0" err="1" smtClean="0"/>
              <a:t>Selten</a:t>
            </a:r>
            <a:r>
              <a:rPr lang="en-US" dirty="0" smtClean="0"/>
              <a:t> was able to show how the problem of multiple equilibria can be made </a:t>
            </a:r>
            <a:r>
              <a:rPr lang="en-US" dirty="0" err="1" smtClean="0"/>
              <a:t>managable</a:t>
            </a:r>
            <a:r>
              <a:rPr lang="en-US" dirty="0" smtClean="0"/>
              <a:t>, at least in some cases, by eliminating those Nash equilibria that are </a:t>
            </a:r>
            <a:r>
              <a:rPr lang="en-US" i="1" dirty="0" smtClean="0"/>
              <a:t>not</a:t>
            </a:r>
            <a:r>
              <a:rPr lang="en-US" dirty="0" smtClean="0"/>
              <a:t> </a:t>
            </a:r>
            <a:r>
              <a:rPr lang="en-US" dirty="0" err="1" smtClean="0"/>
              <a:t>subgame</a:t>
            </a:r>
            <a:r>
              <a:rPr lang="en-US" dirty="0" smtClean="0"/>
              <a:t> perfect. </a:t>
            </a:r>
            <a:endParaRPr lang="en-US" dirty="0"/>
          </a:p>
        </p:txBody>
      </p:sp>
      <p:sp>
        <p:nvSpPr>
          <p:cNvPr id="4" name="Rectangle 25"/>
          <p:cNvSpPr>
            <a:spLocks noChangeArrowheads="1"/>
          </p:cNvSpPr>
          <p:nvPr/>
        </p:nvSpPr>
        <p:spPr bwMode="auto">
          <a:xfrm>
            <a:off x="1676401"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noChangeAspect="1"/>
          </p:cNvGrpSpPr>
          <p:nvPr/>
        </p:nvGrpSpPr>
        <p:grpSpPr bwMode="auto">
          <a:xfrm>
            <a:off x="2514600" y="3429001"/>
            <a:ext cx="5486400" cy="3292475"/>
            <a:chOff x="1800" y="1992"/>
            <a:chExt cx="8640" cy="5184"/>
          </a:xfrm>
        </p:grpSpPr>
        <p:sp>
          <p:nvSpPr>
            <p:cNvPr id="6" name="AutoShape 24"/>
            <p:cNvSpPr>
              <a:spLocks noChangeAspect="1" noChangeArrowheads="1" noTextEdit="1"/>
            </p:cNvSpPr>
            <p:nvPr/>
          </p:nvSpPr>
          <p:spPr bwMode="auto">
            <a:xfrm>
              <a:off x="1800" y="1992"/>
              <a:ext cx="8640" cy="51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
            <p:cNvGrpSpPr>
              <a:grpSpLocks/>
            </p:cNvGrpSpPr>
            <p:nvPr/>
          </p:nvGrpSpPr>
          <p:grpSpPr bwMode="auto">
            <a:xfrm>
              <a:off x="2240" y="2257"/>
              <a:ext cx="7360" cy="4703"/>
              <a:chOff x="2240" y="2257"/>
              <a:chExt cx="7360" cy="4703"/>
            </a:xfrm>
          </p:grpSpPr>
          <p:sp>
            <p:nvSpPr>
              <p:cNvPr id="8" name="Text Box 23"/>
              <p:cNvSpPr txBox="1">
                <a:spLocks noChangeArrowheads="1"/>
              </p:cNvSpPr>
              <p:nvPr/>
            </p:nvSpPr>
            <p:spPr bwMode="auto">
              <a:xfrm>
                <a:off x="3380" y="300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l</a:t>
                </a:r>
                <a:endParaRPr lang="en-US">
                  <a:latin typeface="Arial" pitchFamily="34" charset="0"/>
                  <a:cs typeface="Arial" pitchFamily="34" charset="0"/>
                </a:endParaRPr>
              </a:p>
            </p:txBody>
          </p:sp>
          <p:sp>
            <p:nvSpPr>
              <p:cNvPr id="9" name="Text Box 22"/>
              <p:cNvSpPr txBox="1">
                <a:spLocks noChangeArrowheads="1"/>
              </p:cNvSpPr>
              <p:nvPr/>
            </p:nvSpPr>
            <p:spPr bwMode="auto">
              <a:xfrm>
                <a:off x="5660" y="294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r</a:t>
                </a:r>
                <a:endParaRPr lang="en-US">
                  <a:latin typeface="Arial" pitchFamily="34" charset="0"/>
                  <a:cs typeface="Arial" pitchFamily="34" charset="0"/>
                </a:endParaRPr>
              </a:p>
            </p:txBody>
          </p:sp>
          <p:sp>
            <p:nvSpPr>
              <p:cNvPr id="10" name="Text Box 21"/>
              <p:cNvSpPr txBox="1">
                <a:spLocks noChangeArrowheads="1"/>
              </p:cNvSpPr>
              <p:nvPr/>
            </p:nvSpPr>
            <p:spPr bwMode="auto">
              <a:xfrm>
                <a:off x="5460" y="438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L</a:t>
                </a:r>
                <a:endParaRPr lang="en-US">
                  <a:latin typeface="Arial" pitchFamily="34" charset="0"/>
                  <a:cs typeface="Arial" pitchFamily="34" charset="0"/>
                </a:endParaRPr>
              </a:p>
            </p:txBody>
          </p:sp>
          <p:sp>
            <p:nvSpPr>
              <p:cNvPr id="11" name="Text Box 20"/>
              <p:cNvSpPr txBox="1">
                <a:spLocks noChangeArrowheads="1"/>
              </p:cNvSpPr>
              <p:nvPr/>
            </p:nvSpPr>
            <p:spPr bwMode="auto">
              <a:xfrm>
                <a:off x="7380" y="4360"/>
                <a:ext cx="480" cy="4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100" i="1">
                    <a:latin typeface="Helvetica Narrow" charset="0"/>
                    <a:ea typeface="Times New Roman" pitchFamily="18" charset="0"/>
                    <a:cs typeface="Arial" pitchFamily="34" charset="0"/>
                  </a:rPr>
                  <a:t>R</a:t>
                </a:r>
                <a:endParaRPr lang="en-US">
                  <a:latin typeface="Arial" pitchFamily="34" charset="0"/>
                  <a:cs typeface="Arial" pitchFamily="34" charset="0"/>
                </a:endParaRPr>
              </a:p>
            </p:txBody>
          </p:sp>
          <p:grpSp>
            <p:nvGrpSpPr>
              <p:cNvPr id="12" name="Group 3"/>
              <p:cNvGrpSpPr>
                <a:grpSpLocks/>
              </p:cNvGrpSpPr>
              <p:nvPr/>
            </p:nvGrpSpPr>
            <p:grpSpPr bwMode="auto">
              <a:xfrm>
                <a:off x="2240" y="2257"/>
                <a:ext cx="7360" cy="4703"/>
                <a:chOff x="2240" y="2257"/>
                <a:chExt cx="7360" cy="4703"/>
              </a:xfrm>
            </p:grpSpPr>
            <p:sp>
              <p:nvSpPr>
                <p:cNvPr id="13" name="Text Box 19"/>
                <p:cNvSpPr txBox="1">
                  <a:spLocks noChangeArrowheads="1"/>
                </p:cNvSpPr>
                <p:nvPr/>
              </p:nvSpPr>
              <p:spPr bwMode="auto">
                <a:xfrm>
                  <a:off x="4300" y="2257"/>
                  <a:ext cx="1460" cy="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dirty="0">
                      <a:latin typeface="Helvetica Narrow" charset="0"/>
                      <a:ea typeface="Times New Roman" pitchFamily="18" charset="0"/>
                      <a:cs typeface="Arial" pitchFamily="34" charset="0"/>
                    </a:rPr>
                    <a:t>Al’s move</a:t>
                  </a:r>
                  <a:endParaRPr lang="en-US" dirty="0">
                    <a:latin typeface="Arial" pitchFamily="34" charset="0"/>
                    <a:cs typeface="Arial" pitchFamily="34" charset="0"/>
                  </a:endParaRPr>
                </a:p>
              </p:txBody>
            </p:sp>
            <p:sp>
              <p:nvSpPr>
                <p:cNvPr id="14" name="Text Box 18"/>
                <p:cNvSpPr txBox="1">
                  <a:spLocks noChangeArrowheads="1"/>
                </p:cNvSpPr>
                <p:nvPr/>
              </p:nvSpPr>
              <p:spPr bwMode="auto">
                <a:xfrm>
                  <a:off x="6600" y="3340"/>
                  <a:ext cx="168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Helvetica Narrow" charset="0"/>
                      <a:ea typeface="Times New Roman" pitchFamily="18" charset="0"/>
                      <a:cs typeface="Arial" pitchFamily="34" charset="0"/>
                    </a:rPr>
                    <a:t>Betty’s move</a:t>
                  </a:r>
                  <a:endParaRPr lang="en-US">
                    <a:latin typeface="Arial" pitchFamily="34" charset="0"/>
                    <a:cs typeface="Arial" pitchFamily="34" charset="0"/>
                  </a:endParaRPr>
                </a:p>
              </p:txBody>
            </p:sp>
            <p:grpSp>
              <p:nvGrpSpPr>
                <p:cNvPr id="15" name="Group 10"/>
                <p:cNvGrpSpPr>
                  <a:grpSpLocks/>
                </p:cNvGrpSpPr>
                <p:nvPr/>
              </p:nvGrpSpPr>
              <p:grpSpPr bwMode="auto">
                <a:xfrm>
                  <a:off x="2900" y="2620"/>
                  <a:ext cx="5540" cy="3020"/>
                  <a:chOff x="2900" y="2620"/>
                  <a:chExt cx="5540" cy="3020"/>
                </a:xfrm>
              </p:grpSpPr>
              <p:grpSp>
                <p:nvGrpSpPr>
                  <p:cNvPr id="22" name="Group 13"/>
                  <p:cNvGrpSpPr>
                    <a:grpSpLocks/>
                  </p:cNvGrpSpPr>
                  <p:nvPr/>
                </p:nvGrpSpPr>
                <p:grpSpPr bwMode="auto">
                  <a:xfrm>
                    <a:off x="2900" y="2700"/>
                    <a:ext cx="5540" cy="2940"/>
                    <a:chOff x="3447" y="10440"/>
                    <a:chExt cx="4616" cy="2450"/>
                  </a:xfrm>
                </p:grpSpPr>
                <p:sp>
                  <p:nvSpPr>
                    <p:cNvPr id="25" name="Line 17"/>
                    <p:cNvSpPr>
                      <a:spLocks noChangeShapeType="1"/>
                    </p:cNvSpPr>
                    <p:nvPr/>
                  </p:nvSpPr>
                  <p:spPr bwMode="auto">
                    <a:xfrm flipH="1">
                      <a:off x="3447" y="10440"/>
                      <a:ext cx="1566" cy="10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6"/>
                    <p:cNvSpPr>
                      <a:spLocks noChangeShapeType="1"/>
                    </p:cNvSpPr>
                    <p:nvPr/>
                  </p:nvSpPr>
                  <p:spPr bwMode="auto">
                    <a:xfrm>
                      <a:off x="5013" y="10440"/>
                      <a:ext cx="1584" cy="93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5"/>
                    <p:cNvSpPr>
                      <a:spLocks noChangeShapeType="1"/>
                    </p:cNvSpPr>
                    <p:nvPr/>
                  </p:nvSpPr>
                  <p:spPr bwMode="auto">
                    <a:xfrm flipH="1">
                      <a:off x="5197" y="11390"/>
                      <a:ext cx="1383" cy="1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4"/>
                    <p:cNvSpPr>
                      <a:spLocks noChangeShapeType="1"/>
                    </p:cNvSpPr>
                    <p:nvPr/>
                  </p:nvSpPr>
                  <p:spPr bwMode="auto">
                    <a:xfrm>
                      <a:off x="6580" y="11390"/>
                      <a:ext cx="1483" cy="14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3" name="Oval 12"/>
                  <p:cNvSpPr>
                    <a:spLocks noChangeArrowheads="1"/>
                  </p:cNvSpPr>
                  <p:nvPr/>
                </p:nvSpPr>
                <p:spPr bwMode="auto">
                  <a:xfrm>
                    <a:off x="4700" y="262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11"/>
                  <p:cNvSpPr>
                    <a:spLocks noChangeArrowheads="1"/>
                  </p:cNvSpPr>
                  <p:nvPr/>
                </p:nvSpPr>
                <p:spPr bwMode="auto">
                  <a:xfrm>
                    <a:off x="6600" y="3760"/>
                    <a:ext cx="143"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Text Box 9"/>
                <p:cNvSpPr txBox="1">
                  <a:spLocks noChangeArrowheads="1"/>
                </p:cNvSpPr>
                <p:nvPr/>
              </p:nvSpPr>
              <p:spPr bwMode="auto">
                <a:xfrm>
                  <a:off x="2420" y="392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(8, 10)</a:t>
                  </a:r>
                  <a:endParaRPr lang="en-US">
                    <a:latin typeface="Arial" pitchFamily="34" charset="0"/>
                    <a:cs typeface="Arial" pitchFamily="34" charset="0"/>
                  </a:endParaRPr>
                </a:p>
              </p:txBody>
            </p:sp>
            <p:sp>
              <p:nvSpPr>
                <p:cNvPr id="17" name="Text Box 8"/>
                <p:cNvSpPr txBox="1">
                  <a:spLocks noChangeArrowheads="1"/>
                </p:cNvSpPr>
                <p:nvPr/>
              </p:nvSpPr>
              <p:spPr bwMode="auto">
                <a:xfrm>
                  <a:off x="4500" y="560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(5, 1)</a:t>
                  </a:r>
                  <a:endParaRPr lang="en-US">
                    <a:latin typeface="Arial" pitchFamily="34" charset="0"/>
                    <a:cs typeface="Arial" pitchFamily="34" charset="0"/>
                  </a:endParaRPr>
                </a:p>
              </p:txBody>
            </p:sp>
            <p:sp>
              <p:nvSpPr>
                <p:cNvPr id="18" name="Text Box 7"/>
                <p:cNvSpPr txBox="1">
                  <a:spLocks noChangeArrowheads="1"/>
                </p:cNvSpPr>
                <p:nvPr/>
              </p:nvSpPr>
              <p:spPr bwMode="auto">
                <a:xfrm>
                  <a:off x="8020" y="550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(11, 5)</a:t>
                  </a:r>
                  <a:endParaRPr lang="en-US">
                    <a:latin typeface="Arial" pitchFamily="34" charset="0"/>
                    <a:cs typeface="Arial" pitchFamily="34" charset="0"/>
                  </a:endParaRPr>
                </a:p>
              </p:txBody>
            </p:sp>
            <p:sp>
              <p:nvSpPr>
                <p:cNvPr id="19" name="Text Box 6"/>
                <p:cNvSpPr txBox="1">
                  <a:spLocks noChangeArrowheads="1"/>
                </p:cNvSpPr>
                <p:nvPr/>
              </p:nvSpPr>
              <p:spPr bwMode="auto">
                <a:xfrm>
                  <a:off x="2240" y="4340"/>
                  <a:ext cx="1540" cy="1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000">
                      <a:latin typeface="Helvetica Narrow" charset="0"/>
                      <a:ea typeface="Times New Roman" pitchFamily="18" charset="0"/>
                      <a:cs typeface="Arial" pitchFamily="34" charset="0"/>
                    </a:rPr>
                    <a:t>Nash Equilibrium, but not Subgame Perfect</a:t>
                  </a:r>
                  <a:endParaRPr lang="en-US">
                    <a:latin typeface="Arial" pitchFamily="34" charset="0"/>
                    <a:cs typeface="Arial" pitchFamily="34" charset="0"/>
                  </a:endParaRPr>
                </a:p>
              </p:txBody>
            </p:sp>
            <p:sp>
              <p:nvSpPr>
                <p:cNvPr id="20" name="Text Box 5"/>
                <p:cNvSpPr txBox="1">
                  <a:spLocks noChangeArrowheads="1"/>
                </p:cNvSpPr>
                <p:nvPr/>
              </p:nvSpPr>
              <p:spPr bwMode="auto">
                <a:xfrm>
                  <a:off x="7780" y="5860"/>
                  <a:ext cx="1820" cy="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000" dirty="0" err="1">
                      <a:latin typeface="Helvetica Narrow" charset="0"/>
                      <a:ea typeface="Times New Roman" pitchFamily="18" charset="0"/>
                      <a:cs typeface="Arial" pitchFamily="34" charset="0"/>
                    </a:rPr>
                    <a:t>Subgame</a:t>
                  </a:r>
                  <a:r>
                    <a:rPr lang="en-US" sz="1000" dirty="0">
                      <a:latin typeface="Helvetica Narrow" charset="0"/>
                      <a:ea typeface="Times New Roman" pitchFamily="18" charset="0"/>
                      <a:cs typeface="Arial" pitchFamily="34" charset="0"/>
                    </a:rPr>
                    <a:t> Perfect Nash Equilibrium</a:t>
                  </a:r>
                  <a:endParaRPr lang="en-US" dirty="0">
                    <a:latin typeface="Arial" pitchFamily="34" charset="0"/>
                    <a:cs typeface="Arial" pitchFamily="34" charset="0"/>
                  </a:endParaRPr>
                </a:p>
              </p:txBody>
            </p:sp>
            <p:sp>
              <p:nvSpPr>
                <p:cNvPr id="21" name="Text Box 4"/>
                <p:cNvSpPr txBox="1">
                  <a:spLocks noChangeArrowheads="1"/>
                </p:cNvSpPr>
                <p:nvPr/>
              </p:nvSpPr>
              <p:spPr bwMode="auto">
                <a:xfrm>
                  <a:off x="2260" y="6440"/>
                  <a:ext cx="1180" cy="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200">
                      <a:latin typeface="Arial" pitchFamily="34" charset="0"/>
                      <a:ea typeface="Times New Roman" pitchFamily="18" charset="0"/>
                      <a:cs typeface="Arial" pitchFamily="34" charset="0"/>
                    </a:rPr>
                    <a:t>Figure 4</a:t>
                  </a:r>
                  <a:endParaRPr lang="en-US">
                    <a:latin typeface="Arial" pitchFamily="34" charset="0"/>
                    <a:cs typeface="Arial" pitchFamily="34" charset="0"/>
                  </a:endParaRPr>
                </a:p>
              </p:txBody>
            </p:sp>
          </p:grpSp>
        </p:grpSp>
      </p:grpSp>
    </p:spTree>
    <p:extLst>
      <p:ext uri="{BB962C8B-B14F-4D97-AF65-F5344CB8AC3E}">
        <p14:creationId xmlns:p14="http://schemas.microsoft.com/office/powerpoint/2010/main" val="23951391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Nash Equilibria</a:t>
            </a:r>
            <a:endParaRPr lang="en-US" dirty="0"/>
          </a:p>
        </p:txBody>
      </p:sp>
      <p:sp>
        <p:nvSpPr>
          <p:cNvPr id="3" name="Content Placeholder 2"/>
          <p:cNvSpPr>
            <a:spLocks noGrp="1"/>
          </p:cNvSpPr>
          <p:nvPr>
            <p:ph idx="1"/>
          </p:nvPr>
        </p:nvSpPr>
        <p:spPr>
          <a:xfrm>
            <a:off x="609600" y="1600201"/>
            <a:ext cx="8561832" cy="4525963"/>
          </a:xfrm>
        </p:spPr>
        <p:txBody>
          <a:bodyPr/>
          <a:lstStyle/>
          <a:p>
            <a:r>
              <a:rPr lang="en-US" dirty="0"/>
              <a:t>It can be checked that there are two Nash equilibria:  </a:t>
            </a:r>
          </a:p>
          <a:p>
            <a:pPr lvl="1"/>
            <a:r>
              <a:rPr lang="en-US" dirty="0"/>
              <a:t>(</a:t>
            </a:r>
            <a:r>
              <a:rPr lang="en-US" dirty="0">
                <a:solidFill>
                  <a:srgbClr val="000099"/>
                </a:solidFill>
              </a:rPr>
              <a:t>NE1</a:t>
            </a:r>
            <a:r>
              <a:rPr lang="en-US" dirty="0"/>
              <a:t>) Al plays </a:t>
            </a:r>
            <a:r>
              <a:rPr lang="en-US" i="1" dirty="0"/>
              <a:t>T</a:t>
            </a:r>
            <a:r>
              <a:rPr lang="en-US" dirty="0"/>
              <a:t> and Betty plays </a:t>
            </a:r>
            <a:r>
              <a:rPr lang="en-US" i="1" dirty="0"/>
              <a:t>L</a:t>
            </a:r>
            <a:r>
              <a:rPr lang="en-US" dirty="0"/>
              <a:t>, and </a:t>
            </a:r>
          </a:p>
          <a:p>
            <a:pPr lvl="1"/>
            <a:r>
              <a:rPr lang="en-US" dirty="0"/>
              <a:t>(</a:t>
            </a:r>
            <a:r>
              <a:rPr lang="en-US" dirty="0">
                <a:solidFill>
                  <a:srgbClr val="FF0000"/>
                </a:solidFill>
              </a:rPr>
              <a:t>NE2</a:t>
            </a:r>
            <a:r>
              <a:rPr lang="en-US" dirty="0"/>
              <a:t>) Al plays </a:t>
            </a:r>
            <a:r>
              <a:rPr lang="en-US" i="1" dirty="0"/>
              <a:t>B</a:t>
            </a:r>
            <a:r>
              <a:rPr lang="en-US" dirty="0"/>
              <a:t> and Betty plays </a:t>
            </a:r>
            <a:r>
              <a:rPr lang="en-US" i="1" dirty="0"/>
              <a:t>R</a:t>
            </a:r>
            <a:r>
              <a:rPr lang="en-US" dirty="0"/>
              <a:t>. </a:t>
            </a:r>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18945143"/>
              </p:ext>
            </p:extLst>
          </p:nvPr>
        </p:nvGraphicFramePr>
        <p:xfrm>
          <a:off x="9171432" y="1859280"/>
          <a:ext cx="2944368" cy="2026920"/>
        </p:xfrm>
        <a:graphic>
          <a:graphicData uri="http://schemas.openxmlformats.org/drawingml/2006/table">
            <a:tbl>
              <a:tblPr firstRow="1" firstCol="1" lastRow="1" lastCol="1" bandRow="1" bandCol="1"/>
              <a:tblGrid>
                <a:gridCol w="881888">
                  <a:extLst>
                    <a:ext uri="{9D8B030D-6E8A-4147-A177-3AD203B41FA5}">
                      <a16:colId xmlns:a16="http://schemas.microsoft.com/office/drawing/2014/main" val="20000"/>
                    </a:ext>
                  </a:extLst>
                </a:gridCol>
                <a:gridCol w="4165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tblGrid>
              <a:tr h="506730">
                <a:tc rowSpan="2" gridSpan="2">
                  <a:txBody>
                    <a:bodyPr/>
                    <a:lstStyle/>
                    <a:p>
                      <a:pPr marL="0" marR="0" algn="ctr">
                        <a:spcBef>
                          <a:spcPts val="0"/>
                        </a:spcBef>
                        <a:spcAft>
                          <a:spcPts val="0"/>
                        </a:spcAft>
                      </a:pPr>
                      <a:r>
                        <a:rPr lang="en-US" sz="2400" b="1" dirty="0">
                          <a:effectLst/>
                          <a:latin typeface="Times New Roman"/>
                          <a:ea typeface="Times New Roman"/>
                        </a:rPr>
                        <a:t>Figure 5</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b="1">
                          <a:effectLst/>
                          <a:latin typeface="Times New Roman"/>
                          <a:ea typeface="Times New Roman"/>
                        </a:rPr>
                        <a:t>Betty</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50673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i="1">
                          <a:effectLst/>
                          <a:latin typeface="Times New Roman"/>
                          <a:ea typeface="Times New Roman"/>
                        </a:rPr>
                        <a:t>L</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i="1">
                          <a:effectLst/>
                          <a:latin typeface="Times New Roman"/>
                          <a:ea typeface="Times New Roman"/>
                        </a:rPr>
                        <a:t>R</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6730">
                <a:tc rowSpan="2">
                  <a:txBody>
                    <a:bodyPr/>
                    <a:lstStyle/>
                    <a:p>
                      <a:pPr marL="0" marR="0" algn="ctr">
                        <a:spcBef>
                          <a:spcPts val="0"/>
                        </a:spcBef>
                        <a:spcAft>
                          <a:spcPts val="0"/>
                        </a:spcAft>
                      </a:pPr>
                      <a:r>
                        <a:rPr lang="en-US" sz="2400" b="1" dirty="0">
                          <a:effectLst/>
                          <a:latin typeface="Times New Roman"/>
                          <a:ea typeface="Times New Roman"/>
                        </a:rPr>
                        <a:t>Al</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i="1">
                          <a:effectLst/>
                          <a:latin typeface="Times New Roman"/>
                          <a:ea typeface="Times New Roman"/>
                        </a:rPr>
                        <a:t>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99"/>
                          </a:solidFill>
                          <a:effectLst/>
                          <a:latin typeface="Times New Roman"/>
                          <a:ea typeface="Times New Roman"/>
                        </a:rPr>
                        <a:t>6, 10</a:t>
                      </a:r>
                      <a:endParaRPr lang="en-US" sz="2400" dirty="0">
                        <a:solidFill>
                          <a:srgbClr val="000099"/>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2400" dirty="0">
                          <a:effectLst/>
                          <a:latin typeface="Times New Roman"/>
                          <a:ea typeface="Times New Roman"/>
                        </a:rPr>
                        <a:t>8, 10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6730">
                <a:tc vMerge="1">
                  <a:txBody>
                    <a:bodyPr/>
                    <a:lstStyle/>
                    <a:p>
                      <a:endParaRPr lang="en-US"/>
                    </a:p>
                  </a:txBody>
                  <a:tcPr/>
                </a:tc>
                <a:tc>
                  <a:txBody>
                    <a:bodyPr/>
                    <a:lstStyle/>
                    <a:p>
                      <a:pPr marL="0" marR="0">
                        <a:spcBef>
                          <a:spcPts val="0"/>
                        </a:spcBef>
                        <a:spcAft>
                          <a:spcPts val="0"/>
                        </a:spcAft>
                      </a:pPr>
                      <a:r>
                        <a:rPr lang="en-US" sz="2400" b="1" i="1">
                          <a:effectLst/>
                          <a:latin typeface="Times New Roman"/>
                          <a:ea typeface="Times New Roman"/>
                        </a:rPr>
                        <a:t>B</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5, 1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FF0000"/>
                          </a:solidFill>
                          <a:effectLst/>
                          <a:latin typeface="Times New Roman"/>
                          <a:ea typeface="Times New Roman"/>
                        </a:rPr>
                        <a:t>11, 5</a:t>
                      </a:r>
                      <a:endParaRPr lang="en-US" sz="2400" dirty="0">
                        <a:solidFill>
                          <a:srgbClr val="FF0000"/>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753983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Nash Equilibria</a:t>
            </a:r>
            <a:endParaRPr lang="en-US" dirty="0"/>
          </a:p>
        </p:txBody>
      </p:sp>
      <p:sp>
        <p:nvSpPr>
          <p:cNvPr id="3" name="Content Placeholder 2"/>
          <p:cNvSpPr>
            <a:spLocks noGrp="1"/>
          </p:cNvSpPr>
          <p:nvPr>
            <p:ph idx="1"/>
          </p:nvPr>
        </p:nvSpPr>
        <p:spPr>
          <a:xfrm>
            <a:off x="609600" y="1600201"/>
            <a:ext cx="8561832" cy="4525963"/>
          </a:xfrm>
        </p:spPr>
        <p:txBody>
          <a:bodyPr>
            <a:normAutofit lnSpcReduction="10000"/>
          </a:bodyPr>
          <a:lstStyle/>
          <a:p>
            <a:r>
              <a:rPr lang="en-US" dirty="0"/>
              <a:t>However, </a:t>
            </a:r>
            <a:r>
              <a:rPr lang="en-US" dirty="0" err="1"/>
              <a:t>Selten</a:t>
            </a:r>
            <a:r>
              <a:rPr lang="en-US" dirty="0"/>
              <a:t> argued that NE1 is unlikely to occur. </a:t>
            </a:r>
            <a:endParaRPr lang="en-US" dirty="0" smtClean="0"/>
          </a:p>
          <a:p>
            <a:r>
              <a:rPr lang="en-US" dirty="0" smtClean="0"/>
              <a:t>To </a:t>
            </a:r>
            <a:r>
              <a:rPr lang="en-US" dirty="0"/>
              <a:t>see why, note that if Al plays </a:t>
            </a:r>
            <a:r>
              <a:rPr lang="en-US" i="1" dirty="0"/>
              <a:t>T</a:t>
            </a:r>
            <a:r>
              <a:rPr lang="en-US" dirty="0"/>
              <a:t>, </a:t>
            </a:r>
            <a:r>
              <a:rPr lang="en-US" i="1" dirty="0"/>
              <a:t>L</a:t>
            </a:r>
            <a:r>
              <a:rPr lang="en-US" dirty="0"/>
              <a:t> and </a:t>
            </a:r>
            <a:r>
              <a:rPr lang="en-US" i="1" dirty="0"/>
              <a:t>R</a:t>
            </a:r>
            <a:r>
              <a:rPr lang="en-US" dirty="0"/>
              <a:t> are equally good for Betty. </a:t>
            </a:r>
            <a:endParaRPr lang="en-US" dirty="0" smtClean="0"/>
          </a:p>
          <a:p>
            <a:r>
              <a:rPr lang="en-US" dirty="0" smtClean="0"/>
              <a:t>Nevertheless</a:t>
            </a:r>
            <a:r>
              <a:rPr lang="en-US" dirty="0"/>
              <a:t>, we cannot realistically expect Betty to play </a:t>
            </a:r>
            <a:r>
              <a:rPr lang="en-US" i="1" dirty="0"/>
              <a:t>L</a:t>
            </a:r>
            <a:r>
              <a:rPr lang="en-US" dirty="0"/>
              <a:t>. </a:t>
            </a:r>
            <a:endParaRPr lang="en-US" dirty="0" smtClean="0"/>
          </a:p>
          <a:p>
            <a:r>
              <a:rPr lang="en-US" dirty="0" smtClean="0"/>
              <a:t>She </a:t>
            </a:r>
            <a:r>
              <a:rPr lang="en-US" dirty="0"/>
              <a:t>will instead play </a:t>
            </a:r>
            <a:r>
              <a:rPr lang="en-US" i="1" dirty="0"/>
              <a:t>R</a:t>
            </a:r>
            <a:r>
              <a:rPr lang="en-US" dirty="0"/>
              <a:t> because, if Al plays </a:t>
            </a:r>
            <a:r>
              <a:rPr lang="en-US" i="1" dirty="0"/>
              <a:t>T</a:t>
            </a:r>
            <a:r>
              <a:rPr lang="en-US" dirty="0"/>
              <a:t>, </a:t>
            </a:r>
            <a:r>
              <a:rPr lang="en-US" i="1" dirty="0"/>
              <a:t>R</a:t>
            </a:r>
            <a:r>
              <a:rPr lang="en-US" dirty="0"/>
              <a:t> is no worse for Betty than </a:t>
            </a:r>
            <a:r>
              <a:rPr lang="en-US" i="1" dirty="0"/>
              <a:t>L</a:t>
            </a:r>
            <a:r>
              <a:rPr lang="en-US" dirty="0"/>
              <a:t>, and if by chance Al plays </a:t>
            </a:r>
            <a:r>
              <a:rPr lang="en-US" i="1" dirty="0"/>
              <a:t>B</a:t>
            </a:r>
            <a:r>
              <a:rPr lang="en-US" dirty="0"/>
              <a:t> then </a:t>
            </a:r>
            <a:r>
              <a:rPr lang="en-US" i="1" dirty="0"/>
              <a:t>R </a:t>
            </a:r>
            <a:r>
              <a:rPr lang="en-US" dirty="0"/>
              <a:t>is definitely better for Betty. </a:t>
            </a:r>
          </a:p>
        </p:txBody>
      </p:sp>
      <p:graphicFrame>
        <p:nvGraphicFramePr>
          <p:cNvPr id="4" name="Content Placeholder 3"/>
          <p:cNvGraphicFramePr>
            <a:graphicFrameLocks/>
          </p:cNvGraphicFramePr>
          <p:nvPr>
            <p:extLst>
              <p:ext uri="{D42A27DB-BD31-4B8C-83A1-F6EECF244321}">
                <p14:modId xmlns:p14="http://schemas.microsoft.com/office/powerpoint/2010/main" val="3254994438"/>
              </p:ext>
            </p:extLst>
          </p:nvPr>
        </p:nvGraphicFramePr>
        <p:xfrm>
          <a:off x="9171432" y="1859280"/>
          <a:ext cx="2944368" cy="2026920"/>
        </p:xfrm>
        <a:graphic>
          <a:graphicData uri="http://schemas.openxmlformats.org/drawingml/2006/table">
            <a:tbl>
              <a:tblPr firstRow="1" firstCol="1" lastRow="1" lastCol="1" bandRow="1" bandCol="1"/>
              <a:tblGrid>
                <a:gridCol w="881888">
                  <a:extLst>
                    <a:ext uri="{9D8B030D-6E8A-4147-A177-3AD203B41FA5}">
                      <a16:colId xmlns:a16="http://schemas.microsoft.com/office/drawing/2014/main" val="20000"/>
                    </a:ext>
                  </a:extLst>
                </a:gridCol>
                <a:gridCol w="4165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tblGrid>
              <a:tr h="506730">
                <a:tc rowSpan="2" gridSpan="2">
                  <a:txBody>
                    <a:bodyPr/>
                    <a:lstStyle/>
                    <a:p>
                      <a:pPr marL="0" marR="0" algn="ctr">
                        <a:spcBef>
                          <a:spcPts val="0"/>
                        </a:spcBef>
                        <a:spcAft>
                          <a:spcPts val="0"/>
                        </a:spcAft>
                      </a:pPr>
                      <a:r>
                        <a:rPr lang="en-US" sz="2400" b="1" dirty="0">
                          <a:effectLst/>
                          <a:latin typeface="Times New Roman"/>
                          <a:ea typeface="Times New Roman"/>
                        </a:rPr>
                        <a:t>Figure 5</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b="1">
                          <a:effectLst/>
                          <a:latin typeface="Times New Roman"/>
                          <a:ea typeface="Times New Roman"/>
                        </a:rPr>
                        <a:t>Betty</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50673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i="1">
                          <a:effectLst/>
                          <a:latin typeface="Times New Roman"/>
                          <a:ea typeface="Times New Roman"/>
                        </a:rPr>
                        <a:t>L</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i="1">
                          <a:effectLst/>
                          <a:latin typeface="Times New Roman"/>
                          <a:ea typeface="Times New Roman"/>
                        </a:rPr>
                        <a:t>R</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6730">
                <a:tc rowSpan="2">
                  <a:txBody>
                    <a:bodyPr/>
                    <a:lstStyle/>
                    <a:p>
                      <a:pPr marL="0" marR="0" algn="ctr">
                        <a:spcBef>
                          <a:spcPts val="0"/>
                        </a:spcBef>
                        <a:spcAft>
                          <a:spcPts val="0"/>
                        </a:spcAft>
                      </a:pPr>
                      <a:r>
                        <a:rPr lang="en-US" sz="2400" b="1" dirty="0">
                          <a:effectLst/>
                          <a:latin typeface="Times New Roman"/>
                          <a:ea typeface="Times New Roman"/>
                        </a:rPr>
                        <a:t>Al</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i="1">
                          <a:effectLst/>
                          <a:latin typeface="Times New Roman"/>
                          <a:ea typeface="Times New Roman"/>
                        </a:rPr>
                        <a:t>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6, 10</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effectLst/>
                          <a:latin typeface="Times New Roman"/>
                          <a:ea typeface="Times New Roman"/>
                        </a:rPr>
                        <a:t>8, 10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6730">
                <a:tc vMerge="1">
                  <a:txBody>
                    <a:bodyPr/>
                    <a:lstStyle/>
                    <a:p>
                      <a:endParaRPr lang="en-US"/>
                    </a:p>
                  </a:txBody>
                  <a:tcPr/>
                </a:tc>
                <a:tc>
                  <a:txBody>
                    <a:bodyPr/>
                    <a:lstStyle/>
                    <a:p>
                      <a:pPr marL="0" marR="0">
                        <a:spcBef>
                          <a:spcPts val="0"/>
                        </a:spcBef>
                        <a:spcAft>
                          <a:spcPts val="0"/>
                        </a:spcAft>
                      </a:pPr>
                      <a:r>
                        <a:rPr lang="en-US" sz="2400" b="1" i="1">
                          <a:effectLst/>
                          <a:latin typeface="Times New Roman"/>
                          <a:ea typeface="Times New Roman"/>
                        </a:rPr>
                        <a:t>B</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5, 1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11, 5</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818404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Trembling-Hand Perfect Equilibria</a:t>
            </a:r>
            <a:endParaRPr lang="en-US" dirty="0"/>
          </a:p>
        </p:txBody>
      </p:sp>
      <p:sp>
        <p:nvSpPr>
          <p:cNvPr id="3" name="Content Placeholder 2"/>
          <p:cNvSpPr>
            <a:spLocks noGrp="1"/>
          </p:cNvSpPr>
          <p:nvPr>
            <p:ph idx="1"/>
          </p:nvPr>
        </p:nvSpPr>
        <p:spPr>
          <a:xfrm>
            <a:off x="609600" y="1600201"/>
            <a:ext cx="8534400" cy="4525963"/>
          </a:xfrm>
        </p:spPr>
        <p:txBody>
          <a:bodyPr>
            <a:normAutofit/>
          </a:bodyPr>
          <a:lstStyle/>
          <a:p>
            <a:r>
              <a:rPr lang="en-US" dirty="0" smtClean="0"/>
              <a:t>In </a:t>
            </a:r>
            <a:r>
              <a:rPr lang="en-US" dirty="0" err="1" smtClean="0"/>
              <a:t>Selten’s</a:t>
            </a:r>
            <a:r>
              <a:rPr lang="en-US" dirty="0" smtClean="0"/>
              <a:t> terminology, </a:t>
            </a:r>
            <a:r>
              <a:rPr lang="en-US" i="1" dirty="0" smtClean="0"/>
              <a:t>L</a:t>
            </a:r>
            <a:r>
              <a:rPr lang="en-US" dirty="0" smtClean="0"/>
              <a:t> is a </a:t>
            </a:r>
            <a:r>
              <a:rPr lang="en-US" i="1" dirty="0" smtClean="0"/>
              <a:t>weakly dominated strategy</a:t>
            </a:r>
            <a:r>
              <a:rPr lang="en-US" dirty="0" smtClean="0"/>
              <a:t> </a:t>
            </a:r>
          </a:p>
          <a:p>
            <a:r>
              <a:rPr lang="en-US" dirty="0" smtClean="0"/>
              <a:t>Nash equilibria with weakly dominated strategies should be ignored because they are unlikely to be played </a:t>
            </a:r>
          </a:p>
          <a:p>
            <a:r>
              <a:rPr lang="en-US" dirty="0" smtClean="0"/>
              <a:t>Only NE2 makes sense and </a:t>
            </a:r>
            <a:r>
              <a:rPr lang="en-US" dirty="0" err="1" smtClean="0"/>
              <a:t>Selten</a:t>
            </a:r>
            <a:r>
              <a:rPr lang="en-US" dirty="0" smtClean="0"/>
              <a:t> called it the </a:t>
            </a:r>
            <a:r>
              <a:rPr lang="en-US" i="1" dirty="0" smtClean="0"/>
              <a:t>trembling-hand perfect</a:t>
            </a:r>
            <a:r>
              <a:rPr lang="en-US" dirty="0" smtClean="0"/>
              <a:t> equilibrium.</a:t>
            </a:r>
          </a:p>
          <a:p>
            <a:endParaRPr lang="en-US" dirty="0" smtClean="0"/>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784245821"/>
              </p:ext>
            </p:extLst>
          </p:nvPr>
        </p:nvGraphicFramePr>
        <p:xfrm>
          <a:off x="9171432" y="1859280"/>
          <a:ext cx="2944368" cy="2026920"/>
        </p:xfrm>
        <a:graphic>
          <a:graphicData uri="http://schemas.openxmlformats.org/drawingml/2006/table">
            <a:tbl>
              <a:tblPr firstRow="1" firstCol="1" lastRow="1" lastCol="1" bandRow="1" bandCol="1"/>
              <a:tblGrid>
                <a:gridCol w="881888">
                  <a:extLst>
                    <a:ext uri="{9D8B030D-6E8A-4147-A177-3AD203B41FA5}">
                      <a16:colId xmlns:a16="http://schemas.microsoft.com/office/drawing/2014/main" val="20000"/>
                    </a:ext>
                  </a:extLst>
                </a:gridCol>
                <a:gridCol w="4165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tblGrid>
              <a:tr h="506730">
                <a:tc rowSpan="2" gridSpan="2">
                  <a:txBody>
                    <a:bodyPr/>
                    <a:lstStyle/>
                    <a:p>
                      <a:pPr marL="0" marR="0" algn="ctr">
                        <a:spcBef>
                          <a:spcPts val="0"/>
                        </a:spcBef>
                        <a:spcAft>
                          <a:spcPts val="0"/>
                        </a:spcAft>
                      </a:pPr>
                      <a:r>
                        <a:rPr lang="en-US" sz="2400" b="1" dirty="0">
                          <a:effectLst/>
                          <a:latin typeface="Times New Roman"/>
                          <a:ea typeface="Times New Roman"/>
                        </a:rPr>
                        <a:t>Figure 5</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b="1">
                          <a:effectLst/>
                          <a:latin typeface="Times New Roman"/>
                          <a:ea typeface="Times New Roman"/>
                        </a:rPr>
                        <a:t>Betty</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506730">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b="1" i="1">
                          <a:effectLst/>
                          <a:latin typeface="Times New Roman"/>
                          <a:ea typeface="Times New Roman"/>
                        </a:rPr>
                        <a:t>L</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i="1">
                          <a:effectLst/>
                          <a:latin typeface="Times New Roman"/>
                          <a:ea typeface="Times New Roman"/>
                        </a:rPr>
                        <a:t>R</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6730">
                <a:tc rowSpan="2">
                  <a:txBody>
                    <a:bodyPr/>
                    <a:lstStyle/>
                    <a:p>
                      <a:pPr marL="0" marR="0" algn="ctr">
                        <a:spcBef>
                          <a:spcPts val="0"/>
                        </a:spcBef>
                        <a:spcAft>
                          <a:spcPts val="0"/>
                        </a:spcAft>
                      </a:pPr>
                      <a:r>
                        <a:rPr lang="en-US" sz="2400" b="1" dirty="0">
                          <a:effectLst/>
                          <a:latin typeface="Times New Roman"/>
                          <a:ea typeface="Times New Roman"/>
                        </a:rPr>
                        <a:t>Al</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i="1">
                          <a:effectLst/>
                          <a:latin typeface="Times New Roman"/>
                          <a:ea typeface="Times New Roman"/>
                        </a:rPr>
                        <a:t>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6, 10</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dirty="0">
                          <a:effectLst/>
                          <a:latin typeface="Times New Roman"/>
                          <a:ea typeface="Times New Roman"/>
                        </a:rPr>
                        <a:t>8, 10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6730">
                <a:tc vMerge="1">
                  <a:txBody>
                    <a:bodyPr/>
                    <a:lstStyle/>
                    <a:p>
                      <a:endParaRPr lang="en-US"/>
                    </a:p>
                  </a:txBody>
                  <a:tcPr/>
                </a:tc>
                <a:tc>
                  <a:txBody>
                    <a:bodyPr/>
                    <a:lstStyle/>
                    <a:p>
                      <a:pPr marL="0" marR="0">
                        <a:spcBef>
                          <a:spcPts val="0"/>
                        </a:spcBef>
                        <a:spcAft>
                          <a:spcPts val="0"/>
                        </a:spcAft>
                      </a:pPr>
                      <a:r>
                        <a:rPr lang="en-US" sz="2400" b="1" i="1">
                          <a:effectLst/>
                          <a:latin typeface="Times New Roman"/>
                          <a:ea typeface="Times New Roman"/>
                        </a:rPr>
                        <a:t>B</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a:ea typeface="Times New Roman"/>
                        </a:rPr>
                        <a:t>5, 1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latin typeface="Times New Roman"/>
                          <a:ea typeface="Times New Roman"/>
                        </a:rPr>
                        <a:t>11, 5</a:t>
                      </a:r>
                      <a:endParaRPr lang="en-US"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Down Arrow 4"/>
          <p:cNvSpPr/>
          <p:nvPr/>
        </p:nvSpPr>
        <p:spPr>
          <a:xfrm flipV="1">
            <a:off x="11582400" y="3810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058400" y="4267201"/>
            <a:ext cx="2057400" cy="646331"/>
          </a:xfrm>
          <a:prstGeom prst="rect">
            <a:avLst/>
          </a:prstGeom>
          <a:noFill/>
        </p:spPr>
        <p:txBody>
          <a:bodyPr wrap="square" rtlCol="0">
            <a:spAutoFit/>
          </a:bodyPr>
          <a:lstStyle/>
          <a:p>
            <a:pPr algn="ctr"/>
            <a:r>
              <a:rPr lang="en-US" dirty="0"/>
              <a:t>Trembling-Hand Perfect Equilibrium</a:t>
            </a:r>
            <a:endParaRPr lang="en-US" dirty="0"/>
          </a:p>
        </p:txBody>
      </p:sp>
    </p:spTree>
    <p:extLst>
      <p:ext uri="{BB962C8B-B14F-4D97-AF65-F5344CB8AC3E}">
        <p14:creationId xmlns:p14="http://schemas.microsoft.com/office/powerpoint/2010/main" val="48082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Equilibrium Selection</a:t>
            </a:r>
            <a:endParaRPr lang="en-US" dirty="0"/>
          </a:p>
        </p:txBody>
      </p:sp>
      <p:sp>
        <p:nvSpPr>
          <p:cNvPr id="3" name="Content Placeholder 2"/>
          <p:cNvSpPr>
            <a:spLocks noGrp="1"/>
          </p:cNvSpPr>
          <p:nvPr>
            <p:ph idx="1"/>
          </p:nvPr>
        </p:nvSpPr>
        <p:spPr/>
        <p:txBody>
          <a:bodyPr/>
          <a:lstStyle/>
          <a:p>
            <a:r>
              <a:rPr lang="en-US" dirty="0"/>
              <a:t>Once again, </a:t>
            </a:r>
            <a:r>
              <a:rPr lang="en-US" dirty="0" err="1" smtClean="0"/>
              <a:t>Reinhard</a:t>
            </a:r>
            <a:r>
              <a:rPr lang="en-US" dirty="0" smtClean="0"/>
              <a:t> </a:t>
            </a:r>
            <a:r>
              <a:rPr lang="en-US" dirty="0" err="1" smtClean="0"/>
              <a:t>Selten</a:t>
            </a:r>
            <a:r>
              <a:rPr lang="en-US" dirty="0" smtClean="0"/>
              <a:t> </a:t>
            </a:r>
            <a:r>
              <a:rPr lang="en-US" dirty="0"/>
              <a:t>showed how to turn an ambiguous situation with two Nash equilibria into a definite solution with one equilibrium</a:t>
            </a:r>
            <a:r>
              <a:rPr lang="en-US" dirty="0" smtClean="0"/>
              <a:t>.</a:t>
            </a:r>
          </a:p>
          <a:p>
            <a:r>
              <a:rPr lang="en-US" dirty="0" smtClean="0"/>
              <a:t>He shared the 1994 Nobel Memorial Prize in Economics with John Nash and John </a:t>
            </a:r>
            <a:r>
              <a:rPr lang="en-US" dirty="0" err="1" smtClean="0"/>
              <a:t>Harasanyi</a:t>
            </a:r>
            <a:endParaRPr lang="en-US" dirty="0"/>
          </a:p>
          <a:p>
            <a:endParaRPr lang="en-US" dirty="0"/>
          </a:p>
        </p:txBody>
      </p:sp>
    </p:spTree>
    <p:extLst>
      <p:ext uri="{BB962C8B-B14F-4D97-AF65-F5344CB8AC3E}">
        <p14:creationId xmlns:p14="http://schemas.microsoft.com/office/powerpoint/2010/main" val="2383784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Cournot’s</a:t>
            </a:r>
            <a:r>
              <a:rPr lang="en-US" dirty="0" smtClean="0"/>
              <a:t> Analysis of Duopoly</a:t>
            </a:r>
            <a:endParaRPr lang="en-US" dirty="0"/>
          </a:p>
        </p:txBody>
      </p:sp>
      <p:sp>
        <p:nvSpPr>
          <p:cNvPr id="3" name="Content Placeholder 2"/>
          <p:cNvSpPr>
            <a:spLocks noGrp="1"/>
          </p:cNvSpPr>
          <p:nvPr>
            <p:ph idx="1"/>
          </p:nvPr>
        </p:nvSpPr>
        <p:spPr/>
        <p:txBody>
          <a:bodyPr/>
          <a:lstStyle/>
          <a:p>
            <a:r>
              <a:rPr lang="en-US" dirty="0"/>
              <a:t>First, </a:t>
            </a:r>
            <a:r>
              <a:rPr lang="en-US" dirty="0" err="1"/>
              <a:t>Cournot</a:t>
            </a:r>
            <a:r>
              <a:rPr lang="en-US" dirty="0"/>
              <a:t> developed the crucial </a:t>
            </a:r>
            <a:r>
              <a:rPr lang="en-US" dirty="0" err="1"/>
              <a:t>marginalist</a:t>
            </a:r>
            <a:r>
              <a:rPr lang="en-US" dirty="0"/>
              <a:t> result that a profit-maximizing firm should produce the output at which its marginal revenue (or MR, the additional revenue it would earn from the production and sale of an additional unit of output) is equal to its marginal cost (or MC, the additional cost of an additional unit of output</a:t>
            </a:r>
            <a:r>
              <a:rPr lang="en-US" dirty="0" smtClean="0"/>
              <a:t>).</a:t>
            </a:r>
            <a:endParaRPr lang="en-US" dirty="0"/>
          </a:p>
        </p:txBody>
      </p:sp>
    </p:spTree>
    <p:extLst>
      <p:ext uri="{BB962C8B-B14F-4D97-AF65-F5344CB8AC3E}">
        <p14:creationId xmlns:p14="http://schemas.microsoft.com/office/powerpoint/2010/main" val="1919447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John </a:t>
            </a:r>
            <a:r>
              <a:rPr lang="en-US" dirty="0" err="1"/>
              <a:t>Harsanyi</a:t>
            </a:r>
            <a:r>
              <a:rPr lang="en-US" dirty="0"/>
              <a:t> and </a:t>
            </a:r>
            <a:r>
              <a:rPr lang="en-US" dirty="0" smtClean="0"/>
              <a:t>Incomplete </a:t>
            </a:r>
            <a:r>
              <a:rPr lang="en-US" dirty="0"/>
              <a:t>I</a:t>
            </a:r>
            <a:r>
              <a:rPr lang="en-US" dirty="0" smtClean="0"/>
              <a:t>nformation</a:t>
            </a:r>
            <a:endParaRPr lang="en-US" dirty="0"/>
          </a:p>
        </p:txBody>
      </p:sp>
      <p:sp>
        <p:nvSpPr>
          <p:cNvPr id="4" name="Text Placeholder 3"/>
          <p:cNvSpPr>
            <a:spLocks noGrp="1"/>
          </p:cNvSpPr>
          <p:nvPr>
            <p:ph type="body" idx="1"/>
          </p:nvPr>
        </p:nvSpPr>
        <p:spPr/>
        <p:txBody>
          <a:bodyPr/>
          <a:lstStyle/>
          <a:p>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152400"/>
            <a:ext cx="2667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8494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John </a:t>
            </a:r>
            <a:r>
              <a:rPr lang="en-US" dirty="0" err="1" smtClean="0"/>
              <a:t>Harsanyi</a:t>
            </a:r>
            <a:r>
              <a:rPr lang="en-US" dirty="0" smtClean="0"/>
              <a:t> and Incomplete Information</a:t>
            </a:r>
            <a:endParaRPr lang="en-US" dirty="0"/>
          </a:p>
        </p:txBody>
      </p:sp>
      <p:sp>
        <p:nvSpPr>
          <p:cNvPr id="3" name="Content Placeholder 2"/>
          <p:cNvSpPr>
            <a:spLocks noGrp="1"/>
          </p:cNvSpPr>
          <p:nvPr>
            <p:ph idx="1"/>
          </p:nvPr>
        </p:nvSpPr>
        <p:spPr/>
        <p:txBody>
          <a:bodyPr/>
          <a:lstStyle/>
          <a:p>
            <a:r>
              <a:rPr lang="en-US" dirty="0"/>
              <a:t>Both Nash and </a:t>
            </a:r>
            <a:r>
              <a:rPr lang="en-US" dirty="0" err="1"/>
              <a:t>Selten</a:t>
            </a:r>
            <a:r>
              <a:rPr lang="en-US" dirty="0"/>
              <a:t> received the Nobel Memorial Prize in Economics in 1994. </a:t>
            </a:r>
            <a:endParaRPr lang="en-US" dirty="0" smtClean="0"/>
          </a:p>
          <a:p>
            <a:r>
              <a:rPr lang="en-US" dirty="0" smtClean="0"/>
              <a:t>The </a:t>
            </a:r>
            <a:r>
              <a:rPr lang="en-US" dirty="0"/>
              <a:t>third game theorist who got the Nobel that year was John </a:t>
            </a:r>
            <a:r>
              <a:rPr lang="en-US" dirty="0" err="1"/>
              <a:t>Harsanyi</a:t>
            </a:r>
            <a:r>
              <a:rPr lang="en-US" dirty="0"/>
              <a:t>. </a:t>
            </a:r>
            <a:endParaRPr lang="en-US" dirty="0" smtClean="0"/>
          </a:p>
          <a:p>
            <a:r>
              <a:rPr lang="en-US" dirty="0" err="1" smtClean="0"/>
              <a:t>Harsanyi</a:t>
            </a:r>
            <a:r>
              <a:rPr lang="en-US" dirty="0" smtClean="0"/>
              <a:t> </a:t>
            </a:r>
            <a:r>
              <a:rPr lang="en-US" dirty="0"/>
              <a:t>showed how to solve games under </a:t>
            </a:r>
            <a:r>
              <a:rPr lang="en-US" i="1" dirty="0"/>
              <a:t>incomplete information</a:t>
            </a:r>
            <a:r>
              <a:rPr lang="en-US" dirty="0"/>
              <a:t>.</a:t>
            </a:r>
          </a:p>
          <a:p>
            <a:endParaRPr lang="en-US" dirty="0"/>
          </a:p>
        </p:txBody>
      </p:sp>
    </p:spTree>
    <p:extLst>
      <p:ext uri="{BB962C8B-B14F-4D97-AF65-F5344CB8AC3E}">
        <p14:creationId xmlns:p14="http://schemas.microsoft.com/office/powerpoint/2010/main" val="40365055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Complete and Incomplete Information</a:t>
            </a:r>
            <a:endParaRPr lang="en-US" dirty="0"/>
          </a:p>
        </p:txBody>
      </p:sp>
      <p:sp>
        <p:nvSpPr>
          <p:cNvPr id="3" name="Content Placeholder 2"/>
          <p:cNvSpPr>
            <a:spLocks noGrp="1"/>
          </p:cNvSpPr>
          <p:nvPr>
            <p:ph idx="1"/>
          </p:nvPr>
        </p:nvSpPr>
        <p:spPr/>
        <p:txBody>
          <a:bodyPr>
            <a:normAutofit/>
          </a:bodyPr>
          <a:lstStyle/>
          <a:p>
            <a:r>
              <a:rPr lang="en-US" dirty="0"/>
              <a:t>In the games </a:t>
            </a:r>
            <a:r>
              <a:rPr lang="en-US" dirty="0" smtClean="0"/>
              <a:t>discussed </a:t>
            </a:r>
            <a:r>
              <a:rPr lang="en-US" dirty="0"/>
              <a:t>so </a:t>
            </a:r>
            <a:r>
              <a:rPr lang="en-US" dirty="0" smtClean="0"/>
              <a:t>far there </a:t>
            </a:r>
            <a:r>
              <a:rPr lang="en-US" dirty="0"/>
              <a:t>is nothing uncertain about the preferences of Al and Betty. </a:t>
            </a:r>
            <a:endParaRPr lang="en-US" dirty="0" smtClean="0"/>
          </a:p>
          <a:p>
            <a:r>
              <a:rPr lang="en-US" dirty="0" smtClean="0"/>
              <a:t>The </a:t>
            </a:r>
            <a:r>
              <a:rPr lang="en-US" dirty="0"/>
              <a:t>payoffs to Al and Betty in the various outcomes reflect their preferences over those outcomes. </a:t>
            </a:r>
            <a:endParaRPr lang="en-US" dirty="0" smtClean="0"/>
          </a:p>
          <a:p>
            <a:r>
              <a:rPr lang="en-US" dirty="0" smtClean="0"/>
              <a:t>Therefore</a:t>
            </a:r>
            <a:r>
              <a:rPr lang="en-US" dirty="0"/>
              <a:t>, Al knows what sort of person Betty is—what Betty likes or dislikes about the various possible outcomes—and Betty knows what sort of person Al is.</a:t>
            </a:r>
          </a:p>
          <a:p>
            <a:endParaRPr lang="en-US" dirty="0"/>
          </a:p>
        </p:txBody>
      </p:sp>
    </p:spTree>
    <p:extLst>
      <p:ext uri="{BB962C8B-B14F-4D97-AF65-F5344CB8AC3E}">
        <p14:creationId xmlns:p14="http://schemas.microsoft.com/office/powerpoint/2010/main" val="2997412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Complete and Incomplete Information</a:t>
            </a:r>
            <a:endParaRPr lang="en-US" dirty="0"/>
          </a:p>
        </p:txBody>
      </p:sp>
      <p:sp>
        <p:nvSpPr>
          <p:cNvPr id="3" name="Content Placeholder 2"/>
          <p:cNvSpPr>
            <a:spLocks noGrp="1"/>
          </p:cNvSpPr>
          <p:nvPr>
            <p:ph idx="1"/>
          </p:nvPr>
        </p:nvSpPr>
        <p:spPr/>
        <p:txBody>
          <a:bodyPr>
            <a:normAutofit/>
          </a:bodyPr>
          <a:lstStyle/>
          <a:p>
            <a:r>
              <a:rPr lang="en-US" dirty="0"/>
              <a:t>However, </a:t>
            </a:r>
            <a:r>
              <a:rPr lang="en-US" dirty="0" smtClean="0"/>
              <a:t>it is </a:t>
            </a:r>
            <a:r>
              <a:rPr lang="en-US" dirty="0"/>
              <a:t>not a realistic </a:t>
            </a:r>
            <a:r>
              <a:rPr lang="en-US" dirty="0" smtClean="0"/>
              <a:t>to assume such mutual knowledge if </a:t>
            </a:r>
            <a:r>
              <a:rPr lang="en-US" dirty="0"/>
              <a:t>you want to analyze rational behavior in, say, a sealed-bid auction where none of the bidders knows how badly the other bidders want the object. </a:t>
            </a:r>
            <a:endParaRPr lang="en-US" dirty="0" smtClean="0"/>
          </a:p>
        </p:txBody>
      </p:sp>
    </p:spTree>
    <p:extLst>
      <p:ext uri="{BB962C8B-B14F-4D97-AF65-F5344CB8AC3E}">
        <p14:creationId xmlns:p14="http://schemas.microsoft.com/office/powerpoint/2010/main" val="33718439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Complete and Incomplete Information</a:t>
            </a:r>
            <a:endParaRPr lang="en-US" dirty="0"/>
          </a:p>
        </p:txBody>
      </p:sp>
      <p:sp>
        <p:nvSpPr>
          <p:cNvPr id="3" name="Content Placeholder 2"/>
          <p:cNvSpPr>
            <a:spLocks noGrp="1"/>
          </p:cNvSpPr>
          <p:nvPr>
            <p:ph idx="1"/>
          </p:nvPr>
        </p:nvSpPr>
        <p:spPr/>
        <p:txBody>
          <a:bodyPr>
            <a:normAutofit/>
          </a:bodyPr>
          <a:lstStyle/>
          <a:p>
            <a:r>
              <a:rPr lang="en-US" dirty="0" err="1" smtClean="0"/>
              <a:t>Harsanyi</a:t>
            </a:r>
            <a:r>
              <a:rPr lang="en-US" dirty="0" smtClean="0"/>
              <a:t> </a:t>
            </a:r>
            <a:r>
              <a:rPr lang="en-US" dirty="0"/>
              <a:t>figured out how </a:t>
            </a:r>
            <a:r>
              <a:rPr lang="en-US" dirty="0" smtClean="0"/>
              <a:t>games in which Al does not know Betty’s payoffs—and vice versa—could </a:t>
            </a:r>
            <a:r>
              <a:rPr lang="en-US" dirty="0"/>
              <a:t>be solved. </a:t>
            </a:r>
            <a:endParaRPr lang="en-US" dirty="0" smtClean="0"/>
          </a:p>
          <a:p>
            <a:r>
              <a:rPr lang="en-US" dirty="0" smtClean="0"/>
              <a:t>This </a:t>
            </a:r>
            <a:r>
              <a:rPr lang="en-US" dirty="0"/>
              <a:t>achievement led, in turn, to the widespread use of game theory in the analysis of auctions and other economic phenomena.</a:t>
            </a:r>
          </a:p>
          <a:p>
            <a:endParaRPr lang="en-US" dirty="0"/>
          </a:p>
        </p:txBody>
      </p:sp>
    </p:spTree>
    <p:extLst>
      <p:ext uri="{BB962C8B-B14F-4D97-AF65-F5344CB8AC3E}">
        <p14:creationId xmlns:p14="http://schemas.microsoft.com/office/powerpoint/2010/main" val="8465781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Game theory has become an important analytical tool in economics, sociology, political science, and even biology.</a:t>
            </a:r>
          </a:p>
          <a:p>
            <a:endParaRPr lang="en-US" dirty="0"/>
          </a:p>
        </p:txBody>
      </p:sp>
    </p:spTree>
    <p:extLst>
      <p:ext uri="{BB962C8B-B14F-4D97-AF65-F5344CB8AC3E}">
        <p14:creationId xmlns:p14="http://schemas.microsoft.com/office/powerpoint/2010/main" val="29982776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55000" lnSpcReduction="20000"/>
          </a:bodyPr>
          <a:lstStyle/>
          <a:p>
            <a:r>
              <a:rPr lang="en-US" u="sng" dirty="0">
                <a:hlinkClick r:id="rId2"/>
              </a:rPr>
              <a:t>Game Theory</a:t>
            </a:r>
            <a:r>
              <a:rPr lang="en-US" dirty="0"/>
              <a:t> by </a:t>
            </a:r>
            <a:r>
              <a:rPr lang="en-US" dirty="0" err="1"/>
              <a:t>Avinash</a:t>
            </a:r>
            <a:r>
              <a:rPr lang="en-US" dirty="0"/>
              <a:t> Dixit and Barry </a:t>
            </a:r>
            <a:r>
              <a:rPr lang="en-US" dirty="0" err="1"/>
              <a:t>Nalebuff</a:t>
            </a:r>
            <a:r>
              <a:rPr lang="en-US" dirty="0"/>
              <a:t> </a:t>
            </a:r>
          </a:p>
          <a:p>
            <a:r>
              <a:rPr lang="en-US" u="sng" dirty="0">
                <a:hlinkClick r:id="rId3"/>
              </a:rPr>
              <a:t>Prisoners' Dilemma</a:t>
            </a:r>
            <a:r>
              <a:rPr lang="en-US" dirty="0"/>
              <a:t> by </a:t>
            </a:r>
            <a:r>
              <a:rPr lang="en-US" dirty="0" err="1"/>
              <a:t>Avinash</a:t>
            </a:r>
            <a:r>
              <a:rPr lang="en-US" dirty="0"/>
              <a:t> Dixit and Barry </a:t>
            </a:r>
            <a:r>
              <a:rPr lang="en-US" dirty="0" err="1"/>
              <a:t>Nalebuff</a:t>
            </a:r>
            <a:endParaRPr lang="en-US" dirty="0"/>
          </a:p>
          <a:p>
            <a:r>
              <a:rPr lang="en-US" u="sng" dirty="0">
                <a:hlinkClick r:id="rId4"/>
              </a:rPr>
              <a:t>Game theory</a:t>
            </a:r>
            <a:r>
              <a:rPr lang="en-US" dirty="0"/>
              <a:t>, from Wikipedia</a:t>
            </a:r>
          </a:p>
          <a:p>
            <a:r>
              <a:rPr lang="en-US" u="sng" dirty="0">
                <a:hlinkClick r:id="rId5"/>
              </a:rPr>
              <a:t>Game Theory</a:t>
            </a:r>
            <a:r>
              <a:rPr lang="en-US" dirty="0"/>
              <a:t>, from THE HISTORY OF ECONOMIC THOUGHT WEBSITE</a:t>
            </a:r>
          </a:p>
          <a:p>
            <a:r>
              <a:rPr lang="en-US" u="sng" dirty="0">
                <a:hlinkClick r:id="rId6"/>
              </a:rPr>
              <a:t>Strategy and Conflict: An Introductory Sketch of Game Theory</a:t>
            </a:r>
            <a:r>
              <a:rPr lang="en-US" dirty="0"/>
              <a:t> by Roger A. McCain</a:t>
            </a:r>
          </a:p>
          <a:p>
            <a:r>
              <a:rPr lang="en-US" u="sng" dirty="0">
                <a:hlinkClick r:id="rId7"/>
              </a:rPr>
              <a:t>AN OUTLINE OF THE HISTORY OF GAME THEORY</a:t>
            </a:r>
            <a:r>
              <a:rPr lang="en-US" dirty="0"/>
              <a:t> by </a:t>
            </a:r>
            <a:r>
              <a:rPr lang="en-US" u="sng" dirty="0">
                <a:hlinkClick r:id="rId8"/>
              </a:rPr>
              <a:t>Paul Walker</a:t>
            </a:r>
            <a:endParaRPr lang="en-US" dirty="0"/>
          </a:p>
          <a:p>
            <a:r>
              <a:rPr lang="en-US" u="sng" dirty="0">
                <a:hlinkClick r:id="rId9"/>
              </a:rPr>
              <a:t>Game Theory</a:t>
            </a:r>
            <a:r>
              <a:rPr lang="en-US" dirty="0"/>
              <a:t> by Don Ross, Stanford Encyclopedia of Philosophy</a:t>
            </a:r>
          </a:p>
          <a:p>
            <a:r>
              <a:rPr lang="en-US" u="sng" dirty="0">
                <a:hlinkClick r:id="rId10"/>
              </a:rPr>
              <a:t>Prisoner's Dilemma</a:t>
            </a:r>
            <a:r>
              <a:rPr lang="en-US" dirty="0"/>
              <a:t> by </a:t>
            </a:r>
            <a:r>
              <a:rPr lang="en-US" u="sng" dirty="0">
                <a:hlinkClick r:id="rId11"/>
              </a:rPr>
              <a:t>Steven Kuhn</a:t>
            </a:r>
            <a:r>
              <a:rPr lang="en-US" dirty="0"/>
              <a:t>, Stanford Encyclopedia of Philosophy</a:t>
            </a:r>
          </a:p>
          <a:p>
            <a:r>
              <a:rPr lang="en-US" u="sng" dirty="0">
                <a:hlinkClick r:id="rId12"/>
              </a:rPr>
              <a:t>Evolutionary Game Theory</a:t>
            </a:r>
            <a:r>
              <a:rPr lang="en-US" dirty="0"/>
              <a:t> by </a:t>
            </a:r>
            <a:r>
              <a:rPr lang="en-US" u="sng" dirty="0">
                <a:hlinkClick r:id="rId13"/>
              </a:rPr>
              <a:t>J. McKenzie Alexander</a:t>
            </a:r>
            <a:r>
              <a:rPr lang="en-US" dirty="0"/>
              <a:t>, Stanford Encyclopedia of Philosophy</a:t>
            </a:r>
          </a:p>
          <a:p>
            <a:r>
              <a:rPr lang="en-US" u="sng" dirty="0">
                <a:hlinkClick r:id="rId14"/>
              </a:rPr>
              <a:t>Gametheory.net</a:t>
            </a:r>
            <a:endParaRPr lang="en-US" dirty="0"/>
          </a:p>
          <a:p>
            <a:r>
              <a:rPr lang="en-US" u="sng" dirty="0">
                <a:hlinkClick r:id="rId15"/>
              </a:rPr>
              <a:t>Al Roth's game theory and experimental economics page</a:t>
            </a:r>
            <a:endParaRPr lang="en-US" dirty="0"/>
          </a:p>
          <a:p>
            <a:r>
              <a:rPr lang="en-US" u="sng" dirty="0">
                <a:hlinkClick r:id="rId16"/>
              </a:rPr>
              <a:t>Economic and Game Theory</a:t>
            </a:r>
            <a:r>
              <a:rPr lang="en-US" dirty="0"/>
              <a:t> by </a:t>
            </a:r>
            <a:r>
              <a:rPr lang="en-US" u="sng" dirty="0">
                <a:hlinkClick r:id="rId17"/>
              </a:rPr>
              <a:t>David K. Levine</a:t>
            </a:r>
            <a:endParaRPr lang="en-US" dirty="0"/>
          </a:p>
          <a:p>
            <a:r>
              <a:rPr lang="en-US" u="sng" dirty="0">
                <a:hlinkClick r:id="rId18"/>
              </a:rPr>
              <a:t>Gambit: Software Tools for Game Theory</a:t>
            </a:r>
            <a:endParaRPr lang="en-US" dirty="0"/>
          </a:p>
          <a:p>
            <a:r>
              <a:rPr lang="en-US" u="sng" dirty="0">
                <a:hlinkClick r:id="rId19"/>
              </a:rPr>
              <a:t>http://www.econlib.org/library/Enc/bios/Neumann.html</a:t>
            </a:r>
            <a:endParaRPr lang="en-US" dirty="0"/>
          </a:p>
          <a:p>
            <a:r>
              <a:rPr lang="en-US" u="sng" dirty="0">
                <a:hlinkClick r:id="rId20"/>
              </a:rPr>
              <a:t>http://www.econlib.org/library/Enc/bios/Morgenstern.html</a:t>
            </a:r>
            <a:endParaRPr lang="en-US" dirty="0"/>
          </a:p>
          <a:p>
            <a:r>
              <a:rPr lang="en-US" i="1" dirty="0"/>
              <a:t>The Ordinary Business of Life</a:t>
            </a:r>
            <a:r>
              <a:rPr lang="en-US" dirty="0"/>
              <a:t> by Roger Backhouse, Chapter 11, pages </a:t>
            </a:r>
            <a:r>
              <a:rPr lang="en-US" dirty="0" smtClean="0"/>
              <a:t>262-265</a:t>
            </a:r>
            <a:endParaRPr lang="en-US" dirty="0"/>
          </a:p>
        </p:txBody>
      </p:sp>
    </p:spTree>
    <p:extLst>
      <p:ext uri="{BB962C8B-B14F-4D97-AF65-F5344CB8AC3E}">
        <p14:creationId xmlns:p14="http://schemas.microsoft.com/office/powerpoint/2010/main" val="27371937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I need to add</a:t>
            </a:r>
            <a:endParaRPr lang="en-US" dirty="0"/>
          </a:p>
        </p:txBody>
      </p:sp>
      <p:sp>
        <p:nvSpPr>
          <p:cNvPr id="3" name="Content Placeholder 2"/>
          <p:cNvSpPr>
            <a:spLocks noGrp="1"/>
          </p:cNvSpPr>
          <p:nvPr>
            <p:ph idx="1"/>
          </p:nvPr>
        </p:nvSpPr>
        <p:spPr/>
        <p:txBody>
          <a:bodyPr/>
          <a:lstStyle/>
          <a:p>
            <a:r>
              <a:rPr lang="en-US" dirty="0" smtClean="0"/>
              <a:t>Repeated games and cooperation</a:t>
            </a:r>
          </a:p>
          <a:p>
            <a:r>
              <a:rPr lang="en-US" dirty="0" smtClean="0"/>
              <a:t>Robert </a:t>
            </a:r>
            <a:r>
              <a:rPr lang="en-US" dirty="0" err="1" smtClean="0"/>
              <a:t>Aumann</a:t>
            </a:r>
            <a:r>
              <a:rPr lang="en-US" dirty="0" smtClean="0"/>
              <a:t> and correlated equilibria</a:t>
            </a:r>
          </a:p>
          <a:p>
            <a:r>
              <a:rPr lang="en-US" dirty="0" smtClean="0"/>
              <a:t>Lloyd Shapley and the Shapley Value</a:t>
            </a:r>
          </a:p>
          <a:p>
            <a:r>
              <a:rPr lang="en-US" dirty="0" smtClean="0"/>
              <a:t>Thomas Schelling, William </a:t>
            </a:r>
            <a:r>
              <a:rPr lang="en-US" dirty="0" err="1" smtClean="0"/>
              <a:t>Vickrey</a:t>
            </a:r>
            <a:r>
              <a:rPr lang="en-US" dirty="0" smtClean="0"/>
              <a:t>, Roger Myerson, Eric </a:t>
            </a:r>
            <a:r>
              <a:rPr lang="en-US" dirty="0" err="1" smtClean="0"/>
              <a:t>Maskin</a:t>
            </a:r>
            <a:r>
              <a:rPr lang="en-US" dirty="0" smtClean="0"/>
              <a:t>, and Al Roth</a:t>
            </a:r>
          </a:p>
          <a:p>
            <a:r>
              <a:rPr lang="en-US" dirty="0" smtClean="0"/>
              <a:t>Example of a solved game with incomplete information</a:t>
            </a:r>
            <a:endParaRPr lang="en-US" dirty="0"/>
          </a:p>
        </p:txBody>
      </p:sp>
    </p:spTree>
    <p:extLst>
      <p:ext uri="{BB962C8B-B14F-4D97-AF65-F5344CB8AC3E}">
        <p14:creationId xmlns:p14="http://schemas.microsoft.com/office/powerpoint/2010/main" val="1702558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Cournot’s</a:t>
            </a:r>
            <a:r>
              <a:rPr lang="en-US" dirty="0" smtClean="0"/>
              <a:t> Analysis of Duopoly</a:t>
            </a:r>
            <a:endParaRPr lang="en-US" dirty="0"/>
          </a:p>
        </p:txBody>
      </p:sp>
      <p:sp>
        <p:nvSpPr>
          <p:cNvPr id="3" name="Content Placeholder 2"/>
          <p:cNvSpPr>
            <a:spLocks noGrp="1"/>
          </p:cNvSpPr>
          <p:nvPr>
            <p:ph idx="1"/>
          </p:nvPr>
        </p:nvSpPr>
        <p:spPr/>
        <p:txBody>
          <a:bodyPr>
            <a:normAutofit/>
          </a:bodyPr>
          <a:lstStyle/>
          <a:p>
            <a:r>
              <a:rPr lang="en-US" dirty="0" err="1"/>
              <a:t>Cournot</a:t>
            </a:r>
            <a:r>
              <a:rPr lang="en-US" dirty="0"/>
              <a:t> then showed that each firm’s MR depends on the quantity produced by the other firm. </a:t>
            </a:r>
            <a:endParaRPr lang="en-US" dirty="0" smtClean="0"/>
          </a:p>
          <a:p>
            <a:r>
              <a:rPr lang="en-US" dirty="0" smtClean="0"/>
              <a:t>For </a:t>
            </a:r>
            <a:r>
              <a:rPr lang="en-US" dirty="0"/>
              <a:t>example, if Firm B floods the market (of, say, milk) by producing a large amount (of milk), the market price (of milk) will be low and, therefore, Firm A’s MR will be low. </a:t>
            </a:r>
            <a:endParaRPr lang="en-US" dirty="0" smtClean="0"/>
          </a:p>
        </p:txBody>
      </p:sp>
    </p:spTree>
    <p:extLst>
      <p:ext uri="{BB962C8B-B14F-4D97-AF65-F5344CB8AC3E}">
        <p14:creationId xmlns:p14="http://schemas.microsoft.com/office/powerpoint/2010/main" val="71906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Cournot’s</a:t>
            </a:r>
            <a:r>
              <a:rPr lang="en-US" dirty="0" smtClean="0"/>
              <a:t> Analysis of Duopoly</a:t>
            </a:r>
            <a:endParaRPr lang="en-US" dirty="0"/>
          </a:p>
        </p:txBody>
      </p:sp>
      <p:sp>
        <p:nvSpPr>
          <p:cNvPr id="3" name="Content Placeholder 2"/>
          <p:cNvSpPr>
            <a:spLocks noGrp="1"/>
          </p:cNvSpPr>
          <p:nvPr>
            <p:ph idx="1"/>
          </p:nvPr>
        </p:nvSpPr>
        <p:spPr/>
        <p:txBody>
          <a:bodyPr>
            <a:normAutofit/>
          </a:bodyPr>
          <a:lstStyle/>
          <a:p>
            <a:r>
              <a:rPr lang="en-US" dirty="0" smtClean="0"/>
              <a:t>As </a:t>
            </a:r>
            <a:r>
              <a:rPr lang="en-US" dirty="0"/>
              <a:t>a result, Firm A will typically produce a small amount if it expects Firm B to produce a large amount, and vice versa. </a:t>
            </a:r>
            <a:endParaRPr lang="en-US" dirty="0" smtClean="0"/>
          </a:p>
          <a:p>
            <a:r>
              <a:rPr lang="en-US" dirty="0" smtClean="0"/>
              <a:t>This </a:t>
            </a:r>
            <a:r>
              <a:rPr lang="en-US" dirty="0"/>
              <a:t>dependence of Firm A’s output on Firm B’s output is known as Firm A’s </a:t>
            </a:r>
            <a:r>
              <a:rPr lang="en-US" i="1" dirty="0"/>
              <a:t>reaction </a:t>
            </a:r>
            <a:r>
              <a:rPr lang="en-US" i="1" dirty="0" smtClean="0"/>
              <a:t>curve</a:t>
            </a:r>
          </a:p>
          <a:p>
            <a:pPr lvl="1"/>
            <a:r>
              <a:rPr lang="en-US" dirty="0" smtClean="0"/>
              <a:t>see </a:t>
            </a:r>
            <a:r>
              <a:rPr lang="en-US" dirty="0"/>
              <a:t>Figure 1</a:t>
            </a:r>
            <a:r>
              <a:rPr lang="en-US" dirty="0" smtClean="0"/>
              <a:t>.</a:t>
            </a:r>
          </a:p>
          <a:p>
            <a:r>
              <a:rPr lang="en-US" dirty="0"/>
              <a:t>Similarly, Firm B’s output will depend on what </a:t>
            </a:r>
            <a:r>
              <a:rPr lang="en-US" dirty="0" smtClean="0"/>
              <a:t>Firm </a:t>
            </a:r>
            <a:r>
              <a:rPr lang="en-US" dirty="0"/>
              <a:t>A </a:t>
            </a:r>
            <a:r>
              <a:rPr lang="en-US" dirty="0" smtClean="0"/>
              <a:t>produces </a:t>
            </a:r>
            <a:r>
              <a:rPr lang="en-US" dirty="0"/>
              <a:t>and this dependence gives us Firm B’s reaction curve</a:t>
            </a:r>
            <a:r>
              <a:rPr lang="en-US" dirty="0" smtClean="0"/>
              <a:t>.</a:t>
            </a:r>
            <a:endParaRPr lang="en-US" dirty="0"/>
          </a:p>
        </p:txBody>
      </p:sp>
    </p:spTree>
    <p:extLst>
      <p:ext uri="{BB962C8B-B14F-4D97-AF65-F5344CB8AC3E}">
        <p14:creationId xmlns:p14="http://schemas.microsoft.com/office/powerpoint/2010/main" val="202941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p:txBody>
          <a:bodyPr>
            <a:normAutofit/>
          </a:bodyPr>
          <a:lstStyle/>
          <a:p>
            <a:r>
              <a:rPr lang="en-US" sz="3600" dirty="0" err="1"/>
              <a:t>Cournot’s</a:t>
            </a:r>
            <a:r>
              <a:rPr lang="en-US" sz="3600" dirty="0"/>
              <a:t> Analysis of Duopoly: Figure 1</a:t>
            </a:r>
          </a:p>
        </p:txBody>
      </p:sp>
      <p:sp>
        <p:nvSpPr>
          <p:cNvPr id="19460" name="Line 5"/>
          <p:cNvSpPr>
            <a:spLocks noChangeShapeType="1"/>
          </p:cNvSpPr>
          <p:nvPr/>
        </p:nvSpPr>
        <p:spPr bwMode="auto">
          <a:xfrm>
            <a:off x="3106738" y="5878513"/>
            <a:ext cx="487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 name="Line 6"/>
          <p:cNvSpPr>
            <a:spLocks noChangeShapeType="1"/>
          </p:cNvSpPr>
          <p:nvPr/>
        </p:nvSpPr>
        <p:spPr bwMode="auto">
          <a:xfrm flipV="1">
            <a:off x="3106738" y="1363663"/>
            <a:ext cx="0" cy="4514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7"/>
          <p:cNvSpPr>
            <a:spLocks noChangeShapeType="1"/>
          </p:cNvSpPr>
          <p:nvPr/>
        </p:nvSpPr>
        <p:spPr bwMode="auto">
          <a:xfrm>
            <a:off x="3106739" y="3513139"/>
            <a:ext cx="3976687" cy="2365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Line 8"/>
          <p:cNvSpPr>
            <a:spLocks noChangeShapeType="1"/>
          </p:cNvSpPr>
          <p:nvPr/>
        </p:nvSpPr>
        <p:spPr bwMode="auto">
          <a:xfrm>
            <a:off x="3106739" y="1755775"/>
            <a:ext cx="2306637" cy="4122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Line 10"/>
          <p:cNvSpPr>
            <a:spLocks noChangeShapeType="1"/>
          </p:cNvSpPr>
          <p:nvPr/>
        </p:nvSpPr>
        <p:spPr bwMode="auto">
          <a:xfrm>
            <a:off x="4572000" y="4383089"/>
            <a:ext cx="0" cy="1495425"/>
          </a:xfrm>
          <a:prstGeom prst="line">
            <a:avLst/>
          </a:prstGeom>
          <a:noFill/>
          <a:ln w="952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Line 11"/>
          <p:cNvSpPr>
            <a:spLocks noChangeShapeType="1"/>
          </p:cNvSpPr>
          <p:nvPr/>
        </p:nvSpPr>
        <p:spPr bwMode="auto">
          <a:xfrm flipH="1">
            <a:off x="3106738" y="4397375"/>
            <a:ext cx="1465262" cy="0"/>
          </a:xfrm>
          <a:prstGeom prst="line">
            <a:avLst/>
          </a:prstGeom>
          <a:noFill/>
          <a:ln w="952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Oval 9"/>
          <p:cNvSpPr>
            <a:spLocks noChangeArrowheads="1"/>
          </p:cNvSpPr>
          <p:nvPr/>
        </p:nvSpPr>
        <p:spPr bwMode="auto">
          <a:xfrm>
            <a:off x="4508500" y="4318000"/>
            <a:ext cx="122238" cy="1222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Text Box 12"/>
          <p:cNvSpPr txBox="1">
            <a:spLocks noChangeArrowheads="1"/>
          </p:cNvSpPr>
          <p:nvPr/>
        </p:nvSpPr>
        <p:spPr bwMode="auto">
          <a:xfrm>
            <a:off x="8201026" y="5718176"/>
            <a:ext cx="227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Firm A’s production</a:t>
            </a:r>
          </a:p>
        </p:txBody>
      </p:sp>
      <p:sp>
        <p:nvSpPr>
          <p:cNvPr id="19468" name="Text Box 13"/>
          <p:cNvSpPr txBox="1">
            <a:spLocks noChangeArrowheads="1"/>
          </p:cNvSpPr>
          <p:nvPr/>
        </p:nvSpPr>
        <p:spPr bwMode="auto">
          <a:xfrm>
            <a:off x="1997076" y="892176"/>
            <a:ext cx="227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Firm B’s production</a:t>
            </a:r>
          </a:p>
        </p:txBody>
      </p:sp>
      <p:sp>
        <p:nvSpPr>
          <p:cNvPr id="19469" name="Text Box 14"/>
          <p:cNvSpPr txBox="1">
            <a:spLocks noChangeArrowheads="1"/>
          </p:cNvSpPr>
          <p:nvPr/>
        </p:nvSpPr>
        <p:spPr bwMode="auto">
          <a:xfrm>
            <a:off x="3679825" y="2241551"/>
            <a:ext cx="2700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Firm A’s reaction curve</a:t>
            </a:r>
          </a:p>
        </p:txBody>
      </p:sp>
      <p:sp>
        <p:nvSpPr>
          <p:cNvPr id="19470" name="Text Box 15"/>
          <p:cNvSpPr txBox="1">
            <a:spLocks noChangeArrowheads="1"/>
          </p:cNvSpPr>
          <p:nvPr/>
        </p:nvSpPr>
        <p:spPr bwMode="auto">
          <a:xfrm>
            <a:off x="5908675" y="4803776"/>
            <a:ext cx="2700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Firm B’s reaction curve</a:t>
            </a:r>
          </a:p>
        </p:txBody>
      </p:sp>
      <p:sp>
        <p:nvSpPr>
          <p:cNvPr id="19471" name="Text Box 16"/>
          <p:cNvSpPr txBox="1">
            <a:spLocks noChangeArrowheads="1"/>
          </p:cNvSpPr>
          <p:nvPr/>
        </p:nvSpPr>
        <p:spPr bwMode="auto">
          <a:xfrm>
            <a:off x="2166939" y="3122613"/>
            <a:ext cx="10890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a:t>Firm B’s monopoly output</a:t>
            </a:r>
          </a:p>
        </p:txBody>
      </p:sp>
      <p:sp>
        <p:nvSpPr>
          <p:cNvPr id="19472" name="Text Box 17"/>
          <p:cNvSpPr txBox="1">
            <a:spLocks noChangeArrowheads="1"/>
          </p:cNvSpPr>
          <p:nvPr/>
        </p:nvSpPr>
        <p:spPr bwMode="auto">
          <a:xfrm>
            <a:off x="2205039" y="4089400"/>
            <a:ext cx="10890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a:t>Firm B’s duopoly output</a:t>
            </a:r>
          </a:p>
        </p:txBody>
      </p:sp>
      <p:sp>
        <p:nvSpPr>
          <p:cNvPr id="17" name="Text Box 17"/>
          <p:cNvSpPr txBox="1">
            <a:spLocks noChangeArrowheads="1"/>
          </p:cNvSpPr>
          <p:nvPr/>
        </p:nvSpPr>
        <p:spPr bwMode="auto">
          <a:xfrm>
            <a:off x="4038601" y="5867400"/>
            <a:ext cx="10890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a:t>Firm </a:t>
            </a:r>
            <a:r>
              <a:rPr lang="en-US" sz="1400" dirty="0"/>
              <a:t>A’s </a:t>
            </a:r>
            <a:r>
              <a:rPr lang="en-US" sz="1400" dirty="0"/>
              <a:t>duopoly output</a:t>
            </a:r>
          </a:p>
        </p:txBody>
      </p:sp>
      <p:sp>
        <p:nvSpPr>
          <p:cNvPr id="18" name="Text Box 16"/>
          <p:cNvSpPr txBox="1">
            <a:spLocks noChangeArrowheads="1"/>
          </p:cNvSpPr>
          <p:nvPr/>
        </p:nvSpPr>
        <p:spPr bwMode="auto">
          <a:xfrm>
            <a:off x="5257801" y="5867400"/>
            <a:ext cx="10890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dirty="0"/>
              <a:t>Firm </a:t>
            </a:r>
            <a:r>
              <a:rPr lang="en-US" sz="1400" dirty="0"/>
              <a:t>A’s </a:t>
            </a:r>
            <a:r>
              <a:rPr lang="en-US" sz="1400" dirty="0"/>
              <a:t>monopoly output</a:t>
            </a:r>
          </a:p>
        </p:txBody>
      </p:sp>
      <p:sp>
        <p:nvSpPr>
          <p:cNvPr id="19" name="Text Box 14"/>
          <p:cNvSpPr txBox="1">
            <a:spLocks noChangeArrowheads="1"/>
          </p:cNvSpPr>
          <p:nvPr/>
        </p:nvSpPr>
        <p:spPr bwMode="auto">
          <a:xfrm>
            <a:off x="4630738" y="3906044"/>
            <a:ext cx="2151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err="1"/>
              <a:t>Cournot’s</a:t>
            </a:r>
            <a:r>
              <a:rPr lang="en-US" dirty="0"/>
              <a:t> solution</a:t>
            </a:r>
            <a:endParaRPr lang="en-US" dirty="0"/>
          </a:p>
        </p:txBody>
      </p:sp>
    </p:spTree>
    <p:extLst>
      <p:ext uri="{BB962C8B-B14F-4D97-AF65-F5344CB8AC3E}">
        <p14:creationId xmlns:p14="http://schemas.microsoft.com/office/powerpoint/2010/main" val="749774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3658</Words>
  <Application>Microsoft Office PowerPoint</Application>
  <PresentationFormat>Widescreen</PresentationFormat>
  <Paragraphs>612</Paragraphs>
  <Slides>67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Helvetica Narrow</vt:lpstr>
      <vt:lpstr>Times New Roman</vt:lpstr>
      <vt:lpstr>Office Theme</vt:lpstr>
      <vt:lpstr>Game Theory</vt:lpstr>
      <vt:lpstr>What is Game Theory?</vt:lpstr>
      <vt:lpstr>What is Game Theory?</vt:lpstr>
      <vt:lpstr>Cournot’s analysis of duopoly</vt:lpstr>
      <vt:lpstr>Cournot’s Analysis of Duopoly</vt:lpstr>
      <vt:lpstr>Cournot’s Analysis of Duopoly</vt:lpstr>
      <vt:lpstr>Cournot’s Analysis of Duopoly</vt:lpstr>
      <vt:lpstr>Cournot’s Analysis of Duopoly</vt:lpstr>
      <vt:lpstr>Cournot’s Analysis of Duopoly: Figure 1</vt:lpstr>
      <vt:lpstr>Cournot’s Analysis of Duopoly</vt:lpstr>
      <vt:lpstr>Cournot’s Analysis of Duopoly</vt:lpstr>
      <vt:lpstr>Cournot’s Analysis of Duopoly</vt:lpstr>
      <vt:lpstr>Cournot’s Analysis of Duopoly</vt:lpstr>
      <vt:lpstr>Cournot’s Analysis of Duopoly</vt:lpstr>
      <vt:lpstr>Cournot’s Analysis of Duopoly</vt:lpstr>
      <vt:lpstr>Cournot’s Analysis of Duopoly</vt:lpstr>
      <vt:lpstr>Von Neumann and Morgenstern: two-player zero-sum games</vt:lpstr>
      <vt:lpstr>Two-Player Zero-Sum Games</vt:lpstr>
      <vt:lpstr>Two-Player Zero-Sum Games</vt:lpstr>
      <vt:lpstr>Two-Player Zero-Sum Games</vt:lpstr>
      <vt:lpstr>Two-Player Zero-Sum Games</vt:lpstr>
      <vt:lpstr>Two-Player Zero-Sum Games</vt:lpstr>
      <vt:lpstr>Two-Player Zero-Sum Games</vt:lpstr>
      <vt:lpstr>Two-Player Zero-Sum Games</vt:lpstr>
      <vt:lpstr>Two-Player Zero-Sum Games</vt:lpstr>
      <vt:lpstr>The Maxmin Solution</vt:lpstr>
      <vt:lpstr>The Maxmin Solution</vt:lpstr>
      <vt:lpstr>The Maxmin Solution</vt:lpstr>
      <vt:lpstr>The Maxmin Solution</vt:lpstr>
      <vt:lpstr>The Maxmin Solution</vt:lpstr>
      <vt:lpstr>The Maxmin Solution</vt:lpstr>
      <vt:lpstr>The Maxmin Solution</vt:lpstr>
      <vt:lpstr>The Maxmin Solution</vt:lpstr>
      <vt:lpstr>The Maxmin Solution</vt:lpstr>
      <vt:lpstr>John Forbes Nash</vt:lpstr>
      <vt:lpstr>Nash Equilibrium</vt:lpstr>
      <vt:lpstr>A Beautiful Mind</vt:lpstr>
      <vt:lpstr>A Beautiful Mind</vt:lpstr>
      <vt:lpstr>Nash Equilibrium</vt:lpstr>
      <vt:lpstr>Nash Equilibrium</vt:lpstr>
      <vt:lpstr>Nash Equilibrium</vt:lpstr>
      <vt:lpstr>Nash Equilibrium</vt:lpstr>
      <vt:lpstr>Nash Equilibrium</vt:lpstr>
      <vt:lpstr>Nash Equilibrium</vt:lpstr>
      <vt:lpstr>Nash Equilibrium</vt:lpstr>
      <vt:lpstr>Nash Equilibrium</vt:lpstr>
      <vt:lpstr>Nash Equilibrium</vt:lpstr>
      <vt:lpstr>Reinhard Selten and equilibrium selection</vt:lpstr>
      <vt:lpstr>Reinhard Selten and Equilibrium Selection</vt:lpstr>
      <vt:lpstr>Reinhard Selten and Equilibrium Selection</vt:lpstr>
      <vt:lpstr>Reinhard Selten and Equilibrium Selection</vt:lpstr>
      <vt:lpstr>Two Nash Equilibria</vt:lpstr>
      <vt:lpstr>Two Nash Equilibria</vt:lpstr>
      <vt:lpstr>Subgame Perfect Equilibria</vt:lpstr>
      <vt:lpstr>Subgame Perfect Equilibria</vt:lpstr>
      <vt:lpstr>Two Nash Equilibria</vt:lpstr>
      <vt:lpstr>Two Nash Equilibria</vt:lpstr>
      <vt:lpstr>Trembling-Hand Perfect Equilibria</vt:lpstr>
      <vt:lpstr>Equilibrium Selection</vt:lpstr>
      <vt:lpstr>John Harsanyi and Incomplete Information</vt:lpstr>
      <vt:lpstr>John Harsanyi and Incomplete Information</vt:lpstr>
      <vt:lpstr>Complete and Incomplete Information</vt:lpstr>
      <vt:lpstr>Complete and Incomplete Information</vt:lpstr>
      <vt:lpstr>Complete and Incomplete Information</vt:lpstr>
      <vt:lpstr>Conclusion</vt:lpstr>
      <vt:lpstr>Sources</vt:lpstr>
      <vt:lpstr>Topics I need to add</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Theory</dc:title>
  <dc:creator>Udayan Roy</dc:creator>
  <cp:lastModifiedBy>Udayan Roy</cp:lastModifiedBy>
  <cp:revision>29</cp:revision>
  <dcterms:created xsi:type="dcterms:W3CDTF">2013-04-23T23:59:25Z</dcterms:created>
  <dcterms:modified xsi:type="dcterms:W3CDTF">2019-08-25T15:18:41Z</dcterms:modified>
</cp:coreProperties>
</file>