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7" r:id="rId3"/>
    <p:sldId id="297" r:id="rId4"/>
    <p:sldId id="258" r:id="rId5"/>
    <p:sldId id="285" r:id="rId6"/>
    <p:sldId id="260" r:id="rId7"/>
    <p:sldId id="261" r:id="rId8"/>
    <p:sldId id="262" r:id="rId9"/>
    <p:sldId id="263" r:id="rId10"/>
    <p:sldId id="265" r:id="rId11"/>
    <p:sldId id="266" r:id="rId12"/>
    <p:sldId id="267" r:id="rId13"/>
    <p:sldId id="268" r:id="rId14"/>
    <p:sldId id="269" r:id="rId15"/>
    <p:sldId id="264" r:id="rId16"/>
    <p:sldId id="270" r:id="rId17"/>
    <p:sldId id="286" r:id="rId18"/>
    <p:sldId id="271" r:id="rId19"/>
    <p:sldId id="288" r:id="rId20"/>
    <p:sldId id="289" r:id="rId21"/>
    <p:sldId id="290" r:id="rId22"/>
    <p:sldId id="291" r:id="rId23"/>
    <p:sldId id="292" r:id="rId24"/>
    <p:sldId id="274" r:id="rId25"/>
    <p:sldId id="272" r:id="rId26"/>
    <p:sldId id="275" r:id="rId27"/>
    <p:sldId id="293" r:id="rId28"/>
    <p:sldId id="276" r:id="rId29"/>
    <p:sldId id="277" r:id="rId30"/>
    <p:sldId id="294" r:id="rId31"/>
    <p:sldId id="295" r:id="rId32"/>
    <p:sldId id="296" r:id="rId33"/>
    <p:sldId id="278" r:id="rId34"/>
    <p:sldId id="287" r:id="rId35"/>
    <p:sldId id="273" r:id="rId36"/>
    <p:sldId id="279" r:id="rId37"/>
    <p:sldId id="280" r:id="rId38"/>
    <p:sldId id="282" r:id="rId39"/>
    <p:sldId id="281" r:id="rId40"/>
    <p:sldId id="283" r:id="rId41"/>
    <p:sldId id="284" r:id="rId42"/>
    <p:sldId id="259" r:id="rId4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82240C2-3E8A-4441-8B51-C540D548E7FE}" type="slidenum">
              <a:rPr lang="en-US"/>
              <a:pPr>
                <a:defRPr/>
              </a:pPr>
              <a:t>‹#›</a:t>
            </a:fld>
            <a:endParaRPr lang="en-US"/>
          </a:p>
        </p:txBody>
      </p:sp>
    </p:spTree>
    <p:extLst>
      <p:ext uri="{BB962C8B-B14F-4D97-AF65-F5344CB8AC3E}">
        <p14:creationId xmlns:p14="http://schemas.microsoft.com/office/powerpoint/2010/main" val="141593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r>
              <a:rPr lang="en-US"/>
              <a:t>KARL MARX</a:t>
            </a: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DE89EB16-9F41-4962-A4B6-E09EEF037B2A}" type="slidenum">
              <a:rPr lang="en-US"/>
              <a:pPr>
                <a:defRPr/>
              </a:pPr>
              <a:t>‹#›</a:t>
            </a:fld>
            <a:endParaRPr lang="en-US"/>
          </a:p>
        </p:txBody>
      </p:sp>
    </p:spTree>
    <p:extLst>
      <p:ext uri="{BB962C8B-B14F-4D97-AF65-F5344CB8AC3E}">
        <p14:creationId xmlns:p14="http://schemas.microsoft.com/office/powerpoint/2010/main" val="327461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6" name="Rectangle 6"/>
          <p:cNvSpPr>
            <a:spLocks noGrp="1" noChangeArrowheads="1"/>
          </p:cNvSpPr>
          <p:nvPr>
            <p:ph type="sldNum" sz="quarter" idx="12"/>
          </p:nvPr>
        </p:nvSpPr>
        <p:spPr>
          <a:ln/>
        </p:spPr>
        <p:txBody>
          <a:bodyPr/>
          <a:lstStyle>
            <a:lvl1pPr>
              <a:defRPr/>
            </a:lvl1pPr>
          </a:lstStyle>
          <a:p>
            <a:pPr>
              <a:defRPr/>
            </a:pPr>
            <a:fld id="{CEDFA44F-1CBF-43F4-BD28-8A9EDB24335C}" type="slidenum">
              <a:rPr lang="en-US"/>
              <a:pPr>
                <a:defRPr/>
              </a:pPr>
              <a:t>‹#›</a:t>
            </a:fld>
            <a:endParaRPr lang="en-US"/>
          </a:p>
        </p:txBody>
      </p:sp>
    </p:spTree>
    <p:extLst>
      <p:ext uri="{BB962C8B-B14F-4D97-AF65-F5344CB8AC3E}">
        <p14:creationId xmlns:p14="http://schemas.microsoft.com/office/powerpoint/2010/main" val="1392614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6" name="Rectangle 6"/>
          <p:cNvSpPr>
            <a:spLocks noGrp="1" noChangeArrowheads="1"/>
          </p:cNvSpPr>
          <p:nvPr>
            <p:ph type="sldNum" sz="quarter" idx="12"/>
          </p:nvPr>
        </p:nvSpPr>
        <p:spPr>
          <a:ln/>
        </p:spPr>
        <p:txBody>
          <a:bodyPr/>
          <a:lstStyle>
            <a:lvl1pPr>
              <a:defRPr/>
            </a:lvl1pPr>
          </a:lstStyle>
          <a:p>
            <a:pPr>
              <a:defRPr/>
            </a:pPr>
            <a:fld id="{660F08C3-3ED3-49A6-90E9-35A2CAC9D94A}" type="slidenum">
              <a:rPr lang="en-US"/>
              <a:pPr>
                <a:defRPr/>
              </a:pPr>
              <a:t>‹#›</a:t>
            </a:fld>
            <a:endParaRPr lang="en-US"/>
          </a:p>
        </p:txBody>
      </p:sp>
    </p:spTree>
    <p:extLst>
      <p:ext uri="{BB962C8B-B14F-4D97-AF65-F5344CB8AC3E}">
        <p14:creationId xmlns:p14="http://schemas.microsoft.com/office/powerpoint/2010/main" val="291071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r>
              <a:rPr lang="en-US"/>
              <a:t>KARL MARX</a:t>
            </a: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A6680F01-D3D9-4DAC-8D71-7C51158181BA}" type="slidenum">
              <a:rPr lang="en-US"/>
              <a:pPr>
                <a:defRPr/>
              </a:pPr>
              <a:t>‹#›</a:t>
            </a:fld>
            <a:endParaRPr lang="en-US"/>
          </a:p>
        </p:txBody>
      </p:sp>
    </p:spTree>
    <p:extLst>
      <p:ext uri="{BB962C8B-B14F-4D97-AF65-F5344CB8AC3E}">
        <p14:creationId xmlns:p14="http://schemas.microsoft.com/office/powerpoint/2010/main" val="689327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r>
              <a:rPr lang="en-US"/>
              <a:t>KARL MARX</a:t>
            </a: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DE0A494D-2B7D-489C-BD87-D7D3841D47E1}" type="slidenum">
              <a:rPr lang="en-US"/>
              <a:pPr>
                <a:defRPr/>
              </a:pPr>
              <a:t>‹#›</a:t>
            </a:fld>
            <a:endParaRPr lang="en-US"/>
          </a:p>
        </p:txBody>
      </p:sp>
    </p:spTree>
    <p:extLst>
      <p:ext uri="{BB962C8B-B14F-4D97-AF65-F5344CB8AC3E}">
        <p14:creationId xmlns:p14="http://schemas.microsoft.com/office/powerpoint/2010/main" val="242885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7" name="Rectangle 6"/>
          <p:cNvSpPr>
            <a:spLocks noGrp="1" noChangeArrowheads="1"/>
          </p:cNvSpPr>
          <p:nvPr>
            <p:ph type="sldNum" sz="quarter" idx="12"/>
          </p:nvPr>
        </p:nvSpPr>
        <p:spPr>
          <a:ln/>
        </p:spPr>
        <p:txBody>
          <a:bodyPr/>
          <a:lstStyle>
            <a:lvl1pPr>
              <a:defRPr/>
            </a:lvl1pPr>
          </a:lstStyle>
          <a:p>
            <a:pPr>
              <a:defRPr/>
            </a:pPr>
            <a:fld id="{CF4E72F4-1274-4041-BD06-B9EB455417B7}" type="slidenum">
              <a:rPr lang="en-US"/>
              <a:pPr>
                <a:defRPr/>
              </a:pPr>
              <a:t>‹#›</a:t>
            </a:fld>
            <a:endParaRPr lang="en-US"/>
          </a:p>
        </p:txBody>
      </p:sp>
    </p:spTree>
    <p:extLst>
      <p:ext uri="{BB962C8B-B14F-4D97-AF65-F5344CB8AC3E}">
        <p14:creationId xmlns:p14="http://schemas.microsoft.com/office/powerpoint/2010/main" val="36155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9" name="Rectangle 6"/>
          <p:cNvSpPr>
            <a:spLocks noGrp="1" noChangeArrowheads="1"/>
          </p:cNvSpPr>
          <p:nvPr>
            <p:ph type="sldNum" sz="quarter" idx="12"/>
          </p:nvPr>
        </p:nvSpPr>
        <p:spPr>
          <a:ln/>
        </p:spPr>
        <p:txBody>
          <a:bodyPr/>
          <a:lstStyle>
            <a:lvl1pPr>
              <a:defRPr/>
            </a:lvl1pPr>
          </a:lstStyle>
          <a:p>
            <a:pPr>
              <a:defRPr/>
            </a:pPr>
            <a:fld id="{41F9ED77-5174-45BF-A809-94B1ABE4D5CF}" type="slidenum">
              <a:rPr lang="en-US"/>
              <a:pPr>
                <a:defRPr/>
              </a:pPr>
              <a:t>‹#›</a:t>
            </a:fld>
            <a:endParaRPr lang="en-US"/>
          </a:p>
        </p:txBody>
      </p:sp>
    </p:spTree>
    <p:extLst>
      <p:ext uri="{BB962C8B-B14F-4D97-AF65-F5344CB8AC3E}">
        <p14:creationId xmlns:p14="http://schemas.microsoft.com/office/powerpoint/2010/main" val="339902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5" name="Rectangle 6"/>
          <p:cNvSpPr>
            <a:spLocks noGrp="1" noChangeArrowheads="1"/>
          </p:cNvSpPr>
          <p:nvPr>
            <p:ph type="sldNum" sz="quarter" idx="12"/>
          </p:nvPr>
        </p:nvSpPr>
        <p:spPr>
          <a:ln/>
        </p:spPr>
        <p:txBody>
          <a:bodyPr/>
          <a:lstStyle>
            <a:lvl1pPr>
              <a:defRPr/>
            </a:lvl1pPr>
          </a:lstStyle>
          <a:p>
            <a:pPr>
              <a:defRPr/>
            </a:pPr>
            <a:fld id="{4BA9E6D1-580D-4C40-B9A5-11C1F482A39A}" type="slidenum">
              <a:rPr lang="en-US"/>
              <a:pPr>
                <a:defRPr/>
              </a:pPr>
              <a:t>‹#›</a:t>
            </a:fld>
            <a:endParaRPr lang="en-US"/>
          </a:p>
        </p:txBody>
      </p:sp>
    </p:spTree>
    <p:extLst>
      <p:ext uri="{BB962C8B-B14F-4D97-AF65-F5344CB8AC3E}">
        <p14:creationId xmlns:p14="http://schemas.microsoft.com/office/powerpoint/2010/main" val="142840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4" name="Rectangle 6"/>
          <p:cNvSpPr>
            <a:spLocks noGrp="1" noChangeArrowheads="1"/>
          </p:cNvSpPr>
          <p:nvPr>
            <p:ph type="sldNum" sz="quarter" idx="12"/>
          </p:nvPr>
        </p:nvSpPr>
        <p:spPr>
          <a:ln/>
        </p:spPr>
        <p:txBody>
          <a:bodyPr/>
          <a:lstStyle>
            <a:lvl1pPr>
              <a:defRPr/>
            </a:lvl1pPr>
          </a:lstStyle>
          <a:p>
            <a:pPr>
              <a:defRPr/>
            </a:pPr>
            <a:fld id="{A9B05780-A510-4E83-AD25-671977327385}" type="slidenum">
              <a:rPr lang="en-US"/>
              <a:pPr>
                <a:defRPr/>
              </a:pPr>
              <a:t>‹#›</a:t>
            </a:fld>
            <a:endParaRPr lang="en-US"/>
          </a:p>
        </p:txBody>
      </p:sp>
    </p:spTree>
    <p:extLst>
      <p:ext uri="{BB962C8B-B14F-4D97-AF65-F5344CB8AC3E}">
        <p14:creationId xmlns:p14="http://schemas.microsoft.com/office/powerpoint/2010/main" val="28476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7" name="Rectangle 6"/>
          <p:cNvSpPr>
            <a:spLocks noGrp="1" noChangeArrowheads="1"/>
          </p:cNvSpPr>
          <p:nvPr>
            <p:ph type="sldNum" sz="quarter" idx="12"/>
          </p:nvPr>
        </p:nvSpPr>
        <p:spPr>
          <a:ln/>
        </p:spPr>
        <p:txBody>
          <a:bodyPr/>
          <a:lstStyle>
            <a:lvl1pPr>
              <a:defRPr/>
            </a:lvl1pPr>
          </a:lstStyle>
          <a:p>
            <a:pPr>
              <a:defRPr/>
            </a:pPr>
            <a:fld id="{E467B3D3-4450-4734-8765-F689CAC22247}" type="slidenum">
              <a:rPr lang="en-US"/>
              <a:pPr>
                <a:defRPr/>
              </a:pPr>
              <a:t>‹#›</a:t>
            </a:fld>
            <a:endParaRPr lang="en-US"/>
          </a:p>
        </p:txBody>
      </p:sp>
    </p:spTree>
    <p:extLst>
      <p:ext uri="{BB962C8B-B14F-4D97-AF65-F5344CB8AC3E}">
        <p14:creationId xmlns:p14="http://schemas.microsoft.com/office/powerpoint/2010/main" val="163608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KARL MARX</a:t>
            </a:r>
          </a:p>
        </p:txBody>
      </p:sp>
      <p:sp>
        <p:nvSpPr>
          <p:cNvPr id="7" name="Rectangle 6"/>
          <p:cNvSpPr>
            <a:spLocks noGrp="1" noChangeArrowheads="1"/>
          </p:cNvSpPr>
          <p:nvPr>
            <p:ph type="sldNum" sz="quarter" idx="12"/>
          </p:nvPr>
        </p:nvSpPr>
        <p:spPr>
          <a:ln/>
        </p:spPr>
        <p:txBody>
          <a:bodyPr/>
          <a:lstStyle>
            <a:lvl1pPr>
              <a:defRPr/>
            </a:lvl1pPr>
          </a:lstStyle>
          <a:p>
            <a:pPr>
              <a:defRPr/>
            </a:pPr>
            <a:fld id="{D9290278-8CCA-4F52-AFDF-6F564807464C}" type="slidenum">
              <a:rPr lang="en-US"/>
              <a:pPr>
                <a:defRPr/>
              </a:pPr>
              <a:t>‹#›</a:t>
            </a:fld>
            <a:endParaRPr lang="en-US"/>
          </a:p>
        </p:txBody>
      </p:sp>
    </p:spTree>
    <p:extLst>
      <p:ext uri="{BB962C8B-B14F-4D97-AF65-F5344CB8AC3E}">
        <p14:creationId xmlns:p14="http://schemas.microsoft.com/office/powerpoint/2010/main" val="82629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KARL MARX</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2A0E6B99-EE99-4A43-ADF5-BAB87378C5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arxists.org/archive/marx/works/cw/volume36/index.htm" TargetMode="External"/><Relationship Id="rId2" Type="http://schemas.openxmlformats.org/officeDocument/2006/relationships/hyperlink" Target="http://marxists.org/archive/marx/works/cw/volume35/index.htm"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gutenberg.org/ebooks/61" TargetMode="External"/><Relationship Id="rId4" Type="http://schemas.openxmlformats.org/officeDocument/2006/relationships/hyperlink" Target="http://marxists.org/archive/marx/works/cw/volume37/index.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G.W.F_Hegel" TargetMode="External"/><Relationship Id="rId2" Type="http://schemas.openxmlformats.org/officeDocument/2006/relationships/hyperlink" Target="http://en.wikipedia.org/wiki/Dialectical_materialism" TargetMode="External"/><Relationship Id="rId1" Type="http://schemas.openxmlformats.org/officeDocument/2006/relationships/slideLayout" Target="../slideLayouts/slideLayout2.xml"/><Relationship Id="rId5" Type="http://schemas.openxmlformats.org/officeDocument/2006/relationships/hyperlink" Target="http://en.wikipedia.org/wiki/Materialism" TargetMode="External"/><Relationship Id="rId4" Type="http://schemas.openxmlformats.org/officeDocument/2006/relationships/hyperlink" Target="http://en.wikipedia.org/wiki/Ludwig_Feuerbach"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mtClean="0"/>
              <a:t>Karl Marx</a:t>
            </a:r>
          </a:p>
        </p:txBody>
      </p:sp>
      <p:sp>
        <p:nvSpPr>
          <p:cNvPr id="5123"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a:p>
            <a:pPr eaLnBrk="1" hangingPunct="1"/>
            <a:r>
              <a:rPr lang="en-US" altLang="en-US" smtClean="0">
                <a:hlinkClick r:id="rId3"/>
              </a:rPr>
              <a:t>http://myweb.liu.edu/~uroy/eco54/</a:t>
            </a:r>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3315" name="Rectangle 2"/>
          <p:cNvSpPr>
            <a:spLocks noGrp="1" noChangeArrowheads="1"/>
          </p:cNvSpPr>
          <p:nvPr>
            <p:ph type="title"/>
          </p:nvPr>
        </p:nvSpPr>
        <p:spPr/>
        <p:txBody>
          <a:bodyPr/>
          <a:lstStyle/>
          <a:p>
            <a:pPr eaLnBrk="1" hangingPunct="1"/>
            <a:r>
              <a:rPr lang="en-US" altLang="en-US" smtClean="0"/>
              <a:t>Revolution</a:t>
            </a:r>
          </a:p>
        </p:txBody>
      </p:sp>
      <p:sp>
        <p:nvSpPr>
          <p:cNvPr id="13316" name="Rectangle 3"/>
          <p:cNvSpPr>
            <a:spLocks noGrp="1" noChangeArrowheads="1"/>
          </p:cNvSpPr>
          <p:nvPr>
            <p:ph type="body" idx="1"/>
          </p:nvPr>
        </p:nvSpPr>
        <p:spPr/>
        <p:txBody>
          <a:bodyPr/>
          <a:lstStyle/>
          <a:p>
            <a:pPr eaLnBrk="1" hangingPunct="1">
              <a:lnSpc>
                <a:spcPct val="80000"/>
              </a:lnSpc>
            </a:pPr>
            <a:r>
              <a:rPr lang="en-US" altLang="en-US" sz="2800"/>
              <a:t>When the productive forces keep changing but the mode of production stubbornly refuses to change, forces of change begin to build up. </a:t>
            </a:r>
          </a:p>
          <a:p>
            <a:pPr eaLnBrk="1" hangingPunct="1">
              <a:lnSpc>
                <a:spcPct val="80000"/>
              </a:lnSpc>
            </a:pPr>
            <a:r>
              <a:rPr lang="en-US" altLang="en-US" sz="2800"/>
              <a:t>When these forces gain enough strength, they unleash a </a:t>
            </a:r>
            <a:r>
              <a:rPr lang="en-US" altLang="en-US" sz="2800" i="1"/>
              <a:t>revolution</a:t>
            </a:r>
            <a:r>
              <a:rPr lang="en-US" altLang="en-US" sz="2800"/>
              <a:t> that forces a change in the ideological superstructure and thereby bring about the necessary change in the mode of production. </a:t>
            </a:r>
          </a:p>
          <a:p>
            <a:pPr eaLnBrk="1" hangingPunct="1">
              <a:lnSpc>
                <a:spcPct val="80000"/>
              </a:lnSpc>
            </a:pPr>
            <a:r>
              <a:rPr lang="en-US" altLang="en-US" sz="2800"/>
              <a:t>That is, because of the ability of the dominant class to resist, at least temporarily, any challenge to its dominance, change will only happen in spasms called </a:t>
            </a:r>
            <a:r>
              <a:rPr lang="en-US" altLang="en-US" sz="2800" i="1"/>
              <a:t>revolutions</a:t>
            </a:r>
            <a:r>
              <a:rPr lang="en-US" altLang="en-US" sz="28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4339" name="Rectangle 2"/>
          <p:cNvSpPr>
            <a:spLocks noGrp="1" noChangeArrowheads="1"/>
          </p:cNvSpPr>
          <p:nvPr>
            <p:ph type="title"/>
          </p:nvPr>
        </p:nvSpPr>
        <p:spPr/>
        <p:txBody>
          <a:bodyPr/>
          <a:lstStyle/>
          <a:p>
            <a:pPr eaLnBrk="1" hangingPunct="1"/>
            <a:r>
              <a:rPr lang="en-US" altLang="en-US" smtClean="0"/>
              <a:t>Revolutionary Change</a:t>
            </a:r>
          </a:p>
        </p:txBody>
      </p:sp>
      <p:sp>
        <p:nvSpPr>
          <p:cNvPr id="14340" name="Rectangle 3"/>
          <p:cNvSpPr>
            <a:spLocks noGrp="1" noChangeArrowheads="1"/>
          </p:cNvSpPr>
          <p:nvPr>
            <p:ph type="body" idx="1"/>
          </p:nvPr>
        </p:nvSpPr>
        <p:spPr/>
        <p:txBody>
          <a:bodyPr/>
          <a:lstStyle/>
          <a:p>
            <a:pPr eaLnBrk="1" hangingPunct="1"/>
            <a:r>
              <a:rPr lang="en-US" altLang="en-US" smtClean="0"/>
              <a:t>When the mode of production changes—as a result of changes in productive forces and the revolution it unleashes—society could go </a:t>
            </a:r>
          </a:p>
          <a:p>
            <a:pPr lvl="1" eaLnBrk="1" hangingPunct="1"/>
            <a:r>
              <a:rPr lang="en-US" altLang="en-US" smtClean="0"/>
              <a:t>from having one type of class inequality to another type of class inequality, or </a:t>
            </a:r>
          </a:p>
          <a:p>
            <a:pPr lvl="1" eaLnBrk="1" hangingPunct="1"/>
            <a:r>
              <a:rPr lang="en-US" altLang="en-US" smtClean="0"/>
              <a:t>from a society with class inequality to a </a:t>
            </a:r>
            <a:r>
              <a:rPr lang="en-US" altLang="en-US" i="1" smtClean="0"/>
              <a:t>classless</a:t>
            </a:r>
            <a:r>
              <a:rPr lang="en-US" altLang="en-US" smtClean="0"/>
              <a:t> society.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5363" name="Rectangle 2"/>
          <p:cNvSpPr>
            <a:spLocks noGrp="1" noChangeArrowheads="1"/>
          </p:cNvSpPr>
          <p:nvPr>
            <p:ph type="title"/>
          </p:nvPr>
        </p:nvSpPr>
        <p:spPr/>
        <p:txBody>
          <a:bodyPr/>
          <a:lstStyle/>
          <a:p>
            <a:pPr eaLnBrk="1" hangingPunct="1"/>
            <a:r>
              <a:rPr lang="en-US" altLang="en-US" smtClean="0"/>
              <a:t>Revolutionary Change</a:t>
            </a:r>
          </a:p>
        </p:txBody>
      </p:sp>
      <p:sp>
        <p:nvSpPr>
          <p:cNvPr id="15364" name="Rectangle 3"/>
          <p:cNvSpPr>
            <a:spLocks noGrp="1" noChangeArrowheads="1"/>
          </p:cNvSpPr>
          <p:nvPr>
            <p:ph type="body" idx="1"/>
          </p:nvPr>
        </p:nvSpPr>
        <p:spPr/>
        <p:txBody>
          <a:bodyPr/>
          <a:lstStyle/>
          <a:p>
            <a:pPr eaLnBrk="1" hangingPunct="1"/>
            <a:r>
              <a:rPr lang="en-US" altLang="en-US" smtClean="0"/>
              <a:t>When one kind of class inequality is replaced by another kind of class inequality, the process of change will continue.</a:t>
            </a:r>
          </a:p>
          <a:p>
            <a:pPr eaLnBrk="1" hangingPunct="1"/>
            <a:r>
              <a:rPr lang="en-US" altLang="en-US" smtClean="0"/>
              <a:t>When productive forces change again, there will eventually be another revolution leading to a new mode of production.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6387" name="Rectangle 2"/>
          <p:cNvSpPr>
            <a:spLocks noGrp="1" noChangeArrowheads="1"/>
          </p:cNvSpPr>
          <p:nvPr>
            <p:ph type="title"/>
          </p:nvPr>
        </p:nvSpPr>
        <p:spPr/>
        <p:txBody>
          <a:bodyPr/>
          <a:lstStyle/>
          <a:p>
            <a:pPr eaLnBrk="1" hangingPunct="1"/>
            <a:r>
              <a:rPr lang="en-US" altLang="en-US" smtClean="0"/>
              <a:t>The Culmination</a:t>
            </a:r>
          </a:p>
        </p:txBody>
      </p:sp>
      <p:sp>
        <p:nvSpPr>
          <p:cNvPr id="16388" name="Rectangle 3"/>
          <p:cNvSpPr>
            <a:spLocks noGrp="1" noChangeArrowheads="1"/>
          </p:cNvSpPr>
          <p:nvPr>
            <p:ph type="body" idx="1"/>
          </p:nvPr>
        </p:nvSpPr>
        <p:spPr/>
        <p:txBody>
          <a:bodyPr/>
          <a:lstStyle/>
          <a:p>
            <a:pPr eaLnBrk="1" hangingPunct="1"/>
            <a:r>
              <a:rPr lang="en-US" altLang="en-US" smtClean="0"/>
              <a:t>If, on the other hand, an unequal society is replaced by a classless society—that is when, the new mode of production is a classless society—the pattern of continuous change will come to an end.</a:t>
            </a:r>
          </a:p>
          <a:p>
            <a:pPr eaLnBrk="1" hangingPunct="1"/>
            <a:r>
              <a:rPr lang="en-US" altLang="en-US" smtClean="0"/>
              <a:t>Future changes in productive forces will </a:t>
            </a:r>
            <a:r>
              <a:rPr lang="en-US" altLang="en-US" i="1" smtClean="0"/>
              <a:t>not</a:t>
            </a:r>
            <a:r>
              <a:rPr lang="en-US" altLang="en-US" smtClean="0"/>
              <a:t> cause revolutions or changes in the mode of production.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7411" name="Rectangle 2"/>
          <p:cNvSpPr>
            <a:spLocks noGrp="1" noChangeArrowheads="1"/>
          </p:cNvSpPr>
          <p:nvPr>
            <p:ph type="title"/>
          </p:nvPr>
        </p:nvSpPr>
        <p:spPr/>
        <p:txBody>
          <a:bodyPr/>
          <a:lstStyle/>
          <a:p>
            <a:pPr eaLnBrk="1" hangingPunct="1"/>
            <a:r>
              <a:rPr lang="en-US" altLang="en-US" smtClean="0"/>
              <a:t>An Illustration</a:t>
            </a:r>
          </a:p>
        </p:txBody>
      </p:sp>
      <p:sp>
        <p:nvSpPr>
          <p:cNvPr id="17412" name="Rectangle 3"/>
          <p:cNvSpPr>
            <a:spLocks noGrp="1" noChangeArrowheads="1"/>
          </p:cNvSpPr>
          <p:nvPr>
            <p:ph type="body" idx="1"/>
          </p:nvPr>
        </p:nvSpPr>
        <p:spPr/>
        <p:txBody>
          <a:bodyPr/>
          <a:lstStyle/>
          <a:p>
            <a:pPr eaLnBrk="1" hangingPunct="1"/>
            <a:r>
              <a:rPr lang="en-US" altLang="en-US" smtClean="0"/>
              <a:t>Marx showed how social changes from </a:t>
            </a:r>
            <a:r>
              <a:rPr lang="en-US" altLang="en-US" i="1" smtClean="0"/>
              <a:t>primitive society</a:t>
            </a:r>
            <a:r>
              <a:rPr lang="en-US" altLang="en-US" smtClean="0"/>
              <a:t> to </a:t>
            </a:r>
            <a:r>
              <a:rPr lang="en-US" altLang="en-US" i="1" smtClean="0"/>
              <a:t>slavery</a:t>
            </a:r>
            <a:r>
              <a:rPr lang="en-US" altLang="en-US" smtClean="0"/>
              <a:t> to </a:t>
            </a:r>
            <a:r>
              <a:rPr lang="en-US" altLang="en-US" i="1" smtClean="0"/>
              <a:t>feudalism</a:t>
            </a:r>
            <a:r>
              <a:rPr lang="en-US" altLang="en-US" smtClean="0"/>
              <a:t> to </a:t>
            </a:r>
            <a:r>
              <a:rPr lang="en-US" altLang="en-US" i="1" smtClean="0"/>
              <a:t>capitalism</a:t>
            </a:r>
            <a:r>
              <a:rPr lang="en-US" altLang="en-US" smtClean="0"/>
              <a:t> fit his theory.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8435" name="Rectangle 2"/>
          <p:cNvSpPr>
            <a:spLocks noGrp="1" noChangeArrowheads="1"/>
          </p:cNvSpPr>
          <p:nvPr>
            <p:ph type="title"/>
          </p:nvPr>
        </p:nvSpPr>
        <p:spPr/>
        <p:txBody>
          <a:bodyPr/>
          <a:lstStyle/>
          <a:p>
            <a:pPr eaLnBrk="1" hangingPunct="1"/>
            <a:r>
              <a:rPr lang="en-US" altLang="en-US" smtClean="0"/>
              <a:t>Capitalism</a:t>
            </a:r>
          </a:p>
        </p:txBody>
      </p:sp>
      <p:sp>
        <p:nvSpPr>
          <p:cNvPr id="18436" name="Rectangle 3"/>
          <p:cNvSpPr>
            <a:spLocks noGrp="1" noChangeArrowheads="1"/>
          </p:cNvSpPr>
          <p:nvPr>
            <p:ph type="body" idx="1"/>
          </p:nvPr>
        </p:nvSpPr>
        <p:spPr/>
        <p:txBody>
          <a:bodyPr/>
          <a:lstStyle/>
          <a:p>
            <a:pPr eaLnBrk="1" hangingPunct="1">
              <a:lnSpc>
                <a:spcPct val="90000"/>
              </a:lnSpc>
            </a:pPr>
            <a:r>
              <a:rPr lang="en-US" altLang="en-US" sz="2800"/>
              <a:t>Marx argued that a new form of class inequality, called capitalism, characterized the society at the time of his writing.</a:t>
            </a:r>
          </a:p>
          <a:p>
            <a:pPr eaLnBrk="1" hangingPunct="1">
              <a:lnSpc>
                <a:spcPct val="90000"/>
              </a:lnSpc>
            </a:pPr>
            <a:r>
              <a:rPr lang="en-US" altLang="en-US" sz="2800"/>
              <a:t>His theory implied that there would have to be a revolution that would destroy </a:t>
            </a:r>
            <a:r>
              <a:rPr lang="en-US" altLang="en-US" sz="2800" i="1"/>
              <a:t>capitalism</a:t>
            </a:r>
            <a:r>
              <a:rPr lang="en-US" altLang="en-US" sz="2800"/>
              <a:t>. </a:t>
            </a:r>
          </a:p>
          <a:p>
            <a:pPr eaLnBrk="1" hangingPunct="1">
              <a:lnSpc>
                <a:spcPct val="90000"/>
              </a:lnSpc>
            </a:pPr>
            <a:r>
              <a:rPr lang="en-US" altLang="en-US" sz="2800"/>
              <a:t>The eventual replacement would be </a:t>
            </a:r>
            <a:r>
              <a:rPr lang="en-US" altLang="en-US" sz="2800" i="1"/>
              <a:t>communism</a:t>
            </a:r>
            <a:r>
              <a:rPr lang="en-US" altLang="en-US" sz="2800"/>
              <a:t>. </a:t>
            </a:r>
          </a:p>
          <a:p>
            <a:pPr eaLnBrk="1" hangingPunct="1">
              <a:lnSpc>
                <a:spcPct val="90000"/>
              </a:lnSpc>
            </a:pPr>
            <a:r>
              <a:rPr lang="en-US" altLang="en-US" sz="2800"/>
              <a:t>Communism would create a classless society and, therefore, it would be the final and permanent state of society.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9459" name="Rectangle 2"/>
          <p:cNvSpPr>
            <a:spLocks noGrp="1" noChangeArrowheads="1"/>
          </p:cNvSpPr>
          <p:nvPr>
            <p:ph type="title"/>
          </p:nvPr>
        </p:nvSpPr>
        <p:spPr/>
        <p:txBody>
          <a:bodyPr/>
          <a:lstStyle/>
          <a:p>
            <a:pPr eaLnBrk="1" hangingPunct="1"/>
            <a:r>
              <a:rPr lang="en-US" altLang="en-US" smtClean="0"/>
              <a:t>Scientific Socialism</a:t>
            </a:r>
          </a:p>
        </p:txBody>
      </p:sp>
      <p:sp>
        <p:nvSpPr>
          <p:cNvPr id="19460" name="Rectangle 3"/>
          <p:cNvSpPr>
            <a:spLocks noGrp="1" noChangeArrowheads="1"/>
          </p:cNvSpPr>
          <p:nvPr>
            <p:ph type="body" idx="1"/>
          </p:nvPr>
        </p:nvSpPr>
        <p:spPr/>
        <p:txBody>
          <a:bodyPr/>
          <a:lstStyle/>
          <a:p>
            <a:pPr eaLnBrk="1" hangingPunct="1"/>
            <a:r>
              <a:rPr lang="en-US" altLang="en-US" sz="2800"/>
              <a:t>Marx was not saying that capitalism would collapse because it was </a:t>
            </a:r>
            <a:r>
              <a:rPr lang="en-US" altLang="en-US" sz="2800" i="1"/>
              <a:t>immoral</a:t>
            </a:r>
            <a:r>
              <a:rPr lang="en-US" altLang="en-US" sz="2800"/>
              <a:t> or because it was </a:t>
            </a:r>
            <a:r>
              <a:rPr lang="en-US" altLang="en-US" sz="2800" i="1"/>
              <a:t>inefficient</a:t>
            </a:r>
            <a:r>
              <a:rPr lang="en-US" altLang="en-US" sz="2800"/>
              <a:t>. </a:t>
            </a:r>
          </a:p>
          <a:p>
            <a:pPr eaLnBrk="1" hangingPunct="1"/>
            <a:r>
              <a:rPr lang="en-US" altLang="en-US" sz="2800"/>
              <a:t>He was saying that capitalism would collapse because of the unalterable rules of social change that invariably destroy economic systems marked by class inequality. </a:t>
            </a:r>
          </a:p>
          <a:p>
            <a:pPr eaLnBrk="1" hangingPunct="1"/>
            <a:r>
              <a:rPr lang="en-US" altLang="en-US" sz="2800"/>
              <a:t>This is why another name for dialectical materialism is </a:t>
            </a:r>
            <a:r>
              <a:rPr lang="en-US" altLang="en-US" sz="2800" b="1"/>
              <a:t>scientific socialism</a:t>
            </a:r>
            <a:r>
              <a:rPr lang="en-US" altLang="en-US" sz="280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Marx’s Theory of capitalism</a:t>
            </a:r>
          </a:p>
        </p:txBody>
      </p:sp>
      <p:sp>
        <p:nvSpPr>
          <p:cNvPr id="20483" name="Text Placeholder 4"/>
          <p:cNvSpPr>
            <a:spLocks noGrp="1"/>
          </p:cNvSpPr>
          <p:nvPr>
            <p:ph type="body" idx="1"/>
          </p:nvPr>
        </p:nvSpPr>
        <p:spPr/>
        <p:txBody>
          <a:bodyPr/>
          <a:lstStyle/>
          <a:p>
            <a:pPr eaLnBrk="1" hangingPunct="1"/>
            <a:endParaRPr lang="en-US" altLang="en-US" smtClean="0"/>
          </a:p>
        </p:txBody>
      </p:sp>
      <p:sp>
        <p:nvSpPr>
          <p:cNvPr id="20484"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21507" name="Rectangle 2"/>
          <p:cNvSpPr>
            <a:spLocks noGrp="1" noChangeArrowheads="1"/>
          </p:cNvSpPr>
          <p:nvPr>
            <p:ph type="title"/>
          </p:nvPr>
        </p:nvSpPr>
        <p:spPr/>
        <p:txBody>
          <a:bodyPr/>
          <a:lstStyle/>
          <a:p>
            <a:pPr eaLnBrk="1" hangingPunct="1"/>
            <a:r>
              <a:rPr lang="en-US" altLang="en-US" smtClean="0"/>
              <a:t>Marx’s Theory of Capitalism</a:t>
            </a:r>
          </a:p>
        </p:txBody>
      </p:sp>
      <p:sp>
        <p:nvSpPr>
          <p:cNvPr id="21508" name="Rectangle 3"/>
          <p:cNvSpPr>
            <a:spLocks noGrp="1" noChangeArrowheads="1"/>
          </p:cNvSpPr>
          <p:nvPr>
            <p:ph type="body" idx="1"/>
          </p:nvPr>
        </p:nvSpPr>
        <p:spPr/>
        <p:txBody>
          <a:bodyPr/>
          <a:lstStyle/>
          <a:p>
            <a:pPr eaLnBrk="1" hangingPunct="1"/>
            <a:r>
              <a:rPr lang="en-US" altLang="en-US" sz="2800"/>
              <a:t>Marx argued that </a:t>
            </a:r>
            <a:r>
              <a:rPr lang="en-US" altLang="en-US" sz="2800" i="1"/>
              <a:t>the only source of a firm’s profit is the labor it employs</a:t>
            </a:r>
            <a:r>
              <a:rPr lang="en-US" altLang="en-US" sz="2800"/>
              <a:t>. </a:t>
            </a:r>
          </a:p>
          <a:p>
            <a:pPr lvl="1" eaLnBrk="1" hangingPunct="1"/>
            <a:r>
              <a:rPr lang="en-US" altLang="en-US" sz="2400"/>
              <a:t>Marx based his view on an application of the Labor Theory of Value. Simply put: </a:t>
            </a:r>
          </a:p>
          <a:p>
            <a:pPr lvl="1" eaLnBrk="1" hangingPunct="1"/>
            <a:r>
              <a:rPr lang="en-US" altLang="en-US" sz="2400"/>
              <a:t>Machines without workers are useless. </a:t>
            </a:r>
          </a:p>
          <a:p>
            <a:pPr lvl="1" eaLnBrk="1" hangingPunct="1"/>
            <a:r>
              <a:rPr lang="en-US" altLang="en-US" sz="2400"/>
              <a:t>Workers without machines, on the other hand, are not useless because the workers can make the machines that they need to do their work. </a:t>
            </a:r>
          </a:p>
          <a:p>
            <a:pPr lvl="1" eaLnBrk="1" hangingPunct="1"/>
            <a:r>
              <a:rPr lang="en-US" altLang="en-US" sz="2400"/>
              <a:t>Therefore, in a sense, all production is done by labor.</a:t>
            </a:r>
          </a:p>
          <a:p>
            <a:pPr lvl="1" eaLnBrk="1" hangingPunct="1"/>
            <a:r>
              <a:rPr lang="en-US" altLang="en-US" sz="2400"/>
              <a:t>Income of capital is purely exploitation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The Exploitation of Labor</a:t>
            </a:r>
          </a:p>
        </p:txBody>
      </p:sp>
      <p:sp>
        <p:nvSpPr>
          <p:cNvPr id="22531" name="Content Placeholder 2"/>
          <p:cNvSpPr>
            <a:spLocks noGrp="1"/>
          </p:cNvSpPr>
          <p:nvPr>
            <p:ph idx="1"/>
          </p:nvPr>
        </p:nvSpPr>
        <p:spPr/>
        <p:txBody>
          <a:bodyPr/>
          <a:lstStyle/>
          <a:p>
            <a:pPr eaLnBrk="1" hangingPunct="1"/>
            <a:r>
              <a:rPr lang="en-US" altLang="en-US" smtClean="0"/>
              <a:t>Workers need tools (the “means of production”) to produce things</a:t>
            </a:r>
          </a:p>
          <a:p>
            <a:pPr eaLnBrk="1" hangingPunct="1"/>
            <a:r>
              <a:rPr lang="en-US" altLang="en-US" smtClean="0"/>
              <a:t>Capitalists have the tools, the workers don’t</a:t>
            </a:r>
          </a:p>
          <a:p>
            <a:pPr eaLnBrk="1" hangingPunct="1"/>
            <a:r>
              <a:rPr lang="en-US" altLang="en-US" smtClean="0"/>
              <a:t>Capitalists end up as the workers’ bosses</a:t>
            </a:r>
          </a:p>
          <a:p>
            <a:pPr lvl="1" eaLnBrk="1" hangingPunct="1"/>
            <a:r>
              <a:rPr lang="en-US" altLang="en-US" smtClean="0"/>
              <a:t>Because there are many workers but not that many capitalists, and</a:t>
            </a:r>
          </a:p>
          <a:p>
            <a:pPr lvl="1" eaLnBrk="1" hangingPunct="1"/>
            <a:r>
              <a:rPr lang="en-US" altLang="en-US" smtClean="0"/>
              <a:t>there always exists a “reserve army of the unemployed” to scare workers who may wish to ask for more than subsistence</a:t>
            </a:r>
          </a:p>
        </p:txBody>
      </p:sp>
      <p:sp>
        <p:nvSpPr>
          <p:cNvPr id="22532"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smtClean="0"/>
              <a:t>Karl Marx (1818-1883)</a:t>
            </a:r>
          </a:p>
        </p:txBody>
      </p:sp>
      <p:sp>
        <p:nvSpPr>
          <p:cNvPr id="6148" name="Rectangle 3"/>
          <p:cNvSpPr>
            <a:spLocks noGrp="1" noChangeArrowheads="1"/>
          </p:cNvSpPr>
          <p:nvPr>
            <p:ph idx="1"/>
          </p:nvPr>
        </p:nvSpPr>
        <p:spPr/>
        <p:txBody>
          <a:bodyPr/>
          <a:lstStyle/>
          <a:p>
            <a:pPr eaLnBrk="1" hangingPunct="1"/>
            <a:r>
              <a:rPr lang="en-US" altLang="en-US" smtClean="0"/>
              <a:t>Capital</a:t>
            </a:r>
          </a:p>
          <a:p>
            <a:pPr lvl="1" eaLnBrk="1" hangingPunct="1"/>
            <a:r>
              <a:rPr lang="en-US" altLang="en-US" smtClean="0">
                <a:hlinkClick r:id="rId2"/>
              </a:rPr>
              <a:t>Vol. 1</a:t>
            </a:r>
            <a:r>
              <a:rPr lang="en-US" altLang="en-US" smtClean="0"/>
              <a:t> (1867)</a:t>
            </a:r>
          </a:p>
          <a:p>
            <a:pPr lvl="1" eaLnBrk="1" hangingPunct="1"/>
            <a:r>
              <a:rPr lang="en-US" altLang="en-US" smtClean="0">
                <a:hlinkClick r:id="rId3"/>
              </a:rPr>
              <a:t>Vol. 2</a:t>
            </a:r>
            <a:r>
              <a:rPr lang="en-US" altLang="en-US" smtClean="0"/>
              <a:t> (1885)</a:t>
            </a:r>
          </a:p>
          <a:p>
            <a:pPr lvl="1" eaLnBrk="1" hangingPunct="1"/>
            <a:r>
              <a:rPr lang="en-US" altLang="en-US" smtClean="0">
                <a:hlinkClick r:id="rId4"/>
              </a:rPr>
              <a:t>Vol. 3</a:t>
            </a:r>
            <a:r>
              <a:rPr lang="en-US" altLang="en-US" smtClean="0"/>
              <a:t> (1894)</a:t>
            </a:r>
          </a:p>
          <a:p>
            <a:pPr eaLnBrk="1" hangingPunct="1"/>
            <a:r>
              <a:rPr lang="en-US" altLang="en-US" smtClean="0">
                <a:hlinkClick r:id="rId5"/>
              </a:rPr>
              <a:t>The Communist Manifesto</a:t>
            </a:r>
            <a:r>
              <a:rPr lang="en-US" altLang="en-US" smtClean="0"/>
              <a:t> (1848)</a:t>
            </a:r>
          </a:p>
          <a:p>
            <a:pPr lvl="1" eaLnBrk="1" hangingPunct="1"/>
            <a:r>
              <a:rPr lang="en-US" altLang="en-US" smtClean="0"/>
              <a:t>By Karl Marx and Friedrich Engels</a:t>
            </a:r>
          </a:p>
          <a:p>
            <a:pPr eaLnBrk="1" hangingPunct="1"/>
            <a:endParaRPr lang="en-US" altLang="en-US" smtClean="0"/>
          </a:p>
        </p:txBody>
      </p:sp>
      <p:sp>
        <p:nvSpPr>
          <p:cNvPr id="614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pic>
        <p:nvPicPr>
          <p:cNvPr id="6149" name="Picture 4" descr="k_mar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1600200"/>
            <a:ext cx="3556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The Exploitation of Labor</a:t>
            </a:r>
          </a:p>
        </p:txBody>
      </p:sp>
      <p:sp>
        <p:nvSpPr>
          <p:cNvPr id="23555" name="Content Placeholder 2"/>
          <p:cNvSpPr>
            <a:spLocks noGrp="1"/>
          </p:cNvSpPr>
          <p:nvPr>
            <p:ph idx="1"/>
          </p:nvPr>
        </p:nvSpPr>
        <p:spPr/>
        <p:txBody>
          <a:bodyPr/>
          <a:lstStyle/>
          <a:p>
            <a:pPr eaLnBrk="1" hangingPunct="1"/>
            <a:r>
              <a:rPr lang="en-US" altLang="en-US" smtClean="0"/>
              <a:t>Capitalists use the workers’ “labor time” to produce commodities</a:t>
            </a:r>
          </a:p>
          <a:p>
            <a:pPr lvl="1" eaLnBrk="1" hangingPunct="1"/>
            <a:r>
              <a:rPr lang="en-US" altLang="en-US" smtClean="0"/>
              <a:t>Labor time is the socially accepted length of the typical working day</a:t>
            </a:r>
          </a:p>
          <a:p>
            <a:pPr lvl="1" eaLnBrk="1" hangingPunct="1"/>
            <a:r>
              <a:rPr lang="en-US" altLang="en-US" smtClean="0"/>
              <a:t>Example: It may be traditional for workers to work ten hours a day. In this case, the labor time taken by the capitalist is ten hours per day</a:t>
            </a:r>
          </a:p>
          <a:p>
            <a:pPr eaLnBrk="1" hangingPunct="1"/>
            <a:endParaRPr lang="en-US" altLang="en-US" smtClean="0"/>
          </a:p>
        </p:txBody>
      </p:sp>
      <p:sp>
        <p:nvSpPr>
          <p:cNvPr id="23556"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The Exploitation of Labor</a:t>
            </a:r>
          </a:p>
        </p:txBody>
      </p:sp>
      <p:sp>
        <p:nvSpPr>
          <p:cNvPr id="24579" name="Content Placeholder 2"/>
          <p:cNvSpPr>
            <a:spLocks noGrp="1"/>
          </p:cNvSpPr>
          <p:nvPr>
            <p:ph idx="1"/>
          </p:nvPr>
        </p:nvSpPr>
        <p:spPr/>
        <p:txBody>
          <a:bodyPr/>
          <a:lstStyle/>
          <a:p>
            <a:pPr eaLnBrk="1" hangingPunct="1"/>
            <a:r>
              <a:rPr lang="en-US" altLang="en-US" smtClean="0"/>
              <a:t>But capitalists pay the workers for their “labor power”</a:t>
            </a:r>
          </a:p>
          <a:p>
            <a:pPr lvl="1" eaLnBrk="1" hangingPunct="1"/>
            <a:r>
              <a:rPr lang="en-US" altLang="en-US" smtClean="0"/>
              <a:t>Labor power is simply the ability to work</a:t>
            </a:r>
          </a:p>
          <a:p>
            <a:pPr lvl="1" eaLnBrk="1" hangingPunct="1"/>
            <a:r>
              <a:rPr lang="en-US" altLang="en-US" smtClean="0"/>
              <a:t>The payment for labor power is the subsistence wage, the bare minimum for labor to survive</a:t>
            </a:r>
          </a:p>
          <a:p>
            <a:pPr lvl="1" eaLnBrk="1" hangingPunct="1"/>
            <a:r>
              <a:rPr lang="en-US" altLang="en-US" smtClean="0"/>
              <a:t>Example: If it took six hours of labor to produce the goods a worker and his family needed to survive for a day, the value of his labor power was six hours per day</a:t>
            </a:r>
          </a:p>
        </p:txBody>
      </p:sp>
      <p:sp>
        <p:nvSpPr>
          <p:cNvPr id="24580"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The Exploitation of Labor</a:t>
            </a:r>
          </a:p>
        </p:txBody>
      </p:sp>
      <p:sp>
        <p:nvSpPr>
          <p:cNvPr id="25603" name="Content Placeholder 2"/>
          <p:cNvSpPr>
            <a:spLocks noGrp="1"/>
          </p:cNvSpPr>
          <p:nvPr>
            <p:ph idx="1"/>
          </p:nvPr>
        </p:nvSpPr>
        <p:spPr/>
        <p:txBody>
          <a:bodyPr/>
          <a:lstStyle/>
          <a:p>
            <a:pPr eaLnBrk="1" hangingPunct="1"/>
            <a:r>
              <a:rPr lang="en-US" altLang="en-US" smtClean="0"/>
              <a:t>The excess of labor time, which the capitalist takes from the worker, over labor power, which the capitalist pays to the worker, is the capitalist’s profit or “surplus value”</a:t>
            </a:r>
          </a:p>
          <a:p>
            <a:pPr lvl="1" eaLnBrk="1" hangingPunct="1"/>
            <a:r>
              <a:rPr lang="en-US" altLang="en-US" smtClean="0"/>
              <a:t>Example: The capitalist may take 10 hours of a worker’s day (labor time) and pay him 6 hours per day (labor power). Surplus value is 4 hours per worker per day</a:t>
            </a:r>
          </a:p>
          <a:p>
            <a:pPr eaLnBrk="1" hangingPunct="1"/>
            <a:r>
              <a:rPr lang="en-US" altLang="en-US" smtClean="0"/>
              <a:t>This surplus value represents exploitation</a:t>
            </a:r>
          </a:p>
        </p:txBody>
      </p:sp>
      <p:sp>
        <p:nvSpPr>
          <p:cNvPr id="25604"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The Exploitation of Labor</a:t>
            </a:r>
          </a:p>
        </p:txBody>
      </p:sp>
      <p:sp>
        <p:nvSpPr>
          <p:cNvPr id="26627" name="Content Placeholder 2"/>
          <p:cNvSpPr>
            <a:spLocks noGrp="1"/>
          </p:cNvSpPr>
          <p:nvPr>
            <p:ph idx="1"/>
          </p:nvPr>
        </p:nvSpPr>
        <p:spPr/>
        <p:txBody>
          <a:bodyPr/>
          <a:lstStyle/>
          <a:p>
            <a:pPr eaLnBrk="1" hangingPunct="1"/>
            <a:r>
              <a:rPr lang="en-US" altLang="en-US" smtClean="0"/>
              <a:t>Note that the surplus value taken by the capitalist</a:t>
            </a:r>
          </a:p>
          <a:p>
            <a:pPr lvl="1" eaLnBrk="1" hangingPunct="1"/>
            <a:r>
              <a:rPr lang="en-US" altLang="en-US" smtClean="0"/>
              <a:t>Increases when the length of the working day (value of labor time) increases, and</a:t>
            </a:r>
          </a:p>
          <a:p>
            <a:pPr lvl="1" eaLnBrk="1" hangingPunct="1"/>
            <a:r>
              <a:rPr lang="en-US" altLang="en-US" smtClean="0"/>
              <a:t>Decreases when the subsistence wage (value of labor power) increases</a:t>
            </a:r>
          </a:p>
          <a:p>
            <a:pPr eaLnBrk="1" hangingPunct="1"/>
            <a:r>
              <a:rPr lang="en-US" altLang="en-US" smtClean="0"/>
              <a:t>Historically, a great deal of the struggle between workers and bosses has been over the length of the work day</a:t>
            </a:r>
          </a:p>
        </p:txBody>
      </p:sp>
      <p:sp>
        <p:nvSpPr>
          <p:cNvPr id="26628"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27651" name="Rectangle 2"/>
          <p:cNvSpPr>
            <a:spLocks noGrp="1" noChangeArrowheads="1"/>
          </p:cNvSpPr>
          <p:nvPr>
            <p:ph type="title"/>
          </p:nvPr>
        </p:nvSpPr>
        <p:spPr/>
        <p:txBody>
          <a:bodyPr/>
          <a:lstStyle/>
          <a:p>
            <a:pPr eaLnBrk="1" hangingPunct="1"/>
            <a:r>
              <a:rPr lang="en-US" altLang="en-US" smtClean="0"/>
              <a:t>Irrational Capital Accumulation</a:t>
            </a:r>
          </a:p>
        </p:txBody>
      </p:sp>
      <p:sp>
        <p:nvSpPr>
          <p:cNvPr id="27652" name="Rectangle 3"/>
          <p:cNvSpPr>
            <a:spLocks noGrp="1" noChangeArrowheads="1"/>
          </p:cNvSpPr>
          <p:nvPr>
            <p:ph type="body" idx="1"/>
          </p:nvPr>
        </p:nvSpPr>
        <p:spPr/>
        <p:txBody>
          <a:bodyPr/>
          <a:lstStyle/>
          <a:p>
            <a:pPr eaLnBrk="1" hangingPunct="1"/>
            <a:r>
              <a:rPr lang="en-US" altLang="en-US" smtClean="0"/>
              <a:t>In spite of the fact that surplus value derives from the exploitation of labor, capitalists have an irrational belief that profits come from the capital goods (that is, machines and tools) they employ in their firms. </a:t>
            </a:r>
          </a:p>
          <a:p>
            <a:pPr eaLnBrk="1" hangingPunct="1"/>
            <a:r>
              <a:rPr lang="en-US" altLang="en-US" smtClean="0"/>
              <a:t>As a result, they obsessively strive to accumulate capital goods.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28675" name="Rectangle 2"/>
          <p:cNvSpPr>
            <a:spLocks noGrp="1" noChangeArrowheads="1"/>
          </p:cNvSpPr>
          <p:nvPr>
            <p:ph type="title"/>
          </p:nvPr>
        </p:nvSpPr>
        <p:spPr/>
        <p:txBody>
          <a:bodyPr/>
          <a:lstStyle/>
          <a:p>
            <a:pPr eaLnBrk="1" hangingPunct="1"/>
            <a:r>
              <a:rPr lang="en-US" altLang="en-US" smtClean="0"/>
              <a:t>Falling Rate of Profit</a:t>
            </a:r>
          </a:p>
        </p:txBody>
      </p:sp>
      <p:sp>
        <p:nvSpPr>
          <p:cNvPr id="28676" name="Rectangle 3"/>
          <p:cNvSpPr>
            <a:spLocks noGrp="1" noChangeArrowheads="1"/>
          </p:cNvSpPr>
          <p:nvPr>
            <p:ph type="body" idx="1"/>
          </p:nvPr>
        </p:nvSpPr>
        <p:spPr/>
        <p:txBody>
          <a:bodyPr/>
          <a:lstStyle/>
          <a:p>
            <a:pPr eaLnBrk="1" hangingPunct="1"/>
            <a:r>
              <a:rPr lang="en-US" altLang="en-US" smtClean="0"/>
              <a:t>This increases their expenses but, alas, not their profits, because only labor can generate profits</a:t>
            </a:r>
          </a:p>
          <a:p>
            <a:pPr eaLnBrk="1" hangingPunct="1"/>
            <a:r>
              <a:rPr lang="en-US" altLang="en-US" smtClean="0"/>
              <a:t>So, their rate of profit declines.</a:t>
            </a:r>
          </a:p>
          <a:p>
            <a:pPr lvl="1" eaLnBrk="1" hangingPunct="1"/>
            <a:r>
              <a:rPr lang="en-US" altLang="en-US" smtClean="0"/>
              <a:t>Recall that Ricardo had earlier derived the falling rate of profit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smtClean="0"/>
              <a:t>Crises</a:t>
            </a:r>
          </a:p>
        </p:txBody>
      </p:sp>
      <p:sp>
        <p:nvSpPr>
          <p:cNvPr id="29700" name="Rectangle 3"/>
          <p:cNvSpPr>
            <a:spLocks noGrp="1" noChangeArrowheads="1"/>
          </p:cNvSpPr>
          <p:nvPr>
            <p:ph idx="1"/>
          </p:nvPr>
        </p:nvSpPr>
        <p:spPr/>
        <p:txBody>
          <a:bodyPr/>
          <a:lstStyle/>
          <a:p>
            <a:pPr eaLnBrk="1" hangingPunct="1">
              <a:lnSpc>
                <a:spcPct val="90000"/>
              </a:lnSpc>
            </a:pPr>
            <a:r>
              <a:rPr lang="en-US" altLang="en-US" smtClean="0"/>
              <a:t>Business crises are a perpetual feature of capitalism. Why?</a:t>
            </a:r>
          </a:p>
          <a:p>
            <a:pPr lvl="1" eaLnBrk="1" hangingPunct="1">
              <a:lnSpc>
                <a:spcPct val="90000"/>
              </a:lnSpc>
            </a:pPr>
            <a:r>
              <a:rPr lang="en-US" altLang="en-US" smtClean="0"/>
              <a:t>Recall that capitalists obsessively accumulate capital</a:t>
            </a:r>
          </a:p>
          <a:p>
            <a:pPr lvl="1" eaLnBrk="1" hangingPunct="1">
              <a:lnSpc>
                <a:spcPct val="90000"/>
              </a:lnSpc>
            </a:pPr>
            <a:r>
              <a:rPr lang="en-US" altLang="en-US" smtClean="0"/>
              <a:t>At times, the accumulation of capital becomes too rapid</a:t>
            </a:r>
          </a:p>
          <a:p>
            <a:pPr lvl="1" eaLnBrk="1" hangingPunct="1">
              <a:lnSpc>
                <a:spcPct val="90000"/>
              </a:lnSpc>
            </a:pPr>
            <a:r>
              <a:rPr lang="en-US" altLang="en-US" smtClean="0"/>
              <a:t>At such times, production increases faster than demand</a:t>
            </a:r>
          </a:p>
          <a:p>
            <a:pPr lvl="1" eaLnBrk="1" hangingPunct="1">
              <a:lnSpc>
                <a:spcPct val="90000"/>
              </a:lnSpc>
            </a:pPr>
            <a:r>
              <a:rPr lang="en-US" altLang="en-US" smtClean="0"/>
              <a:t>Market gluts appear and goods go unsold</a:t>
            </a:r>
          </a:p>
          <a:p>
            <a:pPr lvl="1" eaLnBrk="1" hangingPunct="1">
              <a:lnSpc>
                <a:spcPct val="90000"/>
              </a:lnSpc>
            </a:pPr>
            <a:r>
              <a:rPr lang="en-US" altLang="en-US" smtClean="0"/>
              <a:t>Many capitalists are forced to shut down</a:t>
            </a:r>
          </a:p>
        </p:txBody>
      </p:sp>
      <p:sp>
        <p:nvSpPr>
          <p:cNvPr id="2969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en-US" smtClean="0"/>
              <a:t>Crises</a:t>
            </a:r>
          </a:p>
        </p:txBody>
      </p:sp>
      <p:sp>
        <p:nvSpPr>
          <p:cNvPr id="30724" name="Rectangle 3"/>
          <p:cNvSpPr>
            <a:spLocks noGrp="1" noChangeArrowheads="1"/>
          </p:cNvSpPr>
          <p:nvPr>
            <p:ph idx="1"/>
          </p:nvPr>
        </p:nvSpPr>
        <p:spPr/>
        <p:txBody>
          <a:bodyPr/>
          <a:lstStyle/>
          <a:p>
            <a:pPr eaLnBrk="1" hangingPunct="1">
              <a:lnSpc>
                <a:spcPct val="90000"/>
              </a:lnSpc>
            </a:pPr>
            <a:r>
              <a:rPr lang="en-US" altLang="en-US" sz="2800"/>
              <a:t>Now, recall the falling rate of profit</a:t>
            </a:r>
          </a:p>
          <a:p>
            <a:pPr eaLnBrk="1" hangingPunct="1">
              <a:lnSpc>
                <a:spcPct val="90000"/>
              </a:lnSpc>
            </a:pPr>
            <a:r>
              <a:rPr lang="en-US" altLang="en-US" sz="2800"/>
              <a:t>When the overall rate of profit is low, smaller firms are especially vulnerable to business crises. </a:t>
            </a:r>
          </a:p>
          <a:p>
            <a:pPr eaLnBrk="1" hangingPunct="1">
              <a:lnSpc>
                <a:spcPct val="90000"/>
              </a:lnSpc>
            </a:pPr>
            <a:r>
              <a:rPr lang="en-US" altLang="en-US" sz="2800"/>
              <a:t>They get taken over by larger firms. </a:t>
            </a:r>
          </a:p>
          <a:p>
            <a:pPr eaLnBrk="1" hangingPunct="1">
              <a:lnSpc>
                <a:spcPct val="90000"/>
              </a:lnSpc>
            </a:pPr>
            <a:r>
              <a:rPr lang="en-US" altLang="en-US" sz="2800"/>
              <a:t>This concentrates power in the hands of fewer and fewer firms. </a:t>
            </a:r>
          </a:p>
          <a:p>
            <a:pPr eaLnBrk="1" hangingPunct="1">
              <a:lnSpc>
                <a:spcPct val="90000"/>
              </a:lnSpc>
            </a:pPr>
            <a:r>
              <a:rPr lang="en-US" altLang="en-US" sz="2800"/>
              <a:t>Moreover, the middle class capitalists who sell their small firms to the big firms then become new members of the working class.</a:t>
            </a:r>
          </a:p>
        </p:txBody>
      </p:sp>
      <p:sp>
        <p:nvSpPr>
          <p:cNvPr id="30722"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31747" name="Rectangle 2"/>
          <p:cNvSpPr>
            <a:spLocks noGrp="1" noChangeArrowheads="1"/>
          </p:cNvSpPr>
          <p:nvPr>
            <p:ph type="title"/>
          </p:nvPr>
        </p:nvSpPr>
        <p:spPr/>
        <p:txBody>
          <a:bodyPr/>
          <a:lstStyle/>
          <a:p>
            <a:pPr eaLnBrk="1" hangingPunct="1"/>
            <a:r>
              <a:rPr lang="en-US" altLang="en-US" smtClean="0"/>
              <a:t>Exploitation</a:t>
            </a:r>
          </a:p>
        </p:txBody>
      </p:sp>
      <p:sp>
        <p:nvSpPr>
          <p:cNvPr id="31748" name="Rectangle 3"/>
          <p:cNvSpPr>
            <a:spLocks noGrp="1" noChangeArrowheads="1"/>
          </p:cNvSpPr>
          <p:nvPr>
            <p:ph type="body" idx="1"/>
          </p:nvPr>
        </p:nvSpPr>
        <p:spPr/>
        <p:txBody>
          <a:bodyPr/>
          <a:lstStyle/>
          <a:p>
            <a:pPr eaLnBrk="1" hangingPunct="1"/>
            <a:r>
              <a:rPr lang="en-US" altLang="en-US" smtClean="0"/>
              <a:t>When big firms become bigger and even more powerful, they try to boost their profits by increasing the pressure on workers to, for example, work longer hours, work for lower wages, etc.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32771" name="Rectangle 2"/>
          <p:cNvSpPr>
            <a:spLocks noGrp="1" noChangeArrowheads="1"/>
          </p:cNvSpPr>
          <p:nvPr>
            <p:ph type="title"/>
          </p:nvPr>
        </p:nvSpPr>
        <p:spPr/>
        <p:txBody>
          <a:bodyPr/>
          <a:lstStyle/>
          <a:p>
            <a:pPr eaLnBrk="1" hangingPunct="1"/>
            <a:r>
              <a:rPr lang="en-US" altLang="en-US" smtClean="0"/>
              <a:t>The End</a:t>
            </a:r>
          </a:p>
        </p:txBody>
      </p:sp>
      <p:sp>
        <p:nvSpPr>
          <p:cNvPr id="32772" name="Rectangle 3"/>
          <p:cNvSpPr>
            <a:spLocks noGrp="1" noChangeArrowheads="1"/>
          </p:cNvSpPr>
          <p:nvPr>
            <p:ph type="body" idx="1"/>
          </p:nvPr>
        </p:nvSpPr>
        <p:spPr/>
        <p:txBody>
          <a:bodyPr/>
          <a:lstStyle/>
          <a:p>
            <a:pPr eaLnBrk="1" hangingPunct="1"/>
            <a:r>
              <a:rPr lang="en-US" altLang="en-US" smtClean="0"/>
              <a:t>At some point, the growing but increasingly oppressed working class turns on their capitalist oppressors. </a:t>
            </a:r>
          </a:p>
          <a:p>
            <a:pPr eaLnBrk="1" hangingPunct="1"/>
            <a:r>
              <a:rPr lang="en-US" altLang="en-US" smtClean="0"/>
              <a:t>This unleashes a revolution and brings about the end of capitalism.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Karl Marx</a:t>
            </a:r>
            <a:endParaRPr lang="en-US" dirty="0"/>
          </a:p>
        </p:txBody>
      </p:sp>
      <p:sp>
        <p:nvSpPr>
          <p:cNvPr id="3" name="Content Placeholder 2"/>
          <p:cNvSpPr>
            <a:spLocks noGrp="1"/>
          </p:cNvSpPr>
          <p:nvPr>
            <p:ph idx="1"/>
          </p:nvPr>
        </p:nvSpPr>
        <p:spPr/>
        <p:txBody>
          <a:bodyPr/>
          <a:lstStyle/>
          <a:p>
            <a:r>
              <a:rPr lang="en-US" i="1" dirty="0" smtClean="0"/>
              <a:t>The Ordinary Business of Life </a:t>
            </a:r>
            <a:r>
              <a:rPr lang="en-US" dirty="0" smtClean="0"/>
              <a:t>by Roger E. Backhouse, pages 156-165</a:t>
            </a:r>
          </a:p>
          <a:p>
            <a:r>
              <a:rPr lang="en-US" i="1" dirty="0" smtClean="0"/>
              <a:t>The Worldly Philosophers </a:t>
            </a:r>
            <a:r>
              <a:rPr lang="en-US" dirty="0" smtClean="0"/>
              <a:t>by Robert L. </a:t>
            </a:r>
            <a:r>
              <a:rPr lang="en-US" dirty="0" err="1" smtClean="0"/>
              <a:t>Heilbroner</a:t>
            </a:r>
            <a:r>
              <a:rPr lang="en-US" dirty="0" smtClean="0"/>
              <a:t>, Chapter VI (The Inexorable System of Karl Marx)</a:t>
            </a:r>
          </a:p>
          <a:p>
            <a:r>
              <a:rPr lang="en-US" i="1" dirty="0" smtClean="0"/>
              <a:t>New Ideas from Dead Economists </a:t>
            </a:r>
            <a:r>
              <a:rPr lang="en-US" dirty="0" smtClean="0"/>
              <a:t>by Todd Buchholz, Chapter VI (The Angry Oracle Called Karl Marx)</a:t>
            </a:r>
            <a:endParaRPr lang="en-US" dirty="0"/>
          </a:p>
        </p:txBody>
      </p:sp>
      <p:sp>
        <p:nvSpPr>
          <p:cNvPr id="4" name="Footer Placeholder 3"/>
          <p:cNvSpPr>
            <a:spLocks noGrp="1"/>
          </p:cNvSpPr>
          <p:nvPr>
            <p:ph type="ftr" sz="quarter" idx="11"/>
          </p:nvPr>
        </p:nvSpPr>
        <p:spPr/>
        <p:txBody>
          <a:bodyPr/>
          <a:lstStyle/>
          <a:p>
            <a:pPr>
              <a:defRPr/>
            </a:pPr>
            <a:r>
              <a:rPr lang="en-US" smtClean="0"/>
              <a:t>KARL MARX</a:t>
            </a:r>
            <a:endParaRPr lang="en-US"/>
          </a:p>
        </p:txBody>
      </p:sp>
    </p:spTree>
    <p:extLst>
      <p:ext uri="{BB962C8B-B14F-4D97-AF65-F5344CB8AC3E}">
        <p14:creationId xmlns:p14="http://schemas.microsoft.com/office/powerpoint/2010/main" val="123340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Then What?</a:t>
            </a:r>
          </a:p>
        </p:txBody>
      </p:sp>
      <p:sp>
        <p:nvSpPr>
          <p:cNvPr id="33795" name="Content Placeholder 2"/>
          <p:cNvSpPr>
            <a:spLocks noGrp="1"/>
          </p:cNvSpPr>
          <p:nvPr>
            <p:ph idx="1"/>
          </p:nvPr>
        </p:nvSpPr>
        <p:spPr/>
        <p:txBody>
          <a:bodyPr/>
          <a:lstStyle/>
          <a:p>
            <a:r>
              <a:rPr lang="en-US" altLang="en-US" smtClean="0"/>
              <a:t>Capitalism would be replaced by socialism and then communism, the final state of society</a:t>
            </a:r>
          </a:p>
          <a:p>
            <a:r>
              <a:rPr lang="en-US" altLang="en-US" smtClean="0"/>
              <a:t>Under communism, there would be no classes, and therefore no class conflict, and therefore no need for a new mode of production</a:t>
            </a:r>
          </a:p>
          <a:p>
            <a:r>
              <a:rPr lang="en-US" altLang="en-US" smtClean="0"/>
              <a:t>But exactly would life under communism feel like?</a:t>
            </a:r>
          </a:p>
        </p:txBody>
      </p:sp>
      <p:sp>
        <p:nvSpPr>
          <p:cNvPr id="33796"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Then What?</a:t>
            </a:r>
          </a:p>
        </p:txBody>
      </p:sp>
      <p:sp>
        <p:nvSpPr>
          <p:cNvPr id="34819" name="Content Placeholder 2"/>
          <p:cNvSpPr>
            <a:spLocks noGrp="1"/>
          </p:cNvSpPr>
          <p:nvPr>
            <p:ph idx="1"/>
          </p:nvPr>
        </p:nvSpPr>
        <p:spPr/>
        <p:txBody>
          <a:bodyPr/>
          <a:lstStyle/>
          <a:p>
            <a:r>
              <a:rPr lang="en-US" altLang="en-US" smtClean="0"/>
              <a:t>Marx did not fully describe his vision of life under communism</a:t>
            </a:r>
          </a:p>
          <a:p>
            <a:r>
              <a:rPr lang="en-US" altLang="en-US" smtClean="0"/>
              <a:t>However, there is an evocative passage in his </a:t>
            </a:r>
            <a:r>
              <a:rPr lang="en-US" altLang="en-US" i="1" smtClean="0"/>
              <a:t>The German Ideology </a:t>
            </a:r>
            <a:r>
              <a:rPr lang="en-US" altLang="en-US" smtClean="0"/>
              <a:t>(1846) </a:t>
            </a:r>
          </a:p>
          <a:p>
            <a:r>
              <a:rPr lang="en-US" altLang="en-US" smtClean="0"/>
              <a:t>The following passage can also be seen as Marx’s criticism of what the division of labor under capitalism does to workers</a:t>
            </a:r>
          </a:p>
          <a:p>
            <a:pPr lvl="1"/>
            <a:endParaRPr lang="en-US" altLang="en-US" smtClean="0"/>
          </a:p>
        </p:txBody>
      </p:sp>
      <p:sp>
        <p:nvSpPr>
          <p:cNvPr id="34820"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Then What?</a:t>
            </a:r>
          </a:p>
        </p:txBody>
      </p:sp>
      <p:sp>
        <p:nvSpPr>
          <p:cNvPr id="3" name="Content Placeholder 2"/>
          <p:cNvSpPr>
            <a:spLocks noGrp="1"/>
          </p:cNvSpPr>
          <p:nvPr>
            <p:ph idx="1"/>
          </p:nvPr>
        </p:nvSpPr>
        <p:spPr/>
        <p:txBody>
          <a:bodyPr>
            <a:normAutofit fontScale="92500" lnSpcReduction="20000"/>
          </a:bodyPr>
          <a:lstStyle/>
          <a:p>
            <a:pPr>
              <a:defRPr/>
            </a:pPr>
            <a:r>
              <a:rPr lang="en-US" dirty="0" smtClean="0"/>
              <a:t>“For </a:t>
            </a:r>
            <a:r>
              <a:rPr lang="en-US" dirty="0"/>
              <a:t>as soon as the distribution of </a:t>
            </a:r>
            <a:r>
              <a:rPr lang="en-US" dirty="0" err="1"/>
              <a:t>labour</a:t>
            </a:r>
            <a:r>
              <a:rPr lang="en-US" dirty="0"/>
              <a:t> comes into being, each man has a particular, exclusive sphere of activity, which is forced upon him and from which he cannot escape. He is a hunter, a fisherman, a herdsman, or a critical critic, and must remain so if he does not want to lose his means of livelihood; while in communist society, where nobody has one exclusive sphere of activity but each can become accomplished in any branch he wishes, society regulates the general production and thus makes it possible for me to do one thing today and another tomorrow, to hunt in the morning, fish in the afternoon, rear cattle in the evening, </a:t>
            </a:r>
            <a:r>
              <a:rPr lang="en-US" dirty="0" err="1"/>
              <a:t>criticise</a:t>
            </a:r>
            <a:r>
              <a:rPr lang="en-US" dirty="0"/>
              <a:t> after dinner, just as I have a mind, without ever becoming hunter, fisherman, herdsman or </a:t>
            </a:r>
            <a:r>
              <a:rPr lang="en-US"/>
              <a:t>critic</a:t>
            </a:r>
            <a:r>
              <a:rPr lang="en-US" smtClean="0"/>
              <a:t>.”</a:t>
            </a:r>
            <a:endParaRPr lang="en-US" dirty="0"/>
          </a:p>
        </p:txBody>
      </p:sp>
      <p:sp>
        <p:nvSpPr>
          <p:cNvPr id="35844"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altLang="en-US" smtClean="0"/>
              <a:t>Assessment</a:t>
            </a:r>
          </a:p>
        </p:txBody>
      </p:sp>
      <p:sp>
        <p:nvSpPr>
          <p:cNvPr id="36868" name="Rectangle 3"/>
          <p:cNvSpPr>
            <a:spLocks noGrp="1" noChangeArrowheads="1"/>
          </p:cNvSpPr>
          <p:nvPr>
            <p:ph idx="1"/>
          </p:nvPr>
        </p:nvSpPr>
        <p:spPr/>
        <p:txBody>
          <a:bodyPr/>
          <a:lstStyle/>
          <a:p>
            <a:pPr eaLnBrk="1" hangingPunct="1">
              <a:lnSpc>
                <a:spcPct val="80000"/>
              </a:lnSpc>
            </a:pPr>
            <a:r>
              <a:rPr lang="en-US" altLang="en-US" sz="2400"/>
              <a:t>Marx’s predictions have not come true. </a:t>
            </a:r>
          </a:p>
          <a:p>
            <a:pPr eaLnBrk="1" hangingPunct="1">
              <a:lnSpc>
                <a:spcPct val="80000"/>
              </a:lnSpc>
            </a:pPr>
            <a:r>
              <a:rPr lang="en-US" altLang="en-US" sz="2400"/>
              <a:t>Capitalism is alive and well. </a:t>
            </a:r>
          </a:p>
          <a:p>
            <a:pPr eaLnBrk="1" hangingPunct="1">
              <a:lnSpc>
                <a:spcPct val="80000"/>
              </a:lnSpc>
            </a:pPr>
            <a:r>
              <a:rPr lang="en-US" altLang="en-US" sz="2400"/>
              <a:t>The rate of profit shows no signs of falling over time; it is pretty stable. </a:t>
            </a:r>
          </a:p>
          <a:p>
            <a:pPr eaLnBrk="1" hangingPunct="1">
              <a:lnSpc>
                <a:spcPct val="80000"/>
              </a:lnSpc>
            </a:pPr>
            <a:r>
              <a:rPr lang="en-US" altLang="en-US" sz="2400"/>
              <a:t>Workers have not become worse off over time; wage incomes have risen at about the same rate as capital income. </a:t>
            </a:r>
          </a:p>
          <a:p>
            <a:pPr eaLnBrk="1" hangingPunct="1">
              <a:lnSpc>
                <a:spcPct val="80000"/>
              </a:lnSpc>
            </a:pPr>
            <a:r>
              <a:rPr lang="en-US" altLang="en-US" sz="2400"/>
              <a:t>Besides, the nature of capitalism has changed. Even workers own stocks and bonds nowadays and have an interest in the good health of capitalism. </a:t>
            </a:r>
          </a:p>
          <a:p>
            <a:pPr eaLnBrk="1" hangingPunct="1">
              <a:lnSpc>
                <a:spcPct val="80000"/>
              </a:lnSpc>
            </a:pPr>
            <a:r>
              <a:rPr lang="en-US" altLang="en-US" sz="2400"/>
              <a:t>Democracy and its social welfare laws have tempered capitalism’s worst excesses. </a:t>
            </a:r>
          </a:p>
          <a:p>
            <a:pPr eaLnBrk="1" hangingPunct="1">
              <a:lnSpc>
                <a:spcPct val="80000"/>
              </a:lnSpc>
            </a:pPr>
            <a:r>
              <a:rPr lang="en-US" altLang="en-US" sz="2400"/>
              <a:t>Marx’s theories may have ended up </a:t>
            </a:r>
            <a:r>
              <a:rPr lang="en-US" altLang="en-US" sz="2400" i="1"/>
              <a:t>saving</a:t>
            </a:r>
            <a:r>
              <a:rPr lang="en-US" altLang="en-US" sz="2400"/>
              <a:t> capitalism by convincing capitalist societies of the need for a certain level of fairness.</a:t>
            </a:r>
          </a:p>
        </p:txBody>
      </p:sp>
      <p:sp>
        <p:nvSpPr>
          <p:cNvPr id="3686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Marx’s Two-Sector Growth Model</a:t>
            </a:r>
          </a:p>
        </p:txBody>
      </p:sp>
      <p:sp>
        <p:nvSpPr>
          <p:cNvPr id="37891" name="Text Placeholder 4"/>
          <p:cNvSpPr>
            <a:spLocks noGrp="1"/>
          </p:cNvSpPr>
          <p:nvPr>
            <p:ph type="body" idx="1"/>
          </p:nvPr>
        </p:nvSpPr>
        <p:spPr/>
        <p:txBody>
          <a:bodyPr/>
          <a:lstStyle/>
          <a:p>
            <a:pPr eaLnBrk="1" hangingPunct="1"/>
            <a:endParaRPr lang="en-US" altLang="en-US" smtClean="0"/>
          </a:p>
        </p:txBody>
      </p:sp>
      <p:sp>
        <p:nvSpPr>
          <p:cNvPr id="37892"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38915" name="Rectangle 2"/>
          <p:cNvSpPr>
            <a:spLocks noGrp="1" noChangeArrowheads="1"/>
          </p:cNvSpPr>
          <p:nvPr>
            <p:ph type="title"/>
          </p:nvPr>
        </p:nvSpPr>
        <p:spPr/>
        <p:txBody>
          <a:bodyPr/>
          <a:lstStyle/>
          <a:p>
            <a:pPr eaLnBrk="1" hangingPunct="1"/>
            <a:r>
              <a:rPr lang="en-US" altLang="en-US" sz="4000"/>
              <a:t>Formal Economics: The First Two-Sector Growth Model</a:t>
            </a:r>
          </a:p>
        </p:txBody>
      </p:sp>
      <p:sp>
        <p:nvSpPr>
          <p:cNvPr id="38916" name="Rectangle 3"/>
          <p:cNvSpPr>
            <a:spLocks noGrp="1" noChangeArrowheads="1"/>
          </p:cNvSpPr>
          <p:nvPr>
            <p:ph type="body" idx="1"/>
          </p:nvPr>
        </p:nvSpPr>
        <p:spPr/>
        <p:txBody>
          <a:bodyPr/>
          <a:lstStyle/>
          <a:p>
            <a:pPr eaLnBrk="1" hangingPunct="1">
              <a:lnSpc>
                <a:spcPct val="90000"/>
              </a:lnSpc>
            </a:pPr>
            <a:r>
              <a:rPr lang="en-US" altLang="en-US" smtClean="0"/>
              <a:t>There are two sectors in Marx’s theory: one produces capital goods and the other produces consumer goods.</a:t>
            </a:r>
          </a:p>
          <a:p>
            <a:pPr eaLnBrk="1" hangingPunct="1">
              <a:lnSpc>
                <a:spcPct val="90000"/>
              </a:lnSpc>
            </a:pPr>
            <a:r>
              <a:rPr lang="en-US" altLang="en-US" smtClean="0"/>
              <a:t>Workers earn </a:t>
            </a:r>
            <a:r>
              <a:rPr lang="en-US" altLang="en-US" i="1" smtClean="0"/>
              <a:t>wages</a:t>
            </a:r>
            <a:r>
              <a:rPr lang="en-US" altLang="en-US" smtClean="0"/>
              <a:t> and capitalists earn </a:t>
            </a:r>
            <a:r>
              <a:rPr lang="en-US" altLang="en-US" i="1" smtClean="0"/>
              <a:t>profits</a:t>
            </a:r>
            <a:r>
              <a:rPr lang="en-US" altLang="en-US" smtClean="0"/>
              <a:t>.</a:t>
            </a:r>
          </a:p>
          <a:p>
            <a:pPr eaLnBrk="1" hangingPunct="1">
              <a:lnSpc>
                <a:spcPct val="90000"/>
              </a:lnSpc>
            </a:pPr>
            <a:r>
              <a:rPr lang="en-US" altLang="en-US" smtClean="0"/>
              <a:t>Workers spend all their earnings on consumer goods—they don’t save.</a:t>
            </a:r>
          </a:p>
          <a:p>
            <a:pPr eaLnBrk="1" hangingPunct="1">
              <a:lnSpc>
                <a:spcPct val="90000"/>
              </a:lnSpc>
            </a:pPr>
            <a:r>
              <a:rPr lang="en-US" altLang="en-US" smtClean="0"/>
              <a:t>Capitalists spend part of their income on consumer goods and save the rest.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39939" name="Rectangle 2"/>
          <p:cNvSpPr>
            <a:spLocks noGrp="1" noChangeArrowheads="1"/>
          </p:cNvSpPr>
          <p:nvPr>
            <p:ph type="title"/>
          </p:nvPr>
        </p:nvSpPr>
        <p:spPr/>
        <p:txBody>
          <a:bodyPr/>
          <a:lstStyle/>
          <a:p>
            <a:pPr eaLnBrk="1" hangingPunct="1"/>
            <a:r>
              <a:rPr lang="en-US" altLang="en-US" smtClean="0"/>
              <a:t>Saving </a:t>
            </a:r>
            <a:r>
              <a:rPr lang="en-US" altLang="en-US" smtClean="0">
                <a:cs typeface="Arial" charset="0"/>
              </a:rPr>
              <a:t>→ Growth</a:t>
            </a:r>
          </a:p>
        </p:txBody>
      </p:sp>
      <p:sp>
        <p:nvSpPr>
          <p:cNvPr id="39940" name="Rectangle 3"/>
          <p:cNvSpPr>
            <a:spLocks noGrp="1" noChangeArrowheads="1"/>
          </p:cNvSpPr>
          <p:nvPr>
            <p:ph type="body" idx="1"/>
          </p:nvPr>
        </p:nvSpPr>
        <p:spPr/>
        <p:txBody>
          <a:bodyPr/>
          <a:lstStyle/>
          <a:p>
            <a:pPr eaLnBrk="1" hangingPunct="1">
              <a:lnSpc>
                <a:spcPct val="90000"/>
              </a:lnSpc>
            </a:pPr>
            <a:r>
              <a:rPr lang="en-US" altLang="en-US" smtClean="0"/>
              <a:t>Capitalists’ savings are used to pay for more capital goods (i.e., machines or </a:t>
            </a:r>
            <a:r>
              <a:rPr lang="en-US" altLang="en-US" i="1" smtClean="0"/>
              <a:t>fixed capital</a:t>
            </a:r>
            <a:r>
              <a:rPr lang="en-US" altLang="en-US" smtClean="0"/>
              <a:t>) and to hire more labor (i.e., workers or </a:t>
            </a:r>
            <a:r>
              <a:rPr lang="en-US" altLang="en-US" i="1" smtClean="0"/>
              <a:t>circulating capital</a:t>
            </a:r>
            <a:r>
              <a:rPr lang="en-US" altLang="en-US" smtClean="0"/>
              <a:t>).</a:t>
            </a:r>
          </a:p>
          <a:p>
            <a:pPr eaLnBrk="1" hangingPunct="1">
              <a:lnSpc>
                <a:spcPct val="90000"/>
              </a:lnSpc>
            </a:pPr>
            <a:r>
              <a:rPr lang="en-US" altLang="en-US" smtClean="0"/>
              <a:t>The economy grows rapidly when the employment of machines and workers increases rapidly. </a:t>
            </a:r>
          </a:p>
          <a:p>
            <a:pPr eaLnBrk="1" hangingPunct="1">
              <a:lnSpc>
                <a:spcPct val="90000"/>
              </a:lnSpc>
            </a:pPr>
            <a:r>
              <a:rPr lang="en-US" altLang="en-US" smtClean="0"/>
              <a:t>But this would happen only if the capitalists save a lot.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0963" name="Rectangle 2"/>
          <p:cNvSpPr>
            <a:spLocks noGrp="1" noChangeArrowheads="1"/>
          </p:cNvSpPr>
          <p:nvPr>
            <p:ph type="title"/>
          </p:nvPr>
        </p:nvSpPr>
        <p:spPr/>
        <p:txBody>
          <a:bodyPr/>
          <a:lstStyle/>
          <a:p>
            <a:pPr eaLnBrk="1" hangingPunct="1"/>
            <a:r>
              <a:rPr lang="en-US" altLang="en-US" smtClean="0"/>
              <a:t>Profits + Thrift </a:t>
            </a:r>
            <a:r>
              <a:rPr lang="en-US" altLang="en-US" smtClean="0">
                <a:cs typeface="Arial" charset="0"/>
              </a:rPr>
              <a:t>→ Saving</a:t>
            </a:r>
          </a:p>
        </p:txBody>
      </p:sp>
      <p:sp>
        <p:nvSpPr>
          <p:cNvPr id="40964" name="Rectangle 3"/>
          <p:cNvSpPr>
            <a:spLocks noGrp="1" noChangeArrowheads="1"/>
          </p:cNvSpPr>
          <p:nvPr>
            <p:ph type="body" idx="1"/>
          </p:nvPr>
        </p:nvSpPr>
        <p:spPr/>
        <p:txBody>
          <a:bodyPr/>
          <a:lstStyle/>
          <a:p>
            <a:pPr eaLnBrk="1" hangingPunct="1"/>
            <a:r>
              <a:rPr lang="en-US" altLang="en-US" smtClean="0"/>
              <a:t>Capitalists would save a lot </a:t>
            </a:r>
          </a:p>
          <a:p>
            <a:pPr lvl="1" eaLnBrk="1" hangingPunct="1"/>
            <a:r>
              <a:rPr lang="en-US" altLang="en-US" smtClean="0"/>
              <a:t>if they earn high profits and </a:t>
            </a:r>
          </a:p>
          <a:p>
            <a:pPr lvl="1" eaLnBrk="1" hangingPunct="1"/>
            <a:r>
              <a:rPr lang="en-US" altLang="en-US" smtClean="0"/>
              <a:t>if they have a high </a:t>
            </a:r>
            <a:r>
              <a:rPr lang="en-US" altLang="en-US" i="1" smtClean="0"/>
              <a:t>propensity to save</a:t>
            </a:r>
            <a:r>
              <a:rPr lang="en-US" altLang="en-US" smtClean="0"/>
              <a:t> out of those profits.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1987" name="Rectangle 2"/>
          <p:cNvSpPr>
            <a:spLocks noGrp="1" noChangeArrowheads="1"/>
          </p:cNvSpPr>
          <p:nvPr>
            <p:ph type="title"/>
          </p:nvPr>
        </p:nvSpPr>
        <p:spPr/>
        <p:txBody>
          <a:bodyPr/>
          <a:lstStyle/>
          <a:p>
            <a:pPr eaLnBrk="1" hangingPunct="1"/>
            <a:r>
              <a:rPr lang="en-US" altLang="en-US" sz="4000"/>
              <a:t>Exploitation + Workers per Machine </a:t>
            </a:r>
            <a:r>
              <a:rPr lang="en-US" altLang="en-US" sz="4000">
                <a:cs typeface="Arial" charset="0"/>
              </a:rPr>
              <a:t>→ Profits</a:t>
            </a:r>
          </a:p>
        </p:txBody>
      </p:sp>
      <p:sp>
        <p:nvSpPr>
          <p:cNvPr id="41988" name="Rectangle 3"/>
          <p:cNvSpPr>
            <a:spLocks noGrp="1" noChangeArrowheads="1"/>
          </p:cNvSpPr>
          <p:nvPr>
            <p:ph type="body" idx="1"/>
          </p:nvPr>
        </p:nvSpPr>
        <p:spPr/>
        <p:txBody>
          <a:bodyPr/>
          <a:lstStyle/>
          <a:p>
            <a:pPr eaLnBrk="1" hangingPunct="1"/>
            <a:r>
              <a:rPr lang="en-US" altLang="en-US" smtClean="0"/>
              <a:t>Capitalists will earn high profits </a:t>
            </a:r>
          </a:p>
          <a:p>
            <a:pPr lvl="1" eaLnBrk="1" hangingPunct="1"/>
            <a:r>
              <a:rPr lang="en-US" altLang="en-US" smtClean="0"/>
              <a:t>if the profit per worker (which Marx referred to variously as the </a:t>
            </a:r>
            <a:r>
              <a:rPr lang="en-US" altLang="en-US" i="1" smtClean="0"/>
              <a:t>rate of surplus value</a:t>
            </a:r>
            <a:r>
              <a:rPr lang="en-US" altLang="en-US" smtClean="0"/>
              <a:t> and the </a:t>
            </a:r>
            <a:r>
              <a:rPr lang="en-US" altLang="en-US" i="1" smtClean="0"/>
              <a:t>degree of exploitation</a:t>
            </a:r>
            <a:r>
              <a:rPr lang="en-US" altLang="en-US" smtClean="0"/>
              <a:t>) is high and </a:t>
            </a:r>
          </a:p>
          <a:p>
            <a:pPr lvl="1" eaLnBrk="1" hangingPunct="1"/>
            <a:r>
              <a:rPr lang="en-US" altLang="en-US" smtClean="0"/>
              <a:t>if capitalists use a high proportion of workers relative to machines (Marx referred to the inverse of this ratio as the </a:t>
            </a:r>
            <a:r>
              <a:rPr lang="en-US" altLang="en-US" i="1" smtClean="0"/>
              <a:t>organic composition of capital</a:t>
            </a:r>
            <a:r>
              <a:rPr lang="en-US" altLang="en-US"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3011" name="Rectangle 2"/>
          <p:cNvSpPr>
            <a:spLocks noGrp="1" noChangeArrowheads="1"/>
          </p:cNvSpPr>
          <p:nvPr>
            <p:ph type="title"/>
          </p:nvPr>
        </p:nvSpPr>
        <p:spPr/>
        <p:txBody>
          <a:bodyPr/>
          <a:lstStyle/>
          <a:p>
            <a:pPr eaLnBrk="1" hangingPunct="1"/>
            <a:r>
              <a:rPr lang="en-US" altLang="en-US" sz="4000"/>
              <a:t>Thrift + Exploitation + Workers per Machine </a:t>
            </a:r>
            <a:r>
              <a:rPr lang="en-US" altLang="en-US" sz="4000">
                <a:cs typeface="Arial" charset="0"/>
              </a:rPr>
              <a:t>→ Growth</a:t>
            </a:r>
          </a:p>
        </p:txBody>
      </p:sp>
      <p:sp>
        <p:nvSpPr>
          <p:cNvPr id="43012" name="Rectangle 3"/>
          <p:cNvSpPr>
            <a:spLocks noGrp="1" noChangeArrowheads="1"/>
          </p:cNvSpPr>
          <p:nvPr>
            <p:ph type="body" idx="1"/>
          </p:nvPr>
        </p:nvSpPr>
        <p:spPr/>
        <p:txBody>
          <a:bodyPr/>
          <a:lstStyle/>
          <a:p>
            <a:pPr eaLnBrk="1" hangingPunct="1"/>
            <a:r>
              <a:rPr lang="en-US" altLang="en-US" smtClean="0"/>
              <a:t>Therefore, an economy’s growth rate </a:t>
            </a:r>
          </a:p>
          <a:p>
            <a:pPr lvl="1" eaLnBrk="1" hangingPunct="1"/>
            <a:r>
              <a:rPr lang="en-US" altLang="en-US" smtClean="0"/>
              <a:t>is directly related to the propensity to save and the rate of surplus value and </a:t>
            </a:r>
          </a:p>
          <a:p>
            <a:pPr lvl="1" eaLnBrk="1" hangingPunct="1"/>
            <a:r>
              <a:rPr lang="en-US" altLang="en-US" smtClean="0"/>
              <a:t>is inversely related to the organic composition of capital.</a:t>
            </a:r>
          </a:p>
          <a:p>
            <a:pPr lvl="1" eaLnBrk="1" hangingPunct="1"/>
            <a:endParaRPr lang="en-US" altLang="en-US" smtClean="0"/>
          </a:p>
          <a:p>
            <a:pPr lvl="1" eaLnBrk="1" hangingPunct="1"/>
            <a:r>
              <a:rPr lang="en-US" altLang="en-US" smtClean="0"/>
              <a:t>See page 160 of </a:t>
            </a:r>
            <a:r>
              <a:rPr lang="en-US" altLang="en-US" i="1" smtClean="0"/>
              <a:t>Ordinary Business of Life </a:t>
            </a:r>
            <a:r>
              <a:rPr lang="en-US" altLang="en-US" smtClean="0"/>
              <a:t>by Roger Backhouse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en-US" smtClean="0"/>
              <a:t>Karl Marx (1818-1883)</a:t>
            </a:r>
          </a:p>
        </p:txBody>
      </p:sp>
      <p:sp>
        <p:nvSpPr>
          <p:cNvPr id="7172" name="Rectangle 3"/>
          <p:cNvSpPr>
            <a:spLocks noGrp="1" noChangeArrowheads="1"/>
          </p:cNvSpPr>
          <p:nvPr>
            <p:ph idx="1"/>
          </p:nvPr>
        </p:nvSpPr>
        <p:spPr/>
        <p:txBody>
          <a:bodyPr/>
          <a:lstStyle/>
          <a:p>
            <a:pPr eaLnBrk="1" hangingPunct="1"/>
            <a:r>
              <a:rPr lang="en-US" altLang="en-US" smtClean="0"/>
              <a:t>Theory of History</a:t>
            </a:r>
          </a:p>
          <a:p>
            <a:pPr eaLnBrk="1" hangingPunct="1"/>
            <a:r>
              <a:rPr lang="en-US" altLang="en-US" smtClean="0"/>
              <a:t>Theory of Capitalism</a:t>
            </a:r>
          </a:p>
          <a:p>
            <a:pPr eaLnBrk="1" hangingPunct="1"/>
            <a:r>
              <a:rPr lang="en-US" altLang="en-US" smtClean="0"/>
              <a:t>Formal Economics: </a:t>
            </a:r>
          </a:p>
          <a:p>
            <a:pPr lvl="1" eaLnBrk="1" hangingPunct="1"/>
            <a:r>
              <a:rPr lang="en-US" altLang="en-US" smtClean="0"/>
              <a:t>The First Two-Sector Growth Model</a:t>
            </a:r>
          </a:p>
        </p:txBody>
      </p:sp>
      <p:sp>
        <p:nvSpPr>
          <p:cNvPr id="717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pic>
        <p:nvPicPr>
          <p:cNvPr id="7173" name="Picture 4" descr="k_ma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600200"/>
            <a:ext cx="3556000"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4035" name="Rectangle 2"/>
          <p:cNvSpPr>
            <a:spLocks noGrp="1" noChangeArrowheads="1"/>
          </p:cNvSpPr>
          <p:nvPr>
            <p:ph type="title"/>
          </p:nvPr>
        </p:nvSpPr>
        <p:spPr/>
        <p:txBody>
          <a:bodyPr/>
          <a:lstStyle/>
          <a:p>
            <a:pPr eaLnBrk="1" hangingPunct="1"/>
            <a:r>
              <a:rPr lang="en-US" altLang="en-US" smtClean="0"/>
              <a:t>Assessment</a:t>
            </a:r>
          </a:p>
        </p:txBody>
      </p:sp>
      <p:sp>
        <p:nvSpPr>
          <p:cNvPr id="44036" name="Rectangle 3"/>
          <p:cNvSpPr>
            <a:spLocks noGrp="1" noChangeArrowheads="1"/>
          </p:cNvSpPr>
          <p:nvPr>
            <p:ph type="body" idx="1"/>
          </p:nvPr>
        </p:nvSpPr>
        <p:spPr/>
        <p:txBody>
          <a:bodyPr/>
          <a:lstStyle/>
          <a:p>
            <a:pPr eaLnBrk="1" hangingPunct="1">
              <a:lnSpc>
                <a:spcPct val="90000"/>
              </a:lnSpc>
            </a:pPr>
            <a:r>
              <a:rPr lang="en-US" altLang="en-US" sz="2400"/>
              <a:t>This was the first two-sector model of balanced growth. </a:t>
            </a:r>
          </a:p>
          <a:p>
            <a:pPr eaLnBrk="1" hangingPunct="1">
              <a:lnSpc>
                <a:spcPct val="90000"/>
              </a:lnSpc>
            </a:pPr>
            <a:r>
              <a:rPr lang="en-US" altLang="en-US" sz="2400"/>
              <a:t>It was similar to and in some ways more advanced than the famous Harrod-Domar growth model, which had just one sector. </a:t>
            </a:r>
          </a:p>
          <a:p>
            <a:pPr eaLnBrk="1" hangingPunct="1">
              <a:lnSpc>
                <a:spcPct val="90000"/>
              </a:lnSpc>
            </a:pPr>
            <a:r>
              <a:rPr lang="en-US" altLang="en-US" sz="2400"/>
              <a:t>However, Marx’s model was sketchy and fragmentary (and was salvaged from his notes and reconstructed by Friedrich Engels and other economists) whereas the Harrod-Domar model was fully worked out. </a:t>
            </a:r>
          </a:p>
          <a:p>
            <a:pPr eaLnBrk="1" hangingPunct="1">
              <a:lnSpc>
                <a:spcPct val="90000"/>
              </a:lnSpc>
            </a:pPr>
            <a:r>
              <a:rPr lang="en-US" altLang="en-US" sz="2400"/>
              <a:t>It is odd that the main bit of formal economics to come out of Marx is a theory of balanced growth even though Marx’s intention was to demonstrate the unsustainability of capitalism.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5059" name="Rectangle 2"/>
          <p:cNvSpPr>
            <a:spLocks noGrp="1" noChangeArrowheads="1"/>
          </p:cNvSpPr>
          <p:nvPr>
            <p:ph type="title"/>
          </p:nvPr>
        </p:nvSpPr>
        <p:spPr/>
        <p:txBody>
          <a:bodyPr/>
          <a:lstStyle/>
          <a:p>
            <a:pPr eaLnBrk="1" hangingPunct="1"/>
            <a:r>
              <a:rPr lang="en-US" altLang="en-US" smtClean="0"/>
              <a:t>Unique</a:t>
            </a:r>
          </a:p>
        </p:txBody>
      </p:sp>
      <p:sp>
        <p:nvSpPr>
          <p:cNvPr id="45060" name="Rectangle 3"/>
          <p:cNvSpPr>
            <a:spLocks noGrp="1" noChangeArrowheads="1"/>
          </p:cNvSpPr>
          <p:nvPr>
            <p:ph type="body" idx="1"/>
          </p:nvPr>
        </p:nvSpPr>
        <p:spPr/>
        <p:txBody>
          <a:bodyPr/>
          <a:lstStyle/>
          <a:p>
            <a:pPr eaLnBrk="1" hangingPunct="1"/>
            <a:r>
              <a:rPr lang="en-US" altLang="en-US" smtClean="0"/>
              <a:t>Although the prosperity of nations was a central concern of all classical economists, Marx was the first to devote himself exclusively to finding ways to rescue the poor people of the world. </a:t>
            </a:r>
          </a:p>
          <a:p>
            <a:pPr eaLnBrk="1" hangingPunct="1"/>
            <a:r>
              <a:rPr lang="en-US" altLang="en-US" smtClean="0"/>
              <a:t>He was also unique in incorporating ideas from the full spectrum of social science into his work.</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46083" name="Rectangle 2"/>
          <p:cNvSpPr>
            <a:spLocks noGrp="1" noChangeArrowheads="1"/>
          </p:cNvSpPr>
          <p:nvPr>
            <p:ph type="title"/>
          </p:nvPr>
        </p:nvSpPr>
        <p:spPr>
          <a:xfrm>
            <a:off x="1981200" y="160338"/>
            <a:ext cx="8229600" cy="1143000"/>
          </a:xfrm>
        </p:spPr>
        <p:txBody>
          <a:bodyPr/>
          <a:lstStyle/>
          <a:p>
            <a:pPr eaLnBrk="1" hangingPunct="1"/>
            <a:r>
              <a:rPr lang="en-US" altLang="en-US" smtClean="0"/>
              <a:t>Any Questions?</a:t>
            </a:r>
          </a:p>
        </p:txBody>
      </p:sp>
      <p:sp>
        <p:nvSpPr>
          <p:cNvPr id="46084" name="Rectangle 3"/>
          <p:cNvSpPr>
            <a:spLocks noGrp="1" noChangeArrowheads="1"/>
          </p:cNvSpPr>
          <p:nvPr>
            <p:ph type="body" idx="1"/>
          </p:nvPr>
        </p:nvSpPr>
        <p:spPr/>
        <p:txBody>
          <a:bodyPr/>
          <a:lstStyle/>
          <a:p>
            <a:pPr eaLnBrk="1" hangingPunct="1"/>
            <a:endParaRPr lang="en-US" altLang="en-US" smtClean="0"/>
          </a:p>
        </p:txBody>
      </p:sp>
      <p:pic>
        <p:nvPicPr>
          <p:cNvPr id="46085" name="Picture 4" descr="Ask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0589" y="1057275"/>
            <a:ext cx="279082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Marx’s Theory of History</a:t>
            </a:r>
          </a:p>
        </p:txBody>
      </p:sp>
      <p:sp>
        <p:nvSpPr>
          <p:cNvPr id="8195" name="Text Placeholder 4"/>
          <p:cNvSpPr>
            <a:spLocks noGrp="1"/>
          </p:cNvSpPr>
          <p:nvPr>
            <p:ph type="body" idx="1"/>
          </p:nvPr>
        </p:nvSpPr>
        <p:spPr/>
        <p:txBody>
          <a:bodyPr/>
          <a:lstStyle/>
          <a:p>
            <a:pPr eaLnBrk="1" hangingPunct="1"/>
            <a:endParaRPr lang="en-US" altLang="en-US" smtClean="0"/>
          </a:p>
        </p:txBody>
      </p:sp>
      <p:sp>
        <p:nvSpPr>
          <p:cNvPr id="8196" name="Footer Placeholder 3"/>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9219" name="Rectangle 2"/>
          <p:cNvSpPr>
            <a:spLocks noGrp="1" noChangeArrowheads="1"/>
          </p:cNvSpPr>
          <p:nvPr>
            <p:ph type="title"/>
          </p:nvPr>
        </p:nvSpPr>
        <p:spPr/>
        <p:txBody>
          <a:bodyPr/>
          <a:lstStyle/>
          <a:p>
            <a:pPr eaLnBrk="1" hangingPunct="1"/>
            <a:r>
              <a:rPr lang="en-US" altLang="en-US" smtClean="0"/>
              <a:t>Theory of History</a:t>
            </a:r>
          </a:p>
        </p:txBody>
      </p:sp>
      <p:sp>
        <p:nvSpPr>
          <p:cNvPr id="9220" name="Rectangle 3"/>
          <p:cNvSpPr>
            <a:spLocks noGrp="1" noChangeArrowheads="1"/>
          </p:cNvSpPr>
          <p:nvPr>
            <p:ph type="body" idx="1"/>
          </p:nvPr>
        </p:nvSpPr>
        <p:spPr/>
        <p:txBody>
          <a:bodyPr/>
          <a:lstStyle/>
          <a:p>
            <a:pPr eaLnBrk="1" hangingPunct="1">
              <a:lnSpc>
                <a:spcPct val="90000"/>
              </a:lnSpc>
            </a:pPr>
            <a:r>
              <a:rPr lang="en-US" altLang="en-US" sz="2800"/>
              <a:t>Marx’s theory of history is called </a:t>
            </a:r>
            <a:r>
              <a:rPr lang="en-US" altLang="en-US" sz="2800" b="1">
                <a:hlinkClick r:id="rId2"/>
              </a:rPr>
              <a:t>Dialectical Materialism</a:t>
            </a:r>
            <a:r>
              <a:rPr lang="en-US" altLang="en-US" sz="2800"/>
              <a:t>. </a:t>
            </a:r>
          </a:p>
          <a:p>
            <a:pPr eaLnBrk="1" hangingPunct="1">
              <a:lnSpc>
                <a:spcPct val="90000"/>
              </a:lnSpc>
            </a:pPr>
            <a:r>
              <a:rPr lang="en-US" altLang="en-US" sz="2800"/>
              <a:t>It is derived from </a:t>
            </a:r>
          </a:p>
          <a:p>
            <a:pPr lvl="1" eaLnBrk="1" hangingPunct="1">
              <a:lnSpc>
                <a:spcPct val="90000"/>
              </a:lnSpc>
            </a:pPr>
            <a:r>
              <a:rPr lang="en-US" altLang="en-US" sz="2400">
                <a:hlinkClick r:id="rId3"/>
              </a:rPr>
              <a:t>Hegel</a:t>
            </a:r>
            <a:r>
              <a:rPr lang="en-US" altLang="en-US" sz="2400"/>
              <a:t>’s idea that history follows a pattern of progress through (ideological) conflict—“thesis, antithesis, synthesis”—called the </a:t>
            </a:r>
            <a:r>
              <a:rPr lang="en-US" altLang="en-US" sz="2400" i="1"/>
              <a:t>dialectic</a:t>
            </a:r>
            <a:r>
              <a:rPr lang="en-US" altLang="en-US" sz="2400"/>
              <a:t> and </a:t>
            </a:r>
          </a:p>
          <a:p>
            <a:pPr lvl="1" eaLnBrk="1" hangingPunct="1">
              <a:lnSpc>
                <a:spcPct val="90000"/>
              </a:lnSpc>
            </a:pPr>
            <a:r>
              <a:rPr lang="en-US" altLang="en-US" sz="2400">
                <a:hlinkClick r:id="rId4"/>
              </a:rPr>
              <a:t>Feuerbach</a:t>
            </a:r>
            <a:r>
              <a:rPr lang="en-US" altLang="en-US" sz="2400"/>
              <a:t>’s idea, called </a:t>
            </a:r>
            <a:r>
              <a:rPr lang="en-US" altLang="en-US" sz="2400" i="1">
                <a:hlinkClick r:id="rId5"/>
              </a:rPr>
              <a:t>materialism</a:t>
            </a:r>
            <a:r>
              <a:rPr lang="en-US" altLang="en-US" sz="2400"/>
              <a:t>, that the ideas that people come up with are their ways of making sense of the material conditions they are 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mtClean="0"/>
              <a:t>Dialectical Materialism</a:t>
            </a:r>
          </a:p>
        </p:txBody>
      </p:sp>
      <p:sp>
        <p:nvSpPr>
          <p:cNvPr id="10244" name="Rectangle 3"/>
          <p:cNvSpPr>
            <a:spLocks noGrp="1" noChangeArrowheads="1"/>
          </p:cNvSpPr>
          <p:nvPr>
            <p:ph idx="1"/>
          </p:nvPr>
        </p:nvSpPr>
        <p:spPr/>
        <p:txBody>
          <a:bodyPr/>
          <a:lstStyle/>
          <a:p>
            <a:pPr eaLnBrk="1" hangingPunct="1"/>
            <a:r>
              <a:rPr lang="en-US" altLang="en-US" sz="2800" dirty="0"/>
              <a:t>The three main ingredients of Marx’s theory are:</a:t>
            </a:r>
          </a:p>
          <a:p>
            <a:pPr lvl="1" eaLnBrk="1" hangingPunct="1"/>
            <a:r>
              <a:rPr lang="en-US" altLang="en-US" sz="2400" dirty="0">
                <a:solidFill>
                  <a:srgbClr val="FF0000"/>
                </a:solidFill>
              </a:rPr>
              <a:t>Productive Forces</a:t>
            </a:r>
            <a:r>
              <a:rPr lang="en-US" altLang="en-US" sz="2400" dirty="0"/>
              <a:t>: natural resources and technology.</a:t>
            </a:r>
          </a:p>
          <a:p>
            <a:pPr lvl="2" eaLnBrk="1" hangingPunct="1"/>
            <a:r>
              <a:rPr lang="en-US" altLang="en-US" sz="2000" dirty="0"/>
              <a:t>Productive forces can change when there are discoveries, inventions, and conquests of other countries and colonization of other lands.</a:t>
            </a:r>
          </a:p>
          <a:p>
            <a:pPr lvl="1" eaLnBrk="1" hangingPunct="1"/>
            <a:r>
              <a:rPr lang="en-US" altLang="en-US" sz="2400" dirty="0">
                <a:solidFill>
                  <a:srgbClr val="FF0000"/>
                </a:solidFill>
              </a:rPr>
              <a:t>Mode of Production</a:t>
            </a:r>
            <a:r>
              <a:rPr lang="en-US" altLang="en-US" sz="2400" dirty="0"/>
              <a:t>: economic system. </a:t>
            </a:r>
          </a:p>
          <a:p>
            <a:pPr lvl="2" eaLnBrk="1" hangingPunct="1"/>
            <a:r>
              <a:rPr lang="en-US" altLang="en-US" sz="2000" dirty="0"/>
              <a:t>The most important thing to look for in an economic system is the relation between and the distribution of power among the various </a:t>
            </a:r>
            <a:r>
              <a:rPr lang="en-US" altLang="en-US" sz="2000" i="1" dirty="0"/>
              <a:t>classes</a:t>
            </a:r>
            <a:r>
              <a:rPr lang="en-US" altLang="en-US" sz="2000" dirty="0"/>
              <a:t>.</a:t>
            </a:r>
          </a:p>
          <a:p>
            <a:pPr lvl="1" eaLnBrk="1" hangingPunct="1"/>
            <a:r>
              <a:rPr lang="en-US" altLang="en-US" sz="2400" dirty="0">
                <a:solidFill>
                  <a:srgbClr val="FF0000"/>
                </a:solidFill>
              </a:rPr>
              <a:t>Ideological Superstructure</a:t>
            </a:r>
            <a:r>
              <a:rPr lang="en-US" altLang="en-US" sz="2400" dirty="0"/>
              <a:t>: government, law, politics, religion, art, literature, philosophy, science, etc.</a:t>
            </a:r>
          </a:p>
        </p:txBody>
      </p:sp>
      <p:sp>
        <p:nvSpPr>
          <p:cNvPr id="10242"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1267" name="Rectangle 2"/>
          <p:cNvSpPr>
            <a:spLocks noGrp="1" noChangeArrowheads="1"/>
          </p:cNvSpPr>
          <p:nvPr>
            <p:ph type="title"/>
          </p:nvPr>
        </p:nvSpPr>
        <p:spPr/>
        <p:txBody>
          <a:bodyPr/>
          <a:lstStyle/>
          <a:p>
            <a:pPr eaLnBrk="1" hangingPunct="1"/>
            <a:r>
              <a:rPr lang="en-US" altLang="en-US" smtClean="0"/>
              <a:t>Technology And Power</a:t>
            </a:r>
          </a:p>
        </p:txBody>
      </p:sp>
      <p:sp>
        <p:nvSpPr>
          <p:cNvPr id="11268" name="Rectangle 3"/>
          <p:cNvSpPr>
            <a:spLocks noGrp="1" noChangeArrowheads="1"/>
          </p:cNvSpPr>
          <p:nvPr>
            <p:ph type="body" idx="1"/>
          </p:nvPr>
        </p:nvSpPr>
        <p:spPr/>
        <p:txBody>
          <a:bodyPr/>
          <a:lstStyle/>
          <a:p>
            <a:pPr eaLnBrk="1" hangingPunct="1"/>
            <a:r>
              <a:rPr lang="en-US" altLang="en-US" smtClean="0"/>
              <a:t>When productive forces change, the mode of production needs to change </a:t>
            </a:r>
          </a:p>
          <a:p>
            <a:pPr lvl="1" eaLnBrk="1" hangingPunct="1"/>
            <a:r>
              <a:rPr lang="en-US" altLang="en-US" smtClean="0"/>
              <a:t>This is because for every set of productive forces there is a unique set of class relations that is appropriate.</a:t>
            </a:r>
          </a:p>
          <a:p>
            <a:pPr eaLnBrk="1" hangingPunct="1"/>
            <a:r>
              <a:rPr lang="en-US" altLang="en-US" smtClean="0"/>
              <a:t>That is, for every set of productive forces there is a unique distribution of power among the various classes.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latin typeface="Calibri" pitchFamily="34" charset="0"/>
              </a:rPr>
              <a:t>KARL MARX</a:t>
            </a:r>
          </a:p>
        </p:txBody>
      </p:sp>
      <p:sp>
        <p:nvSpPr>
          <p:cNvPr id="12291" name="Rectangle 2"/>
          <p:cNvSpPr>
            <a:spLocks noGrp="1" noChangeArrowheads="1"/>
          </p:cNvSpPr>
          <p:nvPr>
            <p:ph type="title"/>
          </p:nvPr>
        </p:nvSpPr>
        <p:spPr/>
        <p:txBody>
          <a:bodyPr/>
          <a:lstStyle/>
          <a:p>
            <a:pPr eaLnBrk="1" hangingPunct="1"/>
            <a:r>
              <a:rPr lang="en-US" altLang="en-US" smtClean="0"/>
              <a:t>Ideological Superstructure</a:t>
            </a:r>
          </a:p>
        </p:txBody>
      </p:sp>
      <p:sp>
        <p:nvSpPr>
          <p:cNvPr id="12292" name="Rectangle 3"/>
          <p:cNvSpPr>
            <a:spLocks noGrp="1" noChangeArrowheads="1"/>
          </p:cNvSpPr>
          <p:nvPr>
            <p:ph type="body" idx="1"/>
          </p:nvPr>
        </p:nvSpPr>
        <p:spPr/>
        <p:txBody>
          <a:bodyPr/>
          <a:lstStyle/>
          <a:p>
            <a:pPr eaLnBrk="1" hangingPunct="1">
              <a:lnSpc>
                <a:spcPct val="90000"/>
              </a:lnSpc>
            </a:pPr>
            <a:r>
              <a:rPr lang="en-US" altLang="en-US" sz="2800" dirty="0"/>
              <a:t>Changes in the mode of production will be resisted by the ideological superstructure which is determined by the current the mode of production. </a:t>
            </a:r>
          </a:p>
          <a:p>
            <a:pPr eaLnBrk="1" hangingPunct="1">
              <a:lnSpc>
                <a:spcPct val="90000"/>
              </a:lnSpc>
            </a:pPr>
            <a:r>
              <a:rPr lang="en-US" altLang="en-US" sz="2800" dirty="0"/>
              <a:t>When productive forces change, the mode of production needs to change. </a:t>
            </a:r>
          </a:p>
          <a:p>
            <a:pPr eaLnBrk="1" hangingPunct="1">
              <a:lnSpc>
                <a:spcPct val="90000"/>
              </a:lnSpc>
            </a:pPr>
            <a:r>
              <a:rPr lang="en-US" altLang="en-US" sz="2800" dirty="0"/>
              <a:t>But the current mode of production uses its control over the ideological superstructure to resist any change in the mode of production. </a:t>
            </a:r>
          </a:p>
          <a:p>
            <a:pPr eaLnBrk="1" hangingPunct="1">
              <a:lnSpc>
                <a:spcPct val="90000"/>
              </a:lnSpc>
            </a:pPr>
            <a:r>
              <a:rPr lang="en-US" altLang="en-US" sz="2800" dirty="0"/>
              <a:t>That is, the dominant class </a:t>
            </a:r>
            <a:r>
              <a:rPr lang="en-US" altLang="en-US" sz="2800" dirty="0" smtClean="0"/>
              <a:t>resists </a:t>
            </a:r>
            <a:r>
              <a:rPr lang="en-US" altLang="en-US" sz="2800" dirty="0"/>
              <a:t>the loss of dominance.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2409</Words>
  <Application>Microsoft Office PowerPoint</Application>
  <PresentationFormat>Widescreen</PresentationFormat>
  <Paragraphs>215</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Default Design</vt:lpstr>
      <vt:lpstr>Karl Marx</vt:lpstr>
      <vt:lpstr>Karl Marx (1818-1883)</vt:lpstr>
      <vt:lpstr>Sources: Karl Marx</vt:lpstr>
      <vt:lpstr>Karl Marx (1818-1883)</vt:lpstr>
      <vt:lpstr>Marx’s Theory of History</vt:lpstr>
      <vt:lpstr>Theory of History</vt:lpstr>
      <vt:lpstr>Dialectical Materialism</vt:lpstr>
      <vt:lpstr>Technology And Power</vt:lpstr>
      <vt:lpstr>Ideological Superstructure</vt:lpstr>
      <vt:lpstr>Revolution</vt:lpstr>
      <vt:lpstr>Revolutionary Change</vt:lpstr>
      <vt:lpstr>Revolutionary Change</vt:lpstr>
      <vt:lpstr>The Culmination</vt:lpstr>
      <vt:lpstr>An Illustration</vt:lpstr>
      <vt:lpstr>Capitalism</vt:lpstr>
      <vt:lpstr>Scientific Socialism</vt:lpstr>
      <vt:lpstr>Marx’s Theory of capitalism</vt:lpstr>
      <vt:lpstr>Marx’s Theory of Capitalism</vt:lpstr>
      <vt:lpstr>The Exploitation of Labor</vt:lpstr>
      <vt:lpstr>The Exploitation of Labor</vt:lpstr>
      <vt:lpstr>The Exploitation of Labor</vt:lpstr>
      <vt:lpstr>The Exploitation of Labor</vt:lpstr>
      <vt:lpstr>The Exploitation of Labor</vt:lpstr>
      <vt:lpstr>Irrational Capital Accumulation</vt:lpstr>
      <vt:lpstr>Falling Rate of Profit</vt:lpstr>
      <vt:lpstr>Crises</vt:lpstr>
      <vt:lpstr>Crises</vt:lpstr>
      <vt:lpstr>Exploitation</vt:lpstr>
      <vt:lpstr>The End</vt:lpstr>
      <vt:lpstr>Then What?</vt:lpstr>
      <vt:lpstr>Then What?</vt:lpstr>
      <vt:lpstr>Then What?</vt:lpstr>
      <vt:lpstr>Assessment</vt:lpstr>
      <vt:lpstr>Marx’s Two-Sector Growth Model</vt:lpstr>
      <vt:lpstr>Formal Economics: The First Two-Sector Growth Model</vt:lpstr>
      <vt:lpstr>Saving → Growth</vt:lpstr>
      <vt:lpstr>Profits + Thrift → Saving</vt:lpstr>
      <vt:lpstr>Exploitation + Workers per Machine → Profits</vt:lpstr>
      <vt:lpstr>Thrift + Exploitation + Workers per Machine → Growth</vt:lpstr>
      <vt:lpstr>Assessment</vt:lpstr>
      <vt:lpstr>Unique</vt:lpstr>
      <vt:lpstr>Any Questions?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Karl Marx</dc:title>
  <dc:creator>Udayan Roy</dc:creator>
  <cp:lastModifiedBy>Udayan Roy</cp:lastModifiedBy>
  <cp:revision>26</cp:revision>
  <dcterms:created xsi:type="dcterms:W3CDTF">2007-02-25T18:33:42Z</dcterms:created>
  <dcterms:modified xsi:type="dcterms:W3CDTF">2019-10-30T04:09:57Z</dcterms:modified>
</cp:coreProperties>
</file>