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75" r:id="rId5"/>
    <p:sldId id="260" r:id="rId6"/>
    <p:sldId id="261" r:id="rId7"/>
    <p:sldId id="262" r:id="rId8"/>
    <p:sldId id="276" r:id="rId9"/>
    <p:sldId id="263" r:id="rId10"/>
    <p:sldId id="277" r:id="rId11"/>
    <p:sldId id="264" r:id="rId12"/>
    <p:sldId id="278" r:id="rId13"/>
    <p:sldId id="265" r:id="rId14"/>
    <p:sldId id="279" r:id="rId15"/>
    <p:sldId id="266" r:id="rId16"/>
    <p:sldId id="280" r:id="rId17"/>
    <p:sldId id="267" r:id="rId18"/>
    <p:sldId id="281" r:id="rId19"/>
    <p:sldId id="268" r:id="rId20"/>
    <p:sldId id="269" r:id="rId21"/>
    <p:sldId id="270" r:id="rId22"/>
    <p:sldId id="271" r:id="rId23"/>
    <p:sldId id="282" r:id="rId24"/>
    <p:sldId id="274" r:id="rId25"/>
    <p:sldId id="272" r:id="rId26"/>
    <p:sldId id="258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0D1A-AE7F-410B-9D8E-06F60E7E6C6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CC575-24AB-4F5A-AC26-C0FAEB53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his ideas on wage illusion, Keynes may have put his finger on the idea of loss aversion in behavioral economics.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CC575-24AB-4F5A-AC26-C0FAEB53AE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6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707F-C7D5-4FC2-A27F-1B264B0F4F0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33DDE-D75E-498D-B558-74CFA36FBE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54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books.adelaide.edu.au/k/keynes/john_maynard/k44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lib.org/library/Enc/KeynesianEconomics.html" TargetMode="External"/><Relationship Id="rId2" Type="http://schemas.openxmlformats.org/officeDocument/2006/relationships/hyperlink" Target="http://www.econlib.org/library/Enc/bios/Keyn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onlib.org/library/Enc/NewKeynesianEconomics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lib.org/library/Enc/bios/Keynes.html" TargetMode="External"/><Relationship Id="rId2" Type="http://schemas.openxmlformats.org/officeDocument/2006/relationships/hyperlink" Target="http://www.time.com/time/time100/scientist/profile/keyn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twebsite.net/het/profiles/keynes.htm" TargetMode="External"/><Relationship Id="rId4" Type="http://schemas.openxmlformats.org/officeDocument/2006/relationships/hyperlink" Target="http://www.pkarchive.org/economy/GeneralTheoryKeynesIntro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.com/time/covers/0,16641,1101651231,0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twebsite.org/het/profiles/hawtrey.htm" TargetMode="External"/><Relationship Id="rId2" Type="http://schemas.openxmlformats.org/officeDocument/2006/relationships/hyperlink" Target="http://www.hetwebsite.org/het/profiles/kah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Maynard Keynes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ECO 54 History of Economic Thought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Udayan Roy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workers would, therefore, have some extra shopping money and their shopping would similarly create more jobs.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so on and on the process would go, creating more and more jobs.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 of this chain effect—called the multiplier—a $10 million increase in government spending would end up adding to GDP by not $10 million but by a multiple of $10 million.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Thrift makes the multiplier smaller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indirect multiplier effect of fiscal policy was shown to depend on the attitudes of consumers.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less thrifty they </a:t>
            </a:r>
            <a:r>
              <a:rPr lang="en-US" dirty="0" smtClean="0"/>
              <a:t>were, </a:t>
            </a:r>
            <a:r>
              <a:rPr lang="en-US" dirty="0"/>
              <a:t>the bigger would be the number of additional jobs created by expansionary fiscal policy.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workers are free spenders by nature, then any group of newly hired workers would go on a spending binge and this would create a large number of additional jobs for the unemployed.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Thrift makes the multiplier smaller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Conversely, if </a:t>
            </a:r>
            <a:r>
              <a:rPr lang="en-US" dirty="0"/>
              <a:t>workers are thrifty by nature, their shopping would be pretty tame and only a small number of additional jobs would be created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an important theme in Keynes’s writings: thrift may be rational for an individual, but it may be counterproductive for the 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5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xpansionary </a:t>
            </a:r>
            <a:r>
              <a:rPr lang="en-US" dirty="0"/>
              <a:t>M</a:t>
            </a:r>
            <a:r>
              <a:rPr lang="en-US" dirty="0" smtClean="0"/>
              <a:t>onetary </a:t>
            </a:r>
            <a:r>
              <a:rPr lang="en-US" dirty="0"/>
              <a:t>P</a:t>
            </a:r>
            <a:r>
              <a:rPr lang="en-US" dirty="0" smtClean="0"/>
              <a:t>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Keynes also proposed expansionary </a:t>
            </a:r>
            <a:r>
              <a:rPr lang="en-US" i="1" dirty="0"/>
              <a:t>monetary</a:t>
            </a:r>
            <a:r>
              <a:rPr lang="en-US" dirty="0"/>
              <a:t> policy as a cure for unemployment.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idea was based on a new theory of the demand for money called </a:t>
            </a:r>
            <a:r>
              <a:rPr lang="en-US" i="1" dirty="0"/>
              <a:t>liquidity preference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Demand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classical theory of the demand for money had said that people carry </a:t>
            </a:r>
            <a:r>
              <a:rPr lang="en-US" dirty="0" smtClean="0"/>
              <a:t>liquid assets, such as the cash </a:t>
            </a:r>
            <a:r>
              <a:rPr lang="en-US" dirty="0"/>
              <a:t>in their </a:t>
            </a:r>
            <a:r>
              <a:rPr lang="en-US" dirty="0" smtClean="0"/>
              <a:t>wallets, </a:t>
            </a:r>
            <a:r>
              <a:rPr lang="en-US" dirty="0"/>
              <a:t>only because cash is needed for </a:t>
            </a:r>
            <a:r>
              <a:rPr lang="en-US" dirty="0" smtClean="0"/>
              <a:t>shopping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is, only for </a:t>
            </a:r>
            <a:r>
              <a:rPr lang="en-US" i="1" dirty="0"/>
              <a:t>transactions </a:t>
            </a:r>
            <a:r>
              <a:rPr lang="en-US" i="1" dirty="0" smtClean="0"/>
              <a:t>purposes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all, the classical economists argued, as cash does not </a:t>
            </a:r>
            <a:r>
              <a:rPr lang="en-US" dirty="0" smtClean="0"/>
              <a:t>earn interest, </a:t>
            </a:r>
            <a:r>
              <a:rPr lang="en-US" dirty="0"/>
              <a:t>you would be better off using your money to buy stocks and bonds </a:t>
            </a:r>
            <a:r>
              <a:rPr lang="en-US" dirty="0" smtClean="0"/>
              <a:t>if you wanted </a:t>
            </a:r>
            <a:r>
              <a:rPr lang="en-US" dirty="0"/>
              <a:t>your wealth </a:t>
            </a:r>
            <a:r>
              <a:rPr lang="en-US" dirty="0" smtClean="0"/>
              <a:t>to grow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2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Demand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Keynes </a:t>
            </a:r>
            <a:r>
              <a:rPr lang="en-US" dirty="0"/>
              <a:t>argued that people </a:t>
            </a:r>
            <a:r>
              <a:rPr lang="en-US" dirty="0" smtClean="0"/>
              <a:t>carry </a:t>
            </a:r>
            <a:r>
              <a:rPr lang="en-US" dirty="0"/>
              <a:t>cash for </a:t>
            </a:r>
            <a:r>
              <a:rPr lang="en-US" dirty="0" smtClean="0"/>
              <a:t>the sensible </a:t>
            </a:r>
            <a:r>
              <a:rPr lang="en-US" dirty="0"/>
              <a:t>management of their wealth as well as for transactions purposes.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you are convinced that the interest rate on long-term bonds would soon go up.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would </a:t>
            </a:r>
            <a:r>
              <a:rPr lang="en-US" i="1" dirty="0"/>
              <a:t>not</a:t>
            </a:r>
            <a:r>
              <a:rPr lang="en-US" dirty="0"/>
              <a:t> be a good idea to use all of your savings to buy </a:t>
            </a:r>
            <a:r>
              <a:rPr lang="en-US" dirty="0" smtClean="0"/>
              <a:t>bonds now. </a:t>
            </a:r>
            <a:r>
              <a:rPr lang="en-US" dirty="0"/>
              <a:t>You should hold on to some cash. 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way, when the interest rates do go up, you would have some ready cash with which to buy those high interest bonds.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Demand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Therefore</a:t>
            </a:r>
            <a:r>
              <a:rPr lang="en-US" dirty="0"/>
              <a:t>, Keynes argued, sensible wealth management required that people hang on to some cash even if they don’t need it for shopping. </a:t>
            </a:r>
            <a:endParaRPr lang="en-US" dirty="0" smtClean="0"/>
          </a:p>
          <a:p>
            <a:r>
              <a:rPr lang="en-US" dirty="0" smtClean="0"/>
              <a:t>In other words, people have </a:t>
            </a:r>
            <a:r>
              <a:rPr lang="en-US" i="1" dirty="0" smtClean="0"/>
              <a:t>liquidity preference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Demand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Keynes’s liquidity </a:t>
            </a:r>
            <a:r>
              <a:rPr lang="en-US" dirty="0"/>
              <a:t>preference idea implied that the demand for money would be inversely related to the interest rate.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interest rates are currently very high, then it is likely that they will soon fall. </a:t>
            </a:r>
            <a:endParaRPr lang="en-US" dirty="0" smtClean="0"/>
          </a:p>
          <a:p>
            <a:pPr lvl="1"/>
            <a:r>
              <a:rPr lang="en-US" dirty="0" smtClean="0"/>
              <a:t>Therefore</a:t>
            </a:r>
            <a:r>
              <a:rPr lang="en-US" dirty="0"/>
              <a:t>, it would not make sense to carry cash; it would better to spend all your savings to buy the bonds and lock in the current high interest rates. </a:t>
            </a:r>
            <a:endParaRPr lang="en-US" dirty="0" smtClean="0"/>
          </a:p>
          <a:p>
            <a:pPr lvl="1"/>
            <a:r>
              <a:rPr lang="en-US" dirty="0" smtClean="0"/>
              <a:t>On </a:t>
            </a:r>
            <a:r>
              <a:rPr lang="en-US" dirty="0"/>
              <a:t>the other hand, if interest rates are currently low, then they would be likely to rise soon.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gives people a good reason to hang on to cash and be ready to snap up the bonds when interest rates rise.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Demand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i="1" dirty="0"/>
              <a:t>the demand for money would be high when interest rates are 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vice versa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24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Expansion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equality of the supply and demand for money then implied that </a:t>
            </a:r>
            <a:r>
              <a:rPr lang="en-US" i="1" dirty="0"/>
              <a:t>a country’s central bank could reduce interest rates by increasing the money supply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ability of the monetary authorities to reduce interest rates can help drag an economy out of a recession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Maynard Keynes (1883-1946)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9144000" cy="4525963"/>
          </a:xfrm>
        </p:spPr>
        <p:txBody>
          <a:bodyPr/>
          <a:lstStyle/>
          <a:p>
            <a:r>
              <a:rPr lang="en-US" i="1" dirty="0" smtClean="0">
                <a:hlinkClick r:id="rId2"/>
              </a:rPr>
              <a:t>The General Theory of Employment, Interest and Money</a:t>
            </a:r>
            <a:r>
              <a:rPr lang="en-US" i="1" dirty="0" smtClean="0"/>
              <a:t> </a:t>
            </a:r>
            <a:r>
              <a:rPr lang="en-US" dirty="0" smtClean="0"/>
              <a:t>(1936)</a:t>
            </a:r>
          </a:p>
          <a:p>
            <a:r>
              <a:rPr lang="en-US" i="1" dirty="0" smtClean="0"/>
              <a:t>A Treatise on Money </a:t>
            </a:r>
            <a:r>
              <a:rPr lang="en-US" dirty="0" smtClean="0"/>
              <a:t>(1930)</a:t>
            </a:r>
          </a:p>
          <a:p>
            <a:endParaRPr lang="en-US" dirty="0"/>
          </a:p>
        </p:txBody>
      </p:sp>
      <p:pic>
        <p:nvPicPr>
          <p:cNvPr id="1026" name="Picture 2" descr="key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53600" y="1600201"/>
            <a:ext cx="23526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neoclassical theory of investment had argued that </a:t>
            </a:r>
            <a:r>
              <a:rPr lang="en-US" i="1" dirty="0"/>
              <a:t>investment increases when interest rates fall </a:t>
            </a:r>
            <a:r>
              <a:rPr lang="en-US" dirty="0"/>
              <a:t>and vice versa.</a:t>
            </a:r>
          </a:p>
          <a:p>
            <a:r>
              <a:rPr lang="en-US" dirty="0"/>
              <a:t> </a:t>
            </a:r>
            <a:r>
              <a:rPr lang="en-US" dirty="0" smtClean="0"/>
              <a:t>Therefore</a:t>
            </a:r>
            <a:r>
              <a:rPr lang="en-US" dirty="0"/>
              <a:t>, if the central bank </a:t>
            </a:r>
            <a:r>
              <a:rPr lang="en-US" dirty="0" smtClean="0"/>
              <a:t>reduces interest rates, it </a:t>
            </a:r>
            <a:r>
              <a:rPr lang="en-US" dirty="0"/>
              <a:t>would increase investment spending by businesses.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would increase the production of capital equipment for businesses and, thereby, reduce unemployment.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Thus, we see that Keynes had proposed </a:t>
            </a:r>
            <a:r>
              <a:rPr lang="en-US" i="1" dirty="0"/>
              <a:t>two</a:t>
            </a:r>
            <a:r>
              <a:rPr lang="en-US" dirty="0"/>
              <a:t> cures for unemployment: </a:t>
            </a:r>
            <a:endParaRPr lang="en-US" dirty="0" smtClean="0"/>
          </a:p>
          <a:p>
            <a:pPr lvl="1"/>
            <a:r>
              <a:rPr lang="en-US" dirty="0" smtClean="0"/>
              <a:t>expansionary </a:t>
            </a:r>
            <a:r>
              <a:rPr lang="en-US" dirty="0"/>
              <a:t>fiscal </a:t>
            </a:r>
            <a:r>
              <a:rPr lang="en-US" dirty="0" smtClean="0"/>
              <a:t>policy,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expansionary </a:t>
            </a:r>
            <a:r>
              <a:rPr lang="en-US" dirty="0"/>
              <a:t>monetary policy.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of these two cures, Keynes preferred expansionary fiscal policy and had doubts about the effectiveness of monetary policy.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Doubts about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First, Keynes argued that at especially low interest rates a </a:t>
            </a:r>
            <a:r>
              <a:rPr lang="en-US" i="1" dirty="0"/>
              <a:t>liquidity trap </a:t>
            </a:r>
            <a:r>
              <a:rPr lang="en-US" dirty="0"/>
              <a:t>may appear. 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is, the demand for money may become infinitely elastic and, therefore, it may no longer be possible to reduce interest rates by printing more money.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Doubts about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</a:t>
            </a:r>
            <a:r>
              <a:rPr lang="en-US" dirty="0"/>
              <a:t>, even if </a:t>
            </a:r>
            <a:r>
              <a:rPr lang="en-US" dirty="0" smtClean="0"/>
              <a:t>interest rates are reduced, </a:t>
            </a:r>
            <a:r>
              <a:rPr lang="en-US" dirty="0"/>
              <a:t>investment spending by businesses may not increase. </a:t>
            </a:r>
            <a:endParaRPr lang="en-US" dirty="0" smtClean="0"/>
          </a:p>
          <a:p>
            <a:pPr lvl="1"/>
            <a:r>
              <a:rPr lang="en-US" dirty="0" smtClean="0"/>
              <a:t>Business </a:t>
            </a:r>
            <a:r>
              <a:rPr lang="en-US" dirty="0"/>
              <a:t>investment is </a:t>
            </a:r>
            <a:r>
              <a:rPr lang="en-US" dirty="0" smtClean="0"/>
              <a:t>influenced mainly by </a:t>
            </a:r>
            <a:r>
              <a:rPr lang="en-US" dirty="0"/>
              <a:t>expectations—optimistic or </a:t>
            </a:r>
            <a:r>
              <a:rPr lang="en-US" dirty="0" smtClean="0"/>
              <a:t>pessimistic “animal spirits”—and </a:t>
            </a:r>
            <a:r>
              <a:rPr lang="en-US" dirty="0"/>
              <a:t>only slightly by the interest rate. </a:t>
            </a:r>
            <a:endParaRPr lang="en-US" dirty="0" smtClean="0"/>
          </a:p>
          <a:p>
            <a:pPr lvl="1"/>
            <a:r>
              <a:rPr lang="en-US" dirty="0" smtClean="0"/>
              <a:t>Therefore</a:t>
            </a:r>
            <a:r>
              <a:rPr lang="en-US" dirty="0"/>
              <a:t>, when the economy is in trouble, even if the central bank succeeds in reducing interest rates, the businesses may be so pessimistic that they may not boost investment spending.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if that happens, no new jobs would get created.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44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Founder of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Keynes is regarded as the pioneer of macroeconomic theory and policy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New Ideas from Dead Economists</a:t>
            </a:r>
            <a:r>
              <a:rPr lang="en-US" dirty="0"/>
              <a:t> by Todd Buchholz, Chapters IX and XI (pages 263-274)</a:t>
            </a:r>
          </a:p>
          <a:p>
            <a:r>
              <a:rPr lang="en-US" i="1" dirty="0"/>
              <a:t>The Worldly Philosophers</a:t>
            </a:r>
            <a:r>
              <a:rPr lang="en-US" dirty="0"/>
              <a:t> by Robert </a:t>
            </a:r>
            <a:r>
              <a:rPr lang="en-US" dirty="0" err="1"/>
              <a:t>Heilbroner</a:t>
            </a:r>
            <a:r>
              <a:rPr lang="en-US" dirty="0"/>
              <a:t>, Chapter IX</a:t>
            </a:r>
          </a:p>
          <a:p>
            <a:r>
              <a:rPr lang="en-US" i="1" dirty="0"/>
              <a:t>The Ordinary Business of Life</a:t>
            </a:r>
            <a:r>
              <a:rPr lang="en-US" dirty="0"/>
              <a:t> by Roger Backhouse, Chapter 10, pages 219-236</a:t>
            </a:r>
          </a:p>
          <a:p>
            <a:r>
              <a:rPr lang="en-US" u="sng" dirty="0">
                <a:hlinkClick r:id="rId2"/>
              </a:rPr>
              <a:t>http://www.econlib.org/library/Enc/bios/Keynes.html</a:t>
            </a:r>
            <a:endParaRPr lang="en-US" dirty="0"/>
          </a:p>
          <a:p>
            <a:r>
              <a:rPr lang="en-US" u="sng" dirty="0">
                <a:hlinkClick r:id="rId3"/>
              </a:rPr>
              <a:t>http://www.econlib.org/library/Enc/KeynesianEconomics.html</a:t>
            </a:r>
            <a:endParaRPr lang="en-US" dirty="0"/>
          </a:p>
          <a:p>
            <a:r>
              <a:rPr lang="en-US" u="sng" dirty="0">
                <a:hlinkClick r:id="rId4"/>
              </a:rPr>
              <a:t>http://www.econlib.org/library/Enc/NewKeynesianEconomics.html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John </a:t>
            </a:r>
            <a:r>
              <a:rPr lang="en-US" dirty="0">
                <a:hlinkClick r:id="rId2"/>
              </a:rPr>
              <a:t>M</a:t>
            </a:r>
            <a:r>
              <a:rPr lang="en-US" dirty="0" smtClean="0">
                <a:hlinkClick r:id="rId2"/>
              </a:rPr>
              <a:t>aynard Keynes</a:t>
            </a:r>
            <a:r>
              <a:rPr lang="en-US" dirty="0" smtClean="0"/>
              <a:t>, by Robert Reich, Time, March 29, 1999</a:t>
            </a:r>
          </a:p>
          <a:p>
            <a:r>
              <a:rPr lang="en-US" dirty="0" smtClean="0">
                <a:hlinkClick r:id="rId3"/>
              </a:rPr>
              <a:t>John Maynard Keynes</a:t>
            </a:r>
            <a:r>
              <a:rPr lang="en-US" dirty="0" smtClean="0"/>
              <a:t>, The Concise Encyclopedia of Economics</a:t>
            </a:r>
          </a:p>
          <a:p>
            <a:r>
              <a:rPr lang="en-US" dirty="0" smtClean="0">
                <a:hlinkClick r:id="rId4"/>
              </a:rPr>
              <a:t>Introduction</a:t>
            </a:r>
            <a:r>
              <a:rPr lang="en-US" dirty="0" smtClean="0"/>
              <a:t> to Keynes’s General Theory, by Paul </a:t>
            </a:r>
            <a:r>
              <a:rPr lang="en-US" dirty="0" err="1" smtClean="0"/>
              <a:t>Krugman</a:t>
            </a:r>
            <a:r>
              <a:rPr lang="en-US" dirty="0" smtClean="0"/>
              <a:t>, 2006</a:t>
            </a:r>
          </a:p>
          <a:p>
            <a:r>
              <a:rPr lang="en-US" dirty="0" smtClean="0">
                <a:hlinkClick r:id="rId5"/>
              </a:rPr>
              <a:t>http://www.hetwebsite.net/het/profiles/keynes.htm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eynes-TIME1231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2688" y="1"/>
            <a:ext cx="5205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609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</a:t>
            </a:r>
            <a:r>
              <a:rPr lang="en-US" dirty="0">
                <a:hlinkClick r:id="rId3"/>
              </a:rPr>
              <a:t>cover of </a:t>
            </a:r>
            <a:r>
              <a:rPr lang="en-US" i="1" dirty="0">
                <a:hlinkClick r:id="rId3"/>
              </a:rPr>
              <a:t>Time</a:t>
            </a:r>
            <a:r>
              <a:rPr lang="en-US" dirty="0"/>
              <a:t>, December 31, 1965, nearly two decades after his death!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classical or neoclassical theories implied full-employment. 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all, if there are any unemployed people they would offer to work for less and, therefore, get hired.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wage would keep decreasing till all willing workers are hired.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wage occasionally gets stuck at too high a level, unemployment would result.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such episodes would be brief because the presence of the unemployed would push wages down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</a:t>
            </a:r>
            <a:r>
              <a:rPr lang="en-US" dirty="0"/>
              <a:t>the Great Depression (1929-39) was a period of </a:t>
            </a:r>
            <a:r>
              <a:rPr lang="en-US" i="1" dirty="0"/>
              <a:t>prolonged</a:t>
            </a:r>
            <a:r>
              <a:rPr lang="en-US" dirty="0"/>
              <a:t> high unemployment that the classical theory could not explain.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it was the Great Depression that exposed a major weakness in the classical theory.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7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Wage Rigidity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Keynes argued that wages might </a:t>
            </a:r>
            <a:r>
              <a:rPr lang="en-US" i="1" dirty="0"/>
              <a:t>not</a:t>
            </a:r>
            <a:r>
              <a:rPr lang="en-US" dirty="0"/>
              <a:t> be driven down by the unemployed. </a:t>
            </a:r>
            <a:endParaRPr lang="en-US" dirty="0" smtClean="0"/>
          </a:p>
          <a:p>
            <a:pPr lvl="1"/>
            <a:r>
              <a:rPr lang="en-US" dirty="0" smtClean="0"/>
              <a:t>Wages </a:t>
            </a:r>
            <a:r>
              <a:rPr lang="en-US" dirty="0"/>
              <a:t>in some cases are fixed by long-term contracts. </a:t>
            </a:r>
            <a:endParaRPr lang="en-US" dirty="0" smtClean="0"/>
          </a:p>
          <a:p>
            <a:pPr lvl="1"/>
            <a:r>
              <a:rPr lang="en-US" dirty="0" smtClean="0"/>
              <a:t>Moreover</a:t>
            </a:r>
            <a:r>
              <a:rPr lang="en-US" dirty="0"/>
              <a:t>, workers suffer ‘wage illusion’. </a:t>
            </a:r>
            <a:endParaRPr lang="en-US" dirty="0" smtClean="0"/>
          </a:p>
          <a:p>
            <a:pPr lvl="2"/>
            <a:r>
              <a:rPr lang="en-US" dirty="0" smtClean="0"/>
              <a:t>That </a:t>
            </a:r>
            <a:r>
              <a:rPr lang="en-US" dirty="0"/>
              <a:t>is, they would refuse to accept wage cuts but happily accept price increases even though both these changes reduce the purchasing power of the wage (or, the real wage).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Futility of Wage Reductions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Moreover, </a:t>
            </a:r>
            <a:r>
              <a:rPr lang="en-US" dirty="0"/>
              <a:t>Keynes made an informal argument that even if the wage fell, there was no guarantee that the unemployed would be hired.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wages fell, the workers would be poorer and would cut back on their shopping.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would lead to a fall in the prices of goods.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a result, businesses would not find it viable to hire more workers; </a:t>
            </a:r>
            <a:endParaRPr lang="en-US" dirty="0" smtClean="0"/>
          </a:p>
          <a:p>
            <a:pPr lvl="2"/>
            <a:r>
              <a:rPr lang="en-US" dirty="0" smtClean="0"/>
              <a:t>although </a:t>
            </a:r>
            <a:r>
              <a:rPr lang="en-US" dirty="0"/>
              <a:t>wages have fallen, the lower prices of manufactured goods would still make it hard to hire workers.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wage reductions could not be relied upon to encourage more hiring by businesses, some other strategy was needed. </a:t>
            </a:r>
            <a:endParaRPr lang="en-US" dirty="0" smtClean="0"/>
          </a:p>
          <a:p>
            <a:r>
              <a:rPr lang="en-US" dirty="0" smtClean="0"/>
              <a:t>Keynes </a:t>
            </a:r>
            <a:r>
              <a:rPr lang="en-US" dirty="0"/>
              <a:t>suggested expansionary fiscal policy—also called ‘pump </a:t>
            </a:r>
            <a:r>
              <a:rPr lang="en-US" dirty="0" smtClean="0"/>
              <a:t>priming’—</a:t>
            </a:r>
            <a:r>
              <a:rPr lang="en-US" dirty="0"/>
              <a:t>as the cure. 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Expansionary 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the government starts spending more—on, say, new roads and bridges—this would directly create more jobs and reduce unemployment.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government cuts taxes, people would have more spending money and would go shopping.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would raise the prices of goods and induce businesses to hire the unemployed.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Key to the persuasiveness of Keynes’s argument was the concept of the multiplier</a:t>
            </a:r>
          </a:p>
          <a:p>
            <a:pPr marL="742950" lvl="2" indent="-342900"/>
            <a:r>
              <a:rPr lang="en-US" dirty="0"/>
              <a:t>Keynes borrowed this idea from his contemporaries, </a:t>
            </a:r>
            <a:r>
              <a:rPr lang="en-US" dirty="0">
                <a:hlinkClick r:id="rId2"/>
              </a:rPr>
              <a:t>Richard Kahn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Ralph </a:t>
            </a:r>
            <a:r>
              <a:rPr lang="en-US" dirty="0" err="1">
                <a:hlinkClick r:id="rId3"/>
              </a:rPr>
              <a:t>Hawtrey</a:t>
            </a:r>
            <a:r>
              <a:rPr lang="en-US" dirty="0"/>
              <a:t>.</a:t>
            </a:r>
          </a:p>
          <a:p>
            <a:r>
              <a:rPr lang="en-US" dirty="0" smtClean="0"/>
              <a:t>Apart </a:t>
            </a:r>
            <a:r>
              <a:rPr lang="en-US" dirty="0"/>
              <a:t>from the direct effects of expansionary fiscal policy on employment, </a:t>
            </a:r>
            <a:r>
              <a:rPr lang="en-US" dirty="0" smtClean="0"/>
              <a:t>Keynes argued that there </a:t>
            </a:r>
            <a:r>
              <a:rPr lang="en-US" dirty="0"/>
              <a:t>would also be a chain of indirect effects.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one set of unemployed workers get hired, they would have some extra money in their pockets.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they would go shopping.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would induce businesses to hire some more of the unemployed.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1488</Words>
  <Application>Microsoft Office PowerPoint</Application>
  <PresentationFormat>Widescreen</PresentationFormat>
  <Paragraphs>112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John Maynard Keynes</vt:lpstr>
      <vt:lpstr>John Maynard Keynes (1883-1946)</vt:lpstr>
      <vt:lpstr>The Great Depression</vt:lpstr>
      <vt:lpstr>The Great Depression</vt:lpstr>
      <vt:lpstr>Downward Wage Rigidity</vt:lpstr>
      <vt:lpstr>Futility of Wage Reductions</vt:lpstr>
      <vt:lpstr>Effective Demand</vt:lpstr>
      <vt:lpstr>Expansionary Fiscal Policy</vt:lpstr>
      <vt:lpstr>The Multiplier</vt:lpstr>
      <vt:lpstr>The Multiplier</vt:lpstr>
      <vt:lpstr>Thrift makes the multiplier smaller</vt:lpstr>
      <vt:lpstr>Thrift makes the multiplier smaller</vt:lpstr>
      <vt:lpstr>Expansionary Monetary Policy</vt:lpstr>
      <vt:lpstr>Speculative Demand for Money</vt:lpstr>
      <vt:lpstr>Speculative Demand for Money</vt:lpstr>
      <vt:lpstr>Speculative Demand for Money</vt:lpstr>
      <vt:lpstr>The Demand for Money</vt:lpstr>
      <vt:lpstr>The Demand for Money</vt:lpstr>
      <vt:lpstr>Monetary Expansion </vt:lpstr>
      <vt:lpstr>Monetary Policy</vt:lpstr>
      <vt:lpstr>Stabilization Policy</vt:lpstr>
      <vt:lpstr>Doubts about monetary policy</vt:lpstr>
      <vt:lpstr>Doubts about monetary policy</vt:lpstr>
      <vt:lpstr>Founder of Macroeconomics</vt:lpstr>
      <vt:lpstr>Sources</vt:lpstr>
      <vt:lpstr>Sources</vt:lpstr>
      <vt:lpstr>PowerPoint Presentation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Maynard Keynes</dc:title>
  <dc:creator>Udayan Roy</dc:creator>
  <cp:lastModifiedBy>Udayan Roy</cp:lastModifiedBy>
  <cp:revision>12</cp:revision>
  <dcterms:created xsi:type="dcterms:W3CDTF">2009-04-12T23:35:45Z</dcterms:created>
  <dcterms:modified xsi:type="dcterms:W3CDTF">2019-11-25T03:55:05Z</dcterms:modified>
</cp:coreProperties>
</file>