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74" r:id="rId8"/>
    <p:sldId id="258" r:id="rId9"/>
    <p:sldId id="268" r:id="rId10"/>
    <p:sldId id="267" r:id="rId11"/>
    <p:sldId id="275" r:id="rId12"/>
    <p:sldId id="259" r:id="rId13"/>
    <p:sldId id="269" r:id="rId14"/>
    <p:sldId id="270" r:id="rId15"/>
    <p:sldId id="276" r:id="rId16"/>
    <p:sldId id="260" r:id="rId17"/>
    <p:sldId id="271" r:id="rId18"/>
    <p:sldId id="272" r:id="rId19"/>
    <p:sldId id="277" r:id="rId20"/>
    <p:sldId id="261" r:id="rId21"/>
    <p:sldId id="273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3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7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3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9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8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3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5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2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E0898-9407-4169-BEEB-25392AC1787D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59CD-552E-43F5-B857-598146FD5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7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eco54/" TargetMode="External"/><Relationship Id="rId2" Type="http://schemas.openxmlformats.org/officeDocument/2006/relationships/hyperlink" Target="http://myweb.liu.edu/~uroy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twebsite.org/het/profiles/saintsimon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twebsite.org/het/profiles/ricardo.htm" TargetMode="External"/><Relationship Id="rId3" Type="http://schemas.openxmlformats.org/officeDocument/2006/relationships/hyperlink" Target="http://www.hetwebsite.org/het/schools/utopia.htm" TargetMode="External"/><Relationship Id="rId7" Type="http://schemas.openxmlformats.org/officeDocument/2006/relationships/hyperlink" Target="http://www.hetwebsite.org/het/essays/classic/glut.htm" TargetMode="External"/><Relationship Id="rId2" Type="http://schemas.openxmlformats.org/officeDocument/2006/relationships/hyperlink" Target="http://www.hetwebsite.org/het/schools/frenchis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etwebsite.org/het/profiles/malthus.htm" TargetMode="External"/><Relationship Id="rId5" Type="http://schemas.openxmlformats.org/officeDocument/2006/relationships/hyperlink" Target="http://www.hetwebsite.org/het/schools/frenchlib.htm" TargetMode="External"/><Relationship Id="rId4" Type="http://schemas.openxmlformats.org/officeDocument/2006/relationships/hyperlink" Target="http://www.hetwebsite.org/het/profiles/say.htm" TargetMode="External"/><Relationship Id="rId9" Type="http://schemas.openxmlformats.org/officeDocument/2006/relationships/hyperlink" Target="http://www.hetwebsite.org/het/schools/ricardian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twebsite.org/het/schools/utopia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twebsite.org/het/schools/utopia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Socialist Thought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Udayan</a:t>
            </a:r>
            <a:r>
              <a:rPr lang="en-US" dirty="0" smtClean="0">
                <a:hlinkClick r:id="rId2"/>
              </a:rPr>
              <a:t> Roy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http://myweb.liu.edu/~uroy/eco54/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Henri Comte de Saint-Simon (1760-1825)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Saint-Simon </a:t>
            </a:r>
            <a:r>
              <a:rPr lang="en-US" dirty="0"/>
              <a:t>envisaged the reorganization of society with an elite of philosophers, engineers and scientists leading a peaceful process of industrialization </a:t>
            </a:r>
            <a:endParaRPr lang="en-US" dirty="0" smtClean="0"/>
          </a:p>
          <a:p>
            <a:r>
              <a:rPr lang="en-US" dirty="0" smtClean="0"/>
              <a:t>This was one of the earliest proposals for central planning by educated elites</a:t>
            </a:r>
          </a:p>
          <a:p>
            <a:pPr lvl="1"/>
            <a:r>
              <a:rPr lang="en-US" dirty="0" smtClean="0"/>
              <a:t>Note that he rejected the classical economists’ faith in the free market</a:t>
            </a:r>
          </a:p>
          <a:p>
            <a:r>
              <a:rPr lang="en-US" dirty="0" smtClean="0"/>
              <a:t>His </a:t>
            </a:r>
            <a:r>
              <a:rPr lang="en-US" dirty="0"/>
              <a:t>advocacy of a </a:t>
            </a:r>
            <a:r>
              <a:rPr lang="en-US" dirty="0" smtClean="0"/>
              <a:t>“New Christianity” </a:t>
            </a:r>
            <a:r>
              <a:rPr lang="en-US" dirty="0"/>
              <a:t>-- a secular humanist religion to replace the defunct traditional religions -- was to have scientists as priests.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557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Francois Marie Charles Fourier (1772-1837)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"/>
            <a:ext cx="3429000" cy="438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9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Francois Marie Charles Fourier (1772-1837)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Unlike his contemporary, </a:t>
            </a:r>
            <a:r>
              <a:rPr lang="en-US" dirty="0">
                <a:hlinkClick r:id="rId2"/>
              </a:rPr>
              <a:t>Saint-Simon</a:t>
            </a:r>
            <a:r>
              <a:rPr lang="en-US" dirty="0"/>
              <a:t>, the half-mad Charles Fourier was an outright utopian. 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was anti-state, anti-industry, </a:t>
            </a:r>
            <a:r>
              <a:rPr lang="en-US" dirty="0" smtClean="0"/>
              <a:t>anti-competition </a:t>
            </a:r>
            <a:r>
              <a:rPr lang="en-US" dirty="0"/>
              <a:t>and </a:t>
            </a:r>
            <a:r>
              <a:rPr lang="en-US" dirty="0" smtClean="0"/>
              <a:t>anti-urban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Yet, he </a:t>
            </a:r>
            <a:r>
              <a:rPr lang="en-US" dirty="0"/>
              <a:t>distanced himself from the socialists who wanted the abolition of private property.  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envisaged a utopian society in </a:t>
            </a:r>
            <a:r>
              <a:rPr lang="en-US" dirty="0" smtClean="0"/>
              <a:t>“natural harmony” </a:t>
            </a:r>
            <a:r>
              <a:rPr lang="en-US" dirty="0"/>
              <a:t>with the cosmos that could be achieved by non-violent means.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3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Francois Marie Charles Fourier (1772-1837)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Fourier was by no means a revolutionary, and his appeals were usually addressed to the wealthy or to the king</a:t>
            </a:r>
          </a:p>
          <a:p>
            <a:r>
              <a:rPr lang="en-US" dirty="0" smtClean="0"/>
              <a:t>However, he was a critic of capitalism, seeing in it waste, price gouging, and moral bankruptcy (especially in the financial sector)</a:t>
            </a:r>
          </a:p>
          <a:p>
            <a:r>
              <a:rPr lang="en-US" dirty="0" smtClean="0"/>
              <a:t>He </a:t>
            </a:r>
            <a:r>
              <a:rPr lang="en-US" dirty="0"/>
              <a:t>advocated the setting </a:t>
            </a:r>
            <a:r>
              <a:rPr lang="en-US" dirty="0" smtClean="0"/>
              <a:t>up of</a:t>
            </a:r>
            <a:r>
              <a:rPr lang="en-US" dirty="0"/>
              <a:t> </a:t>
            </a:r>
            <a:r>
              <a:rPr lang="en-US" i="1" dirty="0"/>
              <a:t>phalanxes</a:t>
            </a:r>
            <a:r>
              <a:rPr lang="en-US" dirty="0"/>
              <a:t>, a type of production and consumption co-operative enterprise or </a:t>
            </a:r>
            <a:r>
              <a:rPr lang="en-US" dirty="0" smtClean="0"/>
              <a:t>society that emphasized agriculture and handicrafts.</a:t>
            </a:r>
            <a:r>
              <a:rPr lang="en-US" dirty="0"/>
              <a:t> 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62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Francois Marie Charles Fourier (1772-1837)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 </a:t>
            </a:r>
            <a:r>
              <a:rPr lang="en-US" dirty="0"/>
              <a:t>his main publication, </a:t>
            </a:r>
            <a:r>
              <a:rPr lang="en-US" i="1" dirty="0" err="1"/>
              <a:t>Réforme</a:t>
            </a:r>
            <a:r>
              <a:rPr lang="en-US" i="1" dirty="0"/>
              <a:t> </a:t>
            </a:r>
            <a:r>
              <a:rPr lang="en-US" i="1" dirty="0" err="1"/>
              <a:t>industrielle</a:t>
            </a:r>
            <a:r>
              <a:rPr lang="en-US" dirty="0"/>
              <a:t>, Fourier collected numerous followers, many of whom attempted (and failed) at setting up </a:t>
            </a:r>
            <a:r>
              <a:rPr lang="en-US" dirty="0" err="1" smtClean="0"/>
              <a:t>Fourierist</a:t>
            </a:r>
            <a:r>
              <a:rPr lang="en-US" dirty="0" smtClean="0"/>
              <a:t> phalanxes or mini-societies</a:t>
            </a:r>
            <a:r>
              <a:rPr lang="en-US" dirty="0"/>
              <a:t>.  </a:t>
            </a:r>
            <a:endParaRPr lang="en-US" dirty="0" smtClean="0"/>
          </a:p>
          <a:p>
            <a:r>
              <a:rPr lang="en-US" dirty="0" smtClean="0"/>
              <a:t>Cooperative living was central to his thinking </a:t>
            </a:r>
          </a:p>
          <a:p>
            <a:r>
              <a:rPr lang="en-US" dirty="0" smtClean="0"/>
              <a:t>It was a way to change the environment in order to generate an entirely new and noble type of person</a:t>
            </a:r>
          </a:p>
        </p:txBody>
      </p:sp>
    </p:spTree>
    <p:extLst>
      <p:ext uri="{BB962C8B-B14F-4D97-AF65-F5344CB8AC3E}">
        <p14:creationId xmlns:p14="http://schemas.microsoft.com/office/powerpoint/2010/main" val="397013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Jean Charles Léonard </a:t>
            </a:r>
            <a:r>
              <a:rPr lang="en-US" dirty="0" err="1" smtClean="0"/>
              <a:t>Simonde</a:t>
            </a:r>
            <a:r>
              <a:rPr lang="en-US" dirty="0" smtClean="0"/>
              <a:t> </a:t>
            </a:r>
            <a:r>
              <a:rPr lang="en-US" dirty="0"/>
              <a:t>de Sismondi (1773-1842)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640" y="12108"/>
            <a:ext cx="3937360" cy="4407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56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Simonde</a:t>
            </a:r>
            <a:r>
              <a:rPr lang="en-US" dirty="0" smtClean="0"/>
              <a:t> de Sismondi (1773-1842)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French </a:t>
            </a:r>
            <a:r>
              <a:rPr lang="en-US" dirty="0">
                <a:hlinkClick r:id="rId2"/>
              </a:rPr>
              <a:t>historian</a:t>
            </a:r>
            <a:r>
              <a:rPr lang="en-US" dirty="0"/>
              <a:t>, early </a:t>
            </a:r>
            <a:r>
              <a:rPr lang="en-US" dirty="0">
                <a:hlinkClick r:id="rId3"/>
              </a:rPr>
              <a:t>socialist</a:t>
            </a:r>
            <a:r>
              <a:rPr lang="en-US" dirty="0"/>
              <a:t> and great rival of Jean-Baptiste </a:t>
            </a:r>
            <a:r>
              <a:rPr lang="en-US" dirty="0">
                <a:hlinkClick r:id="rId4"/>
              </a:rPr>
              <a:t>Say</a:t>
            </a:r>
            <a:r>
              <a:rPr lang="en-US" dirty="0"/>
              <a:t> and the </a:t>
            </a:r>
            <a:r>
              <a:rPr lang="en-US" dirty="0">
                <a:hlinkClick r:id="rId5"/>
              </a:rPr>
              <a:t>French Liberal School</a:t>
            </a:r>
            <a:r>
              <a:rPr lang="en-US" dirty="0"/>
              <a:t>.  </a:t>
            </a:r>
            <a:endParaRPr lang="en-US" dirty="0" smtClean="0"/>
          </a:p>
          <a:p>
            <a:r>
              <a:rPr lang="en-US" dirty="0" err="1" smtClean="0"/>
              <a:t>Simonde</a:t>
            </a:r>
            <a:r>
              <a:rPr lang="en-US" dirty="0" smtClean="0"/>
              <a:t> </a:t>
            </a:r>
            <a:r>
              <a:rPr lang="en-US" dirty="0"/>
              <a:t>de Sismondi was no friend of the rising capitalist industrial system, which he viewed as </a:t>
            </a:r>
            <a:r>
              <a:rPr lang="en-US" dirty="0" smtClean="0"/>
              <a:t>detrimental </a:t>
            </a:r>
            <a:r>
              <a:rPr lang="en-US" dirty="0"/>
              <a:t>to the interests of the poor and particularly prone to crisis brought about by an insufficient general demand for goods.  </a:t>
            </a:r>
            <a:endParaRPr lang="en-US" dirty="0" smtClean="0"/>
          </a:p>
          <a:p>
            <a:r>
              <a:rPr lang="en-US" dirty="0" smtClean="0"/>
              <a:t>His under-consumption </a:t>
            </a:r>
            <a:r>
              <a:rPr lang="en-US" dirty="0"/>
              <a:t>thesis was shared by </a:t>
            </a:r>
            <a:r>
              <a:rPr lang="en-US" dirty="0" smtClean="0">
                <a:hlinkClick r:id="rId6"/>
              </a:rPr>
              <a:t>Malthus</a:t>
            </a:r>
            <a:r>
              <a:rPr lang="en-US" dirty="0"/>
              <a:t>, and sparked off the </a:t>
            </a:r>
            <a:r>
              <a:rPr lang="en-US" dirty="0">
                <a:hlinkClick r:id="rId7"/>
              </a:rPr>
              <a:t>General Glut Controversy</a:t>
            </a:r>
            <a:r>
              <a:rPr lang="en-US" dirty="0"/>
              <a:t> of the 1820s where their theories were pitted against those of </a:t>
            </a:r>
            <a:r>
              <a:rPr lang="en-US" dirty="0">
                <a:hlinkClick r:id="rId4"/>
              </a:rPr>
              <a:t>Say</a:t>
            </a:r>
            <a:r>
              <a:rPr lang="en-US" dirty="0"/>
              <a:t>, </a:t>
            </a:r>
            <a:r>
              <a:rPr lang="en-US" dirty="0">
                <a:hlinkClick r:id="rId8"/>
              </a:rPr>
              <a:t>Ricardo</a:t>
            </a:r>
            <a:r>
              <a:rPr lang="en-US" dirty="0"/>
              <a:t> and the </a:t>
            </a:r>
            <a:r>
              <a:rPr lang="en-US" dirty="0" err="1">
                <a:hlinkClick r:id="rId9"/>
              </a:rPr>
              <a:t>Classicals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60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Simonde</a:t>
            </a:r>
            <a:r>
              <a:rPr lang="en-US" dirty="0" smtClean="0"/>
              <a:t> de Sismondi (1773-1842)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Gluts lead to widespread unemployment</a:t>
            </a:r>
          </a:p>
          <a:p>
            <a:r>
              <a:rPr lang="en-US" dirty="0" smtClean="0"/>
              <a:t>The poor go bankrupt and more wealth gets concentrated in the hands of the wealthy</a:t>
            </a:r>
          </a:p>
          <a:p>
            <a:r>
              <a:rPr lang="en-US" dirty="0" smtClean="0"/>
              <a:t>This narrows the domestic market for industry</a:t>
            </a:r>
          </a:p>
          <a:p>
            <a:r>
              <a:rPr lang="en-US" dirty="0" smtClean="0"/>
              <a:t>Hence industry needs to open up foreign markets</a:t>
            </a:r>
          </a:p>
          <a:p>
            <a:r>
              <a:rPr lang="en-US" dirty="0" smtClean="0"/>
              <a:t>This necessarily leads to nationalistic wars</a:t>
            </a:r>
          </a:p>
          <a:p>
            <a:r>
              <a:rPr lang="en-US" dirty="0" smtClean="0"/>
              <a:t>Economic imperialism is inherent in capitalism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Simonde</a:t>
            </a:r>
            <a:r>
              <a:rPr lang="en-US" dirty="0" smtClean="0"/>
              <a:t> de Sismondi (1773-1842)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Sismondi, only government intervention can ensure a living wage and a minimal level of social security for workers</a:t>
            </a:r>
          </a:p>
          <a:p>
            <a:r>
              <a:rPr lang="en-US" dirty="0" smtClean="0"/>
              <a:t>Sismondi shifted the focus from aggregate output to distribution, arguing that a smaller output would be preferable, if more fairly shared</a:t>
            </a:r>
          </a:p>
          <a:p>
            <a:r>
              <a:rPr lang="en-US" dirty="0" smtClean="0"/>
              <a:t>For this reason, he favored small-scale agriculture and manufacturing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 Owen (1771-1858)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76200"/>
            <a:ext cx="2381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1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 Socialists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Henri Comte de Saint-Simon (1760-1825)</a:t>
            </a:r>
          </a:p>
          <a:p>
            <a:r>
              <a:rPr lang="en-US" dirty="0" smtClean="0"/>
              <a:t>Charles Fourier (1772-1837)</a:t>
            </a:r>
          </a:p>
          <a:p>
            <a:r>
              <a:rPr lang="en-US" dirty="0" err="1" smtClean="0"/>
              <a:t>Simonde</a:t>
            </a:r>
            <a:r>
              <a:rPr lang="en-US" dirty="0" smtClean="0"/>
              <a:t> de Sismondi (1773-1842)</a:t>
            </a:r>
          </a:p>
          <a:p>
            <a:r>
              <a:rPr lang="en-US" dirty="0" smtClean="0"/>
              <a:t>Robert Owen (1771-1858)</a:t>
            </a:r>
          </a:p>
        </p:txBody>
      </p:sp>
    </p:spTree>
    <p:extLst>
      <p:ext uri="{BB962C8B-B14F-4D97-AF65-F5344CB8AC3E}">
        <p14:creationId xmlns:p14="http://schemas.microsoft.com/office/powerpoint/2010/main" val="39033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 Owen (1771-1858)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hlinkClick r:id="rId2"/>
              </a:rPr>
              <a:t>Utopian socialist</a:t>
            </a:r>
            <a:r>
              <a:rPr lang="en-US" dirty="0" smtClean="0"/>
              <a:t> </a:t>
            </a:r>
          </a:p>
          <a:p>
            <a:r>
              <a:rPr lang="en-US" dirty="0" smtClean="0"/>
              <a:t>A “doer” </a:t>
            </a:r>
            <a:r>
              <a:rPr lang="en-US" dirty="0"/>
              <a:t>more than a </a:t>
            </a:r>
            <a:r>
              <a:rPr lang="en-US" dirty="0" smtClean="0"/>
              <a:t>“talker”</a:t>
            </a:r>
          </a:p>
          <a:p>
            <a:r>
              <a:rPr lang="en-US" dirty="0" smtClean="0"/>
              <a:t>Owen founded </a:t>
            </a:r>
            <a:r>
              <a:rPr lang="en-US" dirty="0"/>
              <a:t>the famous </a:t>
            </a:r>
            <a:r>
              <a:rPr lang="en-US" dirty="0" smtClean="0"/>
              <a:t>model community of New </a:t>
            </a:r>
            <a:r>
              <a:rPr lang="en-US" dirty="0"/>
              <a:t>Lanark Mills in Scotland </a:t>
            </a:r>
            <a:r>
              <a:rPr lang="en-US" dirty="0" smtClean="0"/>
              <a:t>to demonstrate </a:t>
            </a:r>
            <a:r>
              <a:rPr lang="en-US" dirty="0"/>
              <a:t>the viability of co-operative factory communities. </a:t>
            </a:r>
            <a:endParaRPr lang="en-US" dirty="0" smtClean="0"/>
          </a:p>
          <a:p>
            <a:r>
              <a:rPr lang="en-US" dirty="0" smtClean="0"/>
              <a:t>Owen paid his employees high wages, and still made good profits, because his grateful employees worked hard</a:t>
            </a:r>
          </a:p>
          <a:p>
            <a:pPr lvl="1"/>
            <a:r>
              <a:rPr lang="en-US" dirty="0" smtClean="0"/>
              <a:t>This could be seen as an early use of efficiency wages: the purposeful payment of above-market wages to increase productivity and reduce labor turnover</a:t>
            </a:r>
          </a:p>
          <a:p>
            <a:r>
              <a:rPr lang="en-US" dirty="0" smtClean="0"/>
              <a:t>Nevertheless, the enterprise failed because of unrelated conflicts between Owen and his partners.</a:t>
            </a:r>
          </a:p>
        </p:txBody>
      </p:sp>
    </p:spTree>
    <p:extLst>
      <p:ext uri="{BB962C8B-B14F-4D97-AF65-F5344CB8AC3E}">
        <p14:creationId xmlns:p14="http://schemas.microsoft.com/office/powerpoint/2010/main" val="28110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 Owen (1771-1858)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</a:t>
            </a:r>
            <a:r>
              <a:rPr lang="en-US" dirty="0"/>
              <a:t>industrialists actually visited these </a:t>
            </a:r>
            <a:r>
              <a:rPr lang="en-US" dirty="0" smtClean="0"/>
              <a:t>“model factories” </a:t>
            </a:r>
            <a:r>
              <a:rPr lang="en-US" dirty="0"/>
              <a:t>and some even adopted parts of </a:t>
            </a:r>
            <a:r>
              <a:rPr lang="en-US" dirty="0" smtClean="0"/>
              <a:t>Owen’s </a:t>
            </a:r>
            <a:r>
              <a:rPr lang="en-US" dirty="0"/>
              <a:t>system. </a:t>
            </a:r>
            <a:endParaRPr lang="en-US" dirty="0" smtClean="0"/>
          </a:p>
          <a:p>
            <a:r>
              <a:rPr lang="en-US" dirty="0" smtClean="0"/>
              <a:t>Owen </a:t>
            </a:r>
            <a:r>
              <a:rPr lang="en-US" dirty="0"/>
              <a:t>attempted to extend these into agriculture - advocating collective farming, as in New Harmony, Indiana. </a:t>
            </a:r>
            <a:endParaRPr lang="en-US" dirty="0" smtClean="0"/>
          </a:p>
          <a:p>
            <a:r>
              <a:rPr lang="en-US" dirty="0" smtClean="0"/>
              <a:t>Owen believed that his type of cooperative system would sweep away capitalism and the competition-based system.</a:t>
            </a:r>
          </a:p>
          <a:p>
            <a:r>
              <a:rPr lang="en-US" dirty="0" smtClean="0"/>
              <a:t>Although </a:t>
            </a:r>
            <a:r>
              <a:rPr lang="en-US" dirty="0"/>
              <a:t>most of these efforts failed, he continued </a:t>
            </a:r>
            <a:r>
              <a:rPr lang="en-US" dirty="0" smtClean="0"/>
              <a:t>with his </a:t>
            </a:r>
            <a:r>
              <a:rPr lang="en-US" dirty="0"/>
              <a:t>social work </a:t>
            </a:r>
            <a:r>
              <a:rPr lang="en-US" dirty="0" smtClean="0"/>
              <a:t>and became </a:t>
            </a:r>
            <a:r>
              <a:rPr lang="en-US" dirty="0"/>
              <a:t>the head of one of the largest trade union federations in Britain in 1843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V, </a:t>
            </a:r>
            <a:r>
              <a:rPr lang="en-US" i="1" dirty="0" smtClean="0"/>
              <a:t>The Dreams of the Utopian Socialists</a:t>
            </a:r>
            <a:r>
              <a:rPr lang="en-US" dirty="0" smtClean="0"/>
              <a:t>, in </a:t>
            </a:r>
            <a:r>
              <a:rPr lang="en-US" i="1" dirty="0" smtClean="0"/>
              <a:t>The Worldly Philosophers</a:t>
            </a:r>
            <a:r>
              <a:rPr lang="en-US" dirty="0" smtClean="0"/>
              <a:t> by Robert </a:t>
            </a:r>
            <a:r>
              <a:rPr lang="en-US" dirty="0" err="1" smtClean="0"/>
              <a:t>Heilbroner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the advent of large factories, the industrial revolution shattered the security of the old agricultural-rural-handicraft economy.</a:t>
            </a:r>
          </a:p>
          <a:p>
            <a:r>
              <a:rPr lang="en-US" dirty="0" smtClean="0"/>
              <a:t>Around these factories sprang up crowded slums, where vice, crime, disease, hunger, and misery were a way of life.</a:t>
            </a:r>
          </a:p>
          <a:p>
            <a:r>
              <a:rPr lang="en-US" dirty="0" smtClean="0"/>
              <a:t>The poverty of the masses stood in contrast to the massive fortunes of the few.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situation led to calls for reform</a:t>
            </a:r>
          </a:p>
          <a:p>
            <a:r>
              <a:rPr lang="en-US" dirty="0" smtClean="0"/>
              <a:t>The capitalists—often citing classical economists such as Adam Smith—opposed any intervention by governments</a:t>
            </a:r>
          </a:p>
          <a:p>
            <a:r>
              <a:rPr lang="en-US" dirty="0" smtClean="0"/>
              <a:t>Proponents of a moderate form of socialism were shouted down</a:t>
            </a:r>
          </a:p>
          <a:p>
            <a:r>
              <a:rPr lang="en-US" dirty="0" smtClean="0"/>
              <a:t>A fiercer form of socialism emerged later under the leadership of Karl Marx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 Socialists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of the moderate reformers were the utopian socialists</a:t>
            </a:r>
          </a:p>
          <a:p>
            <a:r>
              <a:rPr lang="en-US" dirty="0" smtClean="0"/>
              <a:t>They regarded the competition-based market economy to be unfair and irrational</a:t>
            </a:r>
          </a:p>
          <a:p>
            <a:r>
              <a:rPr lang="en-US" dirty="0" smtClean="0"/>
              <a:t>They imagined—and described in detail—various social arrangements that they considered ideal and appealed to the whole world to adopt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 Socialists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workers were politically weak in the early stages of the industrial revolution</a:t>
            </a:r>
          </a:p>
          <a:p>
            <a:r>
              <a:rPr lang="en-US" dirty="0" smtClean="0"/>
              <a:t>The utopian socialists preached universal togetherness rather than class conflict</a:t>
            </a:r>
          </a:p>
          <a:p>
            <a:r>
              <a:rPr lang="en-US" dirty="0" smtClean="0"/>
              <a:t>They expected </a:t>
            </a:r>
            <a:r>
              <a:rPr lang="en-US" i="1" dirty="0" smtClean="0"/>
              <a:t>capitalists</a:t>
            </a:r>
            <a:r>
              <a:rPr lang="en-US" dirty="0" smtClean="0"/>
              <a:t> to lead the implementation of their utopian plans</a:t>
            </a:r>
          </a:p>
          <a:p>
            <a:r>
              <a:rPr lang="en-US" dirty="0" smtClean="0"/>
              <a:t>Some model cooperative communities were actually tried</a:t>
            </a:r>
          </a:p>
          <a:p>
            <a:r>
              <a:rPr lang="en-US" dirty="0" smtClean="0"/>
              <a:t>But without much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Claude Henri de </a:t>
            </a:r>
            <a:r>
              <a:rPr lang="en-US" dirty="0" err="1"/>
              <a:t>Rouvroy</a:t>
            </a:r>
            <a:r>
              <a:rPr lang="en-US" dirty="0"/>
              <a:t>, </a:t>
            </a:r>
            <a:r>
              <a:rPr lang="en-US" dirty="0" err="1"/>
              <a:t>comte</a:t>
            </a:r>
            <a:r>
              <a:rPr lang="en-US" dirty="0"/>
              <a:t> de </a:t>
            </a:r>
            <a:r>
              <a:rPr lang="en-US" dirty="0" smtClean="0"/>
              <a:t>Saint-Simon </a:t>
            </a:r>
            <a:r>
              <a:rPr lang="en-US" dirty="0"/>
              <a:t>(1760-1825)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774"/>
            <a:ext cx="31242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0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Henri Comte de Saint-Simon (1760-1825)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Ruined </a:t>
            </a:r>
            <a:r>
              <a:rPr lang="en-US" dirty="0" smtClean="0"/>
              <a:t>French aristocrat</a:t>
            </a:r>
            <a:r>
              <a:rPr lang="en-US" dirty="0"/>
              <a:t>, an officer in the American </a:t>
            </a:r>
            <a:r>
              <a:rPr lang="en-US" dirty="0" smtClean="0"/>
              <a:t>Revolutionary War on the American side, </a:t>
            </a:r>
            <a:r>
              <a:rPr lang="en-US" dirty="0"/>
              <a:t>a real estate speculator and journalist, </a:t>
            </a:r>
            <a:r>
              <a:rPr lang="en-US" dirty="0" smtClean="0"/>
              <a:t>Saint-Simon was </a:t>
            </a:r>
            <a:r>
              <a:rPr lang="en-US" dirty="0"/>
              <a:t>the  founder of the </a:t>
            </a:r>
            <a:r>
              <a:rPr lang="en-US" dirty="0" smtClean="0"/>
              <a:t>“Saint-Simonian” movement</a:t>
            </a:r>
            <a:r>
              <a:rPr lang="en-US" dirty="0"/>
              <a:t>, a type of semi-mystical </a:t>
            </a:r>
            <a:r>
              <a:rPr lang="en-US" dirty="0" smtClean="0"/>
              <a:t>“Christian-Scientific”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socialism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The working class had not yet become a powerful political force</a:t>
            </a:r>
          </a:p>
          <a:p>
            <a:r>
              <a:rPr lang="en-US" dirty="0" smtClean="0"/>
              <a:t>So Saint-Simon made no appeal to the workers to rise up against their bosses</a:t>
            </a:r>
          </a:p>
        </p:txBody>
      </p:sp>
    </p:spTree>
    <p:extLst>
      <p:ext uri="{BB962C8B-B14F-4D97-AF65-F5344CB8AC3E}">
        <p14:creationId xmlns:p14="http://schemas.microsoft.com/office/powerpoint/2010/main" val="32627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Henri Comte de Saint-Simon (1760-1825)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Nevertheless, he alarmed the rich by making production, not property, the basis of his ideal society</a:t>
            </a:r>
          </a:p>
          <a:p>
            <a:r>
              <a:rPr lang="en-US" dirty="0" smtClean="0"/>
              <a:t>His followers opposed the laws of inheritance and urged the collective ownership of property</a:t>
            </a:r>
          </a:p>
          <a:p>
            <a:r>
              <a:rPr lang="en-US" dirty="0" smtClean="0"/>
              <a:t>Saint-Simon believed that the antisocial egotism of the rich would make the poor rise up in revolt</a:t>
            </a:r>
          </a:p>
          <a:p>
            <a:pPr lvl="1"/>
            <a:r>
              <a:rPr lang="en-US" dirty="0" smtClean="0"/>
              <a:t>Unless the rich adopted a new, cooperative ethic</a:t>
            </a:r>
          </a:p>
        </p:txBody>
      </p:sp>
    </p:spTree>
    <p:extLst>
      <p:ext uri="{BB962C8B-B14F-4D97-AF65-F5344CB8AC3E}">
        <p14:creationId xmlns:p14="http://schemas.microsoft.com/office/powerpoint/2010/main" val="139138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762</Words>
  <Application>Microsoft Office PowerPoint</Application>
  <PresentationFormat>Widescreen</PresentationFormat>
  <Paragraphs>87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Early Socialist Thought</vt:lpstr>
      <vt:lpstr>Utopian Socialists</vt:lpstr>
      <vt:lpstr>Historical Background</vt:lpstr>
      <vt:lpstr>Historical Background</vt:lpstr>
      <vt:lpstr>Utopian Socialists</vt:lpstr>
      <vt:lpstr>Utopian Socialists</vt:lpstr>
      <vt:lpstr>Claude Henri de Rouvroy, comte de Saint-Simon (1760-1825)</vt:lpstr>
      <vt:lpstr>Henri Comte de Saint-Simon (1760-1825)</vt:lpstr>
      <vt:lpstr>Henri Comte de Saint-Simon (1760-1825)</vt:lpstr>
      <vt:lpstr>Henri Comte de Saint-Simon (1760-1825)</vt:lpstr>
      <vt:lpstr>Francois Marie Charles Fourier (1772-1837)</vt:lpstr>
      <vt:lpstr>Francois Marie Charles Fourier (1772-1837)</vt:lpstr>
      <vt:lpstr>Francois Marie Charles Fourier (1772-1837)</vt:lpstr>
      <vt:lpstr>Francois Marie Charles Fourier (1772-1837)</vt:lpstr>
      <vt:lpstr>Jean Charles Léonard Simonde de Sismondi (1773-1842)</vt:lpstr>
      <vt:lpstr>Simonde de Sismondi (1773-1842)</vt:lpstr>
      <vt:lpstr>Simonde de Sismondi (1773-1842)</vt:lpstr>
      <vt:lpstr>Simonde de Sismondi (1773-1842)</vt:lpstr>
      <vt:lpstr>Robert Owen (1771-1858)</vt:lpstr>
      <vt:lpstr>Robert Owen (1771-1858)</vt:lpstr>
      <vt:lpstr>Robert Owen (1771-1858)</vt:lpstr>
      <vt:lpstr>Sources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Utopian Socialists</dc:title>
  <dc:creator>Udayan Roy</dc:creator>
  <cp:lastModifiedBy>Udayan Roy</cp:lastModifiedBy>
  <cp:revision>24</cp:revision>
  <dcterms:created xsi:type="dcterms:W3CDTF">2013-03-20T01:22:37Z</dcterms:created>
  <dcterms:modified xsi:type="dcterms:W3CDTF">2019-10-28T04:15:01Z</dcterms:modified>
</cp:coreProperties>
</file>