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theme/themeOverride2.xml" ContentType="application/vnd.openxmlformats-officedocument.themeOverride+xml"/>
  <Override PartName="/ppt/charts/chart3.xml" ContentType="application/vnd.openxmlformats-officedocument.drawingml.chart+xml"/>
  <Override PartName="/ppt/theme/themeOverride3.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3"/>
  </p:notesMasterIdLst>
  <p:sldIdLst>
    <p:sldId id="256" r:id="rId2"/>
    <p:sldId id="257" r:id="rId3"/>
    <p:sldId id="258" r:id="rId4"/>
    <p:sldId id="260" r:id="rId5"/>
    <p:sldId id="305" r:id="rId6"/>
    <p:sldId id="306" r:id="rId7"/>
    <p:sldId id="307" r:id="rId8"/>
    <p:sldId id="261" r:id="rId9"/>
    <p:sldId id="265" r:id="rId10"/>
    <p:sldId id="262" r:id="rId11"/>
    <p:sldId id="308" r:id="rId12"/>
    <p:sldId id="309" r:id="rId13"/>
    <p:sldId id="268" r:id="rId14"/>
    <p:sldId id="266" r:id="rId15"/>
    <p:sldId id="267" r:id="rId16"/>
    <p:sldId id="273" r:id="rId17"/>
    <p:sldId id="274" r:id="rId18"/>
    <p:sldId id="275" r:id="rId19"/>
    <p:sldId id="270" r:id="rId20"/>
    <p:sldId id="271" r:id="rId21"/>
    <p:sldId id="272" r:id="rId22"/>
    <p:sldId id="269" r:id="rId23"/>
    <p:sldId id="276" r:id="rId24"/>
    <p:sldId id="277" r:id="rId25"/>
    <p:sldId id="278" r:id="rId26"/>
    <p:sldId id="279" r:id="rId27"/>
    <p:sldId id="301" r:id="rId28"/>
    <p:sldId id="280" r:id="rId29"/>
    <p:sldId id="281" r:id="rId30"/>
    <p:sldId id="282" r:id="rId31"/>
    <p:sldId id="283" r:id="rId32"/>
    <p:sldId id="284" r:id="rId33"/>
    <p:sldId id="285" r:id="rId34"/>
    <p:sldId id="286" r:id="rId35"/>
    <p:sldId id="287" r:id="rId36"/>
    <p:sldId id="288" r:id="rId37"/>
    <p:sldId id="304" r:id="rId38"/>
    <p:sldId id="289" r:id="rId39"/>
    <p:sldId id="290" r:id="rId40"/>
    <p:sldId id="291" r:id="rId41"/>
    <p:sldId id="292" r:id="rId42"/>
    <p:sldId id="293" r:id="rId43"/>
    <p:sldId id="294" r:id="rId44"/>
    <p:sldId id="299" r:id="rId45"/>
    <p:sldId id="302" r:id="rId46"/>
    <p:sldId id="295" r:id="rId47"/>
    <p:sldId id="300" r:id="rId48"/>
    <p:sldId id="303" r:id="rId49"/>
    <p:sldId id="296" r:id="rId50"/>
    <p:sldId id="297" r:id="rId51"/>
    <p:sldId id="298" r:id="rId52"/>
  </p:sldIdLst>
  <p:sldSz cx="12192000" cy="6858000"/>
  <p:notesSz cx="6858000" cy="9144000"/>
  <p:defaultTextStyle>
    <a:defPPr>
      <a:defRPr lang="en-US"/>
    </a:defPPr>
    <a:lvl1pPr algn="l" rtl="0" fontAlgn="base">
      <a:spcBef>
        <a:spcPct val="0"/>
      </a:spcBef>
      <a:spcAft>
        <a:spcPct val="0"/>
      </a:spcAft>
      <a:defRPr kern="1200">
        <a:solidFill>
          <a:schemeClr val="tx1"/>
        </a:solidFill>
        <a:latin typeface="Calibri" pitchFamily="34" charset="0"/>
        <a:ea typeface="+mn-ea"/>
        <a:cs typeface="Arial" charset="0"/>
      </a:defRPr>
    </a:lvl1pPr>
    <a:lvl2pPr marL="457200" algn="l" rtl="0" fontAlgn="base">
      <a:spcBef>
        <a:spcPct val="0"/>
      </a:spcBef>
      <a:spcAft>
        <a:spcPct val="0"/>
      </a:spcAft>
      <a:defRPr kern="1200">
        <a:solidFill>
          <a:schemeClr val="tx1"/>
        </a:solidFill>
        <a:latin typeface="Calibri" pitchFamily="34" charset="0"/>
        <a:ea typeface="+mn-ea"/>
        <a:cs typeface="Arial" charset="0"/>
      </a:defRPr>
    </a:lvl2pPr>
    <a:lvl3pPr marL="914400" algn="l" rtl="0" fontAlgn="base">
      <a:spcBef>
        <a:spcPct val="0"/>
      </a:spcBef>
      <a:spcAft>
        <a:spcPct val="0"/>
      </a:spcAft>
      <a:defRPr kern="1200">
        <a:solidFill>
          <a:schemeClr val="tx1"/>
        </a:solidFill>
        <a:latin typeface="Calibri" pitchFamily="34" charset="0"/>
        <a:ea typeface="+mn-ea"/>
        <a:cs typeface="Arial" charset="0"/>
      </a:defRPr>
    </a:lvl3pPr>
    <a:lvl4pPr marL="1371600" algn="l" rtl="0" fontAlgn="base">
      <a:spcBef>
        <a:spcPct val="0"/>
      </a:spcBef>
      <a:spcAft>
        <a:spcPct val="0"/>
      </a:spcAft>
      <a:defRPr kern="1200">
        <a:solidFill>
          <a:schemeClr val="tx1"/>
        </a:solidFill>
        <a:latin typeface="Calibri" pitchFamily="34" charset="0"/>
        <a:ea typeface="+mn-ea"/>
        <a:cs typeface="Arial" charset="0"/>
      </a:defRPr>
    </a:lvl4pPr>
    <a:lvl5pPr marL="1828800" algn="l" rtl="0" fontAlgn="base">
      <a:spcBef>
        <a:spcPct val="0"/>
      </a:spcBef>
      <a:spcAft>
        <a:spcPct val="0"/>
      </a:spcAft>
      <a:defRPr kern="1200">
        <a:solidFill>
          <a:schemeClr val="tx1"/>
        </a:solidFill>
        <a:latin typeface="Calibri" pitchFamily="34" charset="0"/>
        <a:ea typeface="+mn-ea"/>
        <a:cs typeface="Arial" charset="0"/>
      </a:defRPr>
    </a:lvl5pPr>
    <a:lvl6pPr marL="2286000" algn="l" defTabSz="914400" rtl="0" eaLnBrk="1" latinLnBrk="0" hangingPunct="1">
      <a:defRPr kern="1200">
        <a:solidFill>
          <a:schemeClr val="tx1"/>
        </a:solidFill>
        <a:latin typeface="Calibri" pitchFamily="34" charset="0"/>
        <a:ea typeface="+mn-ea"/>
        <a:cs typeface="Arial" charset="0"/>
      </a:defRPr>
    </a:lvl6pPr>
    <a:lvl7pPr marL="2743200" algn="l" defTabSz="914400" rtl="0" eaLnBrk="1" latinLnBrk="0" hangingPunct="1">
      <a:defRPr kern="1200">
        <a:solidFill>
          <a:schemeClr val="tx1"/>
        </a:solidFill>
        <a:latin typeface="Calibri" pitchFamily="34" charset="0"/>
        <a:ea typeface="+mn-ea"/>
        <a:cs typeface="Arial" charset="0"/>
      </a:defRPr>
    </a:lvl7pPr>
    <a:lvl8pPr marL="3200400" algn="l" defTabSz="914400" rtl="0" eaLnBrk="1" latinLnBrk="0" hangingPunct="1">
      <a:defRPr kern="1200">
        <a:solidFill>
          <a:schemeClr val="tx1"/>
        </a:solidFill>
        <a:latin typeface="Calibri" pitchFamily="34" charset="0"/>
        <a:ea typeface="+mn-ea"/>
        <a:cs typeface="Arial" charset="0"/>
      </a:defRPr>
    </a:lvl8pPr>
    <a:lvl9pPr marL="3657600" algn="l" defTabSz="914400" rtl="0" eaLnBrk="1" latinLnBrk="0" hangingPunct="1">
      <a:defRPr kern="1200">
        <a:solidFill>
          <a:schemeClr val="tx1"/>
        </a:solidFill>
        <a:latin typeface="Calibri" pitchFamily="34" charset="0"/>
        <a:ea typeface="+mn-ea"/>
        <a:cs typeface="Arial" charset="0"/>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5" d="100"/>
          <a:sy n="65" d="100"/>
        </p:scale>
        <p:origin x="700" y="40"/>
      </p:cViewPr>
      <p:guideLst>
        <p:guide orient="horz" pos="2160"/>
        <p:guide pos="3840"/>
      </p:guideLst>
    </p:cSldViewPr>
  </p:slideViewPr>
  <p:notesTextViewPr>
    <p:cViewPr>
      <p:scale>
        <a:sx n="1" d="1"/>
        <a:sy n="1" d="1"/>
      </p:scale>
      <p:origin x="0" y="0"/>
    </p:cViewPr>
  </p:notesTextViewPr>
  <p:sorterViewPr>
    <p:cViewPr varScale="1">
      <p:scale>
        <a:sx n="100" d="100"/>
        <a:sy n="100" d="100"/>
      </p:scale>
      <p:origin x="0" y="-2792"/>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notesMaster" Target="notesMasters/notes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s>
</file>

<file path=ppt/charts/_rels/chart1.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2" Type="http://schemas.openxmlformats.org/officeDocument/2006/relationships/oleObject" Target="Book1" TargetMode="External"/><Relationship Id="rId1" Type="http://schemas.openxmlformats.org/officeDocument/2006/relationships/themeOverride" Target="../theme/themeOverride2.xml"/></Relationships>
</file>

<file path=ppt/charts/_rels/chart3.xml.rels><?xml version="1.0" encoding="UTF-8" standalone="yes"?>
<Relationships xmlns="http://schemas.openxmlformats.org/package/2006/relationships"><Relationship Id="rId2" Type="http://schemas.openxmlformats.org/officeDocument/2006/relationships/oleObject" Target="file:///C:\Users\Udayan%20Roy\Documents\courses\eco62\my-notes\mankiw-7e\ch01.xlsx" TargetMode="External"/><Relationship Id="rId1" Type="http://schemas.openxmlformats.org/officeDocument/2006/relationships/themeOverride" Target="../theme/themeOverrid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Demand (Y = 10)</c:v>
          </c:tx>
          <c:xVal>
            <c:numRef>
              <c:f>Sheet1!$C$8:$C$16</c:f>
              <c:numCache>
                <c:formatCode>General</c:formatCode>
                <c:ptCount val="9"/>
                <c:pt idx="0">
                  <c:v>40</c:v>
                </c:pt>
                <c:pt idx="1">
                  <c:v>35</c:v>
                </c:pt>
                <c:pt idx="2">
                  <c:v>30</c:v>
                </c:pt>
                <c:pt idx="3">
                  <c:v>25</c:v>
                </c:pt>
                <c:pt idx="4">
                  <c:v>20</c:v>
                </c:pt>
                <c:pt idx="5">
                  <c:v>15</c:v>
                </c:pt>
                <c:pt idx="6">
                  <c:v>10</c:v>
                </c:pt>
                <c:pt idx="7">
                  <c:v>5</c:v>
                </c:pt>
                <c:pt idx="8">
                  <c:v>0</c:v>
                </c:pt>
              </c:numCache>
            </c:numRef>
          </c:xVal>
          <c:yVal>
            <c:numRef>
              <c:f>Sheet1!$B$8:$B$16</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0-F500-4F5B-BE45-40AB74B5CE52}"/>
            </c:ext>
          </c:extLst>
        </c:ser>
        <c:ser>
          <c:idx val="1"/>
          <c:order val="1"/>
          <c:tx>
            <c:v>Demand (Y = 20)</c:v>
          </c:tx>
          <c:spPr>
            <a:ln>
              <a:noFill/>
            </a:ln>
          </c:spPr>
          <c:marker>
            <c:symbol val="none"/>
          </c:marker>
          <c:xVal>
            <c:numRef>
              <c:f>Sheet1!$D$8:$D$16</c:f>
              <c:numCache>
                <c:formatCode>General</c:formatCode>
                <c:ptCount val="9"/>
                <c:pt idx="0">
                  <c:v>70</c:v>
                </c:pt>
                <c:pt idx="1">
                  <c:v>65</c:v>
                </c:pt>
                <c:pt idx="2">
                  <c:v>60</c:v>
                </c:pt>
                <c:pt idx="3">
                  <c:v>55</c:v>
                </c:pt>
                <c:pt idx="4">
                  <c:v>50</c:v>
                </c:pt>
                <c:pt idx="5">
                  <c:v>45</c:v>
                </c:pt>
                <c:pt idx="6">
                  <c:v>40</c:v>
                </c:pt>
                <c:pt idx="7">
                  <c:v>35</c:v>
                </c:pt>
                <c:pt idx="8">
                  <c:v>30</c:v>
                </c:pt>
              </c:numCache>
            </c:numRef>
          </c:xVal>
          <c:yVal>
            <c:numRef>
              <c:f>Sheet1!$B$8:$B$16</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1-F500-4F5B-BE45-40AB74B5CE52}"/>
            </c:ext>
          </c:extLst>
        </c:ser>
        <c:dLbls>
          <c:showLegendKey val="0"/>
          <c:showVal val="0"/>
          <c:showCatName val="0"/>
          <c:showSerName val="0"/>
          <c:showPercent val="0"/>
          <c:showBubbleSize val="0"/>
        </c:dLbls>
        <c:axId val="103617280"/>
        <c:axId val="103618816"/>
      </c:scatterChart>
      <c:valAx>
        <c:axId val="103617280"/>
        <c:scaling>
          <c:orientation val="minMax"/>
        </c:scaling>
        <c:delete val="0"/>
        <c:axPos val="b"/>
        <c:numFmt formatCode="General" sourceLinked="1"/>
        <c:majorTickMark val="out"/>
        <c:minorTickMark val="none"/>
        <c:tickLblPos val="nextTo"/>
        <c:crossAx val="103618816"/>
        <c:crosses val="autoZero"/>
        <c:crossBetween val="midCat"/>
      </c:valAx>
      <c:valAx>
        <c:axId val="103618816"/>
        <c:scaling>
          <c:orientation val="minMax"/>
        </c:scaling>
        <c:delete val="0"/>
        <c:axPos val="l"/>
        <c:majorGridlines/>
        <c:numFmt formatCode="General" sourceLinked="1"/>
        <c:majorTickMark val="out"/>
        <c:minorTickMark val="none"/>
        <c:tickLblPos val="nextTo"/>
        <c:crossAx val="103617280"/>
        <c:crosses val="autoZero"/>
        <c:crossBetween val="midCat"/>
      </c:valAx>
    </c:plotArea>
    <c:legend>
      <c:legendPos val="r"/>
      <c:legendEntry>
        <c:idx val="1"/>
        <c:delete val="1"/>
      </c:legendEntry>
      <c:layout/>
      <c:overlay val="0"/>
    </c:legend>
    <c:plotVisOnly val="1"/>
    <c:dispBlanksAs val="gap"/>
    <c:showDLblsOverMax val="0"/>
  </c:chart>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Demand (Y = 10)</c:v>
          </c:tx>
          <c:xVal>
            <c:numRef>
              <c:f>Sheet1!$C$8:$C$16</c:f>
              <c:numCache>
                <c:formatCode>General</c:formatCode>
                <c:ptCount val="9"/>
                <c:pt idx="0">
                  <c:v>40</c:v>
                </c:pt>
                <c:pt idx="1">
                  <c:v>35</c:v>
                </c:pt>
                <c:pt idx="2">
                  <c:v>30</c:v>
                </c:pt>
                <c:pt idx="3">
                  <c:v>25</c:v>
                </c:pt>
                <c:pt idx="4">
                  <c:v>20</c:v>
                </c:pt>
                <c:pt idx="5">
                  <c:v>15</c:v>
                </c:pt>
                <c:pt idx="6">
                  <c:v>10</c:v>
                </c:pt>
                <c:pt idx="7">
                  <c:v>5</c:v>
                </c:pt>
                <c:pt idx="8">
                  <c:v>0</c:v>
                </c:pt>
              </c:numCache>
            </c:numRef>
          </c:xVal>
          <c:yVal>
            <c:numRef>
              <c:f>Sheet1!$B$8:$B$16</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0-480A-4EB1-8B3B-511BA0310019}"/>
            </c:ext>
          </c:extLst>
        </c:ser>
        <c:ser>
          <c:idx val="1"/>
          <c:order val="1"/>
          <c:tx>
            <c:v>Demand (Y = 20)</c:v>
          </c:tx>
          <c:xVal>
            <c:numRef>
              <c:f>Sheet1!$D$8:$D$16</c:f>
              <c:numCache>
                <c:formatCode>General</c:formatCode>
                <c:ptCount val="9"/>
                <c:pt idx="0">
                  <c:v>70</c:v>
                </c:pt>
                <c:pt idx="1">
                  <c:v>65</c:v>
                </c:pt>
                <c:pt idx="2">
                  <c:v>60</c:v>
                </c:pt>
                <c:pt idx="3">
                  <c:v>55</c:v>
                </c:pt>
                <c:pt idx="4">
                  <c:v>50</c:v>
                </c:pt>
                <c:pt idx="5">
                  <c:v>45</c:v>
                </c:pt>
                <c:pt idx="6">
                  <c:v>40</c:v>
                </c:pt>
                <c:pt idx="7">
                  <c:v>35</c:v>
                </c:pt>
                <c:pt idx="8">
                  <c:v>30</c:v>
                </c:pt>
              </c:numCache>
            </c:numRef>
          </c:xVal>
          <c:yVal>
            <c:numRef>
              <c:f>Sheet1!$B$8:$B$16</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1-480A-4EB1-8B3B-511BA0310019}"/>
            </c:ext>
          </c:extLst>
        </c:ser>
        <c:dLbls>
          <c:showLegendKey val="0"/>
          <c:showVal val="0"/>
          <c:showCatName val="0"/>
          <c:showSerName val="0"/>
          <c:showPercent val="0"/>
          <c:showBubbleSize val="0"/>
        </c:dLbls>
        <c:axId val="121885824"/>
        <c:axId val="121887360"/>
      </c:scatterChart>
      <c:valAx>
        <c:axId val="121885824"/>
        <c:scaling>
          <c:orientation val="minMax"/>
        </c:scaling>
        <c:delete val="0"/>
        <c:axPos val="b"/>
        <c:numFmt formatCode="General" sourceLinked="1"/>
        <c:majorTickMark val="out"/>
        <c:minorTickMark val="none"/>
        <c:tickLblPos val="nextTo"/>
        <c:crossAx val="121887360"/>
        <c:crosses val="autoZero"/>
        <c:crossBetween val="midCat"/>
      </c:valAx>
      <c:valAx>
        <c:axId val="121887360"/>
        <c:scaling>
          <c:orientation val="minMax"/>
        </c:scaling>
        <c:delete val="0"/>
        <c:axPos val="l"/>
        <c:majorGridlines/>
        <c:numFmt formatCode="General" sourceLinked="1"/>
        <c:majorTickMark val="out"/>
        <c:minorTickMark val="none"/>
        <c:tickLblPos val="nextTo"/>
        <c:crossAx val="121885824"/>
        <c:crosses val="autoZero"/>
        <c:crossBetween val="midCat"/>
      </c:valAx>
    </c:plotArea>
    <c:legend>
      <c:legendPos val="r"/>
      <c:layout/>
      <c:overlay val="0"/>
    </c:legend>
    <c:plotVisOnly val="1"/>
    <c:dispBlanksAs val="gap"/>
    <c:showDLblsOverMax val="0"/>
  </c:chart>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scatterChart>
        <c:scatterStyle val="lineMarker"/>
        <c:varyColors val="0"/>
        <c:ser>
          <c:idx val="0"/>
          <c:order val="0"/>
          <c:tx>
            <c:v>Supply (Pm = 1)</c:v>
          </c:tx>
          <c:xVal>
            <c:numRef>
              <c:f>Sheet1!$C$25:$C$33</c:f>
              <c:numCache>
                <c:formatCode>General</c:formatCode>
                <c:ptCount val="9"/>
                <c:pt idx="0">
                  <c:v>7</c:v>
                </c:pt>
                <c:pt idx="1">
                  <c:v>12</c:v>
                </c:pt>
                <c:pt idx="2">
                  <c:v>17</c:v>
                </c:pt>
                <c:pt idx="3">
                  <c:v>22</c:v>
                </c:pt>
                <c:pt idx="4">
                  <c:v>27</c:v>
                </c:pt>
                <c:pt idx="5">
                  <c:v>32</c:v>
                </c:pt>
                <c:pt idx="6">
                  <c:v>37</c:v>
                </c:pt>
                <c:pt idx="7">
                  <c:v>42</c:v>
                </c:pt>
                <c:pt idx="8">
                  <c:v>47</c:v>
                </c:pt>
              </c:numCache>
            </c:numRef>
          </c:xVal>
          <c:yVal>
            <c:numRef>
              <c:f>Sheet1!$B$25:$B$33</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0-F90F-4F9F-A6FF-51261849F49B}"/>
            </c:ext>
          </c:extLst>
        </c:ser>
        <c:ser>
          <c:idx val="1"/>
          <c:order val="1"/>
          <c:tx>
            <c:v>Supply (Pm = 2)</c:v>
          </c:tx>
          <c:xVal>
            <c:numRef>
              <c:f>Sheet1!$D$25:$D$33</c:f>
              <c:numCache>
                <c:formatCode>General</c:formatCode>
                <c:ptCount val="9"/>
                <c:pt idx="0">
                  <c:v>4</c:v>
                </c:pt>
                <c:pt idx="1">
                  <c:v>9</c:v>
                </c:pt>
                <c:pt idx="2">
                  <c:v>14</c:v>
                </c:pt>
                <c:pt idx="3">
                  <c:v>19</c:v>
                </c:pt>
                <c:pt idx="4">
                  <c:v>24</c:v>
                </c:pt>
                <c:pt idx="5">
                  <c:v>29</c:v>
                </c:pt>
                <c:pt idx="6">
                  <c:v>34</c:v>
                </c:pt>
                <c:pt idx="7">
                  <c:v>39</c:v>
                </c:pt>
                <c:pt idx="8">
                  <c:v>44</c:v>
                </c:pt>
              </c:numCache>
            </c:numRef>
          </c:xVal>
          <c:yVal>
            <c:numRef>
              <c:f>Sheet1!$B$25:$B$33</c:f>
              <c:numCache>
                <c:formatCode>General</c:formatCode>
                <c:ptCount val="9"/>
                <c:pt idx="0">
                  <c:v>0</c:v>
                </c:pt>
                <c:pt idx="1">
                  <c:v>1</c:v>
                </c:pt>
                <c:pt idx="2">
                  <c:v>2</c:v>
                </c:pt>
                <c:pt idx="3">
                  <c:v>3</c:v>
                </c:pt>
                <c:pt idx="4">
                  <c:v>4</c:v>
                </c:pt>
                <c:pt idx="5">
                  <c:v>5</c:v>
                </c:pt>
                <c:pt idx="6">
                  <c:v>6</c:v>
                </c:pt>
                <c:pt idx="7">
                  <c:v>7</c:v>
                </c:pt>
                <c:pt idx="8">
                  <c:v>8</c:v>
                </c:pt>
              </c:numCache>
            </c:numRef>
          </c:yVal>
          <c:smooth val="0"/>
          <c:extLst>
            <c:ext xmlns:c16="http://schemas.microsoft.com/office/drawing/2014/chart" uri="{C3380CC4-5D6E-409C-BE32-E72D297353CC}">
              <c16:uniqueId val="{00000001-F90F-4F9F-A6FF-51261849F49B}"/>
            </c:ext>
          </c:extLst>
        </c:ser>
        <c:dLbls>
          <c:showLegendKey val="0"/>
          <c:showVal val="0"/>
          <c:showCatName val="0"/>
          <c:showSerName val="0"/>
          <c:showPercent val="0"/>
          <c:showBubbleSize val="0"/>
        </c:dLbls>
        <c:axId val="125710720"/>
        <c:axId val="125712256"/>
      </c:scatterChart>
      <c:valAx>
        <c:axId val="125710720"/>
        <c:scaling>
          <c:orientation val="minMax"/>
        </c:scaling>
        <c:delete val="0"/>
        <c:axPos val="b"/>
        <c:numFmt formatCode="General" sourceLinked="1"/>
        <c:majorTickMark val="out"/>
        <c:minorTickMark val="none"/>
        <c:tickLblPos val="nextTo"/>
        <c:crossAx val="125712256"/>
        <c:crosses val="autoZero"/>
        <c:crossBetween val="midCat"/>
      </c:valAx>
      <c:valAx>
        <c:axId val="125712256"/>
        <c:scaling>
          <c:orientation val="minMax"/>
        </c:scaling>
        <c:delete val="0"/>
        <c:axPos val="l"/>
        <c:majorGridlines/>
        <c:numFmt formatCode="General" sourceLinked="1"/>
        <c:majorTickMark val="out"/>
        <c:minorTickMark val="none"/>
        <c:tickLblPos val="nextTo"/>
        <c:crossAx val="125710720"/>
        <c:crosses val="autoZero"/>
        <c:crossBetween val="midCat"/>
      </c:valAx>
    </c:plotArea>
    <c:legend>
      <c:legendPos val="r"/>
      <c:layout/>
      <c:overlay val="0"/>
    </c:legend>
    <c:plotVisOnly val="1"/>
    <c:dispBlanksAs val="gap"/>
    <c:showDLblsOverMax val="0"/>
  </c:chart>
  <c:externalData r:id="rId2">
    <c:autoUpdate val="0"/>
  </c:externalData>
</c:chartSpace>
</file>

<file path=ppt/drawings/_rels/vmlDrawing1.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4.vml.rels><?xml version="1.0" encoding="UTF-8" standalone="yes"?>
<Relationships xmlns="http://schemas.openxmlformats.org/package/2006/relationships"><Relationship Id="rId2" Type="http://schemas.openxmlformats.org/officeDocument/2006/relationships/image" Target="../media/image21.wmf"/><Relationship Id="rId1" Type="http://schemas.openxmlformats.org/officeDocument/2006/relationships/image" Target="../media/image2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E74A83BD-A6EB-4839-B0CA-C47147B671EE}" type="datetimeFigureOut">
              <a:rPr lang="en-US"/>
              <a:pPr>
                <a:defRPr/>
              </a:pPr>
              <a:t>2/7/2021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en-US"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F54B99E1-3288-448E-B288-61C95B4BB5FE}" type="slidenum">
              <a:rPr lang="en-US"/>
              <a:pPr>
                <a:defRPr/>
              </a:pPr>
              <a:t>‹#›</a:t>
            </a:fld>
            <a:endParaRPr lang="en-US"/>
          </a:p>
        </p:txBody>
      </p:sp>
    </p:spTree>
    <p:extLst>
      <p:ext uri="{BB962C8B-B14F-4D97-AF65-F5344CB8AC3E}">
        <p14:creationId xmlns:p14="http://schemas.microsoft.com/office/powerpoint/2010/main" val="19292565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fred.stlouisfed.org/series/A939RX0Q048SBEA" TargetMode="External"/><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fred.stlouisfed.org/series/A191RI1A225NBEA"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Downloaded from </a:t>
            </a:r>
            <a:r>
              <a:rPr lang="en-US" dirty="0" smtClean="0">
                <a:hlinkClick r:id="rId3"/>
              </a:rPr>
              <a:t>https://</a:t>
            </a:r>
            <a:r>
              <a:rPr lang="en-US" dirty="0" smtClean="0">
                <a:hlinkClick r:id="rId3"/>
              </a:rPr>
              <a:t>fred.stlouisfed.org/series/A939RX0Q048SBEA</a:t>
            </a:r>
            <a:r>
              <a:rPr lang="en-US" dirty="0" smtClean="0"/>
              <a:t> </a:t>
            </a:r>
            <a:r>
              <a:rPr lang="en-US" altLang="en-US" dirty="0" smtClean="0"/>
              <a:t>on February 7, 2021.</a:t>
            </a: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C73E3D-F4CB-4FCC-B24B-DA0F1FC9557E}" type="slidenum">
              <a:rPr lang="en-US" altLang="en-US" smtClean="0"/>
              <a:pPr eaLnBrk="1" hangingPunct="1">
                <a:spcBef>
                  <a:spcPct val="0"/>
                </a:spcBef>
              </a:pPr>
              <a:t>10</a:t>
            </a:fld>
            <a:endParaRPr lang="en-US" altLang="en-US"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Downloaded from </a:t>
            </a:r>
            <a:r>
              <a:rPr lang="en-US" dirty="0" smtClean="0">
                <a:hlinkClick r:id="rId3"/>
              </a:rPr>
              <a:t>https://fred.stlouisfed.org/series/A191RI1A225NBEA</a:t>
            </a:r>
            <a:r>
              <a:rPr lang="en-US" dirty="0" smtClean="0"/>
              <a:t> on </a:t>
            </a:r>
            <a:r>
              <a:rPr lang="en-US" altLang="en-US" dirty="0" smtClean="0"/>
              <a:t>February 7, 2021.</a:t>
            </a: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C73E3D-F4CB-4FCC-B24B-DA0F1FC9557E}" type="slidenum">
              <a:rPr lang="en-US" altLang="en-US" smtClean="0"/>
              <a:pPr eaLnBrk="1" hangingPunct="1">
                <a:spcBef>
                  <a:spcPct val="0"/>
                </a:spcBef>
              </a:pPr>
              <a:t>11</a:t>
            </a:fld>
            <a:endParaRPr lang="en-US" altLang="en-US" smtClean="0"/>
          </a:p>
        </p:txBody>
      </p:sp>
    </p:spTree>
    <p:extLst>
      <p:ext uri="{BB962C8B-B14F-4D97-AF65-F5344CB8AC3E}">
        <p14:creationId xmlns:p14="http://schemas.microsoft.com/office/powerpoint/2010/main" val="223045533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dirty="0" smtClean="0"/>
              <a:t>Downloaded from </a:t>
            </a:r>
            <a:r>
              <a:rPr lang="en-US" dirty="0" smtClean="0">
                <a:hlinkClick r:id="rId3"/>
              </a:rPr>
              <a:t>https://fred.stlouisfed.org/series/UNRATE</a:t>
            </a:r>
            <a:r>
              <a:rPr lang="en-US" dirty="0" smtClean="0"/>
              <a:t> on </a:t>
            </a:r>
            <a:r>
              <a:rPr lang="en-US" altLang="en-US" dirty="0" smtClean="0"/>
              <a:t>February 7, 2021.</a:t>
            </a:r>
            <a:endParaRPr lang="en-US" altLang="en-US" dirty="0" smtClean="0"/>
          </a:p>
        </p:txBody>
      </p:sp>
      <p:sp>
        <p:nvSpPr>
          <p:cNvPr id="553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D0C73E3D-F4CB-4FCC-B24B-DA0F1FC9557E}" type="slidenum">
              <a:rPr lang="en-US" altLang="en-US" smtClean="0"/>
              <a:pPr eaLnBrk="1" hangingPunct="1">
                <a:spcBef>
                  <a:spcPct val="0"/>
                </a:spcBef>
              </a:pPr>
              <a:t>12</a:t>
            </a:fld>
            <a:endParaRPr lang="en-US" altLang="en-US" smtClean="0"/>
          </a:p>
        </p:txBody>
      </p:sp>
    </p:spTree>
    <p:extLst>
      <p:ext uri="{BB962C8B-B14F-4D97-AF65-F5344CB8AC3E}">
        <p14:creationId xmlns:p14="http://schemas.microsoft.com/office/powerpoint/2010/main" val="16007454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slide assumes that pizza is a normal good.</a:t>
            </a:r>
          </a:p>
        </p:txBody>
      </p:sp>
      <p:sp>
        <p:nvSpPr>
          <p:cNvPr id="5837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3588711-2A33-49C9-8AD7-0719585DFF2A}" type="slidenum">
              <a:rPr lang="en-US" altLang="en-US" smtClean="0"/>
              <a:pPr eaLnBrk="1" hangingPunct="1">
                <a:spcBef>
                  <a:spcPct val="0"/>
                </a:spcBef>
              </a:pPr>
              <a:t>23</a:t>
            </a:fld>
            <a:endParaRPr lang="en-US" altLang="en-U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r>
              <a:rPr lang="en-US" altLang="en-US" smtClean="0"/>
              <a:t>Pb price of burgers, Ps price of soda, w wage of workers, T productivity of technology</a:t>
            </a:r>
          </a:p>
        </p:txBody>
      </p:sp>
      <p:sp>
        <p:nvSpPr>
          <p:cNvPr id="5939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ED5718DD-4C9A-4160-AFF2-F251EC921E3A}" type="slidenum">
              <a:rPr lang="en-US" altLang="en-US" smtClean="0"/>
              <a:pPr eaLnBrk="1" hangingPunct="1">
                <a:spcBef>
                  <a:spcPct val="0"/>
                </a:spcBef>
              </a:pPr>
              <a:t>44</a:t>
            </a:fld>
            <a:endParaRPr lang="en-US" altLang="en-U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xfrm>
            <a:off x="381000" y="685800"/>
            <a:ext cx="6096000" cy="3429000"/>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smtClean="0"/>
              <a:t>The equilibrium quantity is a weighted average of the non-price effects on demand and supply.</a:t>
            </a:r>
          </a:p>
        </p:txBody>
      </p:sp>
      <p:sp>
        <p:nvSpPr>
          <p:cNvPr id="6042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3B7E946-E84B-43F5-9F73-7FF327405BC1}" type="slidenum">
              <a:rPr lang="en-US" altLang="en-US" smtClean="0"/>
              <a:pPr eaLnBrk="1" hangingPunct="1">
                <a:spcBef>
                  <a:spcPct val="0"/>
                </a:spcBef>
              </a:pPr>
              <a:t>49</a:t>
            </a:fld>
            <a:endParaRPr lang="en-US" altLang="en-US"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BCDABAAB-D424-4F61-A719-A2611C03081C}" type="datetimeFigureOut">
              <a:rPr lang="en-US"/>
              <a:pPr>
                <a:defRPr/>
              </a:pPr>
              <a:t>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3325396-AA12-4FEE-AE82-C2865E158201}" type="slidenum">
              <a:rPr lang="en-US"/>
              <a:pPr>
                <a:defRPr/>
              </a:pPr>
              <a:t>‹#›</a:t>
            </a:fld>
            <a:endParaRPr lang="en-US"/>
          </a:p>
        </p:txBody>
      </p:sp>
    </p:spTree>
    <p:extLst>
      <p:ext uri="{BB962C8B-B14F-4D97-AF65-F5344CB8AC3E}">
        <p14:creationId xmlns:p14="http://schemas.microsoft.com/office/powerpoint/2010/main" val="3296659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9D9C31A5-29F5-4E51-8A7B-9B7E02778FFB}" type="datetimeFigureOut">
              <a:rPr lang="en-US"/>
              <a:pPr>
                <a:defRPr/>
              </a:pPr>
              <a:t>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C784E5CD-E768-4947-A09F-95C73C3AF2C1}" type="slidenum">
              <a:rPr lang="en-US"/>
              <a:pPr>
                <a:defRPr/>
              </a:pPr>
              <a:t>‹#›</a:t>
            </a:fld>
            <a:endParaRPr lang="en-US"/>
          </a:p>
        </p:txBody>
      </p:sp>
    </p:spTree>
    <p:extLst>
      <p:ext uri="{BB962C8B-B14F-4D97-AF65-F5344CB8AC3E}">
        <p14:creationId xmlns:p14="http://schemas.microsoft.com/office/powerpoint/2010/main" val="1895600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B42CADD4-6799-4BCC-99D4-18778C3C7829}" type="datetimeFigureOut">
              <a:rPr lang="en-US"/>
              <a:pPr>
                <a:defRPr/>
              </a:pPr>
              <a:t>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59471D54-504A-4888-B673-FBFF0DD07261}" type="slidenum">
              <a:rPr lang="en-US"/>
              <a:pPr>
                <a:defRPr/>
              </a:pPr>
              <a:t>‹#›</a:t>
            </a:fld>
            <a:endParaRPr lang="en-US"/>
          </a:p>
        </p:txBody>
      </p:sp>
    </p:spTree>
    <p:extLst>
      <p:ext uri="{BB962C8B-B14F-4D97-AF65-F5344CB8AC3E}">
        <p14:creationId xmlns:p14="http://schemas.microsoft.com/office/powerpoint/2010/main" val="2665760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lvl1pPr>
              <a:defRPr/>
            </a:lvl1pPr>
          </a:lstStyle>
          <a:p>
            <a:pPr>
              <a:defRPr/>
            </a:pPr>
            <a:fld id="{56A0A8E0-A566-4EC6-B843-A5CBAEB83DC8}" type="datetimeFigureOut">
              <a:rPr lang="en-US"/>
              <a:pPr>
                <a:defRPr/>
              </a:pPr>
              <a:t>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8D60B18F-1A69-4AB7-A8BB-3D3E890C7EB3}" type="slidenum">
              <a:rPr lang="en-US"/>
              <a:pPr>
                <a:defRPr/>
              </a:pPr>
              <a:t>‹#›</a:t>
            </a:fld>
            <a:endParaRPr lang="en-US"/>
          </a:p>
        </p:txBody>
      </p:sp>
    </p:spTree>
    <p:extLst>
      <p:ext uri="{BB962C8B-B14F-4D97-AF65-F5344CB8AC3E}">
        <p14:creationId xmlns:p14="http://schemas.microsoft.com/office/powerpoint/2010/main" val="115326264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6030AF0D-B24B-42AA-8B3E-C2E30CEE92D2}" type="datetimeFigureOut">
              <a:rPr lang="en-US"/>
              <a:pPr>
                <a:defRPr/>
              </a:pPr>
              <a:t>2/7/2021</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F96DA0F0-8963-40CF-945A-E6094387169C}" type="slidenum">
              <a:rPr lang="en-US"/>
              <a:pPr>
                <a:defRPr/>
              </a:pPr>
              <a:t>‹#›</a:t>
            </a:fld>
            <a:endParaRPr lang="en-US"/>
          </a:p>
        </p:txBody>
      </p:sp>
    </p:spTree>
    <p:extLst>
      <p:ext uri="{BB962C8B-B14F-4D97-AF65-F5344CB8AC3E}">
        <p14:creationId xmlns:p14="http://schemas.microsoft.com/office/powerpoint/2010/main" val="11804351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C80C625A-67BC-407F-AEAD-2FBF01AFAC26}" type="datetimeFigureOut">
              <a:rPr lang="en-US"/>
              <a:pPr>
                <a:defRPr/>
              </a:pPr>
              <a:t>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3FA7FB14-0D09-4444-8A69-F6E6F5287F8E}" type="slidenum">
              <a:rPr lang="en-US"/>
              <a:pPr>
                <a:defRPr/>
              </a:pPr>
              <a:t>‹#›</a:t>
            </a:fld>
            <a:endParaRPr lang="en-US"/>
          </a:p>
        </p:txBody>
      </p:sp>
    </p:spTree>
    <p:extLst>
      <p:ext uri="{BB962C8B-B14F-4D97-AF65-F5344CB8AC3E}">
        <p14:creationId xmlns:p14="http://schemas.microsoft.com/office/powerpoint/2010/main" val="10859082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E4AB51C0-EC28-4A04-89C0-495FFB876B90}" type="datetimeFigureOut">
              <a:rPr lang="en-US"/>
              <a:pPr>
                <a:defRPr/>
              </a:pPr>
              <a:t>2/7/2021</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18A0DD75-3EDD-4A88-970B-1E8054E2D804}" type="slidenum">
              <a:rPr lang="en-US"/>
              <a:pPr>
                <a:defRPr/>
              </a:pPr>
              <a:t>‹#›</a:t>
            </a:fld>
            <a:endParaRPr lang="en-US"/>
          </a:p>
        </p:txBody>
      </p:sp>
    </p:spTree>
    <p:extLst>
      <p:ext uri="{BB962C8B-B14F-4D97-AF65-F5344CB8AC3E}">
        <p14:creationId xmlns:p14="http://schemas.microsoft.com/office/powerpoint/2010/main" val="3638556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63A1504-DFE2-4C4E-8DDF-64CEE612233C}" type="datetimeFigureOut">
              <a:rPr lang="en-US"/>
              <a:pPr>
                <a:defRPr/>
              </a:pPr>
              <a:t>2/7/2021</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A306E31-2983-44A5-A9E7-AC65101BFF66}" type="slidenum">
              <a:rPr lang="en-US"/>
              <a:pPr>
                <a:defRPr/>
              </a:pPr>
              <a:t>‹#›</a:t>
            </a:fld>
            <a:endParaRPr lang="en-US"/>
          </a:p>
        </p:txBody>
      </p:sp>
    </p:spTree>
    <p:extLst>
      <p:ext uri="{BB962C8B-B14F-4D97-AF65-F5344CB8AC3E}">
        <p14:creationId xmlns:p14="http://schemas.microsoft.com/office/powerpoint/2010/main" val="30690192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A601821D-D08E-4508-AE1F-B1B4B392A786}" type="datetimeFigureOut">
              <a:rPr lang="en-US"/>
              <a:pPr>
                <a:defRPr/>
              </a:pPr>
              <a:t>2/7/2021</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B15BE4BA-757A-4B0F-A13D-E37320B44713}" type="slidenum">
              <a:rPr lang="en-US"/>
              <a:pPr>
                <a:defRPr/>
              </a:pPr>
              <a:t>‹#›</a:t>
            </a:fld>
            <a:endParaRPr lang="en-US"/>
          </a:p>
        </p:txBody>
      </p:sp>
    </p:spTree>
    <p:extLst>
      <p:ext uri="{BB962C8B-B14F-4D97-AF65-F5344CB8AC3E}">
        <p14:creationId xmlns:p14="http://schemas.microsoft.com/office/powerpoint/2010/main" val="4568741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1FAC9E74-05B8-4D86-95AF-C5271660E5B6}" type="datetimeFigureOut">
              <a:rPr lang="en-US"/>
              <a:pPr>
                <a:defRPr/>
              </a:pPr>
              <a:t>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741551B-CEBA-4768-BD01-8BC3F337F5E0}" type="slidenum">
              <a:rPr lang="en-US"/>
              <a:pPr>
                <a:defRPr/>
              </a:pPr>
              <a:t>‹#›</a:t>
            </a:fld>
            <a:endParaRPr lang="en-US"/>
          </a:p>
        </p:txBody>
      </p:sp>
    </p:spTree>
    <p:extLst>
      <p:ext uri="{BB962C8B-B14F-4D97-AF65-F5344CB8AC3E}">
        <p14:creationId xmlns:p14="http://schemas.microsoft.com/office/powerpoint/2010/main" val="5415053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8605F157-9D0C-495E-B837-0B0FDF601A9D}" type="datetimeFigureOut">
              <a:rPr lang="en-US"/>
              <a:pPr>
                <a:defRPr/>
              </a:pPr>
              <a:t>2/7/2021</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F6726D-F419-4EED-AE29-385FC134D5CE}" type="slidenum">
              <a:rPr lang="en-US"/>
              <a:pPr>
                <a:defRPr/>
              </a:pPr>
              <a:t>‹#›</a:t>
            </a:fld>
            <a:endParaRPr lang="en-US"/>
          </a:p>
        </p:txBody>
      </p:sp>
    </p:spTree>
    <p:extLst>
      <p:ext uri="{BB962C8B-B14F-4D97-AF65-F5344CB8AC3E}">
        <p14:creationId xmlns:p14="http://schemas.microsoft.com/office/powerpoint/2010/main" val="25318240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Text Placeholder 2"/>
          <p:cNvSpPr>
            <a:spLocks noGrp="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FBBC1F51-EAC8-416E-9DEE-52F5A0629DE0}" type="datetimeFigureOut">
              <a:rPr lang="en-US"/>
              <a:pPr>
                <a:defRPr/>
              </a:pPr>
              <a:t>2/7/2021</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BCAFFAFE-659D-4B6A-B6E4-2E3B2FA4E0FE}"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eco62/index.html" TargetMode="External"/><Relationship Id="rId2" Type="http://schemas.openxmlformats.org/officeDocument/2006/relationships/hyperlink" Target="http://bcs.worthpublishers.com/mankiw7/#t_517719____" TargetMode="External"/><Relationship Id="rId1" Type="http://schemas.openxmlformats.org/officeDocument/2006/relationships/slideLayout" Target="../slideLayouts/slideLayout1.xml"/><Relationship Id="rId4" Type="http://schemas.openxmlformats.org/officeDocument/2006/relationships/hyperlink" Target="http://myweb.liu.edu/~uroy/index.html" TargetMode="External"/></Relationships>
</file>

<file path=ppt/slides/_rels/slide10.xml.rels><?xml version="1.0" encoding="UTF-8" standalone="yes"?>
<Relationships xmlns="http://schemas.openxmlformats.org/package/2006/relationships"><Relationship Id="rId3" Type="http://schemas.openxmlformats.org/officeDocument/2006/relationships/hyperlink" Target="https://fred.stlouisfed.org/series/A939RX0Q048SBEA" TargetMode="External"/><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1.png"/></Relationships>
</file>

<file path=ppt/slides/_rels/slide11.xml.rels><?xml version="1.0" encoding="UTF-8" standalone="yes"?>
<Relationships xmlns="http://schemas.openxmlformats.org/package/2006/relationships"><Relationship Id="rId3" Type="http://schemas.openxmlformats.org/officeDocument/2006/relationships/hyperlink" Target="https://fred.stlouisfed.org/series/A191RI1A225NBEA" TargetMode="External"/><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2.png"/></Relationships>
</file>

<file path=ppt/slides/_rels/slide12.xml.rels><?xml version="1.0" encoding="UTF-8" standalone="yes"?>
<Relationships xmlns="http://schemas.openxmlformats.org/package/2006/relationships"><Relationship Id="rId3" Type="http://schemas.openxmlformats.org/officeDocument/2006/relationships/hyperlink" Target="https://fred.stlouisfed.org/series/UNRATE"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2.xml"/><Relationship Id="rId1" Type="http://schemas.openxmlformats.org/officeDocument/2006/relationships/vmlDrawing" Target="../drawings/vmlDrawing1.vml"/><Relationship Id="rId4" Type="http://schemas.openxmlformats.org/officeDocument/2006/relationships/image" Target="../media/image17.wmf"/></Relationships>
</file>

<file path=ppt/slides/_rels/slide44.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17.wmf"/></Relationships>
</file>

<file path=ppt/slides/_rels/slide4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21.wmf"/><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5.bin"/><Relationship Id="rId5" Type="http://schemas.openxmlformats.org/officeDocument/2006/relationships/image" Target="../media/image20.wmf"/><Relationship Id="rId4"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p:txBody>
          <a:bodyPr/>
          <a:lstStyle/>
          <a:p>
            <a:pPr eaLnBrk="1" hangingPunct="1"/>
            <a:r>
              <a:rPr lang="en-US" altLang="en-US" smtClean="0"/>
              <a:t>The Science of Macroeconomics</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r>
              <a:rPr lang="en-US" dirty="0" smtClean="0"/>
              <a:t>Chapter 1 of </a:t>
            </a:r>
            <a:r>
              <a:rPr lang="en-US" i="1" dirty="0" smtClean="0">
                <a:hlinkClick r:id="rId2"/>
              </a:rPr>
              <a:t>Macroeconomics</a:t>
            </a:r>
            <a:r>
              <a:rPr lang="en-US" dirty="0" smtClean="0"/>
              <a:t>, 10</a:t>
            </a:r>
            <a:r>
              <a:rPr lang="en-US" baseline="30000" dirty="0" smtClean="0"/>
              <a:t>th</a:t>
            </a:r>
            <a:r>
              <a:rPr lang="en-US" dirty="0" smtClean="0"/>
              <a:t> edition, by N. Gregory </a:t>
            </a:r>
            <a:r>
              <a:rPr lang="en-US" dirty="0" err="1" smtClean="0"/>
              <a:t>Mankiw</a:t>
            </a:r>
            <a:endParaRPr lang="en-US" dirty="0" smtClean="0"/>
          </a:p>
          <a:p>
            <a:pPr eaLnBrk="1" fontAlgn="auto" hangingPunct="1">
              <a:spcAft>
                <a:spcPts val="0"/>
              </a:spcAft>
              <a:defRPr/>
            </a:pPr>
            <a:r>
              <a:rPr lang="en-US" dirty="0" smtClean="0">
                <a:hlinkClick r:id="rId3"/>
              </a:rPr>
              <a:t>ECO62</a:t>
            </a:r>
            <a:r>
              <a:rPr lang="en-US" dirty="0" smtClean="0"/>
              <a:t> </a:t>
            </a:r>
            <a:r>
              <a:rPr lang="en-US" dirty="0" err="1" smtClean="0">
                <a:hlinkClick r:id="rId4"/>
              </a:rPr>
              <a:t>Udayan</a:t>
            </a:r>
            <a:r>
              <a:rPr lang="en-US" dirty="0" smtClean="0">
                <a:hlinkClick r:id="rId4"/>
              </a:rPr>
              <a:t> Roy</a:t>
            </a:r>
            <a:endParaRPr lang="en-US" dirty="0" smtClean="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981200" y="61722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Source: </a:t>
            </a:r>
            <a:r>
              <a:rPr lang="en-US" altLang="en-US" sz="1800" dirty="0" smtClean="0">
                <a:hlinkClick r:id="rId3"/>
              </a:rPr>
              <a:t>https://fred.stlouisfed.org/series/A939RX0Q048SBEA</a:t>
            </a:r>
            <a:r>
              <a:rPr lang="en-US" altLang="en-US" sz="1800" dirty="0" smtClean="0"/>
              <a:t> </a:t>
            </a:r>
            <a:endParaRPr lang="en-US" altLang="en-US" sz="1800" dirty="0"/>
          </a:p>
        </p:txBody>
      </p:sp>
      <p:sp>
        <p:nvSpPr>
          <p:cNvPr id="4" name="Title 3"/>
          <p:cNvSpPr>
            <a:spLocks noGrp="1"/>
          </p:cNvSpPr>
          <p:nvPr>
            <p:ph type="title"/>
          </p:nvPr>
        </p:nvSpPr>
        <p:spPr/>
        <p:txBody>
          <a:bodyPr/>
          <a:lstStyle/>
          <a:p>
            <a:r>
              <a:rPr lang="en-US" dirty="0" smtClean="0"/>
              <a:t>The Historical Performance of the U.S. Economy: Figure 1.1</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600" y="1600201"/>
            <a:ext cx="11085237" cy="4267199"/>
          </a:xfrm>
          <a:prstGeom prst="rect">
            <a:avLst/>
          </a:prstGeom>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981200" y="61722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Source: </a:t>
            </a:r>
            <a:r>
              <a:rPr lang="en-US" altLang="en-US" sz="1800" dirty="0" smtClean="0">
                <a:hlinkClick r:id="rId3"/>
              </a:rPr>
              <a:t>https://fred.stlouisfed.org/series/A191RI1A225NBEA</a:t>
            </a:r>
            <a:r>
              <a:rPr lang="en-US" altLang="en-US" sz="1800" dirty="0" smtClean="0"/>
              <a:t> </a:t>
            </a:r>
            <a:endParaRPr lang="en-US" altLang="en-US" sz="1800" dirty="0"/>
          </a:p>
        </p:txBody>
      </p:sp>
      <p:sp>
        <p:nvSpPr>
          <p:cNvPr id="4" name="Title 3"/>
          <p:cNvSpPr>
            <a:spLocks noGrp="1"/>
          </p:cNvSpPr>
          <p:nvPr>
            <p:ph type="title"/>
          </p:nvPr>
        </p:nvSpPr>
        <p:spPr/>
        <p:txBody>
          <a:bodyPr/>
          <a:lstStyle/>
          <a:p>
            <a:r>
              <a:rPr lang="en-US" dirty="0" smtClean="0"/>
              <a:t>The Historical Performance of the U.S. Economy: Figure 1.2</a:t>
            </a:r>
            <a:endParaRPr lang="en-US" dirty="0"/>
          </a:p>
        </p:txBody>
      </p:sp>
      <p:pic>
        <p:nvPicPr>
          <p:cNvPr id="3" name="Picture 2"/>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600200"/>
            <a:ext cx="11085237" cy="4267199"/>
          </a:xfrm>
          <a:prstGeom prst="rect">
            <a:avLst/>
          </a:prstGeom>
        </p:spPr>
      </p:pic>
    </p:spTree>
    <p:extLst>
      <p:ext uri="{BB962C8B-B14F-4D97-AF65-F5344CB8AC3E}">
        <p14:creationId xmlns:p14="http://schemas.microsoft.com/office/powerpoint/2010/main" val="1495265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TextBox 1"/>
          <p:cNvSpPr txBox="1">
            <a:spLocks noChangeArrowheads="1"/>
          </p:cNvSpPr>
          <p:nvPr/>
        </p:nvSpPr>
        <p:spPr bwMode="auto">
          <a:xfrm>
            <a:off x="1981200" y="6172200"/>
            <a:ext cx="7315200"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dirty="0"/>
              <a:t>Source: </a:t>
            </a:r>
            <a:r>
              <a:rPr lang="en-US" altLang="en-US" sz="1800" dirty="0" smtClean="0">
                <a:hlinkClick r:id="rId3"/>
              </a:rPr>
              <a:t>https://fred.stlouisfed.org/series/UNRATE</a:t>
            </a:r>
            <a:r>
              <a:rPr lang="en-US" altLang="en-US" sz="1800" dirty="0" smtClean="0"/>
              <a:t> </a:t>
            </a:r>
            <a:endParaRPr lang="en-US" altLang="en-US" sz="1800" dirty="0"/>
          </a:p>
        </p:txBody>
      </p:sp>
      <p:sp>
        <p:nvSpPr>
          <p:cNvPr id="4" name="Title 3"/>
          <p:cNvSpPr>
            <a:spLocks noGrp="1"/>
          </p:cNvSpPr>
          <p:nvPr>
            <p:ph type="title"/>
          </p:nvPr>
        </p:nvSpPr>
        <p:spPr/>
        <p:txBody>
          <a:bodyPr/>
          <a:lstStyle/>
          <a:p>
            <a:r>
              <a:rPr lang="en-US" dirty="0" smtClean="0"/>
              <a:t>The Historical Performance of the U.S. Economy: Figure 1.3</a:t>
            </a:r>
            <a:endParaRPr lang="en-US" dirty="0"/>
          </a:p>
        </p:txBody>
      </p:sp>
      <p:pic>
        <p:nvPicPr>
          <p:cNvPr id="2" name="Picture 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09599" y="1600200"/>
            <a:ext cx="11085237" cy="4267199"/>
          </a:xfrm>
          <a:prstGeom prst="rect">
            <a:avLst/>
          </a:prstGeom>
        </p:spPr>
      </p:pic>
    </p:spTree>
    <p:extLst>
      <p:ext uri="{BB962C8B-B14F-4D97-AF65-F5344CB8AC3E}">
        <p14:creationId xmlns:p14="http://schemas.microsoft.com/office/powerpoint/2010/main" val="347857970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How Economists Think: graphs</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smtClean="0"/>
          </a:p>
        </p:txBody>
      </p:sp>
      <p:pic>
        <p:nvPicPr>
          <p:cNvPr id="14340" name="Picture 5" descr="MankiwMacroEcon7e_fig_01_0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54990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le 1"/>
          <p:cNvSpPr>
            <a:spLocks noGrp="1"/>
          </p:cNvSpPr>
          <p:nvPr>
            <p:ph type="title"/>
          </p:nvPr>
        </p:nvSpPr>
        <p:spPr/>
        <p:txBody>
          <a:bodyPr/>
          <a:lstStyle/>
          <a:p>
            <a:pPr eaLnBrk="1" hangingPunct="1"/>
            <a:r>
              <a:rPr lang="en-US" altLang="en-US" smtClean="0"/>
              <a:t>How Economists Think</a:t>
            </a:r>
          </a:p>
        </p:txBody>
      </p:sp>
      <p:pic>
        <p:nvPicPr>
          <p:cNvPr id="1536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1524000"/>
            <a:ext cx="3810000" cy="3810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4"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86550" y="1943100"/>
            <a:ext cx="352425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5" name="Picture 4"/>
          <p:cNvPicPr>
            <a:picLocks noChangeAspect="1" noChangeArrowheads="1"/>
          </p:cNvPicPr>
          <p:nvPr/>
        </p:nvPicPr>
        <p:blipFill>
          <a:blip r:embed="rId4">
            <a:extLst>
              <a:ext uri="{28A0092B-C50C-407E-A947-70E740481C1C}">
                <a14:useLocalDpi xmlns:a14="http://schemas.microsoft.com/office/drawing/2010/main" val="0"/>
              </a:ext>
            </a:extLst>
          </a:blip>
          <a:srcRect t="23778" b="22221"/>
          <a:stretch>
            <a:fillRect/>
          </a:stretch>
        </p:blipFill>
        <p:spPr bwMode="auto">
          <a:xfrm>
            <a:off x="8153401" y="5214939"/>
            <a:ext cx="2143125" cy="1157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le 1"/>
          <p:cNvSpPr>
            <a:spLocks noGrp="1"/>
          </p:cNvSpPr>
          <p:nvPr>
            <p:ph type="title"/>
          </p:nvPr>
        </p:nvSpPr>
        <p:spPr/>
        <p:txBody>
          <a:bodyPr/>
          <a:lstStyle/>
          <a:p>
            <a:pPr eaLnBrk="1" hangingPunct="1"/>
            <a:r>
              <a:rPr lang="en-US" altLang="en-US" smtClean="0"/>
              <a:t>How Economists Think: graphs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Every economic theory consists of</a:t>
            </a:r>
          </a:p>
          <a:p>
            <a:pPr lvl="1" eaLnBrk="1" fontAlgn="auto" hangingPunct="1">
              <a:spcAft>
                <a:spcPts val="0"/>
              </a:spcAft>
              <a:buFont typeface="Arial" pitchFamily="34" charset="0"/>
              <a:buChar char="–"/>
              <a:defRPr/>
            </a:pPr>
            <a:r>
              <a:rPr lang="en-US" dirty="0" smtClean="0"/>
              <a:t>Endogenous variables</a:t>
            </a:r>
          </a:p>
          <a:p>
            <a:pPr lvl="1" eaLnBrk="1" fontAlgn="auto" hangingPunct="1">
              <a:spcAft>
                <a:spcPts val="0"/>
              </a:spcAft>
              <a:buFont typeface="Arial" pitchFamily="34" charset="0"/>
              <a:buChar char="–"/>
              <a:defRPr/>
            </a:pPr>
            <a:r>
              <a:rPr lang="en-US" dirty="0" smtClean="0"/>
              <a:t>Graphs that show how the endogenous variables are linked to each other (model)</a:t>
            </a:r>
          </a:p>
          <a:p>
            <a:pPr lvl="1" eaLnBrk="1" fontAlgn="auto" hangingPunct="1">
              <a:spcAft>
                <a:spcPts val="0"/>
              </a:spcAft>
              <a:buFont typeface="Arial" pitchFamily="34" charset="0"/>
              <a:buChar char="–"/>
              <a:defRPr/>
            </a:pPr>
            <a:r>
              <a:rPr lang="en-US" dirty="0" smtClean="0"/>
              <a:t>Exogenous variables (shift variables)</a:t>
            </a:r>
          </a:p>
          <a:p>
            <a:pPr eaLnBrk="1" fontAlgn="auto" hangingPunct="1">
              <a:spcAft>
                <a:spcPts val="0"/>
              </a:spcAft>
              <a:buFont typeface="Arial" pitchFamily="34" charset="0"/>
              <a:buChar char="•"/>
              <a:defRPr/>
            </a:pPr>
            <a:r>
              <a:rPr lang="en-US" dirty="0" smtClean="0"/>
              <a:t>The theory predicts how changes in the </a:t>
            </a:r>
            <a:r>
              <a:rPr lang="en-US" dirty="0"/>
              <a:t>exogenous </a:t>
            </a:r>
            <a:r>
              <a:rPr lang="en-US" dirty="0" smtClean="0"/>
              <a:t>variables affect the endogenous variables</a:t>
            </a:r>
          </a:p>
        </p:txBody>
      </p:sp>
      <p:pic>
        <p:nvPicPr>
          <p:cNvPr id="16388" name="Picture 3" descr="MankiwMacroEcon7e_fig_01_0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2130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eaLnBrk="1" hangingPunct="1">
              <a:defRPr/>
            </a:pPr>
            <a:r>
              <a:rPr lang="en-US" dirty="0" smtClean="0"/>
              <a:t>Endogenous and exogenous variables</a:t>
            </a:r>
            <a:endParaRPr lang="en-US" dirty="0"/>
          </a:p>
        </p:txBody>
      </p:sp>
      <p:sp>
        <p:nvSpPr>
          <p:cNvPr id="17411" name="Content Placeholder 2"/>
          <p:cNvSpPr>
            <a:spLocks noGrp="1"/>
          </p:cNvSpPr>
          <p:nvPr>
            <p:ph idx="1"/>
          </p:nvPr>
        </p:nvSpPr>
        <p:spPr/>
        <p:txBody>
          <a:bodyPr/>
          <a:lstStyle/>
          <a:p>
            <a:pPr eaLnBrk="1" hangingPunct="1"/>
            <a:r>
              <a:rPr lang="en-US" altLang="en-US" smtClean="0"/>
              <a:t>The </a:t>
            </a:r>
            <a:r>
              <a:rPr lang="en-US" altLang="en-US" i="1" smtClean="0"/>
              <a:t>endogenous</a:t>
            </a:r>
            <a:r>
              <a:rPr lang="en-US" altLang="en-US" smtClean="0"/>
              <a:t> variables of a theory are those variables whose fluctuations the theory is trying to explain</a:t>
            </a:r>
          </a:p>
          <a:p>
            <a:pPr eaLnBrk="1" hangingPunct="1"/>
            <a:r>
              <a:rPr lang="en-US" altLang="en-US" smtClean="0"/>
              <a:t>The </a:t>
            </a:r>
            <a:r>
              <a:rPr lang="en-US" altLang="en-US" i="1" smtClean="0"/>
              <a:t>exogenous</a:t>
            </a:r>
            <a:r>
              <a:rPr lang="en-US" altLang="en-US" smtClean="0"/>
              <a:t> variables of a theory are those variables that the theory assumes are crucial to understanding the endogenous variables, but are themselves not a concern of the theory</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pPr eaLnBrk="1" hangingPunct="1"/>
            <a:r>
              <a:rPr lang="en-US" altLang="en-US" smtClean="0"/>
              <a:t>Graphs </a:t>
            </a:r>
          </a:p>
        </p:txBody>
      </p:sp>
      <p:sp>
        <p:nvSpPr>
          <p:cNvPr id="18435" name="Content Placeholder 2"/>
          <p:cNvSpPr>
            <a:spLocks noGrp="1"/>
          </p:cNvSpPr>
          <p:nvPr>
            <p:ph idx="1"/>
          </p:nvPr>
        </p:nvSpPr>
        <p:spPr/>
        <p:txBody>
          <a:bodyPr/>
          <a:lstStyle/>
          <a:p>
            <a:pPr eaLnBrk="1" hangingPunct="1"/>
            <a:r>
              <a:rPr lang="en-US" altLang="en-US" smtClean="0"/>
              <a:t>Graphs are used to represent the various ways in which the endogenous variables are linked to each other</a:t>
            </a:r>
          </a:p>
          <a:p>
            <a:pPr eaLnBrk="1" hangingPunct="1"/>
            <a:r>
              <a:rPr lang="en-US" altLang="en-US" smtClean="0"/>
              <a:t>The graphs together determine the predicted values of the endogenous variables</a:t>
            </a:r>
          </a:p>
          <a:p>
            <a:pPr eaLnBrk="1" hangingPunct="1"/>
            <a:r>
              <a:rPr lang="en-US" altLang="en-US" smtClean="0"/>
              <a:t>Changes in exogenous variables cause the graphs to shift</a:t>
            </a:r>
          </a:p>
          <a:p>
            <a:pPr eaLnBrk="1" hangingPunct="1"/>
            <a:r>
              <a:rPr lang="en-US" altLang="en-US" smtClean="0"/>
              <a:t>The shifts of the graphs then tell us how the endogenous variables are likely to be affected</a:t>
            </a: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Title 1"/>
          <p:cNvSpPr>
            <a:spLocks noGrp="1"/>
          </p:cNvSpPr>
          <p:nvPr>
            <p:ph type="title"/>
          </p:nvPr>
        </p:nvSpPr>
        <p:spPr/>
        <p:txBody>
          <a:bodyPr/>
          <a:lstStyle/>
          <a:p>
            <a:pPr eaLnBrk="1" hangingPunct="1"/>
            <a:r>
              <a:rPr lang="en-US" altLang="en-US" smtClean="0"/>
              <a:t>Example: the pizza market</a:t>
            </a:r>
          </a:p>
        </p:txBody>
      </p:sp>
      <p:sp>
        <p:nvSpPr>
          <p:cNvPr id="19459" name="Content Placeholder 2"/>
          <p:cNvSpPr>
            <a:spLocks noGrp="1"/>
          </p:cNvSpPr>
          <p:nvPr>
            <p:ph idx="1"/>
          </p:nvPr>
        </p:nvSpPr>
        <p:spPr/>
        <p:txBody>
          <a:bodyPr/>
          <a:lstStyle/>
          <a:p>
            <a:pPr eaLnBrk="1" hangingPunct="1"/>
            <a:r>
              <a:rPr lang="en-US" altLang="en-US" smtClean="0"/>
              <a:t>Endogenous variables: price and quantity</a:t>
            </a:r>
          </a:p>
          <a:p>
            <a:pPr eaLnBrk="1" hangingPunct="1"/>
            <a:r>
              <a:rPr lang="en-US" altLang="en-US" smtClean="0"/>
              <a:t>The theory also needs</a:t>
            </a:r>
          </a:p>
          <a:p>
            <a:pPr lvl="1" eaLnBrk="1" hangingPunct="1"/>
            <a:r>
              <a:rPr lang="en-US" altLang="en-US" smtClean="0"/>
              <a:t>Graphs that show how the endogenous variables are linked to each other (model)</a:t>
            </a:r>
          </a:p>
          <a:p>
            <a:pPr lvl="1" eaLnBrk="1" hangingPunct="1"/>
            <a:r>
              <a:rPr lang="en-US" altLang="en-US" smtClean="0"/>
              <a:t>Exogenous variables (shift variables)</a:t>
            </a:r>
          </a:p>
        </p:txBody>
      </p:sp>
      <p:pic>
        <p:nvPicPr>
          <p:cNvPr id="19460"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8700" y="4886326"/>
            <a:ext cx="2514600" cy="18192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p:txBody>
          <a:bodyPr/>
          <a:lstStyle/>
          <a:p>
            <a:pPr eaLnBrk="1" hangingPunct="1"/>
            <a:r>
              <a:rPr lang="en-US" altLang="en-US" smtClean="0"/>
              <a:t>Graphs: Supply </a:t>
            </a:r>
          </a:p>
        </p:txBody>
      </p:sp>
      <p:pic>
        <p:nvPicPr>
          <p:cNvPr id="20483"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7800" y="1600201"/>
            <a:ext cx="6756400" cy="4525963"/>
          </a:xfr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Title 1"/>
          <p:cNvSpPr>
            <a:spLocks noGrp="1"/>
          </p:cNvSpPr>
          <p:nvPr>
            <p:ph type="title"/>
          </p:nvPr>
        </p:nvSpPr>
        <p:spPr/>
        <p:txBody>
          <a:bodyPr/>
          <a:lstStyle/>
          <a:p>
            <a:pPr eaLnBrk="1" hangingPunct="1"/>
            <a:r>
              <a:rPr lang="en-US" altLang="en-US" smtClean="0"/>
              <a:t>What Macroeconomists Study</a:t>
            </a:r>
          </a:p>
        </p:txBody>
      </p:sp>
      <p:sp>
        <p:nvSpPr>
          <p:cNvPr id="3075" name="Content Placeholder 2"/>
          <p:cNvSpPr>
            <a:spLocks noGrp="1"/>
          </p:cNvSpPr>
          <p:nvPr>
            <p:ph idx="1"/>
          </p:nvPr>
        </p:nvSpPr>
        <p:spPr/>
        <p:txBody>
          <a:bodyPr/>
          <a:lstStyle/>
          <a:p>
            <a:pPr eaLnBrk="1" hangingPunct="1"/>
            <a:r>
              <a:rPr lang="en-US" altLang="en-US" smtClean="0"/>
              <a:t>Why are some countries rich and others poor?</a:t>
            </a:r>
          </a:p>
          <a:p>
            <a:pPr eaLnBrk="1" hangingPunct="1"/>
            <a:r>
              <a:rPr lang="en-US" altLang="en-US" smtClean="0"/>
              <a:t>Why have some countries’ incomes grown rapidly over the past decade while others have stagnated?</a:t>
            </a:r>
          </a:p>
          <a:p>
            <a:pPr eaLnBrk="1" hangingPunct="1"/>
            <a:r>
              <a:rPr lang="en-US" altLang="en-US" smtClean="0"/>
              <a:t>Why do some countries have high rates of inflation while others maintain stable prices?</a:t>
            </a:r>
          </a:p>
          <a:p>
            <a:pPr eaLnBrk="1" hangingPunct="1"/>
            <a:r>
              <a:rPr lang="en-US" altLang="en-US" smtClean="0"/>
              <a:t>Why do all countries experience periods of economic stagnation or even crisis?</a:t>
            </a: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pPr eaLnBrk="1" hangingPunct="1"/>
            <a:r>
              <a:rPr lang="en-US" altLang="en-US" smtClean="0"/>
              <a:t>Graphs: Demand </a:t>
            </a:r>
          </a:p>
        </p:txBody>
      </p:sp>
      <p:pic>
        <p:nvPicPr>
          <p:cNvPr id="21507"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7800" y="1600201"/>
            <a:ext cx="6756400" cy="4525963"/>
          </a:xfrm>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1"/>
          <p:cNvSpPr>
            <a:spLocks noGrp="1"/>
          </p:cNvSpPr>
          <p:nvPr>
            <p:ph type="title"/>
          </p:nvPr>
        </p:nvSpPr>
        <p:spPr/>
        <p:txBody>
          <a:bodyPr/>
          <a:lstStyle/>
          <a:p>
            <a:pPr eaLnBrk="1" hangingPunct="1"/>
            <a:r>
              <a:rPr lang="en-US" altLang="en-US" smtClean="0"/>
              <a:t>Graphs: Supply and Demand </a:t>
            </a:r>
          </a:p>
        </p:txBody>
      </p:sp>
      <p:pic>
        <p:nvPicPr>
          <p:cNvPr id="2253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2717800" y="1600201"/>
            <a:ext cx="6756400" cy="4525963"/>
          </a:xfr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3554" name="Picture 3" descr="MankiwMacroEcon7e_fig_01_05.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000250" y="1219200"/>
            <a:ext cx="81915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555" name="Title 1"/>
          <p:cNvSpPr>
            <a:spLocks noGrp="1"/>
          </p:cNvSpPr>
          <p:nvPr>
            <p:ph type="title"/>
          </p:nvPr>
        </p:nvSpPr>
        <p:spPr/>
        <p:txBody>
          <a:bodyPr/>
          <a:lstStyle/>
          <a:p>
            <a:pPr eaLnBrk="1" hangingPunct="1"/>
            <a:r>
              <a:rPr lang="en-US" altLang="en-US" smtClean="0"/>
              <a:t>Graphs: equilibrium</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p:txBody>
          <a:bodyPr/>
          <a:lstStyle/>
          <a:p>
            <a:pPr eaLnBrk="1" hangingPunct="1"/>
            <a:r>
              <a:rPr lang="en-US" altLang="en-US" smtClean="0"/>
              <a:t>Shift variables for demand</a:t>
            </a:r>
          </a:p>
        </p:txBody>
      </p:sp>
      <p:pic>
        <p:nvPicPr>
          <p:cNvPr id="24579" name="Picture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267200" y="1828800"/>
            <a:ext cx="6096000" cy="4071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532" name="TextBox 3"/>
          <p:cNvSpPr txBox="1">
            <a:spLocks noChangeArrowheads="1"/>
          </p:cNvSpPr>
          <p:nvPr/>
        </p:nvSpPr>
        <p:spPr bwMode="auto">
          <a:xfrm>
            <a:off x="1600200" y="2895601"/>
            <a:ext cx="3429000" cy="1477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Calibri" pitchFamily="34" charset="0"/>
                <a:cs typeface="Arial" charset="0"/>
              </a:defRPr>
            </a:lvl1pPr>
            <a:lvl2pPr marL="742950" indent="-285750" eaLnBrk="0" hangingPunct="0">
              <a:defRPr>
                <a:solidFill>
                  <a:schemeClr val="tx1"/>
                </a:solidFill>
                <a:latin typeface="Calibri" pitchFamily="34" charset="0"/>
                <a:cs typeface="Arial" charset="0"/>
              </a:defRPr>
            </a:lvl2pPr>
            <a:lvl3pPr marL="1143000" indent="-228600" eaLnBrk="0" hangingPunct="0">
              <a:defRPr>
                <a:solidFill>
                  <a:schemeClr val="tx1"/>
                </a:solidFill>
                <a:latin typeface="Calibri" pitchFamily="34" charset="0"/>
                <a:cs typeface="Arial" charset="0"/>
              </a:defRPr>
            </a:lvl3pPr>
            <a:lvl4pPr marL="1600200" indent="-228600" eaLnBrk="0" hangingPunct="0">
              <a:defRPr>
                <a:solidFill>
                  <a:schemeClr val="tx1"/>
                </a:solidFill>
                <a:latin typeface="Calibri" pitchFamily="34" charset="0"/>
                <a:cs typeface="Arial" charset="0"/>
              </a:defRPr>
            </a:lvl4pPr>
            <a:lvl5pPr marL="2057400" indent="-228600" eaLnBrk="0" hangingPunct="0">
              <a:defRPr>
                <a:solidFill>
                  <a:schemeClr val="tx1"/>
                </a:solidFill>
                <a:latin typeface="Calibri" pitchFamily="34" charset="0"/>
                <a:cs typeface="Arial" charset="0"/>
              </a:defRPr>
            </a:lvl5pPr>
            <a:lvl6pPr marL="2514600" indent="-228600" eaLnBrk="0" fontAlgn="base" hangingPunct="0">
              <a:spcBef>
                <a:spcPct val="0"/>
              </a:spcBef>
              <a:spcAft>
                <a:spcPct val="0"/>
              </a:spcAft>
              <a:defRPr>
                <a:solidFill>
                  <a:schemeClr val="tx1"/>
                </a:solidFill>
                <a:latin typeface="Calibri" pitchFamily="34" charset="0"/>
                <a:cs typeface="Arial" charset="0"/>
              </a:defRPr>
            </a:lvl6pPr>
            <a:lvl7pPr marL="2971800" indent="-228600" eaLnBrk="0" fontAlgn="base" hangingPunct="0">
              <a:spcBef>
                <a:spcPct val="0"/>
              </a:spcBef>
              <a:spcAft>
                <a:spcPct val="0"/>
              </a:spcAft>
              <a:defRPr>
                <a:solidFill>
                  <a:schemeClr val="tx1"/>
                </a:solidFill>
                <a:latin typeface="Calibri" pitchFamily="34" charset="0"/>
                <a:cs typeface="Arial" charset="0"/>
              </a:defRPr>
            </a:lvl7pPr>
            <a:lvl8pPr marL="3429000" indent="-228600" eaLnBrk="0" fontAlgn="base" hangingPunct="0">
              <a:spcBef>
                <a:spcPct val="0"/>
              </a:spcBef>
              <a:spcAft>
                <a:spcPct val="0"/>
              </a:spcAft>
              <a:defRPr>
                <a:solidFill>
                  <a:schemeClr val="tx1"/>
                </a:solidFill>
                <a:latin typeface="Calibri" pitchFamily="34" charset="0"/>
                <a:cs typeface="Arial" charset="0"/>
              </a:defRPr>
            </a:lvl8pPr>
            <a:lvl9pPr marL="3886200" indent="-228600" eaLnBrk="0" fontAlgn="base" hangingPunct="0">
              <a:spcBef>
                <a:spcPct val="0"/>
              </a:spcBef>
              <a:spcAft>
                <a:spcPct val="0"/>
              </a:spcAft>
              <a:defRPr>
                <a:solidFill>
                  <a:schemeClr val="tx1"/>
                </a:solidFill>
                <a:latin typeface="Calibri" pitchFamily="34" charset="0"/>
                <a:cs typeface="Arial" charset="0"/>
              </a:defRPr>
            </a:lvl9pPr>
          </a:lstStyle>
          <a:p>
            <a:pPr eaLnBrk="1" hangingPunct="1">
              <a:defRPr/>
            </a:pPr>
            <a:r>
              <a:rPr lang="en-US" dirty="0" smtClean="0"/>
              <a:t>Income </a:t>
            </a:r>
            <a:r>
              <a:rPr lang="en-US" dirty="0" smtClean="0">
                <a:latin typeface="Arial Unicode MS" pitchFamily="34" charset="-128"/>
                <a:ea typeface="Arial Unicode MS" pitchFamily="34" charset="-128"/>
                <a:cs typeface="Arial Unicode MS" pitchFamily="34" charset="-128"/>
              </a:rPr>
              <a:t>↑</a:t>
            </a:r>
            <a:r>
              <a:rPr lang="en-US" dirty="0" smtClean="0"/>
              <a:t> </a:t>
            </a:r>
          </a:p>
          <a:p>
            <a:pPr eaLnBrk="1" hangingPunct="1">
              <a:defRPr/>
            </a:pPr>
            <a:r>
              <a:rPr lang="en-US" dirty="0" smtClean="0"/>
              <a:t>prices of competing goods </a:t>
            </a:r>
            <a:r>
              <a:rPr lang="en-US" dirty="0" smtClean="0">
                <a:latin typeface="Arial Unicode MS" pitchFamily="34" charset="-128"/>
                <a:ea typeface="Arial Unicode MS" pitchFamily="34" charset="-128"/>
                <a:cs typeface="Arial Unicode MS" pitchFamily="34" charset="-128"/>
              </a:rPr>
              <a:t>↑</a:t>
            </a:r>
            <a:r>
              <a:rPr lang="en-US" dirty="0" smtClean="0"/>
              <a:t> </a:t>
            </a:r>
          </a:p>
          <a:p>
            <a:pPr eaLnBrk="1" hangingPunct="1">
              <a:defRPr/>
            </a:pPr>
            <a:r>
              <a:rPr lang="en-US" dirty="0" smtClean="0"/>
              <a:t>prices of complementary goods </a:t>
            </a:r>
            <a:r>
              <a:rPr lang="en-US" dirty="0" smtClean="0">
                <a:latin typeface="Arial Unicode MS" pitchFamily="34" charset="-128"/>
                <a:ea typeface="Arial Unicode MS" pitchFamily="34" charset="-128"/>
                <a:cs typeface="Arial Unicode MS" pitchFamily="34" charset="-128"/>
              </a:rPr>
              <a:t>↓</a:t>
            </a:r>
            <a:r>
              <a:rPr lang="en-US" dirty="0" smtClean="0"/>
              <a:t> </a:t>
            </a:r>
          </a:p>
          <a:p>
            <a:pPr eaLnBrk="1" hangingPunct="1">
              <a:defRPr/>
            </a:pPr>
            <a:r>
              <a:rPr lang="en-US" dirty="0" smtClean="0"/>
              <a:t>population </a:t>
            </a:r>
            <a:r>
              <a:rPr lang="en-US" dirty="0" smtClean="0">
                <a:latin typeface="Arial Unicode MS" pitchFamily="34" charset="-128"/>
                <a:ea typeface="Arial Unicode MS" pitchFamily="34" charset="-128"/>
                <a:cs typeface="Arial Unicode MS" pitchFamily="34" charset="-128"/>
              </a:rPr>
              <a:t>↑</a:t>
            </a:r>
          </a:p>
          <a:p>
            <a:pPr eaLnBrk="1" hangingPunct="1">
              <a:defRPr/>
            </a:pPr>
            <a:r>
              <a:rPr lang="en-US" dirty="0" smtClean="0">
                <a:latin typeface="+mn-lt"/>
                <a:ea typeface="Arial Unicode MS" pitchFamily="34" charset="-128"/>
                <a:cs typeface="Arial Unicode MS" pitchFamily="34" charset="-128"/>
              </a:rPr>
              <a:t>Preference for pizza</a:t>
            </a:r>
            <a:r>
              <a:rPr lang="en-US" dirty="0" smtClean="0">
                <a:latin typeface="Arial Unicode MS" pitchFamily="34" charset="-128"/>
                <a:ea typeface="Arial Unicode MS" pitchFamily="34" charset="-128"/>
                <a:cs typeface="Arial Unicode MS" pitchFamily="34" charset="-128"/>
              </a:rPr>
              <a:t> ↑</a:t>
            </a:r>
            <a:endParaRPr lang="en-US" dirty="0" smtClean="0">
              <a:latin typeface="+mn-lt"/>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itle 1"/>
          <p:cNvSpPr>
            <a:spLocks noGrp="1"/>
          </p:cNvSpPr>
          <p:nvPr>
            <p:ph type="title"/>
          </p:nvPr>
        </p:nvSpPr>
        <p:spPr/>
        <p:txBody>
          <a:bodyPr/>
          <a:lstStyle/>
          <a:p>
            <a:pPr eaLnBrk="1" hangingPunct="1"/>
            <a:r>
              <a:rPr lang="en-US" altLang="en-US" smtClean="0"/>
              <a:t>Shift variables for supply</a:t>
            </a:r>
          </a:p>
        </p:txBody>
      </p:sp>
      <p:pic>
        <p:nvPicPr>
          <p:cNvPr id="25603" name="Picture 2"/>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962400" y="1828801"/>
            <a:ext cx="6096000" cy="41386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4" name="TextBox 3"/>
          <p:cNvSpPr txBox="1">
            <a:spLocks noChangeArrowheads="1"/>
          </p:cNvSpPr>
          <p:nvPr/>
        </p:nvSpPr>
        <p:spPr bwMode="auto">
          <a:xfrm>
            <a:off x="1600200" y="2895601"/>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Technology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raw materials</a:t>
            </a:r>
            <a:r>
              <a:rPr lang="en-US" altLang="en-US" sz="1800">
                <a:latin typeface="Arial Unicode MS" pitchFamily="34" charset="-128"/>
                <a:ea typeface="Arial Unicode MS" pitchFamily="34" charset="-128"/>
                <a:cs typeface="Arial Unicode MS" pitchFamily="34" charset="-128"/>
              </a:rPr>
              <a:t> ↑</a:t>
            </a:r>
            <a:r>
              <a:rPr lang="en-US" altLang="en-US" sz="1800"/>
              <a:t> </a:t>
            </a:r>
          </a:p>
          <a:p>
            <a:pPr eaLnBrk="1" hangingPunct="1">
              <a:spcBef>
                <a:spcPct val="0"/>
              </a:spcBef>
              <a:buFontTx/>
              <a:buNone/>
            </a:pPr>
            <a:r>
              <a:rPr lang="en-US" altLang="en-US" sz="1800"/>
              <a:t>Wages</a:t>
            </a:r>
            <a:r>
              <a:rPr lang="en-US" altLang="en-US" sz="1800">
                <a:latin typeface="Arial Unicode MS" pitchFamily="34" charset="-128"/>
                <a:ea typeface="Arial Unicode MS" pitchFamily="34" charset="-128"/>
                <a:cs typeface="Arial Unicode MS" pitchFamily="34" charset="-128"/>
              </a:rPr>
              <a:t> ↑</a:t>
            </a:r>
            <a:endParaRPr lang="en-US" altLang="en-US" sz="1800"/>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Title 2"/>
          <p:cNvSpPr>
            <a:spLocks noGrp="1"/>
          </p:cNvSpPr>
          <p:nvPr>
            <p:ph type="title"/>
          </p:nvPr>
        </p:nvSpPr>
        <p:spPr/>
        <p:txBody>
          <a:bodyPr/>
          <a:lstStyle/>
          <a:p>
            <a:pPr eaLnBrk="1" hangingPunct="1"/>
            <a:r>
              <a:rPr lang="en-US" altLang="en-US" smtClean="0"/>
              <a:t>Predictions </a:t>
            </a:r>
          </a:p>
        </p:txBody>
      </p:sp>
      <p:sp>
        <p:nvSpPr>
          <p:cNvPr id="26627" name="Content Placeholder 3"/>
          <p:cNvSpPr>
            <a:spLocks noGrp="1"/>
          </p:cNvSpPr>
          <p:nvPr>
            <p:ph idx="1"/>
          </p:nvPr>
        </p:nvSpPr>
        <p:spPr/>
        <p:txBody>
          <a:bodyPr/>
          <a:lstStyle/>
          <a:p>
            <a:pPr eaLnBrk="1" hangingPunct="1"/>
            <a:r>
              <a:rPr lang="en-US" altLang="en-US" smtClean="0"/>
              <a:t>Now all our ducks are in a row!</a:t>
            </a:r>
          </a:p>
          <a:p>
            <a:pPr eaLnBrk="1" hangingPunct="1"/>
            <a:r>
              <a:rPr lang="en-US" altLang="en-US" smtClean="0"/>
              <a:t>We can use our theory to predict how changes in the exogenous (shift) variables will affect the endogenous variables</a:t>
            </a:r>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Title 1"/>
          <p:cNvSpPr>
            <a:spLocks noGrp="1"/>
          </p:cNvSpPr>
          <p:nvPr>
            <p:ph type="title"/>
          </p:nvPr>
        </p:nvSpPr>
        <p:spPr/>
        <p:txBody>
          <a:bodyPr/>
          <a:lstStyle/>
          <a:p>
            <a:pPr eaLnBrk="1" hangingPunct="1"/>
            <a:r>
              <a:rPr lang="en-US" altLang="en-US" smtClean="0"/>
              <a:t>Predictions: demand shifters</a:t>
            </a:r>
          </a:p>
        </p:txBody>
      </p:sp>
      <p:pic>
        <p:nvPicPr>
          <p:cNvPr id="27651"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827214"/>
            <a:ext cx="6096000" cy="4071937"/>
          </a:xfrm>
        </p:spPr>
      </p:pic>
      <p:sp>
        <p:nvSpPr>
          <p:cNvPr id="27652" name="TextBox 4"/>
          <p:cNvSpPr txBox="1">
            <a:spLocks noChangeArrowheads="1"/>
          </p:cNvSpPr>
          <p:nvPr/>
        </p:nvSpPr>
        <p:spPr bwMode="auto">
          <a:xfrm>
            <a:off x="1600200" y="22860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Income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competing goods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complementary goods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population </a:t>
            </a:r>
            <a:r>
              <a:rPr lang="en-US" altLang="en-US" sz="1800">
                <a:latin typeface="Arial Unicode MS" pitchFamily="34" charset="-128"/>
                <a:ea typeface="Arial Unicode MS" pitchFamily="34" charset="-128"/>
                <a:cs typeface="Arial Unicode MS" pitchFamily="34" charset="-128"/>
              </a:rPr>
              <a:t>↑</a:t>
            </a:r>
            <a:endParaRPr lang="en-US" altLang="en-US" sz="1800"/>
          </a:p>
        </p:txBody>
      </p:sp>
      <p:graphicFrame>
        <p:nvGraphicFramePr>
          <p:cNvPr id="6" name="Table 5"/>
          <p:cNvGraphicFramePr>
            <a:graphicFrameLocks noGrp="1"/>
          </p:cNvGraphicFramePr>
          <p:nvPr/>
        </p:nvGraphicFramePr>
        <p:xfrm>
          <a:off x="1562100" y="3819526"/>
          <a:ext cx="3771900" cy="2865437"/>
        </p:xfrm>
        <a:graphic>
          <a:graphicData uri="http://schemas.openxmlformats.org/drawingml/2006/table">
            <a:tbl>
              <a:tblPr firstRow="1" bandRow="1">
                <a:tableStyleId>{5C22544A-7EE6-4342-B048-85BDC9FD1C3A}</a:tableStyleId>
              </a:tblPr>
              <a:tblGrid>
                <a:gridCol w="2946191">
                  <a:extLst>
                    <a:ext uri="{9D8B030D-6E8A-4147-A177-3AD203B41FA5}">
                      <a16:colId xmlns:a16="http://schemas.microsoft.com/office/drawing/2014/main" val="20000"/>
                    </a:ext>
                  </a:extLst>
                </a:gridCol>
                <a:gridCol w="295481">
                  <a:extLst>
                    <a:ext uri="{9D8B030D-6E8A-4147-A177-3AD203B41FA5}">
                      <a16:colId xmlns:a16="http://schemas.microsoft.com/office/drawing/2014/main" val="20001"/>
                    </a:ext>
                  </a:extLst>
                </a:gridCol>
                <a:gridCol w="530228">
                  <a:extLst>
                    <a:ext uri="{9D8B030D-6E8A-4147-A177-3AD203B41FA5}">
                      <a16:colId xmlns:a16="http://schemas.microsoft.com/office/drawing/2014/main" val="20002"/>
                    </a:ext>
                  </a:extLst>
                </a:gridCol>
              </a:tblGrid>
              <a:tr h="370881">
                <a:tc>
                  <a:txBody>
                    <a:bodyPr/>
                    <a:lstStyle/>
                    <a:p>
                      <a:r>
                        <a:rPr lang="en-US" sz="1800" dirty="0" smtClean="0"/>
                        <a:t>Predictions Grid</a:t>
                      </a:r>
                      <a:endParaRPr lang="en-US" sz="1800" dirty="0"/>
                    </a:p>
                  </a:txBody>
                  <a:tcPr marT="45725" marB="45725"/>
                </a:tc>
                <a:tc>
                  <a:txBody>
                    <a:bodyPr/>
                    <a:lstStyle/>
                    <a:p>
                      <a:pPr algn="ctr"/>
                      <a:r>
                        <a:rPr lang="en-US" sz="1800" i="1" dirty="0" smtClean="0"/>
                        <a:t>P</a:t>
                      </a:r>
                      <a:endParaRPr lang="en-US" sz="1800" i="1" dirty="0"/>
                    </a:p>
                  </a:txBody>
                  <a:tcPr marT="45725" marB="45725"/>
                </a:tc>
                <a:tc>
                  <a:txBody>
                    <a:bodyPr/>
                    <a:lstStyle/>
                    <a:p>
                      <a:pPr algn="ctr"/>
                      <a:r>
                        <a:rPr lang="en-US" sz="1800" i="1" dirty="0" smtClean="0"/>
                        <a:t>Q</a:t>
                      </a:r>
                      <a:endParaRPr lang="en-US" sz="1800" i="1" dirty="0"/>
                    </a:p>
                  </a:txBody>
                  <a:tcPr marT="45725" marB="45725"/>
                </a:tc>
                <a:extLst>
                  <a:ext uri="{0D108BD9-81ED-4DB2-BD59-A6C34878D82A}">
                    <a16:rowId xmlns:a16="http://schemas.microsoft.com/office/drawing/2014/main" val="10000"/>
                  </a:ext>
                </a:extLst>
              </a:tr>
              <a:tr h="370881">
                <a:tc>
                  <a:txBody>
                    <a:bodyPr/>
                    <a:lstStyle/>
                    <a:p>
                      <a:r>
                        <a:rPr lang="en-US" sz="1800" dirty="0" smtClean="0"/>
                        <a:t>Income</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1"/>
                  </a:ext>
                </a:extLst>
              </a:tr>
              <a:tr h="370881">
                <a:tc>
                  <a:txBody>
                    <a:bodyPr/>
                    <a:lstStyle/>
                    <a:p>
                      <a:r>
                        <a:rPr lang="en-US" sz="1800" dirty="0" smtClean="0"/>
                        <a:t>prices of competing goods </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2"/>
                  </a:ext>
                </a:extLst>
              </a:tr>
              <a:tr h="640151">
                <a:tc>
                  <a:txBody>
                    <a:bodyPr/>
                    <a:lstStyle/>
                    <a:p>
                      <a:r>
                        <a:rPr lang="en-US" sz="1800" dirty="0" smtClean="0"/>
                        <a:t>prices of complementary goods </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3"/>
                  </a:ext>
                </a:extLst>
              </a:tr>
              <a:tr h="370881">
                <a:tc>
                  <a:txBody>
                    <a:bodyPr/>
                    <a:lstStyle/>
                    <a:p>
                      <a:r>
                        <a:rPr lang="en-US" sz="1800" dirty="0" smtClean="0"/>
                        <a:t>population</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4"/>
                  </a:ext>
                </a:extLst>
              </a:tr>
              <a:tr h="370881">
                <a:tc>
                  <a:txBody>
                    <a:bodyPr/>
                    <a:lstStyle/>
                    <a:p>
                      <a:r>
                        <a:rPr lang="en-US" sz="1800" dirty="0" smtClean="0"/>
                        <a:t>ad spending by pizzerias</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5"/>
                  </a:ext>
                </a:extLst>
              </a:tr>
              <a:tr h="370881">
                <a:tc>
                  <a:txBody>
                    <a:bodyPr/>
                    <a:lstStyle/>
                    <a:p>
                      <a:r>
                        <a:rPr lang="en-US" sz="1800" dirty="0" smtClean="0"/>
                        <a:t>Sales tax rate</a:t>
                      </a:r>
                      <a:endParaRPr lang="en-US" sz="1800" dirty="0"/>
                    </a:p>
                  </a:txBody>
                  <a:tcPr marT="45725" marB="45725"/>
                </a:tc>
                <a:tc>
                  <a:txBody>
                    <a:bodyPr/>
                    <a:lstStyle/>
                    <a:p>
                      <a:endParaRPr lang="en-US" sz="1800" dirty="0"/>
                    </a:p>
                  </a:txBody>
                  <a:tcPr marT="45725" marB="45725"/>
                </a:tc>
                <a:tc>
                  <a:txBody>
                    <a:bodyPr/>
                    <a:lstStyle/>
                    <a:p>
                      <a:endParaRPr lang="en-US" sz="1800" dirty="0"/>
                    </a:p>
                  </a:txBody>
                  <a:tcPr marT="45725" marB="45725"/>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p:txBody>
          <a:bodyPr/>
          <a:lstStyle/>
          <a:p>
            <a:pPr eaLnBrk="1" hangingPunct="1"/>
            <a:r>
              <a:rPr lang="en-US" altLang="en-US" smtClean="0"/>
              <a:t>Predictions: demand shifters</a:t>
            </a:r>
          </a:p>
        </p:txBody>
      </p:sp>
      <p:pic>
        <p:nvPicPr>
          <p:cNvPr id="28675"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19600" y="1827214"/>
            <a:ext cx="6096000" cy="4071937"/>
          </a:xfrm>
        </p:spPr>
      </p:pic>
      <p:sp>
        <p:nvSpPr>
          <p:cNvPr id="28676" name="TextBox 4"/>
          <p:cNvSpPr txBox="1">
            <a:spLocks noChangeArrowheads="1"/>
          </p:cNvSpPr>
          <p:nvPr/>
        </p:nvSpPr>
        <p:spPr bwMode="auto">
          <a:xfrm>
            <a:off x="1600200" y="2286000"/>
            <a:ext cx="34290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Income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competing goods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complementary goods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population </a:t>
            </a:r>
            <a:r>
              <a:rPr lang="en-US" altLang="en-US" sz="1800">
                <a:latin typeface="Arial Unicode MS" pitchFamily="34" charset="-128"/>
                <a:ea typeface="Arial Unicode MS" pitchFamily="34" charset="-128"/>
                <a:cs typeface="Arial Unicode MS" pitchFamily="34" charset="-128"/>
              </a:rPr>
              <a:t>↑</a:t>
            </a:r>
            <a:endParaRPr lang="en-US" altLang="en-US" sz="1800"/>
          </a:p>
        </p:txBody>
      </p:sp>
      <p:graphicFrame>
        <p:nvGraphicFramePr>
          <p:cNvPr id="6" name="Table 5"/>
          <p:cNvGraphicFramePr>
            <a:graphicFrameLocks noGrp="1"/>
          </p:cNvGraphicFramePr>
          <p:nvPr/>
        </p:nvGraphicFramePr>
        <p:xfrm>
          <a:off x="1562100" y="3819526"/>
          <a:ext cx="3771900" cy="2865437"/>
        </p:xfrm>
        <a:graphic>
          <a:graphicData uri="http://schemas.openxmlformats.org/drawingml/2006/table">
            <a:tbl>
              <a:tblPr firstRow="1" bandRow="1">
                <a:tableStyleId>{5C22544A-7EE6-4342-B048-85BDC9FD1C3A}</a:tableStyleId>
              </a:tblPr>
              <a:tblGrid>
                <a:gridCol w="2946191">
                  <a:extLst>
                    <a:ext uri="{9D8B030D-6E8A-4147-A177-3AD203B41FA5}">
                      <a16:colId xmlns:a16="http://schemas.microsoft.com/office/drawing/2014/main" val="20000"/>
                    </a:ext>
                  </a:extLst>
                </a:gridCol>
                <a:gridCol w="295481">
                  <a:extLst>
                    <a:ext uri="{9D8B030D-6E8A-4147-A177-3AD203B41FA5}">
                      <a16:colId xmlns:a16="http://schemas.microsoft.com/office/drawing/2014/main" val="20001"/>
                    </a:ext>
                  </a:extLst>
                </a:gridCol>
                <a:gridCol w="530228">
                  <a:extLst>
                    <a:ext uri="{9D8B030D-6E8A-4147-A177-3AD203B41FA5}">
                      <a16:colId xmlns:a16="http://schemas.microsoft.com/office/drawing/2014/main" val="20002"/>
                    </a:ext>
                  </a:extLst>
                </a:gridCol>
              </a:tblGrid>
              <a:tr h="370881">
                <a:tc>
                  <a:txBody>
                    <a:bodyPr/>
                    <a:lstStyle/>
                    <a:p>
                      <a:r>
                        <a:rPr lang="en-US" sz="1800" dirty="0" smtClean="0"/>
                        <a:t>Predictions Grid</a:t>
                      </a:r>
                      <a:endParaRPr lang="en-US" sz="1800" dirty="0"/>
                    </a:p>
                  </a:txBody>
                  <a:tcPr marT="45725" marB="45725"/>
                </a:tc>
                <a:tc>
                  <a:txBody>
                    <a:bodyPr/>
                    <a:lstStyle/>
                    <a:p>
                      <a:pPr algn="ctr"/>
                      <a:r>
                        <a:rPr lang="en-US" sz="1800" i="1" dirty="0" smtClean="0"/>
                        <a:t>P</a:t>
                      </a:r>
                      <a:endParaRPr lang="en-US" sz="1800" i="1" dirty="0"/>
                    </a:p>
                  </a:txBody>
                  <a:tcPr marT="45725" marB="45725"/>
                </a:tc>
                <a:tc>
                  <a:txBody>
                    <a:bodyPr/>
                    <a:lstStyle/>
                    <a:p>
                      <a:pPr algn="ctr"/>
                      <a:r>
                        <a:rPr lang="en-US" sz="1800" i="1" dirty="0" smtClean="0"/>
                        <a:t>Q</a:t>
                      </a:r>
                      <a:endParaRPr lang="en-US" sz="1800" i="1" dirty="0"/>
                    </a:p>
                  </a:txBody>
                  <a:tcPr marT="45725" marB="45725"/>
                </a:tc>
                <a:extLst>
                  <a:ext uri="{0D108BD9-81ED-4DB2-BD59-A6C34878D82A}">
                    <a16:rowId xmlns:a16="http://schemas.microsoft.com/office/drawing/2014/main" val="10000"/>
                  </a:ext>
                </a:extLst>
              </a:tr>
              <a:tr h="370881">
                <a:tc>
                  <a:txBody>
                    <a:bodyPr/>
                    <a:lstStyle/>
                    <a:p>
                      <a:r>
                        <a:rPr lang="en-US" sz="1800" dirty="0" smtClean="0"/>
                        <a:t>Income</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1"/>
                  </a:ext>
                </a:extLst>
              </a:tr>
              <a:tr h="370881">
                <a:tc>
                  <a:txBody>
                    <a:bodyPr/>
                    <a:lstStyle/>
                    <a:p>
                      <a:r>
                        <a:rPr lang="en-US" sz="1800" dirty="0" smtClean="0"/>
                        <a:t>prices of competing goods </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2"/>
                  </a:ext>
                </a:extLst>
              </a:tr>
              <a:tr h="640151">
                <a:tc>
                  <a:txBody>
                    <a:bodyPr/>
                    <a:lstStyle/>
                    <a:p>
                      <a:r>
                        <a:rPr lang="en-US" sz="1800" dirty="0" smtClean="0"/>
                        <a:t>prices of complementary goods </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3"/>
                  </a:ext>
                </a:extLst>
              </a:tr>
              <a:tr h="370881">
                <a:tc>
                  <a:txBody>
                    <a:bodyPr/>
                    <a:lstStyle/>
                    <a:p>
                      <a:r>
                        <a:rPr lang="en-US" sz="1800" dirty="0" smtClean="0"/>
                        <a:t>population</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4"/>
                  </a:ext>
                </a:extLst>
              </a:tr>
              <a:tr h="370881">
                <a:tc>
                  <a:txBody>
                    <a:bodyPr/>
                    <a:lstStyle/>
                    <a:p>
                      <a:r>
                        <a:rPr lang="en-US" sz="1800" dirty="0" smtClean="0"/>
                        <a:t>ad spending by pizzerias</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5"/>
                  </a:ext>
                </a:extLst>
              </a:tr>
              <a:tr h="370881">
                <a:tc>
                  <a:txBody>
                    <a:bodyPr/>
                    <a:lstStyle/>
                    <a:p>
                      <a:r>
                        <a:rPr lang="en-US" sz="1800" dirty="0" smtClean="0"/>
                        <a:t>Sales tax rate</a:t>
                      </a:r>
                      <a:endParaRPr lang="en-US" sz="1800" dirty="0"/>
                    </a:p>
                  </a:txBody>
                  <a:tcPr marT="45725" marB="45725"/>
                </a:tc>
                <a:tc>
                  <a:txBody>
                    <a:bodyPr/>
                    <a:lstStyle/>
                    <a:p>
                      <a:r>
                        <a:rPr lang="en-US" sz="1800" dirty="0" smtClean="0"/>
                        <a:t>-</a:t>
                      </a:r>
                      <a:endParaRPr lang="en-US" sz="1800" dirty="0"/>
                    </a:p>
                  </a:txBody>
                  <a:tcPr marT="45725" marB="45725"/>
                </a:tc>
                <a:tc>
                  <a:txBody>
                    <a:bodyPr/>
                    <a:lstStyle/>
                    <a:p>
                      <a:r>
                        <a:rPr lang="en-US" sz="1800" dirty="0" smtClean="0"/>
                        <a:t>-</a:t>
                      </a:r>
                      <a:endParaRPr lang="en-US" sz="1800" dirty="0"/>
                    </a:p>
                  </a:txBody>
                  <a:tcPr marT="45725" marB="45725"/>
                </a:tc>
                <a:extLst>
                  <a:ext uri="{0D108BD9-81ED-4DB2-BD59-A6C34878D82A}">
                    <a16:rowId xmlns:a16="http://schemas.microsoft.com/office/drawing/2014/main" val="10006"/>
                  </a:ext>
                </a:extLst>
              </a:tr>
            </a:tbl>
          </a:graphicData>
        </a:graphic>
      </p:graphicFrame>
      <p:sp>
        <p:nvSpPr>
          <p:cNvPr id="28711" name="TextBox 6"/>
          <p:cNvSpPr txBox="1">
            <a:spLocks noChangeArrowheads="1"/>
          </p:cNvSpPr>
          <p:nvPr/>
        </p:nvSpPr>
        <p:spPr bwMode="auto">
          <a:xfrm>
            <a:off x="5791200" y="6172201"/>
            <a:ext cx="39624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dirty="0">
                <a:solidFill>
                  <a:srgbClr val="0070C0"/>
                </a:solidFill>
              </a:rPr>
              <a:t>At this point, you should do problem 3 on page 15 of the textbook.</a:t>
            </a: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Title 1"/>
          <p:cNvSpPr>
            <a:spLocks noGrp="1"/>
          </p:cNvSpPr>
          <p:nvPr>
            <p:ph type="title"/>
          </p:nvPr>
        </p:nvSpPr>
        <p:spPr/>
        <p:txBody>
          <a:bodyPr/>
          <a:lstStyle/>
          <a:p>
            <a:pPr eaLnBrk="1" hangingPunct="1"/>
            <a:r>
              <a:rPr lang="en-US" altLang="en-US" smtClean="0"/>
              <a:t>Predictions: supply shifters</a:t>
            </a:r>
          </a:p>
        </p:txBody>
      </p:sp>
      <p:pic>
        <p:nvPicPr>
          <p:cNvPr id="29699"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4495800" y="1793876"/>
            <a:ext cx="6096000" cy="4138613"/>
          </a:xfrm>
        </p:spPr>
      </p:pic>
      <p:sp>
        <p:nvSpPr>
          <p:cNvPr id="29700" name="TextBox 4"/>
          <p:cNvSpPr txBox="1">
            <a:spLocks noChangeArrowheads="1"/>
          </p:cNvSpPr>
          <p:nvPr/>
        </p:nvSpPr>
        <p:spPr bwMode="auto">
          <a:xfrm>
            <a:off x="1600200" y="2895601"/>
            <a:ext cx="26670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Technology </a:t>
            </a:r>
            <a:r>
              <a:rPr lang="en-US" altLang="en-US" sz="1800">
                <a:latin typeface="Arial Unicode MS" pitchFamily="34" charset="-128"/>
                <a:ea typeface="Arial Unicode MS" pitchFamily="34" charset="-128"/>
                <a:cs typeface="Arial Unicode MS" pitchFamily="34" charset="-128"/>
              </a:rPr>
              <a:t>↓</a:t>
            </a:r>
            <a:r>
              <a:rPr lang="en-US" altLang="en-US" sz="1800"/>
              <a:t> </a:t>
            </a:r>
          </a:p>
          <a:p>
            <a:pPr eaLnBrk="1" hangingPunct="1">
              <a:spcBef>
                <a:spcPct val="0"/>
              </a:spcBef>
              <a:buFontTx/>
              <a:buNone/>
            </a:pPr>
            <a:r>
              <a:rPr lang="en-US" altLang="en-US" sz="1800"/>
              <a:t>prices of raw materials</a:t>
            </a:r>
            <a:r>
              <a:rPr lang="en-US" altLang="en-US" sz="1800">
                <a:latin typeface="Arial Unicode MS" pitchFamily="34" charset="-128"/>
                <a:ea typeface="Arial Unicode MS" pitchFamily="34" charset="-128"/>
                <a:cs typeface="Arial Unicode MS" pitchFamily="34" charset="-128"/>
              </a:rPr>
              <a:t> ↑</a:t>
            </a:r>
            <a:r>
              <a:rPr lang="en-US" altLang="en-US" sz="1800"/>
              <a:t> </a:t>
            </a:r>
          </a:p>
          <a:p>
            <a:pPr eaLnBrk="1" hangingPunct="1">
              <a:spcBef>
                <a:spcPct val="0"/>
              </a:spcBef>
              <a:buFontTx/>
              <a:buNone/>
            </a:pPr>
            <a:r>
              <a:rPr lang="en-US" altLang="en-US" sz="1800"/>
              <a:t>Wages</a:t>
            </a:r>
            <a:r>
              <a:rPr lang="en-US" altLang="en-US" sz="1800">
                <a:latin typeface="Arial Unicode MS" pitchFamily="34" charset="-128"/>
                <a:ea typeface="Arial Unicode MS" pitchFamily="34" charset="-128"/>
                <a:cs typeface="Arial Unicode MS" pitchFamily="34" charset="-128"/>
              </a:rPr>
              <a:t> ↑</a:t>
            </a:r>
            <a:endParaRPr lang="en-US" altLang="en-US" sz="1800"/>
          </a:p>
        </p:txBody>
      </p:sp>
      <p:graphicFrame>
        <p:nvGraphicFramePr>
          <p:cNvPr id="6" name="Table 5"/>
          <p:cNvGraphicFramePr>
            <a:graphicFrameLocks noGrp="1"/>
          </p:cNvGraphicFramePr>
          <p:nvPr/>
        </p:nvGraphicFramePr>
        <p:xfrm>
          <a:off x="1562101" y="4429125"/>
          <a:ext cx="3025775" cy="1484312"/>
        </p:xfrm>
        <a:graphic>
          <a:graphicData uri="http://schemas.openxmlformats.org/drawingml/2006/table">
            <a:tbl>
              <a:tblPr firstRow="1" bandRow="1">
                <a:tableStyleId>{5C22544A-7EE6-4342-B048-85BDC9FD1C3A}</a:tableStyleId>
              </a:tblPr>
              <a:tblGrid>
                <a:gridCol w="2339340">
                  <a:extLst>
                    <a:ext uri="{9D8B030D-6E8A-4147-A177-3AD203B41FA5}">
                      <a16:colId xmlns:a16="http://schemas.microsoft.com/office/drawing/2014/main" val="20000"/>
                    </a:ext>
                  </a:extLst>
                </a:gridCol>
                <a:gridCol w="295529">
                  <a:extLst>
                    <a:ext uri="{9D8B030D-6E8A-4147-A177-3AD203B41FA5}">
                      <a16:colId xmlns:a16="http://schemas.microsoft.com/office/drawing/2014/main" val="20001"/>
                    </a:ext>
                  </a:extLst>
                </a:gridCol>
                <a:gridCol w="390906">
                  <a:extLst>
                    <a:ext uri="{9D8B030D-6E8A-4147-A177-3AD203B41FA5}">
                      <a16:colId xmlns:a16="http://schemas.microsoft.com/office/drawing/2014/main" val="20002"/>
                    </a:ext>
                  </a:extLst>
                </a:gridCol>
              </a:tblGrid>
              <a:tr h="371078">
                <a:tc>
                  <a:txBody>
                    <a:bodyPr/>
                    <a:lstStyle/>
                    <a:p>
                      <a:r>
                        <a:rPr lang="en-US" sz="1800" dirty="0" smtClean="0"/>
                        <a:t>Predictions Grid</a:t>
                      </a:r>
                      <a:endParaRPr lang="en-US" sz="1800" dirty="0"/>
                    </a:p>
                  </a:txBody>
                  <a:tcPr marL="91455" marR="91455" marT="45749" marB="45749"/>
                </a:tc>
                <a:tc>
                  <a:txBody>
                    <a:bodyPr/>
                    <a:lstStyle/>
                    <a:p>
                      <a:pPr algn="ctr"/>
                      <a:r>
                        <a:rPr lang="en-US" sz="1800" i="1" dirty="0" smtClean="0"/>
                        <a:t>P</a:t>
                      </a:r>
                      <a:endParaRPr lang="en-US" sz="1800" i="1" dirty="0"/>
                    </a:p>
                  </a:txBody>
                  <a:tcPr marL="91455" marR="91455" marT="45749" marB="45749"/>
                </a:tc>
                <a:tc>
                  <a:txBody>
                    <a:bodyPr/>
                    <a:lstStyle/>
                    <a:p>
                      <a:pPr algn="ctr"/>
                      <a:r>
                        <a:rPr lang="en-US" sz="1800" i="1" dirty="0" smtClean="0"/>
                        <a:t>Q</a:t>
                      </a:r>
                      <a:endParaRPr lang="en-US" sz="1800" i="1" dirty="0"/>
                    </a:p>
                  </a:txBody>
                  <a:tcPr marL="91455" marR="91455" marT="45749" marB="45749"/>
                </a:tc>
                <a:extLst>
                  <a:ext uri="{0D108BD9-81ED-4DB2-BD59-A6C34878D82A}">
                    <a16:rowId xmlns:a16="http://schemas.microsoft.com/office/drawing/2014/main" val="10000"/>
                  </a:ext>
                </a:extLst>
              </a:tr>
              <a:tr h="371078">
                <a:tc>
                  <a:txBody>
                    <a:bodyPr/>
                    <a:lstStyle/>
                    <a:p>
                      <a:r>
                        <a:rPr lang="en-US" sz="1800" dirty="0" smtClean="0"/>
                        <a:t>Technology</a:t>
                      </a:r>
                      <a:endParaRPr lang="en-US" sz="1800" dirty="0"/>
                    </a:p>
                  </a:txBody>
                  <a:tcPr marL="91455" marR="91455" marT="45749" marB="45749"/>
                </a:tc>
                <a:tc>
                  <a:txBody>
                    <a:bodyPr/>
                    <a:lstStyle/>
                    <a:p>
                      <a:r>
                        <a:rPr lang="en-US" sz="1800" dirty="0" smtClean="0"/>
                        <a:t>- </a:t>
                      </a:r>
                      <a:endParaRPr lang="en-US" sz="1800" dirty="0"/>
                    </a:p>
                  </a:txBody>
                  <a:tcPr marL="91455" marR="91455" marT="45749" marB="45749"/>
                </a:tc>
                <a:tc>
                  <a:txBody>
                    <a:bodyPr/>
                    <a:lstStyle/>
                    <a:p>
                      <a:r>
                        <a:rPr lang="en-US" sz="1800" dirty="0" smtClean="0"/>
                        <a:t>+</a:t>
                      </a:r>
                      <a:endParaRPr lang="en-US" sz="1800" dirty="0"/>
                    </a:p>
                  </a:txBody>
                  <a:tcPr marL="91455" marR="91455" marT="45749" marB="45749"/>
                </a:tc>
                <a:extLst>
                  <a:ext uri="{0D108BD9-81ED-4DB2-BD59-A6C34878D82A}">
                    <a16:rowId xmlns:a16="http://schemas.microsoft.com/office/drawing/2014/main" val="10001"/>
                  </a:ext>
                </a:extLst>
              </a:tr>
              <a:tr h="371078">
                <a:tc>
                  <a:txBody>
                    <a:bodyPr/>
                    <a:lstStyle/>
                    <a:p>
                      <a:r>
                        <a:rPr lang="en-US" sz="1800" dirty="0" smtClean="0"/>
                        <a:t>Prices of raw materials</a:t>
                      </a:r>
                      <a:endParaRPr lang="en-US" sz="1800" dirty="0"/>
                    </a:p>
                  </a:txBody>
                  <a:tcPr marL="91455" marR="91455" marT="45749" marB="45749"/>
                </a:tc>
                <a:tc>
                  <a:txBody>
                    <a:bodyPr/>
                    <a:lstStyle/>
                    <a:p>
                      <a:r>
                        <a:rPr lang="en-US" sz="1800" dirty="0" smtClean="0"/>
                        <a:t>+</a:t>
                      </a:r>
                      <a:endParaRPr lang="en-US" sz="1800" dirty="0"/>
                    </a:p>
                  </a:txBody>
                  <a:tcPr marL="91455" marR="91455" marT="45749" marB="45749"/>
                </a:tc>
                <a:tc>
                  <a:txBody>
                    <a:bodyPr/>
                    <a:lstStyle/>
                    <a:p>
                      <a:r>
                        <a:rPr lang="en-US" sz="1800" dirty="0" smtClean="0"/>
                        <a:t>-</a:t>
                      </a:r>
                      <a:endParaRPr lang="en-US" sz="1800" dirty="0"/>
                    </a:p>
                  </a:txBody>
                  <a:tcPr marL="91455" marR="91455" marT="45749" marB="45749"/>
                </a:tc>
                <a:extLst>
                  <a:ext uri="{0D108BD9-81ED-4DB2-BD59-A6C34878D82A}">
                    <a16:rowId xmlns:a16="http://schemas.microsoft.com/office/drawing/2014/main" val="10002"/>
                  </a:ext>
                </a:extLst>
              </a:tr>
              <a:tr h="371078">
                <a:tc>
                  <a:txBody>
                    <a:bodyPr/>
                    <a:lstStyle/>
                    <a:p>
                      <a:r>
                        <a:rPr lang="en-US" sz="1800" dirty="0" smtClean="0"/>
                        <a:t>Wages</a:t>
                      </a:r>
                      <a:endParaRPr lang="en-US" sz="1800" dirty="0"/>
                    </a:p>
                  </a:txBody>
                  <a:tcPr marL="91455" marR="91455" marT="45749" marB="45749"/>
                </a:tc>
                <a:tc>
                  <a:txBody>
                    <a:bodyPr/>
                    <a:lstStyle/>
                    <a:p>
                      <a:r>
                        <a:rPr lang="en-US" sz="1800" dirty="0" smtClean="0"/>
                        <a:t>+</a:t>
                      </a:r>
                      <a:endParaRPr lang="en-US" sz="1800" dirty="0"/>
                    </a:p>
                  </a:txBody>
                  <a:tcPr marL="91455" marR="91455" marT="45749" marB="45749"/>
                </a:tc>
                <a:tc>
                  <a:txBody>
                    <a:bodyPr/>
                    <a:lstStyle/>
                    <a:p>
                      <a:r>
                        <a:rPr lang="en-US" sz="1800" dirty="0" smtClean="0"/>
                        <a:t>- </a:t>
                      </a:r>
                      <a:endParaRPr lang="en-US" sz="1800" dirty="0"/>
                    </a:p>
                  </a:txBody>
                  <a:tcPr marL="91455" marR="91455" marT="45749" marB="45749"/>
                </a:tc>
                <a:extLst>
                  <a:ext uri="{0D108BD9-81ED-4DB2-BD59-A6C34878D82A}">
                    <a16:rowId xmlns:a16="http://schemas.microsoft.com/office/drawing/2014/main" val="10003"/>
                  </a:ext>
                </a:extLst>
              </a:tr>
            </a:tbl>
          </a:graphicData>
        </a:graphic>
      </p:graphicFrame>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How Economists Think: algebra</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endParaRPr lang="en-US" smtClean="0"/>
          </a:p>
        </p:txBody>
      </p:sp>
      <p:pic>
        <p:nvPicPr>
          <p:cNvPr id="30724" name="Picture 5" descr="MankiwMacroEcon7e_fig_01_0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62610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1"/>
          <p:cNvSpPr>
            <a:spLocks noGrp="1"/>
          </p:cNvSpPr>
          <p:nvPr>
            <p:ph type="title"/>
          </p:nvPr>
        </p:nvSpPr>
        <p:spPr/>
        <p:txBody>
          <a:bodyPr/>
          <a:lstStyle/>
          <a:p>
            <a:pPr eaLnBrk="1" hangingPunct="1"/>
            <a:r>
              <a:rPr lang="en-US" altLang="en-US" smtClean="0"/>
              <a:t>What Macroeconomists Study</a:t>
            </a:r>
          </a:p>
        </p:txBody>
      </p:sp>
      <p:sp>
        <p:nvSpPr>
          <p:cNvPr id="4099" name="Content Placeholder 2"/>
          <p:cNvSpPr>
            <a:spLocks noGrp="1"/>
          </p:cNvSpPr>
          <p:nvPr>
            <p:ph idx="1"/>
          </p:nvPr>
        </p:nvSpPr>
        <p:spPr/>
        <p:txBody>
          <a:bodyPr/>
          <a:lstStyle/>
          <a:p>
            <a:pPr eaLnBrk="1" hangingPunct="1"/>
            <a:r>
              <a:rPr lang="en-US" altLang="en-US" smtClean="0"/>
              <a:t>What can government policy do to help an economy recover from a slump?</a:t>
            </a:r>
          </a:p>
          <a:p>
            <a:pPr eaLnBrk="1" hangingPunct="1"/>
            <a:r>
              <a:rPr lang="en-US" altLang="en-US" smtClean="0"/>
              <a:t>How do we know whether the amount of money that has been printed is too much, too little, or just enough?</a:t>
            </a:r>
          </a:p>
          <a:p>
            <a:pPr eaLnBrk="1" hangingPunct="1"/>
            <a:r>
              <a:rPr lang="en-US" altLang="en-US" smtClean="0"/>
              <a:t>Should China keep the value of the yuan fixed with respect to the US dollar?</a:t>
            </a:r>
          </a:p>
          <a:p>
            <a:pPr eaLnBrk="1" hangingPunct="1"/>
            <a:r>
              <a:rPr lang="en-US" altLang="en-US" smtClean="0"/>
              <a:t>Why has the US been running huge trade deficits? Does it matter?</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Title 1"/>
          <p:cNvSpPr>
            <a:spLocks noGrp="1"/>
          </p:cNvSpPr>
          <p:nvPr>
            <p:ph type="title"/>
          </p:nvPr>
        </p:nvSpPr>
        <p:spPr/>
        <p:txBody>
          <a:bodyPr/>
          <a:lstStyle/>
          <a:p>
            <a:pPr eaLnBrk="1" hangingPunct="1"/>
            <a:r>
              <a:rPr lang="en-US" altLang="en-US" smtClean="0"/>
              <a:t>How Economists Think: algebra</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Every economic theory consists of</a:t>
            </a:r>
          </a:p>
          <a:p>
            <a:pPr lvl="1" eaLnBrk="1" fontAlgn="auto" hangingPunct="1">
              <a:spcAft>
                <a:spcPts val="0"/>
              </a:spcAft>
              <a:buFont typeface="Arial" pitchFamily="34" charset="0"/>
              <a:buChar char="–"/>
              <a:defRPr/>
            </a:pPr>
            <a:r>
              <a:rPr lang="en-US" dirty="0" smtClean="0"/>
              <a:t>Endogenous variables</a:t>
            </a:r>
          </a:p>
          <a:p>
            <a:pPr lvl="1" eaLnBrk="1" fontAlgn="auto" hangingPunct="1">
              <a:spcAft>
                <a:spcPts val="0"/>
              </a:spcAft>
              <a:buFont typeface="Arial" pitchFamily="34" charset="0"/>
              <a:buChar char="–"/>
              <a:defRPr/>
            </a:pPr>
            <a:r>
              <a:rPr lang="en-US" dirty="0" smtClean="0"/>
              <a:t>Exogenous variables and parameters (shift variables)</a:t>
            </a:r>
          </a:p>
          <a:p>
            <a:pPr lvl="1" eaLnBrk="1" fontAlgn="auto" hangingPunct="1">
              <a:spcAft>
                <a:spcPts val="0"/>
              </a:spcAft>
              <a:buFont typeface="Arial" pitchFamily="34" charset="0"/>
              <a:buChar char="–"/>
              <a:defRPr/>
            </a:pPr>
            <a:r>
              <a:rPr lang="en-US" dirty="0" smtClean="0"/>
              <a:t>Equations that show how the variables and parameters are linked to each other (model)</a:t>
            </a:r>
          </a:p>
          <a:p>
            <a:pPr eaLnBrk="1" fontAlgn="auto" hangingPunct="1">
              <a:spcAft>
                <a:spcPts val="0"/>
              </a:spcAft>
              <a:buFont typeface="Arial" pitchFamily="34" charset="0"/>
              <a:buChar char="•"/>
              <a:defRPr/>
            </a:pPr>
            <a:r>
              <a:rPr lang="en-US" dirty="0" smtClean="0"/>
              <a:t>The theory predicts how changes in the </a:t>
            </a:r>
            <a:r>
              <a:rPr lang="en-US" dirty="0"/>
              <a:t>exogenous </a:t>
            </a:r>
            <a:r>
              <a:rPr lang="en-US" dirty="0" smtClean="0"/>
              <a:t>variables and parameters affect the endogenous variables</a:t>
            </a:r>
          </a:p>
        </p:txBody>
      </p:sp>
      <p:pic>
        <p:nvPicPr>
          <p:cNvPr id="31748" name="Picture 3" descr="MankiwMacroEcon7e_fig_01_04.tif"/>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1981200" y="5321300"/>
            <a:ext cx="8229600" cy="107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pPr eaLnBrk="1" hangingPunct="1"/>
            <a:r>
              <a:rPr lang="en-US" altLang="en-US" smtClean="0"/>
              <a:t>Equations </a:t>
            </a:r>
          </a:p>
        </p:txBody>
      </p:sp>
      <p:sp>
        <p:nvSpPr>
          <p:cNvPr id="32771" name="Content Placeholder 2"/>
          <p:cNvSpPr>
            <a:spLocks noGrp="1"/>
          </p:cNvSpPr>
          <p:nvPr>
            <p:ph idx="1"/>
          </p:nvPr>
        </p:nvSpPr>
        <p:spPr/>
        <p:txBody>
          <a:bodyPr/>
          <a:lstStyle/>
          <a:p>
            <a:pPr eaLnBrk="1" hangingPunct="1"/>
            <a:r>
              <a:rPr lang="en-US" altLang="en-US" smtClean="0"/>
              <a:t>Each equation algebraically represents one idea/assumption about how the (endogenous and exogenous) variables and parameters are linked to each other</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Title 1"/>
          <p:cNvSpPr>
            <a:spLocks noGrp="1"/>
          </p:cNvSpPr>
          <p:nvPr>
            <p:ph type="title"/>
          </p:nvPr>
        </p:nvSpPr>
        <p:spPr/>
        <p:txBody>
          <a:bodyPr/>
          <a:lstStyle/>
          <a:p>
            <a:pPr eaLnBrk="1" hangingPunct="1"/>
            <a:r>
              <a:rPr lang="en-US" altLang="en-US" smtClean="0"/>
              <a:t>Solving the equations</a:t>
            </a:r>
          </a:p>
        </p:txBody>
      </p:sp>
      <p:sp>
        <p:nvSpPr>
          <p:cNvPr id="33795" name="Content Placeholder 2"/>
          <p:cNvSpPr>
            <a:spLocks noGrp="1"/>
          </p:cNvSpPr>
          <p:nvPr>
            <p:ph idx="1"/>
          </p:nvPr>
        </p:nvSpPr>
        <p:spPr/>
        <p:txBody>
          <a:bodyPr/>
          <a:lstStyle/>
          <a:p>
            <a:pPr eaLnBrk="1" hangingPunct="1"/>
            <a:r>
              <a:rPr lang="en-US" altLang="en-US" smtClean="0"/>
              <a:t>If we have a set of equations such that the number of equations is equal to the number of endogenous variables in the equations, then we can usually solve the equations and express each endogenous variable in the equations in terms of the exogenous variables and parameters</a:t>
            </a:r>
          </a:p>
          <a:p>
            <a:pPr eaLnBrk="1" hangingPunct="1"/>
            <a:r>
              <a:rPr lang="en-US" altLang="en-US" smtClean="0"/>
              <a:t>These solutions predict the likely effects of the exogenous variables and parameters on the endogenous variables</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Title 1"/>
          <p:cNvSpPr>
            <a:spLocks noGrp="1"/>
          </p:cNvSpPr>
          <p:nvPr>
            <p:ph type="title"/>
          </p:nvPr>
        </p:nvSpPr>
        <p:spPr/>
        <p:txBody>
          <a:bodyPr/>
          <a:lstStyle/>
          <a:p>
            <a:pPr eaLnBrk="1" hangingPunct="1"/>
            <a:r>
              <a:rPr lang="en-US" altLang="en-US" smtClean="0"/>
              <a:t>Example: the pizza market</a:t>
            </a:r>
          </a:p>
        </p:txBody>
      </p:sp>
      <p:sp>
        <p:nvSpPr>
          <p:cNvPr id="34819" name="Content Placeholder 2"/>
          <p:cNvSpPr>
            <a:spLocks noGrp="1"/>
          </p:cNvSpPr>
          <p:nvPr>
            <p:ph idx="1"/>
          </p:nvPr>
        </p:nvSpPr>
        <p:spPr/>
        <p:txBody>
          <a:bodyPr/>
          <a:lstStyle/>
          <a:p>
            <a:pPr eaLnBrk="1" hangingPunct="1"/>
            <a:r>
              <a:rPr lang="en-US" altLang="en-US" smtClean="0"/>
              <a:t>Endogenous variables: price (</a:t>
            </a:r>
            <a:r>
              <a:rPr lang="en-US" altLang="en-US" i="1" smtClean="0"/>
              <a:t>P</a:t>
            </a:r>
            <a:r>
              <a:rPr lang="en-US" altLang="en-US" smtClean="0"/>
              <a:t>), quantity demanded (</a:t>
            </a:r>
            <a:r>
              <a:rPr lang="en-US" altLang="en-US" i="1" smtClean="0"/>
              <a:t>Q</a:t>
            </a:r>
            <a:r>
              <a:rPr lang="en-US" altLang="en-US" i="1" baseline="30000" smtClean="0"/>
              <a:t>d</a:t>
            </a:r>
            <a:r>
              <a:rPr lang="en-US" altLang="en-US" smtClean="0"/>
              <a:t>), and quantity supplied (</a:t>
            </a:r>
            <a:r>
              <a:rPr lang="en-US" altLang="en-US" i="1" smtClean="0"/>
              <a:t>Q</a:t>
            </a:r>
            <a:r>
              <a:rPr lang="en-US" altLang="en-US" i="1" baseline="30000" smtClean="0"/>
              <a:t>s</a:t>
            </a:r>
            <a:r>
              <a:rPr lang="en-US" altLang="en-US" smtClean="0"/>
              <a:t>)</a:t>
            </a:r>
          </a:p>
          <a:p>
            <a:pPr eaLnBrk="1" hangingPunct="1"/>
            <a:r>
              <a:rPr lang="en-US" altLang="en-US" smtClean="0"/>
              <a:t>We still need</a:t>
            </a:r>
          </a:p>
          <a:p>
            <a:pPr lvl="1" eaLnBrk="1" hangingPunct="1"/>
            <a:r>
              <a:rPr lang="en-US" altLang="en-US" smtClean="0"/>
              <a:t>Exogenous variables and parameters</a:t>
            </a:r>
          </a:p>
          <a:p>
            <a:pPr lvl="1" eaLnBrk="1" hangingPunct="1"/>
            <a:r>
              <a:rPr lang="en-US" altLang="en-US" smtClean="0"/>
              <a:t>Equations linking all variables and parameters</a:t>
            </a: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p:txBody>
          <a:bodyPr/>
          <a:lstStyle/>
          <a:p>
            <a:pPr eaLnBrk="1" hangingPunct="1"/>
            <a:r>
              <a:rPr lang="en-US" altLang="en-US" smtClean="0"/>
              <a:t>Algebra: demand</a:t>
            </a:r>
          </a:p>
        </p:txBody>
      </p:sp>
      <p:sp>
        <p:nvSpPr>
          <p:cNvPr id="35843" name="Content Placeholder 2"/>
          <p:cNvSpPr>
            <a:spLocks noGrp="1"/>
          </p:cNvSpPr>
          <p:nvPr>
            <p:ph idx="1"/>
          </p:nvPr>
        </p:nvSpPr>
        <p:spPr/>
        <p:txBody>
          <a:bodyPr/>
          <a:lstStyle/>
          <a:p>
            <a:pPr eaLnBrk="1" hangingPunct="1"/>
            <a:r>
              <a:rPr lang="en-US" altLang="en-US" smtClean="0"/>
              <a:t>Assume that the quantity of pizza demanded (</a:t>
            </a:r>
            <a:r>
              <a:rPr lang="en-US" altLang="en-US" i="1" smtClean="0"/>
              <a:t>Q</a:t>
            </a:r>
            <a:r>
              <a:rPr lang="en-US" altLang="en-US" i="1" baseline="30000" smtClean="0"/>
              <a:t>d</a:t>
            </a:r>
            <a:r>
              <a:rPr lang="en-US" altLang="en-US" smtClean="0"/>
              <a:t>) depends inversely on the price (</a:t>
            </a:r>
            <a:r>
              <a:rPr lang="en-US" altLang="en-US" i="1" smtClean="0"/>
              <a:t>P</a:t>
            </a:r>
            <a:r>
              <a:rPr lang="en-US" altLang="en-US" smtClean="0"/>
              <a:t>) and directly on the country’s total income (</a:t>
            </a:r>
            <a:r>
              <a:rPr lang="en-US" altLang="en-US" i="1" smtClean="0"/>
              <a:t>Y</a:t>
            </a:r>
            <a:r>
              <a:rPr lang="en-US" altLang="en-US" smtClean="0"/>
              <a:t>)</a:t>
            </a:r>
          </a:p>
          <a:p>
            <a:pPr eaLnBrk="1" hangingPunct="1"/>
            <a:r>
              <a:rPr lang="en-US" altLang="en-US" smtClean="0"/>
              <a:t>This assumption can be represented algebraically as</a:t>
            </a:r>
          </a:p>
          <a:p>
            <a:pPr lvl="1" eaLnBrk="1" hangingPunct="1"/>
            <a:r>
              <a:rPr lang="en-US" altLang="en-US" b="1" i="1" smtClean="0"/>
              <a:t>Q</a:t>
            </a:r>
            <a:r>
              <a:rPr lang="en-US" altLang="en-US" b="1" i="1" baseline="30000" smtClean="0"/>
              <a:t>d</a:t>
            </a:r>
            <a:r>
              <a:rPr lang="en-US" altLang="en-US" b="1" smtClean="0"/>
              <a:t> = </a:t>
            </a:r>
            <a:r>
              <a:rPr lang="en-US" altLang="en-US" b="1" i="1" smtClean="0"/>
              <a:t>D</a:t>
            </a:r>
            <a:r>
              <a:rPr lang="en-US" altLang="en-US" b="1" smtClean="0"/>
              <a:t>(</a:t>
            </a:r>
            <a:r>
              <a:rPr lang="en-US" altLang="en-US" b="1" i="1" smtClean="0"/>
              <a:t>P</a:t>
            </a:r>
            <a:r>
              <a:rPr lang="en-US" altLang="en-US" b="1" smtClean="0"/>
              <a:t>, </a:t>
            </a:r>
            <a:r>
              <a:rPr lang="en-US" altLang="en-US" b="1" i="1" smtClean="0"/>
              <a:t>Y</a:t>
            </a:r>
            <a:r>
              <a:rPr lang="en-US" altLang="en-US" b="1" smtClean="0"/>
              <a:t>)</a:t>
            </a:r>
          </a:p>
          <a:p>
            <a:pPr lvl="1" eaLnBrk="1" hangingPunct="1"/>
            <a:r>
              <a:rPr lang="en-US" altLang="en-US" smtClean="0"/>
              <a:t>Note that </a:t>
            </a:r>
            <a:r>
              <a:rPr lang="en-US" altLang="en-US" i="1" smtClean="0"/>
              <a:t>Q</a:t>
            </a:r>
            <a:r>
              <a:rPr lang="en-US" altLang="en-US" i="1" baseline="30000" smtClean="0"/>
              <a:t>d</a:t>
            </a:r>
            <a:r>
              <a:rPr lang="en-US" altLang="en-US" smtClean="0"/>
              <a:t> and </a:t>
            </a:r>
            <a:r>
              <a:rPr lang="en-US" altLang="en-US" i="1" smtClean="0"/>
              <a:t>P</a:t>
            </a:r>
            <a:r>
              <a:rPr lang="en-US" altLang="en-US" smtClean="0"/>
              <a:t> are endogenous, whereas </a:t>
            </a:r>
            <a:r>
              <a:rPr lang="en-US" altLang="en-US" i="1" smtClean="0"/>
              <a:t>Y</a:t>
            </a:r>
            <a:r>
              <a:rPr lang="en-US" altLang="en-US" smtClean="0"/>
              <a:t> is exogenous</a:t>
            </a:r>
          </a:p>
          <a:p>
            <a:pPr lvl="1" eaLnBrk="1" hangingPunct="1"/>
            <a:r>
              <a:rPr lang="en-US" altLang="en-US" smtClean="0"/>
              <a:t>We can have additional exogenous variables, such as the prices of competing goods</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p:txBody>
          <a:bodyPr/>
          <a:lstStyle/>
          <a:p>
            <a:pPr eaLnBrk="1" hangingPunct="1"/>
            <a:r>
              <a:rPr lang="en-US" altLang="en-US" smtClean="0"/>
              <a:t>Algebra: demand</a:t>
            </a:r>
          </a:p>
        </p:txBody>
      </p:sp>
      <p:sp>
        <p:nvSpPr>
          <p:cNvPr id="36867" name="Content Placeholder 2"/>
          <p:cNvSpPr>
            <a:spLocks noGrp="1"/>
          </p:cNvSpPr>
          <p:nvPr>
            <p:ph idx="1"/>
          </p:nvPr>
        </p:nvSpPr>
        <p:spPr/>
        <p:txBody>
          <a:bodyPr/>
          <a:lstStyle/>
          <a:p>
            <a:pPr marL="342900" lvl="1" indent="-342900" eaLnBrk="1" hangingPunct="1">
              <a:buFont typeface="Arial" charset="0"/>
              <a:buChar char="•"/>
            </a:pPr>
            <a:r>
              <a:rPr lang="en-US" altLang="en-US" i="1" smtClean="0"/>
              <a:t>Q</a:t>
            </a:r>
            <a:r>
              <a:rPr lang="en-US" altLang="en-US" i="1" baseline="30000" smtClean="0"/>
              <a:t>d</a:t>
            </a:r>
            <a:r>
              <a:rPr lang="en-US" altLang="en-US" smtClean="0"/>
              <a:t> = </a:t>
            </a:r>
            <a:r>
              <a:rPr lang="en-US" altLang="en-US" i="1" smtClean="0"/>
              <a:t>D</a:t>
            </a:r>
            <a:r>
              <a:rPr lang="en-US" altLang="en-US" smtClean="0"/>
              <a:t>(</a:t>
            </a:r>
            <a:r>
              <a:rPr lang="en-US" altLang="en-US" i="1" smtClean="0"/>
              <a:t>P</a:t>
            </a:r>
            <a:r>
              <a:rPr lang="en-US" altLang="en-US" smtClean="0"/>
              <a:t>, </a:t>
            </a:r>
            <a:r>
              <a:rPr lang="en-US" altLang="en-US" i="1" smtClean="0"/>
              <a:t>Y</a:t>
            </a:r>
            <a:r>
              <a:rPr lang="en-US" altLang="en-US" smtClean="0"/>
              <a:t>) is a very general equation</a:t>
            </a:r>
          </a:p>
          <a:p>
            <a:pPr marL="342900" lvl="1" indent="-342900" eaLnBrk="1" hangingPunct="1">
              <a:buFont typeface="Arial" charset="0"/>
              <a:buChar char="•"/>
            </a:pPr>
            <a:r>
              <a:rPr lang="en-US" altLang="en-US" smtClean="0"/>
              <a:t>We can have a more specific demand equation</a:t>
            </a:r>
          </a:p>
          <a:p>
            <a:pPr marL="342900" lvl="1" indent="-342900" eaLnBrk="1" hangingPunct="1">
              <a:buFont typeface="Arial" charset="0"/>
              <a:buChar char="•"/>
            </a:pPr>
            <a:r>
              <a:rPr lang="en-US" altLang="en-US" b="1" i="1" smtClean="0"/>
              <a:t>Q</a:t>
            </a:r>
            <a:r>
              <a:rPr lang="en-US" altLang="en-US" b="1" i="1" baseline="30000" smtClean="0"/>
              <a:t>d</a:t>
            </a:r>
            <a:r>
              <a:rPr lang="en-US" altLang="en-US" b="1" smtClean="0"/>
              <a:t> = </a:t>
            </a:r>
            <a:r>
              <a:rPr lang="en-US" altLang="en-US" b="1" i="1" smtClean="0"/>
              <a:t>a</a:t>
            </a:r>
            <a:r>
              <a:rPr lang="en-US" altLang="en-US" b="1" smtClean="0"/>
              <a:t> + </a:t>
            </a:r>
            <a:r>
              <a:rPr lang="en-US" altLang="en-US" b="1" i="1" smtClean="0"/>
              <a:t>bY</a:t>
            </a:r>
            <a:r>
              <a:rPr lang="en-US" altLang="en-US" b="1" smtClean="0"/>
              <a:t> – </a:t>
            </a:r>
            <a:r>
              <a:rPr lang="en-US" altLang="en-US" b="1" i="1" smtClean="0"/>
              <a:t>cP</a:t>
            </a:r>
          </a:p>
          <a:p>
            <a:pPr marL="742950" lvl="2" indent="-342900" eaLnBrk="1" hangingPunct="1"/>
            <a:r>
              <a:rPr lang="en-US" altLang="en-US" smtClean="0"/>
              <a:t>Here, </a:t>
            </a:r>
            <a:r>
              <a:rPr lang="en-US" altLang="en-US" i="1" smtClean="0"/>
              <a:t>a</a:t>
            </a:r>
            <a:r>
              <a:rPr lang="en-US" altLang="en-US" smtClean="0"/>
              <a:t>, </a:t>
            </a:r>
            <a:r>
              <a:rPr lang="en-US" altLang="en-US" i="1" smtClean="0"/>
              <a:t>b</a:t>
            </a:r>
            <a:r>
              <a:rPr lang="en-US" altLang="en-US" smtClean="0"/>
              <a:t>, and </a:t>
            </a:r>
            <a:r>
              <a:rPr lang="en-US" altLang="en-US" i="1" smtClean="0"/>
              <a:t>c</a:t>
            </a:r>
            <a:r>
              <a:rPr lang="en-US" altLang="en-US" smtClean="0"/>
              <a:t> are any trio of non-negative numbers</a:t>
            </a:r>
          </a:p>
          <a:p>
            <a:pPr marL="742950" lvl="2" indent="-342900" eaLnBrk="1" hangingPunct="1"/>
            <a:r>
              <a:rPr lang="en-US" altLang="en-US" smtClean="0"/>
              <a:t>They are called </a:t>
            </a:r>
            <a:r>
              <a:rPr lang="en-US" altLang="en-US" i="1" smtClean="0"/>
              <a:t>parameters</a:t>
            </a:r>
          </a:p>
          <a:p>
            <a:pPr marL="742950" lvl="2" indent="-342900" eaLnBrk="1" hangingPunct="1"/>
            <a:r>
              <a:rPr lang="en-US" altLang="en-US" smtClean="0"/>
              <a:t>Note that this equation faithfully represents the assumption that the quantity of pizza demanded (</a:t>
            </a:r>
            <a:r>
              <a:rPr lang="en-US" altLang="en-US" i="1" smtClean="0"/>
              <a:t>Q</a:t>
            </a:r>
            <a:r>
              <a:rPr lang="en-US" altLang="en-US" i="1" baseline="30000" smtClean="0"/>
              <a:t>d</a:t>
            </a:r>
            <a:r>
              <a:rPr lang="en-US" altLang="en-US" smtClean="0"/>
              <a:t>) depends </a:t>
            </a:r>
            <a:r>
              <a:rPr lang="en-US" altLang="en-US" i="1" smtClean="0"/>
              <a:t>inversely</a:t>
            </a:r>
            <a:r>
              <a:rPr lang="en-US" altLang="en-US" smtClean="0"/>
              <a:t> on the price (</a:t>
            </a:r>
            <a:r>
              <a:rPr lang="en-US" altLang="en-US" i="1" smtClean="0"/>
              <a:t>P</a:t>
            </a:r>
            <a:r>
              <a:rPr lang="en-US" altLang="en-US" smtClean="0"/>
              <a:t>) and </a:t>
            </a:r>
            <a:r>
              <a:rPr lang="en-US" altLang="en-US" i="1" smtClean="0"/>
              <a:t>directly</a:t>
            </a:r>
            <a:r>
              <a:rPr lang="en-US" altLang="en-US" smtClean="0"/>
              <a:t> on the country’s total income (</a:t>
            </a:r>
            <a:r>
              <a:rPr lang="en-US" altLang="en-US" i="1" smtClean="0"/>
              <a:t>Y</a:t>
            </a:r>
            <a:r>
              <a:rPr lang="en-US" altLang="en-US" smtClean="0"/>
              <a:t>)</a:t>
            </a:r>
          </a:p>
        </p:txBody>
      </p:sp>
      <p:sp>
        <p:nvSpPr>
          <p:cNvPr id="36868" name="TextBox 3"/>
          <p:cNvSpPr txBox="1">
            <a:spLocks noChangeArrowheads="1"/>
          </p:cNvSpPr>
          <p:nvPr/>
        </p:nvSpPr>
        <p:spPr bwMode="auto">
          <a:xfrm>
            <a:off x="1828800" y="6096001"/>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solidFill>
                  <a:srgbClr val="0070C0"/>
                </a:solidFill>
              </a:rPr>
              <a:t>Q</a:t>
            </a:r>
            <a:r>
              <a:rPr lang="en-US" altLang="en-US" sz="1800" b="1">
                <a:solidFill>
                  <a:srgbClr val="0070C0"/>
                </a:solidFill>
              </a:rPr>
              <a:t>: How would the equation change if we assume that the demand for pizza depends on the price of burgers (</a:t>
            </a:r>
            <a:r>
              <a:rPr lang="en-US" altLang="en-US" sz="1800" b="1" i="1">
                <a:solidFill>
                  <a:srgbClr val="0070C0"/>
                </a:solidFill>
              </a:rPr>
              <a:t>P</a:t>
            </a:r>
            <a:r>
              <a:rPr lang="en-US" altLang="en-US" sz="1800" b="1" i="1" baseline="-25000">
                <a:solidFill>
                  <a:srgbClr val="0070C0"/>
                </a:solidFill>
              </a:rPr>
              <a:t>b</a:t>
            </a:r>
            <a:r>
              <a:rPr lang="en-US" altLang="en-US" sz="1800" b="1">
                <a:solidFill>
                  <a:srgbClr val="0070C0"/>
                </a:solidFill>
              </a:rPr>
              <a:t>) and the price of soda (</a:t>
            </a:r>
            <a:r>
              <a:rPr lang="en-US" altLang="en-US" sz="1800" b="1" i="1">
                <a:solidFill>
                  <a:srgbClr val="0070C0"/>
                </a:solidFill>
              </a:rPr>
              <a:t>P</a:t>
            </a:r>
            <a:r>
              <a:rPr lang="en-US" altLang="en-US" sz="1800" b="1" i="1" baseline="-25000">
                <a:solidFill>
                  <a:srgbClr val="0070C0"/>
                </a:solidFill>
              </a:rPr>
              <a:t>s</a:t>
            </a:r>
            <a:r>
              <a:rPr lang="en-US" altLang="en-US" sz="1800" b="1">
                <a:solidFill>
                  <a:srgbClr val="0070C0"/>
                </a:solidFill>
              </a:rPr>
              <a:t>)?</a:t>
            </a: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pPr eaLnBrk="1" hangingPunct="1"/>
            <a:r>
              <a:rPr lang="en-US" altLang="en-US" smtClean="0"/>
              <a:t>Equations: demand</a:t>
            </a:r>
          </a:p>
        </p:txBody>
      </p:sp>
      <p:sp>
        <p:nvSpPr>
          <p:cNvPr id="37891" name="Content Placeholder 2"/>
          <p:cNvSpPr>
            <a:spLocks noGrp="1"/>
          </p:cNvSpPr>
          <p:nvPr>
            <p:ph idx="1"/>
          </p:nvPr>
        </p:nvSpPr>
        <p:spPr/>
        <p:txBody>
          <a:bodyPr/>
          <a:lstStyle/>
          <a:p>
            <a:pPr marL="342900" lvl="1" indent="-342900" eaLnBrk="1" hangingPunct="1">
              <a:buFont typeface="Arial" charset="0"/>
              <a:buChar char="•"/>
            </a:pPr>
            <a:r>
              <a:rPr lang="en-US" altLang="en-US" sz="3200" b="1" i="1" dirty="0" err="1" smtClean="0"/>
              <a:t>Q</a:t>
            </a:r>
            <a:r>
              <a:rPr lang="en-US" altLang="en-US" sz="3200" b="1" i="1" baseline="30000" dirty="0" err="1" smtClean="0"/>
              <a:t>d</a:t>
            </a:r>
            <a:r>
              <a:rPr lang="en-US" altLang="en-US" sz="3200" b="1" dirty="0" smtClean="0"/>
              <a:t> = </a:t>
            </a:r>
            <a:r>
              <a:rPr lang="en-US" altLang="en-US" sz="3200" b="1" i="1" dirty="0" smtClean="0"/>
              <a:t>a</a:t>
            </a:r>
            <a:r>
              <a:rPr lang="en-US" altLang="en-US" sz="3200" b="1" dirty="0" smtClean="0"/>
              <a:t> + </a:t>
            </a:r>
            <a:r>
              <a:rPr lang="en-US" altLang="en-US" sz="3200" b="1" i="1" dirty="0" err="1" smtClean="0"/>
              <a:t>bY</a:t>
            </a:r>
            <a:r>
              <a:rPr lang="en-US" altLang="en-US" sz="3200" b="1" dirty="0" smtClean="0"/>
              <a:t> – </a:t>
            </a:r>
            <a:r>
              <a:rPr lang="en-US" altLang="en-US" sz="3200" b="1" i="1" dirty="0" err="1" smtClean="0"/>
              <a:t>cP</a:t>
            </a:r>
            <a:endParaRPr lang="en-US" altLang="en-US" sz="3200" b="1" i="1" dirty="0" smtClean="0"/>
          </a:p>
          <a:p>
            <a:pPr eaLnBrk="1" hangingPunct="1"/>
            <a:r>
              <a:rPr lang="en-US" altLang="en-US" dirty="0" smtClean="0"/>
              <a:t>Suppose </a:t>
            </a:r>
            <a:r>
              <a:rPr lang="en-US" altLang="en-US" i="1" dirty="0" smtClean="0"/>
              <a:t>a</a:t>
            </a:r>
            <a:r>
              <a:rPr lang="en-US" altLang="en-US" dirty="0" smtClean="0"/>
              <a:t> = 10, </a:t>
            </a:r>
            <a:r>
              <a:rPr lang="en-US" altLang="en-US" i="1" dirty="0" smtClean="0"/>
              <a:t>b</a:t>
            </a:r>
            <a:r>
              <a:rPr lang="en-US" altLang="en-US" dirty="0" smtClean="0"/>
              <a:t> = 3, and </a:t>
            </a:r>
            <a:r>
              <a:rPr lang="en-US" altLang="en-US" i="1" dirty="0" smtClean="0"/>
              <a:t>c</a:t>
            </a:r>
            <a:r>
              <a:rPr lang="en-US" altLang="en-US" dirty="0" smtClean="0"/>
              <a:t> = 5</a:t>
            </a:r>
          </a:p>
        </p:txBody>
      </p:sp>
      <p:graphicFrame>
        <p:nvGraphicFramePr>
          <p:cNvPr id="4" name="Table 3"/>
          <p:cNvGraphicFramePr>
            <a:graphicFrameLocks noGrp="1"/>
          </p:cNvGraphicFramePr>
          <p:nvPr/>
        </p:nvGraphicFramePr>
        <p:xfrm>
          <a:off x="1557338" y="3657601"/>
          <a:ext cx="2119312" cy="2628901"/>
        </p:xfrm>
        <a:graphic>
          <a:graphicData uri="http://schemas.openxmlformats.org/drawingml/2006/table">
            <a:tbl>
              <a:tblPr>
                <a:tableStyleId>{5C22544A-7EE6-4342-B048-85BDC9FD1C3A}</a:tableStyleId>
              </a:tblPr>
              <a:tblGrid>
                <a:gridCol w="940146">
                  <a:extLst>
                    <a:ext uri="{9D8B030D-6E8A-4147-A177-3AD203B41FA5}">
                      <a16:colId xmlns:a16="http://schemas.microsoft.com/office/drawing/2014/main" val="20000"/>
                    </a:ext>
                  </a:extLst>
                </a:gridCol>
                <a:gridCol w="302759">
                  <a:extLst>
                    <a:ext uri="{9D8B030D-6E8A-4147-A177-3AD203B41FA5}">
                      <a16:colId xmlns:a16="http://schemas.microsoft.com/office/drawing/2014/main" val="20001"/>
                    </a:ext>
                  </a:extLst>
                </a:gridCol>
                <a:gridCol w="876407">
                  <a:extLst>
                    <a:ext uri="{9D8B030D-6E8A-4147-A177-3AD203B41FA5}">
                      <a16:colId xmlns:a16="http://schemas.microsoft.com/office/drawing/2014/main" val="20002"/>
                    </a:ext>
                  </a:extLst>
                </a:gridCol>
              </a:tblGrid>
              <a:tr h="238991">
                <a:tc>
                  <a:txBody>
                    <a:bodyPr/>
                    <a:lstStyle/>
                    <a:p>
                      <a:pPr algn="l" fontAlgn="b"/>
                      <a:endParaRPr lang="en-US" sz="1400" b="0" i="0" u="none" strike="noStrike" dirty="0">
                        <a:solidFill>
                          <a:srgbClr val="000000"/>
                        </a:solidFill>
                        <a:effectLst/>
                        <a:latin typeface="Calibri"/>
                      </a:endParaRPr>
                    </a:p>
                  </a:txBody>
                  <a:tcPr marL="11952" marR="11952" marT="11950" marB="0" anchor="b"/>
                </a:tc>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l" fontAlgn="b"/>
                      <a:r>
                        <a:rPr lang="en-US" sz="1400" u="none" strike="noStrike">
                          <a:effectLst/>
                        </a:rPr>
                        <a:t>Income (Y)</a:t>
                      </a:r>
                      <a:endParaRPr lang="en-US" sz="1400" b="0" i="0" u="none" strike="noStrike">
                        <a:solidFill>
                          <a:srgbClr val="000000"/>
                        </a:solidFill>
                        <a:effectLst/>
                        <a:latin typeface="Calibri"/>
                      </a:endParaRPr>
                    </a:p>
                  </a:txBody>
                  <a:tcPr marL="11952" marR="11952" marT="11950" marB="0" anchor="b"/>
                </a:tc>
                <a:extLst>
                  <a:ext uri="{0D108BD9-81ED-4DB2-BD59-A6C34878D82A}">
                    <a16:rowId xmlns:a16="http://schemas.microsoft.com/office/drawing/2014/main" val="10000"/>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10</a:t>
                      </a:r>
                      <a:endParaRPr lang="en-US" sz="1400" b="0" i="0" u="none" strike="noStrike">
                        <a:solidFill>
                          <a:srgbClr val="000000"/>
                        </a:solidFill>
                        <a:effectLst/>
                        <a:latin typeface="Calibri"/>
                      </a:endParaRPr>
                    </a:p>
                  </a:txBody>
                  <a:tcPr marL="11952" marR="11952" marT="11950" marB="0" anchor="b"/>
                </a:tc>
                <a:extLst>
                  <a:ext uri="{0D108BD9-81ED-4DB2-BD59-A6C34878D82A}">
                    <a16:rowId xmlns:a16="http://schemas.microsoft.com/office/drawing/2014/main" val="10001"/>
                  </a:ext>
                </a:extLst>
              </a:tr>
              <a:tr h="238991">
                <a:tc>
                  <a:txBody>
                    <a:bodyPr/>
                    <a:lstStyle/>
                    <a:p>
                      <a:pPr algn="l" fontAlgn="b"/>
                      <a:r>
                        <a:rPr lang="en-US" sz="1400" u="none" strike="noStrike">
                          <a:effectLst/>
                        </a:rPr>
                        <a:t>Price (P)</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dirty="0">
                          <a:solidFill>
                            <a:srgbClr val="FF0000"/>
                          </a:solidFill>
                          <a:effectLst/>
                        </a:rPr>
                        <a:t>40</a:t>
                      </a:r>
                      <a:endParaRPr lang="en-US" sz="1400" b="1" i="0" u="none" strike="noStrike" dirty="0">
                        <a:solidFill>
                          <a:srgbClr val="FF0000"/>
                        </a:solidFill>
                        <a:effectLst/>
                        <a:latin typeface="Calibri"/>
                      </a:endParaRPr>
                    </a:p>
                  </a:txBody>
                  <a:tcPr marL="11952" marR="11952" marT="11950" marB="0" anchor="b"/>
                </a:tc>
                <a:extLst>
                  <a:ext uri="{0D108BD9-81ED-4DB2-BD59-A6C34878D82A}">
                    <a16:rowId xmlns:a16="http://schemas.microsoft.com/office/drawing/2014/main" val="10002"/>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35</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3"/>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2</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30</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4"/>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3</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25</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5"/>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4</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20</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6"/>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5</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15</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7"/>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10</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8"/>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7</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a:solidFill>
                            <a:srgbClr val="FF0000"/>
                          </a:solidFill>
                          <a:effectLst/>
                        </a:rPr>
                        <a:t>5</a:t>
                      </a:r>
                      <a:endParaRPr lang="en-US" sz="1400" b="1" i="0" u="none" strike="noStrike">
                        <a:solidFill>
                          <a:srgbClr val="FF0000"/>
                        </a:solidFill>
                        <a:effectLst/>
                        <a:latin typeface="Calibri"/>
                      </a:endParaRPr>
                    </a:p>
                  </a:txBody>
                  <a:tcPr marL="11952" marR="11952" marT="11950" marB="0" anchor="b"/>
                </a:tc>
                <a:extLst>
                  <a:ext uri="{0D108BD9-81ED-4DB2-BD59-A6C34878D82A}">
                    <a16:rowId xmlns:a16="http://schemas.microsoft.com/office/drawing/2014/main" val="10009"/>
                  </a:ext>
                </a:extLst>
              </a:tr>
              <a:tr h="238991">
                <a:tc>
                  <a:txBody>
                    <a:bodyPr/>
                    <a:lstStyle/>
                    <a:p>
                      <a:pPr algn="l" fontAlgn="b"/>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u="none" strike="noStrike">
                          <a:effectLst/>
                        </a:rPr>
                        <a:t>8</a:t>
                      </a:r>
                      <a:endParaRPr lang="en-US" sz="1400" b="0" i="0" u="none" strike="noStrike">
                        <a:solidFill>
                          <a:srgbClr val="000000"/>
                        </a:solidFill>
                        <a:effectLst/>
                        <a:latin typeface="Calibri"/>
                      </a:endParaRPr>
                    </a:p>
                  </a:txBody>
                  <a:tcPr marL="11952" marR="11952" marT="11950" marB="0" anchor="b"/>
                </a:tc>
                <a:tc>
                  <a:txBody>
                    <a:bodyPr/>
                    <a:lstStyle/>
                    <a:p>
                      <a:pPr algn="ctr" fontAlgn="b"/>
                      <a:r>
                        <a:rPr lang="en-US" sz="1400" b="1" u="none" strike="noStrike" dirty="0">
                          <a:solidFill>
                            <a:srgbClr val="FF0000"/>
                          </a:solidFill>
                          <a:effectLst/>
                        </a:rPr>
                        <a:t>0</a:t>
                      </a:r>
                      <a:endParaRPr lang="en-US" sz="1400" b="1" i="0" u="none" strike="noStrike" dirty="0">
                        <a:solidFill>
                          <a:srgbClr val="FF0000"/>
                        </a:solidFill>
                        <a:effectLst/>
                        <a:latin typeface="Calibri"/>
                      </a:endParaRPr>
                    </a:p>
                  </a:txBody>
                  <a:tcPr marL="11952" marR="11952" marT="11950" marB="0" anchor="b"/>
                </a:tc>
                <a:extLst>
                  <a:ext uri="{0D108BD9-81ED-4DB2-BD59-A6C34878D82A}">
                    <a16:rowId xmlns:a16="http://schemas.microsoft.com/office/drawing/2014/main" val="10010"/>
                  </a:ext>
                </a:extLst>
              </a:tr>
            </a:tbl>
          </a:graphicData>
        </a:graphic>
      </p:graphicFrame>
      <p:graphicFrame>
        <p:nvGraphicFramePr>
          <p:cNvPr id="5" name="Chart 4"/>
          <p:cNvGraphicFramePr>
            <a:graphicFrameLocks/>
          </p:cNvGraphicFramePr>
          <p:nvPr/>
        </p:nvGraphicFramePr>
        <p:xfrm>
          <a:off x="6019800" y="361813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7943" name="TextBox 6"/>
          <p:cNvSpPr txBox="1">
            <a:spLocks noChangeArrowheads="1"/>
          </p:cNvSpPr>
          <p:nvPr/>
        </p:nvSpPr>
        <p:spPr bwMode="auto">
          <a:xfrm>
            <a:off x="6248400" y="3124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Note: Equations can be turned into graphs! </a:t>
            </a:r>
            <a:r>
              <a:rPr lang="en-US" altLang="en-US" sz="1800" i="1"/>
              <a:t>Y</a:t>
            </a:r>
            <a:r>
              <a:rPr lang="en-US" altLang="en-US" sz="1800"/>
              <a:t> is a shift variable in graphical analysis</a:t>
            </a:r>
          </a:p>
        </p:txBody>
      </p:sp>
      <p:sp>
        <p:nvSpPr>
          <p:cNvPr id="37944" name="TextBox 5"/>
          <p:cNvSpPr txBox="1">
            <a:spLocks noChangeArrowheads="1"/>
          </p:cNvSpPr>
          <p:nvPr/>
        </p:nvSpPr>
        <p:spPr bwMode="auto">
          <a:xfrm>
            <a:off x="1524000" y="30480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Note: The </a:t>
            </a:r>
            <a:r>
              <a:rPr lang="en-US" altLang="en-US" sz="1800">
                <a:solidFill>
                  <a:srgbClr val="FF0000"/>
                </a:solidFill>
              </a:rPr>
              <a:t>red</a:t>
            </a:r>
            <a:r>
              <a:rPr lang="en-US" altLang="en-US" sz="1800"/>
              <a:t> numbers give </a:t>
            </a:r>
            <a:r>
              <a:rPr lang="en-US" altLang="en-US" sz="1800" i="1"/>
              <a:t>Q</a:t>
            </a:r>
            <a:r>
              <a:rPr lang="en-US" altLang="en-US" sz="1800" i="1" baseline="30000"/>
              <a:t>d</a:t>
            </a:r>
            <a:r>
              <a:rPr lang="en-US" altLang="en-US" sz="1800"/>
              <a:t> for various values of </a:t>
            </a:r>
            <a:r>
              <a:rPr lang="en-US" altLang="en-US" sz="1800" i="1"/>
              <a:t>P</a:t>
            </a:r>
            <a:r>
              <a:rPr lang="en-US" altLang="en-US" sz="1800"/>
              <a:t> and </a:t>
            </a:r>
            <a:r>
              <a:rPr lang="en-US" altLang="en-US" sz="1800" i="1"/>
              <a:t>Y</a:t>
            </a:r>
            <a:r>
              <a:rPr lang="en-US" altLang="en-US" sz="1800"/>
              <a:t>.</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Title 1"/>
          <p:cNvSpPr>
            <a:spLocks noGrp="1"/>
          </p:cNvSpPr>
          <p:nvPr>
            <p:ph type="title"/>
          </p:nvPr>
        </p:nvSpPr>
        <p:spPr/>
        <p:txBody>
          <a:bodyPr/>
          <a:lstStyle/>
          <a:p>
            <a:pPr eaLnBrk="1" hangingPunct="1"/>
            <a:r>
              <a:rPr lang="en-US" altLang="en-US" smtClean="0"/>
              <a:t>Equations: demand</a:t>
            </a:r>
          </a:p>
        </p:txBody>
      </p:sp>
      <p:sp>
        <p:nvSpPr>
          <p:cNvPr id="38915" name="Content Placeholder 2"/>
          <p:cNvSpPr>
            <a:spLocks noGrp="1"/>
          </p:cNvSpPr>
          <p:nvPr>
            <p:ph idx="1"/>
          </p:nvPr>
        </p:nvSpPr>
        <p:spPr/>
        <p:txBody>
          <a:bodyPr/>
          <a:lstStyle/>
          <a:p>
            <a:pPr marL="342900" lvl="1" indent="-342900" eaLnBrk="1" hangingPunct="1">
              <a:buFont typeface="Arial" charset="0"/>
              <a:buChar char="•"/>
            </a:pPr>
            <a:r>
              <a:rPr lang="en-US" altLang="en-US" sz="3200" b="1" i="1" dirty="0" err="1" smtClean="0"/>
              <a:t>Q</a:t>
            </a:r>
            <a:r>
              <a:rPr lang="en-US" altLang="en-US" sz="3200" b="1" i="1" baseline="30000" dirty="0" err="1" smtClean="0"/>
              <a:t>d</a:t>
            </a:r>
            <a:r>
              <a:rPr lang="en-US" altLang="en-US" sz="3200" b="1" dirty="0" smtClean="0"/>
              <a:t> = </a:t>
            </a:r>
            <a:r>
              <a:rPr lang="en-US" altLang="en-US" sz="3200" b="1" i="1" dirty="0" smtClean="0"/>
              <a:t>a</a:t>
            </a:r>
            <a:r>
              <a:rPr lang="en-US" altLang="en-US" sz="3200" b="1" dirty="0" smtClean="0"/>
              <a:t> + </a:t>
            </a:r>
            <a:r>
              <a:rPr lang="en-US" altLang="en-US" sz="3200" b="1" i="1" dirty="0" err="1" smtClean="0"/>
              <a:t>bY</a:t>
            </a:r>
            <a:r>
              <a:rPr lang="en-US" altLang="en-US" sz="3200" b="1" dirty="0" smtClean="0"/>
              <a:t> – </a:t>
            </a:r>
            <a:r>
              <a:rPr lang="en-US" altLang="en-US" sz="3200" b="1" i="1" dirty="0" err="1" smtClean="0"/>
              <a:t>cP</a:t>
            </a:r>
            <a:endParaRPr lang="en-US" altLang="en-US" sz="3200" b="1" i="1" dirty="0" smtClean="0"/>
          </a:p>
          <a:p>
            <a:pPr eaLnBrk="1" hangingPunct="1"/>
            <a:r>
              <a:rPr lang="en-US" altLang="en-US" dirty="0" smtClean="0"/>
              <a:t>Suppose </a:t>
            </a:r>
            <a:r>
              <a:rPr lang="en-US" altLang="en-US" i="1" dirty="0" smtClean="0"/>
              <a:t>a</a:t>
            </a:r>
            <a:r>
              <a:rPr lang="en-US" altLang="en-US" dirty="0" smtClean="0"/>
              <a:t> = 10, </a:t>
            </a:r>
            <a:r>
              <a:rPr lang="en-US" altLang="en-US" i="1" dirty="0" smtClean="0"/>
              <a:t>b</a:t>
            </a:r>
            <a:r>
              <a:rPr lang="en-US" altLang="en-US" dirty="0" smtClean="0"/>
              <a:t> = 3, and </a:t>
            </a:r>
            <a:r>
              <a:rPr lang="en-US" altLang="en-US" i="1" dirty="0" smtClean="0"/>
              <a:t>c</a:t>
            </a:r>
            <a:r>
              <a:rPr lang="en-US" altLang="en-US" dirty="0" smtClean="0"/>
              <a:t> = 5</a:t>
            </a:r>
          </a:p>
        </p:txBody>
      </p:sp>
      <p:graphicFrame>
        <p:nvGraphicFramePr>
          <p:cNvPr id="4" name="Table 3"/>
          <p:cNvGraphicFramePr>
            <a:graphicFrameLocks noGrp="1"/>
          </p:cNvGraphicFramePr>
          <p:nvPr/>
        </p:nvGraphicFramePr>
        <p:xfrm>
          <a:off x="1557338" y="3657601"/>
          <a:ext cx="4413250" cy="2628901"/>
        </p:xfrm>
        <a:graphic>
          <a:graphicData uri="http://schemas.openxmlformats.org/drawingml/2006/table">
            <a:tbl>
              <a:tblPr>
                <a:tableStyleId>{5C22544A-7EE6-4342-B048-85BDC9FD1C3A}</a:tableStyleId>
              </a:tblPr>
              <a:tblGrid>
                <a:gridCol w="940006">
                  <a:extLst>
                    <a:ext uri="{9D8B030D-6E8A-4147-A177-3AD203B41FA5}">
                      <a16:colId xmlns:a16="http://schemas.microsoft.com/office/drawing/2014/main" val="20000"/>
                    </a:ext>
                  </a:extLst>
                </a:gridCol>
                <a:gridCol w="302714">
                  <a:extLst>
                    <a:ext uri="{9D8B030D-6E8A-4147-A177-3AD203B41FA5}">
                      <a16:colId xmlns:a16="http://schemas.microsoft.com/office/drawing/2014/main" val="20001"/>
                    </a:ext>
                  </a:extLst>
                </a:gridCol>
                <a:gridCol w="876277">
                  <a:extLst>
                    <a:ext uri="{9D8B030D-6E8A-4147-A177-3AD203B41FA5}">
                      <a16:colId xmlns:a16="http://schemas.microsoft.com/office/drawing/2014/main" val="20002"/>
                    </a:ext>
                  </a:extLst>
                </a:gridCol>
                <a:gridCol w="764751">
                  <a:extLst>
                    <a:ext uri="{9D8B030D-6E8A-4147-A177-3AD203B41FA5}">
                      <a16:colId xmlns:a16="http://schemas.microsoft.com/office/drawing/2014/main" val="20003"/>
                    </a:ext>
                  </a:extLst>
                </a:gridCol>
                <a:gridCol w="764751">
                  <a:extLst>
                    <a:ext uri="{9D8B030D-6E8A-4147-A177-3AD203B41FA5}">
                      <a16:colId xmlns:a16="http://schemas.microsoft.com/office/drawing/2014/main" val="20004"/>
                    </a:ext>
                  </a:extLst>
                </a:gridCol>
                <a:gridCol w="764751">
                  <a:extLst>
                    <a:ext uri="{9D8B030D-6E8A-4147-A177-3AD203B41FA5}">
                      <a16:colId xmlns:a16="http://schemas.microsoft.com/office/drawing/2014/main" val="20005"/>
                    </a:ext>
                  </a:extLst>
                </a:gridCol>
              </a:tblGrid>
              <a:tr h="238991">
                <a:tc>
                  <a:txBody>
                    <a:bodyPr/>
                    <a:lstStyle/>
                    <a:p>
                      <a:pPr algn="l" fontAlgn="b"/>
                      <a:endParaRPr lang="en-US" sz="1400" b="0" i="0" u="none" strike="noStrike" dirty="0">
                        <a:solidFill>
                          <a:srgbClr val="000000"/>
                        </a:solidFill>
                        <a:effectLst/>
                        <a:latin typeface="Calibri"/>
                      </a:endParaRPr>
                    </a:p>
                  </a:txBody>
                  <a:tcPr marL="11950" marR="11950" marT="11950" marB="0" anchor="b"/>
                </a:tc>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l" fontAlgn="b"/>
                      <a:r>
                        <a:rPr lang="en-US" sz="1400" u="none" strike="noStrike">
                          <a:effectLst/>
                        </a:rPr>
                        <a:t>Income (Y)</a:t>
                      </a:r>
                      <a:endParaRPr lang="en-US" sz="1400" b="0" i="0" u="none" strike="noStrike">
                        <a:solidFill>
                          <a:srgbClr val="000000"/>
                        </a:solidFill>
                        <a:effectLst/>
                        <a:latin typeface="Calibri"/>
                      </a:endParaRPr>
                    </a:p>
                  </a:txBody>
                  <a:tcPr marL="11950" marR="11950" marT="11950" marB="0" anchor="b"/>
                </a:tc>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l" fontAlgn="b"/>
                      <a:endParaRPr lang="en-US" sz="1400" b="0" i="0" u="none" strike="noStrike">
                        <a:solidFill>
                          <a:srgbClr val="000000"/>
                        </a:solidFill>
                        <a:effectLst/>
                        <a:latin typeface="Calibri"/>
                      </a:endParaRPr>
                    </a:p>
                  </a:txBody>
                  <a:tcPr marL="11950" marR="11950" marT="11950" marB="0" anchor="b"/>
                </a:tc>
                <a:extLst>
                  <a:ext uri="{0D108BD9-81ED-4DB2-BD59-A6C34878D82A}">
                    <a16:rowId xmlns:a16="http://schemas.microsoft.com/office/drawing/2014/main" val="10000"/>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10</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20</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30</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40</a:t>
                      </a:r>
                      <a:endParaRPr lang="en-US" sz="1400" b="0" i="0" u="none" strike="noStrike">
                        <a:solidFill>
                          <a:srgbClr val="000000"/>
                        </a:solidFill>
                        <a:effectLst/>
                        <a:latin typeface="Calibri"/>
                      </a:endParaRPr>
                    </a:p>
                  </a:txBody>
                  <a:tcPr marL="11950" marR="11950" marT="11950" marB="0" anchor="b"/>
                </a:tc>
                <a:extLst>
                  <a:ext uri="{0D108BD9-81ED-4DB2-BD59-A6C34878D82A}">
                    <a16:rowId xmlns:a16="http://schemas.microsoft.com/office/drawing/2014/main" val="10001"/>
                  </a:ext>
                </a:extLst>
              </a:tr>
              <a:tr h="238991">
                <a:tc>
                  <a:txBody>
                    <a:bodyPr/>
                    <a:lstStyle/>
                    <a:p>
                      <a:pPr algn="l" fontAlgn="b"/>
                      <a:r>
                        <a:rPr lang="en-US" sz="1400" u="none" strike="noStrike">
                          <a:effectLst/>
                        </a:rPr>
                        <a:t>Price (P)</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0</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40</a:t>
                      </a:r>
                      <a:endParaRPr lang="en-US" sz="1400" b="1" i="0" u="none" strike="noStrike" dirty="0">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70</a:t>
                      </a:r>
                      <a:endParaRPr lang="en-US" sz="1400" b="1" i="0" u="none" strike="noStrike" dirty="0">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100</a:t>
                      </a:r>
                      <a:endParaRPr lang="en-US" sz="1400" b="1" i="0" u="none" strike="noStrike" dirty="0">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130</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2"/>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1</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35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65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95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125</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3"/>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2</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30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60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90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120</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4"/>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3</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25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55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85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115</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5"/>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4</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20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50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80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110</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6"/>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5</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15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45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75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105</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7"/>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6</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10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40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70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100</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8"/>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7</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35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65</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95</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09"/>
                  </a:ext>
                </a:extLst>
              </a:tr>
              <a:tr h="238991">
                <a:tc>
                  <a:txBody>
                    <a:bodyPr/>
                    <a:lstStyle/>
                    <a:p>
                      <a:pPr algn="l" fontAlgn="b"/>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u="none" strike="noStrike">
                          <a:effectLst/>
                        </a:rPr>
                        <a:t>8</a:t>
                      </a:r>
                      <a:endParaRPr lang="en-US" sz="1400" b="0" i="0" u="none" strike="noStrike">
                        <a:solidFill>
                          <a:srgbClr val="00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30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a:solidFill>
                            <a:srgbClr val="FF0000"/>
                          </a:solidFill>
                          <a:effectLst/>
                        </a:rPr>
                        <a:t>60</a:t>
                      </a:r>
                      <a:endParaRPr lang="en-US" sz="1400" b="1" i="0" u="none" strike="noStrike">
                        <a:solidFill>
                          <a:srgbClr val="FF0000"/>
                        </a:solidFill>
                        <a:effectLst/>
                        <a:latin typeface="Calibri"/>
                      </a:endParaRPr>
                    </a:p>
                  </a:txBody>
                  <a:tcPr marL="11950" marR="11950" marT="11950" marB="0" anchor="b"/>
                </a:tc>
                <a:tc>
                  <a:txBody>
                    <a:bodyPr/>
                    <a:lstStyle/>
                    <a:p>
                      <a:pPr algn="ctr" fontAlgn="b"/>
                      <a:r>
                        <a:rPr lang="en-US" sz="1400" b="1" u="none" strike="noStrike" dirty="0">
                          <a:solidFill>
                            <a:srgbClr val="FF0000"/>
                          </a:solidFill>
                          <a:effectLst/>
                        </a:rPr>
                        <a:t>90</a:t>
                      </a:r>
                      <a:endParaRPr lang="en-US" sz="1400" b="1" i="0" u="none" strike="noStrike" dirty="0">
                        <a:solidFill>
                          <a:srgbClr val="FF0000"/>
                        </a:solidFill>
                        <a:effectLst/>
                        <a:latin typeface="Calibri"/>
                      </a:endParaRPr>
                    </a:p>
                  </a:txBody>
                  <a:tcPr marL="11950" marR="11950" marT="11950" marB="0" anchor="b"/>
                </a:tc>
                <a:extLst>
                  <a:ext uri="{0D108BD9-81ED-4DB2-BD59-A6C34878D82A}">
                    <a16:rowId xmlns:a16="http://schemas.microsoft.com/office/drawing/2014/main" val="10010"/>
                  </a:ext>
                </a:extLst>
              </a:tr>
            </a:tbl>
          </a:graphicData>
        </a:graphic>
      </p:graphicFrame>
      <p:graphicFrame>
        <p:nvGraphicFramePr>
          <p:cNvPr id="5" name="Chart 4"/>
          <p:cNvGraphicFramePr>
            <a:graphicFrameLocks/>
          </p:cNvGraphicFramePr>
          <p:nvPr/>
        </p:nvGraphicFramePr>
        <p:xfrm>
          <a:off x="6019800" y="3618131"/>
          <a:ext cx="4572000" cy="2743200"/>
        </p:xfrm>
        <a:graphic>
          <a:graphicData uri="http://schemas.openxmlformats.org/drawingml/2006/chart">
            <c:chart xmlns:c="http://schemas.openxmlformats.org/drawingml/2006/chart" xmlns:r="http://schemas.openxmlformats.org/officeDocument/2006/relationships" r:id="rId2"/>
          </a:graphicData>
        </a:graphic>
      </p:graphicFrame>
      <p:sp>
        <p:nvSpPr>
          <p:cNvPr id="39003" name="TextBox 5"/>
          <p:cNvSpPr txBox="1">
            <a:spLocks noChangeArrowheads="1"/>
          </p:cNvSpPr>
          <p:nvPr/>
        </p:nvSpPr>
        <p:spPr bwMode="auto">
          <a:xfrm>
            <a:off x="1524000" y="3048001"/>
            <a:ext cx="3657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Note: The </a:t>
            </a:r>
            <a:r>
              <a:rPr lang="en-US" altLang="en-US" sz="1800">
                <a:solidFill>
                  <a:srgbClr val="FF0000"/>
                </a:solidFill>
              </a:rPr>
              <a:t>red</a:t>
            </a:r>
            <a:r>
              <a:rPr lang="en-US" altLang="en-US" sz="1800"/>
              <a:t> numbers give </a:t>
            </a:r>
            <a:r>
              <a:rPr lang="en-US" altLang="en-US" sz="1800" i="1"/>
              <a:t>Q</a:t>
            </a:r>
            <a:r>
              <a:rPr lang="en-US" altLang="en-US" sz="1800" i="1" baseline="30000"/>
              <a:t>d</a:t>
            </a:r>
            <a:r>
              <a:rPr lang="en-US" altLang="en-US" sz="1800"/>
              <a:t> for various values of </a:t>
            </a:r>
            <a:r>
              <a:rPr lang="en-US" altLang="en-US" sz="1800" i="1"/>
              <a:t>P</a:t>
            </a:r>
            <a:r>
              <a:rPr lang="en-US" altLang="en-US" sz="1800"/>
              <a:t> and </a:t>
            </a:r>
            <a:r>
              <a:rPr lang="en-US" altLang="en-US" sz="1800" i="1"/>
              <a:t>Y</a:t>
            </a:r>
            <a:r>
              <a:rPr lang="en-US" altLang="en-US" sz="1800"/>
              <a:t>.</a:t>
            </a:r>
          </a:p>
        </p:txBody>
      </p:sp>
      <p:sp>
        <p:nvSpPr>
          <p:cNvPr id="39004" name="TextBox 6"/>
          <p:cNvSpPr txBox="1">
            <a:spLocks noChangeArrowheads="1"/>
          </p:cNvSpPr>
          <p:nvPr/>
        </p:nvSpPr>
        <p:spPr bwMode="auto">
          <a:xfrm>
            <a:off x="6248400" y="31242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Note: Equations can be turned into graphs! </a:t>
            </a:r>
            <a:r>
              <a:rPr lang="en-US" altLang="en-US" sz="1800" i="1"/>
              <a:t>Y</a:t>
            </a:r>
            <a:r>
              <a:rPr lang="en-US" altLang="en-US" sz="1800"/>
              <a:t> is a shift variable in graphical analysis</a:t>
            </a: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Title 1"/>
          <p:cNvSpPr>
            <a:spLocks noGrp="1"/>
          </p:cNvSpPr>
          <p:nvPr>
            <p:ph type="title"/>
          </p:nvPr>
        </p:nvSpPr>
        <p:spPr/>
        <p:txBody>
          <a:bodyPr/>
          <a:lstStyle/>
          <a:p>
            <a:pPr eaLnBrk="1" hangingPunct="1"/>
            <a:r>
              <a:rPr lang="en-US" altLang="en-US" smtClean="0"/>
              <a:t>Algebra: supply</a:t>
            </a:r>
          </a:p>
        </p:txBody>
      </p:sp>
      <p:sp>
        <p:nvSpPr>
          <p:cNvPr id="39939" name="Content Placeholder 2"/>
          <p:cNvSpPr>
            <a:spLocks noGrp="1"/>
          </p:cNvSpPr>
          <p:nvPr>
            <p:ph idx="1"/>
          </p:nvPr>
        </p:nvSpPr>
        <p:spPr/>
        <p:txBody>
          <a:bodyPr/>
          <a:lstStyle/>
          <a:p>
            <a:pPr eaLnBrk="1" hangingPunct="1"/>
            <a:r>
              <a:rPr lang="en-US" altLang="en-US" smtClean="0"/>
              <a:t>Assume that the quantity of pizza supplied (</a:t>
            </a:r>
            <a:r>
              <a:rPr lang="en-US" altLang="en-US" i="1" smtClean="0"/>
              <a:t>Q</a:t>
            </a:r>
            <a:r>
              <a:rPr lang="en-US" altLang="en-US" i="1" baseline="30000" smtClean="0"/>
              <a:t>s</a:t>
            </a:r>
            <a:r>
              <a:rPr lang="en-US" altLang="en-US" smtClean="0"/>
              <a:t>) depends directly on the price (</a:t>
            </a:r>
            <a:r>
              <a:rPr lang="en-US" altLang="en-US" i="1" smtClean="0"/>
              <a:t>P</a:t>
            </a:r>
            <a:r>
              <a:rPr lang="en-US" altLang="en-US" smtClean="0"/>
              <a:t>) and inversely on the price of raw materials (</a:t>
            </a:r>
            <a:r>
              <a:rPr lang="en-US" altLang="en-US" i="1" smtClean="0"/>
              <a:t>P</a:t>
            </a:r>
            <a:r>
              <a:rPr lang="en-US" altLang="en-US" i="1" baseline="-25000" smtClean="0"/>
              <a:t>m</a:t>
            </a:r>
            <a:r>
              <a:rPr lang="en-US" altLang="en-US" smtClean="0"/>
              <a:t>)</a:t>
            </a:r>
          </a:p>
          <a:p>
            <a:pPr eaLnBrk="1" hangingPunct="1"/>
            <a:r>
              <a:rPr lang="en-US" altLang="en-US" smtClean="0"/>
              <a:t>This assumption can be represented algebraically as</a:t>
            </a:r>
          </a:p>
          <a:p>
            <a:pPr lvl="1" eaLnBrk="1" hangingPunct="1"/>
            <a:r>
              <a:rPr lang="en-US" altLang="en-US" b="1" i="1" smtClean="0"/>
              <a:t>Q</a:t>
            </a:r>
            <a:r>
              <a:rPr lang="en-US" altLang="en-US" b="1" i="1" baseline="30000" smtClean="0"/>
              <a:t>s</a:t>
            </a:r>
            <a:r>
              <a:rPr lang="en-US" altLang="en-US" b="1" smtClean="0"/>
              <a:t> = </a:t>
            </a:r>
            <a:r>
              <a:rPr lang="en-US" altLang="en-US" b="1" i="1" smtClean="0"/>
              <a:t>S</a:t>
            </a:r>
            <a:r>
              <a:rPr lang="en-US" altLang="en-US" b="1" smtClean="0"/>
              <a:t>(</a:t>
            </a:r>
            <a:r>
              <a:rPr lang="en-US" altLang="en-US" b="1" i="1" smtClean="0"/>
              <a:t>P</a:t>
            </a:r>
            <a:r>
              <a:rPr lang="en-US" altLang="en-US" b="1" smtClean="0"/>
              <a:t>, </a:t>
            </a:r>
            <a:r>
              <a:rPr lang="en-US" altLang="en-US" b="1" i="1" smtClean="0"/>
              <a:t>P</a:t>
            </a:r>
            <a:r>
              <a:rPr lang="en-US" altLang="en-US" b="1" i="1" baseline="-25000" smtClean="0"/>
              <a:t>m</a:t>
            </a:r>
            <a:r>
              <a:rPr lang="en-US" altLang="en-US" b="1" smtClean="0"/>
              <a:t>)</a:t>
            </a:r>
          </a:p>
          <a:p>
            <a:pPr lvl="1" eaLnBrk="1" hangingPunct="1"/>
            <a:r>
              <a:rPr lang="en-US" altLang="en-US" smtClean="0"/>
              <a:t>Note that </a:t>
            </a:r>
            <a:r>
              <a:rPr lang="en-US" altLang="en-US" i="1" smtClean="0"/>
              <a:t>Q</a:t>
            </a:r>
            <a:r>
              <a:rPr lang="en-US" altLang="en-US" i="1" baseline="30000" smtClean="0"/>
              <a:t>s</a:t>
            </a:r>
            <a:r>
              <a:rPr lang="en-US" altLang="en-US" smtClean="0"/>
              <a:t> and </a:t>
            </a:r>
            <a:r>
              <a:rPr lang="en-US" altLang="en-US" i="1" smtClean="0"/>
              <a:t>P</a:t>
            </a:r>
            <a:r>
              <a:rPr lang="en-US" altLang="en-US" smtClean="0"/>
              <a:t> are endogenous, whereas </a:t>
            </a:r>
            <a:r>
              <a:rPr lang="en-US" altLang="en-US" i="1" smtClean="0"/>
              <a:t>P</a:t>
            </a:r>
            <a:r>
              <a:rPr lang="en-US" altLang="en-US" i="1" baseline="-25000" smtClean="0"/>
              <a:t>m</a:t>
            </a:r>
            <a:r>
              <a:rPr lang="en-US" altLang="en-US" smtClean="0"/>
              <a:t> is exogenous</a:t>
            </a:r>
          </a:p>
          <a:p>
            <a:pPr lvl="1" eaLnBrk="1" hangingPunct="1"/>
            <a:r>
              <a:rPr lang="en-US" altLang="en-US" smtClean="0"/>
              <a:t>We can have additional exogenous variables, such as wages and technology</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Title 1"/>
          <p:cNvSpPr>
            <a:spLocks noGrp="1"/>
          </p:cNvSpPr>
          <p:nvPr>
            <p:ph type="title"/>
          </p:nvPr>
        </p:nvSpPr>
        <p:spPr/>
        <p:txBody>
          <a:bodyPr/>
          <a:lstStyle/>
          <a:p>
            <a:pPr eaLnBrk="1" hangingPunct="1"/>
            <a:r>
              <a:rPr lang="en-US" altLang="en-US" smtClean="0"/>
              <a:t>Algebra: supply</a:t>
            </a:r>
          </a:p>
        </p:txBody>
      </p:sp>
      <p:sp>
        <p:nvSpPr>
          <p:cNvPr id="40963" name="Content Placeholder 2"/>
          <p:cNvSpPr>
            <a:spLocks noGrp="1"/>
          </p:cNvSpPr>
          <p:nvPr>
            <p:ph idx="1"/>
          </p:nvPr>
        </p:nvSpPr>
        <p:spPr/>
        <p:txBody>
          <a:bodyPr/>
          <a:lstStyle/>
          <a:p>
            <a:pPr marL="342900" lvl="1" indent="-342900" eaLnBrk="1" hangingPunct="1">
              <a:buFont typeface="Arial" charset="0"/>
              <a:buChar char="•"/>
            </a:pPr>
            <a:r>
              <a:rPr lang="en-US" altLang="en-US" i="1" smtClean="0"/>
              <a:t>Q</a:t>
            </a:r>
            <a:r>
              <a:rPr lang="en-US" altLang="en-US" i="1" baseline="30000" smtClean="0"/>
              <a:t>s</a:t>
            </a:r>
            <a:r>
              <a:rPr lang="en-US" altLang="en-US" smtClean="0"/>
              <a:t> = </a:t>
            </a:r>
            <a:r>
              <a:rPr lang="en-US" altLang="en-US" i="1" smtClean="0"/>
              <a:t>S</a:t>
            </a:r>
            <a:r>
              <a:rPr lang="en-US" altLang="en-US" smtClean="0"/>
              <a:t>(</a:t>
            </a:r>
            <a:r>
              <a:rPr lang="en-US" altLang="en-US" i="1" smtClean="0"/>
              <a:t>P</a:t>
            </a:r>
            <a:r>
              <a:rPr lang="en-US" altLang="en-US" smtClean="0"/>
              <a:t>, </a:t>
            </a:r>
            <a:r>
              <a:rPr lang="en-US" altLang="en-US" i="1" smtClean="0"/>
              <a:t>P</a:t>
            </a:r>
            <a:r>
              <a:rPr lang="en-US" altLang="en-US" i="1" baseline="-25000" smtClean="0"/>
              <a:t>m</a:t>
            </a:r>
            <a:r>
              <a:rPr lang="en-US" altLang="en-US" smtClean="0"/>
              <a:t>) is a very general equation</a:t>
            </a:r>
          </a:p>
          <a:p>
            <a:pPr marL="342900" lvl="1" indent="-342900" eaLnBrk="1" hangingPunct="1">
              <a:buFont typeface="Arial" charset="0"/>
              <a:buChar char="•"/>
            </a:pPr>
            <a:r>
              <a:rPr lang="en-US" altLang="en-US" smtClean="0"/>
              <a:t>We can have a more specific supply equation</a:t>
            </a:r>
          </a:p>
          <a:p>
            <a:pPr marL="342900" lvl="1" indent="-342900" eaLnBrk="1" hangingPunct="1">
              <a:buFont typeface="Arial" charset="0"/>
              <a:buChar char="•"/>
            </a:pPr>
            <a:r>
              <a:rPr lang="en-US" altLang="en-US" b="1" i="1" smtClean="0"/>
              <a:t>Q</a:t>
            </a:r>
            <a:r>
              <a:rPr lang="en-US" altLang="en-US" b="1" i="1" baseline="30000" smtClean="0"/>
              <a:t>s</a:t>
            </a:r>
            <a:r>
              <a:rPr lang="en-US" altLang="en-US" b="1" smtClean="0"/>
              <a:t> = </a:t>
            </a:r>
            <a:r>
              <a:rPr lang="en-US" altLang="en-US" b="1" i="1" smtClean="0"/>
              <a:t>e</a:t>
            </a:r>
            <a:r>
              <a:rPr lang="en-US" altLang="en-US" b="1" smtClean="0"/>
              <a:t> – </a:t>
            </a:r>
            <a:r>
              <a:rPr lang="en-US" altLang="en-US" b="1" i="1" smtClean="0"/>
              <a:t>fP</a:t>
            </a:r>
            <a:r>
              <a:rPr lang="en-US" altLang="en-US" b="1" i="1" baseline="-25000" smtClean="0"/>
              <a:t>m</a:t>
            </a:r>
            <a:r>
              <a:rPr lang="en-US" altLang="en-US" b="1" smtClean="0"/>
              <a:t> + </a:t>
            </a:r>
            <a:r>
              <a:rPr lang="en-US" altLang="en-US" b="1" i="1" smtClean="0"/>
              <a:t>gP</a:t>
            </a:r>
          </a:p>
          <a:p>
            <a:pPr marL="742950" lvl="2" indent="-342900" eaLnBrk="1" hangingPunct="1"/>
            <a:r>
              <a:rPr lang="en-US" altLang="en-US" smtClean="0"/>
              <a:t>Here, </a:t>
            </a:r>
            <a:r>
              <a:rPr lang="en-US" altLang="en-US" i="1" smtClean="0"/>
              <a:t>e</a:t>
            </a:r>
            <a:r>
              <a:rPr lang="en-US" altLang="en-US" smtClean="0"/>
              <a:t>, </a:t>
            </a:r>
            <a:r>
              <a:rPr lang="en-US" altLang="en-US" i="1" smtClean="0"/>
              <a:t>f</a:t>
            </a:r>
            <a:r>
              <a:rPr lang="en-US" altLang="en-US" smtClean="0"/>
              <a:t>, and </a:t>
            </a:r>
            <a:r>
              <a:rPr lang="en-US" altLang="en-US" i="1" smtClean="0"/>
              <a:t>g</a:t>
            </a:r>
            <a:r>
              <a:rPr lang="en-US" altLang="en-US" smtClean="0"/>
              <a:t> are any trio of non-negative numbers</a:t>
            </a:r>
          </a:p>
          <a:p>
            <a:pPr marL="742950" lvl="2" indent="-342900" eaLnBrk="1" hangingPunct="1"/>
            <a:r>
              <a:rPr lang="en-US" altLang="en-US" smtClean="0"/>
              <a:t>They are called </a:t>
            </a:r>
            <a:r>
              <a:rPr lang="en-US" altLang="en-US" i="1" smtClean="0"/>
              <a:t>parameters</a:t>
            </a:r>
          </a:p>
          <a:p>
            <a:pPr marL="742950" lvl="2" indent="-342900" eaLnBrk="1" hangingPunct="1"/>
            <a:r>
              <a:rPr lang="en-US" altLang="en-US" smtClean="0"/>
              <a:t>Note that this equation faithfully represents the assumption that the quantity of pizza supplied (</a:t>
            </a:r>
            <a:r>
              <a:rPr lang="en-US" altLang="en-US" i="1" smtClean="0"/>
              <a:t>Q</a:t>
            </a:r>
            <a:r>
              <a:rPr lang="en-US" altLang="en-US" i="1" baseline="30000" smtClean="0"/>
              <a:t>s</a:t>
            </a:r>
            <a:r>
              <a:rPr lang="en-US" altLang="en-US" smtClean="0"/>
              <a:t>) depends </a:t>
            </a:r>
            <a:r>
              <a:rPr lang="en-US" altLang="en-US" i="1" smtClean="0"/>
              <a:t>directly</a:t>
            </a:r>
            <a:r>
              <a:rPr lang="en-US" altLang="en-US" smtClean="0"/>
              <a:t> on the price (</a:t>
            </a:r>
            <a:r>
              <a:rPr lang="en-US" altLang="en-US" i="1" smtClean="0"/>
              <a:t>P</a:t>
            </a:r>
            <a:r>
              <a:rPr lang="en-US" altLang="en-US" smtClean="0"/>
              <a:t>) and </a:t>
            </a:r>
            <a:r>
              <a:rPr lang="en-US" altLang="en-US" i="1" smtClean="0"/>
              <a:t>inversely</a:t>
            </a:r>
            <a:r>
              <a:rPr lang="en-US" altLang="en-US" smtClean="0"/>
              <a:t> on the price of raw materials (</a:t>
            </a:r>
            <a:r>
              <a:rPr lang="en-US" altLang="en-US" i="1" smtClean="0"/>
              <a:t>P</a:t>
            </a:r>
            <a:r>
              <a:rPr lang="en-US" altLang="en-US" i="1" baseline="-25000" smtClean="0"/>
              <a:t>m</a:t>
            </a:r>
            <a:r>
              <a:rPr lang="en-US" altLang="en-US" smtClean="0"/>
              <a:t>)</a:t>
            </a:r>
          </a:p>
        </p:txBody>
      </p:sp>
      <p:sp>
        <p:nvSpPr>
          <p:cNvPr id="40964" name="TextBox 3"/>
          <p:cNvSpPr txBox="1">
            <a:spLocks noChangeArrowheads="1"/>
          </p:cNvSpPr>
          <p:nvPr/>
        </p:nvSpPr>
        <p:spPr bwMode="auto">
          <a:xfrm>
            <a:off x="1828800" y="6096001"/>
            <a:ext cx="7315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b="1" i="1">
                <a:solidFill>
                  <a:srgbClr val="0070C0"/>
                </a:solidFill>
              </a:rPr>
              <a:t>Q</a:t>
            </a:r>
            <a:r>
              <a:rPr lang="en-US" altLang="en-US" sz="1800" b="1">
                <a:solidFill>
                  <a:srgbClr val="0070C0"/>
                </a:solidFill>
              </a:rPr>
              <a:t>: How would the equation change if we assume that the supply of pizza depends on workers’ wages (</a:t>
            </a:r>
            <a:r>
              <a:rPr lang="en-US" altLang="en-US" sz="1800" b="1" i="1">
                <a:solidFill>
                  <a:srgbClr val="0070C0"/>
                </a:solidFill>
              </a:rPr>
              <a:t>w</a:t>
            </a:r>
            <a:r>
              <a:rPr lang="en-US" altLang="en-US" sz="1800" b="1">
                <a:solidFill>
                  <a:srgbClr val="0070C0"/>
                </a:solidFill>
              </a:rPr>
              <a:t>) and the technology (</a:t>
            </a:r>
            <a:r>
              <a:rPr lang="en-US" altLang="en-US" sz="1800" b="1" i="1">
                <a:solidFill>
                  <a:srgbClr val="0070C0"/>
                </a:solidFill>
              </a:rPr>
              <a:t>T</a:t>
            </a:r>
            <a:r>
              <a:rPr lang="en-US" altLang="en-US" sz="1800" b="1">
                <a:solidFill>
                  <a:srgbClr val="0070C0"/>
                </a:solidFill>
              </a:rPr>
              <a:t>)?</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p:txBody>
          <a:bodyPr/>
          <a:lstStyle/>
          <a:p>
            <a:pPr eaLnBrk="1" hangingPunct="1"/>
            <a:r>
              <a:rPr lang="en-US" altLang="en-US" smtClean="0"/>
              <a:t>Macroeconomics</a:t>
            </a:r>
          </a:p>
        </p:txBody>
      </p:sp>
      <p:sp>
        <p:nvSpPr>
          <p:cNvPr id="3" name="Content Placeholder 2"/>
          <p:cNvSpPr>
            <a:spLocks noGrp="1"/>
          </p:cNvSpPr>
          <p:nvPr>
            <p:ph idx="1"/>
          </p:nvPr>
        </p:nvSpPr>
        <p:spPr/>
        <p:txBody>
          <a:bodyPr rtlCol="0">
            <a:normAutofit/>
          </a:bodyPr>
          <a:lstStyle/>
          <a:p>
            <a:pPr eaLnBrk="1" fontAlgn="auto" hangingPunct="1">
              <a:spcAft>
                <a:spcPts val="0"/>
              </a:spcAft>
              <a:buFont typeface="Arial" pitchFamily="34" charset="0"/>
              <a:buChar char="•"/>
              <a:defRPr/>
            </a:pPr>
            <a:r>
              <a:rPr lang="en-US" dirty="0" smtClean="0"/>
              <a:t>Macroeconomics is the study of the economy as a whole</a:t>
            </a:r>
          </a:p>
          <a:p>
            <a:pPr eaLnBrk="1" fontAlgn="auto" hangingPunct="1">
              <a:spcAft>
                <a:spcPts val="0"/>
              </a:spcAft>
              <a:buFont typeface="Arial" pitchFamily="34" charset="0"/>
              <a:buChar char="•"/>
              <a:defRPr/>
            </a:pPr>
            <a:r>
              <a:rPr lang="en-US" dirty="0" smtClean="0"/>
              <a:t>Macroeconomists collect data on incomes, price levels, interest rates, unemployment, and many other macroeconomic variables from different time periods and different countries</a:t>
            </a:r>
          </a:p>
          <a:p>
            <a:pPr eaLnBrk="1" fontAlgn="auto" hangingPunct="1">
              <a:spcAft>
                <a:spcPts val="0"/>
              </a:spcAft>
              <a:buFont typeface="Arial" pitchFamily="34" charset="0"/>
              <a:buChar char="•"/>
              <a:defRPr/>
            </a:pPr>
            <a:r>
              <a:rPr lang="en-US" dirty="0" smtClean="0"/>
              <a:t>They then try to build general theories to explain the data that history gives them</a:t>
            </a: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Title 1"/>
          <p:cNvSpPr>
            <a:spLocks noGrp="1"/>
          </p:cNvSpPr>
          <p:nvPr>
            <p:ph type="title"/>
          </p:nvPr>
        </p:nvSpPr>
        <p:spPr/>
        <p:txBody>
          <a:bodyPr/>
          <a:lstStyle/>
          <a:p>
            <a:pPr eaLnBrk="1" hangingPunct="1"/>
            <a:r>
              <a:rPr lang="en-US" altLang="en-US" smtClean="0"/>
              <a:t>Algebra: supply</a:t>
            </a:r>
          </a:p>
        </p:txBody>
      </p:sp>
      <p:sp>
        <p:nvSpPr>
          <p:cNvPr id="41987" name="Content Placeholder 2"/>
          <p:cNvSpPr>
            <a:spLocks noGrp="1"/>
          </p:cNvSpPr>
          <p:nvPr>
            <p:ph idx="1"/>
          </p:nvPr>
        </p:nvSpPr>
        <p:spPr/>
        <p:txBody>
          <a:bodyPr/>
          <a:lstStyle/>
          <a:p>
            <a:pPr marL="342900" lvl="1" indent="-342900" eaLnBrk="1" hangingPunct="1">
              <a:buFont typeface="Arial" charset="0"/>
              <a:buChar char="•"/>
            </a:pPr>
            <a:r>
              <a:rPr lang="en-US" altLang="en-US" sz="3200" i="1" dirty="0" smtClean="0"/>
              <a:t>Q</a:t>
            </a:r>
            <a:r>
              <a:rPr lang="en-US" altLang="en-US" sz="3200" i="1" baseline="30000" dirty="0" smtClean="0"/>
              <a:t>s</a:t>
            </a:r>
            <a:r>
              <a:rPr lang="en-US" altLang="en-US" sz="3200" dirty="0" smtClean="0"/>
              <a:t> = </a:t>
            </a:r>
            <a:r>
              <a:rPr lang="en-US" altLang="en-US" sz="3200" i="1" dirty="0" smtClean="0"/>
              <a:t>e</a:t>
            </a:r>
            <a:r>
              <a:rPr lang="en-US" altLang="en-US" sz="3200" dirty="0" smtClean="0"/>
              <a:t> – </a:t>
            </a:r>
            <a:r>
              <a:rPr lang="en-US" altLang="en-US" sz="3200" i="1" dirty="0" err="1" smtClean="0"/>
              <a:t>fP</a:t>
            </a:r>
            <a:r>
              <a:rPr lang="en-US" altLang="en-US" sz="3200" i="1" baseline="-25000" dirty="0" err="1" smtClean="0"/>
              <a:t>m</a:t>
            </a:r>
            <a:r>
              <a:rPr lang="en-US" altLang="en-US" sz="3200" dirty="0" smtClean="0"/>
              <a:t> + </a:t>
            </a:r>
            <a:r>
              <a:rPr lang="en-US" altLang="en-US" sz="3200" i="1" dirty="0" err="1" smtClean="0"/>
              <a:t>gP</a:t>
            </a:r>
            <a:endParaRPr lang="en-US" altLang="en-US" sz="3200" i="1" dirty="0" smtClean="0"/>
          </a:p>
          <a:p>
            <a:pPr eaLnBrk="1" hangingPunct="1"/>
            <a:r>
              <a:rPr lang="en-US" altLang="en-US" dirty="0" smtClean="0"/>
              <a:t>Suppose </a:t>
            </a:r>
            <a:r>
              <a:rPr lang="en-US" altLang="en-US" i="1" dirty="0" smtClean="0"/>
              <a:t>e</a:t>
            </a:r>
            <a:r>
              <a:rPr lang="en-US" altLang="en-US" dirty="0" smtClean="0"/>
              <a:t> = 10, </a:t>
            </a:r>
            <a:r>
              <a:rPr lang="en-US" altLang="en-US" i="1" dirty="0" smtClean="0"/>
              <a:t>f</a:t>
            </a:r>
            <a:r>
              <a:rPr lang="en-US" altLang="en-US" dirty="0" smtClean="0"/>
              <a:t> = 3, and </a:t>
            </a:r>
            <a:r>
              <a:rPr lang="en-US" altLang="en-US" i="1" dirty="0" smtClean="0"/>
              <a:t>g</a:t>
            </a:r>
            <a:r>
              <a:rPr lang="en-US" altLang="en-US" dirty="0" smtClean="0"/>
              <a:t> = 5</a:t>
            </a:r>
          </a:p>
          <a:p>
            <a:pPr eaLnBrk="1" hangingPunct="1"/>
            <a:endParaRPr lang="en-US" altLang="en-US" dirty="0" smtClean="0"/>
          </a:p>
        </p:txBody>
      </p:sp>
      <p:graphicFrame>
        <p:nvGraphicFramePr>
          <p:cNvPr id="4" name="Table 3"/>
          <p:cNvGraphicFramePr>
            <a:graphicFrameLocks noGrp="1"/>
          </p:cNvGraphicFramePr>
          <p:nvPr/>
        </p:nvGraphicFramePr>
        <p:xfrm>
          <a:off x="1587501" y="3482975"/>
          <a:ext cx="3746501" cy="3032128"/>
        </p:xfrm>
        <a:graphic>
          <a:graphicData uri="http://schemas.openxmlformats.org/drawingml/2006/table">
            <a:tbl>
              <a:tblPr>
                <a:tableStyleId>{5C22544A-7EE6-4342-B048-85BDC9FD1C3A}</a:tableStyleId>
              </a:tblPr>
              <a:tblGrid>
                <a:gridCol w="623011">
                  <a:extLst>
                    <a:ext uri="{9D8B030D-6E8A-4147-A177-3AD203B41FA5}">
                      <a16:colId xmlns:a16="http://schemas.microsoft.com/office/drawing/2014/main" val="20000"/>
                    </a:ext>
                  </a:extLst>
                </a:gridCol>
                <a:gridCol w="349611">
                  <a:extLst>
                    <a:ext uri="{9D8B030D-6E8A-4147-A177-3AD203B41FA5}">
                      <a16:colId xmlns:a16="http://schemas.microsoft.com/office/drawing/2014/main" val="20001"/>
                    </a:ext>
                  </a:extLst>
                </a:gridCol>
                <a:gridCol w="1007429">
                  <a:extLst>
                    <a:ext uri="{9D8B030D-6E8A-4147-A177-3AD203B41FA5}">
                      <a16:colId xmlns:a16="http://schemas.microsoft.com/office/drawing/2014/main" val="20002"/>
                    </a:ext>
                  </a:extLst>
                </a:gridCol>
                <a:gridCol w="883225">
                  <a:extLst>
                    <a:ext uri="{9D8B030D-6E8A-4147-A177-3AD203B41FA5}">
                      <a16:colId xmlns:a16="http://schemas.microsoft.com/office/drawing/2014/main" val="20003"/>
                    </a:ext>
                  </a:extLst>
                </a:gridCol>
                <a:gridCol w="883225">
                  <a:extLst>
                    <a:ext uri="{9D8B030D-6E8A-4147-A177-3AD203B41FA5}">
                      <a16:colId xmlns:a16="http://schemas.microsoft.com/office/drawing/2014/main" val="20004"/>
                    </a:ext>
                  </a:extLst>
                </a:gridCol>
              </a:tblGrid>
              <a:tr h="275648">
                <a:tc>
                  <a:txBody>
                    <a:bodyPr/>
                    <a:lstStyle/>
                    <a:p>
                      <a:pPr algn="l" fontAlgn="b"/>
                      <a:endParaRPr lang="en-US" sz="1300" b="0" i="0" u="none" strike="noStrike" dirty="0">
                        <a:solidFill>
                          <a:srgbClr val="000000"/>
                        </a:solidFill>
                        <a:effectLst/>
                        <a:latin typeface="Calibri"/>
                      </a:endParaRPr>
                    </a:p>
                  </a:txBody>
                  <a:tcPr marL="11397" marR="11397" marT="11395" marB="0" anchor="b"/>
                </a:tc>
                <a:tc>
                  <a:txBody>
                    <a:bodyPr/>
                    <a:lstStyle/>
                    <a:p>
                      <a:pPr algn="l" fontAlgn="b"/>
                      <a:endParaRPr lang="en-US" sz="1300" b="0" i="0" u="none" strike="noStrike">
                        <a:solidFill>
                          <a:srgbClr val="000000"/>
                        </a:solidFill>
                        <a:effectLst/>
                        <a:latin typeface="Calibri"/>
                      </a:endParaRPr>
                    </a:p>
                  </a:txBody>
                  <a:tcPr marL="11397" marR="11397" marT="11395" marB="0" anchor="b"/>
                </a:tc>
                <a:tc gridSpan="3">
                  <a:txBody>
                    <a:bodyPr/>
                    <a:lstStyle/>
                    <a:p>
                      <a:pPr algn="ctr" fontAlgn="b"/>
                      <a:r>
                        <a:rPr lang="en-US" sz="1300" u="none" strike="noStrike" dirty="0">
                          <a:effectLst/>
                        </a:rPr>
                        <a:t>Price of raw materials </a:t>
                      </a:r>
                      <a:r>
                        <a:rPr lang="en-US" sz="1300" u="none" strike="noStrike" dirty="0" smtClean="0">
                          <a:effectLst/>
                        </a:rPr>
                        <a:t> (</a:t>
                      </a:r>
                      <a:r>
                        <a:rPr lang="en-US" sz="1300" i="1" u="none" strike="noStrike" dirty="0">
                          <a:effectLst/>
                        </a:rPr>
                        <a:t>P</a:t>
                      </a:r>
                      <a:r>
                        <a:rPr lang="en-US" sz="1300" i="1" u="none" strike="noStrike" baseline="-25000" dirty="0">
                          <a:effectLst/>
                        </a:rPr>
                        <a:t>m</a:t>
                      </a:r>
                      <a:r>
                        <a:rPr lang="en-US" sz="1300" u="none" strike="noStrike" dirty="0">
                          <a:effectLst/>
                        </a:rPr>
                        <a:t>)</a:t>
                      </a:r>
                      <a:endParaRPr lang="en-US" sz="1300" b="0" i="0" u="none" strike="noStrike" dirty="0">
                        <a:solidFill>
                          <a:srgbClr val="000000"/>
                        </a:solidFill>
                        <a:effectLst/>
                        <a:latin typeface="Calibri"/>
                      </a:endParaRPr>
                    </a:p>
                  </a:txBody>
                  <a:tcPr marL="11397" marR="11397" marT="11395" marB="0" anchor="b"/>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1</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2</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3</a:t>
                      </a:r>
                      <a:endParaRPr lang="en-US" sz="1300" b="0" i="0" u="none" strike="noStrike">
                        <a:solidFill>
                          <a:srgbClr val="000000"/>
                        </a:solidFill>
                        <a:effectLst/>
                        <a:latin typeface="Calibri"/>
                      </a:endParaRPr>
                    </a:p>
                  </a:txBody>
                  <a:tcPr marL="11397" marR="11397" marT="11395" marB="0" anchor="b"/>
                </a:tc>
                <a:extLst>
                  <a:ext uri="{0D108BD9-81ED-4DB2-BD59-A6C34878D82A}">
                    <a16:rowId xmlns:a16="http://schemas.microsoft.com/office/drawing/2014/main" val="10001"/>
                  </a:ext>
                </a:extLst>
              </a:tr>
              <a:tr h="275648">
                <a:tc>
                  <a:txBody>
                    <a:bodyPr/>
                    <a:lstStyle/>
                    <a:p>
                      <a:pPr algn="l" fontAlgn="b"/>
                      <a:r>
                        <a:rPr lang="en-US" sz="1300" u="none" strike="noStrike" dirty="0">
                          <a:effectLst/>
                        </a:rPr>
                        <a:t>Price (</a:t>
                      </a:r>
                      <a:r>
                        <a:rPr lang="en-US" sz="1300" i="1" u="none" strike="noStrike" dirty="0">
                          <a:effectLst/>
                        </a:rPr>
                        <a:t>P</a:t>
                      </a:r>
                      <a:r>
                        <a:rPr lang="en-US" sz="1300" u="none" strike="noStrike" dirty="0">
                          <a:effectLst/>
                        </a:rPr>
                        <a:t>)</a:t>
                      </a:r>
                      <a:endParaRPr lang="en-US" sz="1300" b="0" i="0" u="none" strike="noStrike" dirty="0">
                        <a:solidFill>
                          <a:srgbClr val="000000"/>
                        </a:solidFill>
                        <a:effectLst/>
                        <a:latin typeface="Calibri"/>
                      </a:endParaRPr>
                    </a:p>
                  </a:txBody>
                  <a:tcPr marL="11397" marR="11397" marT="11395" marB="0" anchor="b"/>
                </a:tc>
                <a:tc>
                  <a:txBody>
                    <a:bodyPr/>
                    <a:lstStyle/>
                    <a:p>
                      <a:pPr algn="ctr" fontAlgn="b"/>
                      <a:r>
                        <a:rPr lang="en-US" sz="1300" u="none" strike="noStrike">
                          <a:effectLst/>
                        </a:rPr>
                        <a:t>0</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7</a:t>
                      </a:r>
                      <a:endParaRPr lang="en-US" sz="1300" b="1" i="0" u="none" strike="noStrike" dirty="0">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4</a:t>
                      </a:r>
                      <a:endParaRPr lang="en-US" sz="1300" b="1" i="0" u="none" strike="noStrike" dirty="0">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1</a:t>
                      </a:r>
                      <a:endParaRPr lang="en-US" sz="1300" b="1" i="0" u="none" strike="noStrike">
                        <a:solidFill>
                          <a:srgbClr val="FF0000"/>
                        </a:solidFill>
                        <a:effectLst/>
                        <a:latin typeface="Calibri"/>
                      </a:endParaRPr>
                    </a:p>
                  </a:txBody>
                  <a:tcPr marL="11397" marR="11397" marT="11395" marB="0" anchor="b"/>
                </a:tc>
                <a:extLst>
                  <a:ext uri="{0D108BD9-81ED-4DB2-BD59-A6C34878D82A}">
                    <a16:rowId xmlns:a16="http://schemas.microsoft.com/office/drawing/2014/main" val="10002"/>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1</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12</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9</a:t>
                      </a:r>
                      <a:endParaRPr lang="en-US" sz="1300" b="1" i="0" u="none" strike="noStrike" dirty="0">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6</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3"/>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2</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17</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14</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11</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4"/>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3</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22</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19</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16</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5"/>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4</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27</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24</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21</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6"/>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5</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32</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29</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26</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7"/>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6</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37</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34</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31</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8"/>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7</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42</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39</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36</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09"/>
                  </a:ext>
                </a:extLst>
              </a:tr>
              <a:tr h="275648">
                <a:tc>
                  <a:txBody>
                    <a:bodyPr/>
                    <a:lstStyle/>
                    <a:p>
                      <a:pPr algn="l" fontAlgn="b"/>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u="none" strike="noStrike">
                          <a:effectLst/>
                        </a:rPr>
                        <a:t>8</a:t>
                      </a:r>
                      <a:endParaRPr lang="en-US" sz="1300" b="0" i="0" u="none" strike="noStrike">
                        <a:solidFill>
                          <a:srgbClr val="00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47</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a:solidFill>
                            <a:srgbClr val="FF0000"/>
                          </a:solidFill>
                          <a:effectLst/>
                        </a:rPr>
                        <a:t>44</a:t>
                      </a:r>
                      <a:endParaRPr lang="en-US" sz="1300" b="1" i="0" u="none" strike="noStrike">
                        <a:solidFill>
                          <a:srgbClr val="FF0000"/>
                        </a:solidFill>
                        <a:effectLst/>
                        <a:latin typeface="Calibri"/>
                      </a:endParaRPr>
                    </a:p>
                  </a:txBody>
                  <a:tcPr marL="11397" marR="11397" marT="11395" marB="0" anchor="b"/>
                </a:tc>
                <a:tc>
                  <a:txBody>
                    <a:bodyPr/>
                    <a:lstStyle/>
                    <a:p>
                      <a:pPr algn="ctr" fontAlgn="b"/>
                      <a:r>
                        <a:rPr lang="en-US" sz="1300" b="1" u="none" strike="noStrike" dirty="0">
                          <a:solidFill>
                            <a:srgbClr val="FF0000"/>
                          </a:solidFill>
                          <a:effectLst/>
                        </a:rPr>
                        <a:t>41</a:t>
                      </a:r>
                      <a:endParaRPr lang="en-US" sz="1300" b="1" i="0" u="none" strike="noStrike" dirty="0">
                        <a:solidFill>
                          <a:srgbClr val="FF0000"/>
                        </a:solidFill>
                        <a:effectLst/>
                        <a:latin typeface="Calibri"/>
                      </a:endParaRPr>
                    </a:p>
                  </a:txBody>
                  <a:tcPr marL="11397" marR="11397" marT="11395" marB="0" anchor="b"/>
                </a:tc>
                <a:extLst>
                  <a:ext uri="{0D108BD9-81ED-4DB2-BD59-A6C34878D82A}">
                    <a16:rowId xmlns:a16="http://schemas.microsoft.com/office/drawing/2014/main" val="10010"/>
                  </a:ext>
                </a:extLst>
              </a:tr>
            </a:tbl>
          </a:graphicData>
        </a:graphic>
      </p:graphicFrame>
      <p:graphicFrame>
        <p:nvGraphicFramePr>
          <p:cNvPr id="5" name="Chart 4"/>
          <p:cNvGraphicFramePr>
            <a:graphicFrameLocks/>
          </p:cNvGraphicFramePr>
          <p:nvPr/>
        </p:nvGraphicFramePr>
        <p:xfrm>
          <a:off x="5638800" y="3581400"/>
          <a:ext cx="4953000" cy="2971800"/>
        </p:xfrm>
        <a:graphic>
          <a:graphicData uri="http://schemas.openxmlformats.org/drawingml/2006/chart">
            <c:chart xmlns:c="http://schemas.openxmlformats.org/drawingml/2006/chart" xmlns:r="http://schemas.openxmlformats.org/officeDocument/2006/relationships" r:id="rId2"/>
          </a:graphicData>
        </a:graphic>
      </p:graphicFrame>
      <p:sp>
        <p:nvSpPr>
          <p:cNvPr id="42061" name="TextBox 5"/>
          <p:cNvSpPr txBox="1">
            <a:spLocks noChangeArrowheads="1"/>
          </p:cNvSpPr>
          <p:nvPr/>
        </p:nvSpPr>
        <p:spPr bwMode="auto">
          <a:xfrm>
            <a:off x="1524000" y="2895601"/>
            <a:ext cx="29718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The </a:t>
            </a:r>
            <a:r>
              <a:rPr lang="en-US" altLang="en-US" sz="1800">
                <a:solidFill>
                  <a:srgbClr val="FF0000"/>
                </a:solidFill>
              </a:rPr>
              <a:t>red</a:t>
            </a:r>
            <a:r>
              <a:rPr lang="en-US" altLang="en-US" sz="1800"/>
              <a:t> numbers give </a:t>
            </a:r>
            <a:r>
              <a:rPr lang="en-US" altLang="en-US" sz="1800" i="1"/>
              <a:t>Q</a:t>
            </a:r>
            <a:r>
              <a:rPr lang="en-US" altLang="en-US" sz="1800" i="1" baseline="30000"/>
              <a:t>s</a:t>
            </a:r>
            <a:r>
              <a:rPr lang="en-US" altLang="en-US" sz="1800"/>
              <a:t> for various values of </a:t>
            </a:r>
            <a:r>
              <a:rPr lang="en-US" altLang="en-US" sz="1800" i="1"/>
              <a:t>P</a:t>
            </a:r>
            <a:r>
              <a:rPr lang="en-US" altLang="en-US" sz="1800"/>
              <a:t> and </a:t>
            </a:r>
            <a:r>
              <a:rPr lang="en-US" altLang="en-US" sz="1800" i="1"/>
              <a:t>P</a:t>
            </a:r>
            <a:r>
              <a:rPr lang="en-US" altLang="en-US" sz="1800" i="1" baseline="-25000"/>
              <a:t>m</a:t>
            </a:r>
            <a:r>
              <a:rPr lang="en-US" altLang="en-US" sz="1800"/>
              <a:t>.</a:t>
            </a:r>
          </a:p>
        </p:txBody>
      </p:sp>
      <p:sp>
        <p:nvSpPr>
          <p:cNvPr id="42062" name="TextBox 6"/>
          <p:cNvSpPr txBox="1">
            <a:spLocks noChangeArrowheads="1"/>
          </p:cNvSpPr>
          <p:nvPr/>
        </p:nvSpPr>
        <p:spPr bwMode="auto">
          <a:xfrm>
            <a:off x="5867400" y="3048001"/>
            <a:ext cx="42672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Note: Equations can be turned into graphs! </a:t>
            </a:r>
            <a:r>
              <a:rPr lang="en-US" altLang="en-US" sz="1800" i="1"/>
              <a:t>P</a:t>
            </a:r>
            <a:r>
              <a:rPr lang="en-US" altLang="en-US" sz="1800" i="1" baseline="-25000"/>
              <a:t>m</a:t>
            </a:r>
            <a:r>
              <a:rPr lang="en-US" altLang="en-US" sz="1800"/>
              <a:t> is a shift variable in graphical analysis</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Title 1"/>
          <p:cNvSpPr>
            <a:spLocks noGrp="1"/>
          </p:cNvSpPr>
          <p:nvPr>
            <p:ph type="title"/>
          </p:nvPr>
        </p:nvSpPr>
        <p:spPr/>
        <p:txBody>
          <a:bodyPr/>
          <a:lstStyle/>
          <a:p>
            <a:pPr eaLnBrk="1" hangingPunct="1"/>
            <a:r>
              <a:rPr lang="en-US" altLang="en-US" smtClean="0"/>
              <a:t>Algebra: equilibrium</a:t>
            </a:r>
          </a:p>
        </p:txBody>
      </p:sp>
      <p:sp>
        <p:nvSpPr>
          <p:cNvPr id="43011" name="Content Placeholder 2"/>
          <p:cNvSpPr>
            <a:spLocks noGrp="1"/>
          </p:cNvSpPr>
          <p:nvPr>
            <p:ph idx="1"/>
          </p:nvPr>
        </p:nvSpPr>
        <p:spPr/>
        <p:txBody>
          <a:bodyPr/>
          <a:lstStyle/>
          <a:p>
            <a:pPr eaLnBrk="1" hangingPunct="1"/>
            <a:r>
              <a:rPr lang="en-US" altLang="en-US" smtClean="0"/>
              <a:t>So far we have two equations:</a:t>
            </a:r>
          </a:p>
          <a:p>
            <a:pPr lvl="1" eaLnBrk="1" hangingPunct="1"/>
            <a:r>
              <a:rPr lang="en-US" altLang="en-US" i="1" smtClean="0"/>
              <a:t>Q</a:t>
            </a:r>
            <a:r>
              <a:rPr lang="en-US" altLang="en-US" i="1" baseline="30000" smtClean="0"/>
              <a:t>d</a:t>
            </a:r>
            <a:r>
              <a:rPr lang="en-US" altLang="en-US" smtClean="0"/>
              <a:t> = </a:t>
            </a:r>
            <a:r>
              <a:rPr lang="en-US" altLang="en-US" i="1" smtClean="0"/>
              <a:t>a</a:t>
            </a:r>
            <a:r>
              <a:rPr lang="en-US" altLang="en-US" smtClean="0"/>
              <a:t> + </a:t>
            </a:r>
            <a:r>
              <a:rPr lang="en-US" altLang="en-US" i="1" smtClean="0"/>
              <a:t>bY</a:t>
            </a:r>
            <a:r>
              <a:rPr lang="en-US" altLang="en-US" smtClean="0"/>
              <a:t> – </a:t>
            </a:r>
            <a:r>
              <a:rPr lang="en-US" altLang="en-US" i="1" smtClean="0"/>
              <a:t>cP</a:t>
            </a:r>
          </a:p>
          <a:p>
            <a:pPr lvl="1" eaLnBrk="1" hangingPunct="1"/>
            <a:r>
              <a:rPr lang="en-US" altLang="en-US" i="1" smtClean="0"/>
              <a:t>Q</a:t>
            </a:r>
            <a:r>
              <a:rPr lang="en-US" altLang="en-US" i="1" baseline="30000" smtClean="0"/>
              <a:t>s</a:t>
            </a:r>
            <a:r>
              <a:rPr lang="en-US" altLang="en-US" smtClean="0"/>
              <a:t> = </a:t>
            </a:r>
            <a:r>
              <a:rPr lang="en-US" altLang="en-US" i="1" smtClean="0"/>
              <a:t>e</a:t>
            </a:r>
            <a:r>
              <a:rPr lang="en-US" altLang="en-US" smtClean="0"/>
              <a:t> – </a:t>
            </a:r>
            <a:r>
              <a:rPr lang="en-US" altLang="en-US" i="1" smtClean="0"/>
              <a:t>fP</a:t>
            </a:r>
            <a:r>
              <a:rPr lang="en-US" altLang="en-US" i="1" baseline="-25000" smtClean="0"/>
              <a:t>m</a:t>
            </a:r>
            <a:r>
              <a:rPr lang="en-US" altLang="en-US" smtClean="0"/>
              <a:t> + </a:t>
            </a:r>
            <a:r>
              <a:rPr lang="en-US" altLang="en-US" i="1" smtClean="0"/>
              <a:t>gP</a:t>
            </a:r>
          </a:p>
          <a:p>
            <a:pPr eaLnBrk="1" hangingPunct="1"/>
            <a:r>
              <a:rPr lang="en-US" altLang="en-US" smtClean="0"/>
              <a:t>And these two equations have three endogenous variables: price (</a:t>
            </a:r>
            <a:r>
              <a:rPr lang="en-US" altLang="en-US" i="1" smtClean="0"/>
              <a:t>P</a:t>
            </a:r>
            <a:r>
              <a:rPr lang="en-US" altLang="en-US" smtClean="0"/>
              <a:t>), quantity demanded (</a:t>
            </a:r>
            <a:r>
              <a:rPr lang="en-US" altLang="en-US" i="1" smtClean="0"/>
              <a:t>Q</a:t>
            </a:r>
            <a:r>
              <a:rPr lang="en-US" altLang="en-US" i="1" baseline="30000" smtClean="0"/>
              <a:t>d</a:t>
            </a:r>
            <a:r>
              <a:rPr lang="en-US" altLang="en-US" smtClean="0"/>
              <a:t>), and quantity supplied (</a:t>
            </a:r>
            <a:r>
              <a:rPr lang="en-US" altLang="en-US" i="1" smtClean="0"/>
              <a:t>Q</a:t>
            </a:r>
            <a:r>
              <a:rPr lang="en-US" altLang="en-US" i="1" baseline="30000" smtClean="0"/>
              <a:t>s</a:t>
            </a:r>
            <a:r>
              <a:rPr lang="en-US" altLang="en-US" smtClean="0"/>
              <a:t>)</a:t>
            </a:r>
          </a:p>
          <a:p>
            <a:pPr eaLnBrk="1" hangingPunct="1"/>
            <a:r>
              <a:rPr lang="en-US" altLang="en-US" smtClean="0"/>
              <a:t>We need one more equation</a:t>
            </a:r>
          </a:p>
          <a:p>
            <a:pPr eaLnBrk="1" hangingPunct="1"/>
            <a:r>
              <a:rPr lang="en-US" altLang="en-US" smtClean="0"/>
              <a:t>Equilibrium: </a:t>
            </a:r>
            <a:r>
              <a:rPr lang="en-US" altLang="en-US" b="1" i="1" smtClean="0"/>
              <a:t>Q</a:t>
            </a:r>
            <a:r>
              <a:rPr lang="en-US" altLang="en-US" b="1" i="1" baseline="30000" smtClean="0"/>
              <a:t>d</a:t>
            </a:r>
            <a:r>
              <a:rPr lang="en-US" altLang="en-US" b="1" smtClean="0"/>
              <a:t> = </a:t>
            </a:r>
            <a:r>
              <a:rPr lang="en-US" altLang="en-US" b="1" i="1" smtClean="0"/>
              <a:t>Q</a:t>
            </a:r>
            <a:r>
              <a:rPr lang="en-US" altLang="en-US" b="1" i="1" baseline="30000" smtClean="0"/>
              <a:t>s</a:t>
            </a:r>
            <a:endParaRPr lang="en-US" altLang="en-US" b="1" smtClean="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Title 1"/>
          <p:cNvSpPr>
            <a:spLocks noGrp="1"/>
          </p:cNvSpPr>
          <p:nvPr>
            <p:ph type="title"/>
          </p:nvPr>
        </p:nvSpPr>
        <p:spPr/>
        <p:txBody>
          <a:bodyPr/>
          <a:lstStyle/>
          <a:p>
            <a:pPr eaLnBrk="1" hangingPunct="1"/>
            <a:r>
              <a:rPr lang="en-US" altLang="en-US" smtClean="0"/>
              <a:t>A complete model, in equations</a:t>
            </a:r>
          </a:p>
        </p:txBody>
      </p:sp>
      <p:sp>
        <p:nvSpPr>
          <p:cNvPr id="3" name="Content Placeholder 2"/>
          <p:cNvSpPr>
            <a:spLocks noGrp="1"/>
          </p:cNvSpPr>
          <p:nvPr>
            <p:ph idx="1"/>
          </p:nvPr>
        </p:nvSpPr>
        <p:spPr/>
        <p:txBody>
          <a:bodyPr>
            <a:normAutofit lnSpcReduction="10000"/>
          </a:bodyPr>
          <a:lstStyle/>
          <a:p>
            <a:pPr eaLnBrk="1" hangingPunct="1">
              <a:defRPr/>
            </a:pPr>
            <a:r>
              <a:rPr lang="en-US" dirty="0" smtClean="0"/>
              <a:t>We have three equations:</a:t>
            </a:r>
          </a:p>
          <a:p>
            <a:pPr lvl="1" eaLnBrk="1" hangingPunct="1">
              <a:buFont typeface="Wingdings" panose="05000000000000000000" pitchFamily="2" charset="2"/>
              <a:buChar char="§"/>
              <a:defRPr/>
            </a:pPr>
            <a:r>
              <a:rPr lang="en-US" i="1" dirty="0" err="1" smtClean="0"/>
              <a:t>Q</a:t>
            </a:r>
            <a:r>
              <a:rPr lang="en-US" i="1" baseline="30000" dirty="0" err="1" smtClean="0"/>
              <a:t>d</a:t>
            </a:r>
            <a:r>
              <a:rPr lang="en-US" dirty="0" smtClean="0"/>
              <a:t> = </a:t>
            </a:r>
            <a:r>
              <a:rPr lang="en-US" i="1" dirty="0" smtClean="0"/>
              <a:t>a</a:t>
            </a:r>
            <a:r>
              <a:rPr lang="en-US" dirty="0" smtClean="0"/>
              <a:t> + </a:t>
            </a:r>
            <a:r>
              <a:rPr lang="en-US" i="1" dirty="0" err="1" smtClean="0"/>
              <a:t>bY</a:t>
            </a:r>
            <a:r>
              <a:rPr lang="en-US" dirty="0" smtClean="0"/>
              <a:t> – </a:t>
            </a:r>
            <a:r>
              <a:rPr lang="en-US" i="1" dirty="0" err="1" smtClean="0"/>
              <a:t>cP</a:t>
            </a:r>
            <a:endParaRPr lang="en-US" i="1" dirty="0" smtClean="0"/>
          </a:p>
          <a:p>
            <a:pPr lvl="1" eaLnBrk="1" hangingPunct="1">
              <a:buFont typeface="Wingdings" panose="05000000000000000000" pitchFamily="2" charset="2"/>
              <a:buChar char="§"/>
              <a:defRPr/>
            </a:pPr>
            <a:r>
              <a:rPr lang="en-US" i="1" dirty="0" smtClean="0"/>
              <a:t>Q</a:t>
            </a:r>
            <a:r>
              <a:rPr lang="en-US" i="1" baseline="30000" dirty="0" smtClean="0"/>
              <a:t>s</a:t>
            </a:r>
            <a:r>
              <a:rPr lang="en-US" dirty="0" smtClean="0"/>
              <a:t> = </a:t>
            </a:r>
            <a:r>
              <a:rPr lang="en-US" i="1" dirty="0" smtClean="0"/>
              <a:t>e</a:t>
            </a:r>
            <a:r>
              <a:rPr lang="en-US" dirty="0" smtClean="0"/>
              <a:t> – </a:t>
            </a:r>
            <a:r>
              <a:rPr lang="en-US" i="1" dirty="0" err="1" smtClean="0"/>
              <a:t>fP</a:t>
            </a:r>
            <a:r>
              <a:rPr lang="en-US" i="1" baseline="-25000" dirty="0" err="1" smtClean="0"/>
              <a:t>m</a:t>
            </a:r>
            <a:r>
              <a:rPr lang="en-US" dirty="0" smtClean="0"/>
              <a:t> + </a:t>
            </a:r>
            <a:r>
              <a:rPr lang="en-US" i="1" dirty="0" err="1" smtClean="0"/>
              <a:t>gP</a:t>
            </a:r>
            <a:endParaRPr lang="en-US" i="1" dirty="0" smtClean="0"/>
          </a:p>
          <a:p>
            <a:pPr lvl="1" eaLnBrk="1" hangingPunct="1">
              <a:buFont typeface="Wingdings" panose="05000000000000000000" pitchFamily="2" charset="2"/>
              <a:buChar char="§"/>
              <a:defRPr/>
            </a:pPr>
            <a:r>
              <a:rPr lang="en-US" i="1" dirty="0" err="1" smtClean="0"/>
              <a:t>Q</a:t>
            </a:r>
            <a:r>
              <a:rPr lang="en-US" i="1" baseline="30000" dirty="0" err="1" smtClean="0"/>
              <a:t>d</a:t>
            </a:r>
            <a:r>
              <a:rPr lang="en-US" dirty="0" smtClean="0"/>
              <a:t> = </a:t>
            </a:r>
            <a:r>
              <a:rPr lang="en-US" i="1" dirty="0" smtClean="0"/>
              <a:t>Q</a:t>
            </a:r>
            <a:r>
              <a:rPr lang="en-US" i="1" baseline="30000" dirty="0" smtClean="0"/>
              <a:t>s</a:t>
            </a:r>
            <a:endParaRPr lang="en-US" i="1" dirty="0" smtClean="0"/>
          </a:p>
          <a:p>
            <a:pPr eaLnBrk="1" hangingPunct="1">
              <a:defRPr/>
            </a:pPr>
            <a:r>
              <a:rPr lang="en-US" dirty="0" smtClean="0"/>
              <a:t>These three equations have three endogenous variables in them</a:t>
            </a:r>
          </a:p>
          <a:p>
            <a:pPr eaLnBrk="1" hangingPunct="1">
              <a:defRPr/>
            </a:pPr>
            <a:r>
              <a:rPr lang="en-US" dirty="0" smtClean="0"/>
              <a:t>We can solve the equations </a:t>
            </a:r>
          </a:p>
          <a:p>
            <a:pPr lvl="1" eaLnBrk="1" hangingPunct="1">
              <a:buFont typeface="Wingdings" panose="05000000000000000000" pitchFamily="2" charset="2"/>
              <a:buChar char="§"/>
              <a:defRPr/>
            </a:pPr>
            <a:r>
              <a:rPr lang="en-US" dirty="0" smtClean="0">
                <a:solidFill>
                  <a:srgbClr val="FF0000"/>
                </a:solidFill>
              </a:rPr>
              <a:t>We can express our endogenous variables entirely in terms of our exogenous variables and parameters</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Title 1"/>
          <p:cNvSpPr>
            <a:spLocks noGrp="1"/>
          </p:cNvSpPr>
          <p:nvPr>
            <p:ph type="title"/>
          </p:nvPr>
        </p:nvSpPr>
        <p:spPr/>
        <p:txBody>
          <a:bodyPr/>
          <a:lstStyle/>
          <a:p>
            <a:pPr eaLnBrk="1" hangingPunct="1"/>
            <a:r>
              <a:rPr lang="en-US" altLang="en-US" smtClean="0"/>
              <a:t>Models make predictions</a:t>
            </a:r>
          </a:p>
        </p:txBody>
      </p:sp>
      <p:sp>
        <p:nvSpPr>
          <p:cNvPr id="45059" name="TextBox 3"/>
          <p:cNvSpPr txBox="1">
            <a:spLocks noChangeArrowheads="1"/>
          </p:cNvSpPr>
          <p:nvPr/>
        </p:nvSpPr>
        <p:spPr bwMode="auto">
          <a:xfrm>
            <a:off x="1981200" y="1838325"/>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sp>
        <p:nvSpPr>
          <p:cNvPr id="45060" name="TextBox 4"/>
          <p:cNvSpPr txBox="1">
            <a:spLocks noChangeArrowheads="1"/>
          </p:cNvSpPr>
          <p:nvPr/>
        </p:nvSpPr>
        <p:spPr bwMode="auto">
          <a:xfrm>
            <a:off x="1981200" y="35052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b="1">
                <a:solidFill>
                  <a:srgbClr val="FF0000"/>
                </a:solidFill>
              </a:rPr>
              <a:t> – </a:t>
            </a:r>
            <a:r>
              <a:rPr lang="en-US" altLang="en-US" sz="2400" b="1" i="1">
                <a:solidFill>
                  <a:srgbClr val="FF0000"/>
                </a:solidFill>
              </a:rPr>
              <a:t>c</a:t>
            </a:r>
            <a:r>
              <a:rPr lang="en-US" altLang="en-US" sz="2400" b="1" i="1"/>
              <a:t>P</a:t>
            </a:r>
            <a:r>
              <a:rPr lang="en-US" altLang="en-US" sz="2400" b="1" i="1">
                <a:solidFill>
                  <a:srgbClr val="FF0000"/>
                </a:solidFill>
              </a:rPr>
              <a:t> </a:t>
            </a:r>
            <a:r>
              <a:rPr lang="en-US" altLang="en-US" sz="2400"/>
              <a:t>=</a:t>
            </a:r>
            <a:r>
              <a:rPr lang="en-US" altLang="en-US" sz="2400" i="1"/>
              <a:t>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b="1">
                <a:solidFill>
                  <a:srgbClr val="0070C0"/>
                </a:solidFill>
              </a:rPr>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 = </a:t>
            </a:r>
            <a:r>
              <a:rPr lang="en-US" altLang="en-US" sz="2400" b="1" i="1">
                <a:solidFill>
                  <a:srgbClr val="FF0000"/>
                </a:solidFill>
              </a:rPr>
              <a:t>c</a:t>
            </a:r>
            <a:r>
              <a:rPr lang="en-US" altLang="en-US" sz="2400" b="1" i="1"/>
              <a:t>P</a:t>
            </a:r>
            <a:r>
              <a:rPr lang="en-US" altLang="en-US" sz="2400"/>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c</a:t>
            </a:r>
            <a:r>
              <a:rPr lang="en-US" altLang="en-US" sz="2400"/>
              <a:t> + </a:t>
            </a:r>
            <a:r>
              <a:rPr lang="en-US" altLang="en-US" sz="2400" b="1" i="1">
                <a:solidFill>
                  <a:srgbClr val="0070C0"/>
                </a:solidFill>
              </a:rPr>
              <a:t>g</a:t>
            </a:r>
            <a:r>
              <a:rPr lang="en-US" altLang="en-US" sz="2400"/>
              <a:t>)</a:t>
            </a:r>
            <a:r>
              <a:rPr lang="en-US" altLang="en-US" sz="2400" b="1" i="1"/>
              <a:t>P</a:t>
            </a:r>
            <a:r>
              <a:rPr lang="en-US" altLang="en-US" sz="2400"/>
              <a:t> = (</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a:t>
            </a:r>
          </a:p>
        </p:txBody>
      </p:sp>
      <p:graphicFrame>
        <p:nvGraphicFramePr>
          <p:cNvPr id="45061" name="Object 6"/>
          <p:cNvGraphicFramePr>
            <a:graphicFrameLocks noChangeAspect="1"/>
          </p:cNvGraphicFramePr>
          <p:nvPr/>
        </p:nvGraphicFramePr>
        <p:xfrm>
          <a:off x="2057401" y="5410200"/>
          <a:ext cx="3241675" cy="914400"/>
        </p:xfrm>
        <a:graphic>
          <a:graphicData uri="http://schemas.openxmlformats.org/presentationml/2006/ole">
            <mc:AlternateContent xmlns:mc="http://schemas.openxmlformats.org/markup-compatibility/2006">
              <mc:Choice xmlns:v="urn:schemas-microsoft-com:vml" Requires="v">
                <p:oleObj spid="_x0000_s45111" name="Equation" r:id="rId3" imgW="1485900" imgH="419100" progId="Equation.3">
                  <p:embed/>
                </p:oleObj>
              </mc:Choice>
              <mc:Fallback>
                <p:oleObj name="Equation" r:id="rId3" imgW="14859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5410200"/>
                        <a:ext cx="3241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nvGraphicFramePr>
        <p:xfrm>
          <a:off x="8458201" y="1371600"/>
          <a:ext cx="1751013" cy="3708400"/>
        </p:xfrm>
        <a:graphic>
          <a:graphicData uri="http://schemas.openxmlformats.org/drawingml/2006/table">
            <a:tbl>
              <a:tblPr firstRow="1" bandRow="1">
                <a:tableStyleId>{5C22544A-7EE6-4342-B048-85BDC9FD1C3A}</a:tableStyleId>
              </a:tblPr>
              <a:tblGrid>
                <a:gridCol w="462448">
                  <a:extLst>
                    <a:ext uri="{9D8B030D-6E8A-4147-A177-3AD203B41FA5}">
                      <a16:colId xmlns:a16="http://schemas.microsoft.com/office/drawing/2014/main" val="20000"/>
                    </a:ext>
                  </a:extLst>
                </a:gridCol>
                <a:gridCol w="1288565">
                  <a:extLst>
                    <a:ext uri="{9D8B030D-6E8A-4147-A177-3AD203B41FA5}">
                      <a16:colId xmlns:a16="http://schemas.microsoft.com/office/drawing/2014/main" val="20001"/>
                    </a:ext>
                  </a:extLst>
                </a:gridCol>
              </a:tblGrid>
              <a:tr h="370840">
                <a:tc gridSpan="2">
                  <a:txBody>
                    <a:bodyPr/>
                    <a:lstStyle/>
                    <a:p>
                      <a:r>
                        <a:rPr lang="en-US" dirty="0" smtClean="0"/>
                        <a:t>Predictions Grid</a:t>
                      </a:r>
                      <a:endParaRPr lang="en-US" dirty="0"/>
                    </a:p>
                  </a:txBody>
                  <a:tcPr marL="91473" marR="91473"/>
                </a:tc>
                <a:tc hMerge="1">
                  <a:txBody>
                    <a:bodyPr/>
                    <a:lstStyle/>
                    <a:p>
                      <a:pPr algn="ctr"/>
                      <a:endParaRPr lang="en-US" i="1" dirty="0"/>
                    </a:p>
                  </a:txBody>
                  <a:tcPr/>
                </a:tc>
                <a:extLst>
                  <a:ext uri="{0D108BD9-81ED-4DB2-BD59-A6C34878D82A}">
                    <a16:rowId xmlns:a16="http://schemas.microsoft.com/office/drawing/2014/main" val="10000"/>
                  </a:ext>
                </a:extLst>
              </a:tr>
              <a:tr h="370840">
                <a:tc>
                  <a:txBody>
                    <a:bodyPr/>
                    <a:lstStyle/>
                    <a:p>
                      <a:endParaRPr lang="en-US" dirty="0"/>
                    </a:p>
                  </a:txBody>
                  <a:tcPr marL="91473" marR="91473"/>
                </a:tc>
                <a:tc>
                  <a:txBody>
                    <a:bodyPr/>
                    <a:lstStyle/>
                    <a:p>
                      <a:pPr algn="ctr"/>
                      <a:r>
                        <a:rPr lang="en-US" b="1" i="1" dirty="0" smtClean="0"/>
                        <a:t>P</a:t>
                      </a:r>
                      <a:endParaRPr lang="en-US" b="1" i="1" dirty="0"/>
                    </a:p>
                  </a:txBody>
                  <a:tcPr marL="91473" marR="91473"/>
                </a:tc>
                <a:extLst>
                  <a:ext uri="{0D108BD9-81ED-4DB2-BD59-A6C34878D82A}">
                    <a16:rowId xmlns:a16="http://schemas.microsoft.com/office/drawing/2014/main" val="10001"/>
                  </a:ext>
                </a:extLst>
              </a:tr>
              <a:tr h="370840">
                <a:tc>
                  <a:txBody>
                    <a:bodyPr/>
                    <a:lstStyle/>
                    <a:p>
                      <a:r>
                        <a:rPr lang="en-US" b="1" i="1" dirty="0" smtClean="0"/>
                        <a:t>Y</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2"/>
                  </a:ext>
                </a:extLst>
              </a:tr>
              <a:tr h="370840">
                <a:tc>
                  <a:txBody>
                    <a:bodyPr/>
                    <a:lstStyle/>
                    <a:p>
                      <a:r>
                        <a:rPr lang="en-US" b="1" i="1" dirty="0" smtClean="0"/>
                        <a:t>a</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3"/>
                  </a:ext>
                </a:extLst>
              </a:tr>
              <a:tr h="370840">
                <a:tc>
                  <a:txBody>
                    <a:bodyPr/>
                    <a:lstStyle/>
                    <a:p>
                      <a:r>
                        <a:rPr lang="en-US" b="1" i="1" dirty="0" smtClean="0"/>
                        <a:t>b</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4"/>
                  </a:ext>
                </a:extLst>
              </a:tr>
              <a:tr h="370840">
                <a:tc>
                  <a:txBody>
                    <a:bodyPr/>
                    <a:lstStyle/>
                    <a:p>
                      <a:r>
                        <a:rPr lang="en-US" b="1" i="1" dirty="0" smtClean="0"/>
                        <a:t>c</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5"/>
                  </a:ext>
                </a:extLst>
              </a:tr>
              <a:tr h="370840">
                <a:tc>
                  <a:txBody>
                    <a:bodyPr/>
                    <a:lstStyle/>
                    <a:p>
                      <a:r>
                        <a:rPr lang="en-US" b="1" i="1" dirty="0" smtClean="0"/>
                        <a:t>P</a:t>
                      </a:r>
                      <a:r>
                        <a:rPr lang="en-US" b="1" i="1" baseline="-25000" dirty="0" smtClean="0"/>
                        <a:t>m</a:t>
                      </a:r>
                      <a:endParaRPr lang="en-US" b="1" i="1" baseline="-25000"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6"/>
                  </a:ext>
                </a:extLst>
              </a:tr>
              <a:tr h="370840">
                <a:tc>
                  <a:txBody>
                    <a:bodyPr/>
                    <a:lstStyle/>
                    <a:p>
                      <a:r>
                        <a:rPr lang="en-US" b="1" i="1" dirty="0" smtClean="0"/>
                        <a:t>e</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7"/>
                  </a:ext>
                </a:extLst>
              </a:tr>
              <a:tr h="370840">
                <a:tc>
                  <a:txBody>
                    <a:bodyPr/>
                    <a:lstStyle/>
                    <a:p>
                      <a:r>
                        <a:rPr lang="en-US" b="1" i="1" dirty="0" smtClean="0"/>
                        <a:t>f</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8"/>
                  </a:ext>
                </a:extLst>
              </a:tr>
              <a:tr h="370840">
                <a:tc>
                  <a:txBody>
                    <a:bodyPr/>
                    <a:lstStyle/>
                    <a:p>
                      <a:r>
                        <a:rPr lang="en-US" b="1" i="1" dirty="0" smtClean="0"/>
                        <a:t>g</a:t>
                      </a:r>
                      <a:endParaRPr lang="en-US" b="1" i="1" dirty="0"/>
                    </a:p>
                  </a:txBody>
                  <a:tcPr marL="91473" marR="91473"/>
                </a:tc>
                <a:tc>
                  <a:txBody>
                    <a:bodyPr/>
                    <a:lstStyle/>
                    <a:p>
                      <a:pPr algn="ctr"/>
                      <a:r>
                        <a:rPr lang="en-US" dirty="0" smtClean="0"/>
                        <a:t>–</a:t>
                      </a:r>
                      <a:endParaRPr lang="en-US" dirty="0"/>
                    </a:p>
                  </a:txBody>
                  <a:tcPr marL="91473" marR="91473"/>
                </a:tc>
                <a:extLst>
                  <a:ext uri="{0D108BD9-81ED-4DB2-BD59-A6C34878D82A}">
                    <a16:rowId xmlns:a16="http://schemas.microsoft.com/office/drawing/2014/main" val="10009"/>
                  </a:ext>
                </a:extLst>
              </a:tr>
            </a:tbl>
          </a:graphicData>
        </a:graphic>
      </p:graphicFrame>
      <p:sp>
        <p:nvSpPr>
          <p:cNvPr id="9" name="Left Brace 8"/>
          <p:cNvSpPr/>
          <p:nvPr/>
        </p:nvSpPr>
        <p:spPr>
          <a:xfrm>
            <a:off x="7924800" y="21336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7924800" y="37338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5098" name="TextBox 10"/>
          <p:cNvSpPr txBox="1">
            <a:spLocks noChangeArrowheads="1"/>
          </p:cNvSpPr>
          <p:nvPr/>
        </p:nvSpPr>
        <p:spPr bwMode="auto">
          <a:xfrm>
            <a:off x="6781800" y="25146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45099" name="TextBox 11"/>
          <p:cNvSpPr txBox="1">
            <a:spLocks noChangeArrowheads="1"/>
          </p:cNvSpPr>
          <p:nvPr/>
        </p:nvSpPr>
        <p:spPr bwMode="auto">
          <a:xfrm>
            <a:off x="6781800" y="41148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cxnSp>
        <p:nvCxnSpPr>
          <p:cNvPr id="14" name="Straight Arrow Connector 13"/>
          <p:cNvCxnSpPr/>
          <p:nvPr/>
        </p:nvCxnSpPr>
        <p:spPr>
          <a:xfrm>
            <a:off x="2743200" y="3200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4953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5791200" y="5105400"/>
            <a:ext cx="1752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Title 1"/>
          <p:cNvSpPr>
            <a:spLocks noGrp="1"/>
          </p:cNvSpPr>
          <p:nvPr>
            <p:ph type="title"/>
          </p:nvPr>
        </p:nvSpPr>
        <p:spPr/>
        <p:txBody>
          <a:bodyPr/>
          <a:lstStyle/>
          <a:p>
            <a:pPr eaLnBrk="1" hangingPunct="1"/>
            <a:r>
              <a:rPr lang="en-US" altLang="en-US" smtClean="0"/>
              <a:t>Models make predictions</a:t>
            </a:r>
          </a:p>
        </p:txBody>
      </p:sp>
      <p:sp>
        <p:nvSpPr>
          <p:cNvPr id="46083" name="TextBox 3"/>
          <p:cNvSpPr txBox="1">
            <a:spLocks noChangeArrowheads="1"/>
          </p:cNvSpPr>
          <p:nvPr/>
        </p:nvSpPr>
        <p:spPr bwMode="auto">
          <a:xfrm>
            <a:off x="1981200" y="1838325"/>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sp>
        <p:nvSpPr>
          <p:cNvPr id="46084" name="TextBox 4"/>
          <p:cNvSpPr txBox="1">
            <a:spLocks noChangeArrowheads="1"/>
          </p:cNvSpPr>
          <p:nvPr/>
        </p:nvSpPr>
        <p:spPr bwMode="auto">
          <a:xfrm>
            <a:off x="1981200" y="35052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b="1">
                <a:solidFill>
                  <a:srgbClr val="FF0000"/>
                </a:solidFill>
              </a:rPr>
              <a:t> – </a:t>
            </a:r>
            <a:r>
              <a:rPr lang="en-US" altLang="en-US" sz="2400" b="1" i="1">
                <a:solidFill>
                  <a:srgbClr val="FF0000"/>
                </a:solidFill>
              </a:rPr>
              <a:t>c</a:t>
            </a:r>
            <a:r>
              <a:rPr lang="en-US" altLang="en-US" sz="2400" b="1" i="1"/>
              <a:t>P</a:t>
            </a:r>
            <a:r>
              <a:rPr lang="en-US" altLang="en-US" sz="2400" b="1" i="1">
                <a:solidFill>
                  <a:srgbClr val="FF0000"/>
                </a:solidFill>
              </a:rPr>
              <a:t> </a:t>
            </a:r>
            <a:r>
              <a:rPr lang="en-US" altLang="en-US" sz="2400"/>
              <a:t>=</a:t>
            </a:r>
            <a:r>
              <a:rPr lang="en-US" altLang="en-US" sz="2400" i="1"/>
              <a:t>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b="1">
                <a:solidFill>
                  <a:srgbClr val="0070C0"/>
                </a:solidFill>
              </a:rPr>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 = </a:t>
            </a:r>
            <a:r>
              <a:rPr lang="en-US" altLang="en-US" sz="2400" b="1" i="1">
                <a:solidFill>
                  <a:srgbClr val="FF0000"/>
                </a:solidFill>
              </a:rPr>
              <a:t>c</a:t>
            </a:r>
            <a:r>
              <a:rPr lang="en-US" altLang="en-US" sz="2400" b="1" i="1"/>
              <a:t>P</a:t>
            </a:r>
            <a:r>
              <a:rPr lang="en-US" altLang="en-US" sz="2400"/>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c</a:t>
            </a:r>
            <a:r>
              <a:rPr lang="en-US" altLang="en-US" sz="2400"/>
              <a:t> + </a:t>
            </a:r>
            <a:r>
              <a:rPr lang="en-US" altLang="en-US" sz="2400" b="1" i="1">
                <a:solidFill>
                  <a:srgbClr val="0070C0"/>
                </a:solidFill>
              </a:rPr>
              <a:t>g</a:t>
            </a:r>
            <a:r>
              <a:rPr lang="en-US" altLang="en-US" sz="2400"/>
              <a:t>)</a:t>
            </a:r>
            <a:r>
              <a:rPr lang="en-US" altLang="en-US" sz="2400" b="1" i="1"/>
              <a:t>P</a:t>
            </a:r>
            <a:r>
              <a:rPr lang="en-US" altLang="en-US" sz="2400"/>
              <a:t> = (</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a:t>
            </a:r>
          </a:p>
        </p:txBody>
      </p:sp>
      <p:graphicFrame>
        <p:nvGraphicFramePr>
          <p:cNvPr id="46085" name="Object 6"/>
          <p:cNvGraphicFramePr>
            <a:graphicFrameLocks noChangeAspect="1"/>
          </p:cNvGraphicFramePr>
          <p:nvPr/>
        </p:nvGraphicFramePr>
        <p:xfrm>
          <a:off x="2057401" y="5410200"/>
          <a:ext cx="3241675" cy="914400"/>
        </p:xfrm>
        <a:graphic>
          <a:graphicData uri="http://schemas.openxmlformats.org/presentationml/2006/ole">
            <mc:AlternateContent xmlns:mc="http://schemas.openxmlformats.org/markup-compatibility/2006">
              <mc:Choice xmlns:v="urn:schemas-microsoft-com:vml" Requires="v">
                <p:oleObj spid="_x0000_s46149" name="Equation" r:id="rId4" imgW="1485900" imgH="419100" progId="Equation.3">
                  <p:embed/>
                </p:oleObj>
              </mc:Choice>
              <mc:Fallback>
                <p:oleObj name="Equation" r:id="rId4" imgW="14859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057401" y="5410200"/>
                        <a:ext cx="3241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nvGraphicFramePr>
        <p:xfrm>
          <a:off x="8458201" y="1371600"/>
          <a:ext cx="1751013" cy="5191130"/>
        </p:xfrm>
        <a:graphic>
          <a:graphicData uri="http://schemas.openxmlformats.org/drawingml/2006/table">
            <a:tbl>
              <a:tblPr firstRow="1" bandRow="1">
                <a:tableStyleId>{5C22544A-7EE6-4342-B048-85BDC9FD1C3A}</a:tableStyleId>
              </a:tblPr>
              <a:tblGrid>
                <a:gridCol w="462448">
                  <a:extLst>
                    <a:ext uri="{9D8B030D-6E8A-4147-A177-3AD203B41FA5}">
                      <a16:colId xmlns:a16="http://schemas.microsoft.com/office/drawing/2014/main" val="20000"/>
                    </a:ext>
                  </a:extLst>
                </a:gridCol>
                <a:gridCol w="1288565">
                  <a:extLst>
                    <a:ext uri="{9D8B030D-6E8A-4147-A177-3AD203B41FA5}">
                      <a16:colId xmlns:a16="http://schemas.microsoft.com/office/drawing/2014/main" val="20001"/>
                    </a:ext>
                  </a:extLst>
                </a:gridCol>
              </a:tblGrid>
              <a:tr h="370795">
                <a:tc gridSpan="2">
                  <a:txBody>
                    <a:bodyPr/>
                    <a:lstStyle/>
                    <a:p>
                      <a:r>
                        <a:rPr lang="en-US" sz="1800" dirty="0" smtClean="0"/>
                        <a:t>Predictions Grid</a:t>
                      </a:r>
                      <a:endParaRPr lang="en-US" sz="1800" dirty="0"/>
                    </a:p>
                  </a:txBody>
                  <a:tcPr marL="91473" marR="91473" marT="45714" marB="45714"/>
                </a:tc>
                <a:tc hMerge="1">
                  <a:txBody>
                    <a:bodyPr/>
                    <a:lstStyle/>
                    <a:p>
                      <a:pPr algn="ctr"/>
                      <a:endParaRPr lang="en-US" i="1" dirty="0"/>
                    </a:p>
                  </a:txBody>
                  <a:tcPr/>
                </a:tc>
                <a:extLst>
                  <a:ext uri="{0D108BD9-81ED-4DB2-BD59-A6C34878D82A}">
                    <a16:rowId xmlns:a16="http://schemas.microsoft.com/office/drawing/2014/main" val="10000"/>
                  </a:ext>
                </a:extLst>
              </a:tr>
              <a:tr h="370795">
                <a:tc>
                  <a:txBody>
                    <a:bodyPr/>
                    <a:lstStyle/>
                    <a:p>
                      <a:endParaRPr lang="en-US" sz="1800" dirty="0"/>
                    </a:p>
                  </a:txBody>
                  <a:tcPr marL="91473" marR="91473" marT="45714" marB="45714"/>
                </a:tc>
                <a:tc>
                  <a:txBody>
                    <a:bodyPr/>
                    <a:lstStyle/>
                    <a:p>
                      <a:pPr algn="ctr"/>
                      <a:r>
                        <a:rPr lang="en-US" sz="1800" b="1" i="1" dirty="0" smtClean="0"/>
                        <a:t>P</a:t>
                      </a:r>
                      <a:endParaRPr lang="en-US" sz="1800" b="1" i="1" dirty="0"/>
                    </a:p>
                  </a:txBody>
                  <a:tcPr marL="91473" marR="91473" marT="45714" marB="45714"/>
                </a:tc>
                <a:extLst>
                  <a:ext uri="{0D108BD9-81ED-4DB2-BD59-A6C34878D82A}">
                    <a16:rowId xmlns:a16="http://schemas.microsoft.com/office/drawing/2014/main" val="10001"/>
                  </a:ext>
                </a:extLst>
              </a:tr>
              <a:tr h="370795">
                <a:tc>
                  <a:txBody>
                    <a:bodyPr/>
                    <a:lstStyle/>
                    <a:p>
                      <a:r>
                        <a:rPr lang="en-US" sz="1800" b="1" i="1" dirty="0" smtClean="0"/>
                        <a:t>Y</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2"/>
                  </a:ext>
                </a:extLst>
              </a:tr>
              <a:tr h="370795">
                <a:tc>
                  <a:txBody>
                    <a:bodyPr/>
                    <a:lstStyle/>
                    <a:p>
                      <a:r>
                        <a:rPr lang="en-US" sz="1800" b="1" i="1" dirty="0" smtClean="0"/>
                        <a:t>a</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3"/>
                  </a:ext>
                </a:extLst>
              </a:tr>
              <a:tr h="370795">
                <a:tc>
                  <a:txBody>
                    <a:bodyPr/>
                    <a:lstStyle/>
                    <a:p>
                      <a:r>
                        <a:rPr lang="en-US" sz="1800" b="1" i="1" dirty="0" smtClean="0"/>
                        <a:t>b</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4"/>
                  </a:ext>
                </a:extLst>
              </a:tr>
              <a:tr h="370795">
                <a:tc>
                  <a:txBody>
                    <a:bodyPr/>
                    <a:lstStyle/>
                    <a:p>
                      <a:r>
                        <a:rPr lang="en-US" sz="1800" b="1" i="1" dirty="0" smtClean="0"/>
                        <a:t>c</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5"/>
                  </a:ext>
                </a:extLst>
              </a:tr>
              <a:tr h="370795">
                <a:tc>
                  <a:txBody>
                    <a:bodyPr/>
                    <a:lstStyle/>
                    <a:p>
                      <a:r>
                        <a:rPr lang="en-US" sz="1800" b="1" i="1" dirty="0" smtClean="0"/>
                        <a:t>P</a:t>
                      </a:r>
                      <a:r>
                        <a:rPr lang="en-US" sz="1800" b="1" i="1" baseline="-25000" dirty="0" smtClean="0"/>
                        <a:t>m</a:t>
                      </a:r>
                      <a:endParaRPr lang="en-US" sz="1800" b="1" i="1" baseline="-25000"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6"/>
                  </a:ext>
                </a:extLst>
              </a:tr>
              <a:tr h="370795">
                <a:tc>
                  <a:txBody>
                    <a:bodyPr/>
                    <a:lstStyle/>
                    <a:p>
                      <a:r>
                        <a:rPr lang="en-US" sz="1800" b="1" i="1" dirty="0" smtClean="0"/>
                        <a:t>e</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7"/>
                  </a:ext>
                </a:extLst>
              </a:tr>
              <a:tr h="370795">
                <a:tc>
                  <a:txBody>
                    <a:bodyPr/>
                    <a:lstStyle/>
                    <a:p>
                      <a:r>
                        <a:rPr lang="en-US" sz="1800" b="1" i="1" dirty="0" smtClean="0"/>
                        <a:t>f</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8"/>
                  </a:ext>
                </a:extLst>
              </a:tr>
              <a:tr h="370795">
                <a:tc>
                  <a:txBody>
                    <a:bodyPr/>
                    <a:lstStyle/>
                    <a:p>
                      <a:r>
                        <a:rPr lang="en-US" sz="1800" b="1" i="1" dirty="0" smtClean="0"/>
                        <a:t>g</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9"/>
                  </a:ext>
                </a:extLst>
              </a:tr>
              <a:tr h="370795">
                <a:tc>
                  <a:txBody>
                    <a:bodyPr/>
                    <a:lstStyle/>
                    <a:p>
                      <a:r>
                        <a:rPr lang="en-US" sz="1800" b="1" i="1" dirty="0" err="1" smtClean="0">
                          <a:solidFill>
                            <a:srgbClr val="0070C0"/>
                          </a:solidFill>
                        </a:rPr>
                        <a:t>P</a:t>
                      </a:r>
                      <a:r>
                        <a:rPr lang="en-US" sz="1800" b="1" i="1" baseline="-25000" dirty="0" err="1" smtClean="0">
                          <a:solidFill>
                            <a:srgbClr val="0070C0"/>
                          </a:solidFill>
                        </a:rPr>
                        <a:t>b</a:t>
                      </a:r>
                      <a:endParaRPr lang="en-US" sz="1800" b="1" i="1" baseline="-25000" dirty="0">
                        <a:solidFill>
                          <a:srgbClr val="0070C0"/>
                        </a:solidFill>
                      </a:endParaRPr>
                    </a:p>
                  </a:txBody>
                  <a:tcPr marL="91473" marR="91473" marT="45714" marB="45714"/>
                </a:tc>
                <a:tc>
                  <a:txBody>
                    <a:bodyPr/>
                    <a:lstStyle/>
                    <a:p>
                      <a:pPr algn="ctr"/>
                      <a:endParaRPr lang="en-US" sz="1800" dirty="0">
                        <a:solidFill>
                          <a:srgbClr val="0070C0"/>
                        </a:solidFill>
                      </a:endParaRPr>
                    </a:p>
                  </a:txBody>
                  <a:tcPr marL="91473" marR="91473" marT="45714" marB="45714"/>
                </a:tc>
                <a:extLst>
                  <a:ext uri="{0D108BD9-81ED-4DB2-BD59-A6C34878D82A}">
                    <a16:rowId xmlns:a16="http://schemas.microsoft.com/office/drawing/2014/main" val="10010"/>
                  </a:ext>
                </a:extLst>
              </a:tr>
              <a:tr h="370795">
                <a:tc>
                  <a:txBody>
                    <a:bodyPr/>
                    <a:lstStyle/>
                    <a:p>
                      <a:r>
                        <a:rPr lang="en-US" sz="1800" b="1" i="1" dirty="0" smtClean="0">
                          <a:solidFill>
                            <a:srgbClr val="0070C0"/>
                          </a:solidFill>
                        </a:rPr>
                        <a:t>P</a:t>
                      </a:r>
                      <a:r>
                        <a:rPr lang="en-US" sz="1800" b="1" i="1" baseline="-25000" dirty="0" smtClean="0">
                          <a:solidFill>
                            <a:srgbClr val="0070C0"/>
                          </a:solidFill>
                        </a:rPr>
                        <a:t>s</a:t>
                      </a:r>
                      <a:endParaRPr lang="en-US" sz="1800" b="1" i="1" baseline="-25000" dirty="0">
                        <a:solidFill>
                          <a:srgbClr val="0070C0"/>
                        </a:solidFill>
                      </a:endParaRPr>
                    </a:p>
                  </a:txBody>
                  <a:tcPr marL="91473" marR="91473" marT="45714" marB="45714"/>
                </a:tc>
                <a:tc>
                  <a:txBody>
                    <a:bodyPr/>
                    <a:lstStyle/>
                    <a:p>
                      <a:pPr algn="ctr"/>
                      <a:endParaRPr lang="en-US" sz="1800" dirty="0">
                        <a:solidFill>
                          <a:srgbClr val="0070C0"/>
                        </a:solidFill>
                      </a:endParaRPr>
                    </a:p>
                  </a:txBody>
                  <a:tcPr marL="91473" marR="91473" marT="45714" marB="45714"/>
                </a:tc>
                <a:extLst>
                  <a:ext uri="{0D108BD9-81ED-4DB2-BD59-A6C34878D82A}">
                    <a16:rowId xmlns:a16="http://schemas.microsoft.com/office/drawing/2014/main" val="10011"/>
                  </a:ext>
                </a:extLst>
              </a:tr>
              <a:tr h="370795">
                <a:tc>
                  <a:txBody>
                    <a:bodyPr/>
                    <a:lstStyle/>
                    <a:p>
                      <a:r>
                        <a:rPr lang="en-US" sz="1800" b="1" i="1" dirty="0" smtClean="0">
                          <a:solidFill>
                            <a:srgbClr val="0070C0"/>
                          </a:solidFill>
                        </a:rPr>
                        <a:t>w</a:t>
                      </a:r>
                      <a:endParaRPr lang="en-US" sz="1800" b="1" i="1" dirty="0">
                        <a:solidFill>
                          <a:srgbClr val="0070C0"/>
                        </a:solidFill>
                      </a:endParaRPr>
                    </a:p>
                  </a:txBody>
                  <a:tcPr marL="91473" marR="91473" marT="45714" marB="45714"/>
                </a:tc>
                <a:tc>
                  <a:txBody>
                    <a:bodyPr/>
                    <a:lstStyle/>
                    <a:p>
                      <a:pPr algn="ctr"/>
                      <a:endParaRPr lang="en-US" sz="1800" dirty="0">
                        <a:solidFill>
                          <a:srgbClr val="0070C0"/>
                        </a:solidFill>
                      </a:endParaRPr>
                    </a:p>
                  </a:txBody>
                  <a:tcPr marL="91473" marR="91473" marT="45714" marB="45714"/>
                </a:tc>
                <a:extLst>
                  <a:ext uri="{0D108BD9-81ED-4DB2-BD59-A6C34878D82A}">
                    <a16:rowId xmlns:a16="http://schemas.microsoft.com/office/drawing/2014/main" val="10012"/>
                  </a:ext>
                </a:extLst>
              </a:tr>
              <a:tr h="370795">
                <a:tc>
                  <a:txBody>
                    <a:bodyPr/>
                    <a:lstStyle/>
                    <a:p>
                      <a:r>
                        <a:rPr lang="en-US" sz="1800" b="1" i="1" dirty="0" smtClean="0">
                          <a:solidFill>
                            <a:srgbClr val="0070C0"/>
                          </a:solidFill>
                        </a:rPr>
                        <a:t>T</a:t>
                      </a:r>
                      <a:endParaRPr lang="en-US" sz="1800" b="1" i="1" dirty="0">
                        <a:solidFill>
                          <a:srgbClr val="0070C0"/>
                        </a:solidFill>
                      </a:endParaRPr>
                    </a:p>
                  </a:txBody>
                  <a:tcPr marL="91473" marR="91473" marT="45714" marB="45714"/>
                </a:tc>
                <a:tc>
                  <a:txBody>
                    <a:bodyPr/>
                    <a:lstStyle/>
                    <a:p>
                      <a:pPr algn="ctr"/>
                      <a:endParaRPr lang="en-US" sz="1800" dirty="0">
                        <a:solidFill>
                          <a:srgbClr val="0070C0"/>
                        </a:solidFill>
                      </a:endParaRPr>
                    </a:p>
                  </a:txBody>
                  <a:tcPr marL="91473" marR="91473" marT="45714" marB="45714"/>
                </a:tc>
                <a:extLst>
                  <a:ext uri="{0D108BD9-81ED-4DB2-BD59-A6C34878D82A}">
                    <a16:rowId xmlns:a16="http://schemas.microsoft.com/office/drawing/2014/main" val="10013"/>
                  </a:ext>
                </a:extLst>
              </a:tr>
            </a:tbl>
          </a:graphicData>
        </a:graphic>
      </p:graphicFrame>
      <p:sp>
        <p:nvSpPr>
          <p:cNvPr id="9" name="Left Brace 8"/>
          <p:cNvSpPr/>
          <p:nvPr/>
        </p:nvSpPr>
        <p:spPr>
          <a:xfrm>
            <a:off x="7924800" y="21336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7924800" y="37338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134" name="TextBox 10"/>
          <p:cNvSpPr txBox="1">
            <a:spLocks noChangeArrowheads="1"/>
          </p:cNvSpPr>
          <p:nvPr/>
        </p:nvSpPr>
        <p:spPr bwMode="auto">
          <a:xfrm>
            <a:off x="6781800" y="25146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46135" name="TextBox 11"/>
          <p:cNvSpPr txBox="1">
            <a:spLocks noChangeArrowheads="1"/>
          </p:cNvSpPr>
          <p:nvPr/>
        </p:nvSpPr>
        <p:spPr bwMode="auto">
          <a:xfrm>
            <a:off x="6781800" y="41148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cxnSp>
        <p:nvCxnSpPr>
          <p:cNvPr id="14" name="Straight Arrow Connector 13"/>
          <p:cNvCxnSpPr/>
          <p:nvPr/>
        </p:nvCxnSpPr>
        <p:spPr>
          <a:xfrm>
            <a:off x="2743200" y="3200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4953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a:off x="7924800" y="51816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6139" name="TextBox 17"/>
          <p:cNvSpPr txBox="1">
            <a:spLocks noChangeArrowheads="1"/>
          </p:cNvSpPr>
          <p:nvPr/>
        </p:nvSpPr>
        <p:spPr bwMode="auto">
          <a:xfrm>
            <a:off x="7010400" y="5649914"/>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Guess</a:t>
            </a:r>
          </a:p>
        </p:txBody>
      </p:sp>
      <p:cxnSp>
        <p:nvCxnSpPr>
          <p:cNvPr id="19" name="Straight Arrow Connector 18"/>
          <p:cNvCxnSpPr/>
          <p:nvPr/>
        </p:nvCxnSpPr>
        <p:spPr>
          <a:xfrm flipV="1">
            <a:off x="5791200" y="5105400"/>
            <a:ext cx="1752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Title 1"/>
          <p:cNvSpPr>
            <a:spLocks noGrp="1"/>
          </p:cNvSpPr>
          <p:nvPr>
            <p:ph type="title"/>
          </p:nvPr>
        </p:nvSpPr>
        <p:spPr/>
        <p:txBody>
          <a:bodyPr/>
          <a:lstStyle/>
          <a:p>
            <a:pPr eaLnBrk="1" hangingPunct="1"/>
            <a:r>
              <a:rPr lang="en-US" altLang="en-US" smtClean="0"/>
              <a:t>Models make predictions</a:t>
            </a:r>
          </a:p>
        </p:txBody>
      </p:sp>
      <p:sp>
        <p:nvSpPr>
          <p:cNvPr id="47107" name="TextBox 3"/>
          <p:cNvSpPr txBox="1">
            <a:spLocks noChangeArrowheads="1"/>
          </p:cNvSpPr>
          <p:nvPr/>
        </p:nvSpPr>
        <p:spPr bwMode="auto">
          <a:xfrm>
            <a:off x="1981200" y="1838325"/>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sp>
        <p:nvSpPr>
          <p:cNvPr id="47108" name="TextBox 4"/>
          <p:cNvSpPr txBox="1">
            <a:spLocks noChangeArrowheads="1"/>
          </p:cNvSpPr>
          <p:nvPr/>
        </p:nvSpPr>
        <p:spPr bwMode="auto">
          <a:xfrm>
            <a:off x="1981200" y="3505200"/>
            <a:ext cx="41148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b="1">
                <a:solidFill>
                  <a:srgbClr val="FF0000"/>
                </a:solidFill>
              </a:rPr>
              <a:t> – </a:t>
            </a:r>
            <a:r>
              <a:rPr lang="en-US" altLang="en-US" sz="2400" b="1" i="1">
                <a:solidFill>
                  <a:srgbClr val="FF0000"/>
                </a:solidFill>
              </a:rPr>
              <a:t>c</a:t>
            </a:r>
            <a:r>
              <a:rPr lang="en-US" altLang="en-US" sz="2400" b="1" i="1"/>
              <a:t>P</a:t>
            </a:r>
            <a:r>
              <a:rPr lang="en-US" altLang="en-US" sz="2400" b="1" i="1">
                <a:solidFill>
                  <a:srgbClr val="FF0000"/>
                </a:solidFill>
              </a:rPr>
              <a:t> </a:t>
            </a:r>
            <a:r>
              <a:rPr lang="en-US" altLang="en-US" sz="2400"/>
              <a:t>=</a:t>
            </a:r>
            <a:r>
              <a:rPr lang="en-US" altLang="en-US" sz="2400" i="1"/>
              <a:t>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b="1">
                <a:solidFill>
                  <a:srgbClr val="0070C0"/>
                </a:solidFill>
              </a:rPr>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 = </a:t>
            </a:r>
            <a:r>
              <a:rPr lang="en-US" altLang="en-US" sz="2400" b="1" i="1">
                <a:solidFill>
                  <a:srgbClr val="FF0000"/>
                </a:solidFill>
              </a:rPr>
              <a:t>c</a:t>
            </a:r>
            <a:r>
              <a:rPr lang="en-US" altLang="en-US" sz="2400" b="1" i="1"/>
              <a:t>P</a:t>
            </a:r>
            <a:r>
              <a:rPr lang="en-US" altLang="en-US" sz="2400"/>
              <a:t> + </a:t>
            </a:r>
            <a:r>
              <a:rPr lang="en-US" altLang="en-US" sz="2400" b="1" i="1">
                <a:solidFill>
                  <a:srgbClr val="0070C0"/>
                </a:solidFill>
              </a:rPr>
              <a:t>g</a:t>
            </a:r>
            <a:r>
              <a:rPr lang="en-US" altLang="en-US" sz="2400" b="1" i="1"/>
              <a:t>P</a:t>
            </a:r>
          </a:p>
          <a:p>
            <a:pPr eaLnBrk="1" hangingPunct="1">
              <a:spcBef>
                <a:spcPct val="0"/>
              </a:spcBef>
              <a:buFontTx/>
              <a:buNone/>
            </a:pPr>
            <a:r>
              <a:rPr lang="en-US" altLang="en-US" sz="2400"/>
              <a:t>(</a:t>
            </a:r>
            <a:r>
              <a:rPr lang="en-US" altLang="en-US" sz="2400" b="1" i="1">
                <a:solidFill>
                  <a:srgbClr val="FF0000"/>
                </a:solidFill>
              </a:rPr>
              <a:t>c</a:t>
            </a:r>
            <a:r>
              <a:rPr lang="en-US" altLang="en-US" sz="2400"/>
              <a:t> + </a:t>
            </a:r>
            <a:r>
              <a:rPr lang="en-US" altLang="en-US" sz="2400" b="1" i="1">
                <a:solidFill>
                  <a:srgbClr val="0070C0"/>
                </a:solidFill>
              </a:rPr>
              <a:t>g</a:t>
            </a:r>
            <a:r>
              <a:rPr lang="en-US" altLang="en-US" sz="2400"/>
              <a:t>)</a:t>
            </a:r>
            <a:r>
              <a:rPr lang="en-US" altLang="en-US" sz="2400" b="1" i="1"/>
              <a:t>P</a:t>
            </a:r>
            <a:r>
              <a:rPr lang="en-US" altLang="en-US" sz="2400"/>
              <a:t> = (</a:t>
            </a:r>
            <a:r>
              <a:rPr lang="en-US" altLang="en-US" sz="2400" b="1" i="1">
                <a:solidFill>
                  <a:srgbClr val="FF0000"/>
                </a:solidFill>
              </a:rPr>
              <a:t>a</a:t>
            </a:r>
            <a:r>
              <a:rPr lang="en-US" altLang="en-US" sz="2400" b="1">
                <a:solidFill>
                  <a:srgbClr val="FF0000"/>
                </a:solidFill>
              </a:rPr>
              <a:t> + </a:t>
            </a:r>
            <a:r>
              <a:rPr lang="en-US" altLang="en-US" sz="2400" b="1" i="1">
                <a:solidFill>
                  <a:srgbClr val="FF0000"/>
                </a:solidFill>
              </a:rPr>
              <a:t>bY</a:t>
            </a:r>
            <a:r>
              <a:rPr lang="en-US" altLang="en-US" sz="2400"/>
              <a:t>) – (</a:t>
            </a:r>
            <a:r>
              <a:rPr lang="en-US" altLang="en-US" sz="2400" b="1" i="1">
                <a:solidFill>
                  <a:srgbClr val="0070C0"/>
                </a:solidFill>
              </a:rPr>
              <a:t>e</a:t>
            </a:r>
            <a:r>
              <a:rPr lang="en-US" altLang="en-US" sz="2400" b="1">
                <a:solidFill>
                  <a:srgbClr val="0070C0"/>
                </a:solidFill>
              </a:rPr>
              <a:t> – </a:t>
            </a:r>
            <a:r>
              <a:rPr lang="en-US" altLang="en-US" sz="2400" b="1" i="1">
                <a:solidFill>
                  <a:srgbClr val="0070C0"/>
                </a:solidFill>
              </a:rPr>
              <a:t>fP</a:t>
            </a:r>
            <a:r>
              <a:rPr lang="en-US" altLang="en-US" sz="2400" b="1" i="1" baseline="-25000">
                <a:solidFill>
                  <a:srgbClr val="0070C0"/>
                </a:solidFill>
              </a:rPr>
              <a:t>m</a:t>
            </a:r>
            <a:r>
              <a:rPr lang="en-US" altLang="en-US" sz="2400"/>
              <a:t>)</a:t>
            </a:r>
          </a:p>
        </p:txBody>
      </p:sp>
      <p:graphicFrame>
        <p:nvGraphicFramePr>
          <p:cNvPr id="47109" name="Object 6"/>
          <p:cNvGraphicFramePr>
            <a:graphicFrameLocks noChangeAspect="1"/>
          </p:cNvGraphicFramePr>
          <p:nvPr/>
        </p:nvGraphicFramePr>
        <p:xfrm>
          <a:off x="2057401" y="5410200"/>
          <a:ext cx="3241675" cy="914400"/>
        </p:xfrm>
        <a:graphic>
          <a:graphicData uri="http://schemas.openxmlformats.org/presentationml/2006/ole">
            <mc:AlternateContent xmlns:mc="http://schemas.openxmlformats.org/markup-compatibility/2006">
              <mc:Choice xmlns:v="urn:schemas-microsoft-com:vml" Requires="v">
                <p:oleObj spid="_x0000_s47173" name="Equation" r:id="rId3" imgW="1485900" imgH="419100" progId="Equation.3">
                  <p:embed/>
                </p:oleObj>
              </mc:Choice>
              <mc:Fallback>
                <p:oleObj name="Equation" r:id="rId3" imgW="1485900" imgH="419100" progId="Equation.3">
                  <p:embed/>
                  <p:pic>
                    <p:nvPicPr>
                      <p:cNvPr id="0" name="Object 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57401" y="5410200"/>
                        <a:ext cx="3241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nvGraphicFramePr>
        <p:xfrm>
          <a:off x="8458201" y="1371600"/>
          <a:ext cx="1751013" cy="5191130"/>
        </p:xfrm>
        <a:graphic>
          <a:graphicData uri="http://schemas.openxmlformats.org/drawingml/2006/table">
            <a:tbl>
              <a:tblPr firstRow="1" bandRow="1">
                <a:tableStyleId>{5C22544A-7EE6-4342-B048-85BDC9FD1C3A}</a:tableStyleId>
              </a:tblPr>
              <a:tblGrid>
                <a:gridCol w="462448">
                  <a:extLst>
                    <a:ext uri="{9D8B030D-6E8A-4147-A177-3AD203B41FA5}">
                      <a16:colId xmlns:a16="http://schemas.microsoft.com/office/drawing/2014/main" val="20000"/>
                    </a:ext>
                  </a:extLst>
                </a:gridCol>
                <a:gridCol w="1288565">
                  <a:extLst>
                    <a:ext uri="{9D8B030D-6E8A-4147-A177-3AD203B41FA5}">
                      <a16:colId xmlns:a16="http://schemas.microsoft.com/office/drawing/2014/main" val="20001"/>
                    </a:ext>
                  </a:extLst>
                </a:gridCol>
              </a:tblGrid>
              <a:tr h="370795">
                <a:tc gridSpan="2">
                  <a:txBody>
                    <a:bodyPr/>
                    <a:lstStyle/>
                    <a:p>
                      <a:r>
                        <a:rPr lang="en-US" sz="1800" dirty="0" smtClean="0"/>
                        <a:t>Predictions Grid</a:t>
                      </a:r>
                      <a:endParaRPr lang="en-US" sz="1800" dirty="0"/>
                    </a:p>
                  </a:txBody>
                  <a:tcPr marL="91473" marR="91473" marT="45714" marB="45714"/>
                </a:tc>
                <a:tc hMerge="1">
                  <a:txBody>
                    <a:bodyPr/>
                    <a:lstStyle/>
                    <a:p>
                      <a:pPr algn="ctr"/>
                      <a:endParaRPr lang="en-US" i="1" dirty="0"/>
                    </a:p>
                  </a:txBody>
                  <a:tcPr/>
                </a:tc>
                <a:extLst>
                  <a:ext uri="{0D108BD9-81ED-4DB2-BD59-A6C34878D82A}">
                    <a16:rowId xmlns:a16="http://schemas.microsoft.com/office/drawing/2014/main" val="10000"/>
                  </a:ext>
                </a:extLst>
              </a:tr>
              <a:tr h="370795">
                <a:tc>
                  <a:txBody>
                    <a:bodyPr/>
                    <a:lstStyle/>
                    <a:p>
                      <a:endParaRPr lang="en-US" sz="1800" dirty="0"/>
                    </a:p>
                  </a:txBody>
                  <a:tcPr marL="91473" marR="91473" marT="45714" marB="45714"/>
                </a:tc>
                <a:tc>
                  <a:txBody>
                    <a:bodyPr/>
                    <a:lstStyle/>
                    <a:p>
                      <a:pPr algn="ctr"/>
                      <a:r>
                        <a:rPr lang="en-US" sz="1800" b="1" i="1" dirty="0" smtClean="0"/>
                        <a:t>P</a:t>
                      </a:r>
                      <a:endParaRPr lang="en-US" sz="1800" b="1" i="1" dirty="0"/>
                    </a:p>
                  </a:txBody>
                  <a:tcPr marL="91473" marR="91473" marT="45714" marB="45714"/>
                </a:tc>
                <a:extLst>
                  <a:ext uri="{0D108BD9-81ED-4DB2-BD59-A6C34878D82A}">
                    <a16:rowId xmlns:a16="http://schemas.microsoft.com/office/drawing/2014/main" val="10001"/>
                  </a:ext>
                </a:extLst>
              </a:tr>
              <a:tr h="370795">
                <a:tc>
                  <a:txBody>
                    <a:bodyPr/>
                    <a:lstStyle/>
                    <a:p>
                      <a:r>
                        <a:rPr lang="en-US" sz="1800" b="1" i="1" dirty="0" smtClean="0"/>
                        <a:t>Y</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2"/>
                  </a:ext>
                </a:extLst>
              </a:tr>
              <a:tr h="370795">
                <a:tc>
                  <a:txBody>
                    <a:bodyPr/>
                    <a:lstStyle/>
                    <a:p>
                      <a:r>
                        <a:rPr lang="en-US" sz="1800" b="1" i="1" dirty="0" smtClean="0"/>
                        <a:t>a</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3"/>
                  </a:ext>
                </a:extLst>
              </a:tr>
              <a:tr h="370795">
                <a:tc>
                  <a:txBody>
                    <a:bodyPr/>
                    <a:lstStyle/>
                    <a:p>
                      <a:r>
                        <a:rPr lang="en-US" sz="1800" b="1" i="1" dirty="0" smtClean="0"/>
                        <a:t>b</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4"/>
                  </a:ext>
                </a:extLst>
              </a:tr>
              <a:tr h="370795">
                <a:tc>
                  <a:txBody>
                    <a:bodyPr/>
                    <a:lstStyle/>
                    <a:p>
                      <a:r>
                        <a:rPr lang="en-US" sz="1800" b="1" i="1" dirty="0" smtClean="0"/>
                        <a:t>c</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5"/>
                  </a:ext>
                </a:extLst>
              </a:tr>
              <a:tr h="370795">
                <a:tc>
                  <a:txBody>
                    <a:bodyPr/>
                    <a:lstStyle/>
                    <a:p>
                      <a:r>
                        <a:rPr lang="en-US" sz="1800" b="1" i="1" dirty="0" smtClean="0"/>
                        <a:t>P</a:t>
                      </a:r>
                      <a:r>
                        <a:rPr lang="en-US" sz="1800" b="1" i="1" baseline="-25000" dirty="0" smtClean="0"/>
                        <a:t>m</a:t>
                      </a:r>
                      <a:endParaRPr lang="en-US" sz="1800" b="1" i="1" baseline="-25000"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6"/>
                  </a:ext>
                </a:extLst>
              </a:tr>
              <a:tr h="370795">
                <a:tc>
                  <a:txBody>
                    <a:bodyPr/>
                    <a:lstStyle/>
                    <a:p>
                      <a:r>
                        <a:rPr lang="en-US" sz="1800" b="1" i="1" dirty="0" smtClean="0"/>
                        <a:t>e</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7"/>
                  </a:ext>
                </a:extLst>
              </a:tr>
              <a:tr h="370795">
                <a:tc>
                  <a:txBody>
                    <a:bodyPr/>
                    <a:lstStyle/>
                    <a:p>
                      <a:r>
                        <a:rPr lang="en-US" sz="1800" b="1" i="1" dirty="0" smtClean="0"/>
                        <a:t>f</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8"/>
                  </a:ext>
                </a:extLst>
              </a:tr>
              <a:tr h="370795">
                <a:tc>
                  <a:txBody>
                    <a:bodyPr/>
                    <a:lstStyle/>
                    <a:p>
                      <a:r>
                        <a:rPr lang="en-US" sz="1800" b="1" i="1" dirty="0" smtClean="0"/>
                        <a:t>g</a:t>
                      </a:r>
                      <a:endParaRPr lang="en-US" sz="1800" b="1" i="1" dirty="0"/>
                    </a:p>
                  </a:txBody>
                  <a:tcPr marL="91473" marR="91473" marT="45714" marB="45714"/>
                </a:tc>
                <a:tc>
                  <a:txBody>
                    <a:bodyPr/>
                    <a:lstStyle/>
                    <a:p>
                      <a:pPr algn="ctr"/>
                      <a:r>
                        <a:rPr lang="en-US" sz="1800" dirty="0" smtClean="0"/>
                        <a:t>–</a:t>
                      </a:r>
                      <a:endParaRPr lang="en-US" sz="1800" dirty="0"/>
                    </a:p>
                  </a:txBody>
                  <a:tcPr marL="91473" marR="91473" marT="45714" marB="45714"/>
                </a:tc>
                <a:extLst>
                  <a:ext uri="{0D108BD9-81ED-4DB2-BD59-A6C34878D82A}">
                    <a16:rowId xmlns:a16="http://schemas.microsoft.com/office/drawing/2014/main" val="10009"/>
                  </a:ext>
                </a:extLst>
              </a:tr>
              <a:tr h="370795">
                <a:tc>
                  <a:txBody>
                    <a:bodyPr/>
                    <a:lstStyle/>
                    <a:p>
                      <a:r>
                        <a:rPr lang="en-US" sz="1800" b="1" i="1" dirty="0" err="1" smtClean="0">
                          <a:solidFill>
                            <a:srgbClr val="0070C0"/>
                          </a:solidFill>
                        </a:rPr>
                        <a:t>P</a:t>
                      </a:r>
                      <a:r>
                        <a:rPr lang="en-US" sz="1800" b="1" i="1" baseline="-25000" dirty="0" err="1" smtClean="0">
                          <a:solidFill>
                            <a:srgbClr val="0070C0"/>
                          </a:solidFill>
                        </a:rPr>
                        <a:t>b</a:t>
                      </a:r>
                      <a:endParaRPr lang="en-US" sz="1800" b="1" i="1" baseline="-250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extLst>
                  <a:ext uri="{0D108BD9-81ED-4DB2-BD59-A6C34878D82A}">
                    <a16:rowId xmlns:a16="http://schemas.microsoft.com/office/drawing/2014/main" val="10010"/>
                  </a:ext>
                </a:extLst>
              </a:tr>
              <a:tr h="370795">
                <a:tc>
                  <a:txBody>
                    <a:bodyPr/>
                    <a:lstStyle/>
                    <a:p>
                      <a:r>
                        <a:rPr lang="en-US" sz="1800" b="1" i="1" dirty="0" smtClean="0">
                          <a:solidFill>
                            <a:srgbClr val="0070C0"/>
                          </a:solidFill>
                        </a:rPr>
                        <a:t>P</a:t>
                      </a:r>
                      <a:r>
                        <a:rPr lang="en-US" sz="1800" b="1" i="1" baseline="-25000" dirty="0" smtClean="0">
                          <a:solidFill>
                            <a:srgbClr val="0070C0"/>
                          </a:solidFill>
                        </a:rPr>
                        <a:t>s</a:t>
                      </a:r>
                      <a:endParaRPr lang="en-US" sz="1800" b="1" i="1" baseline="-250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extLst>
                  <a:ext uri="{0D108BD9-81ED-4DB2-BD59-A6C34878D82A}">
                    <a16:rowId xmlns:a16="http://schemas.microsoft.com/office/drawing/2014/main" val="10011"/>
                  </a:ext>
                </a:extLst>
              </a:tr>
              <a:tr h="370795">
                <a:tc>
                  <a:txBody>
                    <a:bodyPr/>
                    <a:lstStyle/>
                    <a:p>
                      <a:r>
                        <a:rPr lang="en-US" sz="1800" b="1" i="1" dirty="0" smtClean="0">
                          <a:solidFill>
                            <a:srgbClr val="0070C0"/>
                          </a:solidFill>
                        </a:rPr>
                        <a:t>w</a:t>
                      </a:r>
                      <a:endParaRPr lang="en-US" sz="1800" b="1" i="1"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extLst>
                  <a:ext uri="{0D108BD9-81ED-4DB2-BD59-A6C34878D82A}">
                    <a16:rowId xmlns:a16="http://schemas.microsoft.com/office/drawing/2014/main" val="10012"/>
                  </a:ext>
                </a:extLst>
              </a:tr>
              <a:tr h="370795">
                <a:tc>
                  <a:txBody>
                    <a:bodyPr/>
                    <a:lstStyle/>
                    <a:p>
                      <a:r>
                        <a:rPr lang="en-US" sz="1800" b="1" i="1" dirty="0" smtClean="0">
                          <a:solidFill>
                            <a:srgbClr val="0070C0"/>
                          </a:solidFill>
                        </a:rPr>
                        <a:t>T</a:t>
                      </a:r>
                      <a:endParaRPr lang="en-US" sz="1800" b="1" i="1"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extLst>
                  <a:ext uri="{0D108BD9-81ED-4DB2-BD59-A6C34878D82A}">
                    <a16:rowId xmlns:a16="http://schemas.microsoft.com/office/drawing/2014/main" val="10013"/>
                  </a:ext>
                </a:extLst>
              </a:tr>
            </a:tbl>
          </a:graphicData>
        </a:graphic>
      </p:graphicFrame>
      <p:sp>
        <p:nvSpPr>
          <p:cNvPr id="9" name="Left Brace 8"/>
          <p:cNvSpPr/>
          <p:nvPr/>
        </p:nvSpPr>
        <p:spPr>
          <a:xfrm>
            <a:off x="7924800" y="21336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7924800" y="37338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158" name="TextBox 10"/>
          <p:cNvSpPr txBox="1">
            <a:spLocks noChangeArrowheads="1"/>
          </p:cNvSpPr>
          <p:nvPr/>
        </p:nvSpPr>
        <p:spPr bwMode="auto">
          <a:xfrm>
            <a:off x="6781800" y="25146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47159" name="TextBox 11"/>
          <p:cNvSpPr txBox="1">
            <a:spLocks noChangeArrowheads="1"/>
          </p:cNvSpPr>
          <p:nvPr/>
        </p:nvSpPr>
        <p:spPr bwMode="auto">
          <a:xfrm>
            <a:off x="6781800" y="41148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cxnSp>
        <p:nvCxnSpPr>
          <p:cNvPr id="14" name="Straight Arrow Connector 13"/>
          <p:cNvCxnSpPr/>
          <p:nvPr/>
        </p:nvCxnSpPr>
        <p:spPr>
          <a:xfrm>
            <a:off x="2743200" y="3200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a:off x="2743200" y="49530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Left Brace 16"/>
          <p:cNvSpPr/>
          <p:nvPr/>
        </p:nvSpPr>
        <p:spPr>
          <a:xfrm>
            <a:off x="7924800" y="51816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7163" name="TextBox 17"/>
          <p:cNvSpPr txBox="1">
            <a:spLocks noChangeArrowheads="1"/>
          </p:cNvSpPr>
          <p:nvPr/>
        </p:nvSpPr>
        <p:spPr bwMode="auto">
          <a:xfrm>
            <a:off x="7010400" y="5649914"/>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Guess</a:t>
            </a:r>
          </a:p>
        </p:txBody>
      </p:sp>
      <p:cxnSp>
        <p:nvCxnSpPr>
          <p:cNvPr id="19" name="Straight Arrow Connector 18"/>
          <p:cNvCxnSpPr/>
          <p:nvPr/>
        </p:nvCxnSpPr>
        <p:spPr>
          <a:xfrm flipV="1">
            <a:off x="5791200" y="5105400"/>
            <a:ext cx="1752600" cy="7620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Title 1"/>
          <p:cNvSpPr>
            <a:spLocks noGrp="1"/>
          </p:cNvSpPr>
          <p:nvPr>
            <p:ph type="title"/>
          </p:nvPr>
        </p:nvSpPr>
        <p:spPr/>
        <p:txBody>
          <a:bodyPr/>
          <a:lstStyle/>
          <a:p>
            <a:pPr eaLnBrk="1" hangingPunct="1"/>
            <a:r>
              <a:rPr lang="en-US" altLang="en-US" smtClean="0"/>
              <a:t>Models make predictions</a:t>
            </a:r>
          </a:p>
        </p:txBody>
      </p:sp>
      <p:sp>
        <p:nvSpPr>
          <p:cNvPr id="48131" name="TextBox 3"/>
          <p:cNvSpPr txBox="1">
            <a:spLocks noChangeArrowheads="1"/>
          </p:cNvSpPr>
          <p:nvPr/>
        </p:nvSpPr>
        <p:spPr bwMode="auto">
          <a:xfrm>
            <a:off x="1905000" y="15240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graphicFrame>
        <p:nvGraphicFramePr>
          <p:cNvPr id="8" name="Table 7"/>
          <p:cNvGraphicFramePr>
            <a:graphicFrameLocks noGrp="1"/>
          </p:cNvGraphicFramePr>
          <p:nvPr/>
        </p:nvGraphicFramePr>
        <p:xfrm>
          <a:off x="5257800" y="1524000"/>
          <a:ext cx="2206626" cy="3708400"/>
        </p:xfrm>
        <a:graphic>
          <a:graphicData uri="http://schemas.openxmlformats.org/drawingml/2006/table">
            <a:tbl>
              <a:tblPr firstRow="1" bandRow="1">
                <a:tableStyleId>{5C22544A-7EE6-4342-B048-85BDC9FD1C3A}</a:tableStyleId>
              </a:tblPr>
              <a:tblGrid>
                <a:gridCol w="462272">
                  <a:extLst>
                    <a:ext uri="{9D8B030D-6E8A-4147-A177-3AD203B41FA5}">
                      <a16:colId xmlns:a16="http://schemas.microsoft.com/office/drawing/2014/main" val="20000"/>
                    </a:ext>
                  </a:extLst>
                </a:gridCol>
                <a:gridCol w="872177">
                  <a:extLst>
                    <a:ext uri="{9D8B030D-6E8A-4147-A177-3AD203B41FA5}">
                      <a16:colId xmlns:a16="http://schemas.microsoft.com/office/drawing/2014/main" val="20001"/>
                    </a:ext>
                  </a:extLst>
                </a:gridCol>
                <a:gridCol w="872177">
                  <a:extLst>
                    <a:ext uri="{9D8B030D-6E8A-4147-A177-3AD203B41FA5}">
                      <a16:colId xmlns:a16="http://schemas.microsoft.com/office/drawing/2014/main" val="20002"/>
                    </a:ext>
                  </a:extLst>
                </a:gridCol>
              </a:tblGrid>
              <a:tr h="370840">
                <a:tc gridSpan="3">
                  <a:txBody>
                    <a:bodyPr/>
                    <a:lstStyle/>
                    <a:p>
                      <a:pPr algn="ctr"/>
                      <a:r>
                        <a:rPr lang="en-US" dirty="0" smtClean="0"/>
                        <a:t>Predictions Grid</a:t>
                      </a:r>
                      <a:endParaRPr lang="en-US" dirty="0"/>
                    </a:p>
                  </a:txBody>
                  <a:tcPr marL="91438" marR="91438"/>
                </a:tc>
                <a:tc hMerge="1">
                  <a:txBody>
                    <a:bodyPr/>
                    <a:lstStyle/>
                    <a:p>
                      <a:pPr algn="ctr"/>
                      <a:endParaRPr lang="en-US" i="1"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marL="91438" marR="91438"/>
                </a:tc>
                <a:tc>
                  <a:txBody>
                    <a:bodyPr/>
                    <a:lstStyle/>
                    <a:p>
                      <a:pPr algn="ctr"/>
                      <a:r>
                        <a:rPr lang="en-US" b="1" i="1" dirty="0" smtClean="0"/>
                        <a:t>P</a:t>
                      </a:r>
                      <a:endParaRPr lang="en-US" b="1" i="1" dirty="0"/>
                    </a:p>
                  </a:txBody>
                  <a:tcPr marL="91438" marR="91438"/>
                </a:tc>
                <a:tc>
                  <a:txBody>
                    <a:bodyPr/>
                    <a:lstStyle/>
                    <a:p>
                      <a:pPr algn="ctr"/>
                      <a:r>
                        <a:rPr lang="en-US" b="1" i="1" dirty="0" err="1" smtClean="0"/>
                        <a:t>Q</a:t>
                      </a:r>
                      <a:r>
                        <a:rPr lang="en-US" b="1" i="1" baseline="30000" dirty="0" err="1" smtClean="0"/>
                        <a:t>d</a:t>
                      </a:r>
                      <a:r>
                        <a:rPr lang="en-US" b="1" i="1" dirty="0" smtClean="0"/>
                        <a:t>, Q</a:t>
                      </a:r>
                      <a:r>
                        <a:rPr lang="en-US" b="1" i="1" baseline="30000" dirty="0" smtClean="0"/>
                        <a:t>s</a:t>
                      </a:r>
                      <a:endParaRPr lang="en-US" b="1" i="1" baseline="30000" dirty="0"/>
                    </a:p>
                  </a:txBody>
                  <a:tcPr marL="91438" marR="91438"/>
                </a:tc>
                <a:extLst>
                  <a:ext uri="{0D108BD9-81ED-4DB2-BD59-A6C34878D82A}">
                    <a16:rowId xmlns:a16="http://schemas.microsoft.com/office/drawing/2014/main" val="10001"/>
                  </a:ext>
                </a:extLst>
              </a:tr>
              <a:tr h="370840">
                <a:tc>
                  <a:txBody>
                    <a:bodyPr/>
                    <a:lstStyle/>
                    <a:p>
                      <a:r>
                        <a:rPr lang="en-US" b="1" i="1" dirty="0" smtClean="0"/>
                        <a:t>Y</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2"/>
                  </a:ext>
                </a:extLst>
              </a:tr>
              <a:tr h="370840">
                <a:tc>
                  <a:txBody>
                    <a:bodyPr/>
                    <a:lstStyle/>
                    <a:p>
                      <a:r>
                        <a:rPr lang="en-US" b="1" i="1" dirty="0" smtClean="0"/>
                        <a:t>a</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3"/>
                  </a:ext>
                </a:extLst>
              </a:tr>
              <a:tr h="370840">
                <a:tc>
                  <a:txBody>
                    <a:bodyPr/>
                    <a:lstStyle/>
                    <a:p>
                      <a:r>
                        <a:rPr lang="en-US" b="1" i="1" dirty="0" smtClean="0"/>
                        <a:t>b</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4"/>
                  </a:ext>
                </a:extLst>
              </a:tr>
              <a:tr h="370840">
                <a:tc>
                  <a:txBody>
                    <a:bodyPr/>
                    <a:lstStyle/>
                    <a:p>
                      <a:r>
                        <a:rPr lang="en-US" b="1" i="1" dirty="0" smtClean="0"/>
                        <a:t>c</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5"/>
                  </a:ext>
                </a:extLst>
              </a:tr>
              <a:tr h="370840">
                <a:tc>
                  <a:txBody>
                    <a:bodyPr/>
                    <a:lstStyle/>
                    <a:p>
                      <a:r>
                        <a:rPr lang="en-US" b="1" i="1" dirty="0" smtClean="0"/>
                        <a:t>P</a:t>
                      </a:r>
                      <a:r>
                        <a:rPr lang="en-US" b="1" i="1" baseline="-25000" dirty="0" smtClean="0"/>
                        <a:t>m</a:t>
                      </a:r>
                      <a:endParaRPr lang="en-US" b="1" i="1" baseline="-25000" dirty="0"/>
                    </a:p>
                  </a:txBody>
                  <a:tcPr marL="91438" marR="91438"/>
                </a:tc>
                <a:tc>
                  <a:txBody>
                    <a:bodyPr/>
                    <a:lstStyle/>
                    <a:p>
                      <a:pPr algn="ctr"/>
                      <a:r>
                        <a:rPr lang="en-US" dirty="0" smtClean="0"/>
                        <a:t>+</a:t>
                      </a:r>
                      <a:endParaRPr lang="en-US" dirty="0"/>
                    </a:p>
                  </a:txBody>
                  <a:tcPr marL="91438" marR="914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marL="91438" marR="91438"/>
                </a:tc>
                <a:extLst>
                  <a:ext uri="{0D108BD9-81ED-4DB2-BD59-A6C34878D82A}">
                    <a16:rowId xmlns:a16="http://schemas.microsoft.com/office/drawing/2014/main" val="10006"/>
                  </a:ext>
                </a:extLst>
              </a:tr>
              <a:tr h="370840">
                <a:tc>
                  <a:txBody>
                    <a:bodyPr/>
                    <a:lstStyle/>
                    <a:p>
                      <a:r>
                        <a:rPr lang="en-US" b="1" i="1" dirty="0" smtClean="0"/>
                        <a:t>e</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7"/>
                  </a:ext>
                </a:extLst>
              </a:tr>
              <a:tr h="370840">
                <a:tc>
                  <a:txBody>
                    <a:bodyPr/>
                    <a:lstStyle/>
                    <a:p>
                      <a:r>
                        <a:rPr lang="en-US" b="1" i="1" dirty="0" smtClean="0"/>
                        <a:t>f</a:t>
                      </a:r>
                      <a:endParaRPr lang="en-US" b="1" i="1" dirty="0"/>
                    </a:p>
                  </a:txBody>
                  <a:tcPr marL="91438" marR="91438"/>
                </a:tc>
                <a:tc>
                  <a:txBody>
                    <a:bodyPr/>
                    <a:lstStyle/>
                    <a:p>
                      <a:pPr algn="ctr"/>
                      <a:r>
                        <a:rPr lang="en-US" dirty="0" smtClean="0"/>
                        <a:t>+</a:t>
                      </a:r>
                      <a:endParaRPr lang="en-US" dirty="0"/>
                    </a:p>
                  </a:txBody>
                  <a:tcPr marL="91438" marR="914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marL="91438" marR="91438"/>
                </a:tc>
                <a:extLst>
                  <a:ext uri="{0D108BD9-81ED-4DB2-BD59-A6C34878D82A}">
                    <a16:rowId xmlns:a16="http://schemas.microsoft.com/office/drawing/2014/main" val="10008"/>
                  </a:ext>
                </a:extLst>
              </a:tr>
              <a:tr h="370840">
                <a:tc>
                  <a:txBody>
                    <a:bodyPr/>
                    <a:lstStyle/>
                    <a:p>
                      <a:r>
                        <a:rPr lang="en-US" b="1" i="1" dirty="0" smtClean="0"/>
                        <a:t>g</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9"/>
                  </a:ext>
                </a:extLst>
              </a:tr>
            </a:tbl>
          </a:graphicData>
        </a:graphic>
      </p:graphicFrame>
      <p:sp>
        <p:nvSpPr>
          <p:cNvPr id="9" name="Left Brace 8"/>
          <p:cNvSpPr/>
          <p:nvPr/>
        </p:nvSpPr>
        <p:spPr>
          <a:xfrm>
            <a:off x="4724400" y="22860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4724400" y="38862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8178" name="TextBox 10"/>
          <p:cNvSpPr txBox="1">
            <a:spLocks noChangeArrowheads="1"/>
          </p:cNvSpPr>
          <p:nvPr/>
        </p:nvSpPr>
        <p:spPr bwMode="auto">
          <a:xfrm>
            <a:off x="3810000" y="26670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48179" name="TextBox 11"/>
          <p:cNvSpPr txBox="1">
            <a:spLocks noChangeArrowheads="1"/>
          </p:cNvSpPr>
          <p:nvPr/>
        </p:nvSpPr>
        <p:spPr bwMode="auto">
          <a:xfrm>
            <a:off x="3810000" y="42672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pic>
        <p:nvPicPr>
          <p:cNvPr id="48180"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5576" y="1676400"/>
            <a:ext cx="2740025" cy="1830388"/>
          </a:xfrm>
        </p:spPr>
      </p:pic>
      <p:pic>
        <p:nvPicPr>
          <p:cNvPr id="48181"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2564" y="3668713"/>
            <a:ext cx="27130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Title 1"/>
          <p:cNvSpPr>
            <a:spLocks noGrp="1"/>
          </p:cNvSpPr>
          <p:nvPr>
            <p:ph type="title"/>
          </p:nvPr>
        </p:nvSpPr>
        <p:spPr/>
        <p:txBody>
          <a:bodyPr/>
          <a:lstStyle/>
          <a:p>
            <a:pPr eaLnBrk="1" hangingPunct="1"/>
            <a:r>
              <a:rPr lang="en-US" altLang="en-US" smtClean="0"/>
              <a:t>Models make predictions</a:t>
            </a:r>
          </a:p>
        </p:txBody>
      </p:sp>
      <p:sp>
        <p:nvSpPr>
          <p:cNvPr id="49155" name="TextBox 3"/>
          <p:cNvSpPr txBox="1">
            <a:spLocks noChangeArrowheads="1"/>
          </p:cNvSpPr>
          <p:nvPr/>
        </p:nvSpPr>
        <p:spPr bwMode="auto">
          <a:xfrm>
            <a:off x="1905000" y="15240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graphicFrame>
        <p:nvGraphicFramePr>
          <p:cNvPr id="8" name="Table 7"/>
          <p:cNvGraphicFramePr>
            <a:graphicFrameLocks noGrp="1"/>
          </p:cNvGraphicFramePr>
          <p:nvPr/>
        </p:nvGraphicFramePr>
        <p:xfrm>
          <a:off x="5257800" y="1524000"/>
          <a:ext cx="2206626" cy="5191130"/>
        </p:xfrm>
        <a:graphic>
          <a:graphicData uri="http://schemas.openxmlformats.org/drawingml/2006/table">
            <a:tbl>
              <a:tblPr firstRow="1" bandRow="1">
                <a:tableStyleId>{5C22544A-7EE6-4342-B048-85BDC9FD1C3A}</a:tableStyleId>
              </a:tblPr>
              <a:tblGrid>
                <a:gridCol w="462272">
                  <a:extLst>
                    <a:ext uri="{9D8B030D-6E8A-4147-A177-3AD203B41FA5}">
                      <a16:colId xmlns:a16="http://schemas.microsoft.com/office/drawing/2014/main" val="20000"/>
                    </a:ext>
                  </a:extLst>
                </a:gridCol>
                <a:gridCol w="872177">
                  <a:extLst>
                    <a:ext uri="{9D8B030D-6E8A-4147-A177-3AD203B41FA5}">
                      <a16:colId xmlns:a16="http://schemas.microsoft.com/office/drawing/2014/main" val="20001"/>
                    </a:ext>
                  </a:extLst>
                </a:gridCol>
                <a:gridCol w="872177">
                  <a:extLst>
                    <a:ext uri="{9D8B030D-6E8A-4147-A177-3AD203B41FA5}">
                      <a16:colId xmlns:a16="http://schemas.microsoft.com/office/drawing/2014/main" val="20002"/>
                    </a:ext>
                  </a:extLst>
                </a:gridCol>
              </a:tblGrid>
              <a:tr h="370795">
                <a:tc gridSpan="3">
                  <a:txBody>
                    <a:bodyPr/>
                    <a:lstStyle/>
                    <a:p>
                      <a:pPr algn="ctr"/>
                      <a:r>
                        <a:rPr lang="en-US" sz="1800" dirty="0" smtClean="0"/>
                        <a:t>Predictions Grid</a:t>
                      </a:r>
                      <a:endParaRPr lang="en-US" sz="1800" dirty="0"/>
                    </a:p>
                  </a:txBody>
                  <a:tcPr marL="91438" marR="91438" marT="45714" marB="45714"/>
                </a:tc>
                <a:tc hMerge="1">
                  <a:txBody>
                    <a:bodyPr/>
                    <a:lstStyle/>
                    <a:p>
                      <a:pPr algn="ctr"/>
                      <a:endParaRPr lang="en-US" i="1" dirty="0"/>
                    </a:p>
                  </a:txBody>
                  <a:tcPr/>
                </a:tc>
                <a:tc hMerge="1">
                  <a:txBody>
                    <a:bodyPr/>
                    <a:lstStyle/>
                    <a:p>
                      <a:endParaRPr lang="en-US" dirty="0"/>
                    </a:p>
                  </a:txBody>
                  <a:tcPr/>
                </a:tc>
                <a:extLst>
                  <a:ext uri="{0D108BD9-81ED-4DB2-BD59-A6C34878D82A}">
                    <a16:rowId xmlns:a16="http://schemas.microsoft.com/office/drawing/2014/main" val="10000"/>
                  </a:ext>
                </a:extLst>
              </a:tr>
              <a:tr h="370795">
                <a:tc>
                  <a:txBody>
                    <a:bodyPr/>
                    <a:lstStyle/>
                    <a:p>
                      <a:endParaRPr lang="en-US" sz="1800" dirty="0"/>
                    </a:p>
                  </a:txBody>
                  <a:tcPr marL="91438" marR="91438" marT="45714" marB="45714"/>
                </a:tc>
                <a:tc>
                  <a:txBody>
                    <a:bodyPr/>
                    <a:lstStyle/>
                    <a:p>
                      <a:pPr algn="ctr"/>
                      <a:r>
                        <a:rPr lang="en-US" sz="1800" b="1" i="1" dirty="0" smtClean="0"/>
                        <a:t>P</a:t>
                      </a:r>
                      <a:endParaRPr lang="en-US" sz="1800" b="1" i="1" dirty="0"/>
                    </a:p>
                  </a:txBody>
                  <a:tcPr marL="91438" marR="91438" marT="45714" marB="45714"/>
                </a:tc>
                <a:tc>
                  <a:txBody>
                    <a:bodyPr/>
                    <a:lstStyle/>
                    <a:p>
                      <a:pPr algn="ctr"/>
                      <a:r>
                        <a:rPr lang="en-US" sz="1800" b="1" i="1" dirty="0" err="1" smtClean="0"/>
                        <a:t>Q</a:t>
                      </a:r>
                      <a:r>
                        <a:rPr lang="en-US" sz="1800" b="1" i="1" baseline="30000" dirty="0" err="1" smtClean="0"/>
                        <a:t>d</a:t>
                      </a:r>
                      <a:r>
                        <a:rPr lang="en-US" sz="1800" b="1" i="1" dirty="0" smtClean="0"/>
                        <a:t>, Q</a:t>
                      </a:r>
                      <a:r>
                        <a:rPr lang="en-US" sz="1800" b="1" i="1" baseline="30000" dirty="0" smtClean="0"/>
                        <a:t>s</a:t>
                      </a:r>
                      <a:endParaRPr lang="en-US" sz="1800" b="1" i="1" baseline="30000" dirty="0"/>
                    </a:p>
                  </a:txBody>
                  <a:tcPr marL="91438" marR="91438" marT="45714" marB="45714"/>
                </a:tc>
                <a:extLst>
                  <a:ext uri="{0D108BD9-81ED-4DB2-BD59-A6C34878D82A}">
                    <a16:rowId xmlns:a16="http://schemas.microsoft.com/office/drawing/2014/main" val="10001"/>
                  </a:ext>
                </a:extLst>
              </a:tr>
              <a:tr h="370795">
                <a:tc>
                  <a:txBody>
                    <a:bodyPr/>
                    <a:lstStyle/>
                    <a:p>
                      <a:r>
                        <a:rPr lang="en-US" sz="1800" b="1" i="1" dirty="0" smtClean="0"/>
                        <a:t>Y</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2"/>
                  </a:ext>
                </a:extLst>
              </a:tr>
              <a:tr h="370795">
                <a:tc>
                  <a:txBody>
                    <a:bodyPr/>
                    <a:lstStyle/>
                    <a:p>
                      <a:r>
                        <a:rPr lang="en-US" sz="1800" b="1" i="1" dirty="0" smtClean="0"/>
                        <a:t>a</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3"/>
                  </a:ext>
                </a:extLst>
              </a:tr>
              <a:tr h="370795">
                <a:tc>
                  <a:txBody>
                    <a:bodyPr/>
                    <a:lstStyle/>
                    <a:p>
                      <a:r>
                        <a:rPr lang="en-US" sz="1800" b="1" i="1" dirty="0" smtClean="0"/>
                        <a:t>b</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4"/>
                  </a:ext>
                </a:extLst>
              </a:tr>
              <a:tr h="370795">
                <a:tc>
                  <a:txBody>
                    <a:bodyPr/>
                    <a:lstStyle/>
                    <a:p>
                      <a:r>
                        <a:rPr lang="en-US" sz="1800" b="1" i="1" dirty="0" smtClean="0"/>
                        <a:t>c</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5"/>
                  </a:ext>
                </a:extLst>
              </a:tr>
              <a:tr h="370795">
                <a:tc>
                  <a:txBody>
                    <a:bodyPr/>
                    <a:lstStyle/>
                    <a:p>
                      <a:r>
                        <a:rPr lang="en-US" sz="1800" b="1" i="1" dirty="0" smtClean="0"/>
                        <a:t>P</a:t>
                      </a:r>
                      <a:r>
                        <a:rPr lang="en-US" sz="1800" b="1" i="1" baseline="-25000" dirty="0" smtClean="0"/>
                        <a:t>m</a:t>
                      </a:r>
                      <a:endParaRPr lang="en-US" sz="1800" b="1" i="1" baseline="-25000"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L="91438" marR="91438" marT="45714" marB="45714"/>
                </a:tc>
                <a:extLst>
                  <a:ext uri="{0D108BD9-81ED-4DB2-BD59-A6C34878D82A}">
                    <a16:rowId xmlns:a16="http://schemas.microsoft.com/office/drawing/2014/main" val="10006"/>
                  </a:ext>
                </a:extLst>
              </a:tr>
              <a:tr h="370795">
                <a:tc>
                  <a:txBody>
                    <a:bodyPr/>
                    <a:lstStyle/>
                    <a:p>
                      <a:r>
                        <a:rPr lang="en-US" sz="1800" b="1" i="1" dirty="0" smtClean="0"/>
                        <a:t>e</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7"/>
                  </a:ext>
                </a:extLst>
              </a:tr>
              <a:tr h="370795">
                <a:tc>
                  <a:txBody>
                    <a:bodyPr/>
                    <a:lstStyle/>
                    <a:p>
                      <a:r>
                        <a:rPr lang="en-US" sz="1800" b="1" i="1" dirty="0" smtClean="0"/>
                        <a:t>f</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L="91438" marR="91438" marT="45714" marB="45714"/>
                </a:tc>
                <a:extLst>
                  <a:ext uri="{0D108BD9-81ED-4DB2-BD59-A6C34878D82A}">
                    <a16:rowId xmlns:a16="http://schemas.microsoft.com/office/drawing/2014/main" val="10008"/>
                  </a:ext>
                </a:extLst>
              </a:tr>
              <a:tr h="370795">
                <a:tc>
                  <a:txBody>
                    <a:bodyPr/>
                    <a:lstStyle/>
                    <a:p>
                      <a:r>
                        <a:rPr lang="en-US" sz="1800" b="1" i="1" dirty="0" smtClean="0"/>
                        <a:t>g</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9"/>
                  </a:ext>
                </a:extLst>
              </a:tr>
              <a:tr h="370795">
                <a:tc>
                  <a:txBody>
                    <a:bodyPr/>
                    <a:lstStyle/>
                    <a:p>
                      <a:r>
                        <a:rPr lang="en-US" sz="1800" b="1" i="1" dirty="0" err="1" smtClean="0">
                          <a:solidFill>
                            <a:srgbClr val="0070C0"/>
                          </a:solidFill>
                        </a:rPr>
                        <a:t>P</a:t>
                      </a:r>
                      <a:r>
                        <a:rPr lang="en-US" sz="1800" b="1" i="1" baseline="-25000" dirty="0" err="1" smtClean="0">
                          <a:solidFill>
                            <a:srgbClr val="0070C0"/>
                          </a:solidFill>
                        </a:rPr>
                        <a:t>b</a:t>
                      </a:r>
                      <a:endParaRPr lang="en-US" sz="1800" b="1" i="1" baseline="-25000"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endParaRPr lang="en-US" sz="1800" dirty="0"/>
                    </a:p>
                  </a:txBody>
                  <a:tcPr marL="91438" marR="91438" marT="45714" marB="45714"/>
                </a:tc>
                <a:extLst>
                  <a:ext uri="{0D108BD9-81ED-4DB2-BD59-A6C34878D82A}">
                    <a16:rowId xmlns:a16="http://schemas.microsoft.com/office/drawing/2014/main" val="10010"/>
                  </a:ext>
                </a:extLst>
              </a:tr>
              <a:tr h="370795">
                <a:tc>
                  <a:txBody>
                    <a:bodyPr/>
                    <a:lstStyle/>
                    <a:p>
                      <a:r>
                        <a:rPr lang="en-US" sz="1800" b="1" i="1" dirty="0" smtClean="0">
                          <a:solidFill>
                            <a:srgbClr val="0070C0"/>
                          </a:solidFill>
                        </a:rPr>
                        <a:t>P</a:t>
                      </a:r>
                      <a:r>
                        <a:rPr lang="en-US" sz="1800" b="1" i="1" baseline="-25000" dirty="0" smtClean="0">
                          <a:solidFill>
                            <a:srgbClr val="0070C0"/>
                          </a:solidFill>
                        </a:rPr>
                        <a:t>s</a:t>
                      </a:r>
                      <a:endParaRPr lang="en-US" sz="1800" b="1" i="1" baseline="-25000"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endParaRPr lang="en-US" sz="1800" dirty="0"/>
                    </a:p>
                  </a:txBody>
                  <a:tcPr marL="91438" marR="91438" marT="45714" marB="45714"/>
                </a:tc>
                <a:extLst>
                  <a:ext uri="{0D108BD9-81ED-4DB2-BD59-A6C34878D82A}">
                    <a16:rowId xmlns:a16="http://schemas.microsoft.com/office/drawing/2014/main" val="10011"/>
                  </a:ext>
                </a:extLst>
              </a:tr>
              <a:tr h="370795">
                <a:tc>
                  <a:txBody>
                    <a:bodyPr/>
                    <a:lstStyle/>
                    <a:p>
                      <a:r>
                        <a:rPr lang="en-US" sz="1800" b="1" i="1" dirty="0" smtClean="0">
                          <a:solidFill>
                            <a:srgbClr val="0070C0"/>
                          </a:solidFill>
                        </a:rPr>
                        <a:t>w</a:t>
                      </a:r>
                      <a:endParaRPr lang="en-US" sz="1800" b="1" i="1"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endParaRPr lang="en-US" sz="1800" dirty="0"/>
                    </a:p>
                  </a:txBody>
                  <a:tcPr marL="91438" marR="91438" marT="45714" marB="45714"/>
                </a:tc>
                <a:extLst>
                  <a:ext uri="{0D108BD9-81ED-4DB2-BD59-A6C34878D82A}">
                    <a16:rowId xmlns:a16="http://schemas.microsoft.com/office/drawing/2014/main" val="10012"/>
                  </a:ext>
                </a:extLst>
              </a:tr>
              <a:tr h="370795">
                <a:tc>
                  <a:txBody>
                    <a:bodyPr/>
                    <a:lstStyle/>
                    <a:p>
                      <a:r>
                        <a:rPr lang="en-US" sz="1800" b="1" i="1" dirty="0" smtClean="0">
                          <a:solidFill>
                            <a:srgbClr val="0070C0"/>
                          </a:solidFill>
                        </a:rPr>
                        <a:t>T</a:t>
                      </a:r>
                      <a:endParaRPr lang="en-US" sz="1800" b="1" i="1"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endParaRPr lang="en-US" sz="1800" dirty="0"/>
                    </a:p>
                  </a:txBody>
                  <a:tcPr marL="91438" marR="91438" marT="45714" marB="45714"/>
                </a:tc>
                <a:extLst>
                  <a:ext uri="{0D108BD9-81ED-4DB2-BD59-A6C34878D82A}">
                    <a16:rowId xmlns:a16="http://schemas.microsoft.com/office/drawing/2014/main" val="10013"/>
                  </a:ext>
                </a:extLst>
              </a:tr>
            </a:tbl>
          </a:graphicData>
        </a:graphic>
      </p:graphicFrame>
      <p:sp>
        <p:nvSpPr>
          <p:cNvPr id="9" name="Left Brace 8"/>
          <p:cNvSpPr/>
          <p:nvPr/>
        </p:nvSpPr>
        <p:spPr>
          <a:xfrm>
            <a:off x="4724400" y="22860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4724400" y="38862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18" name="TextBox 10"/>
          <p:cNvSpPr txBox="1">
            <a:spLocks noChangeArrowheads="1"/>
          </p:cNvSpPr>
          <p:nvPr/>
        </p:nvSpPr>
        <p:spPr bwMode="auto">
          <a:xfrm>
            <a:off x="3810000" y="26670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49219" name="TextBox 11"/>
          <p:cNvSpPr txBox="1">
            <a:spLocks noChangeArrowheads="1"/>
          </p:cNvSpPr>
          <p:nvPr/>
        </p:nvSpPr>
        <p:spPr bwMode="auto">
          <a:xfrm>
            <a:off x="3810000" y="42672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sp>
        <p:nvSpPr>
          <p:cNvPr id="18" name="Left Brace 17"/>
          <p:cNvSpPr/>
          <p:nvPr/>
        </p:nvSpPr>
        <p:spPr>
          <a:xfrm>
            <a:off x="4724400" y="53340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49221" name="TextBox 18"/>
          <p:cNvSpPr txBox="1">
            <a:spLocks noChangeArrowheads="1"/>
          </p:cNvSpPr>
          <p:nvPr/>
        </p:nvSpPr>
        <p:spPr bwMode="auto">
          <a:xfrm>
            <a:off x="3810000" y="5802314"/>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Guess</a:t>
            </a:r>
          </a:p>
        </p:txBody>
      </p:sp>
      <p:pic>
        <p:nvPicPr>
          <p:cNvPr id="49222"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5576" y="1676400"/>
            <a:ext cx="2740025" cy="1830388"/>
          </a:xfrm>
        </p:spPr>
      </p:pic>
      <p:pic>
        <p:nvPicPr>
          <p:cNvPr id="49223"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2564" y="3668713"/>
            <a:ext cx="27130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p:txBody>
          <a:bodyPr/>
          <a:lstStyle/>
          <a:p>
            <a:pPr eaLnBrk="1" hangingPunct="1"/>
            <a:r>
              <a:rPr lang="en-US" altLang="en-US" smtClean="0"/>
              <a:t>Models make predictions</a:t>
            </a:r>
          </a:p>
        </p:txBody>
      </p:sp>
      <p:sp>
        <p:nvSpPr>
          <p:cNvPr id="50179" name="TextBox 3"/>
          <p:cNvSpPr txBox="1">
            <a:spLocks noChangeArrowheads="1"/>
          </p:cNvSpPr>
          <p:nvPr/>
        </p:nvSpPr>
        <p:spPr bwMode="auto">
          <a:xfrm>
            <a:off x="1905000" y="15240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graphicFrame>
        <p:nvGraphicFramePr>
          <p:cNvPr id="8" name="Table 7"/>
          <p:cNvGraphicFramePr>
            <a:graphicFrameLocks noGrp="1"/>
          </p:cNvGraphicFramePr>
          <p:nvPr/>
        </p:nvGraphicFramePr>
        <p:xfrm>
          <a:off x="5257800" y="1524000"/>
          <a:ext cx="2206626" cy="5191130"/>
        </p:xfrm>
        <a:graphic>
          <a:graphicData uri="http://schemas.openxmlformats.org/drawingml/2006/table">
            <a:tbl>
              <a:tblPr firstRow="1" bandRow="1">
                <a:tableStyleId>{5C22544A-7EE6-4342-B048-85BDC9FD1C3A}</a:tableStyleId>
              </a:tblPr>
              <a:tblGrid>
                <a:gridCol w="462272">
                  <a:extLst>
                    <a:ext uri="{9D8B030D-6E8A-4147-A177-3AD203B41FA5}">
                      <a16:colId xmlns:a16="http://schemas.microsoft.com/office/drawing/2014/main" val="20000"/>
                    </a:ext>
                  </a:extLst>
                </a:gridCol>
                <a:gridCol w="872177">
                  <a:extLst>
                    <a:ext uri="{9D8B030D-6E8A-4147-A177-3AD203B41FA5}">
                      <a16:colId xmlns:a16="http://schemas.microsoft.com/office/drawing/2014/main" val="20001"/>
                    </a:ext>
                  </a:extLst>
                </a:gridCol>
                <a:gridCol w="872177">
                  <a:extLst>
                    <a:ext uri="{9D8B030D-6E8A-4147-A177-3AD203B41FA5}">
                      <a16:colId xmlns:a16="http://schemas.microsoft.com/office/drawing/2014/main" val="20002"/>
                    </a:ext>
                  </a:extLst>
                </a:gridCol>
              </a:tblGrid>
              <a:tr h="370795">
                <a:tc gridSpan="3">
                  <a:txBody>
                    <a:bodyPr/>
                    <a:lstStyle/>
                    <a:p>
                      <a:pPr algn="ctr"/>
                      <a:r>
                        <a:rPr lang="en-US" sz="1800" dirty="0" smtClean="0"/>
                        <a:t>Predictions Grid</a:t>
                      </a:r>
                      <a:endParaRPr lang="en-US" sz="1800" dirty="0"/>
                    </a:p>
                  </a:txBody>
                  <a:tcPr marL="91438" marR="91438" marT="45714" marB="45714"/>
                </a:tc>
                <a:tc hMerge="1">
                  <a:txBody>
                    <a:bodyPr/>
                    <a:lstStyle/>
                    <a:p>
                      <a:pPr algn="ctr"/>
                      <a:endParaRPr lang="en-US" i="1" dirty="0"/>
                    </a:p>
                  </a:txBody>
                  <a:tcPr/>
                </a:tc>
                <a:tc hMerge="1">
                  <a:txBody>
                    <a:bodyPr/>
                    <a:lstStyle/>
                    <a:p>
                      <a:endParaRPr lang="en-US" dirty="0"/>
                    </a:p>
                  </a:txBody>
                  <a:tcPr/>
                </a:tc>
                <a:extLst>
                  <a:ext uri="{0D108BD9-81ED-4DB2-BD59-A6C34878D82A}">
                    <a16:rowId xmlns:a16="http://schemas.microsoft.com/office/drawing/2014/main" val="10000"/>
                  </a:ext>
                </a:extLst>
              </a:tr>
              <a:tr h="370795">
                <a:tc>
                  <a:txBody>
                    <a:bodyPr/>
                    <a:lstStyle/>
                    <a:p>
                      <a:endParaRPr lang="en-US" sz="1800" dirty="0"/>
                    </a:p>
                  </a:txBody>
                  <a:tcPr marL="91438" marR="91438" marT="45714" marB="45714"/>
                </a:tc>
                <a:tc>
                  <a:txBody>
                    <a:bodyPr/>
                    <a:lstStyle/>
                    <a:p>
                      <a:pPr algn="ctr"/>
                      <a:r>
                        <a:rPr lang="en-US" sz="1800" b="1" i="1" dirty="0" smtClean="0"/>
                        <a:t>P</a:t>
                      </a:r>
                      <a:endParaRPr lang="en-US" sz="1800" b="1" i="1" dirty="0"/>
                    </a:p>
                  </a:txBody>
                  <a:tcPr marL="91438" marR="91438" marT="45714" marB="45714"/>
                </a:tc>
                <a:tc>
                  <a:txBody>
                    <a:bodyPr/>
                    <a:lstStyle/>
                    <a:p>
                      <a:pPr algn="ctr"/>
                      <a:r>
                        <a:rPr lang="en-US" sz="1800" b="1" i="1" dirty="0" err="1" smtClean="0"/>
                        <a:t>Q</a:t>
                      </a:r>
                      <a:r>
                        <a:rPr lang="en-US" sz="1800" b="1" i="1" baseline="30000" dirty="0" err="1" smtClean="0"/>
                        <a:t>d</a:t>
                      </a:r>
                      <a:r>
                        <a:rPr lang="en-US" sz="1800" b="1" i="1" dirty="0" smtClean="0"/>
                        <a:t>, Q</a:t>
                      </a:r>
                      <a:r>
                        <a:rPr lang="en-US" sz="1800" b="1" i="1" baseline="30000" dirty="0" smtClean="0"/>
                        <a:t>s</a:t>
                      </a:r>
                      <a:endParaRPr lang="en-US" sz="1800" b="1" i="1" baseline="30000" dirty="0"/>
                    </a:p>
                  </a:txBody>
                  <a:tcPr marL="91438" marR="91438" marT="45714" marB="45714"/>
                </a:tc>
                <a:extLst>
                  <a:ext uri="{0D108BD9-81ED-4DB2-BD59-A6C34878D82A}">
                    <a16:rowId xmlns:a16="http://schemas.microsoft.com/office/drawing/2014/main" val="10001"/>
                  </a:ext>
                </a:extLst>
              </a:tr>
              <a:tr h="370795">
                <a:tc>
                  <a:txBody>
                    <a:bodyPr/>
                    <a:lstStyle/>
                    <a:p>
                      <a:r>
                        <a:rPr lang="en-US" sz="1800" b="1" i="1" dirty="0" smtClean="0"/>
                        <a:t>Y</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2"/>
                  </a:ext>
                </a:extLst>
              </a:tr>
              <a:tr h="370795">
                <a:tc>
                  <a:txBody>
                    <a:bodyPr/>
                    <a:lstStyle/>
                    <a:p>
                      <a:r>
                        <a:rPr lang="en-US" sz="1800" b="1" i="1" dirty="0" smtClean="0"/>
                        <a:t>a</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3"/>
                  </a:ext>
                </a:extLst>
              </a:tr>
              <a:tr h="370795">
                <a:tc>
                  <a:txBody>
                    <a:bodyPr/>
                    <a:lstStyle/>
                    <a:p>
                      <a:r>
                        <a:rPr lang="en-US" sz="1800" b="1" i="1" dirty="0" smtClean="0"/>
                        <a:t>b</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4"/>
                  </a:ext>
                </a:extLst>
              </a:tr>
              <a:tr h="370795">
                <a:tc>
                  <a:txBody>
                    <a:bodyPr/>
                    <a:lstStyle/>
                    <a:p>
                      <a:r>
                        <a:rPr lang="en-US" sz="1800" b="1" i="1" dirty="0" smtClean="0"/>
                        <a:t>c</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5"/>
                  </a:ext>
                </a:extLst>
              </a:tr>
              <a:tr h="370795">
                <a:tc>
                  <a:txBody>
                    <a:bodyPr/>
                    <a:lstStyle/>
                    <a:p>
                      <a:r>
                        <a:rPr lang="en-US" sz="1800" b="1" i="1" dirty="0" smtClean="0"/>
                        <a:t>P</a:t>
                      </a:r>
                      <a:r>
                        <a:rPr lang="en-US" sz="1800" b="1" i="1" baseline="-25000" dirty="0" smtClean="0"/>
                        <a:t>m</a:t>
                      </a:r>
                      <a:endParaRPr lang="en-US" sz="1800" b="1" i="1" baseline="-25000"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L="91438" marR="91438" marT="45714" marB="45714"/>
                </a:tc>
                <a:extLst>
                  <a:ext uri="{0D108BD9-81ED-4DB2-BD59-A6C34878D82A}">
                    <a16:rowId xmlns:a16="http://schemas.microsoft.com/office/drawing/2014/main" val="10006"/>
                  </a:ext>
                </a:extLst>
              </a:tr>
              <a:tr h="370795">
                <a:tc>
                  <a:txBody>
                    <a:bodyPr/>
                    <a:lstStyle/>
                    <a:p>
                      <a:r>
                        <a:rPr lang="en-US" sz="1800" b="1" i="1" dirty="0" smtClean="0"/>
                        <a:t>e</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7"/>
                  </a:ext>
                </a:extLst>
              </a:tr>
              <a:tr h="370795">
                <a:tc>
                  <a:txBody>
                    <a:bodyPr/>
                    <a:lstStyle/>
                    <a:p>
                      <a:r>
                        <a:rPr lang="en-US" sz="1800" b="1" i="1" dirty="0" smtClean="0"/>
                        <a:t>f</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a:t>
                      </a:r>
                    </a:p>
                  </a:txBody>
                  <a:tcPr marL="91438" marR="91438" marT="45714" marB="45714"/>
                </a:tc>
                <a:extLst>
                  <a:ext uri="{0D108BD9-81ED-4DB2-BD59-A6C34878D82A}">
                    <a16:rowId xmlns:a16="http://schemas.microsoft.com/office/drawing/2014/main" val="10008"/>
                  </a:ext>
                </a:extLst>
              </a:tr>
              <a:tr h="370795">
                <a:tc>
                  <a:txBody>
                    <a:bodyPr/>
                    <a:lstStyle/>
                    <a:p>
                      <a:r>
                        <a:rPr lang="en-US" sz="1800" b="1" i="1" dirty="0" smtClean="0"/>
                        <a:t>g</a:t>
                      </a:r>
                      <a:endParaRPr lang="en-US" sz="1800" b="1" i="1" dirty="0"/>
                    </a:p>
                  </a:txBody>
                  <a:tcPr marL="91438" marR="91438" marT="45714" marB="45714"/>
                </a:tc>
                <a:tc>
                  <a:txBody>
                    <a:bodyPr/>
                    <a:lstStyle/>
                    <a:p>
                      <a:pPr algn="ctr"/>
                      <a:r>
                        <a:rPr lang="en-US" sz="1800" dirty="0" smtClean="0"/>
                        <a:t>–</a:t>
                      </a:r>
                      <a:endParaRPr lang="en-US" sz="1800" dirty="0"/>
                    </a:p>
                  </a:txBody>
                  <a:tcPr marL="91438" marR="91438" marT="45714" marB="45714"/>
                </a:tc>
                <a:tc>
                  <a:txBody>
                    <a:bodyPr/>
                    <a:lstStyle/>
                    <a:p>
                      <a:pPr algn="ctr"/>
                      <a:r>
                        <a:rPr lang="en-US" sz="1800" dirty="0" smtClean="0"/>
                        <a:t>+</a:t>
                      </a:r>
                      <a:endParaRPr lang="en-US" sz="1800" dirty="0"/>
                    </a:p>
                  </a:txBody>
                  <a:tcPr marL="91438" marR="91438" marT="45714" marB="45714"/>
                </a:tc>
                <a:extLst>
                  <a:ext uri="{0D108BD9-81ED-4DB2-BD59-A6C34878D82A}">
                    <a16:rowId xmlns:a16="http://schemas.microsoft.com/office/drawing/2014/main" val="10009"/>
                  </a:ext>
                </a:extLst>
              </a:tr>
              <a:tr h="370795">
                <a:tc>
                  <a:txBody>
                    <a:bodyPr/>
                    <a:lstStyle/>
                    <a:p>
                      <a:r>
                        <a:rPr lang="en-US" sz="1800" b="1" i="1" dirty="0" err="1" smtClean="0">
                          <a:solidFill>
                            <a:srgbClr val="0070C0"/>
                          </a:solidFill>
                        </a:rPr>
                        <a:t>P</a:t>
                      </a:r>
                      <a:r>
                        <a:rPr lang="en-US" sz="1800" b="1" i="1" baseline="-25000" dirty="0" err="1" smtClean="0">
                          <a:solidFill>
                            <a:srgbClr val="0070C0"/>
                          </a:solidFill>
                        </a:rPr>
                        <a:t>b</a:t>
                      </a:r>
                      <a:endParaRPr lang="en-US" sz="1800" b="1" i="1" baseline="-25000"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38" marR="91438" marT="45714" marB="45714"/>
                </a:tc>
                <a:extLst>
                  <a:ext uri="{0D108BD9-81ED-4DB2-BD59-A6C34878D82A}">
                    <a16:rowId xmlns:a16="http://schemas.microsoft.com/office/drawing/2014/main" val="10010"/>
                  </a:ext>
                </a:extLst>
              </a:tr>
              <a:tr h="370795">
                <a:tc>
                  <a:txBody>
                    <a:bodyPr/>
                    <a:lstStyle/>
                    <a:p>
                      <a:r>
                        <a:rPr lang="en-US" sz="1800" b="1" i="1" dirty="0" smtClean="0">
                          <a:solidFill>
                            <a:srgbClr val="0070C0"/>
                          </a:solidFill>
                        </a:rPr>
                        <a:t>P</a:t>
                      </a:r>
                      <a:r>
                        <a:rPr lang="en-US" sz="1800" b="1" i="1" baseline="-25000" dirty="0" smtClean="0">
                          <a:solidFill>
                            <a:srgbClr val="0070C0"/>
                          </a:solidFill>
                        </a:rPr>
                        <a:t>s</a:t>
                      </a:r>
                      <a:endParaRPr lang="en-US" sz="1800" b="1" i="1" baseline="-25000"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38" marR="91438" marT="45714" marB="45714"/>
                </a:tc>
                <a:extLst>
                  <a:ext uri="{0D108BD9-81ED-4DB2-BD59-A6C34878D82A}">
                    <a16:rowId xmlns:a16="http://schemas.microsoft.com/office/drawing/2014/main" val="10011"/>
                  </a:ext>
                </a:extLst>
              </a:tr>
              <a:tr h="370795">
                <a:tc>
                  <a:txBody>
                    <a:bodyPr/>
                    <a:lstStyle/>
                    <a:p>
                      <a:r>
                        <a:rPr lang="en-US" sz="1800" b="1" i="1" dirty="0" smtClean="0">
                          <a:solidFill>
                            <a:srgbClr val="0070C0"/>
                          </a:solidFill>
                        </a:rPr>
                        <a:t>w</a:t>
                      </a:r>
                      <a:endParaRPr lang="en-US" sz="1800" b="1" i="1"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38" marR="91438" marT="45714" marB="45714"/>
                </a:tc>
                <a:extLst>
                  <a:ext uri="{0D108BD9-81ED-4DB2-BD59-A6C34878D82A}">
                    <a16:rowId xmlns:a16="http://schemas.microsoft.com/office/drawing/2014/main" val="10012"/>
                  </a:ext>
                </a:extLst>
              </a:tr>
              <a:tr h="370795">
                <a:tc>
                  <a:txBody>
                    <a:bodyPr/>
                    <a:lstStyle/>
                    <a:p>
                      <a:r>
                        <a:rPr lang="en-US" sz="1800" b="1" i="1" dirty="0" smtClean="0">
                          <a:solidFill>
                            <a:srgbClr val="0070C0"/>
                          </a:solidFill>
                        </a:rPr>
                        <a:t>T</a:t>
                      </a:r>
                      <a:endParaRPr lang="en-US" sz="1800" b="1" i="1" dirty="0">
                        <a:solidFill>
                          <a:srgbClr val="0070C0"/>
                        </a:solidFill>
                      </a:endParaRPr>
                    </a:p>
                  </a:txBody>
                  <a:tcPr marL="91438" marR="91438" marT="45714" marB="45714"/>
                </a:tc>
                <a:tc>
                  <a:txBody>
                    <a:bodyPr/>
                    <a:lstStyle/>
                    <a:p>
                      <a:pPr algn="ctr"/>
                      <a:r>
                        <a:rPr lang="en-US" sz="1800" dirty="0" smtClean="0">
                          <a:solidFill>
                            <a:srgbClr val="0070C0"/>
                          </a:solidFill>
                        </a:rPr>
                        <a:t>-</a:t>
                      </a:r>
                      <a:endParaRPr lang="en-US" sz="1800" dirty="0">
                        <a:solidFill>
                          <a:srgbClr val="0070C0"/>
                        </a:solidFill>
                      </a:endParaRPr>
                    </a:p>
                  </a:txBody>
                  <a:tcPr marL="91473" marR="91473" marT="45714" marB="45714"/>
                </a:tc>
                <a:tc>
                  <a:txBody>
                    <a:bodyPr/>
                    <a:lstStyle/>
                    <a:p>
                      <a:pPr algn="ctr"/>
                      <a:r>
                        <a:rPr lang="en-US" sz="1800" dirty="0" smtClean="0">
                          <a:solidFill>
                            <a:srgbClr val="0070C0"/>
                          </a:solidFill>
                        </a:rPr>
                        <a:t>+</a:t>
                      </a:r>
                      <a:endParaRPr lang="en-US" sz="1800" dirty="0">
                        <a:solidFill>
                          <a:srgbClr val="0070C0"/>
                        </a:solidFill>
                      </a:endParaRPr>
                    </a:p>
                  </a:txBody>
                  <a:tcPr marL="91438" marR="91438" marT="45714" marB="45714"/>
                </a:tc>
                <a:extLst>
                  <a:ext uri="{0D108BD9-81ED-4DB2-BD59-A6C34878D82A}">
                    <a16:rowId xmlns:a16="http://schemas.microsoft.com/office/drawing/2014/main" val="10013"/>
                  </a:ext>
                </a:extLst>
              </a:tr>
            </a:tbl>
          </a:graphicData>
        </a:graphic>
      </p:graphicFrame>
      <p:sp>
        <p:nvSpPr>
          <p:cNvPr id="9" name="Left Brace 8"/>
          <p:cNvSpPr/>
          <p:nvPr/>
        </p:nvSpPr>
        <p:spPr>
          <a:xfrm>
            <a:off x="4724400" y="22860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4724400" y="38862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42" name="TextBox 10"/>
          <p:cNvSpPr txBox="1">
            <a:spLocks noChangeArrowheads="1"/>
          </p:cNvSpPr>
          <p:nvPr/>
        </p:nvSpPr>
        <p:spPr bwMode="auto">
          <a:xfrm>
            <a:off x="3810000" y="26670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50243" name="TextBox 11"/>
          <p:cNvSpPr txBox="1">
            <a:spLocks noChangeArrowheads="1"/>
          </p:cNvSpPr>
          <p:nvPr/>
        </p:nvSpPr>
        <p:spPr bwMode="auto">
          <a:xfrm>
            <a:off x="3810000" y="42672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sp>
        <p:nvSpPr>
          <p:cNvPr id="18" name="Left Brace 17"/>
          <p:cNvSpPr/>
          <p:nvPr/>
        </p:nvSpPr>
        <p:spPr>
          <a:xfrm>
            <a:off x="4724400" y="53340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0245" name="TextBox 18"/>
          <p:cNvSpPr txBox="1">
            <a:spLocks noChangeArrowheads="1"/>
          </p:cNvSpPr>
          <p:nvPr/>
        </p:nvSpPr>
        <p:spPr bwMode="auto">
          <a:xfrm>
            <a:off x="3810000" y="5802314"/>
            <a:ext cx="990600"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Guess</a:t>
            </a:r>
          </a:p>
        </p:txBody>
      </p:sp>
      <p:pic>
        <p:nvPicPr>
          <p:cNvPr id="50246" name="Content Placeholder 3"/>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7775576" y="1676400"/>
            <a:ext cx="2740025" cy="1830388"/>
          </a:xfrm>
        </p:spPr>
      </p:pic>
      <p:pic>
        <p:nvPicPr>
          <p:cNvPr id="50247" name="Content Placeholder 3"/>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02564" y="3668713"/>
            <a:ext cx="2713037" cy="184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Title 1"/>
          <p:cNvSpPr>
            <a:spLocks noGrp="1"/>
          </p:cNvSpPr>
          <p:nvPr>
            <p:ph type="title"/>
          </p:nvPr>
        </p:nvSpPr>
        <p:spPr/>
        <p:txBody>
          <a:bodyPr/>
          <a:lstStyle/>
          <a:p>
            <a:pPr eaLnBrk="1" hangingPunct="1"/>
            <a:r>
              <a:rPr lang="en-US" altLang="en-US" smtClean="0"/>
              <a:t>Models make predictions</a:t>
            </a:r>
          </a:p>
        </p:txBody>
      </p:sp>
      <p:sp>
        <p:nvSpPr>
          <p:cNvPr id="51203" name="TextBox 3"/>
          <p:cNvSpPr txBox="1">
            <a:spLocks noChangeArrowheads="1"/>
          </p:cNvSpPr>
          <p:nvPr/>
        </p:nvSpPr>
        <p:spPr bwMode="auto">
          <a:xfrm>
            <a:off x="1905000" y="1524000"/>
            <a:ext cx="28956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a</a:t>
            </a:r>
            <a:r>
              <a:rPr lang="en-US" altLang="en-US" sz="2400"/>
              <a:t> + </a:t>
            </a:r>
            <a:r>
              <a:rPr lang="en-US" altLang="en-US" sz="2400" i="1"/>
              <a:t>bY</a:t>
            </a:r>
            <a:r>
              <a:rPr lang="en-US" altLang="en-US" sz="2400"/>
              <a:t> – </a:t>
            </a:r>
            <a:r>
              <a:rPr lang="en-US" altLang="en-US" sz="2400" i="1"/>
              <a:t>cP</a:t>
            </a:r>
          </a:p>
          <a:p>
            <a:pPr eaLnBrk="1" hangingPunct="1">
              <a:spcBef>
                <a:spcPct val="0"/>
              </a:spcBef>
              <a:buFontTx/>
              <a:buNone/>
            </a:pPr>
            <a:r>
              <a:rPr lang="en-US" altLang="en-US" sz="2400" i="1"/>
              <a:t>Q</a:t>
            </a:r>
            <a:r>
              <a:rPr lang="en-US" altLang="en-US" sz="2400" i="1" baseline="30000"/>
              <a:t>s</a:t>
            </a:r>
            <a:r>
              <a:rPr lang="en-US" altLang="en-US" sz="2400"/>
              <a:t> = </a:t>
            </a:r>
            <a:r>
              <a:rPr lang="en-US" altLang="en-US" sz="2400" i="1"/>
              <a:t>e</a:t>
            </a:r>
            <a:r>
              <a:rPr lang="en-US" altLang="en-US" sz="2400"/>
              <a:t> – </a:t>
            </a:r>
            <a:r>
              <a:rPr lang="en-US" altLang="en-US" sz="2400" i="1"/>
              <a:t>fP</a:t>
            </a:r>
            <a:r>
              <a:rPr lang="en-US" altLang="en-US" sz="2400" i="1" baseline="-25000"/>
              <a:t>m</a:t>
            </a:r>
            <a:r>
              <a:rPr lang="en-US" altLang="en-US" sz="2400"/>
              <a:t> + </a:t>
            </a:r>
            <a:r>
              <a:rPr lang="en-US" altLang="en-US" sz="2400" i="1"/>
              <a:t>gP</a:t>
            </a:r>
          </a:p>
          <a:p>
            <a:pPr eaLnBrk="1" hangingPunct="1">
              <a:spcBef>
                <a:spcPct val="0"/>
              </a:spcBef>
              <a:buFontTx/>
              <a:buNone/>
            </a:pPr>
            <a:r>
              <a:rPr lang="en-US" altLang="en-US" sz="2400" i="1"/>
              <a:t>Q</a:t>
            </a:r>
            <a:r>
              <a:rPr lang="en-US" altLang="en-US" sz="2400" i="1" baseline="30000"/>
              <a:t>d</a:t>
            </a:r>
            <a:r>
              <a:rPr lang="en-US" altLang="en-US" sz="2400"/>
              <a:t> = </a:t>
            </a:r>
            <a:r>
              <a:rPr lang="en-US" altLang="en-US" sz="2400" i="1"/>
              <a:t>Q</a:t>
            </a:r>
            <a:r>
              <a:rPr lang="en-US" altLang="en-US" sz="2400" i="1" baseline="30000"/>
              <a:t>s</a:t>
            </a:r>
            <a:endParaRPr lang="en-US" altLang="en-US" sz="2400" i="1"/>
          </a:p>
        </p:txBody>
      </p:sp>
      <p:graphicFrame>
        <p:nvGraphicFramePr>
          <p:cNvPr id="51204" name="Object 6"/>
          <p:cNvGraphicFramePr>
            <a:graphicFrameLocks noChangeAspect="1"/>
          </p:cNvGraphicFramePr>
          <p:nvPr/>
        </p:nvGraphicFramePr>
        <p:xfrm>
          <a:off x="1905001" y="3124200"/>
          <a:ext cx="3241675" cy="914400"/>
        </p:xfrm>
        <a:graphic>
          <a:graphicData uri="http://schemas.openxmlformats.org/presentationml/2006/ole">
            <mc:AlternateContent xmlns:mc="http://schemas.openxmlformats.org/markup-compatibility/2006">
              <mc:Choice xmlns:v="urn:schemas-microsoft-com:vml" Requires="v">
                <p:oleObj spid="_x0000_s51273" name="Equation" r:id="rId4" imgW="1485900" imgH="419100" progId="Equation.3">
                  <p:embed/>
                </p:oleObj>
              </mc:Choice>
              <mc:Fallback>
                <p:oleObj name="Equation" r:id="rId4" imgW="1485900" imgH="419100" progId="Equation.3">
                  <p:embed/>
                  <p:pic>
                    <p:nvPicPr>
                      <p:cNvPr id="0" name="Object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05001" y="3124200"/>
                        <a:ext cx="3241675" cy="91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8" name="Table 7"/>
          <p:cNvGraphicFramePr>
            <a:graphicFrameLocks noGrp="1"/>
          </p:cNvGraphicFramePr>
          <p:nvPr/>
        </p:nvGraphicFramePr>
        <p:xfrm>
          <a:off x="8229600" y="1981200"/>
          <a:ext cx="2206626" cy="3708400"/>
        </p:xfrm>
        <a:graphic>
          <a:graphicData uri="http://schemas.openxmlformats.org/drawingml/2006/table">
            <a:tbl>
              <a:tblPr firstRow="1" bandRow="1">
                <a:tableStyleId>{5C22544A-7EE6-4342-B048-85BDC9FD1C3A}</a:tableStyleId>
              </a:tblPr>
              <a:tblGrid>
                <a:gridCol w="462272">
                  <a:extLst>
                    <a:ext uri="{9D8B030D-6E8A-4147-A177-3AD203B41FA5}">
                      <a16:colId xmlns:a16="http://schemas.microsoft.com/office/drawing/2014/main" val="20000"/>
                    </a:ext>
                  </a:extLst>
                </a:gridCol>
                <a:gridCol w="872177">
                  <a:extLst>
                    <a:ext uri="{9D8B030D-6E8A-4147-A177-3AD203B41FA5}">
                      <a16:colId xmlns:a16="http://schemas.microsoft.com/office/drawing/2014/main" val="20001"/>
                    </a:ext>
                  </a:extLst>
                </a:gridCol>
                <a:gridCol w="872177">
                  <a:extLst>
                    <a:ext uri="{9D8B030D-6E8A-4147-A177-3AD203B41FA5}">
                      <a16:colId xmlns:a16="http://schemas.microsoft.com/office/drawing/2014/main" val="20002"/>
                    </a:ext>
                  </a:extLst>
                </a:gridCol>
              </a:tblGrid>
              <a:tr h="370840">
                <a:tc gridSpan="3">
                  <a:txBody>
                    <a:bodyPr/>
                    <a:lstStyle/>
                    <a:p>
                      <a:r>
                        <a:rPr lang="en-US" dirty="0" smtClean="0"/>
                        <a:t>Predictions Grid</a:t>
                      </a:r>
                      <a:endParaRPr lang="en-US" dirty="0"/>
                    </a:p>
                  </a:txBody>
                  <a:tcPr marL="91438" marR="91438"/>
                </a:tc>
                <a:tc hMerge="1">
                  <a:txBody>
                    <a:bodyPr/>
                    <a:lstStyle/>
                    <a:p>
                      <a:pPr algn="ctr"/>
                      <a:endParaRPr lang="en-US" i="1" dirty="0"/>
                    </a:p>
                  </a:txBody>
                  <a:tcPr/>
                </a:tc>
                <a:tc hMerge="1">
                  <a:txBody>
                    <a:bodyPr/>
                    <a:lstStyle/>
                    <a:p>
                      <a:endParaRPr lang="en-US" dirty="0"/>
                    </a:p>
                  </a:txBody>
                  <a:tcPr/>
                </a:tc>
                <a:extLst>
                  <a:ext uri="{0D108BD9-81ED-4DB2-BD59-A6C34878D82A}">
                    <a16:rowId xmlns:a16="http://schemas.microsoft.com/office/drawing/2014/main" val="10000"/>
                  </a:ext>
                </a:extLst>
              </a:tr>
              <a:tr h="370840">
                <a:tc>
                  <a:txBody>
                    <a:bodyPr/>
                    <a:lstStyle/>
                    <a:p>
                      <a:endParaRPr lang="en-US" dirty="0"/>
                    </a:p>
                  </a:txBody>
                  <a:tcPr marL="91438" marR="91438"/>
                </a:tc>
                <a:tc>
                  <a:txBody>
                    <a:bodyPr/>
                    <a:lstStyle/>
                    <a:p>
                      <a:pPr algn="ctr"/>
                      <a:r>
                        <a:rPr lang="en-US" b="1" i="1" dirty="0" smtClean="0"/>
                        <a:t>P</a:t>
                      </a:r>
                      <a:endParaRPr lang="en-US" b="1" i="1" dirty="0"/>
                    </a:p>
                  </a:txBody>
                  <a:tcPr marL="91438" marR="91438"/>
                </a:tc>
                <a:tc>
                  <a:txBody>
                    <a:bodyPr/>
                    <a:lstStyle/>
                    <a:p>
                      <a:pPr algn="ctr"/>
                      <a:r>
                        <a:rPr lang="en-US" b="1" i="1" dirty="0" err="1" smtClean="0"/>
                        <a:t>Q</a:t>
                      </a:r>
                      <a:r>
                        <a:rPr lang="en-US" b="1" i="1" baseline="30000" dirty="0" err="1" smtClean="0"/>
                        <a:t>d</a:t>
                      </a:r>
                      <a:r>
                        <a:rPr lang="en-US" b="1" i="1" dirty="0" smtClean="0"/>
                        <a:t>, Q</a:t>
                      </a:r>
                      <a:r>
                        <a:rPr lang="en-US" b="1" i="1" baseline="30000" dirty="0" smtClean="0"/>
                        <a:t>s</a:t>
                      </a:r>
                      <a:endParaRPr lang="en-US" b="1" i="1" baseline="30000" dirty="0"/>
                    </a:p>
                  </a:txBody>
                  <a:tcPr marL="91438" marR="91438"/>
                </a:tc>
                <a:extLst>
                  <a:ext uri="{0D108BD9-81ED-4DB2-BD59-A6C34878D82A}">
                    <a16:rowId xmlns:a16="http://schemas.microsoft.com/office/drawing/2014/main" val="10001"/>
                  </a:ext>
                </a:extLst>
              </a:tr>
              <a:tr h="370840">
                <a:tc>
                  <a:txBody>
                    <a:bodyPr/>
                    <a:lstStyle/>
                    <a:p>
                      <a:r>
                        <a:rPr lang="en-US" b="1" i="1" dirty="0" smtClean="0"/>
                        <a:t>Y</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2"/>
                  </a:ext>
                </a:extLst>
              </a:tr>
              <a:tr h="370840">
                <a:tc>
                  <a:txBody>
                    <a:bodyPr/>
                    <a:lstStyle/>
                    <a:p>
                      <a:r>
                        <a:rPr lang="en-US" b="1" i="1" dirty="0" smtClean="0"/>
                        <a:t>a</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3"/>
                  </a:ext>
                </a:extLst>
              </a:tr>
              <a:tr h="370840">
                <a:tc>
                  <a:txBody>
                    <a:bodyPr/>
                    <a:lstStyle/>
                    <a:p>
                      <a:r>
                        <a:rPr lang="en-US" b="1" i="1" dirty="0" smtClean="0"/>
                        <a:t>b</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4"/>
                  </a:ext>
                </a:extLst>
              </a:tr>
              <a:tr h="370840">
                <a:tc>
                  <a:txBody>
                    <a:bodyPr/>
                    <a:lstStyle/>
                    <a:p>
                      <a:r>
                        <a:rPr lang="en-US" b="1" i="1" dirty="0" smtClean="0"/>
                        <a:t>c</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5"/>
                  </a:ext>
                </a:extLst>
              </a:tr>
              <a:tr h="370840">
                <a:tc>
                  <a:txBody>
                    <a:bodyPr/>
                    <a:lstStyle/>
                    <a:p>
                      <a:r>
                        <a:rPr lang="en-US" b="1" i="1" dirty="0" smtClean="0"/>
                        <a:t>P</a:t>
                      </a:r>
                      <a:r>
                        <a:rPr lang="en-US" b="1" i="1" baseline="-25000" dirty="0" smtClean="0"/>
                        <a:t>m</a:t>
                      </a:r>
                      <a:endParaRPr lang="en-US" b="1" i="1" baseline="-25000" dirty="0"/>
                    </a:p>
                  </a:txBody>
                  <a:tcPr marL="91438" marR="91438"/>
                </a:tc>
                <a:tc>
                  <a:txBody>
                    <a:bodyPr/>
                    <a:lstStyle/>
                    <a:p>
                      <a:pPr algn="ctr"/>
                      <a:r>
                        <a:rPr lang="en-US" dirty="0" smtClean="0"/>
                        <a:t>+</a:t>
                      </a:r>
                      <a:endParaRPr lang="en-US" dirty="0"/>
                    </a:p>
                  </a:txBody>
                  <a:tcPr marL="91438" marR="914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marL="91438" marR="91438"/>
                </a:tc>
                <a:extLst>
                  <a:ext uri="{0D108BD9-81ED-4DB2-BD59-A6C34878D82A}">
                    <a16:rowId xmlns:a16="http://schemas.microsoft.com/office/drawing/2014/main" val="10006"/>
                  </a:ext>
                </a:extLst>
              </a:tr>
              <a:tr h="370840">
                <a:tc>
                  <a:txBody>
                    <a:bodyPr/>
                    <a:lstStyle/>
                    <a:p>
                      <a:r>
                        <a:rPr lang="en-US" b="1" i="1" dirty="0" smtClean="0"/>
                        <a:t>e</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7"/>
                  </a:ext>
                </a:extLst>
              </a:tr>
              <a:tr h="370840">
                <a:tc>
                  <a:txBody>
                    <a:bodyPr/>
                    <a:lstStyle/>
                    <a:p>
                      <a:r>
                        <a:rPr lang="en-US" b="1" i="1" dirty="0" smtClean="0"/>
                        <a:t>f</a:t>
                      </a:r>
                      <a:endParaRPr lang="en-US" b="1" i="1" dirty="0"/>
                    </a:p>
                  </a:txBody>
                  <a:tcPr marL="91438" marR="91438"/>
                </a:tc>
                <a:tc>
                  <a:txBody>
                    <a:bodyPr/>
                    <a:lstStyle/>
                    <a:p>
                      <a:pPr algn="ctr"/>
                      <a:r>
                        <a:rPr lang="en-US" dirty="0" smtClean="0"/>
                        <a:t>+</a:t>
                      </a:r>
                      <a:endParaRPr lang="en-US" dirty="0"/>
                    </a:p>
                  </a:txBody>
                  <a:tcPr marL="91438" marR="91438"/>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dirty="0" smtClean="0"/>
                        <a:t>–</a:t>
                      </a:r>
                    </a:p>
                  </a:txBody>
                  <a:tcPr marL="91438" marR="91438"/>
                </a:tc>
                <a:extLst>
                  <a:ext uri="{0D108BD9-81ED-4DB2-BD59-A6C34878D82A}">
                    <a16:rowId xmlns:a16="http://schemas.microsoft.com/office/drawing/2014/main" val="10008"/>
                  </a:ext>
                </a:extLst>
              </a:tr>
              <a:tr h="370840">
                <a:tc>
                  <a:txBody>
                    <a:bodyPr/>
                    <a:lstStyle/>
                    <a:p>
                      <a:r>
                        <a:rPr lang="en-US" b="1" i="1" dirty="0" smtClean="0"/>
                        <a:t>g</a:t>
                      </a:r>
                      <a:endParaRPr lang="en-US" b="1" i="1" dirty="0"/>
                    </a:p>
                  </a:txBody>
                  <a:tcPr marL="91438" marR="91438"/>
                </a:tc>
                <a:tc>
                  <a:txBody>
                    <a:bodyPr/>
                    <a:lstStyle/>
                    <a:p>
                      <a:pPr algn="ctr"/>
                      <a:r>
                        <a:rPr lang="en-US" dirty="0" smtClean="0"/>
                        <a:t>–</a:t>
                      </a:r>
                      <a:endParaRPr lang="en-US" dirty="0"/>
                    </a:p>
                  </a:txBody>
                  <a:tcPr marL="91438" marR="91438"/>
                </a:tc>
                <a:tc>
                  <a:txBody>
                    <a:bodyPr/>
                    <a:lstStyle/>
                    <a:p>
                      <a:pPr algn="ctr"/>
                      <a:r>
                        <a:rPr lang="en-US" dirty="0" smtClean="0"/>
                        <a:t>+</a:t>
                      </a:r>
                      <a:endParaRPr lang="en-US" dirty="0"/>
                    </a:p>
                  </a:txBody>
                  <a:tcPr marL="91438" marR="91438"/>
                </a:tc>
                <a:extLst>
                  <a:ext uri="{0D108BD9-81ED-4DB2-BD59-A6C34878D82A}">
                    <a16:rowId xmlns:a16="http://schemas.microsoft.com/office/drawing/2014/main" val="10009"/>
                  </a:ext>
                </a:extLst>
              </a:tr>
            </a:tbl>
          </a:graphicData>
        </a:graphic>
      </p:graphicFrame>
      <p:sp>
        <p:nvSpPr>
          <p:cNvPr id="9" name="Left Brace 8"/>
          <p:cNvSpPr/>
          <p:nvPr/>
        </p:nvSpPr>
        <p:spPr>
          <a:xfrm>
            <a:off x="7696200" y="27432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10" name="Left Brace 9"/>
          <p:cNvSpPr/>
          <p:nvPr/>
        </p:nvSpPr>
        <p:spPr>
          <a:xfrm>
            <a:off x="7696200" y="4343400"/>
            <a:ext cx="381000" cy="1371600"/>
          </a:xfrm>
          <a:prstGeom prst="leftBrace">
            <a:avLst/>
          </a:prstGeom>
        </p:spPr>
        <p:style>
          <a:lnRef idx="1">
            <a:schemeClr val="accent1"/>
          </a:lnRef>
          <a:fillRef idx="0">
            <a:schemeClr val="accent1"/>
          </a:fillRef>
          <a:effectRef idx="0">
            <a:schemeClr val="accent1"/>
          </a:effectRef>
          <a:fontRef idx="minor">
            <a:schemeClr val="tx1"/>
          </a:fontRef>
        </p:style>
        <p:txBody>
          <a:bodyPr anchor="ctr"/>
          <a:lstStyle/>
          <a:p>
            <a:pPr algn="ctr">
              <a:defRPr/>
            </a:pPr>
            <a:endParaRPr lang="en-US"/>
          </a:p>
        </p:txBody>
      </p:sp>
      <p:sp>
        <p:nvSpPr>
          <p:cNvPr id="51251" name="TextBox 10"/>
          <p:cNvSpPr txBox="1">
            <a:spLocks noChangeArrowheads="1"/>
          </p:cNvSpPr>
          <p:nvPr/>
        </p:nvSpPr>
        <p:spPr bwMode="auto">
          <a:xfrm>
            <a:off x="6781800" y="31242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Demand shifts</a:t>
            </a:r>
          </a:p>
        </p:txBody>
      </p:sp>
      <p:sp>
        <p:nvSpPr>
          <p:cNvPr id="51252" name="TextBox 11"/>
          <p:cNvSpPr txBox="1">
            <a:spLocks noChangeArrowheads="1"/>
          </p:cNvSpPr>
          <p:nvPr/>
        </p:nvSpPr>
        <p:spPr bwMode="auto">
          <a:xfrm>
            <a:off x="6781800" y="4724401"/>
            <a:ext cx="990600"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spcBef>
                <a:spcPct val="20000"/>
              </a:spcBef>
              <a:buFont typeface="Arial" charset="0"/>
              <a:buChar char="•"/>
              <a:defRPr sz="3200">
                <a:solidFill>
                  <a:schemeClr val="tx1"/>
                </a:solidFill>
                <a:latin typeface="Calibri" pitchFamily="34" charset="0"/>
              </a:defRPr>
            </a:lvl1pPr>
            <a:lvl2pPr marL="742950" indent="-285750" eaLnBrk="0" hangingPunct="0">
              <a:spcBef>
                <a:spcPct val="20000"/>
              </a:spcBef>
              <a:buFont typeface="Arial" charset="0"/>
              <a:buChar char="–"/>
              <a:defRPr sz="2800">
                <a:solidFill>
                  <a:schemeClr val="tx1"/>
                </a:solidFill>
                <a:latin typeface="Calibri" pitchFamily="34" charset="0"/>
              </a:defRPr>
            </a:lvl2pPr>
            <a:lvl3pPr marL="1143000" indent="-228600" eaLnBrk="0" hangingPunct="0">
              <a:spcBef>
                <a:spcPct val="20000"/>
              </a:spcBef>
              <a:buFont typeface="Arial" charset="0"/>
              <a:buChar char="•"/>
              <a:defRPr sz="2400">
                <a:solidFill>
                  <a:schemeClr val="tx1"/>
                </a:solidFill>
                <a:latin typeface="Calibri" pitchFamily="34" charset="0"/>
              </a:defRPr>
            </a:lvl3pPr>
            <a:lvl4pPr marL="1600200" indent="-228600" eaLnBrk="0" hangingPunct="0">
              <a:spcBef>
                <a:spcPct val="20000"/>
              </a:spcBef>
              <a:buFont typeface="Arial" charset="0"/>
              <a:buChar char="–"/>
              <a:defRPr sz="2000">
                <a:solidFill>
                  <a:schemeClr val="tx1"/>
                </a:solidFill>
                <a:latin typeface="Calibri" pitchFamily="34" charset="0"/>
              </a:defRPr>
            </a:lvl4pPr>
            <a:lvl5pPr marL="2057400" indent="-228600" eaLnBrk="0" hangingPunct="0">
              <a:spcBef>
                <a:spcPct val="20000"/>
              </a:spcBef>
              <a:buFont typeface="Arial" charset="0"/>
              <a:buChar char="»"/>
              <a:defRPr sz="2000">
                <a:solidFill>
                  <a:schemeClr val="tx1"/>
                </a:solidFill>
                <a:latin typeface="Calibri" pitchFamily="34" charset="0"/>
              </a:defRPr>
            </a:lvl5pPr>
            <a:lvl6pPr marL="2514600" indent="-228600" eaLnBrk="0" fontAlgn="base" hangingPunct="0">
              <a:spcBef>
                <a:spcPct val="20000"/>
              </a:spcBef>
              <a:spcAft>
                <a:spcPct val="0"/>
              </a:spcAft>
              <a:buFont typeface="Arial" charset="0"/>
              <a:buChar char="»"/>
              <a:defRPr sz="2000">
                <a:solidFill>
                  <a:schemeClr val="tx1"/>
                </a:solidFill>
                <a:latin typeface="Calibri" pitchFamily="34" charset="0"/>
              </a:defRPr>
            </a:lvl6pPr>
            <a:lvl7pPr marL="2971800" indent="-228600" eaLnBrk="0" fontAlgn="base" hangingPunct="0">
              <a:spcBef>
                <a:spcPct val="20000"/>
              </a:spcBef>
              <a:spcAft>
                <a:spcPct val="0"/>
              </a:spcAft>
              <a:buFont typeface="Arial" charset="0"/>
              <a:buChar char="»"/>
              <a:defRPr sz="2000">
                <a:solidFill>
                  <a:schemeClr val="tx1"/>
                </a:solidFill>
                <a:latin typeface="Calibri" pitchFamily="34" charset="0"/>
              </a:defRPr>
            </a:lvl7pPr>
            <a:lvl8pPr marL="3429000" indent="-228600" eaLnBrk="0" fontAlgn="base" hangingPunct="0">
              <a:spcBef>
                <a:spcPct val="20000"/>
              </a:spcBef>
              <a:spcAft>
                <a:spcPct val="0"/>
              </a:spcAft>
              <a:buFont typeface="Arial" charset="0"/>
              <a:buChar char="»"/>
              <a:defRPr sz="2000">
                <a:solidFill>
                  <a:schemeClr val="tx1"/>
                </a:solidFill>
                <a:latin typeface="Calibri" pitchFamily="34" charset="0"/>
              </a:defRPr>
            </a:lvl8pPr>
            <a:lvl9pPr marL="3886200" indent="-228600" eaLnBrk="0" fontAlgn="base" hangingPunct="0">
              <a:spcBef>
                <a:spcPct val="20000"/>
              </a:spcBef>
              <a:spcAft>
                <a:spcPct val="0"/>
              </a:spcAft>
              <a:buFont typeface="Arial" charset="0"/>
              <a:buChar char="»"/>
              <a:defRPr sz="2000">
                <a:solidFill>
                  <a:schemeClr val="tx1"/>
                </a:solidFill>
                <a:latin typeface="Calibri" pitchFamily="34" charset="0"/>
              </a:defRPr>
            </a:lvl9pPr>
          </a:lstStyle>
          <a:p>
            <a:pPr eaLnBrk="1" hangingPunct="1">
              <a:spcBef>
                <a:spcPct val="0"/>
              </a:spcBef>
              <a:buFontTx/>
              <a:buNone/>
            </a:pPr>
            <a:r>
              <a:rPr lang="en-US" altLang="en-US" sz="1800"/>
              <a:t>Supply shifts</a:t>
            </a:r>
          </a:p>
        </p:txBody>
      </p:sp>
      <p:cxnSp>
        <p:nvCxnSpPr>
          <p:cNvPr id="15" name="Straight Arrow Connector 14"/>
          <p:cNvCxnSpPr/>
          <p:nvPr/>
        </p:nvCxnSpPr>
        <p:spPr>
          <a:xfrm>
            <a:off x="3048000" y="27432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V="1">
            <a:off x="6248400" y="5943600"/>
            <a:ext cx="1447800" cy="762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graphicFrame>
        <p:nvGraphicFramePr>
          <p:cNvPr id="51255" name="Object 2"/>
          <p:cNvGraphicFramePr>
            <a:graphicFrameLocks noChangeAspect="1"/>
          </p:cNvGraphicFramePr>
          <p:nvPr/>
        </p:nvGraphicFramePr>
        <p:xfrm>
          <a:off x="1752601" y="4267200"/>
          <a:ext cx="4905375" cy="1981200"/>
        </p:xfrm>
        <a:graphic>
          <a:graphicData uri="http://schemas.openxmlformats.org/presentationml/2006/ole">
            <mc:AlternateContent xmlns:mc="http://schemas.openxmlformats.org/markup-compatibility/2006">
              <mc:Choice xmlns:v="urn:schemas-microsoft-com:vml" Requires="v">
                <p:oleObj spid="_x0000_s51274" name="Equation" r:id="rId6" imgW="3238500" imgH="1308100" progId="Equation.3">
                  <p:embed/>
                </p:oleObj>
              </mc:Choice>
              <mc:Fallback>
                <p:oleObj name="Equation" r:id="rId6" imgW="3238500" imgH="1308100" progId="Equation.3">
                  <p:embed/>
                  <p:pic>
                    <p:nvPicPr>
                      <p:cNvPr id="0" name="Object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752601" y="4267200"/>
                        <a:ext cx="4905375"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cxnSp>
        <p:nvCxnSpPr>
          <p:cNvPr id="17" name="Straight Arrow Connector 16"/>
          <p:cNvCxnSpPr/>
          <p:nvPr/>
        </p:nvCxnSpPr>
        <p:spPr>
          <a:xfrm>
            <a:off x="3048000" y="3962400"/>
            <a:ext cx="0" cy="30480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altLang="en-US" smtClean="0"/>
              <a:t>Macroeconomics</a:t>
            </a:r>
          </a:p>
        </p:txBody>
      </p:sp>
      <p:sp>
        <p:nvSpPr>
          <p:cNvPr id="6147" name="Content Placeholder 2"/>
          <p:cNvSpPr>
            <a:spLocks noGrp="1"/>
          </p:cNvSpPr>
          <p:nvPr>
            <p:ph idx="1"/>
          </p:nvPr>
        </p:nvSpPr>
        <p:spPr/>
        <p:txBody>
          <a:bodyPr/>
          <a:lstStyle/>
          <a:p>
            <a:r>
              <a:rPr lang="en-US" altLang="en-US" smtClean="0"/>
              <a:t>My goal is to emphasize </a:t>
            </a:r>
            <a:r>
              <a:rPr lang="en-US" altLang="en-US" i="1" smtClean="0"/>
              <a:t>two</a:t>
            </a:r>
            <a:r>
              <a:rPr lang="en-US" altLang="en-US" smtClean="0"/>
              <a:t> aspects of macroeconomics that make it unique in the undergraduate curriculum:</a:t>
            </a:r>
          </a:p>
          <a:p>
            <a:pPr lvl="1"/>
            <a:r>
              <a:rPr lang="en-US" altLang="en-US" smtClean="0"/>
              <a:t>The interconnections among the different parts of the economy are important</a:t>
            </a:r>
          </a:p>
          <a:p>
            <a:pPr lvl="1"/>
            <a:r>
              <a:rPr lang="en-US" altLang="en-US" smtClean="0"/>
              <a:t>The dynamics that propel an economy forward over time are important</a:t>
            </a:r>
          </a:p>
          <a:p>
            <a:endParaRPr lang="en-US" altLang="en-US" smtClean="0"/>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Title 1"/>
          <p:cNvSpPr>
            <a:spLocks noGrp="1"/>
          </p:cNvSpPr>
          <p:nvPr>
            <p:ph type="title"/>
          </p:nvPr>
        </p:nvSpPr>
        <p:spPr/>
        <p:txBody>
          <a:bodyPr/>
          <a:lstStyle/>
          <a:p>
            <a:pPr eaLnBrk="1" hangingPunct="1"/>
            <a:r>
              <a:rPr lang="en-US" altLang="en-US" smtClean="0"/>
              <a:t>The end of the line</a:t>
            </a:r>
          </a:p>
        </p:txBody>
      </p:sp>
      <p:sp>
        <p:nvSpPr>
          <p:cNvPr id="52227" name="Content Placeholder 2"/>
          <p:cNvSpPr>
            <a:spLocks noGrp="1"/>
          </p:cNvSpPr>
          <p:nvPr>
            <p:ph idx="1"/>
          </p:nvPr>
        </p:nvSpPr>
        <p:spPr/>
        <p:txBody>
          <a:bodyPr/>
          <a:lstStyle/>
          <a:p>
            <a:pPr eaLnBrk="1" hangingPunct="1"/>
            <a:r>
              <a:rPr lang="en-US" altLang="en-US" smtClean="0"/>
              <a:t>Exogenous variables and parameters are, by definition, not the concern of the theory</a:t>
            </a:r>
          </a:p>
          <a:p>
            <a:pPr eaLnBrk="1" hangingPunct="1"/>
            <a:r>
              <a:rPr lang="en-US" altLang="en-US" smtClean="0"/>
              <a:t>Therefore, once all endogenous variables have been expressed entirely in terms of exogenous variables and parameters, our job is done</a:t>
            </a:r>
          </a:p>
          <a:p>
            <a:pPr eaLnBrk="1" hangingPunct="1"/>
            <a:r>
              <a:rPr lang="en-US" altLang="en-US" smtClean="0"/>
              <a:t>We can’t say anything more</a:t>
            </a:r>
          </a:p>
          <a:p>
            <a:pPr eaLnBrk="1" hangingPunct="1"/>
            <a:r>
              <a:rPr lang="en-US" altLang="en-US" smtClean="0"/>
              <a:t>All that remains is to use data to </a:t>
            </a:r>
            <a:r>
              <a:rPr lang="en-US" altLang="en-US" i="1" smtClean="0"/>
              <a:t>test</a:t>
            </a:r>
            <a:r>
              <a:rPr lang="en-US" altLang="en-US" smtClean="0"/>
              <a:t> whether the predictions are true in the real world</a:t>
            </a:r>
          </a:p>
        </p:txBody>
      </p:sp>
    </p:spTree>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Title 1"/>
          <p:cNvSpPr>
            <a:spLocks noGrp="1"/>
          </p:cNvSpPr>
          <p:nvPr>
            <p:ph type="title"/>
          </p:nvPr>
        </p:nvSpPr>
        <p:spPr/>
        <p:txBody>
          <a:bodyPr/>
          <a:lstStyle/>
          <a:p>
            <a:pPr eaLnBrk="1" hangingPunct="1"/>
            <a:r>
              <a:rPr lang="en-US" altLang="en-US" smtClean="0"/>
              <a:t>Onward </a:t>
            </a:r>
          </a:p>
        </p:txBody>
      </p:sp>
      <p:sp>
        <p:nvSpPr>
          <p:cNvPr id="53251" name="Content Placeholder 2"/>
          <p:cNvSpPr>
            <a:spLocks noGrp="1"/>
          </p:cNvSpPr>
          <p:nvPr>
            <p:ph idx="1"/>
          </p:nvPr>
        </p:nvSpPr>
        <p:spPr/>
        <p:txBody>
          <a:bodyPr/>
          <a:lstStyle/>
          <a:p>
            <a:pPr eaLnBrk="1" hangingPunct="1"/>
            <a:r>
              <a:rPr lang="en-US" altLang="en-US" smtClean="0"/>
              <a:t>In the rest of this course we will use the graphical and algebraic techniques of this chapter to analyze all sorts of macroeconomic problems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altLang="en-US" smtClean="0"/>
              <a:t>Macroeconomics: interconnections</a:t>
            </a:r>
          </a:p>
        </p:txBody>
      </p:sp>
      <p:sp>
        <p:nvSpPr>
          <p:cNvPr id="7171" name="Content Placeholder 2"/>
          <p:cNvSpPr>
            <a:spLocks noGrp="1"/>
          </p:cNvSpPr>
          <p:nvPr>
            <p:ph idx="1"/>
          </p:nvPr>
        </p:nvSpPr>
        <p:spPr/>
        <p:txBody>
          <a:bodyPr/>
          <a:lstStyle/>
          <a:p>
            <a:r>
              <a:rPr lang="en-US" altLang="en-US" smtClean="0"/>
              <a:t>First, macroeconomics is where students learn how to think about the economy as a collection of multiple markets that affect, and are affected by, each other. </a:t>
            </a:r>
          </a:p>
          <a:p>
            <a:r>
              <a:rPr lang="en-US" altLang="en-US" smtClean="0"/>
              <a:t>It is not enough to analyze the goods market, and then the asset market, and then the labor market, and so on; </a:t>
            </a:r>
            <a:r>
              <a:rPr lang="en-US" altLang="en-US" i="1" smtClean="0"/>
              <a:t>all</a:t>
            </a:r>
            <a:r>
              <a:rPr lang="en-US" altLang="en-US" smtClean="0"/>
              <a:t> markets must be analyzed </a:t>
            </a:r>
            <a:r>
              <a:rPr lang="en-US" altLang="en-US" i="1" smtClean="0"/>
              <a:t>together</a:t>
            </a:r>
            <a:r>
              <a:rPr lang="en-US" altLang="en-US" smtClean="0"/>
              <a:t>, as interacting arenas of economic activity. </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Title 1"/>
          <p:cNvSpPr>
            <a:spLocks noGrp="1"/>
          </p:cNvSpPr>
          <p:nvPr>
            <p:ph type="title"/>
          </p:nvPr>
        </p:nvSpPr>
        <p:spPr/>
        <p:txBody>
          <a:bodyPr/>
          <a:lstStyle/>
          <a:p>
            <a:r>
              <a:rPr lang="en-US" altLang="en-US" smtClean="0"/>
              <a:t>Macroeconomics: dynamics</a:t>
            </a:r>
          </a:p>
        </p:txBody>
      </p:sp>
      <p:sp>
        <p:nvSpPr>
          <p:cNvPr id="8195" name="Content Placeholder 2"/>
          <p:cNvSpPr>
            <a:spLocks noGrp="1"/>
          </p:cNvSpPr>
          <p:nvPr>
            <p:ph idx="1"/>
          </p:nvPr>
        </p:nvSpPr>
        <p:spPr/>
        <p:txBody>
          <a:bodyPr/>
          <a:lstStyle/>
          <a:p>
            <a:r>
              <a:rPr lang="en-US" altLang="en-US" smtClean="0"/>
              <a:t>Second, macroeconomics is where students learn to think </a:t>
            </a:r>
            <a:r>
              <a:rPr lang="en-US" altLang="en-US" i="1" smtClean="0"/>
              <a:t>dynamically</a:t>
            </a:r>
            <a:r>
              <a:rPr lang="en-US" altLang="en-US" smtClean="0"/>
              <a:t> about the economy.</a:t>
            </a:r>
          </a:p>
          <a:p>
            <a:r>
              <a:rPr lang="en-US" altLang="en-US" smtClean="0"/>
              <a:t>It is important to understand how today leads to tomorrow, how tomorrow leads to the day after, and so on. </a:t>
            </a:r>
          </a:p>
          <a:p>
            <a:r>
              <a:rPr lang="en-US" altLang="en-US" smtClean="0"/>
              <a:t>This emphasis on the dynamic laws of motion of an economy also makes macroeconomics different.</a:t>
            </a:r>
          </a:p>
          <a:p>
            <a:endParaRPr lang="en-US" altLang="en-US" smtClean="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pPr eaLnBrk="1" hangingPunct="1"/>
            <a:r>
              <a:rPr lang="en-US" altLang="en-US" smtClean="0"/>
              <a:t>Macroeconomics</a:t>
            </a:r>
          </a:p>
        </p:txBody>
      </p:sp>
      <p:sp>
        <p:nvSpPr>
          <p:cNvPr id="9219" name="Content Placeholder 2"/>
          <p:cNvSpPr>
            <a:spLocks noGrp="1"/>
          </p:cNvSpPr>
          <p:nvPr>
            <p:ph idx="1"/>
          </p:nvPr>
        </p:nvSpPr>
        <p:spPr/>
        <p:txBody>
          <a:bodyPr/>
          <a:lstStyle/>
          <a:p>
            <a:pPr eaLnBrk="1" hangingPunct="1"/>
            <a:r>
              <a:rPr lang="en-US" altLang="en-US" smtClean="0"/>
              <a:t>Macroeconomics is a young and imperfect science</a:t>
            </a:r>
          </a:p>
          <a:p>
            <a:pPr lvl="1" eaLnBrk="1" hangingPunct="1"/>
            <a:r>
              <a:rPr lang="en-US" altLang="en-US" smtClean="0"/>
              <a:t>Macroeconomists were not generally successful in predicting the global economic crisis of 2008</a:t>
            </a:r>
          </a:p>
          <a:p>
            <a:pPr lvl="1" eaLnBrk="1" hangingPunct="1"/>
            <a:r>
              <a:rPr lang="en-US" altLang="en-US" smtClean="0"/>
              <a:t>Even after the crisis, they were unable to agree on what should be done to deal with the crisis</a:t>
            </a:r>
          </a:p>
          <a:p>
            <a:pPr eaLnBrk="1" hangingPunct="1"/>
            <a:r>
              <a:rPr lang="en-US" altLang="en-US" smtClean="0"/>
              <a:t>Nevertheless, the importance of the subject is clearer than ever</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a:bodyPr>
          <a:lstStyle/>
          <a:p>
            <a:pPr eaLnBrk="1" fontAlgn="auto" hangingPunct="1">
              <a:spcAft>
                <a:spcPts val="0"/>
              </a:spcAft>
              <a:defRPr/>
            </a:pPr>
            <a:r>
              <a:rPr lang="en-US" dirty="0" smtClean="0"/>
              <a:t>Macroeconomic data</a:t>
            </a:r>
          </a:p>
        </p:txBody>
      </p:sp>
      <p:sp>
        <p:nvSpPr>
          <p:cNvPr id="4" name="Text Placeholder 3"/>
          <p:cNvSpPr>
            <a:spLocks noGrp="1"/>
          </p:cNvSpPr>
          <p:nvPr>
            <p:ph type="body" idx="1"/>
          </p:nvPr>
        </p:nvSpPr>
        <p:spPr/>
        <p:txBody>
          <a:bodyPr rtlCol="0">
            <a:normAutofit/>
          </a:bodyPr>
          <a:lstStyle/>
          <a:p>
            <a:pPr eaLnBrk="1" fontAlgn="auto" hangingPunct="1">
              <a:spcAft>
                <a:spcPts val="0"/>
              </a:spcAft>
              <a:defRPr/>
            </a:pPr>
            <a:r>
              <a:rPr lang="en-US" dirty="0" smtClean="0"/>
              <a:t>What sort of economic variables does macroeconomics try to explain?</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1021</TotalTime>
  <Words>2543</Words>
  <Application>Microsoft Office PowerPoint</Application>
  <PresentationFormat>Widescreen</PresentationFormat>
  <Paragraphs>600</Paragraphs>
  <Slides>51</Slides>
  <Notes>6</Notes>
  <HiddenSlides>0</HiddenSlides>
  <MMClips>0</MMClips>
  <ScaleCrop>false</ScaleCrop>
  <HeadingPairs>
    <vt:vector size="8" baseType="variant">
      <vt:variant>
        <vt:lpstr>Fonts Used</vt:lpstr>
      </vt:variant>
      <vt:variant>
        <vt:i4>4</vt:i4>
      </vt:variant>
      <vt:variant>
        <vt:lpstr>Theme</vt:lpstr>
      </vt:variant>
      <vt:variant>
        <vt:i4>1</vt:i4>
      </vt:variant>
      <vt:variant>
        <vt:lpstr>Embedded OLE Servers</vt:lpstr>
      </vt:variant>
      <vt:variant>
        <vt:i4>1</vt:i4>
      </vt:variant>
      <vt:variant>
        <vt:lpstr>Slide Titles</vt:lpstr>
      </vt:variant>
      <vt:variant>
        <vt:i4>51</vt:i4>
      </vt:variant>
    </vt:vector>
  </HeadingPairs>
  <TitlesOfParts>
    <vt:vector size="57" baseType="lpstr">
      <vt:lpstr>Arial</vt:lpstr>
      <vt:lpstr>Arial Unicode MS</vt:lpstr>
      <vt:lpstr>Calibri</vt:lpstr>
      <vt:lpstr>Wingdings</vt:lpstr>
      <vt:lpstr>Office Theme</vt:lpstr>
      <vt:lpstr>Equation</vt:lpstr>
      <vt:lpstr>The Science of Macroeconomics</vt:lpstr>
      <vt:lpstr>What Macroeconomists Study</vt:lpstr>
      <vt:lpstr>What Macroeconomists Study</vt:lpstr>
      <vt:lpstr>Macroeconomics</vt:lpstr>
      <vt:lpstr>Macroeconomics</vt:lpstr>
      <vt:lpstr>Macroeconomics: interconnections</vt:lpstr>
      <vt:lpstr>Macroeconomics: dynamics</vt:lpstr>
      <vt:lpstr>Macroeconomics</vt:lpstr>
      <vt:lpstr>Macroeconomic data</vt:lpstr>
      <vt:lpstr>The Historical Performance of the U.S. Economy: Figure 1.1</vt:lpstr>
      <vt:lpstr>The Historical Performance of the U.S. Economy: Figure 1.2</vt:lpstr>
      <vt:lpstr>The Historical Performance of the U.S. Economy: Figure 1.3</vt:lpstr>
      <vt:lpstr>How Economists Think: graphs</vt:lpstr>
      <vt:lpstr>How Economists Think</vt:lpstr>
      <vt:lpstr>How Economists Think: graphs</vt:lpstr>
      <vt:lpstr>Endogenous and exogenous variables</vt:lpstr>
      <vt:lpstr>Graphs </vt:lpstr>
      <vt:lpstr>Example: the pizza market</vt:lpstr>
      <vt:lpstr>Graphs: Supply </vt:lpstr>
      <vt:lpstr>Graphs: Demand </vt:lpstr>
      <vt:lpstr>Graphs: Supply and Demand </vt:lpstr>
      <vt:lpstr>Graphs: equilibrium</vt:lpstr>
      <vt:lpstr>Shift variables for demand</vt:lpstr>
      <vt:lpstr>Shift variables for supply</vt:lpstr>
      <vt:lpstr>Predictions </vt:lpstr>
      <vt:lpstr>Predictions: demand shifters</vt:lpstr>
      <vt:lpstr>Predictions: demand shifters</vt:lpstr>
      <vt:lpstr>Predictions: supply shifters</vt:lpstr>
      <vt:lpstr>How Economists Think: algebra</vt:lpstr>
      <vt:lpstr>How Economists Think: algebra</vt:lpstr>
      <vt:lpstr>Equations </vt:lpstr>
      <vt:lpstr>Solving the equations</vt:lpstr>
      <vt:lpstr>Example: the pizza market</vt:lpstr>
      <vt:lpstr>Algebra: demand</vt:lpstr>
      <vt:lpstr>Algebra: demand</vt:lpstr>
      <vt:lpstr>Equations: demand</vt:lpstr>
      <vt:lpstr>Equations: demand</vt:lpstr>
      <vt:lpstr>Algebra: supply</vt:lpstr>
      <vt:lpstr>Algebra: supply</vt:lpstr>
      <vt:lpstr>Algebra: supply</vt:lpstr>
      <vt:lpstr>Algebra: equilibrium</vt:lpstr>
      <vt:lpstr>A complete model, in equations</vt:lpstr>
      <vt:lpstr>Models make predictions</vt:lpstr>
      <vt:lpstr>Models make predictions</vt:lpstr>
      <vt:lpstr>Models make predictions</vt:lpstr>
      <vt:lpstr>Models make predictions</vt:lpstr>
      <vt:lpstr>Models make predictions</vt:lpstr>
      <vt:lpstr>Models make predictions</vt:lpstr>
      <vt:lpstr>Models make predictions</vt:lpstr>
      <vt:lpstr>The end of the line</vt:lpstr>
      <vt:lpstr>Onward </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Science of Macroeconomics</dc:title>
  <dc:creator>Udayan Roy</dc:creator>
  <cp:lastModifiedBy>Udayan Roy</cp:lastModifiedBy>
  <cp:revision>73</cp:revision>
  <dcterms:created xsi:type="dcterms:W3CDTF">2011-01-05T04:01:41Z</dcterms:created>
  <dcterms:modified xsi:type="dcterms:W3CDTF">2021-02-08T00:38:39Z</dcterms:modified>
</cp:coreProperties>
</file>