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8" r:id="rId3"/>
    <p:sldId id="337" r:id="rId4"/>
    <p:sldId id="371" r:id="rId5"/>
    <p:sldId id="259" r:id="rId6"/>
    <p:sldId id="338" r:id="rId7"/>
    <p:sldId id="260" r:id="rId8"/>
    <p:sldId id="261" r:id="rId9"/>
    <p:sldId id="329" r:id="rId10"/>
    <p:sldId id="263" r:id="rId11"/>
    <p:sldId id="264" r:id="rId12"/>
    <p:sldId id="265" r:id="rId13"/>
    <p:sldId id="358" r:id="rId14"/>
    <p:sldId id="372" r:id="rId15"/>
    <p:sldId id="267" r:id="rId16"/>
    <p:sldId id="330" r:id="rId17"/>
    <p:sldId id="373" r:id="rId18"/>
    <p:sldId id="269" r:id="rId19"/>
    <p:sldId id="270" r:id="rId20"/>
    <p:sldId id="271" r:id="rId21"/>
    <p:sldId id="272" r:id="rId22"/>
    <p:sldId id="273" r:id="rId23"/>
    <p:sldId id="331" r:id="rId24"/>
    <p:sldId id="374" r:id="rId25"/>
    <p:sldId id="359" r:id="rId26"/>
    <p:sldId id="332" r:id="rId27"/>
    <p:sldId id="375" r:id="rId28"/>
    <p:sldId id="376" r:id="rId29"/>
    <p:sldId id="356" r:id="rId30"/>
    <p:sldId id="278" r:id="rId31"/>
    <p:sldId id="282" r:id="rId32"/>
    <p:sldId id="283" r:id="rId33"/>
    <p:sldId id="317" r:id="rId34"/>
    <p:sldId id="340" r:id="rId35"/>
    <p:sldId id="389" r:id="rId36"/>
    <p:sldId id="333" r:id="rId37"/>
    <p:sldId id="318" r:id="rId38"/>
    <p:sldId id="334" r:id="rId39"/>
    <p:sldId id="319" r:id="rId40"/>
    <p:sldId id="390" r:id="rId41"/>
    <p:sldId id="342" r:id="rId42"/>
    <p:sldId id="379" r:id="rId43"/>
    <p:sldId id="380" r:id="rId44"/>
    <p:sldId id="381" r:id="rId45"/>
    <p:sldId id="382" r:id="rId46"/>
    <p:sldId id="383" r:id="rId47"/>
    <p:sldId id="384" r:id="rId48"/>
    <p:sldId id="385" r:id="rId49"/>
    <p:sldId id="386" r:id="rId50"/>
    <p:sldId id="387" r:id="rId51"/>
    <p:sldId id="388" r:id="rId52"/>
    <p:sldId id="345" r:id="rId53"/>
    <p:sldId id="292" r:id="rId54"/>
    <p:sldId id="293" r:id="rId55"/>
    <p:sldId id="320" r:id="rId56"/>
    <p:sldId id="321" r:id="rId57"/>
    <p:sldId id="322" r:id="rId58"/>
    <p:sldId id="323" r:id="rId59"/>
    <p:sldId id="324" r:id="rId60"/>
    <p:sldId id="341" r:id="rId61"/>
    <p:sldId id="295" r:id="rId62"/>
    <p:sldId id="296" r:id="rId63"/>
    <p:sldId id="299" r:id="rId64"/>
    <p:sldId id="297" r:id="rId65"/>
    <p:sldId id="325" r:id="rId66"/>
    <p:sldId id="327" r:id="rId67"/>
    <p:sldId id="326" r:id="rId68"/>
    <p:sldId id="328" r:id="rId69"/>
    <p:sldId id="302" r:id="rId70"/>
    <p:sldId id="303" r:id="rId71"/>
    <p:sldId id="304" r:id="rId72"/>
    <p:sldId id="305" r:id="rId73"/>
    <p:sldId id="360" r:id="rId74"/>
    <p:sldId id="361" r:id="rId75"/>
    <p:sldId id="362" r:id="rId76"/>
    <p:sldId id="363" r:id="rId77"/>
    <p:sldId id="335" r:id="rId78"/>
    <p:sldId id="336" r:id="rId79"/>
    <p:sldId id="351" r:id="rId80"/>
    <p:sldId id="308" r:id="rId81"/>
    <p:sldId id="348" r:id="rId82"/>
    <p:sldId id="364" r:id="rId83"/>
    <p:sldId id="309" r:id="rId84"/>
    <p:sldId id="310" r:id="rId85"/>
    <p:sldId id="365" r:id="rId86"/>
    <p:sldId id="311" r:id="rId87"/>
    <p:sldId id="312" r:id="rId88"/>
    <p:sldId id="313" r:id="rId89"/>
    <p:sldId id="314" r:id="rId90"/>
    <p:sldId id="350" r:id="rId91"/>
    <p:sldId id="349" r:id="rId92"/>
    <p:sldId id="315" r:id="rId93"/>
    <p:sldId id="316"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57" autoAdjust="0"/>
    <p:restoredTop sz="88455" autoAdjust="0"/>
  </p:normalViewPr>
  <p:slideViewPr>
    <p:cSldViewPr>
      <p:cViewPr varScale="1">
        <p:scale>
          <a:sx n="61" d="100"/>
          <a:sy n="61" d="100"/>
        </p:scale>
        <p:origin x="740"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75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20Mankiw%207e%20(Worth)\Ch%202\two%20measures%20of%20emp%20growt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055586950061121E-2"/>
          <c:y val="2.2405083244032068E-2"/>
          <c:w val="0.91255458205689888"/>
          <c:h val="0.91204794810484291"/>
        </c:manualLayout>
      </c:layout>
      <c:scatterChart>
        <c:scatterStyle val="lineMarker"/>
        <c:varyColors val="0"/>
        <c:ser>
          <c:idx val="0"/>
          <c:order val="0"/>
          <c:tx>
            <c:strRef>
              <c:f>CE16OV!$F$21</c:f>
              <c:strCache>
                <c:ptCount val="1"/>
                <c:pt idx="0">
                  <c:v>household survey</c:v>
                </c:pt>
              </c:strCache>
            </c:strRef>
          </c:tx>
          <c:spPr>
            <a:ln w="38100">
              <a:solidFill>
                <a:srgbClr val="FF0000"/>
              </a:solidFill>
            </a:ln>
          </c:spPr>
          <c:marker>
            <c:symbol val="none"/>
          </c:marker>
          <c:xVal>
            <c:numRef>
              <c:f>CE16OV!$E$22:$E$734</c:f>
              <c:numCache>
                <c:formatCode>0.00</c:formatCode>
                <c:ptCount val="713"/>
                <c:pt idx="0">
                  <c:v>1949.9999999999982</c:v>
                </c:pt>
                <c:pt idx="1">
                  <c:v>1950.0833333333301</c:v>
                </c:pt>
                <c:pt idx="2">
                  <c:v>1950.1666666666654</c:v>
                </c:pt>
                <c:pt idx="3">
                  <c:v>1950.249999999998</c:v>
                </c:pt>
                <c:pt idx="4">
                  <c:v>1950.3333333333301</c:v>
                </c:pt>
                <c:pt idx="5">
                  <c:v>1950.4166666666658</c:v>
                </c:pt>
                <c:pt idx="6">
                  <c:v>1950.4999999999977</c:v>
                </c:pt>
                <c:pt idx="7">
                  <c:v>1950.5833333333296</c:v>
                </c:pt>
                <c:pt idx="8">
                  <c:v>1950.6666666666649</c:v>
                </c:pt>
                <c:pt idx="9">
                  <c:v>1950.7499999999975</c:v>
                </c:pt>
                <c:pt idx="10">
                  <c:v>1950.8333333333296</c:v>
                </c:pt>
                <c:pt idx="11">
                  <c:v>1950.9166666666654</c:v>
                </c:pt>
                <c:pt idx="12">
                  <c:v>1950.9999999999973</c:v>
                </c:pt>
                <c:pt idx="13">
                  <c:v>1951.0833333333294</c:v>
                </c:pt>
                <c:pt idx="14">
                  <c:v>1951.1666666666645</c:v>
                </c:pt>
                <c:pt idx="15">
                  <c:v>1951.249999999997</c:v>
                </c:pt>
                <c:pt idx="16">
                  <c:v>1951.3333333333294</c:v>
                </c:pt>
                <c:pt idx="17">
                  <c:v>1951.4166666666649</c:v>
                </c:pt>
                <c:pt idx="18">
                  <c:v>1951.4999999999968</c:v>
                </c:pt>
                <c:pt idx="19">
                  <c:v>1951.5833333333292</c:v>
                </c:pt>
                <c:pt idx="20">
                  <c:v>1951.6666666666633</c:v>
                </c:pt>
                <c:pt idx="21">
                  <c:v>1951.7499999999966</c:v>
                </c:pt>
                <c:pt idx="22">
                  <c:v>1951.8333333333292</c:v>
                </c:pt>
                <c:pt idx="23">
                  <c:v>1951.916666666664</c:v>
                </c:pt>
                <c:pt idx="24">
                  <c:v>1951.9999999999964</c:v>
                </c:pt>
                <c:pt idx="25">
                  <c:v>1952.0833333333289</c:v>
                </c:pt>
                <c:pt idx="26">
                  <c:v>1952.1666666666631</c:v>
                </c:pt>
                <c:pt idx="27">
                  <c:v>1952.2499999999959</c:v>
                </c:pt>
                <c:pt idx="28">
                  <c:v>1952.3333333333285</c:v>
                </c:pt>
                <c:pt idx="29">
                  <c:v>1952.4166666666636</c:v>
                </c:pt>
                <c:pt idx="30">
                  <c:v>1952.4999999999959</c:v>
                </c:pt>
                <c:pt idx="31">
                  <c:v>1952.583333333328</c:v>
                </c:pt>
                <c:pt idx="32">
                  <c:v>1952.6666666666631</c:v>
                </c:pt>
                <c:pt idx="33">
                  <c:v>1952.7499999999957</c:v>
                </c:pt>
                <c:pt idx="34">
                  <c:v>1952.8333333333276</c:v>
                </c:pt>
                <c:pt idx="35">
                  <c:v>1952.9166666666633</c:v>
                </c:pt>
                <c:pt idx="36">
                  <c:v>1952.9999999999955</c:v>
                </c:pt>
                <c:pt idx="37">
                  <c:v>1953.0833333333276</c:v>
                </c:pt>
                <c:pt idx="38">
                  <c:v>1953.1666666666626</c:v>
                </c:pt>
                <c:pt idx="39">
                  <c:v>1953.2499999999952</c:v>
                </c:pt>
                <c:pt idx="40">
                  <c:v>1953.3333333333273</c:v>
                </c:pt>
                <c:pt idx="41">
                  <c:v>1953.4166666666629</c:v>
                </c:pt>
                <c:pt idx="42">
                  <c:v>1953.499999999995</c:v>
                </c:pt>
                <c:pt idx="43">
                  <c:v>1953.5833333333273</c:v>
                </c:pt>
                <c:pt idx="44">
                  <c:v>1953.6666666666615</c:v>
                </c:pt>
                <c:pt idx="45">
                  <c:v>1953.749999999995</c:v>
                </c:pt>
                <c:pt idx="46">
                  <c:v>1953.8333333333269</c:v>
                </c:pt>
                <c:pt idx="47">
                  <c:v>1953.916666666662</c:v>
                </c:pt>
                <c:pt idx="48">
                  <c:v>1953.9999999999945</c:v>
                </c:pt>
                <c:pt idx="49">
                  <c:v>1954.0833333333269</c:v>
                </c:pt>
                <c:pt idx="50">
                  <c:v>1954.1666666666611</c:v>
                </c:pt>
                <c:pt idx="51">
                  <c:v>1954.2499999999943</c:v>
                </c:pt>
                <c:pt idx="52">
                  <c:v>1954.3333333333264</c:v>
                </c:pt>
                <c:pt idx="53">
                  <c:v>1954.4166666666617</c:v>
                </c:pt>
                <c:pt idx="54">
                  <c:v>1954.4999999999941</c:v>
                </c:pt>
                <c:pt idx="55">
                  <c:v>1954.583333333326</c:v>
                </c:pt>
                <c:pt idx="56">
                  <c:v>1954.6666666666611</c:v>
                </c:pt>
                <c:pt idx="57">
                  <c:v>1954.7499999999939</c:v>
                </c:pt>
                <c:pt idx="58">
                  <c:v>1954.8333333333258</c:v>
                </c:pt>
                <c:pt idx="59">
                  <c:v>1954.9166666666615</c:v>
                </c:pt>
                <c:pt idx="60">
                  <c:v>1954.9999999999936</c:v>
                </c:pt>
                <c:pt idx="61">
                  <c:v>1955.0833333333255</c:v>
                </c:pt>
                <c:pt idx="62">
                  <c:v>1955.1666666666601</c:v>
                </c:pt>
                <c:pt idx="63">
                  <c:v>1955.2499999999934</c:v>
                </c:pt>
                <c:pt idx="64">
                  <c:v>1955.3333333333255</c:v>
                </c:pt>
                <c:pt idx="65">
                  <c:v>1955.4166666666613</c:v>
                </c:pt>
                <c:pt idx="66">
                  <c:v>1955.4999999999932</c:v>
                </c:pt>
                <c:pt idx="67">
                  <c:v>1955.5833333333251</c:v>
                </c:pt>
                <c:pt idx="68">
                  <c:v>1955.6666666666601</c:v>
                </c:pt>
                <c:pt idx="69">
                  <c:v>1955.749999999993</c:v>
                </c:pt>
                <c:pt idx="70">
                  <c:v>1955.8333333333251</c:v>
                </c:pt>
                <c:pt idx="71">
                  <c:v>1955.9166666666608</c:v>
                </c:pt>
                <c:pt idx="72">
                  <c:v>1955.9999999999927</c:v>
                </c:pt>
                <c:pt idx="73">
                  <c:v>1956.0833333333246</c:v>
                </c:pt>
                <c:pt idx="74">
                  <c:v>1956.1666666666599</c:v>
                </c:pt>
                <c:pt idx="75">
                  <c:v>1956.2499999999925</c:v>
                </c:pt>
                <c:pt idx="76">
                  <c:v>1956.3333333333246</c:v>
                </c:pt>
                <c:pt idx="77">
                  <c:v>1956.4166666666604</c:v>
                </c:pt>
                <c:pt idx="78">
                  <c:v>1956.4999999999923</c:v>
                </c:pt>
                <c:pt idx="79">
                  <c:v>1956.5833333333244</c:v>
                </c:pt>
                <c:pt idx="80">
                  <c:v>1956.6666666666595</c:v>
                </c:pt>
                <c:pt idx="81">
                  <c:v>1956.749999999992</c:v>
                </c:pt>
                <c:pt idx="82">
                  <c:v>1956.8333333333244</c:v>
                </c:pt>
                <c:pt idx="83">
                  <c:v>1956.9166666666599</c:v>
                </c:pt>
                <c:pt idx="84">
                  <c:v>1956.9999999999918</c:v>
                </c:pt>
                <c:pt idx="85">
                  <c:v>1957.0833333333242</c:v>
                </c:pt>
                <c:pt idx="86">
                  <c:v>1957.1666666666583</c:v>
                </c:pt>
                <c:pt idx="87">
                  <c:v>1957.2499999999916</c:v>
                </c:pt>
                <c:pt idx="88">
                  <c:v>1957.3333333333242</c:v>
                </c:pt>
                <c:pt idx="89">
                  <c:v>1957.416666666659</c:v>
                </c:pt>
                <c:pt idx="90">
                  <c:v>1957.4999999999914</c:v>
                </c:pt>
                <c:pt idx="91">
                  <c:v>1957.5833333333239</c:v>
                </c:pt>
                <c:pt idx="92">
                  <c:v>1957.6666666666581</c:v>
                </c:pt>
                <c:pt idx="93">
                  <c:v>1957.7499999999909</c:v>
                </c:pt>
                <c:pt idx="94">
                  <c:v>1957.8333333333235</c:v>
                </c:pt>
                <c:pt idx="95">
                  <c:v>1957.9166666666586</c:v>
                </c:pt>
                <c:pt idx="96">
                  <c:v>1957.9999999999909</c:v>
                </c:pt>
                <c:pt idx="97">
                  <c:v>1958.083333333323</c:v>
                </c:pt>
                <c:pt idx="98">
                  <c:v>1958.1666666666581</c:v>
                </c:pt>
                <c:pt idx="99">
                  <c:v>1958.2499999999907</c:v>
                </c:pt>
                <c:pt idx="100">
                  <c:v>1958.3333333333226</c:v>
                </c:pt>
                <c:pt idx="101">
                  <c:v>1958.4166666666583</c:v>
                </c:pt>
                <c:pt idx="102">
                  <c:v>1958.4999999999905</c:v>
                </c:pt>
                <c:pt idx="103">
                  <c:v>1958.5833333333226</c:v>
                </c:pt>
                <c:pt idx="104">
                  <c:v>1958.6666666666576</c:v>
                </c:pt>
                <c:pt idx="105">
                  <c:v>1958.7499999999902</c:v>
                </c:pt>
                <c:pt idx="106">
                  <c:v>1958.8333333333223</c:v>
                </c:pt>
                <c:pt idx="107">
                  <c:v>1958.9166666666579</c:v>
                </c:pt>
                <c:pt idx="108">
                  <c:v>1958.99999999999</c:v>
                </c:pt>
                <c:pt idx="109">
                  <c:v>1959.0833333333223</c:v>
                </c:pt>
                <c:pt idx="110">
                  <c:v>1959.1666666666565</c:v>
                </c:pt>
                <c:pt idx="111">
                  <c:v>1959.24999999999</c:v>
                </c:pt>
                <c:pt idx="112">
                  <c:v>1959.3333333333219</c:v>
                </c:pt>
                <c:pt idx="113">
                  <c:v>1959.416666666657</c:v>
                </c:pt>
                <c:pt idx="114">
                  <c:v>1959.4999999999895</c:v>
                </c:pt>
                <c:pt idx="115">
                  <c:v>1959.5833333333219</c:v>
                </c:pt>
                <c:pt idx="116">
                  <c:v>1959.6666666666561</c:v>
                </c:pt>
                <c:pt idx="117">
                  <c:v>1959.7499999999893</c:v>
                </c:pt>
                <c:pt idx="118">
                  <c:v>1959.8333333333214</c:v>
                </c:pt>
                <c:pt idx="119">
                  <c:v>1959.9166666666567</c:v>
                </c:pt>
                <c:pt idx="120">
                  <c:v>1959.9999999999891</c:v>
                </c:pt>
                <c:pt idx="121">
                  <c:v>1960.083333333321</c:v>
                </c:pt>
                <c:pt idx="122">
                  <c:v>1960.1666666666561</c:v>
                </c:pt>
                <c:pt idx="123">
                  <c:v>1960.2499999999889</c:v>
                </c:pt>
                <c:pt idx="124">
                  <c:v>1960.3333333333208</c:v>
                </c:pt>
                <c:pt idx="125">
                  <c:v>1960.4166666666565</c:v>
                </c:pt>
                <c:pt idx="126">
                  <c:v>1960.4999999999886</c:v>
                </c:pt>
                <c:pt idx="127">
                  <c:v>1960.5833333333205</c:v>
                </c:pt>
                <c:pt idx="128">
                  <c:v>1960.6666666666551</c:v>
                </c:pt>
                <c:pt idx="129">
                  <c:v>1960.7499999999884</c:v>
                </c:pt>
                <c:pt idx="130">
                  <c:v>1960.8333333333205</c:v>
                </c:pt>
                <c:pt idx="131">
                  <c:v>1960.9166666666563</c:v>
                </c:pt>
                <c:pt idx="132">
                  <c:v>1960.9999999999882</c:v>
                </c:pt>
                <c:pt idx="133">
                  <c:v>1961.0833333333201</c:v>
                </c:pt>
                <c:pt idx="134">
                  <c:v>1961.1666666666551</c:v>
                </c:pt>
                <c:pt idx="135">
                  <c:v>1961.2499999999879</c:v>
                </c:pt>
                <c:pt idx="136">
                  <c:v>1961.3333333333201</c:v>
                </c:pt>
                <c:pt idx="137">
                  <c:v>1961.4166666666558</c:v>
                </c:pt>
                <c:pt idx="138">
                  <c:v>1961.4999999999877</c:v>
                </c:pt>
                <c:pt idx="139">
                  <c:v>1961.5833333333196</c:v>
                </c:pt>
                <c:pt idx="140">
                  <c:v>1961.6666666666549</c:v>
                </c:pt>
                <c:pt idx="141">
                  <c:v>1961.7499999999875</c:v>
                </c:pt>
                <c:pt idx="142">
                  <c:v>1961.8333333333196</c:v>
                </c:pt>
                <c:pt idx="143">
                  <c:v>1961.9166666666554</c:v>
                </c:pt>
                <c:pt idx="144">
                  <c:v>1961.9999999999873</c:v>
                </c:pt>
                <c:pt idx="145">
                  <c:v>1962.0833333333194</c:v>
                </c:pt>
                <c:pt idx="146">
                  <c:v>1962.1666666666545</c:v>
                </c:pt>
                <c:pt idx="147">
                  <c:v>1962.249999999987</c:v>
                </c:pt>
                <c:pt idx="148">
                  <c:v>1962.3333333333194</c:v>
                </c:pt>
                <c:pt idx="149">
                  <c:v>1962.4166666666549</c:v>
                </c:pt>
                <c:pt idx="150">
                  <c:v>1962.4999999999868</c:v>
                </c:pt>
                <c:pt idx="151">
                  <c:v>1962.5833333333192</c:v>
                </c:pt>
                <c:pt idx="152">
                  <c:v>1962.6666666666533</c:v>
                </c:pt>
                <c:pt idx="153">
                  <c:v>1962.7499999999866</c:v>
                </c:pt>
                <c:pt idx="154">
                  <c:v>1962.8333333333192</c:v>
                </c:pt>
                <c:pt idx="155">
                  <c:v>1962.916666666654</c:v>
                </c:pt>
                <c:pt idx="156">
                  <c:v>1962.9999999999864</c:v>
                </c:pt>
                <c:pt idx="157">
                  <c:v>1963.0833333333189</c:v>
                </c:pt>
                <c:pt idx="158">
                  <c:v>1963.1666666666531</c:v>
                </c:pt>
                <c:pt idx="159">
                  <c:v>1963.2499999999859</c:v>
                </c:pt>
                <c:pt idx="160">
                  <c:v>1963.3333333333185</c:v>
                </c:pt>
                <c:pt idx="161">
                  <c:v>1963.4166666666536</c:v>
                </c:pt>
                <c:pt idx="162">
                  <c:v>1963.4999999999859</c:v>
                </c:pt>
                <c:pt idx="163">
                  <c:v>1963.583333333318</c:v>
                </c:pt>
                <c:pt idx="164">
                  <c:v>1963.6666666666531</c:v>
                </c:pt>
                <c:pt idx="165">
                  <c:v>1963.7499999999857</c:v>
                </c:pt>
                <c:pt idx="166">
                  <c:v>1963.8333333333176</c:v>
                </c:pt>
                <c:pt idx="167">
                  <c:v>1963.9166666666533</c:v>
                </c:pt>
                <c:pt idx="168">
                  <c:v>1963.9999999999854</c:v>
                </c:pt>
                <c:pt idx="169">
                  <c:v>1964.0833333333176</c:v>
                </c:pt>
                <c:pt idx="170">
                  <c:v>1964.1666666666526</c:v>
                </c:pt>
                <c:pt idx="171">
                  <c:v>1964.2499999999852</c:v>
                </c:pt>
                <c:pt idx="172">
                  <c:v>1964.3333333333173</c:v>
                </c:pt>
                <c:pt idx="173">
                  <c:v>1964.4166666666529</c:v>
                </c:pt>
                <c:pt idx="174">
                  <c:v>1964.499999999985</c:v>
                </c:pt>
                <c:pt idx="175">
                  <c:v>1964.5833333333173</c:v>
                </c:pt>
                <c:pt idx="176">
                  <c:v>1964.6666666666515</c:v>
                </c:pt>
                <c:pt idx="177">
                  <c:v>1964.749999999985</c:v>
                </c:pt>
                <c:pt idx="178">
                  <c:v>1964.8333333333169</c:v>
                </c:pt>
                <c:pt idx="179">
                  <c:v>1964.916666666652</c:v>
                </c:pt>
                <c:pt idx="180">
                  <c:v>1964.9999999999845</c:v>
                </c:pt>
                <c:pt idx="181">
                  <c:v>1965.0833333333169</c:v>
                </c:pt>
                <c:pt idx="182">
                  <c:v>1965.1666666666511</c:v>
                </c:pt>
                <c:pt idx="183">
                  <c:v>1965.2499999999843</c:v>
                </c:pt>
                <c:pt idx="184">
                  <c:v>1965.3333333333164</c:v>
                </c:pt>
                <c:pt idx="185">
                  <c:v>1965.4166666666517</c:v>
                </c:pt>
                <c:pt idx="186">
                  <c:v>1965.4999999999841</c:v>
                </c:pt>
                <c:pt idx="187">
                  <c:v>1965.583333333316</c:v>
                </c:pt>
                <c:pt idx="188">
                  <c:v>1965.6666666666511</c:v>
                </c:pt>
                <c:pt idx="189">
                  <c:v>1965.7499999999839</c:v>
                </c:pt>
                <c:pt idx="190">
                  <c:v>1965.8333333333157</c:v>
                </c:pt>
                <c:pt idx="191">
                  <c:v>1965.9166666666515</c:v>
                </c:pt>
                <c:pt idx="192">
                  <c:v>1965.9999999999836</c:v>
                </c:pt>
                <c:pt idx="193">
                  <c:v>1966.0833333333155</c:v>
                </c:pt>
                <c:pt idx="194">
                  <c:v>1966.1666666666501</c:v>
                </c:pt>
                <c:pt idx="195">
                  <c:v>1966.2499999999834</c:v>
                </c:pt>
                <c:pt idx="196">
                  <c:v>1966.3333333333153</c:v>
                </c:pt>
                <c:pt idx="197">
                  <c:v>1966.4166666666513</c:v>
                </c:pt>
                <c:pt idx="198">
                  <c:v>1966.4999999999832</c:v>
                </c:pt>
                <c:pt idx="199">
                  <c:v>1966.5833333333151</c:v>
                </c:pt>
                <c:pt idx="200">
                  <c:v>1966.6666666666501</c:v>
                </c:pt>
                <c:pt idx="201">
                  <c:v>1966.7499999999829</c:v>
                </c:pt>
                <c:pt idx="202">
                  <c:v>1966.8333333333148</c:v>
                </c:pt>
                <c:pt idx="203">
                  <c:v>1966.9166666666508</c:v>
                </c:pt>
                <c:pt idx="204">
                  <c:v>1966.9999999999827</c:v>
                </c:pt>
                <c:pt idx="205">
                  <c:v>1967.0833333333146</c:v>
                </c:pt>
                <c:pt idx="206">
                  <c:v>1967.1666666666499</c:v>
                </c:pt>
                <c:pt idx="207">
                  <c:v>1967.2499999999825</c:v>
                </c:pt>
                <c:pt idx="208">
                  <c:v>1967.3333333333146</c:v>
                </c:pt>
                <c:pt idx="209">
                  <c:v>1967.4166666666504</c:v>
                </c:pt>
                <c:pt idx="210">
                  <c:v>1967.4999999999823</c:v>
                </c:pt>
                <c:pt idx="211">
                  <c:v>1967.5833333333144</c:v>
                </c:pt>
                <c:pt idx="212">
                  <c:v>1967.6666666666495</c:v>
                </c:pt>
                <c:pt idx="213">
                  <c:v>1967.749999999982</c:v>
                </c:pt>
                <c:pt idx="214">
                  <c:v>1967.8333333333144</c:v>
                </c:pt>
                <c:pt idx="215">
                  <c:v>1967.9166666666499</c:v>
                </c:pt>
                <c:pt idx="216">
                  <c:v>1967.9999999999818</c:v>
                </c:pt>
                <c:pt idx="217">
                  <c:v>1968.0833333333142</c:v>
                </c:pt>
                <c:pt idx="218">
                  <c:v>1968.1666666666483</c:v>
                </c:pt>
                <c:pt idx="219">
                  <c:v>1968.2499999999816</c:v>
                </c:pt>
                <c:pt idx="220">
                  <c:v>1968.3333333333142</c:v>
                </c:pt>
                <c:pt idx="221">
                  <c:v>1968.416666666649</c:v>
                </c:pt>
                <c:pt idx="222">
                  <c:v>1968.4999999999814</c:v>
                </c:pt>
                <c:pt idx="223">
                  <c:v>1968.5833333333139</c:v>
                </c:pt>
                <c:pt idx="224">
                  <c:v>1968.6666666666481</c:v>
                </c:pt>
                <c:pt idx="225">
                  <c:v>1968.7499999999809</c:v>
                </c:pt>
                <c:pt idx="226">
                  <c:v>1968.8333333333135</c:v>
                </c:pt>
                <c:pt idx="227">
                  <c:v>1968.9166666666486</c:v>
                </c:pt>
                <c:pt idx="228">
                  <c:v>1968.9999999999809</c:v>
                </c:pt>
                <c:pt idx="229">
                  <c:v>1969.083333333313</c:v>
                </c:pt>
                <c:pt idx="230">
                  <c:v>1969.1666666666481</c:v>
                </c:pt>
                <c:pt idx="231">
                  <c:v>1969.2499999999807</c:v>
                </c:pt>
                <c:pt idx="232">
                  <c:v>1969.3333333333126</c:v>
                </c:pt>
                <c:pt idx="233">
                  <c:v>1969.4166666666483</c:v>
                </c:pt>
                <c:pt idx="234">
                  <c:v>1969.4999999999804</c:v>
                </c:pt>
                <c:pt idx="235">
                  <c:v>1969.5833333333126</c:v>
                </c:pt>
                <c:pt idx="236">
                  <c:v>1969.6666666666476</c:v>
                </c:pt>
                <c:pt idx="237">
                  <c:v>1969.7499999999802</c:v>
                </c:pt>
                <c:pt idx="238">
                  <c:v>1969.8333333333123</c:v>
                </c:pt>
                <c:pt idx="239">
                  <c:v>1969.9166666666479</c:v>
                </c:pt>
                <c:pt idx="240">
                  <c:v>1969.99999999998</c:v>
                </c:pt>
                <c:pt idx="241">
                  <c:v>1970.0833333333123</c:v>
                </c:pt>
                <c:pt idx="242">
                  <c:v>1970.1666666666465</c:v>
                </c:pt>
                <c:pt idx="243">
                  <c:v>1970.24999999998</c:v>
                </c:pt>
                <c:pt idx="244">
                  <c:v>1970.3333333333119</c:v>
                </c:pt>
                <c:pt idx="245">
                  <c:v>1970.416666666647</c:v>
                </c:pt>
                <c:pt idx="246">
                  <c:v>1970.4999999999795</c:v>
                </c:pt>
                <c:pt idx="247">
                  <c:v>1970.5833333333119</c:v>
                </c:pt>
                <c:pt idx="248">
                  <c:v>1970.6666666666461</c:v>
                </c:pt>
                <c:pt idx="249">
                  <c:v>1970.7499999999793</c:v>
                </c:pt>
                <c:pt idx="250">
                  <c:v>1970.8333333333114</c:v>
                </c:pt>
                <c:pt idx="251">
                  <c:v>1970.9166666666467</c:v>
                </c:pt>
                <c:pt idx="252">
                  <c:v>1970.9999999999791</c:v>
                </c:pt>
                <c:pt idx="253">
                  <c:v>1971.083333333311</c:v>
                </c:pt>
                <c:pt idx="254">
                  <c:v>1971.1666666666461</c:v>
                </c:pt>
                <c:pt idx="255">
                  <c:v>1971.2499999999789</c:v>
                </c:pt>
                <c:pt idx="256">
                  <c:v>1971.3333333333107</c:v>
                </c:pt>
                <c:pt idx="257">
                  <c:v>1971.4166666666465</c:v>
                </c:pt>
                <c:pt idx="258">
                  <c:v>1971.4999999999786</c:v>
                </c:pt>
                <c:pt idx="259">
                  <c:v>1971.5833333333105</c:v>
                </c:pt>
                <c:pt idx="260">
                  <c:v>1971.6666666666451</c:v>
                </c:pt>
                <c:pt idx="261">
                  <c:v>1971.7499999999784</c:v>
                </c:pt>
                <c:pt idx="262">
                  <c:v>1971.8333333333103</c:v>
                </c:pt>
                <c:pt idx="263">
                  <c:v>1971.9166666666463</c:v>
                </c:pt>
                <c:pt idx="264">
                  <c:v>1971.9999999999782</c:v>
                </c:pt>
                <c:pt idx="265">
                  <c:v>1972.0833333333101</c:v>
                </c:pt>
                <c:pt idx="266">
                  <c:v>1972.1666666666451</c:v>
                </c:pt>
                <c:pt idx="267">
                  <c:v>1972.2499999999779</c:v>
                </c:pt>
                <c:pt idx="268">
                  <c:v>1972.3333333333098</c:v>
                </c:pt>
                <c:pt idx="269">
                  <c:v>1972.4166666666458</c:v>
                </c:pt>
                <c:pt idx="270">
                  <c:v>1972.4999999999777</c:v>
                </c:pt>
                <c:pt idx="271">
                  <c:v>1972.5833333333096</c:v>
                </c:pt>
                <c:pt idx="272">
                  <c:v>1972.6666666666449</c:v>
                </c:pt>
                <c:pt idx="273">
                  <c:v>1972.7499999999775</c:v>
                </c:pt>
                <c:pt idx="274">
                  <c:v>1972.8333333333096</c:v>
                </c:pt>
                <c:pt idx="275">
                  <c:v>1972.9166666666454</c:v>
                </c:pt>
                <c:pt idx="276">
                  <c:v>1972.9999999999773</c:v>
                </c:pt>
                <c:pt idx="277">
                  <c:v>1973.0833333333094</c:v>
                </c:pt>
                <c:pt idx="278">
                  <c:v>1973.1666666666445</c:v>
                </c:pt>
                <c:pt idx="279">
                  <c:v>1973.249999999977</c:v>
                </c:pt>
                <c:pt idx="280">
                  <c:v>1973.3333333333094</c:v>
                </c:pt>
                <c:pt idx="281">
                  <c:v>1973.4166666666449</c:v>
                </c:pt>
                <c:pt idx="282">
                  <c:v>1973.4999999999768</c:v>
                </c:pt>
                <c:pt idx="283">
                  <c:v>1973.5833333333092</c:v>
                </c:pt>
                <c:pt idx="284">
                  <c:v>1973.6666666666433</c:v>
                </c:pt>
                <c:pt idx="285">
                  <c:v>1973.7499999999766</c:v>
                </c:pt>
                <c:pt idx="286">
                  <c:v>1973.8333333333092</c:v>
                </c:pt>
                <c:pt idx="287">
                  <c:v>1973.916666666644</c:v>
                </c:pt>
                <c:pt idx="288">
                  <c:v>1973.9999999999764</c:v>
                </c:pt>
                <c:pt idx="289">
                  <c:v>1974.0833333333089</c:v>
                </c:pt>
                <c:pt idx="290">
                  <c:v>1974.1666666666431</c:v>
                </c:pt>
                <c:pt idx="291">
                  <c:v>1974.2499999999759</c:v>
                </c:pt>
                <c:pt idx="292">
                  <c:v>1974.3333333333085</c:v>
                </c:pt>
                <c:pt idx="293">
                  <c:v>1974.4166666666436</c:v>
                </c:pt>
                <c:pt idx="294">
                  <c:v>1974.4999999999759</c:v>
                </c:pt>
                <c:pt idx="295">
                  <c:v>1974.583333333308</c:v>
                </c:pt>
                <c:pt idx="296">
                  <c:v>1974.6666666666431</c:v>
                </c:pt>
                <c:pt idx="297">
                  <c:v>1974.7499999999757</c:v>
                </c:pt>
                <c:pt idx="298">
                  <c:v>1974.8333333333076</c:v>
                </c:pt>
                <c:pt idx="299">
                  <c:v>1974.9166666666433</c:v>
                </c:pt>
                <c:pt idx="300">
                  <c:v>1974.9999999999754</c:v>
                </c:pt>
                <c:pt idx="301">
                  <c:v>1975.0833333333076</c:v>
                </c:pt>
                <c:pt idx="302">
                  <c:v>1975.1666666666426</c:v>
                </c:pt>
                <c:pt idx="303">
                  <c:v>1975.2499999999752</c:v>
                </c:pt>
                <c:pt idx="304">
                  <c:v>1975.3333333333073</c:v>
                </c:pt>
                <c:pt idx="305">
                  <c:v>1975.4166666666429</c:v>
                </c:pt>
                <c:pt idx="306">
                  <c:v>1975.499999999975</c:v>
                </c:pt>
                <c:pt idx="307">
                  <c:v>1975.5833333333073</c:v>
                </c:pt>
                <c:pt idx="308">
                  <c:v>1975.6666666666415</c:v>
                </c:pt>
                <c:pt idx="309">
                  <c:v>1975.749999999975</c:v>
                </c:pt>
                <c:pt idx="310">
                  <c:v>1975.8333333333069</c:v>
                </c:pt>
                <c:pt idx="311">
                  <c:v>1975.916666666642</c:v>
                </c:pt>
                <c:pt idx="312">
                  <c:v>1975.9999999999745</c:v>
                </c:pt>
                <c:pt idx="313">
                  <c:v>1976.0833333333069</c:v>
                </c:pt>
                <c:pt idx="314">
                  <c:v>1976.166666666641</c:v>
                </c:pt>
                <c:pt idx="315">
                  <c:v>1976.2499999999743</c:v>
                </c:pt>
                <c:pt idx="316">
                  <c:v>1976.3333333333064</c:v>
                </c:pt>
                <c:pt idx="317">
                  <c:v>1976.4166666666417</c:v>
                </c:pt>
                <c:pt idx="318">
                  <c:v>1976.4999999999741</c:v>
                </c:pt>
                <c:pt idx="319">
                  <c:v>1976.583333333306</c:v>
                </c:pt>
                <c:pt idx="320">
                  <c:v>1976.666666666641</c:v>
                </c:pt>
                <c:pt idx="321">
                  <c:v>1976.7499999999739</c:v>
                </c:pt>
                <c:pt idx="322">
                  <c:v>1976.8333333333057</c:v>
                </c:pt>
                <c:pt idx="323">
                  <c:v>1976.9166666666415</c:v>
                </c:pt>
                <c:pt idx="324">
                  <c:v>1976.9999999999736</c:v>
                </c:pt>
                <c:pt idx="325">
                  <c:v>1977.0833333333055</c:v>
                </c:pt>
                <c:pt idx="326">
                  <c:v>1977.1666666666401</c:v>
                </c:pt>
                <c:pt idx="327">
                  <c:v>1977.2499999999734</c:v>
                </c:pt>
                <c:pt idx="328">
                  <c:v>1977.3333333333053</c:v>
                </c:pt>
                <c:pt idx="329">
                  <c:v>1977.4166666666413</c:v>
                </c:pt>
                <c:pt idx="330">
                  <c:v>1977.4999999999732</c:v>
                </c:pt>
                <c:pt idx="331">
                  <c:v>1977.5833333333051</c:v>
                </c:pt>
                <c:pt idx="332">
                  <c:v>1977.6666666666401</c:v>
                </c:pt>
                <c:pt idx="333">
                  <c:v>1977.7499999999729</c:v>
                </c:pt>
                <c:pt idx="334">
                  <c:v>1977.8333333333048</c:v>
                </c:pt>
                <c:pt idx="335">
                  <c:v>1977.9166666666408</c:v>
                </c:pt>
                <c:pt idx="336">
                  <c:v>1977.9999999999727</c:v>
                </c:pt>
                <c:pt idx="337">
                  <c:v>1978.0833333333046</c:v>
                </c:pt>
                <c:pt idx="338">
                  <c:v>1978.1666666666399</c:v>
                </c:pt>
                <c:pt idx="339">
                  <c:v>1978.2499999999725</c:v>
                </c:pt>
                <c:pt idx="340">
                  <c:v>1978.3333333333046</c:v>
                </c:pt>
                <c:pt idx="341">
                  <c:v>1978.4166666666404</c:v>
                </c:pt>
                <c:pt idx="342">
                  <c:v>1978.4999999999723</c:v>
                </c:pt>
                <c:pt idx="343">
                  <c:v>1978.5833333333044</c:v>
                </c:pt>
                <c:pt idx="344">
                  <c:v>1978.6666666666395</c:v>
                </c:pt>
                <c:pt idx="345">
                  <c:v>1978.749999999972</c:v>
                </c:pt>
                <c:pt idx="346">
                  <c:v>1978.8333333333044</c:v>
                </c:pt>
                <c:pt idx="347">
                  <c:v>1978.9166666666397</c:v>
                </c:pt>
                <c:pt idx="348">
                  <c:v>1978.9999999999718</c:v>
                </c:pt>
                <c:pt idx="349">
                  <c:v>1979.0833333333042</c:v>
                </c:pt>
                <c:pt idx="350">
                  <c:v>1979.1666666666383</c:v>
                </c:pt>
                <c:pt idx="351">
                  <c:v>1979.2499999999716</c:v>
                </c:pt>
                <c:pt idx="352">
                  <c:v>1979.3333333333042</c:v>
                </c:pt>
                <c:pt idx="353">
                  <c:v>1979.4166666666388</c:v>
                </c:pt>
                <c:pt idx="354">
                  <c:v>1979.4999999999714</c:v>
                </c:pt>
                <c:pt idx="355">
                  <c:v>1979.5833333333039</c:v>
                </c:pt>
                <c:pt idx="356">
                  <c:v>1979.6666666666381</c:v>
                </c:pt>
                <c:pt idx="357">
                  <c:v>1979.7499999999709</c:v>
                </c:pt>
                <c:pt idx="358">
                  <c:v>1979.8333333333035</c:v>
                </c:pt>
                <c:pt idx="359">
                  <c:v>1979.9166666666385</c:v>
                </c:pt>
                <c:pt idx="360">
                  <c:v>1979.9999999999709</c:v>
                </c:pt>
                <c:pt idx="361">
                  <c:v>1980.083333333303</c:v>
                </c:pt>
                <c:pt idx="362">
                  <c:v>1980.1666666666381</c:v>
                </c:pt>
                <c:pt idx="363">
                  <c:v>1980.2499999999707</c:v>
                </c:pt>
                <c:pt idx="364">
                  <c:v>1980.3333333333026</c:v>
                </c:pt>
                <c:pt idx="365">
                  <c:v>1980.4166666666383</c:v>
                </c:pt>
                <c:pt idx="366">
                  <c:v>1980.4999999999704</c:v>
                </c:pt>
                <c:pt idx="367">
                  <c:v>1980.5833333333026</c:v>
                </c:pt>
                <c:pt idx="368">
                  <c:v>1980.6666666666376</c:v>
                </c:pt>
                <c:pt idx="369">
                  <c:v>1980.7499999999702</c:v>
                </c:pt>
                <c:pt idx="370">
                  <c:v>1980.8333333333023</c:v>
                </c:pt>
                <c:pt idx="371">
                  <c:v>1980.9166666666379</c:v>
                </c:pt>
                <c:pt idx="372">
                  <c:v>1980.99999999997</c:v>
                </c:pt>
                <c:pt idx="373">
                  <c:v>1981.0833333333023</c:v>
                </c:pt>
                <c:pt idx="374">
                  <c:v>1981.1666666666365</c:v>
                </c:pt>
                <c:pt idx="375">
                  <c:v>1981.24999999997</c:v>
                </c:pt>
                <c:pt idx="376">
                  <c:v>1981.3333333333019</c:v>
                </c:pt>
                <c:pt idx="377">
                  <c:v>1981.416666666637</c:v>
                </c:pt>
                <c:pt idx="378">
                  <c:v>1981.4999999999695</c:v>
                </c:pt>
                <c:pt idx="379">
                  <c:v>1981.5833333333019</c:v>
                </c:pt>
                <c:pt idx="380">
                  <c:v>1981.666666666636</c:v>
                </c:pt>
                <c:pt idx="381">
                  <c:v>1981.7499999999693</c:v>
                </c:pt>
                <c:pt idx="382">
                  <c:v>1981.8333333333014</c:v>
                </c:pt>
                <c:pt idx="383">
                  <c:v>1981.9166666666367</c:v>
                </c:pt>
                <c:pt idx="384">
                  <c:v>1981.9999999999691</c:v>
                </c:pt>
                <c:pt idx="385">
                  <c:v>1982.083333333301</c:v>
                </c:pt>
                <c:pt idx="386">
                  <c:v>1982.166666666636</c:v>
                </c:pt>
                <c:pt idx="387">
                  <c:v>1982.2499999999688</c:v>
                </c:pt>
                <c:pt idx="388">
                  <c:v>1982.3333333333007</c:v>
                </c:pt>
                <c:pt idx="389">
                  <c:v>1982.4166666666365</c:v>
                </c:pt>
                <c:pt idx="390">
                  <c:v>1982.4999999999686</c:v>
                </c:pt>
                <c:pt idx="391">
                  <c:v>1982.5833333333005</c:v>
                </c:pt>
                <c:pt idx="392">
                  <c:v>1982.6666666666351</c:v>
                </c:pt>
                <c:pt idx="393">
                  <c:v>1982.7499999999684</c:v>
                </c:pt>
                <c:pt idx="394">
                  <c:v>1982.8333333333003</c:v>
                </c:pt>
                <c:pt idx="395">
                  <c:v>1982.9166666666363</c:v>
                </c:pt>
                <c:pt idx="396">
                  <c:v>1982.9999999999682</c:v>
                </c:pt>
                <c:pt idx="397">
                  <c:v>1983.0833333333001</c:v>
                </c:pt>
                <c:pt idx="398">
                  <c:v>1983.1666666666351</c:v>
                </c:pt>
                <c:pt idx="399">
                  <c:v>1983.2499999999679</c:v>
                </c:pt>
                <c:pt idx="400">
                  <c:v>1983.3333333332998</c:v>
                </c:pt>
                <c:pt idx="401">
                  <c:v>1983.4166666666358</c:v>
                </c:pt>
                <c:pt idx="402">
                  <c:v>1983.4999999999677</c:v>
                </c:pt>
                <c:pt idx="403">
                  <c:v>1983.5833333332996</c:v>
                </c:pt>
                <c:pt idx="404">
                  <c:v>1983.6666666666349</c:v>
                </c:pt>
                <c:pt idx="405">
                  <c:v>1983.7499999999675</c:v>
                </c:pt>
                <c:pt idx="406">
                  <c:v>1983.8333333332998</c:v>
                </c:pt>
                <c:pt idx="407">
                  <c:v>1983.9166666666354</c:v>
                </c:pt>
                <c:pt idx="408">
                  <c:v>1983.9999999999673</c:v>
                </c:pt>
                <c:pt idx="409">
                  <c:v>1984.0833333332996</c:v>
                </c:pt>
                <c:pt idx="410">
                  <c:v>1984.1666666666345</c:v>
                </c:pt>
                <c:pt idx="411">
                  <c:v>1984.249999999967</c:v>
                </c:pt>
                <c:pt idx="412">
                  <c:v>1984.3333333332998</c:v>
                </c:pt>
                <c:pt idx="413">
                  <c:v>1984.4166666666347</c:v>
                </c:pt>
                <c:pt idx="414">
                  <c:v>1984.4999999999668</c:v>
                </c:pt>
                <c:pt idx="415">
                  <c:v>1984.5833333332996</c:v>
                </c:pt>
                <c:pt idx="416">
                  <c:v>1984.6666666666333</c:v>
                </c:pt>
                <c:pt idx="417">
                  <c:v>1984.7499999999666</c:v>
                </c:pt>
                <c:pt idx="418">
                  <c:v>1984.8333333332998</c:v>
                </c:pt>
                <c:pt idx="419">
                  <c:v>1984.9166666666338</c:v>
                </c:pt>
                <c:pt idx="420">
                  <c:v>1984.9999999999659</c:v>
                </c:pt>
                <c:pt idx="421">
                  <c:v>1985.0833333332996</c:v>
                </c:pt>
                <c:pt idx="422">
                  <c:v>1985.1666666666331</c:v>
                </c:pt>
                <c:pt idx="423">
                  <c:v>1985.2499999999659</c:v>
                </c:pt>
                <c:pt idx="424">
                  <c:v>1985.3333333332994</c:v>
                </c:pt>
                <c:pt idx="425">
                  <c:v>1985.4166666666335</c:v>
                </c:pt>
                <c:pt idx="426">
                  <c:v>1985.4999999999659</c:v>
                </c:pt>
                <c:pt idx="427">
                  <c:v>1985.5833333332992</c:v>
                </c:pt>
                <c:pt idx="428">
                  <c:v>1985.6666666666331</c:v>
                </c:pt>
                <c:pt idx="429">
                  <c:v>1985.7499999999657</c:v>
                </c:pt>
                <c:pt idx="430">
                  <c:v>1985.8333333332982</c:v>
                </c:pt>
                <c:pt idx="431">
                  <c:v>1985.9166666666333</c:v>
                </c:pt>
                <c:pt idx="432">
                  <c:v>1985.9999999999654</c:v>
                </c:pt>
                <c:pt idx="433">
                  <c:v>1986.083333333298</c:v>
                </c:pt>
                <c:pt idx="434">
                  <c:v>1986.1666666666326</c:v>
                </c:pt>
                <c:pt idx="435">
                  <c:v>1986.2499999999652</c:v>
                </c:pt>
                <c:pt idx="436">
                  <c:v>1986.3333333332978</c:v>
                </c:pt>
                <c:pt idx="437">
                  <c:v>1986.4166666666329</c:v>
                </c:pt>
                <c:pt idx="438">
                  <c:v>1986.499999999965</c:v>
                </c:pt>
                <c:pt idx="439">
                  <c:v>1986.5833333332978</c:v>
                </c:pt>
                <c:pt idx="440">
                  <c:v>1986.6666666666315</c:v>
                </c:pt>
                <c:pt idx="441">
                  <c:v>1986.749999999965</c:v>
                </c:pt>
                <c:pt idx="442">
                  <c:v>1986.8333333332978</c:v>
                </c:pt>
                <c:pt idx="443">
                  <c:v>1986.916666666632</c:v>
                </c:pt>
                <c:pt idx="444">
                  <c:v>1986.9999999999645</c:v>
                </c:pt>
                <c:pt idx="445">
                  <c:v>1987.0833333332978</c:v>
                </c:pt>
                <c:pt idx="446">
                  <c:v>1987.166666666631</c:v>
                </c:pt>
                <c:pt idx="447">
                  <c:v>1987.2499999999643</c:v>
                </c:pt>
                <c:pt idx="448">
                  <c:v>1987.3333333332976</c:v>
                </c:pt>
                <c:pt idx="449">
                  <c:v>1987.4166666666317</c:v>
                </c:pt>
                <c:pt idx="450">
                  <c:v>1987.4999999999641</c:v>
                </c:pt>
                <c:pt idx="451">
                  <c:v>1987.5833333332967</c:v>
                </c:pt>
                <c:pt idx="452">
                  <c:v>1987.666666666631</c:v>
                </c:pt>
                <c:pt idx="453">
                  <c:v>1987.7499999999638</c:v>
                </c:pt>
                <c:pt idx="454">
                  <c:v>1987.8333333332964</c:v>
                </c:pt>
                <c:pt idx="455">
                  <c:v>1987.9166666666315</c:v>
                </c:pt>
                <c:pt idx="456">
                  <c:v>1987.9999999999636</c:v>
                </c:pt>
                <c:pt idx="457">
                  <c:v>1988.0833333332962</c:v>
                </c:pt>
                <c:pt idx="458">
                  <c:v>1988.1666666666301</c:v>
                </c:pt>
                <c:pt idx="459">
                  <c:v>1988.2499999999634</c:v>
                </c:pt>
                <c:pt idx="460">
                  <c:v>1988.333333333296</c:v>
                </c:pt>
                <c:pt idx="461">
                  <c:v>1988.4166666666313</c:v>
                </c:pt>
                <c:pt idx="462">
                  <c:v>1988.4999999999632</c:v>
                </c:pt>
                <c:pt idx="463">
                  <c:v>1988.5833333332957</c:v>
                </c:pt>
                <c:pt idx="464">
                  <c:v>1988.6666666666301</c:v>
                </c:pt>
                <c:pt idx="465">
                  <c:v>1988.7499999999629</c:v>
                </c:pt>
                <c:pt idx="466">
                  <c:v>1988.8333333332955</c:v>
                </c:pt>
                <c:pt idx="467">
                  <c:v>1988.9166666666308</c:v>
                </c:pt>
                <c:pt idx="468">
                  <c:v>1988.9999999999627</c:v>
                </c:pt>
                <c:pt idx="469">
                  <c:v>1989.0833333332953</c:v>
                </c:pt>
                <c:pt idx="470">
                  <c:v>1989.1666666666299</c:v>
                </c:pt>
                <c:pt idx="471">
                  <c:v>1989.2499999999625</c:v>
                </c:pt>
                <c:pt idx="472">
                  <c:v>1989.3333333332951</c:v>
                </c:pt>
                <c:pt idx="473">
                  <c:v>1989.4166666666304</c:v>
                </c:pt>
                <c:pt idx="474">
                  <c:v>1989.4999999999623</c:v>
                </c:pt>
                <c:pt idx="475">
                  <c:v>1989.5833333332948</c:v>
                </c:pt>
                <c:pt idx="476">
                  <c:v>1989.6666666666295</c:v>
                </c:pt>
                <c:pt idx="477">
                  <c:v>1989.749999999962</c:v>
                </c:pt>
                <c:pt idx="478">
                  <c:v>1989.8333333332948</c:v>
                </c:pt>
                <c:pt idx="479">
                  <c:v>1989.9166666666297</c:v>
                </c:pt>
                <c:pt idx="480">
                  <c:v>1989.9999999999618</c:v>
                </c:pt>
                <c:pt idx="481">
                  <c:v>1990.0833333332948</c:v>
                </c:pt>
                <c:pt idx="482">
                  <c:v>1990.1666666666283</c:v>
                </c:pt>
                <c:pt idx="483">
                  <c:v>1990.2499999999616</c:v>
                </c:pt>
                <c:pt idx="484">
                  <c:v>1990.3333333332948</c:v>
                </c:pt>
                <c:pt idx="485">
                  <c:v>1990.4166666666288</c:v>
                </c:pt>
                <c:pt idx="486">
                  <c:v>1990.4999999999609</c:v>
                </c:pt>
                <c:pt idx="487">
                  <c:v>1990.5833333332946</c:v>
                </c:pt>
                <c:pt idx="488">
                  <c:v>1990.6666666666281</c:v>
                </c:pt>
                <c:pt idx="489">
                  <c:v>1990.7499999999609</c:v>
                </c:pt>
                <c:pt idx="490">
                  <c:v>1990.8333333332944</c:v>
                </c:pt>
                <c:pt idx="491">
                  <c:v>1990.9166666666285</c:v>
                </c:pt>
                <c:pt idx="492">
                  <c:v>1990.9999999999609</c:v>
                </c:pt>
                <c:pt idx="493">
                  <c:v>1991.0833333332935</c:v>
                </c:pt>
                <c:pt idx="494">
                  <c:v>1991.1666666666281</c:v>
                </c:pt>
                <c:pt idx="495">
                  <c:v>1991.2499999999607</c:v>
                </c:pt>
                <c:pt idx="496">
                  <c:v>1991.3333333332932</c:v>
                </c:pt>
                <c:pt idx="497">
                  <c:v>1991.4166666666283</c:v>
                </c:pt>
                <c:pt idx="498">
                  <c:v>1991.4999999999604</c:v>
                </c:pt>
                <c:pt idx="499">
                  <c:v>1991.583333333293</c:v>
                </c:pt>
                <c:pt idx="500">
                  <c:v>1991.6666666666276</c:v>
                </c:pt>
                <c:pt idx="501">
                  <c:v>1991.7499999999602</c:v>
                </c:pt>
                <c:pt idx="502">
                  <c:v>1991.8333333332928</c:v>
                </c:pt>
                <c:pt idx="503">
                  <c:v>1991.9166666666279</c:v>
                </c:pt>
                <c:pt idx="504">
                  <c:v>1991.99999999996</c:v>
                </c:pt>
                <c:pt idx="505">
                  <c:v>1992.0833333332928</c:v>
                </c:pt>
                <c:pt idx="506">
                  <c:v>1992.1666666666265</c:v>
                </c:pt>
                <c:pt idx="507">
                  <c:v>1992.24999999996</c:v>
                </c:pt>
                <c:pt idx="508">
                  <c:v>1992.3333333332928</c:v>
                </c:pt>
                <c:pt idx="509">
                  <c:v>1992.416666666627</c:v>
                </c:pt>
                <c:pt idx="510">
                  <c:v>1992.4999999999595</c:v>
                </c:pt>
                <c:pt idx="511">
                  <c:v>1992.5833333332928</c:v>
                </c:pt>
                <c:pt idx="512">
                  <c:v>1992.666666666626</c:v>
                </c:pt>
                <c:pt idx="513">
                  <c:v>1992.7499999999593</c:v>
                </c:pt>
                <c:pt idx="514">
                  <c:v>1992.8333333332926</c:v>
                </c:pt>
                <c:pt idx="515">
                  <c:v>1992.9166666666267</c:v>
                </c:pt>
                <c:pt idx="516">
                  <c:v>1992.9999999999591</c:v>
                </c:pt>
                <c:pt idx="517">
                  <c:v>1993.0833333332916</c:v>
                </c:pt>
                <c:pt idx="518">
                  <c:v>1993.166666666626</c:v>
                </c:pt>
                <c:pt idx="519">
                  <c:v>1993.2499999999588</c:v>
                </c:pt>
                <c:pt idx="520">
                  <c:v>1993.3333333332914</c:v>
                </c:pt>
                <c:pt idx="521">
                  <c:v>1993.4166666666265</c:v>
                </c:pt>
                <c:pt idx="522">
                  <c:v>1993.4999999999586</c:v>
                </c:pt>
                <c:pt idx="523">
                  <c:v>1993.5833333332912</c:v>
                </c:pt>
                <c:pt idx="524">
                  <c:v>1993.6666666666251</c:v>
                </c:pt>
                <c:pt idx="525">
                  <c:v>1993.7499999999584</c:v>
                </c:pt>
                <c:pt idx="526">
                  <c:v>1993.833333333291</c:v>
                </c:pt>
                <c:pt idx="527">
                  <c:v>1993.9166666666263</c:v>
                </c:pt>
                <c:pt idx="528">
                  <c:v>1993.9999999999582</c:v>
                </c:pt>
                <c:pt idx="529">
                  <c:v>1994.0833333332907</c:v>
                </c:pt>
                <c:pt idx="530">
                  <c:v>1994.1666666666251</c:v>
                </c:pt>
                <c:pt idx="531">
                  <c:v>1994.2499999999579</c:v>
                </c:pt>
                <c:pt idx="532">
                  <c:v>1994.3333333332905</c:v>
                </c:pt>
                <c:pt idx="533">
                  <c:v>1994.4166666666258</c:v>
                </c:pt>
                <c:pt idx="534">
                  <c:v>1994.4999999999577</c:v>
                </c:pt>
                <c:pt idx="535">
                  <c:v>1994.5833333332903</c:v>
                </c:pt>
                <c:pt idx="536">
                  <c:v>1994.6666666666249</c:v>
                </c:pt>
                <c:pt idx="537">
                  <c:v>1994.7499999999575</c:v>
                </c:pt>
                <c:pt idx="538">
                  <c:v>1994.8333333332901</c:v>
                </c:pt>
                <c:pt idx="539">
                  <c:v>1994.9166666666254</c:v>
                </c:pt>
                <c:pt idx="540">
                  <c:v>1994.9999999999573</c:v>
                </c:pt>
                <c:pt idx="541">
                  <c:v>1995.0833333332898</c:v>
                </c:pt>
                <c:pt idx="542">
                  <c:v>1995.1666666666245</c:v>
                </c:pt>
                <c:pt idx="543">
                  <c:v>1995.249999999957</c:v>
                </c:pt>
                <c:pt idx="544">
                  <c:v>1995.3333333332898</c:v>
                </c:pt>
                <c:pt idx="545">
                  <c:v>1995.4166666666247</c:v>
                </c:pt>
                <c:pt idx="546">
                  <c:v>1995.4999999999568</c:v>
                </c:pt>
                <c:pt idx="547">
                  <c:v>1995.5833333332898</c:v>
                </c:pt>
                <c:pt idx="548">
                  <c:v>1995.6666666666233</c:v>
                </c:pt>
                <c:pt idx="549">
                  <c:v>1995.7499999999566</c:v>
                </c:pt>
                <c:pt idx="550">
                  <c:v>1995.8333333332898</c:v>
                </c:pt>
                <c:pt idx="551">
                  <c:v>1995.9166666666238</c:v>
                </c:pt>
                <c:pt idx="552">
                  <c:v>1995.9999999999559</c:v>
                </c:pt>
                <c:pt idx="553">
                  <c:v>1996.0833333332896</c:v>
                </c:pt>
                <c:pt idx="554">
                  <c:v>1996.1666666666231</c:v>
                </c:pt>
                <c:pt idx="555">
                  <c:v>1996.2499999999559</c:v>
                </c:pt>
                <c:pt idx="556">
                  <c:v>1996.3333333332894</c:v>
                </c:pt>
                <c:pt idx="557">
                  <c:v>1996.4166666666235</c:v>
                </c:pt>
                <c:pt idx="558">
                  <c:v>1996.4999999999559</c:v>
                </c:pt>
                <c:pt idx="559">
                  <c:v>1996.5833333332885</c:v>
                </c:pt>
                <c:pt idx="560">
                  <c:v>1996.6666666666231</c:v>
                </c:pt>
                <c:pt idx="561">
                  <c:v>1996.7499999999557</c:v>
                </c:pt>
                <c:pt idx="562">
                  <c:v>1996.8333333332882</c:v>
                </c:pt>
                <c:pt idx="563">
                  <c:v>1996.9166666666233</c:v>
                </c:pt>
                <c:pt idx="564">
                  <c:v>1996.9999999999554</c:v>
                </c:pt>
                <c:pt idx="565">
                  <c:v>1997.083333333288</c:v>
                </c:pt>
                <c:pt idx="566">
                  <c:v>1997.1666666666219</c:v>
                </c:pt>
                <c:pt idx="567">
                  <c:v>1997.2499999999552</c:v>
                </c:pt>
                <c:pt idx="568">
                  <c:v>1997.3333333332878</c:v>
                </c:pt>
                <c:pt idx="569">
                  <c:v>1997.4166666666226</c:v>
                </c:pt>
                <c:pt idx="570">
                  <c:v>1997.499999999955</c:v>
                </c:pt>
                <c:pt idx="571">
                  <c:v>1997.5833333332878</c:v>
                </c:pt>
                <c:pt idx="572">
                  <c:v>1997.6666666666215</c:v>
                </c:pt>
                <c:pt idx="573">
                  <c:v>1997.749999999955</c:v>
                </c:pt>
                <c:pt idx="574">
                  <c:v>1997.8333333332878</c:v>
                </c:pt>
                <c:pt idx="575">
                  <c:v>1997.9166666666219</c:v>
                </c:pt>
                <c:pt idx="576">
                  <c:v>1997.9999999999545</c:v>
                </c:pt>
                <c:pt idx="577">
                  <c:v>1998.0833333332878</c:v>
                </c:pt>
                <c:pt idx="578">
                  <c:v>1998.166666666621</c:v>
                </c:pt>
                <c:pt idx="579">
                  <c:v>1998.2499999999543</c:v>
                </c:pt>
                <c:pt idx="580">
                  <c:v>1998.3333333332876</c:v>
                </c:pt>
                <c:pt idx="581">
                  <c:v>1998.4166666666217</c:v>
                </c:pt>
                <c:pt idx="582">
                  <c:v>1998.4999999999541</c:v>
                </c:pt>
                <c:pt idx="583">
                  <c:v>1998.5833333332866</c:v>
                </c:pt>
                <c:pt idx="584">
                  <c:v>1998.666666666621</c:v>
                </c:pt>
                <c:pt idx="585">
                  <c:v>1998.7499999999538</c:v>
                </c:pt>
                <c:pt idx="586">
                  <c:v>1998.8333333332864</c:v>
                </c:pt>
                <c:pt idx="587">
                  <c:v>1998.9166666666215</c:v>
                </c:pt>
                <c:pt idx="588">
                  <c:v>1998.9999999999536</c:v>
                </c:pt>
                <c:pt idx="589">
                  <c:v>1999.0833333332862</c:v>
                </c:pt>
                <c:pt idx="590">
                  <c:v>1999.1666666666201</c:v>
                </c:pt>
                <c:pt idx="591">
                  <c:v>1999.2499999999534</c:v>
                </c:pt>
                <c:pt idx="592">
                  <c:v>1999.333333333286</c:v>
                </c:pt>
                <c:pt idx="593">
                  <c:v>1999.4166666666213</c:v>
                </c:pt>
                <c:pt idx="594">
                  <c:v>1999.4999999999532</c:v>
                </c:pt>
                <c:pt idx="595">
                  <c:v>1999.5833333332857</c:v>
                </c:pt>
                <c:pt idx="596">
                  <c:v>1999.6666666666201</c:v>
                </c:pt>
                <c:pt idx="597">
                  <c:v>1999.7499999999529</c:v>
                </c:pt>
                <c:pt idx="598">
                  <c:v>1999.8333333332855</c:v>
                </c:pt>
                <c:pt idx="599">
                  <c:v>1999.9166666666208</c:v>
                </c:pt>
                <c:pt idx="600">
                  <c:v>1999.9999999999527</c:v>
                </c:pt>
                <c:pt idx="601">
                  <c:v>2000.0833333332853</c:v>
                </c:pt>
                <c:pt idx="602">
                  <c:v>2000.1666666666199</c:v>
                </c:pt>
                <c:pt idx="603">
                  <c:v>2000.2499999999525</c:v>
                </c:pt>
                <c:pt idx="604">
                  <c:v>2000.3333333332851</c:v>
                </c:pt>
                <c:pt idx="605">
                  <c:v>2000.4166666666204</c:v>
                </c:pt>
                <c:pt idx="606">
                  <c:v>2000.4999999999523</c:v>
                </c:pt>
                <c:pt idx="607">
                  <c:v>2000.5833333332848</c:v>
                </c:pt>
                <c:pt idx="608">
                  <c:v>2000.6666666666194</c:v>
                </c:pt>
                <c:pt idx="609">
                  <c:v>2000.749999999952</c:v>
                </c:pt>
                <c:pt idx="610">
                  <c:v>2000.8333333332848</c:v>
                </c:pt>
                <c:pt idx="611">
                  <c:v>2000.9166666666197</c:v>
                </c:pt>
                <c:pt idx="612">
                  <c:v>2000.9999999999518</c:v>
                </c:pt>
                <c:pt idx="613">
                  <c:v>2001.0833333332848</c:v>
                </c:pt>
                <c:pt idx="614">
                  <c:v>2001.1666666666183</c:v>
                </c:pt>
                <c:pt idx="615">
                  <c:v>2001.2499999999516</c:v>
                </c:pt>
                <c:pt idx="616">
                  <c:v>2001.3333333332848</c:v>
                </c:pt>
                <c:pt idx="617">
                  <c:v>2001.4166666666188</c:v>
                </c:pt>
                <c:pt idx="618">
                  <c:v>2001.4999999999509</c:v>
                </c:pt>
                <c:pt idx="619">
                  <c:v>2001.5833333332846</c:v>
                </c:pt>
                <c:pt idx="620">
                  <c:v>2001.6666666666181</c:v>
                </c:pt>
                <c:pt idx="621">
                  <c:v>2001.7499999999509</c:v>
                </c:pt>
                <c:pt idx="622">
                  <c:v>2001.8333333332844</c:v>
                </c:pt>
                <c:pt idx="623">
                  <c:v>2001.9166666666185</c:v>
                </c:pt>
                <c:pt idx="624">
                  <c:v>2001.9999999999509</c:v>
                </c:pt>
                <c:pt idx="625">
                  <c:v>2002.0833333332835</c:v>
                </c:pt>
                <c:pt idx="626">
                  <c:v>2002.1666666666181</c:v>
                </c:pt>
                <c:pt idx="627">
                  <c:v>2002.2499999999507</c:v>
                </c:pt>
                <c:pt idx="628">
                  <c:v>2002.3333333332832</c:v>
                </c:pt>
                <c:pt idx="629">
                  <c:v>2002.4166666666183</c:v>
                </c:pt>
                <c:pt idx="630">
                  <c:v>2002.4999999999504</c:v>
                </c:pt>
                <c:pt idx="631">
                  <c:v>2002.583333333283</c:v>
                </c:pt>
                <c:pt idx="632">
                  <c:v>2002.6666666666169</c:v>
                </c:pt>
                <c:pt idx="633">
                  <c:v>2002.7499999999502</c:v>
                </c:pt>
                <c:pt idx="634">
                  <c:v>2002.8333333332828</c:v>
                </c:pt>
                <c:pt idx="635">
                  <c:v>2002.9166666666176</c:v>
                </c:pt>
                <c:pt idx="636">
                  <c:v>2002.99999999995</c:v>
                </c:pt>
                <c:pt idx="637">
                  <c:v>2003.0833333332828</c:v>
                </c:pt>
                <c:pt idx="638">
                  <c:v>2003.1666666666165</c:v>
                </c:pt>
                <c:pt idx="639">
                  <c:v>2003.24999999995</c:v>
                </c:pt>
                <c:pt idx="640">
                  <c:v>2003.3333333332828</c:v>
                </c:pt>
                <c:pt idx="641">
                  <c:v>2003.4166666666169</c:v>
                </c:pt>
                <c:pt idx="642">
                  <c:v>2003.4999999999495</c:v>
                </c:pt>
                <c:pt idx="643">
                  <c:v>2003.5833333332828</c:v>
                </c:pt>
                <c:pt idx="644">
                  <c:v>2003.666666666616</c:v>
                </c:pt>
                <c:pt idx="645">
                  <c:v>2003.7499999999493</c:v>
                </c:pt>
                <c:pt idx="646">
                  <c:v>2003.8333333332826</c:v>
                </c:pt>
                <c:pt idx="647">
                  <c:v>2003.9166666666167</c:v>
                </c:pt>
                <c:pt idx="648">
                  <c:v>2003.9999999999491</c:v>
                </c:pt>
                <c:pt idx="649">
                  <c:v>2004.0833333332816</c:v>
                </c:pt>
                <c:pt idx="650">
                  <c:v>2004.166666666616</c:v>
                </c:pt>
                <c:pt idx="651">
                  <c:v>2004.2499999999488</c:v>
                </c:pt>
                <c:pt idx="652">
                  <c:v>2004.3333333332814</c:v>
                </c:pt>
                <c:pt idx="653">
                  <c:v>2004.4166666666165</c:v>
                </c:pt>
                <c:pt idx="654">
                  <c:v>2004.4999999999486</c:v>
                </c:pt>
                <c:pt idx="655">
                  <c:v>2004.5833333332812</c:v>
                </c:pt>
                <c:pt idx="656">
                  <c:v>2004.6666666666151</c:v>
                </c:pt>
                <c:pt idx="657">
                  <c:v>2004.7499999999484</c:v>
                </c:pt>
                <c:pt idx="658">
                  <c:v>2004.833333333281</c:v>
                </c:pt>
                <c:pt idx="659">
                  <c:v>2004.9166666666163</c:v>
                </c:pt>
                <c:pt idx="660">
                  <c:v>2004.9999999999482</c:v>
                </c:pt>
                <c:pt idx="661">
                  <c:v>2005.0833333332807</c:v>
                </c:pt>
                <c:pt idx="662">
                  <c:v>2005.1666666666151</c:v>
                </c:pt>
                <c:pt idx="663">
                  <c:v>2005.2499999999479</c:v>
                </c:pt>
                <c:pt idx="664">
                  <c:v>2005.3333333332805</c:v>
                </c:pt>
                <c:pt idx="665">
                  <c:v>2005.4166666666158</c:v>
                </c:pt>
                <c:pt idx="666">
                  <c:v>2005.4999999999477</c:v>
                </c:pt>
                <c:pt idx="667">
                  <c:v>2005.5833333332803</c:v>
                </c:pt>
                <c:pt idx="668">
                  <c:v>2005.6666666666149</c:v>
                </c:pt>
                <c:pt idx="669">
                  <c:v>2005.7499999999475</c:v>
                </c:pt>
                <c:pt idx="670">
                  <c:v>2005.8333333332801</c:v>
                </c:pt>
                <c:pt idx="671">
                  <c:v>2005.9166666666154</c:v>
                </c:pt>
                <c:pt idx="672">
                  <c:v>2005.9999999999472</c:v>
                </c:pt>
                <c:pt idx="673">
                  <c:v>2006.0833333332798</c:v>
                </c:pt>
                <c:pt idx="674">
                  <c:v>2006.1666666666144</c:v>
                </c:pt>
                <c:pt idx="675">
                  <c:v>2006.249999999947</c:v>
                </c:pt>
                <c:pt idx="676">
                  <c:v>2006.3333333332798</c:v>
                </c:pt>
                <c:pt idx="677">
                  <c:v>2006.4166666666147</c:v>
                </c:pt>
                <c:pt idx="678">
                  <c:v>2006.4999999999468</c:v>
                </c:pt>
                <c:pt idx="679">
                  <c:v>2006.5833333332798</c:v>
                </c:pt>
                <c:pt idx="680">
                  <c:v>2006.6666666666133</c:v>
                </c:pt>
                <c:pt idx="681">
                  <c:v>2006.7499999999466</c:v>
                </c:pt>
                <c:pt idx="682">
                  <c:v>2006.8333333332798</c:v>
                </c:pt>
                <c:pt idx="683">
                  <c:v>2006.9166666666138</c:v>
                </c:pt>
                <c:pt idx="684">
                  <c:v>2006.9999999999459</c:v>
                </c:pt>
                <c:pt idx="685">
                  <c:v>2007.0833333332796</c:v>
                </c:pt>
                <c:pt idx="686">
                  <c:v>2007.1666666666131</c:v>
                </c:pt>
                <c:pt idx="687">
                  <c:v>2007.2499999999459</c:v>
                </c:pt>
                <c:pt idx="688">
                  <c:v>2007.3333333332794</c:v>
                </c:pt>
                <c:pt idx="689">
                  <c:v>2007.4166666666135</c:v>
                </c:pt>
                <c:pt idx="690">
                  <c:v>2007.4999999999459</c:v>
                </c:pt>
                <c:pt idx="691">
                  <c:v>2007.5833333332785</c:v>
                </c:pt>
                <c:pt idx="692">
                  <c:v>2007.6666666666131</c:v>
                </c:pt>
                <c:pt idx="693">
                  <c:v>2007.7499999999457</c:v>
                </c:pt>
                <c:pt idx="694">
                  <c:v>2007.8333333332782</c:v>
                </c:pt>
                <c:pt idx="695">
                  <c:v>2007.9166666666133</c:v>
                </c:pt>
                <c:pt idx="696">
                  <c:v>2007.9999999999454</c:v>
                </c:pt>
                <c:pt idx="697">
                  <c:v>2008.083333333278</c:v>
                </c:pt>
                <c:pt idx="698">
                  <c:v>2008.1666666666119</c:v>
                </c:pt>
                <c:pt idx="699">
                  <c:v>2008.2499999999452</c:v>
                </c:pt>
                <c:pt idx="700">
                  <c:v>2008.3333333332778</c:v>
                </c:pt>
                <c:pt idx="701">
                  <c:v>2008.4166666666126</c:v>
                </c:pt>
                <c:pt idx="702">
                  <c:v>2008.499999999945</c:v>
                </c:pt>
                <c:pt idx="703">
                  <c:v>2008.5833333332778</c:v>
                </c:pt>
                <c:pt idx="704">
                  <c:v>2008.6666666666115</c:v>
                </c:pt>
                <c:pt idx="705">
                  <c:v>2008.7499999999447</c:v>
                </c:pt>
                <c:pt idx="706">
                  <c:v>2008.8333333332778</c:v>
                </c:pt>
                <c:pt idx="707">
                  <c:v>2008.9166666666119</c:v>
                </c:pt>
                <c:pt idx="708">
                  <c:v>2008.9999999999445</c:v>
                </c:pt>
                <c:pt idx="709">
                  <c:v>2009.0833333332778</c:v>
                </c:pt>
                <c:pt idx="710">
                  <c:v>2009.166666666611</c:v>
                </c:pt>
                <c:pt idx="711">
                  <c:v>2009.2499999999443</c:v>
                </c:pt>
                <c:pt idx="712">
                  <c:v>2009.3333333332776</c:v>
                </c:pt>
              </c:numCache>
            </c:numRef>
          </c:xVal>
          <c:yVal>
            <c:numRef>
              <c:f>CE16OV!$F$22:$F$734</c:f>
              <c:numCache>
                <c:formatCode>0.0%</c:formatCode>
                <c:ptCount val="713"/>
                <c:pt idx="0">
                  <c:v>-9.2823377739578855E-3</c:v>
                </c:pt>
                <c:pt idx="1">
                  <c:v>-7.8511544804837873E-3</c:v>
                </c:pt>
                <c:pt idx="2">
                  <c:v>-5.4270110090794757E-3</c:v>
                </c:pt>
                <c:pt idx="3">
                  <c:v>1.4476942525152811E-2</c:v>
                </c:pt>
                <c:pt idx="4">
                  <c:v>1.9061023074784543E-2</c:v>
                </c:pt>
                <c:pt idx="5">
                  <c:v>3.2883229552928037E-2</c:v>
                </c:pt>
                <c:pt idx="6">
                  <c:v>3.1666375240426654E-2</c:v>
                </c:pt>
                <c:pt idx="7">
                  <c:v>4.181403209226963E-2</c:v>
                </c:pt>
                <c:pt idx="8">
                  <c:v>3.4575576549041399E-2</c:v>
                </c:pt>
                <c:pt idx="9">
                  <c:v>4.4247324032198922E-2</c:v>
                </c:pt>
                <c:pt idx="10">
                  <c:v>2.9098932924201428E-2</c:v>
                </c:pt>
                <c:pt idx="11">
                  <c:v>2.7383524937332527E-2</c:v>
                </c:pt>
                <c:pt idx="12">
                  <c:v>3.4718487030450225E-2</c:v>
                </c:pt>
                <c:pt idx="13">
                  <c:v>3.3073020380599491E-2</c:v>
                </c:pt>
                <c:pt idx="14">
                  <c:v>4.630335365853662E-2</c:v>
                </c:pt>
                <c:pt idx="15">
                  <c:v>2.2293156717819198E-2</c:v>
                </c:pt>
                <c:pt idx="16">
                  <c:v>2.6240856621596292E-2</c:v>
                </c:pt>
                <c:pt idx="17">
                  <c:v>9.618641197588566E-3</c:v>
                </c:pt>
                <c:pt idx="18">
                  <c:v>1.9575939390857791E-2</c:v>
                </c:pt>
                <c:pt idx="19">
                  <c:v>3.2944796561700435E-3</c:v>
                </c:pt>
                <c:pt idx="20">
                  <c:v>2.3164078892152747E-3</c:v>
                </c:pt>
                <c:pt idx="21">
                  <c:v>3.4613648144741914E-3</c:v>
                </c:pt>
                <c:pt idx="22">
                  <c:v>2.3284252139973548E-3</c:v>
                </c:pt>
                <c:pt idx="23">
                  <c:v>1.7971024247421304E-2</c:v>
                </c:pt>
                <c:pt idx="24">
                  <c:v>1.3817157421691595E-2</c:v>
                </c:pt>
                <c:pt idx="25">
                  <c:v>1.3425856086890941E-2</c:v>
                </c:pt>
                <c:pt idx="26">
                  <c:v>-8.1621165212496585E-3</c:v>
                </c:pt>
                <c:pt idx="27">
                  <c:v>3.3395114294778672E-4</c:v>
                </c:pt>
                <c:pt idx="28">
                  <c:v>1.1630225294078569E-4</c:v>
                </c:pt>
                <c:pt idx="29">
                  <c:v>1.0046964106004691E-2</c:v>
                </c:pt>
                <c:pt idx="30">
                  <c:v>-3.0753374559478702E-3</c:v>
                </c:pt>
                <c:pt idx="31">
                  <c:v>-3.4003400340034012E-3</c:v>
                </c:pt>
                <c:pt idx="32">
                  <c:v>1.3531391824225879E-2</c:v>
                </c:pt>
                <c:pt idx="33">
                  <c:v>2.0329945009165155E-3</c:v>
                </c:pt>
                <c:pt idx="34">
                  <c:v>1.5241660538806073E-2</c:v>
                </c:pt>
                <c:pt idx="35">
                  <c:v>7.554093591417759E-3</c:v>
                </c:pt>
                <c:pt idx="36">
                  <c:v>1.8855441614290445E-2</c:v>
                </c:pt>
                <c:pt idx="37">
                  <c:v>2.3518904435843997E-2</c:v>
                </c:pt>
                <c:pt idx="38">
                  <c:v>3.5087133604860807E-2</c:v>
                </c:pt>
                <c:pt idx="39">
                  <c:v>2.5622193660384929E-2</c:v>
                </c:pt>
                <c:pt idx="40">
                  <c:v>1.3688844588420965E-2</c:v>
                </c:pt>
                <c:pt idx="41">
                  <c:v>2.0541689499991682E-2</c:v>
                </c:pt>
                <c:pt idx="42">
                  <c:v>2.3778159443731128E-2</c:v>
                </c:pt>
                <c:pt idx="43">
                  <c:v>2.2763003846797122E-2</c:v>
                </c:pt>
                <c:pt idx="44">
                  <c:v>6.3614282645693271E-3</c:v>
                </c:pt>
                <c:pt idx="45">
                  <c:v>1.2655491252577663E-2</c:v>
                </c:pt>
                <c:pt idx="46">
                  <c:v>-1.6461447290445791E-4</c:v>
                </c:pt>
                <c:pt idx="47">
                  <c:v>-1.6028480493486902E-2</c:v>
                </c:pt>
                <c:pt idx="48">
                  <c:v>-2.5584415584415605E-2</c:v>
                </c:pt>
                <c:pt idx="49">
                  <c:v>-1.9730463447740945E-2</c:v>
                </c:pt>
                <c:pt idx="50">
                  <c:v>-2.9414610546686027E-2</c:v>
                </c:pt>
                <c:pt idx="51">
                  <c:v>-2.0490202460777318E-2</c:v>
                </c:pt>
                <c:pt idx="52">
                  <c:v>-1.8207443583146233E-2</c:v>
                </c:pt>
                <c:pt idx="53">
                  <c:v>-2.7076282218172369E-2</c:v>
                </c:pt>
                <c:pt idx="54">
                  <c:v>-2.8568171083277683E-2</c:v>
                </c:pt>
                <c:pt idx="55">
                  <c:v>-2.1226145116187801E-2</c:v>
                </c:pt>
                <c:pt idx="56">
                  <c:v>-1.0245296029947783E-2</c:v>
                </c:pt>
                <c:pt idx="57">
                  <c:v>-1.0231061041499023E-2</c:v>
                </c:pt>
                <c:pt idx="58">
                  <c:v>-6.2728440185715719E-3</c:v>
                </c:pt>
                <c:pt idx="59">
                  <c:v>2.3175550627740635E-3</c:v>
                </c:pt>
                <c:pt idx="60">
                  <c:v>1.2145141943222713E-2</c:v>
                </c:pt>
                <c:pt idx="61">
                  <c:v>1.0550088192143481E-3</c:v>
                </c:pt>
                <c:pt idx="62">
                  <c:v>1.2926594224570506E-2</c:v>
                </c:pt>
                <c:pt idx="63">
                  <c:v>2.2098529533937018E-2</c:v>
                </c:pt>
                <c:pt idx="64">
                  <c:v>2.8810843293049351E-2</c:v>
                </c:pt>
                <c:pt idx="65">
                  <c:v>3.3265319775220799E-2</c:v>
                </c:pt>
                <c:pt idx="66">
                  <c:v>4.8119645222406679E-2</c:v>
                </c:pt>
                <c:pt idx="67">
                  <c:v>4.9187175246019413E-2</c:v>
                </c:pt>
                <c:pt idx="68">
                  <c:v>4.4258651006934095E-2</c:v>
                </c:pt>
                <c:pt idx="69">
                  <c:v>4.5146839223494273E-2</c:v>
                </c:pt>
                <c:pt idx="70">
                  <c:v>4.8047450999884007E-2</c:v>
                </c:pt>
                <c:pt idx="71">
                  <c:v>5.9351919622064014E-2</c:v>
                </c:pt>
                <c:pt idx="72">
                  <c:v>4.938027751715969E-2</c:v>
                </c:pt>
                <c:pt idx="73">
                  <c:v>4.5959787244553491E-2</c:v>
                </c:pt>
                <c:pt idx="74">
                  <c:v>4.0138442359425264E-2</c:v>
                </c:pt>
                <c:pt idx="75">
                  <c:v>3.4121758920588469E-2</c:v>
                </c:pt>
                <c:pt idx="76">
                  <c:v>3.6132654054580264E-2</c:v>
                </c:pt>
                <c:pt idx="77">
                  <c:v>3.3003674268788141E-2</c:v>
                </c:pt>
                <c:pt idx="78">
                  <c:v>2.0587717754707038E-2</c:v>
                </c:pt>
                <c:pt idx="79">
                  <c:v>1.8711084924439066E-2</c:v>
                </c:pt>
                <c:pt idx="80">
                  <c:v>1.793486894360604E-2</c:v>
                </c:pt>
                <c:pt idx="81">
                  <c:v>1.5621279230366261E-2</c:v>
                </c:pt>
                <c:pt idx="82">
                  <c:v>8.5207961174257503E-3</c:v>
                </c:pt>
                <c:pt idx="83">
                  <c:v>3.5487720620564073E-3</c:v>
                </c:pt>
                <c:pt idx="84">
                  <c:v>-1.8979499003968453E-3</c:v>
                </c:pt>
                <c:pt idx="85">
                  <c:v>1.1634497307849739E-2</c:v>
                </c:pt>
                <c:pt idx="86">
                  <c:v>1.5659743577612718E-2</c:v>
                </c:pt>
                <c:pt idx="87">
                  <c:v>6.8066777753324811E-3</c:v>
                </c:pt>
                <c:pt idx="88">
                  <c:v>1.9417171669720192E-3</c:v>
                </c:pt>
                <c:pt idx="89">
                  <c:v>5.8915700407395823E-3</c:v>
                </c:pt>
                <c:pt idx="90">
                  <c:v>1.1598746081504695E-2</c:v>
                </c:pt>
                <c:pt idx="91">
                  <c:v>-2.0321390608391189E-4</c:v>
                </c:pt>
                <c:pt idx="92">
                  <c:v>6.5544094008957723E-4</c:v>
                </c:pt>
                <c:pt idx="93">
                  <c:v>1.1098085189527166E-3</c:v>
                </c:pt>
                <c:pt idx="94">
                  <c:v>-1.9907204213430335E-3</c:v>
                </c:pt>
                <c:pt idx="95">
                  <c:v>1.8776404318573012E-4</c:v>
                </c:pt>
                <c:pt idx="96">
                  <c:v>-6.4747296957505746E-3</c:v>
                </c:pt>
                <c:pt idx="97">
                  <c:v>-2.1149446752882953E-2</c:v>
                </c:pt>
                <c:pt idx="98">
                  <c:v>-2.5976647413204188E-2</c:v>
                </c:pt>
                <c:pt idx="99">
                  <c:v>-2.2108763876528187E-2</c:v>
                </c:pt>
                <c:pt idx="100">
                  <c:v>-1.7363444557318121E-2</c:v>
                </c:pt>
                <c:pt idx="101">
                  <c:v>-2.2836313789021168E-2</c:v>
                </c:pt>
                <c:pt idx="102">
                  <c:v>-2.7812209482491496E-2</c:v>
                </c:pt>
                <c:pt idx="103">
                  <c:v>-1.4806360324582941E-2</c:v>
                </c:pt>
                <c:pt idx="104">
                  <c:v>-1.4659783846165843E-2</c:v>
                </c:pt>
                <c:pt idx="105">
                  <c:v>-8.9154670080879503E-3</c:v>
                </c:pt>
                <c:pt idx="106">
                  <c:v>-3.1255399016789989E-3</c:v>
                </c:pt>
                <c:pt idx="107">
                  <c:v>-5.8352366947216992E-3</c:v>
                </c:pt>
                <c:pt idx="108">
                  <c:v>1.0249920911104079E-2</c:v>
                </c:pt>
                <c:pt idx="109">
                  <c:v>1.2496422779738624E-2</c:v>
                </c:pt>
                <c:pt idx="110">
                  <c:v>2.4485501586137642E-2</c:v>
                </c:pt>
                <c:pt idx="111">
                  <c:v>3.4120483466653889E-2</c:v>
                </c:pt>
                <c:pt idx="112">
                  <c:v>2.9026306581416812E-2</c:v>
                </c:pt>
                <c:pt idx="113">
                  <c:v>3.3779690738083852E-2</c:v>
                </c:pt>
                <c:pt idx="114">
                  <c:v>3.6114431428799131E-2</c:v>
                </c:pt>
                <c:pt idx="115">
                  <c:v>2.9073827207516049E-2</c:v>
                </c:pt>
                <c:pt idx="116">
                  <c:v>2.5149965970782368E-2</c:v>
                </c:pt>
                <c:pt idx="117">
                  <c:v>2.262307995273731E-2</c:v>
                </c:pt>
                <c:pt idx="118">
                  <c:v>1.6700803529226409E-2</c:v>
                </c:pt>
                <c:pt idx="119">
                  <c:v>2.8198712804292748E-2</c:v>
                </c:pt>
                <c:pt idx="120">
                  <c:v>2.3157136594225591E-2</c:v>
                </c:pt>
                <c:pt idx="121">
                  <c:v>3.0400100496200011E-2</c:v>
                </c:pt>
                <c:pt idx="122">
                  <c:v>6.3173946193225139E-3</c:v>
                </c:pt>
                <c:pt idx="123">
                  <c:v>1.83887104743083E-2</c:v>
                </c:pt>
                <c:pt idx="124">
                  <c:v>2.0989505247376312E-2</c:v>
                </c:pt>
                <c:pt idx="125">
                  <c:v>2.0339558050239789E-2</c:v>
                </c:pt>
                <c:pt idx="126">
                  <c:v>1.3813047022811524E-2</c:v>
                </c:pt>
                <c:pt idx="127">
                  <c:v>1.6208130281907356E-2</c:v>
                </c:pt>
                <c:pt idx="128">
                  <c:v>2.3112552107457142E-2</c:v>
                </c:pt>
                <c:pt idx="129">
                  <c:v>1.1107516445594739E-2</c:v>
                </c:pt>
                <c:pt idx="130">
                  <c:v>2.4469239113590582E-2</c:v>
                </c:pt>
                <c:pt idx="131">
                  <c:v>6.6879906949694704E-3</c:v>
                </c:pt>
                <c:pt idx="132">
                  <c:v>6.564953249575344E-3</c:v>
                </c:pt>
                <c:pt idx="133">
                  <c:v>-4.8765620237732458E-4</c:v>
                </c:pt>
                <c:pt idx="134">
                  <c:v>1.8199248527206096E-2</c:v>
                </c:pt>
                <c:pt idx="135">
                  <c:v>-8.8691459846268195E-3</c:v>
                </c:pt>
                <c:pt idx="136">
                  <c:v>-9.2041721543515403E-3</c:v>
                </c:pt>
                <c:pt idx="137">
                  <c:v>-2.6447829766654608E-3</c:v>
                </c:pt>
                <c:pt idx="138">
                  <c:v>-4.566902850900484E-3</c:v>
                </c:pt>
                <c:pt idx="139">
                  <c:v>-6.5255330449958304E-4</c:v>
                </c:pt>
                <c:pt idx="140">
                  <c:v>-1.0955679297387857E-2</c:v>
                </c:pt>
                <c:pt idx="141">
                  <c:v>4.3728668941979522E-3</c:v>
                </c:pt>
                <c:pt idx="142">
                  <c:v>-4.2354293666520482E-4</c:v>
                </c:pt>
                <c:pt idx="143">
                  <c:v>1.8547234637720828E-3</c:v>
                </c:pt>
                <c:pt idx="144">
                  <c:v>5.0474337144247195E-3</c:v>
                </c:pt>
                <c:pt idx="145">
                  <c:v>1.4484356894553883E-2</c:v>
                </c:pt>
                <c:pt idx="146">
                  <c:v>9.7646165527714573E-3</c:v>
                </c:pt>
                <c:pt idx="147">
                  <c:v>1.5266007893046165E-2</c:v>
                </c:pt>
                <c:pt idx="148">
                  <c:v>1.8930770523613815E-2</c:v>
                </c:pt>
                <c:pt idx="149">
                  <c:v>1.025866379767551E-2</c:v>
                </c:pt>
                <c:pt idx="150">
                  <c:v>1.3336788196561401E-2</c:v>
                </c:pt>
                <c:pt idx="151">
                  <c:v>1.6947093482354375E-2</c:v>
                </c:pt>
                <c:pt idx="152">
                  <c:v>2.5190338871851209E-2</c:v>
                </c:pt>
                <c:pt idx="153">
                  <c:v>1.8128308985269802E-2</c:v>
                </c:pt>
                <c:pt idx="154">
                  <c:v>1.1591834264009331E-2</c:v>
                </c:pt>
                <c:pt idx="155">
                  <c:v>1.5887708649468913E-2</c:v>
                </c:pt>
                <c:pt idx="156">
                  <c:v>1.4582198826163255E-2</c:v>
                </c:pt>
                <c:pt idx="157">
                  <c:v>7.3040969070305717E-3</c:v>
                </c:pt>
                <c:pt idx="158">
                  <c:v>1.2903613914246612E-2</c:v>
                </c:pt>
                <c:pt idx="159">
                  <c:v>1.9134574820707538E-2</c:v>
                </c:pt>
                <c:pt idx="160">
                  <c:v>1.3900551823416521E-2</c:v>
                </c:pt>
                <c:pt idx="161">
                  <c:v>1.4684265786710667E-2</c:v>
                </c:pt>
                <c:pt idx="162">
                  <c:v>2.1388926492486797E-2</c:v>
                </c:pt>
                <c:pt idx="163">
                  <c:v>1.4036554772428619E-2</c:v>
                </c:pt>
                <c:pt idx="164">
                  <c:v>1.4614835099416607E-2</c:v>
                </c:pt>
                <c:pt idx="165">
                  <c:v>1.758202461483447E-2</c:v>
                </c:pt>
                <c:pt idx="166">
                  <c:v>2.1242538932188419E-2</c:v>
                </c:pt>
                <c:pt idx="167">
                  <c:v>1.8910481425605342E-2</c:v>
                </c:pt>
                <c:pt idx="168">
                  <c:v>1.871123568702291E-2</c:v>
                </c:pt>
                <c:pt idx="169">
                  <c:v>2.5766889472427786E-2</c:v>
                </c:pt>
                <c:pt idx="170">
                  <c:v>2.0964796365310078E-2</c:v>
                </c:pt>
                <c:pt idx="171">
                  <c:v>2.5339286242275511E-2</c:v>
                </c:pt>
                <c:pt idx="172">
                  <c:v>2.9815869259779651E-2</c:v>
                </c:pt>
                <c:pt idx="173">
                  <c:v>2.3193247498115292E-2</c:v>
                </c:pt>
                <c:pt idx="174">
                  <c:v>2.2001325381047068E-2</c:v>
                </c:pt>
                <c:pt idx="175">
                  <c:v>2.2898627554927269E-2</c:v>
                </c:pt>
                <c:pt idx="176">
                  <c:v>2.0594361486783834E-2</c:v>
                </c:pt>
                <c:pt idx="177">
                  <c:v>1.8859636278443202E-2</c:v>
                </c:pt>
                <c:pt idx="178">
                  <c:v>2.1503801250970456E-2</c:v>
                </c:pt>
                <c:pt idx="179">
                  <c:v>2.3470599445853432E-2</c:v>
                </c:pt>
                <c:pt idx="180">
                  <c:v>2.4441289680506989E-2</c:v>
                </c:pt>
                <c:pt idx="181">
                  <c:v>2.0014254338118698E-2</c:v>
                </c:pt>
                <c:pt idx="182">
                  <c:v>2.4373572997106002E-2</c:v>
                </c:pt>
                <c:pt idx="183">
                  <c:v>1.8412249841398005E-2</c:v>
                </c:pt>
                <c:pt idx="184">
                  <c:v>2.0149071534230439E-2</c:v>
                </c:pt>
                <c:pt idx="185">
                  <c:v>2.6105926204166557E-2</c:v>
                </c:pt>
                <c:pt idx="186">
                  <c:v>2.969783426274155E-2</c:v>
                </c:pt>
                <c:pt idx="187">
                  <c:v>2.7338295207520569E-2</c:v>
                </c:pt>
                <c:pt idx="188">
                  <c:v>2.4547989306964845E-2</c:v>
                </c:pt>
                <c:pt idx="189">
                  <c:v>3.036704894944095E-2</c:v>
                </c:pt>
                <c:pt idx="190">
                  <c:v>2.8522262852226286E-2</c:v>
                </c:pt>
                <c:pt idx="191">
                  <c:v>3.2199845303234331E-2</c:v>
                </c:pt>
                <c:pt idx="192">
                  <c:v>3.1444204751632211E-2</c:v>
                </c:pt>
                <c:pt idx="193">
                  <c:v>2.8619504613059184E-2</c:v>
                </c:pt>
                <c:pt idx="194">
                  <c:v>2.4829994747228093E-2</c:v>
                </c:pt>
                <c:pt idx="195">
                  <c:v>2.6573981000382257E-2</c:v>
                </c:pt>
                <c:pt idx="196">
                  <c:v>2.0595771039220653E-2</c:v>
                </c:pt>
                <c:pt idx="197">
                  <c:v>2.4639211545230577E-2</c:v>
                </c:pt>
                <c:pt idx="198">
                  <c:v>1.9591379792891141E-2</c:v>
                </c:pt>
                <c:pt idx="199">
                  <c:v>2.4999299346991397E-2</c:v>
                </c:pt>
                <c:pt idx="200">
                  <c:v>2.7663215778694312E-2</c:v>
                </c:pt>
                <c:pt idx="201">
                  <c:v>2.3795243740846638E-2</c:v>
                </c:pt>
                <c:pt idx="202">
                  <c:v>2.950197981149965E-2</c:v>
                </c:pt>
                <c:pt idx="203">
                  <c:v>2.3132857816879928E-2</c:v>
                </c:pt>
                <c:pt idx="204">
                  <c:v>2.0402227208509954E-2</c:v>
                </c:pt>
                <c:pt idx="205">
                  <c:v>2.040646574430921E-2</c:v>
                </c:pt>
                <c:pt idx="206">
                  <c:v>1.7329750096969035E-2</c:v>
                </c:pt>
                <c:pt idx="207">
                  <c:v>1.8921528065094485E-2</c:v>
                </c:pt>
                <c:pt idx="208">
                  <c:v>1.8580079175690038E-2</c:v>
                </c:pt>
                <c:pt idx="209">
                  <c:v>2.0652696667811752E-2</c:v>
                </c:pt>
                <c:pt idx="210">
                  <c:v>2.2783420258029114E-2</c:v>
                </c:pt>
                <c:pt idx="211">
                  <c:v>2.2161157137779254E-2</c:v>
                </c:pt>
                <c:pt idx="212">
                  <c:v>2.1786016544268202E-2</c:v>
                </c:pt>
                <c:pt idx="213">
                  <c:v>2.2479257775779662E-2</c:v>
                </c:pt>
                <c:pt idx="214">
                  <c:v>1.740249187432286E-2</c:v>
                </c:pt>
                <c:pt idx="215">
                  <c:v>2.3654193058362381E-2</c:v>
                </c:pt>
                <c:pt idx="216">
                  <c:v>1.3967504173962626E-2</c:v>
                </c:pt>
                <c:pt idx="217">
                  <c:v>2.2049832894057562E-2</c:v>
                </c:pt>
                <c:pt idx="218">
                  <c:v>2.6416481705905583E-2</c:v>
                </c:pt>
                <c:pt idx="219">
                  <c:v>2.2725427032294739E-2</c:v>
                </c:pt>
                <c:pt idx="220">
                  <c:v>3.064568549916041E-2</c:v>
                </c:pt>
                <c:pt idx="221">
                  <c:v>2.5633431164005491E-2</c:v>
                </c:pt>
                <c:pt idx="222">
                  <c:v>2.1027911969940968E-2</c:v>
                </c:pt>
                <c:pt idx="223">
                  <c:v>1.7066352802707081E-2</c:v>
                </c:pt>
                <c:pt idx="224">
                  <c:v>1.7607609479787331E-2</c:v>
                </c:pt>
                <c:pt idx="225">
                  <c:v>1.5629372027021627E-2</c:v>
                </c:pt>
                <c:pt idx="226">
                  <c:v>1.8222961730449252E-2</c:v>
                </c:pt>
                <c:pt idx="227">
                  <c:v>1.7290951731082641E-2</c:v>
                </c:pt>
                <c:pt idx="228">
                  <c:v>2.8179384203480588E-2</c:v>
                </c:pt>
                <c:pt idx="229">
                  <c:v>2.7888181419399454E-2</c:v>
                </c:pt>
                <c:pt idx="230">
                  <c:v>2.637339312009979E-2</c:v>
                </c:pt>
                <c:pt idx="231">
                  <c:v>2.5965775995553275E-2</c:v>
                </c:pt>
                <c:pt idx="232">
                  <c:v>1.7146911585005323E-2</c:v>
                </c:pt>
                <c:pt idx="233">
                  <c:v>2.2288729621170379E-2</c:v>
                </c:pt>
                <c:pt idx="234">
                  <c:v>2.4603414512334585E-2</c:v>
                </c:pt>
                <c:pt idx="235">
                  <c:v>2.9023052746472391E-2</c:v>
                </c:pt>
                <c:pt idx="236">
                  <c:v>2.7280365488631022E-2</c:v>
                </c:pt>
                <c:pt idx="237">
                  <c:v>2.9137804366078938E-2</c:v>
                </c:pt>
                <c:pt idx="238">
                  <c:v>2.6760268779250675E-2</c:v>
                </c:pt>
                <c:pt idx="239">
                  <c:v>2.5554195212170151E-2</c:v>
                </c:pt>
                <c:pt idx="240">
                  <c:v>2.5714471714081113E-2</c:v>
                </c:pt>
                <c:pt idx="241">
                  <c:v>1.7729900293558535E-2</c:v>
                </c:pt>
                <c:pt idx="242">
                  <c:v>1.933640958031203E-2</c:v>
                </c:pt>
                <c:pt idx="243">
                  <c:v>1.8149452420571959E-2</c:v>
                </c:pt>
                <c:pt idx="244">
                  <c:v>1.4881413734304759E-2</c:v>
                </c:pt>
                <c:pt idx="245">
                  <c:v>6.8438623523369331E-3</c:v>
                </c:pt>
                <c:pt idx="246">
                  <c:v>9.8385048551161581E-3</c:v>
                </c:pt>
                <c:pt idx="247">
                  <c:v>4.7795527156549592E-3</c:v>
                </c:pt>
                <c:pt idx="248">
                  <c:v>3.1693290734824318E-3</c:v>
                </c:pt>
                <c:pt idx="249">
                  <c:v>3.0594684173624832E-3</c:v>
                </c:pt>
                <c:pt idx="250">
                  <c:v>1.3878101883092913E-3</c:v>
                </c:pt>
                <c:pt idx="251">
                  <c:v>-1.8542037084074176E-3</c:v>
                </c:pt>
                <c:pt idx="252">
                  <c:v>1.0662604722010663E-3</c:v>
                </c:pt>
                <c:pt idx="253">
                  <c:v>2.5413606444890615E-5</c:v>
                </c:pt>
                <c:pt idx="254">
                  <c:v>-3.4870598379468203E-3</c:v>
                </c:pt>
                <c:pt idx="255">
                  <c:v>7.2215887495249E-4</c:v>
                </c:pt>
                <c:pt idx="256">
                  <c:v>7.3188737844305362E-3</c:v>
                </c:pt>
                <c:pt idx="257">
                  <c:v>4.387027661229643E-3</c:v>
                </c:pt>
                <c:pt idx="258">
                  <c:v>7.3546223611005313E-3</c:v>
                </c:pt>
                <c:pt idx="259">
                  <c:v>1.1637667887667891E-2</c:v>
                </c:pt>
                <c:pt idx="260">
                  <c:v>1.5172361079263169E-2</c:v>
                </c:pt>
                <c:pt idx="261">
                  <c:v>1.5670076888860657E-2</c:v>
                </c:pt>
                <c:pt idx="262">
                  <c:v>2.0940877304513689E-2</c:v>
                </c:pt>
                <c:pt idx="263">
                  <c:v>2.388223019568924E-2</c:v>
                </c:pt>
                <c:pt idx="264">
                  <c:v>2.6564719009941166E-2</c:v>
                </c:pt>
                <c:pt idx="265">
                  <c:v>3.059720457433291E-2</c:v>
                </c:pt>
                <c:pt idx="266">
                  <c:v>3.7982898152389685E-2</c:v>
                </c:pt>
                <c:pt idx="267">
                  <c:v>3.3777710256118094E-2</c:v>
                </c:pt>
                <c:pt idx="268">
                  <c:v>3.472371397161958E-2</c:v>
                </c:pt>
                <c:pt idx="269">
                  <c:v>4.2231166753431464E-2</c:v>
                </c:pt>
                <c:pt idx="270">
                  <c:v>3.6882920370720655E-2</c:v>
                </c:pt>
                <c:pt idx="271">
                  <c:v>3.8207671708218614E-2</c:v>
                </c:pt>
                <c:pt idx="272">
                  <c:v>3.5814227810613795E-2</c:v>
                </c:pt>
                <c:pt idx="273">
                  <c:v>3.3759603593683532E-2</c:v>
                </c:pt>
                <c:pt idx="274">
                  <c:v>3.35379902113404E-2</c:v>
                </c:pt>
                <c:pt idx="275">
                  <c:v>3.6398205564737614E-2</c:v>
                </c:pt>
                <c:pt idx="276">
                  <c:v>2.7198952556232177E-2</c:v>
                </c:pt>
                <c:pt idx="277">
                  <c:v>3.4571189031908076E-2</c:v>
                </c:pt>
                <c:pt idx="278">
                  <c:v>3.5293540754906656E-2</c:v>
                </c:pt>
                <c:pt idx="279">
                  <c:v>3.5564264282652622E-2</c:v>
                </c:pt>
                <c:pt idx="280">
                  <c:v>3.3717195647660798E-2</c:v>
                </c:pt>
                <c:pt idx="281">
                  <c:v>3.7791016410218953E-2</c:v>
                </c:pt>
                <c:pt idx="282">
                  <c:v>3.7322145202480846E-2</c:v>
                </c:pt>
                <c:pt idx="283">
                  <c:v>3.1800237351352678E-2</c:v>
                </c:pt>
                <c:pt idx="284">
                  <c:v>3.5678373696134157E-2</c:v>
                </c:pt>
                <c:pt idx="285">
                  <c:v>4.0803234240340908E-2</c:v>
                </c:pt>
                <c:pt idx="286">
                  <c:v>4.0125316303169012E-2</c:v>
                </c:pt>
                <c:pt idx="287">
                  <c:v>3.5983213429256616E-2</c:v>
                </c:pt>
                <c:pt idx="288">
                  <c:v>4.0812400043289544E-2</c:v>
                </c:pt>
                <c:pt idx="289">
                  <c:v>3.3868814948994186E-2</c:v>
                </c:pt>
                <c:pt idx="290">
                  <c:v>2.8027755411357942E-2</c:v>
                </c:pt>
                <c:pt idx="291">
                  <c:v>2.4952991402452732E-2</c:v>
                </c:pt>
                <c:pt idx="292">
                  <c:v>2.6497968055949374E-2</c:v>
                </c:pt>
                <c:pt idx="293">
                  <c:v>2.0613957856430144E-2</c:v>
                </c:pt>
                <c:pt idx="294">
                  <c:v>2.1688413697698684E-2</c:v>
                </c:pt>
                <c:pt idx="295">
                  <c:v>2.1513074503544442E-2</c:v>
                </c:pt>
                <c:pt idx="296">
                  <c:v>1.8283267827063448E-2</c:v>
                </c:pt>
                <c:pt idx="297">
                  <c:v>1.1722702268947643E-2</c:v>
                </c:pt>
                <c:pt idx="298">
                  <c:v>3.5449490268767395E-3</c:v>
                </c:pt>
                <c:pt idx="299">
                  <c:v>-2.9745026099234962E-3</c:v>
                </c:pt>
                <c:pt idx="300">
                  <c:v>-1.0721506556524757E-2</c:v>
                </c:pt>
                <c:pt idx="301">
                  <c:v>-1.7267215344537439E-2</c:v>
                </c:pt>
                <c:pt idx="302">
                  <c:v>-1.8797728607793236E-2</c:v>
                </c:pt>
                <c:pt idx="303">
                  <c:v>-1.707646332598738E-2</c:v>
                </c:pt>
                <c:pt idx="304">
                  <c:v>-1.6572487369232732E-2</c:v>
                </c:pt>
                <c:pt idx="305">
                  <c:v>-1.8242256242739341E-2</c:v>
                </c:pt>
                <c:pt idx="306">
                  <c:v>-1.440062421829282E-2</c:v>
                </c:pt>
                <c:pt idx="307">
                  <c:v>-9.22596137274952E-3</c:v>
                </c:pt>
                <c:pt idx="308">
                  <c:v>-8.8683645219469111E-3</c:v>
                </c:pt>
                <c:pt idx="309">
                  <c:v>-7.1843209379849424E-3</c:v>
                </c:pt>
                <c:pt idx="310">
                  <c:v>-1.9624593078290597E-3</c:v>
                </c:pt>
                <c:pt idx="311">
                  <c:v>6.0480126300148625E-3</c:v>
                </c:pt>
                <c:pt idx="312">
                  <c:v>2.0706085697268384E-2</c:v>
                </c:pt>
                <c:pt idx="313">
                  <c:v>2.8338181476963511E-2</c:v>
                </c:pt>
                <c:pt idx="314">
                  <c:v>3.2845387206968217E-2</c:v>
                </c:pt>
                <c:pt idx="315">
                  <c:v>3.7880477526441234E-2</c:v>
                </c:pt>
                <c:pt idx="316">
                  <c:v>3.9121835905957802E-2</c:v>
                </c:pt>
                <c:pt idx="317">
                  <c:v>3.7584207134907156E-2</c:v>
                </c:pt>
                <c:pt idx="318">
                  <c:v>3.7243579295410632E-2</c:v>
                </c:pt>
                <c:pt idx="319">
                  <c:v>3.466150242363801E-2</c:v>
                </c:pt>
                <c:pt idx="320">
                  <c:v>3.3542345182489386E-2</c:v>
                </c:pt>
                <c:pt idx="321">
                  <c:v>3.3622785689475534E-2</c:v>
                </c:pt>
                <c:pt idx="322">
                  <c:v>3.6758582400296114E-2</c:v>
                </c:pt>
                <c:pt idx="323">
                  <c:v>3.6208388622858155E-2</c:v>
                </c:pt>
                <c:pt idx="324">
                  <c:v>2.8924485125858105E-2</c:v>
                </c:pt>
                <c:pt idx="325">
                  <c:v>3.0454421023816038E-2</c:v>
                </c:pt>
                <c:pt idx="326">
                  <c:v>3.2085014491106456E-2</c:v>
                </c:pt>
                <c:pt idx="327">
                  <c:v>3.2290535649656192E-2</c:v>
                </c:pt>
                <c:pt idx="328">
                  <c:v>3.3335585737775078E-2</c:v>
                </c:pt>
                <c:pt idx="329">
                  <c:v>3.8345584499170082E-2</c:v>
                </c:pt>
                <c:pt idx="330">
                  <c:v>3.3571661073260546E-2</c:v>
                </c:pt>
                <c:pt idx="331">
                  <c:v>3.6066933414030014E-2</c:v>
                </c:pt>
                <c:pt idx="332">
                  <c:v>3.957475917598377E-2</c:v>
                </c:pt>
                <c:pt idx="333">
                  <c:v>4.2319152272778167E-2</c:v>
                </c:pt>
                <c:pt idx="334">
                  <c:v>4.6042796260347657E-2</c:v>
                </c:pt>
                <c:pt idx="335">
                  <c:v>4.7904858412302465E-2</c:v>
                </c:pt>
                <c:pt idx="336">
                  <c:v>4.9550751712481113E-2</c:v>
                </c:pt>
                <c:pt idx="337">
                  <c:v>4.6235416528303562E-2</c:v>
                </c:pt>
                <c:pt idx="338">
                  <c:v>4.3465333450797304E-2</c:v>
                </c:pt>
                <c:pt idx="339">
                  <c:v>4.5173165627636382E-2</c:v>
                </c:pt>
                <c:pt idx="340">
                  <c:v>4.3758310264402654E-2</c:v>
                </c:pt>
                <c:pt idx="341">
                  <c:v>4.7673419676160005E-2</c:v>
                </c:pt>
                <c:pt idx="342">
                  <c:v>4.3503757438860167E-2</c:v>
                </c:pt>
                <c:pt idx="343">
                  <c:v>4.3162665916638775E-2</c:v>
                </c:pt>
                <c:pt idx="344">
                  <c:v>4.2803823002739973E-2</c:v>
                </c:pt>
                <c:pt idx="345">
                  <c:v>4.3857198125779109E-2</c:v>
                </c:pt>
                <c:pt idx="346">
                  <c:v>3.9718006420580002E-2</c:v>
                </c:pt>
                <c:pt idx="347">
                  <c:v>3.6937463471654025E-2</c:v>
                </c:pt>
                <c:pt idx="348">
                  <c:v>3.776063739616884E-2</c:v>
                </c:pt>
                <c:pt idx="349">
                  <c:v>4.0309355790899143E-2</c:v>
                </c:pt>
                <c:pt idx="350">
                  <c:v>3.9311909661759292E-2</c:v>
                </c:pt>
                <c:pt idx="351">
                  <c:v>2.8398012453613449E-2</c:v>
                </c:pt>
                <c:pt idx="352">
                  <c:v>2.6751871691257086E-2</c:v>
                </c:pt>
                <c:pt idx="353">
                  <c:v>2.4246701888045841E-2</c:v>
                </c:pt>
                <c:pt idx="354">
                  <c:v>3.0346550109272553E-2</c:v>
                </c:pt>
                <c:pt idx="355">
                  <c:v>2.4317906067550889E-2</c:v>
                </c:pt>
                <c:pt idx="356">
                  <c:v>2.7619737250439657E-2</c:v>
                </c:pt>
                <c:pt idx="357">
                  <c:v>2.338031359064377E-2</c:v>
                </c:pt>
                <c:pt idx="358">
                  <c:v>2.1428937785300334E-2</c:v>
                </c:pt>
                <c:pt idx="359">
                  <c:v>2.4103052848402865E-2</c:v>
                </c:pt>
                <c:pt idx="360">
                  <c:v>1.9714542410258509E-2</c:v>
                </c:pt>
                <c:pt idx="361">
                  <c:v>1.6943119527301213E-2</c:v>
                </c:pt>
                <c:pt idx="362">
                  <c:v>1.2520308692120239E-2</c:v>
                </c:pt>
                <c:pt idx="363">
                  <c:v>1.1518506059957398E-2</c:v>
                </c:pt>
                <c:pt idx="364">
                  <c:v>6.2442159644466137E-3</c:v>
                </c:pt>
                <c:pt idx="365">
                  <c:v>3.0401605204754847E-5</c:v>
                </c:pt>
                <c:pt idx="366">
                  <c:v>-2.1210835706926869E-3</c:v>
                </c:pt>
                <c:pt idx="367">
                  <c:v>4.8594800356361895E-4</c:v>
                </c:pt>
                <c:pt idx="368">
                  <c:v>-2.6474733239379936E-3</c:v>
                </c:pt>
                <c:pt idx="369">
                  <c:v>-8.7521628908293571E-4</c:v>
                </c:pt>
                <c:pt idx="370">
                  <c:v>-2.9124068531946086E-4</c:v>
                </c:pt>
                <c:pt idx="371">
                  <c:v>-2.9920046431108844E-3</c:v>
                </c:pt>
                <c:pt idx="372">
                  <c:v>7.6092071406401831E-4</c:v>
                </c:pt>
                <c:pt idx="373">
                  <c:v>1.9600980049002477E-3</c:v>
                </c:pt>
                <c:pt idx="374">
                  <c:v>8.6046954760161665E-3</c:v>
                </c:pt>
                <c:pt idx="375">
                  <c:v>1.8370904840123749E-2</c:v>
                </c:pt>
                <c:pt idx="376">
                  <c:v>2.1254232149173803E-2</c:v>
                </c:pt>
                <c:pt idx="377">
                  <c:v>1.6375833485336742E-2</c:v>
                </c:pt>
                <c:pt idx="378">
                  <c:v>1.9201182234098561E-2</c:v>
                </c:pt>
                <c:pt idx="379">
                  <c:v>1.8871933943171697E-2</c:v>
                </c:pt>
                <c:pt idx="380">
                  <c:v>9.9619487873068447E-3</c:v>
                </c:pt>
                <c:pt idx="381">
                  <c:v>1.0682964648549601E-2</c:v>
                </c:pt>
                <c:pt idx="382">
                  <c:v>6.6502586769802627E-3</c:v>
                </c:pt>
                <c:pt idx="383">
                  <c:v>1.1040407892887987E-4</c:v>
                </c:pt>
                <c:pt idx="384">
                  <c:v>-2.6311840328147678E-3</c:v>
                </c:pt>
                <c:pt idx="385">
                  <c:v>-4.2818217205138247E-3</c:v>
                </c:pt>
                <c:pt idx="386">
                  <c:v>-8.9389585466983518E-3</c:v>
                </c:pt>
                <c:pt idx="387">
                  <c:v>-1.4645345155161495E-2</c:v>
                </c:pt>
                <c:pt idx="388">
                  <c:v>-9.2233394030559711E-3</c:v>
                </c:pt>
                <c:pt idx="389">
                  <c:v>-7.5275678478135153E-3</c:v>
                </c:pt>
                <c:pt idx="390">
                  <c:v>-1.1917412332535529E-2</c:v>
                </c:pt>
                <c:pt idx="391">
                  <c:v>-1.0487739475017143E-2</c:v>
                </c:pt>
                <c:pt idx="392">
                  <c:v>-5.5964182922929352E-3</c:v>
                </c:pt>
                <c:pt idx="393">
                  <c:v>-1.1586204148319363E-2</c:v>
                </c:pt>
                <c:pt idx="394">
                  <c:v>-1.0927380322731944E-2</c:v>
                </c:pt>
                <c:pt idx="395">
                  <c:v>-6.1518390285513584E-3</c:v>
                </c:pt>
                <c:pt idx="396">
                  <c:v>-5.3264053284115074E-3</c:v>
                </c:pt>
                <c:pt idx="397">
                  <c:v>-6.7460556123574104E-3</c:v>
                </c:pt>
                <c:pt idx="398">
                  <c:v>-4.9462236134521333E-3</c:v>
                </c:pt>
                <c:pt idx="399">
                  <c:v>-1.6068128866393523E-4</c:v>
                </c:pt>
                <c:pt idx="400">
                  <c:v>-4.7345079707539284E-3</c:v>
                </c:pt>
                <c:pt idx="401">
                  <c:v>1.0950041690525703E-2</c:v>
                </c:pt>
                <c:pt idx="402">
                  <c:v>1.7237393585478374E-2</c:v>
                </c:pt>
                <c:pt idx="403">
                  <c:v>1.982274949063063E-2</c:v>
                </c:pt>
                <c:pt idx="404">
                  <c:v>2.5245216272712669E-2</c:v>
                </c:pt>
                <c:pt idx="405">
                  <c:v>2.8463437988207441E-2</c:v>
                </c:pt>
                <c:pt idx="406">
                  <c:v>3.649406731778191E-2</c:v>
                </c:pt>
                <c:pt idx="407">
                  <c:v>4.0027465869617897E-2</c:v>
                </c:pt>
                <c:pt idx="408">
                  <c:v>4.074182390254235E-2</c:v>
                </c:pt>
                <c:pt idx="409">
                  <c:v>4.7785324304413263E-2</c:v>
                </c:pt>
                <c:pt idx="410">
                  <c:v>4.8276348823843754E-2</c:v>
                </c:pt>
                <c:pt idx="411">
                  <c:v>4.7971072719967846E-2</c:v>
                </c:pt>
                <c:pt idx="412">
                  <c:v>5.5709439794464168E-2</c:v>
                </c:pt>
                <c:pt idx="413">
                  <c:v>4.9268132719883125E-2</c:v>
                </c:pt>
                <c:pt idx="414">
                  <c:v>4.1765473085131649E-2</c:v>
                </c:pt>
                <c:pt idx="415">
                  <c:v>3.4987402566727048E-2</c:v>
                </c:pt>
                <c:pt idx="416">
                  <c:v>3.4053481806775407E-2</c:v>
                </c:pt>
                <c:pt idx="417">
                  <c:v>3.5270827820735227E-2</c:v>
                </c:pt>
                <c:pt idx="418">
                  <c:v>3.1568495750956403E-2</c:v>
                </c:pt>
                <c:pt idx="419">
                  <c:v>3.1331313837430604E-2</c:v>
                </c:pt>
                <c:pt idx="420">
                  <c:v>3.0048158448077067E-2</c:v>
                </c:pt>
                <c:pt idx="421">
                  <c:v>2.6304130066266005E-2</c:v>
                </c:pt>
                <c:pt idx="422">
                  <c:v>2.9066915463560581E-2</c:v>
                </c:pt>
                <c:pt idx="423">
                  <c:v>2.4919490875632569E-2</c:v>
                </c:pt>
                <c:pt idx="424">
                  <c:v>1.6531518256918253E-2</c:v>
                </c:pt>
                <c:pt idx="425">
                  <c:v>8.6560407610497183E-3</c:v>
                </c:pt>
                <c:pt idx="426">
                  <c:v>1.3012756674728506E-2</c:v>
                </c:pt>
                <c:pt idx="427">
                  <c:v>1.8371480463661181E-2</c:v>
                </c:pt>
                <c:pt idx="428">
                  <c:v>2.0542231491136598E-2</c:v>
                </c:pt>
                <c:pt idx="429">
                  <c:v>2.0911035801510835E-2</c:v>
                </c:pt>
                <c:pt idx="430">
                  <c:v>1.9203185747178522E-2</c:v>
                </c:pt>
                <c:pt idx="431">
                  <c:v>1.8762414919556037E-2</c:v>
                </c:pt>
                <c:pt idx="432">
                  <c:v>2.4317510488984225E-2</c:v>
                </c:pt>
                <c:pt idx="433">
                  <c:v>1.8065787621416179E-2</c:v>
                </c:pt>
                <c:pt idx="434">
                  <c:v>1.7272803746179517E-2</c:v>
                </c:pt>
                <c:pt idx="435">
                  <c:v>1.885239769581807E-2</c:v>
                </c:pt>
                <c:pt idx="436">
                  <c:v>2.0171697901470102E-2</c:v>
                </c:pt>
                <c:pt idx="437">
                  <c:v>2.8834327026900166E-2</c:v>
                </c:pt>
                <c:pt idx="438">
                  <c:v>2.8116134710271797E-2</c:v>
                </c:pt>
                <c:pt idx="439">
                  <c:v>2.7265511928661487E-2</c:v>
                </c:pt>
                <c:pt idx="440">
                  <c:v>2.2553108483424247E-2</c:v>
                </c:pt>
                <c:pt idx="441">
                  <c:v>2.2494830639702552E-2</c:v>
                </c:pt>
                <c:pt idx="442">
                  <c:v>2.2850370809299424E-2</c:v>
                </c:pt>
                <c:pt idx="443">
                  <c:v>2.3212833592075124E-2</c:v>
                </c:pt>
                <c:pt idx="444">
                  <c:v>1.8973798525076455E-2</c:v>
                </c:pt>
                <c:pt idx="445">
                  <c:v>2.5599188790560473E-2</c:v>
                </c:pt>
                <c:pt idx="446">
                  <c:v>2.3622481325284578E-2</c:v>
                </c:pt>
                <c:pt idx="447">
                  <c:v>2.6084881415669298E-2</c:v>
                </c:pt>
                <c:pt idx="448">
                  <c:v>3.066303660314057E-2</c:v>
                </c:pt>
                <c:pt idx="449">
                  <c:v>2.4366649631306123E-2</c:v>
                </c:pt>
                <c:pt idx="450">
                  <c:v>2.571714780074676E-2</c:v>
                </c:pt>
                <c:pt idx="451">
                  <c:v>2.765077489433259E-2</c:v>
                </c:pt>
                <c:pt idx="452">
                  <c:v>2.5652904573738481E-2</c:v>
                </c:pt>
                <c:pt idx="453">
                  <c:v>2.7286824517334256E-2</c:v>
                </c:pt>
                <c:pt idx="454">
                  <c:v>2.7427019687712179E-2</c:v>
                </c:pt>
                <c:pt idx="455">
                  <c:v>2.7680442164583499E-2</c:v>
                </c:pt>
                <c:pt idx="456">
                  <c:v>2.7606283741764555E-2</c:v>
                </c:pt>
                <c:pt idx="457">
                  <c:v>2.6694949531265461E-2</c:v>
                </c:pt>
                <c:pt idx="458">
                  <c:v>2.359794628751977E-2</c:v>
                </c:pt>
                <c:pt idx="459">
                  <c:v>2.5546988210458522E-2</c:v>
                </c:pt>
                <c:pt idx="460">
                  <c:v>1.6525250369105442E-2</c:v>
                </c:pt>
                <c:pt idx="461">
                  <c:v>2.3885038219624781E-2</c:v>
                </c:pt>
                <c:pt idx="462">
                  <c:v>2.1538789353126048E-2</c:v>
                </c:pt>
                <c:pt idx="463">
                  <c:v>1.9680338236464808E-2</c:v>
                </c:pt>
                <c:pt idx="464">
                  <c:v>2.1672320187053316E-2</c:v>
                </c:pt>
                <c:pt idx="465">
                  <c:v>2.0797655408626273E-2</c:v>
                </c:pt>
                <c:pt idx="466">
                  <c:v>2.2862428967886868E-2</c:v>
                </c:pt>
                <c:pt idx="467">
                  <c:v>2.0308806341339084E-2</c:v>
                </c:pt>
                <c:pt idx="468">
                  <c:v>2.3610721302273371E-2</c:v>
                </c:pt>
                <c:pt idx="469">
                  <c:v>2.2315214441419297E-2</c:v>
                </c:pt>
                <c:pt idx="470">
                  <c:v>2.6175714899550152E-2</c:v>
                </c:pt>
                <c:pt idx="471">
                  <c:v>2.1343218491059777E-2</c:v>
                </c:pt>
                <c:pt idx="472">
                  <c:v>2.4559899205543693E-2</c:v>
                </c:pt>
                <c:pt idx="473">
                  <c:v>2.1674628242275545E-2</c:v>
                </c:pt>
                <c:pt idx="474">
                  <c:v>2.0962975838692843E-2</c:v>
                </c:pt>
                <c:pt idx="475">
                  <c:v>2.0584306309744799E-2</c:v>
                </c:pt>
                <c:pt idx="476">
                  <c:v>1.732029543326746E-2</c:v>
                </c:pt>
                <c:pt idx="477">
                  <c:v>1.680243518566563E-2</c:v>
                </c:pt>
                <c:pt idx="478">
                  <c:v>1.5607235142118869E-2</c:v>
                </c:pt>
                <c:pt idx="479">
                  <c:v>1.4865982222834698E-2</c:v>
                </c:pt>
                <c:pt idx="480">
                  <c:v>2.0332796380710835E-2</c:v>
                </c:pt>
                <c:pt idx="481">
                  <c:v>1.9550250051380429E-2</c:v>
                </c:pt>
                <c:pt idx="482">
                  <c:v>1.863752114986927E-2</c:v>
                </c:pt>
                <c:pt idx="483">
                  <c:v>1.4987574404126501E-2</c:v>
                </c:pt>
                <c:pt idx="484">
                  <c:v>1.7523633848282233E-2</c:v>
                </c:pt>
                <c:pt idx="485">
                  <c:v>1.33284504931101E-2</c:v>
                </c:pt>
                <c:pt idx="486">
                  <c:v>1.1389948242985571E-2</c:v>
                </c:pt>
                <c:pt idx="487">
                  <c:v>9.7488419531681636E-3</c:v>
                </c:pt>
                <c:pt idx="488">
                  <c:v>9.9698348586328683E-3</c:v>
                </c:pt>
                <c:pt idx="489">
                  <c:v>8.1220605369915228E-3</c:v>
                </c:pt>
                <c:pt idx="490">
                  <c:v>3.3414749983038199E-3</c:v>
                </c:pt>
                <c:pt idx="491">
                  <c:v>3.4880760417550743E-3</c:v>
                </c:pt>
                <c:pt idx="492">
                  <c:v>-9.5817132875941607E-3</c:v>
                </c:pt>
                <c:pt idx="493">
                  <c:v>-1.0952552935939323E-2</c:v>
                </c:pt>
                <c:pt idx="494">
                  <c:v>-1.3011417497881764E-2</c:v>
                </c:pt>
                <c:pt idx="495">
                  <c:v>-6.2514724194796933E-3</c:v>
                </c:pt>
                <c:pt idx="496">
                  <c:v>-1.4359929836929608E-2</c:v>
                </c:pt>
                <c:pt idx="497">
                  <c:v>-1.129573132296211E-2</c:v>
                </c:pt>
                <c:pt idx="498">
                  <c:v>-1.045366551637068E-2</c:v>
                </c:pt>
                <c:pt idx="499">
                  <c:v>-1.109408932509554E-2</c:v>
                </c:pt>
                <c:pt idx="500">
                  <c:v>-5.0285174310688106E-3</c:v>
                </c:pt>
                <c:pt idx="501">
                  <c:v>-6.2090841600863896E-3</c:v>
                </c:pt>
                <c:pt idx="502">
                  <c:v>-4.5306239751153844E-3</c:v>
                </c:pt>
                <c:pt idx="503">
                  <c:v>-6.5544100608080106E-3</c:v>
                </c:pt>
                <c:pt idx="504">
                  <c:v>3.2219772765813186E-4</c:v>
                </c:pt>
                <c:pt idx="505">
                  <c:v>-1.6984416797588232E-5</c:v>
                </c:pt>
                <c:pt idx="506">
                  <c:v>4.1818243633767382E-3</c:v>
                </c:pt>
                <c:pt idx="507">
                  <c:v>2.6839614254629226E-3</c:v>
                </c:pt>
                <c:pt idx="508">
                  <c:v>7.9615122615803811E-3</c:v>
                </c:pt>
                <c:pt idx="509">
                  <c:v>6.6304541861117484E-3</c:v>
                </c:pt>
                <c:pt idx="510">
                  <c:v>9.7390446379967393E-3</c:v>
                </c:pt>
                <c:pt idx="511">
                  <c:v>1.1422832045214677E-2</c:v>
                </c:pt>
                <c:pt idx="512">
                  <c:v>6.715962282070418E-3</c:v>
                </c:pt>
                <c:pt idx="513">
                  <c:v>7.0288624787775917E-3</c:v>
                </c:pt>
                <c:pt idx="514">
                  <c:v>9.3911862104101278E-3</c:v>
                </c:pt>
                <c:pt idx="515">
                  <c:v>1.3033558646757376E-2</c:v>
                </c:pt>
                <c:pt idx="516">
                  <c:v>9.298343759005916E-3</c:v>
                </c:pt>
                <c:pt idx="517">
                  <c:v>1.292536071267824E-2</c:v>
                </c:pt>
                <c:pt idx="518">
                  <c:v>1.1833017334777901E-2</c:v>
                </c:pt>
                <c:pt idx="519">
                  <c:v>8.8494080691740046E-3</c:v>
                </c:pt>
                <c:pt idx="520">
                  <c:v>1.4699049630411826E-2</c:v>
                </c:pt>
                <c:pt idx="521">
                  <c:v>1.5799829419265506E-2</c:v>
                </c:pt>
                <c:pt idx="522">
                  <c:v>1.4775129935221922E-2</c:v>
                </c:pt>
                <c:pt idx="523">
                  <c:v>1.7083803208052122E-2</c:v>
                </c:pt>
                <c:pt idx="524">
                  <c:v>1.5448113207547179E-2</c:v>
                </c:pt>
                <c:pt idx="525">
                  <c:v>1.8503220150386083E-2</c:v>
                </c:pt>
                <c:pt idx="526">
                  <c:v>1.9289007032538118E-2</c:v>
                </c:pt>
                <c:pt idx="527">
                  <c:v>2.0731615082733208E-2</c:v>
                </c:pt>
                <c:pt idx="528">
                  <c:v>2.4278815872349386E-2</c:v>
                </c:pt>
                <c:pt idx="529">
                  <c:v>2.356738629218192E-2</c:v>
                </c:pt>
                <c:pt idx="530">
                  <c:v>1.9976242659483695E-2</c:v>
                </c:pt>
                <c:pt idx="531">
                  <c:v>2.356998175335218E-2</c:v>
                </c:pt>
                <c:pt idx="532">
                  <c:v>2.2886400532822721E-2</c:v>
                </c:pt>
                <c:pt idx="533">
                  <c:v>1.9486241582841467E-2</c:v>
                </c:pt>
                <c:pt idx="534">
                  <c:v>1.858600280574764E-2</c:v>
                </c:pt>
                <c:pt idx="535">
                  <c:v>2.0569934467465412E-2</c:v>
                </c:pt>
                <c:pt idx="536">
                  <c:v>2.5988353766776728E-2</c:v>
                </c:pt>
                <c:pt idx="537">
                  <c:v>2.7221638264237784E-2</c:v>
                </c:pt>
                <c:pt idx="538">
                  <c:v>2.7622576731672288E-2</c:v>
                </c:pt>
                <c:pt idx="539">
                  <c:v>2.6814529407890399E-2</c:v>
                </c:pt>
                <c:pt idx="540">
                  <c:v>2.2112719938343472E-2</c:v>
                </c:pt>
                <c:pt idx="541">
                  <c:v>2.3278672411251092E-2</c:v>
                </c:pt>
                <c:pt idx="542">
                  <c:v>2.4809316821126901E-2</c:v>
                </c:pt>
                <c:pt idx="543">
                  <c:v>2.1710687709542879E-2</c:v>
                </c:pt>
                <c:pt idx="544">
                  <c:v>1.2672548508920432E-2</c:v>
                </c:pt>
                <c:pt idx="545">
                  <c:v>1.5395404210903999E-2</c:v>
                </c:pt>
                <c:pt idx="546">
                  <c:v>1.7195573158606751E-2</c:v>
                </c:pt>
                <c:pt idx="547">
                  <c:v>1.2242382967683351E-2</c:v>
                </c:pt>
                <c:pt idx="548">
                  <c:v>1.1690800164932463E-2</c:v>
                </c:pt>
                <c:pt idx="549">
                  <c:v>1.0281036483176484E-2</c:v>
                </c:pt>
                <c:pt idx="550">
                  <c:v>5.3968967843490024E-3</c:v>
                </c:pt>
                <c:pt idx="551">
                  <c:v>2.942567811354946E-3</c:v>
                </c:pt>
                <c:pt idx="552">
                  <c:v>3.7059913526868481E-3</c:v>
                </c:pt>
                <c:pt idx="553">
                  <c:v>5.6912781762295094E-3</c:v>
                </c:pt>
                <c:pt idx="554">
                  <c:v>7.2586131007162605E-3</c:v>
                </c:pt>
                <c:pt idx="555">
                  <c:v>8.3956941054063889E-3</c:v>
                </c:pt>
                <c:pt idx="556">
                  <c:v>1.4651867450028533E-2</c:v>
                </c:pt>
                <c:pt idx="557">
                  <c:v>1.6703875620372323E-2</c:v>
                </c:pt>
                <c:pt idx="558">
                  <c:v>1.7073131649788503E-2</c:v>
                </c:pt>
                <c:pt idx="559">
                  <c:v>1.8582001089289729E-2</c:v>
                </c:pt>
                <c:pt idx="560">
                  <c:v>1.9203567404281845E-2</c:v>
                </c:pt>
                <c:pt idx="561">
                  <c:v>1.9954062589721506E-2</c:v>
                </c:pt>
                <c:pt idx="562">
                  <c:v>2.0632968016103807E-2</c:v>
                </c:pt>
                <c:pt idx="563">
                  <c:v>2.2160399079048348E-2</c:v>
                </c:pt>
                <c:pt idx="564">
                  <c:v>2.5358641358641347E-2</c:v>
                </c:pt>
                <c:pt idx="565">
                  <c:v>2.1163810600211736E-2</c:v>
                </c:pt>
                <c:pt idx="566">
                  <c:v>2.406604058413184E-2</c:v>
                </c:pt>
                <c:pt idx="567">
                  <c:v>2.4993253646999062E-2</c:v>
                </c:pt>
                <c:pt idx="568">
                  <c:v>2.5506162669116962E-2</c:v>
                </c:pt>
                <c:pt idx="569">
                  <c:v>2.2195541934566593E-2</c:v>
                </c:pt>
                <c:pt idx="570">
                  <c:v>2.2647246488692166E-2</c:v>
                </c:pt>
                <c:pt idx="571">
                  <c:v>2.2316233133079611E-2</c:v>
                </c:pt>
                <c:pt idx="572">
                  <c:v>1.9469012670932141E-2</c:v>
                </c:pt>
                <c:pt idx="573">
                  <c:v>1.7898193760262731E-2</c:v>
                </c:pt>
                <c:pt idx="574">
                  <c:v>2.255597905628039E-2</c:v>
                </c:pt>
                <c:pt idx="575">
                  <c:v>2.2047552010010966E-2</c:v>
                </c:pt>
                <c:pt idx="576">
                  <c:v>1.8924690953873013E-2</c:v>
                </c:pt>
                <c:pt idx="577">
                  <c:v>1.9556033609253468E-2</c:v>
                </c:pt>
                <c:pt idx="578">
                  <c:v>1.4919583213723223E-2</c:v>
                </c:pt>
                <c:pt idx="579">
                  <c:v>1.5997769913971335E-2</c:v>
                </c:pt>
                <c:pt idx="580">
                  <c:v>1.4374652413026014E-2</c:v>
                </c:pt>
                <c:pt idx="581">
                  <c:v>1.4156337897567461E-2</c:v>
                </c:pt>
                <c:pt idx="582">
                  <c:v>1.1608201999661085E-2</c:v>
                </c:pt>
                <c:pt idx="583">
                  <c:v>1.0614568110145373E-2</c:v>
                </c:pt>
                <c:pt idx="584">
                  <c:v>1.5128558133811223E-2</c:v>
                </c:pt>
                <c:pt idx="585">
                  <c:v>1.3980749583266127E-2</c:v>
                </c:pt>
                <c:pt idx="586">
                  <c:v>1.245283307692896E-2</c:v>
                </c:pt>
                <c:pt idx="587">
                  <c:v>1.4715447776612919E-2</c:v>
                </c:pt>
                <c:pt idx="588">
                  <c:v>1.7601701268301649E-2</c:v>
                </c:pt>
                <c:pt idx="589">
                  <c:v>1.5664299311198941E-2</c:v>
                </c:pt>
                <c:pt idx="590">
                  <c:v>1.630559420245541E-2</c:v>
                </c:pt>
                <c:pt idx="591">
                  <c:v>1.3307014000563985E-2</c:v>
                </c:pt>
                <c:pt idx="592">
                  <c:v>1.5122786978869217E-2</c:v>
                </c:pt>
                <c:pt idx="593">
                  <c:v>1.6259790923775559E-2</c:v>
                </c:pt>
                <c:pt idx="594">
                  <c:v>1.5876158350402434E-2</c:v>
                </c:pt>
                <c:pt idx="595">
                  <c:v>1.6751655377121547E-2</c:v>
                </c:pt>
                <c:pt idx="596">
                  <c:v>1.30392617398815E-2</c:v>
                </c:pt>
                <c:pt idx="597">
                  <c:v>1.5106175046780671E-2</c:v>
                </c:pt>
                <c:pt idx="598">
                  <c:v>1.5338675536740247E-2</c:v>
                </c:pt>
                <c:pt idx="599">
                  <c:v>1.4486960980980679E-2</c:v>
                </c:pt>
                <c:pt idx="600">
                  <c:v>2.6551000924624358E-2</c:v>
                </c:pt>
                <c:pt idx="601">
                  <c:v>2.816583368459084E-2</c:v>
                </c:pt>
                <c:pt idx="602">
                  <c:v>2.8236816174866688E-2</c:v>
                </c:pt>
                <c:pt idx="603">
                  <c:v>3.2454589898837947E-2</c:v>
                </c:pt>
                <c:pt idx="604">
                  <c:v>2.4896670192257199E-2</c:v>
                </c:pt>
                <c:pt idx="605">
                  <c:v>2.6706053472086849E-2</c:v>
                </c:pt>
                <c:pt idx="606">
                  <c:v>2.3363365164075754E-2</c:v>
                </c:pt>
                <c:pt idx="607">
                  <c:v>2.2988075544011215E-2</c:v>
                </c:pt>
                <c:pt idx="608">
                  <c:v>2.3828221409499875E-2</c:v>
                </c:pt>
                <c:pt idx="609">
                  <c:v>2.3098221548886872E-2</c:v>
                </c:pt>
                <c:pt idx="610">
                  <c:v>2.2433344005241659E-2</c:v>
                </c:pt>
                <c:pt idx="611">
                  <c:v>2.2977483404324935E-2</c:v>
                </c:pt>
                <c:pt idx="612">
                  <c:v>8.9265445704787075E-3</c:v>
                </c:pt>
                <c:pt idx="613">
                  <c:v>7.4232419215508362E-3</c:v>
                </c:pt>
                <c:pt idx="614">
                  <c:v>7.9150847470025824E-3</c:v>
                </c:pt>
                <c:pt idx="615">
                  <c:v>2.1126247541341882E-4</c:v>
                </c:pt>
                <c:pt idx="616">
                  <c:v>3.3813950084168954E-3</c:v>
                </c:pt>
                <c:pt idx="617">
                  <c:v>-4.8926537169563349E-4</c:v>
                </c:pt>
                <c:pt idx="618">
                  <c:v>3.9551457178223287E-3</c:v>
                </c:pt>
                <c:pt idx="619">
                  <c:v>-3.080592995858398E-3</c:v>
                </c:pt>
                <c:pt idx="620">
                  <c:v>-3.4333384468161299E-4</c:v>
                </c:pt>
                <c:pt idx="621">
                  <c:v>-5.0770308123249301E-3</c:v>
                </c:pt>
                <c:pt idx="622">
                  <c:v>-7.8938553181573234E-3</c:v>
                </c:pt>
                <c:pt idx="623">
                  <c:v>-1.1386922842152696E-2</c:v>
                </c:pt>
                <c:pt idx="624">
                  <c:v>-1.5074975685523092E-2</c:v>
                </c:pt>
                <c:pt idx="625">
                  <c:v>-8.5312327413306997E-3</c:v>
                </c:pt>
                <c:pt idx="626">
                  <c:v>-1.1656009812531301E-2</c:v>
                </c:pt>
                <c:pt idx="627">
                  <c:v>-8.5433979854186853E-3</c:v>
                </c:pt>
                <c:pt idx="628">
                  <c:v>-4.0337875295422074E-3</c:v>
                </c:pt>
                <c:pt idx="629">
                  <c:v>-3.3461676152345605E-3</c:v>
                </c:pt>
                <c:pt idx="630">
                  <c:v>-4.8004318929605822E-3</c:v>
                </c:pt>
                <c:pt idx="631">
                  <c:v>3.405729552777802E-3</c:v>
                </c:pt>
                <c:pt idx="632">
                  <c:v>3.3322128524034332E-3</c:v>
                </c:pt>
                <c:pt idx="633">
                  <c:v>4.5163939233972723E-3</c:v>
                </c:pt>
                <c:pt idx="634">
                  <c:v>2.0772471703929892E-3</c:v>
                </c:pt>
                <c:pt idx="635">
                  <c:v>2.78580196549722E-3</c:v>
                </c:pt>
                <c:pt idx="636">
                  <c:v>1.2645448449163977E-2</c:v>
                </c:pt>
                <c:pt idx="637">
                  <c:v>7.6518272035649929E-3</c:v>
                </c:pt>
                <c:pt idx="638">
                  <c:v>9.2306336606034801E-3</c:v>
                </c:pt>
                <c:pt idx="639">
                  <c:v>1.1070625743796197E-2</c:v>
                </c:pt>
                <c:pt idx="640">
                  <c:v>7.3605343528222707E-3</c:v>
                </c:pt>
                <c:pt idx="641">
                  <c:v>1.0079536707840044E-2</c:v>
                </c:pt>
                <c:pt idx="642">
                  <c:v>7.7778510845740575E-3</c:v>
                </c:pt>
                <c:pt idx="643">
                  <c:v>6.1738780585933271E-3</c:v>
                </c:pt>
                <c:pt idx="644">
                  <c:v>2.2359470364597752E-3</c:v>
                </c:pt>
                <c:pt idx="645">
                  <c:v>7.1236716104169104E-3</c:v>
                </c:pt>
                <c:pt idx="646">
                  <c:v>1.3939247441785513E-2</c:v>
                </c:pt>
                <c:pt idx="647">
                  <c:v>1.4550012460967853E-2</c:v>
                </c:pt>
                <c:pt idx="648">
                  <c:v>7.677361607370271E-3</c:v>
                </c:pt>
                <c:pt idx="649">
                  <c:v>7.7101002313030098E-3</c:v>
                </c:pt>
                <c:pt idx="650">
                  <c:v>7.4144680355661694E-3</c:v>
                </c:pt>
                <c:pt idx="651">
                  <c:v>7.6071872298068052E-3</c:v>
                </c:pt>
                <c:pt idx="652">
                  <c:v>9.5096841737916694E-3</c:v>
                </c:pt>
                <c:pt idx="653">
                  <c:v>1.0044270266347348E-2</c:v>
                </c:pt>
                <c:pt idx="654">
                  <c:v>1.5144681903487211E-2</c:v>
                </c:pt>
                <c:pt idx="655">
                  <c:v>1.4714756195973799E-2</c:v>
                </c:pt>
                <c:pt idx="656">
                  <c:v>1.3647363181187281E-2</c:v>
                </c:pt>
                <c:pt idx="657">
                  <c:v>1.2668135435992581E-2</c:v>
                </c:pt>
                <c:pt idx="658">
                  <c:v>1.3054094665664921E-2</c:v>
                </c:pt>
                <c:pt idx="659">
                  <c:v>1.2383408833112985E-2</c:v>
                </c:pt>
                <c:pt idx="660">
                  <c:v>1.281125426078919E-2</c:v>
                </c:pt>
                <c:pt idx="661">
                  <c:v>1.3245080914091033E-2</c:v>
                </c:pt>
                <c:pt idx="662">
                  <c:v>1.5694856738387768E-2</c:v>
                </c:pt>
                <c:pt idx="663">
                  <c:v>1.8481396019613509E-2</c:v>
                </c:pt>
                <c:pt idx="664">
                  <c:v>1.9790856451473521E-2</c:v>
                </c:pt>
                <c:pt idx="665">
                  <c:v>1.8228979550778162E-2</c:v>
                </c:pt>
                <c:pt idx="666">
                  <c:v>1.7720484966608396E-2</c:v>
                </c:pt>
                <c:pt idx="667">
                  <c:v>2.0498233899106572E-2</c:v>
                </c:pt>
                <c:pt idx="668">
                  <c:v>2.0933850466351722E-2</c:v>
                </c:pt>
                <c:pt idx="669">
                  <c:v>2.0174333724558451E-2</c:v>
                </c:pt>
                <c:pt idx="670">
                  <c:v>1.6572655119053571E-2</c:v>
                </c:pt>
                <c:pt idx="671">
                  <c:v>1.8968777876895639E-2</c:v>
                </c:pt>
                <c:pt idx="672">
                  <c:v>2.0556736020991687E-2</c:v>
                </c:pt>
                <c:pt idx="673">
                  <c:v>2.1705835001460366E-2</c:v>
                </c:pt>
                <c:pt idx="674">
                  <c:v>2.1951843897998952E-2</c:v>
                </c:pt>
                <c:pt idx="675">
                  <c:v>1.7841592149699461E-2</c:v>
                </c:pt>
                <c:pt idx="676">
                  <c:v>1.7598870056497181E-2</c:v>
                </c:pt>
                <c:pt idx="677">
                  <c:v>1.867886049777364E-2</c:v>
                </c:pt>
                <c:pt idx="678">
                  <c:v>1.561652901872154E-2</c:v>
                </c:pt>
                <c:pt idx="679">
                  <c:v>1.5515958268390981E-2</c:v>
                </c:pt>
                <c:pt idx="680">
                  <c:v>1.684608200439586E-2</c:v>
                </c:pt>
                <c:pt idx="681">
                  <c:v>1.9207160945907097E-2</c:v>
                </c:pt>
                <c:pt idx="682">
                  <c:v>2.126898390095051E-2</c:v>
                </c:pt>
                <c:pt idx="683">
                  <c:v>2.245365344613855E-2</c:v>
                </c:pt>
                <c:pt idx="684">
                  <c:v>1.9940054077091304E-2</c:v>
                </c:pt>
                <c:pt idx="685">
                  <c:v>1.7904953145917012E-2</c:v>
                </c:pt>
                <c:pt idx="686">
                  <c:v>1.7771530759221502E-2</c:v>
                </c:pt>
                <c:pt idx="687">
                  <c:v>1.310490181757476E-2</c:v>
                </c:pt>
                <c:pt idx="688">
                  <c:v>1.265163923049163E-2</c:v>
                </c:pt>
                <c:pt idx="689">
                  <c:v>1.1769351196331351E-2</c:v>
                </c:pt>
                <c:pt idx="690">
                  <c:v>1.1958654252774755E-2</c:v>
                </c:pt>
                <c:pt idx="691">
                  <c:v>7.5219158762202349E-3</c:v>
                </c:pt>
                <c:pt idx="692">
                  <c:v>9.6473903015068443E-3</c:v>
                </c:pt>
                <c:pt idx="693">
                  <c:v>3.9782777773954012E-3</c:v>
                </c:pt>
                <c:pt idx="694">
                  <c:v>7.4045072705667386E-3</c:v>
                </c:pt>
                <c:pt idx="695">
                  <c:v>2.0891985012569466E-3</c:v>
                </c:pt>
                <c:pt idx="696">
                  <c:v>2.2879376365741249E-3</c:v>
                </c:pt>
                <c:pt idx="697">
                  <c:v>5.685243027015183E-4</c:v>
                </c:pt>
                <c:pt idx="698">
                  <c:v>-1.6681821600224266E-3</c:v>
                </c:pt>
                <c:pt idx="699">
                  <c:v>4.1882084766593228E-3</c:v>
                </c:pt>
                <c:pt idx="700">
                  <c:v>4.0434499537401959E-4</c:v>
                </c:pt>
                <c:pt idx="701">
                  <c:v>-2.1840788185434452E-3</c:v>
                </c:pt>
                <c:pt idx="702">
                  <c:v>-2.5758364617871946E-3</c:v>
                </c:pt>
                <c:pt idx="703">
                  <c:v>-3.1496171053715053E-3</c:v>
                </c:pt>
                <c:pt idx="704">
                  <c:v>-8.0299309863682781E-3</c:v>
                </c:pt>
                <c:pt idx="705">
                  <c:v>-8.2952278445433212E-3</c:v>
                </c:pt>
                <c:pt idx="706">
                  <c:v>-1.7188831691269231E-2</c:v>
                </c:pt>
                <c:pt idx="707">
                  <c:v>-2.020588677594435E-2</c:v>
                </c:pt>
                <c:pt idx="708">
                  <c:v>-2.8827819050417942E-2</c:v>
                </c:pt>
                <c:pt idx="709">
                  <c:v>-2.9621769638884146E-2</c:v>
                </c:pt>
                <c:pt idx="710">
                  <c:v>-3.5172541311985099E-2</c:v>
                </c:pt>
                <c:pt idx="711">
                  <c:v>-3.5895717811797061E-2</c:v>
                </c:pt>
                <c:pt idx="712">
                  <c:v>-3.702029128474936E-2</c:v>
                </c:pt>
              </c:numCache>
            </c:numRef>
          </c:yVal>
          <c:smooth val="0"/>
          <c:extLst>
            <c:ext xmlns:c16="http://schemas.microsoft.com/office/drawing/2014/chart" uri="{C3380CC4-5D6E-409C-BE32-E72D297353CC}">
              <c16:uniqueId val="{00000000-981A-4D7B-B958-AE389E491B68}"/>
            </c:ext>
          </c:extLst>
        </c:ser>
        <c:ser>
          <c:idx val="1"/>
          <c:order val="1"/>
          <c:tx>
            <c:strRef>
              <c:f>CE16OV!$G$21</c:f>
              <c:strCache>
                <c:ptCount val="1"/>
                <c:pt idx="0">
                  <c:v>establishment survey</c:v>
                </c:pt>
              </c:strCache>
            </c:strRef>
          </c:tx>
          <c:spPr>
            <a:ln w="38100">
              <a:solidFill>
                <a:srgbClr val="0000FF"/>
              </a:solidFill>
            </a:ln>
          </c:spPr>
          <c:marker>
            <c:symbol val="none"/>
          </c:marker>
          <c:xVal>
            <c:numRef>
              <c:f>CE16OV!$E$22:$E$734</c:f>
              <c:numCache>
                <c:formatCode>0.00</c:formatCode>
                <c:ptCount val="713"/>
                <c:pt idx="0">
                  <c:v>1949.9999999999982</c:v>
                </c:pt>
                <c:pt idx="1">
                  <c:v>1950.0833333333301</c:v>
                </c:pt>
                <c:pt idx="2">
                  <c:v>1950.1666666666654</c:v>
                </c:pt>
                <c:pt idx="3">
                  <c:v>1950.249999999998</c:v>
                </c:pt>
                <c:pt idx="4">
                  <c:v>1950.3333333333301</c:v>
                </c:pt>
                <c:pt idx="5">
                  <c:v>1950.4166666666658</c:v>
                </c:pt>
                <c:pt idx="6">
                  <c:v>1950.4999999999977</c:v>
                </c:pt>
                <c:pt idx="7">
                  <c:v>1950.5833333333296</c:v>
                </c:pt>
                <c:pt idx="8">
                  <c:v>1950.6666666666649</c:v>
                </c:pt>
                <c:pt idx="9">
                  <c:v>1950.7499999999975</c:v>
                </c:pt>
                <c:pt idx="10">
                  <c:v>1950.8333333333296</c:v>
                </c:pt>
                <c:pt idx="11">
                  <c:v>1950.9166666666654</c:v>
                </c:pt>
                <c:pt idx="12">
                  <c:v>1950.9999999999973</c:v>
                </c:pt>
                <c:pt idx="13">
                  <c:v>1951.0833333333294</c:v>
                </c:pt>
                <c:pt idx="14">
                  <c:v>1951.1666666666645</c:v>
                </c:pt>
                <c:pt idx="15">
                  <c:v>1951.249999999997</c:v>
                </c:pt>
                <c:pt idx="16">
                  <c:v>1951.3333333333294</c:v>
                </c:pt>
                <c:pt idx="17">
                  <c:v>1951.4166666666649</c:v>
                </c:pt>
                <c:pt idx="18">
                  <c:v>1951.4999999999968</c:v>
                </c:pt>
                <c:pt idx="19">
                  <c:v>1951.5833333333292</c:v>
                </c:pt>
                <c:pt idx="20">
                  <c:v>1951.6666666666633</c:v>
                </c:pt>
                <c:pt idx="21">
                  <c:v>1951.7499999999966</c:v>
                </c:pt>
                <c:pt idx="22">
                  <c:v>1951.8333333333292</c:v>
                </c:pt>
                <c:pt idx="23">
                  <c:v>1951.916666666664</c:v>
                </c:pt>
                <c:pt idx="24">
                  <c:v>1951.9999999999964</c:v>
                </c:pt>
                <c:pt idx="25">
                  <c:v>1952.0833333333289</c:v>
                </c:pt>
                <c:pt idx="26">
                  <c:v>1952.1666666666631</c:v>
                </c:pt>
                <c:pt idx="27">
                  <c:v>1952.2499999999959</c:v>
                </c:pt>
                <c:pt idx="28">
                  <c:v>1952.3333333333285</c:v>
                </c:pt>
                <c:pt idx="29">
                  <c:v>1952.4166666666636</c:v>
                </c:pt>
                <c:pt idx="30">
                  <c:v>1952.4999999999959</c:v>
                </c:pt>
                <c:pt idx="31">
                  <c:v>1952.583333333328</c:v>
                </c:pt>
                <c:pt idx="32">
                  <c:v>1952.6666666666631</c:v>
                </c:pt>
                <c:pt idx="33">
                  <c:v>1952.7499999999957</c:v>
                </c:pt>
                <c:pt idx="34">
                  <c:v>1952.8333333333276</c:v>
                </c:pt>
                <c:pt idx="35">
                  <c:v>1952.9166666666633</c:v>
                </c:pt>
                <c:pt idx="36">
                  <c:v>1952.9999999999955</c:v>
                </c:pt>
                <c:pt idx="37">
                  <c:v>1953.0833333333276</c:v>
                </c:pt>
                <c:pt idx="38">
                  <c:v>1953.1666666666626</c:v>
                </c:pt>
                <c:pt idx="39">
                  <c:v>1953.2499999999952</c:v>
                </c:pt>
                <c:pt idx="40">
                  <c:v>1953.3333333333273</c:v>
                </c:pt>
                <c:pt idx="41">
                  <c:v>1953.4166666666629</c:v>
                </c:pt>
                <c:pt idx="42">
                  <c:v>1953.499999999995</c:v>
                </c:pt>
                <c:pt idx="43">
                  <c:v>1953.5833333333273</c:v>
                </c:pt>
                <c:pt idx="44">
                  <c:v>1953.6666666666615</c:v>
                </c:pt>
                <c:pt idx="45">
                  <c:v>1953.749999999995</c:v>
                </c:pt>
                <c:pt idx="46">
                  <c:v>1953.8333333333269</c:v>
                </c:pt>
                <c:pt idx="47">
                  <c:v>1953.916666666662</c:v>
                </c:pt>
                <c:pt idx="48">
                  <c:v>1953.9999999999945</c:v>
                </c:pt>
                <c:pt idx="49">
                  <c:v>1954.0833333333269</c:v>
                </c:pt>
                <c:pt idx="50">
                  <c:v>1954.1666666666611</c:v>
                </c:pt>
                <c:pt idx="51">
                  <c:v>1954.2499999999943</c:v>
                </c:pt>
                <c:pt idx="52">
                  <c:v>1954.3333333333264</c:v>
                </c:pt>
                <c:pt idx="53">
                  <c:v>1954.4166666666617</c:v>
                </c:pt>
                <c:pt idx="54">
                  <c:v>1954.4999999999941</c:v>
                </c:pt>
                <c:pt idx="55">
                  <c:v>1954.583333333326</c:v>
                </c:pt>
                <c:pt idx="56">
                  <c:v>1954.6666666666611</c:v>
                </c:pt>
                <c:pt idx="57">
                  <c:v>1954.7499999999939</c:v>
                </c:pt>
                <c:pt idx="58">
                  <c:v>1954.8333333333258</c:v>
                </c:pt>
                <c:pt idx="59">
                  <c:v>1954.9166666666615</c:v>
                </c:pt>
                <c:pt idx="60">
                  <c:v>1954.9999999999936</c:v>
                </c:pt>
                <c:pt idx="61">
                  <c:v>1955.0833333333255</c:v>
                </c:pt>
                <c:pt idx="62">
                  <c:v>1955.1666666666601</c:v>
                </c:pt>
                <c:pt idx="63">
                  <c:v>1955.2499999999934</c:v>
                </c:pt>
                <c:pt idx="64">
                  <c:v>1955.3333333333255</c:v>
                </c:pt>
                <c:pt idx="65">
                  <c:v>1955.4166666666613</c:v>
                </c:pt>
                <c:pt idx="66">
                  <c:v>1955.4999999999932</c:v>
                </c:pt>
                <c:pt idx="67">
                  <c:v>1955.5833333333251</c:v>
                </c:pt>
                <c:pt idx="68">
                  <c:v>1955.6666666666601</c:v>
                </c:pt>
                <c:pt idx="69">
                  <c:v>1955.749999999993</c:v>
                </c:pt>
                <c:pt idx="70">
                  <c:v>1955.8333333333251</c:v>
                </c:pt>
                <c:pt idx="71">
                  <c:v>1955.9166666666608</c:v>
                </c:pt>
                <c:pt idx="72">
                  <c:v>1955.9999999999927</c:v>
                </c:pt>
                <c:pt idx="73">
                  <c:v>1956.0833333333246</c:v>
                </c:pt>
                <c:pt idx="74">
                  <c:v>1956.1666666666599</c:v>
                </c:pt>
                <c:pt idx="75">
                  <c:v>1956.2499999999925</c:v>
                </c:pt>
                <c:pt idx="76">
                  <c:v>1956.3333333333246</c:v>
                </c:pt>
                <c:pt idx="77">
                  <c:v>1956.4166666666604</c:v>
                </c:pt>
                <c:pt idx="78">
                  <c:v>1956.4999999999923</c:v>
                </c:pt>
                <c:pt idx="79">
                  <c:v>1956.5833333333244</c:v>
                </c:pt>
                <c:pt idx="80">
                  <c:v>1956.6666666666595</c:v>
                </c:pt>
                <c:pt idx="81">
                  <c:v>1956.749999999992</c:v>
                </c:pt>
                <c:pt idx="82">
                  <c:v>1956.8333333333244</c:v>
                </c:pt>
                <c:pt idx="83">
                  <c:v>1956.9166666666599</c:v>
                </c:pt>
                <c:pt idx="84">
                  <c:v>1956.9999999999918</c:v>
                </c:pt>
                <c:pt idx="85">
                  <c:v>1957.0833333333242</c:v>
                </c:pt>
                <c:pt idx="86">
                  <c:v>1957.1666666666583</c:v>
                </c:pt>
                <c:pt idx="87">
                  <c:v>1957.2499999999916</c:v>
                </c:pt>
                <c:pt idx="88">
                  <c:v>1957.3333333333242</c:v>
                </c:pt>
                <c:pt idx="89">
                  <c:v>1957.416666666659</c:v>
                </c:pt>
                <c:pt idx="90">
                  <c:v>1957.4999999999914</c:v>
                </c:pt>
                <c:pt idx="91">
                  <c:v>1957.5833333333239</c:v>
                </c:pt>
                <c:pt idx="92">
                  <c:v>1957.6666666666581</c:v>
                </c:pt>
                <c:pt idx="93">
                  <c:v>1957.7499999999909</c:v>
                </c:pt>
                <c:pt idx="94">
                  <c:v>1957.8333333333235</c:v>
                </c:pt>
                <c:pt idx="95">
                  <c:v>1957.9166666666586</c:v>
                </c:pt>
                <c:pt idx="96">
                  <c:v>1957.9999999999909</c:v>
                </c:pt>
                <c:pt idx="97">
                  <c:v>1958.083333333323</c:v>
                </c:pt>
                <c:pt idx="98">
                  <c:v>1958.1666666666581</c:v>
                </c:pt>
                <c:pt idx="99">
                  <c:v>1958.2499999999907</c:v>
                </c:pt>
                <c:pt idx="100">
                  <c:v>1958.3333333333226</c:v>
                </c:pt>
                <c:pt idx="101">
                  <c:v>1958.4166666666583</c:v>
                </c:pt>
                <c:pt idx="102">
                  <c:v>1958.4999999999905</c:v>
                </c:pt>
                <c:pt idx="103">
                  <c:v>1958.5833333333226</c:v>
                </c:pt>
                <c:pt idx="104">
                  <c:v>1958.6666666666576</c:v>
                </c:pt>
                <c:pt idx="105">
                  <c:v>1958.7499999999902</c:v>
                </c:pt>
                <c:pt idx="106">
                  <c:v>1958.8333333333223</c:v>
                </c:pt>
                <c:pt idx="107">
                  <c:v>1958.9166666666579</c:v>
                </c:pt>
                <c:pt idx="108">
                  <c:v>1958.99999999999</c:v>
                </c:pt>
                <c:pt idx="109">
                  <c:v>1959.0833333333223</c:v>
                </c:pt>
                <c:pt idx="110">
                  <c:v>1959.1666666666565</c:v>
                </c:pt>
                <c:pt idx="111">
                  <c:v>1959.24999999999</c:v>
                </c:pt>
                <c:pt idx="112">
                  <c:v>1959.3333333333219</c:v>
                </c:pt>
                <c:pt idx="113">
                  <c:v>1959.416666666657</c:v>
                </c:pt>
                <c:pt idx="114">
                  <c:v>1959.4999999999895</c:v>
                </c:pt>
                <c:pt idx="115">
                  <c:v>1959.5833333333219</c:v>
                </c:pt>
                <c:pt idx="116">
                  <c:v>1959.6666666666561</c:v>
                </c:pt>
                <c:pt idx="117">
                  <c:v>1959.7499999999893</c:v>
                </c:pt>
                <c:pt idx="118">
                  <c:v>1959.8333333333214</c:v>
                </c:pt>
                <c:pt idx="119">
                  <c:v>1959.9166666666567</c:v>
                </c:pt>
                <c:pt idx="120">
                  <c:v>1959.9999999999891</c:v>
                </c:pt>
                <c:pt idx="121">
                  <c:v>1960.083333333321</c:v>
                </c:pt>
                <c:pt idx="122">
                  <c:v>1960.1666666666561</c:v>
                </c:pt>
                <c:pt idx="123">
                  <c:v>1960.2499999999889</c:v>
                </c:pt>
                <c:pt idx="124">
                  <c:v>1960.3333333333208</c:v>
                </c:pt>
                <c:pt idx="125">
                  <c:v>1960.4166666666565</c:v>
                </c:pt>
                <c:pt idx="126">
                  <c:v>1960.4999999999886</c:v>
                </c:pt>
                <c:pt idx="127">
                  <c:v>1960.5833333333205</c:v>
                </c:pt>
                <c:pt idx="128">
                  <c:v>1960.6666666666551</c:v>
                </c:pt>
                <c:pt idx="129">
                  <c:v>1960.7499999999884</c:v>
                </c:pt>
                <c:pt idx="130">
                  <c:v>1960.8333333333205</c:v>
                </c:pt>
                <c:pt idx="131">
                  <c:v>1960.9166666666563</c:v>
                </c:pt>
                <c:pt idx="132">
                  <c:v>1960.9999999999882</c:v>
                </c:pt>
                <c:pt idx="133">
                  <c:v>1961.0833333333201</c:v>
                </c:pt>
                <c:pt idx="134">
                  <c:v>1961.1666666666551</c:v>
                </c:pt>
                <c:pt idx="135">
                  <c:v>1961.2499999999879</c:v>
                </c:pt>
                <c:pt idx="136">
                  <c:v>1961.3333333333201</c:v>
                </c:pt>
                <c:pt idx="137">
                  <c:v>1961.4166666666558</c:v>
                </c:pt>
                <c:pt idx="138">
                  <c:v>1961.4999999999877</c:v>
                </c:pt>
                <c:pt idx="139">
                  <c:v>1961.5833333333196</c:v>
                </c:pt>
                <c:pt idx="140">
                  <c:v>1961.6666666666549</c:v>
                </c:pt>
                <c:pt idx="141">
                  <c:v>1961.7499999999875</c:v>
                </c:pt>
                <c:pt idx="142">
                  <c:v>1961.8333333333196</c:v>
                </c:pt>
                <c:pt idx="143">
                  <c:v>1961.9166666666554</c:v>
                </c:pt>
                <c:pt idx="144">
                  <c:v>1961.9999999999873</c:v>
                </c:pt>
                <c:pt idx="145">
                  <c:v>1962.0833333333194</c:v>
                </c:pt>
                <c:pt idx="146">
                  <c:v>1962.1666666666545</c:v>
                </c:pt>
                <c:pt idx="147">
                  <c:v>1962.249999999987</c:v>
                </c:pt>
                <c:pt idx="148">
                  <c:v>1962.3333333333194</c:v>
                </c:pt>
                <c:pt idx="149">
                  <c:v>1962.4166666666549</c:v>
                </c:pt>
                <c:pt idx="150">
                  <c:v>1962.4999999999868</c:v>
                </c:pt>
                <c:pt idx="151">
                  <c:v>1962.5833333333192</c:v>
                </c:pt>
                <c:pt idx="152">
                  <c:v>1962.6666666666533</c:v>
                </c:pt>
                <c:pt idx="153">
                  <c:v>1962.7499999999866</c:v>
                </c:pt>
                <c:pt idx="154">
                  <c:v>1962.8333333333192</c:v>
                </c:pt>
                <c:pt idx="155">
                  <c:v>1962.916666666654</c:v>
                </c:pt>
                <c:pt idx="156">
                  <c:v>1962.9999999999864</c:v>
                </c:pt>
                <c:pt idx="157">
                  <c:v>1963.0833333333189</c:v>
                </c:pt>
                <c:pt idx="158">
                  <c:v>1963.1666666666531</c:v>
                </c:pt>
                <c:pt idx="159">
                  <c:v>1963.2499999999859</c:v>
                </c:pt>
                <c:pt idx="160">
                  <c:v>1963.3333333333185</c:v>
                </c:pt>
                <c:pt idx="161">
                  <c:v>1963.4166666666536</c:v>
                </c:pt>
                <c:pt idx="162">
                  <c:v>1963.4999999999859</c:v>
                </c:pt>
                <c:pt idx="163">
                  <c:v>1963.583333333318</c:v>
                </c:pt>
                <c:pt idx="164">
                  <c:v>1963.6666666666531</c:v>
                </c:pt>
                <c:pt idx="165">
                  <c:v>1963.7499999999857</c:v>
                </c:pt>
                <c:pt idx="166">
                  <c:v>1963.8333333333176</c:v>
                </c:pt>
                <c:pt idx="167">
                  <c:v>1963.9166666666533</c:v>
                </c:pt>
                <c:pt idx="168">
                  <c:v>1963.9999999999854</c:v>
                </c:pt>
                <c:pt idx="169">
                  <c:v>1964.0833333333176</c:v>
                </c:pt>
                <c:pt idx="170">
                  <c:v>1964.1666666666526</c:v>
                </c:pt>
                <c:pt idx="171">
                  <c:v>1964.2499999999852</c:v>
                </c:pt>
                <c:pt idx="172">
                  <c:v>1964.3333333333173</c:v>
                </c:pt>
                <c:pt idx="173">
                  <c:v>1964.4166666666529</c:v>
                </c:pt>
                <c:pt idx="174">
                  <c:v>1964.499999999985</c:v>
                </c:pt>
                <c:pt idx="175">
                  <c:v>1964.5833333333173</c:v>
                </c:pt>
                <c:pt idx="176">
                  <c:v>1964.6666666666515</c:v>
                </c:pt>
                <c:pt idx="177">
                  <c:v>1964.749999999985</c:v>
                </c:pt>
                <c:pt idx="178">
                  <c:v>1964.8333333333169</c:v>
                </c:pt>
                <c:pt idx="179">
                  <c:v>1964.916666666652</c:v>
                </c:pt>
                <c:pt idx="180">
                  <c:v>1964.9999999999845</c:v>
                </c:pt>
                <c:pt idx="181">
                  <c:v>1965.0833333333169</c:v>
                </c:pt>
                <c:pt idx="182">
                  <c:v>1965.1666666666511</c:v>
                </c:pt>
                <c:pt idx="183">
                  <c:v>1965.2499999999843</c:v>
                </c:pt>
                <c:pt idx="184">
                  <c:v>1965.3333333333164</c:v>
                </c:pt>
                <c:pt idx="185">
                  <c:v>1965.4166666666517</c:v>
                </c:pt>
                <c:pt idx="186">
                  <c:v>1965.4999999999841</c:v>
                </c:pt>
                <c:pt idx="187">
                  <c:v>1965.583333333316</c:v>
                </c:pt>
                <c:pt idx="188">
                  <c:v>1965.6666666666511</c:v>
                </c:pt>
                <c:pt idx="189">
                  <c:v>1965.7499999999839</c:v>
                </c:pt>
                <c:pt idx="190">
                  <c:v>1965.8333333333157</c:v>
                </c:pt>
                <c:pt idx="191">
                  <c:v>1965.9166666666515</c:v>
                </c:pt>
                <c:pt idx="192">
                  <c:v>1965.9999999999836</c:v>
                </c:pt>
                <c:pt idx="193">
                  <c:v>1966.0833333333155</c:v>
                </c:pt>
                <c:pt idx="194">
                  <c:v>1966.1666666666501</c:v>
                </c:pt>
                <c:pt idx="195">
                  <c:v>1966.2499999999834</c:v>
                </c:pt>
                <c:pt idx="196">
                  <c:v>1966.3333333333153</c:v>
                </c:pt>
                <c:pt idx="197">
                  <c:v>1966.4166666666513</c:v>
                </c:pt>
                <c:pt idx="198">
                  <c:v>1966.4999999999832</c:v>
                </c:pt>
                <c:pt idx="199">
                  <c:v>1966.5833333333151</c:v>
                </c:pt>
                <c:pt idx="200">
                  <c:v>1966.6666666666501</c:v>
                </c:pt>
                <c:pt idx="201">
                  <c:v>1966.7499999999829</c:v>
                </c:pt>
                <c:pt idx="202">
                  <c:v>1966.8333333333148</c:v>
                </c:pt>
                <c:pt idx="203">
                  <c:v>1966.9166666666508</c:v>
                </c:pt>
                <c:pt idx="204">
                  <c:v>1966.9999999999827</c:v>
                </c:pt>
                <c:pt idx="205">
                  <c:v>1967.0833333333146</c:v>
                </c:pt>
                <c:pt idx="206">
                  <c:v>1967.1666666666499</c:v>
                </c:pt>
                <c:pt idx="207">
                  <c:v>1967.2499999999825</c:v>
                </c:pt>
                <c:pt idx="208">
                  <c:v>1967.3333333333146</c:v>
                </c:pt>
                <c:pt idx="209">
                  <c:v>1967.4166666666504</c:v>
                </c:pt>
                <c:pt idx="210">
                  <c:v>1967.4999999999823</c:v>
                </c:pt>
                <c:pt idx="211">
                  <c:v>1967.5833333333144</c:v>
                </c:pt>
                <c:pt idx="212">
                  <c:v>1967.6666666666495</c:v>
                </c:pt>
                <c:pt idx="213">
                  <c:v>1967.749999999982</c:v>
                </c:pt>
                <c:pt idx="214">
                  <c:v>1967.8333333333144</c:v>
                </c:pt>
                <c:pt idx="215">
                  <c:v>1967.9166666666499</c:v>
                </c:pt>
                <c:pt idx="216">
                  <c:v>1967.9999999999818</c:v>
                </c:pt>
                <c:pt idx="217">
                  <c:v>1968.0833333333142</c:v>
                </c:pt>
                <c:pt idx="218">
                  <c:v>1968.1666666666483</c:v>
                </c:pt>
                <c:pt idx="219">
                  <c:v>1968.2499999999816</c:v>
                </c:pt>
                <c:pt idx="220">
                  <c:v>1968.3333333333142</c:v>
                </c:pt>
                <c:pt idx="221">
                  <c:v>1968.416666666649</c:v>
                </c:pt>
                <c:pt idx="222">
                  <c:v>1968.4999999999814</c:v>
                </c:pt>
                <c:pt idx="223">
                  <c:v>1968.5833333333139</c:v>
                </c:pt>
                <c:pt idx="224">
                  <c:v>1968.6666666666481</c:v>
                </c:pt>
                <c:pt idx="225">
                  <c:v>1968.7499999999809</c:v>
                </c:pt>
                <c:pt idx="226">
                  <c:v>1968.8333333333135</c:v>
                </c:pt>
                <c:pt idx="227">
                  <c:v>1968.9166666666486</c:v>
                </c:pt>
                <c:pt idx="228">
                  <c:v>1968.9999999999809</c:v>
                </c:pt>
                <c:pt idx="229">
                  <c:v>1969.083333333313</c:v>
                </c:pt>
                <c:pt idx="230">
                  <c:v>1969.1666666666481</c:v>
                </c:pt>
                <c:pt idx="231">
                  <c:v>1969.2499999999807</c:v>
                </c:pt>
                <c:pt idx="232">
                  <c:v>1969.3333333333126</c:v>
                </c:pt>
                <c:pt idx="233">
                  <c:v>1969.4166666666483</c:v>
                </c:pt>
                <c:pt idx="234">
                  <c:v>1969.4999999999804</c:v>
                </c:pt>
                <c:pt idx="235">
                  <c:v>1969.5833333333126</c:v>
                </c:pt>
                <c:pt idx="236">
                  <c:v>1969.6666666666476</c:v>
                </c:pt>
                <c:pt idx="237">
                  <c:v>1969.7499999999802</c:v>
                </c:pt>
                <c:pt idx="238">
                  <c:v>1969.8333333333123</c:v>
                </c:pt>
                <c:pt idx="239">
                  <c:v>1969.9166666666479</c:v>
                </c:pt>
                <c:pt idx="240">
                  <c:v>1969.99999999998</c:v>
                </c:pt>
                <c:pt idx="241">
                  <c:v>1970.0833333333123</c:v>
                </c:pt>
                <c:pt idx="242">
                  <c:v>1970.1666666666465</c:v>
                </c:pt>
                <c:pt idx="243">
                  <c:v>1970.24999999998</c:v>
                </c:pt>
                <c:pt idx="244">
                  <c:v>1970.3333333333119</c:v>
                </c:pt>
                <c:pt idx="245">
                  <c:v>1970.416666666647</c:v>
                </c:pt>
                <c:pt idx="246">
                  <c:v>1970.4999999999795</c:v>
                </c:pt>
                <c:pt idx="247">
                  <c:v>1970.5833333333119</c:v>
                </c:pt>
                <c:pt idx="248">
                  <c:v>1970.6666666666461</c:v>
                </c:pt>
                <c:pt idx="249">
                  <c:v>1970.7499999999793</c:v>
                </c:pt>
                <c:pt idx="250">
                  <c:v>1970.8333333333114</c:v>
                </c:pt>
                <c:pt idx="251">
                  <c:v>1970.9166666666467</c:v>
                </c:pt>
                <c:pt idx="252">
                  <c:v>1970.9999999999791</c:v>
                </c:pt>
                <c:pt idx="253">
                  <c:v>1971.083333333311</c:v>
                </c:pt>
                <c:pt idx="254">
                  <c:v>1971.1666666666461</c:v>
                </c:pt>
                <c:pt idx="255">
                  <c:v>1971.2499999999789</c:v>
                </c:pt>
                <c:pt idx="256">
                  <c:v>1971.3333333333107</c:v>
                </c:pt>
                <c:pt idx="257">
                  <c:v>1971.4166666666465</c:v>
                </c:pt>
                <c:pt idx="258">
                  <c:v>1971.4999999999786</c:v>
                </c:pt>
                <c:pt idx="259">
                  <c:v>1971.5833333333105</c:v>
                </c:pt>
                <c:pt idx="260">
                  <c:v>1971.6666666666451</c:v>
                </c:pt>
                <c:pt idx="261">
                  <c:v>1971.7499999999784</c:v>
                </c:pt>
                <c:pt idx="262">
                  <c:v>1971.8333333333103</c:v>
                </c:pt>
                <c:pt idx="263">
                  <c:v>1971.9166666666463</c:v>
                </c:pt>
                <c:pt idx="264">
                  <c:v>1971.9999999999782</c:v>
                </c:pt>
                <c:pt idx="265">
                  <c:v>1972.0833333333101</c:v>
                </c:pt>
                <c:pt idx="266">
                  <c:v>1972.1666666666451</c:v>
                </c:pt>
                <c:pt idx="267">
                  <c:v>1972.2499999999779</c:v>
                </c:pt>
                <c:pt idx="268">
                  <c:v>1972.3333333333098</c:v>
                </c:pt>
                <c:pt idx="269">
                  <c:v>1972.4166666666458</c:v>
                </c:pt>
                <c:pt idx="270">
                  <c:v>1972.4999999999777</c:v>
                </c:pt>
                <c:pt idx="271">
                  <c:v>1972.5833333333096</c:v>
                </c:pt>
                <c:pt idx="272">
                  <c:v>1972.6666666666449</c:v>
                </c:pt>
                <c:pt idx="273">
                  <c:v>1972.7499999999775</c:v>
                </c:pt>
                <c:pt idx="274">
                  <c:v>1972.8333333333096</c:v>
                </c:pt>
                <c:pt idx="275">
                  <c:v>1972.9166666666454</c:v>
                </c:pt>
                <c:pt idx="276">
                  <c:v>1972.9999999999773</c:v>
                </c:pt>
                <c:pt idx="277">
                  <c:v>1973.0833333333094</c:v>
                </c:pt>
                <c:pt idx="278">
                  <c:v>1973.1666666666445</c:v>
                </c:pt>
                <c:pt idx="279">
                  <c:v>1973.249999999977</c:v>
                </c:pt>
                <c:pt idx="280">
                  <c:v>1973.3333333333094</c:v>
                </c:pt>
                <c:pt idx="281">
                  <c:v>1973.4166666666449</c:v>
                </c:pt>
                <c:pt idx="282">
                  <c:v>1973.4999999999768</c:v>
                </c:pt>
                <c:pt idx="283">
                  <c:v>1973.5833333333092</c:v>
                </c:pt>
                <c:pt idx="284">
                  <c:v>1973.6666666666433</c:v>
                </c:pt>
                <c:pt idx="285">
                  <c:v>1973.7499999999766</c:v>
                </c:pt>
                <c:pt idx="286">
                  <c:v>1973.8333333333092</c:v>
                </c:pt>
                <c:pt idx="287">
                  <c:v>1973.916666666644</c:v>
                </c:pt>
                <c:pt idx="288">
                  <c:v>1973.9999999999764</c:v>
                </c:pt>
                <c:pt idx="289">
                  <c:v>1974.0833333333089</c:v>
                </c:pt>
                <c:pt idx="290">
                  <c:v>1974.1666666666431</c:v>
                </c:pt>
                <c:pt idx="291">
                  <c:v>1974.2499999999759</c:v>
                </c:pt>
                <c:pt idx="292">
                  <c:v>1974.3333333333085</c:v>
                </c:pt>
                <c:pt idx="293">
                  <c:v>1974.4166666666436</c:v>
                </c:pt>
                <c:pt idx="294">
                  <c:v>1974.4999999999759</c:v>
                </c:pt>
                <c:pt idx="295">
                  <c:v>1974.583333333308</c:v>
                </c:pt>
                <c:pt idx="296">
                  <c:v>1974.6666666666431</c:v>
                </c:pt>
                <c:pt idx="297">
                  <c:v>1974.7499999999757</c:v>
                </c:pt>
                <c:pt idx="298">
                  <c:v>1974.8333333333076</c:v>
                </c:pt>
                <c:pt idx="299">
                  <c:v>1974.9166666666433</c:v>
                </c:pt>
                <c:pt idx="300">
                  <c:v>1974.9999999999754</c:v>
                </c:pt>
                <c:pt idx="301">
                  <c:v>1975.0833333333076</c:v>
                </c:pt>
                <c:pt idx="302">
                  <c:v>1975.1666666666426</c:v>
                </c:pt>
                <c:pt idx="303">
                  <c:v>1975.2499999999752</c:v>
                </c:pt>
                <c:pt idx="304">
                  <c:v>1975.3333333333073</c:v>
                </c:pt>
                <c:pt idx="305">
                  <c:v>1975.4166666666429</c:v>
                </c:pt>
                <c:pt idx="306">
                  <c:v>1975.499999999975</c:v>
                </c:pt>
                <c:pt idx="307">
                  <c:v>1975.5833333333073</c:v>
                </c:pt>
                <c:pt idx="308">
                  <c:v>1975.6666666666415</c:v>
                </c:pt>
                <c:pt idx="309">
                  <c:v>1975.749999999975</c:v>
                </c:pt>
                <c:pt idx="310">
                  <c:v>1975.8333333333069</c:v>
                </c:pt>
                <c:pt idx="311">
                  <c:v>1975.916666666642</c:v>
                </c:pt>
                <c:pt idx="312">
                  <c:v>1975.9999999999745</c:v>
                </c:pt>
                <c:pt idx="313">
                  <c:v>1976.0833333333069</c:v>
                </c:pt>
                <c:pt idx="314">
                  <c:v>1976.166666666641</c:v>
                </c:pt>
                <c:pt idx="315">
                  <c:v>1976.2499999999743</c:v>
                </c:pt>
                <c:pt idx="316">
                  <c:v>1976.3333333333064</c:v>
                </c:pt>
                <c:pt idx="317">
                  <c:v>1976.4166666666417</c:v>
                </c:pt>
                <c:pt idx="318">
                  <c:v>1976.4999999999741</c:v>
                </c:pt>
                <c:pt idx="319">
                  <c:v>1976.583333333306</c:v>
                </c:pt>
                <c:pt idx="320">
                  <c:v>1976.666666666641</c:v>
                </c:pt>
                <c:pt idx="321">
                  <c:v>1976.7499999999739</c:v>
                </c:pt>
                <c:pt idx="322">
                  <c:v>1976.8333333333057</c:v>
                </c:pt>
                <c:pt idx="323">
                  <c:v>1976.9166666666415</c:v>
                </c:pt>
                <c:pt idx="324">
                  <c:v>1976.9999999999736</c:v>
                </c:pt>
                <c:pt idx="325">
                  <c:v>1977.0833333333055</c:v>
                </c:pt>
                <c:pt idx="326">
                  <c:v>1977.1666666666401</c:v>
                </c:pt>
                <c:pt idx="327">
                  <c:v>1977.2499999999734</c:v>
                </c:pt>
                <c:pt idx="328">
                  <c:v>1977.3333333333053</c:v>
                </c:pt>
                <c:pt idx="329">
                  <c:v>1977.4166666666413</c:v>
                </c:pt>
                <c:pt idx="330">
                  <c:v>1977.4999999999732</c:v>
                </c:pt>
                <c:pt idx="331">
                  <c:v>1977.5833333333051</c:v>
                </c:pt>
                <c:pt idx="332">
                  <c:v>1977.6666666666401</c:v>
                </c:pt>
                <c:pt idx="333">
                  <c:v>1977.7499999999729</c:v>
                </c:pt>
                <c:pt idx="334">
                  <c:v>1977.8333333333048</c:v>
                </c:pt>
                <c:pt idx="335">
                  <c:v>1977.9166666666408</c:v>
                </c:pt>
                <c:pt idx="336">
                  <c:v>1977.9999999999727</c:v>
                </c:pt>
                <c:pt idx="337">
                  <c:v>1978.0833333333046</c:v>
                </c:pt>
                <c:pt idx="338">
                  <c:v>1978.1666666666399</c:v>
                </c:pt>
                <c:pt idx="339">
                  <c:v>1978.2499999999725</c:v>
                </c:pt>
                <c:pt idx="340">
                  <c:v>1978.3333333333046</c:v>
                </c:pt>
                <c:pt idx="341">
                  <c:v>1978.4166666666404</c:v>
                </c:pt>
                <c:pt idx="342">
                  <c:v>1978.4999999999723</c:v>
                </c:pt>
                <c:pt idx="343">
                  <c:v>1978.5833333333044</c:v>
                </c:pt>
                <c:pt idx="344">
                  <c:v>1978.6666666666395</c:v>
                </c:pt>
                <c:pt idx="345">
                  <c:v>1978.749999999972</c:v>
                </c:pt>
                <c:pt idx="346">
                  <c:v>1978.8333333333044</c:v>
                </c:pt>
                <c:pt idx="347">
                  <c:v>1978.9166666666397</c:v>
                </c:pt>
                <c:pt idx="348">
                  <c:v>1978.9999999999718</c:v>
                </c:pt>
                <c:pt idx="349">
                  <c:v>1979.0833333333042</c:v>
                </c:pt>
                <c:pt idx="350">
                  <c:v>1979.1666666666383</c:v>
                </c:pt>
                <c:pt idx="351">
                  <c:v>1979.2499999999716</c:v>
                </c:pt>
                <c:pt idx="352">
                  <c:v>1979.3333333333042</c:v>
                </c:pt>
                <c:pt idx="353">
                  <c:v>1979.4166666666388</c:v>
                </c:pt>
                <c:pt idx="354">
                  <c:v>1979.4999999999714</c:v>
                </c:pt>
                <c:pt idx="355">
                  <c:v>1979.5833333333039</c:v>
                </c:pt>
                <c:pt idx="356">
                  <c:v>1979.6666666666381</c:v>
                </c:pt>
                <c:pt idx="357">
                  <c:v>1979.7499999999709</c:v>
                </c:pt>
                <c:pt idx="358">
                  <c:v>1979.8333333333035</c:v>
                </c:pt>
                <c:pt idx="359">
                  <c:v>1979.9166666666385</c:v>
                </c:pt>
                <c:pt idx="360">
                  <c:v>1979.9999999999709</c:v>
                </c:pt>
                <c:pt idx="361">
                  <c:v>1980.083333333303</c:v>
                </c:pt>
                <c:pt idx="362">
                  <c:v>1980.1666666666381</c:v>
                </c:pt>
                <c:pt idx="363">
                  <c:v>1980.2499999999707</c:v>
                </c:pt>
                <c:pt idx="364">
                  <c:v>1980.3333333333026</c:v>
                </c:pt>
                <c:pt idx="365">
                  <c:v>1980.4166666666383</c:v>
                </c:pt>
                <c:pt idx="366">
                  <c:v>1980.4999999999704</c:v>
                </c:pt>
                <c:pt idx="367">
                  <c:v>1980.5833333333026</c:v>
                </c:pt>
                <c:pt idx="368">
                  <c:v>1980.6666666666376</c:v>
                </c:pt>
                <c:pt idx="369">
                  <c:v>1980.7499999999702</c:v>
                </c:pt>
                <c:pt idx="370">
                  <c:v>1980.8333333333023</c:v>
                </c:pt>
                <c:pt idx="371">
                  <c:v>1980.9166666666379</c:v>
                </c:pt>
                <c:pt idx="372">
                  <c:v>1980.99999999997</c:v>
                </c:pt>
                <c:pt idx="373">
                  <c:v>1981.0833333333023</c:v>
                </c:pt>
                <c:pt idx="374">
                  <c:v>1981.1666666666365</c:v>
                </c:pt>
                <c:pt idx="375">
                  <c:v>1981.24999999997</c:v>
                </c:pt>
                <c:pt idx="376">
                  <c:v>1981.3333333333019</c:v>
                </c:pt>
                <c:pt idx="377">
                  <c:v>1981.416666666637</c:v>
                </c:pt>
                <c:pt idx="378">
                  <c:v>1981.4999999999695</c:v>
                </c:pt>
                <c:pt idx="379">
                  <c:v>1981.5833333333019</c:v>
                </c:pt>
                <c:pt idx="380">
                  <c:v>1981.666666666636</c:v>
                </c:pt>
                <c:pt idx="381">
                  <c:v>1981.7499999999693</c:v>
                </c:pt>
                <c:pt idx="382">
                  <c:v>1981.8333333333014</c:v>
                </c:pt>
                <c:pt idx="383">
                  <c:v>1981.9166666666367</c:v>
                </c:pt>
                <c:pt idx="384">
                  <c:v>1981.9999999999691</c:v>
                </c:pt>
                <c:pt idx="385">
                  <c:v>1982.083333333301</c:v>
                </c:pt>
                <c:pt idx="386">
                  <c:v>1982.166666666636</c:v>
                </c:pt>
                <c:pt idx="387">
                  <c:v>1982.2499999999688</c:v>
                </c:pt>
                <c:pt idx="388">
                  <c:v>1982.3333333333007</c:v>
                </c:pt>
                <c:pt idx="389">
                  <c:v>1982.4166666666365</c:v>
                </c:pt>
                <c:pt idx="390">
                  <c:v>1982.4999999999686</c:v>
                </c:pt>
                <c:pt idx="391">
                  <c:v>1982.5833333333005</c:v>
                </c:pt>
                <c:pt idx="392">
                  <c:v>1982.6666666666351</c:v>
                </c:pt>
                <c:pt idx="393">
                  <c:v>1982.7499999999684</c:v>
                </c:pt>
                <c:pt idx="394">
                  <c:v>1982.8333333333003</c:v>
                </c:pt>
                <c:pt idx="395">
                  <c:v>1982.9166666666363</c:v>
                </c:pt>
                <c:pt idx="396">
                  <c:v>1982.9999999999682</c:v>
                </c:pt>
                <c:pt idx="397">
                  <c:v>1983.0833333333001</c:v>
                </c:pt>
                <c:pt idx="398">
                  <c:v>1983.1666666666351</c:v>
                </c:pt>
                <c:pt idx="399">
                  <c:v>1983.2499999999679</c:v>
                </c:pt>
                <c:pt idx="400">
                  <c:v>1983.3333333332998</c:v>
                </c:pt>
                <c:pt idx="401">
                  <c:v>1983.4166666666358</c:v>
                </c:pt>
                <c:pt idx="402">
                  <c:v>1983.4999999999677</c:v>
                </c:pt>
                <c:pt idx="403">
                  <c:v>1983.5833333332996</c:v>
                </c:pt>
                <c:pt idx="404">
                  <c:v>1983.6666666666349</c:v>
                </c:pt>
                <c:pt idx="405">
                  <c:v>1983.7499999999675</c:v>
                </c:pt>
                <c:pt idx="406">
                  <c:v>1983.8333333332998</c:v>
                </c:pt>
                <c:pt idx="407">
                  <c:v>1983.9166666666354</c:v>
                </c:pt>
                <c:pt idx="408">
                  <c:v>1983.9999999999673</c:v>
                </c:pt>
                <c:pt idx="409">
                  <c:v>1984.0833333332996</c:v>
                </c:pt>
                <c:pt idx="410">
                  <c:v>1984.1666666666345</c:v>
                </c:pt>
                <c:pt idx="411">
                  <c:v>1984.249999999967</c:v>
                </c:pt>
                <c:pt idx="412">
                  <c:v>1984.3333333332998</c:v>
                </c:pt>
                <c:pt idx="413">
                  <c:v>1984.4166666666347</c:v>
                </c:pt>
                <c:pt idx="414">
                  <c:v>1984.4999999999668</c:v>
                </c:pt>
                <c:pt idx="415">
                  <c:v>1984.5833333332996</c:v>
                </c:pt>
                <c:pt idx="416">
                  <c:v>1984.6666666666333</c:v>
                </c:pt>
                <c:pt idx="417">
                  <c:v>1984.7499999999666</c:v>
                </c:pt>
                <c:pt idx="418">
                  <c:v>1984.8333333332998</c:v>
                </c:pt>
                <c:pt idx="419">
                  <c:v>1984.9166666666338</c:v>
                </c:pt>
                <c:pt idx="420">
                  <c:v>1984.9999999999659</c:v>
                </c:pt>
                <c:pt idx="421">
                  <c:v>1985.0833333332996</c:v>
                </c:pt>
                <c:pt idx="422">
                  <c:v>1985.1666666666331</c:v>
                </c:pt>
                <c:pt idx="423">
                  <c:v>1985.2499999999659</c:v>
                </c:pt>
                <c:pt idx="424">
                  <c:v>1985.3333333332994</c:v>
                </c:pt>
                <c:pt idx="425">
                  <c:v>1985.4166666666335</c:v>
                </c:pt>
                <c:pt idx="426">
                  <c:v>1985.4999999999659</c:v>
                </c:pt>
                <c:pt idx="427">
                  <c:v>1985.5833333332992</c:v>
                </c:pt>
                <c:pt idx="428">
                  <c:v>1985.6666666666331</c:v>
                </c:pt>
                <c:pt idx="429">
                  <c:v>1985.7499999999657</c:v>
                </c:pt>
                <c:pt idx="430">
                  <c:v>1985.8333333332982</c:v>
                </c:pt>
                <c:pt idx="431">
                  <c:v>1985.9166666666333</c:v>
                </c:pt>
                <c:pt idx="432">
                  <c:v>1985.9999999999654</c:v>
                </c:pt>
                <c:pt idx="433">
                  <c:v>1986.083333333298</c:v>
                </c:pt>
                <c:pt idx="434">
                  <c:v>1986.1666666666326</c:v>
                </c:pt>
                <c:pt idx="435">
                  <c:v>1986.2499999999652</c:v>
                </c:pt>
                <c:pt idx="436">
                  <c:v>1986.3333333332978</c:v>
                </c:pt>
                <c:pt idx="437">
                  <c:v>1986.4166666666329</c:v>
                </c:pt>
                <c:pt idx="438">
                  <c:v>1986.499999999965</c:v>
                </c:pt>
                <c:pt idx="439">
                  <c:v>1986.5833333332978</c:v>
                </c:pt>
                <c:pt idx="440">
                  <c:v>1986.6666666666315</c:v>
                </c:pt>
                <c:pt idx="441">
                  <c:v>1986.749999999965</c:v>
                </c:pt>
                <c:pt idx="442">
                  <c:v>1986.8333333332978</c:v>
                </c:pt>
                <c:pt idx="443">
                  <c:v>1986.916666666632</c:v>
                </c:pt>
                <c:pt idx="444">
                  <c:v>1986.9999999999645</c:v>
                </c:pt>
                <c:pt idx="445">
                  <c:v>1987.0833333332978</c:v>
                </c:pt>
                <c:pt idx="446">
                  <c:v>1987.166666666631</c:v>
                </c:pt>
                <c:pt idx="447">
                  <c:v>1987.2499999999643</c:v>
                </c:pt>
                <c:pt idx="448">
                  <c:v>1987.3333333332976</c:v>
                </c:pt>
                <c:pt idx="449">
                  <c:v>1987.4166666666317</c:v>
                </c:pt>
                <c:pt idx="450">
                  <c:v>1987.4999999999641</c:v>
                </c:pt>
                <c:pt idx="451">
                  <c:v>1987.5833333332967</c:v>
                </c:pt>
                <c:pt idx="452">
                  <c:v>1987.666666666631</c:v>
                </c:pt>
                <c:pt idx="453">
                  <c:v>1987.7499999999638</c:v>
                </c:pt>
                <c:pt idx="454">
                  <c:v>1987.8333333332964</c:v>
                </c:pt>
                <c:pt idx="455">
                  <c:v>1987.9166666666315</c:v>
                </c:pt>
                <c:pt idx="456">
                  <c:v>1987.9999999999636</c:v>
                </c:pt>
                <c:pt idx="457">
                  <c:v>1988.0833333332962</c:v>
                </c:pt>
                <c:pt idx="458">
                  <c:v>1988.1666666666301</c:v>
                </c:pt>
                <c:pt idx="459">
                  <c:v>1988.2499999999634</c:v>
                </c:pt>
                <c:pt idx="460">
                  <c:v>1988.333333333296</c:v>
                </c:pt>
                <c:pt idx="461">
                  <c:v>1988.4166666666313</c:v>
                </c:pt>
                <c:pt idx="462">
                  <c:v>1988.4999999999632</c:v>
                </c:pt>
                <c:pt idx="463">
                  <c:v>1988.5833333332957</c:v>
                </c:pt>
                <c:pt idx="464">
                  <c:v>1988.6666666666301</c:v>
                </c:pt>
                <c:pt idx="465">
                  <c:v>1988.7499999999629</c:v>
                </c:pt>
                <c:pt idx="466">
                  <c:v>1988.8333333332955</c:v>
                </c:pt>
                <c:pt idx="467">
                  <c:v>1988.9166666666308</c:v>
                </c:pt>
                <c:pt idx="468">
                  <c:v>1988.9999999999627</c:v>
                </c:pt>
                <c:pt idx="469">
                  <c:v>1989.0833333332953</c:v>
                </c:pt>
                <c:pt idx="470">
                  <c:v>1989.1666666666299</c:v>
                </c:pt>
                <c:pt idx="471">
                  <c:v>1989.2499999999625</c:v>
                </c:pt>
                <c:pt idx="472">
                  <c:v>1989.3333333332951</c:v>
                </c:pt>
                <c:pt idx="473">
                  <c:v>1989.4166666666304</c:v>
                </c:pt>
                <c:pt idx="474">
                  <c:v>1989.4999999999623</c:v>
                </c:pt>
                <c:pt idx="475">
                  <c:v>1989.5833333332948</c:v>
                </c:pt>
                <c:pt idx="476">
                  <c:v>1989.6666666666295</c:v>
                </c:pt>
                <c:pt idx="477">
                  <c:v>1989.749999999962</c:v>
                </c:pt>
                <c:pt idx="478">
                  <c:v>1989.8333333332948</c:v>
                </c:pt>
                <c:pt idx="479">
                  <c:v>1989.9166666666297</c:v>
                </c:pt>
                <c:pt idx="480">
                  <c:v>1989.9999999999618</c:v>
                </c:pt>
                <c:pt idx="481">
                  <c:v>1990.0833333332948</c:v>
                </c:pt>
                <c:pt idx="482">
                  <c:v>1990.1666666666283</c:v>
                </c:pt>
                <c:pt idx="483">
                  <c:v>1990.2499999999616</c:v>
                </c:pt>
                <c:pt idx="484">
                  <c:v>1990.3333333332948</c:v>
                </c:pt>
                <c:pt idx="485">
                  <c:v>1990.4166666666288</c:v>
                </c:pt>
                <c:pt idx="486">
                  <c:v>1990.4999999999609</c:v>
                </c:pt>
                <c:pt idx="487">
                  <c:v>1990.5833333332946</c:v>
                </c:pt>
                <c:pt idx="488">
                  <c:v>1990.6666666666281</c:v>
                </c:pt>
                <c:pt idx="489">
                  <c:v>1990.7499999999609</c:v>
                </c:pt>
                <c:pt idx="490">
                  <c:v>1990.8333333332944</c:v>
                </c:pt>
                <c:pt idx="491">
                  <c:v>1990.9166666666285</c:v>
                </c:pt>
                <c:pt idx="492">
                  <c:v>1990.9999999999609</c:v>
                </c:pt>
                <c:pt idx="493">
                  <c:v>1991.0833333332935</c:v>
                </c:pt>
                <c:pt idx="494">
                  <c:v>1991.1666666666281</c:v>
                </c:pt>
                <c:pt idx="495">
                  <c:v>1991.2499999999607</c:v>
                </c:pt>
                <c:pt idx="496">
                  <c:v>1991.3333333332932</c:v>
                </c:pt>
                <c:pt idx="497">
                  <c:v>1991.4166666666283</c:v>
                </c:pt>
                <c:pt idx="498">
                  <c:v>1991.4999999999604</c:v>
                </c:pt>
                <c:pt idx="499">
                  <c:v>1991.583333333293</c:v>
                </c:pt>
                <c:pt idx="500">
                  <c:v>1991.6666666666276</c:v>
                </c:pt>
                <c:pt idx="501">
                  <c:v>1991.7499999999602</c:v>
                </c:pt>
                <c:pt idx="502">
                  <c:v>1991.8333333332928</c:v>
                </c:pt>
                <c:pt idx="503">
                  <c:v>1991.9166666666279</c:v>
                </c:pt>
                <c:pt idx="504">
                  <c:v>1991.99999999996</c:v>
                </c:pt>
                <c:pt idx="505">
                  <c:v>1992.0833333332928</c:v>
                </c:pt>
                <c:pt idx="506">
                  <c:v>1992.1666666666265</c:v>
                </c:pt>
                <c:pt idx="507">
                  <c:v>1992.24999999996</c:v>
                </c:pt>
                <c:pt idx="508">
                  <c:v>1992.3333333332928</c:v>
                </c:pt>
                <c:pt idx="509">
                  <c:v>1992.416666666627</c:v>
                </c:pt>
                <c:pt idx="510">
                  <c:v>1992.4999999999595</c:v>
                </c:pt>
                <c:pt idx="511">
                  <c:v>1992.5833333332928</c:v>
                </c:pt>
                <c:pt idx="512">
                  <c:v>1992.666666666626</c:v>
                </c:pt>
                <c:pt idx="513">
                  <c:v>1992.7499999999593</c:v>
                </c:pt>
                <c:pt idx="514">
                  <c:v>1992.8333333332926</c:v>
                </c:pt>
                <c:pt idx="515">
                  <c:v>1992.9166666666267</c:v>
                </c:pt>
                <c:pt idx="516">
                  <c:v>1992.9999999999591</c:v>
                </c:pt>
                <c:pt idx="517">
                  <c:v>1993.0833333332916</c:v>
                </c:pt>
                <c:pt idx="518">
                  <c:v>1993.166666666626</c:v>
                </c:pt>
                <c:pt idx="519">
                  <c:v>1993.2499999999588</c:v>
                </c:pt>
                <c:pt idx="520">
                  <c:v>1993.3333333332914</c:v>
                </c:pt>
                <c:pt idx="521">
                  <c:v>1993.4166666666265</c:v>
                </c:pt>
                <c:pt idx="522">
                  <c:v>1993.4999999999586</c:v>
                </c:pt>
                <c:pt idx="523">
                  <c:v>1993.5833333332912</c:v>
                </c:pt>
                <c:pt idx="524">
                  <c:v>1993.6666666666251</c:v>
                </c:pt>
                <c:pt idx="525">
                  <c:v>1993.7499999999584</c:v>
                </c:pt>
                <c:pt idx="526">
                  <c:v>1993.833333333291</c:v>
                </c:pt>
                <c:pt idx="527">
                  <c:v>1993.9166666666263</c:v>
                </c:pt>
                <c:pt idx="528">
                  <c:v>1993.9999999999582</c:v>
                </c:pt>
                <c:pt idx="529">
                  <c:v>1994.0833333332907</c:v>
                </c:pt>
                <c:pt idx="530">
                  <c:v>1994.1666666666251</c:v>
                </c:pt>
                <c:pt idx="531">
                  <c:v>1994.2499999999579</c:v>
                </c:pt>
                <c:pt idx="532">
                  <c:v>1994.3333333332905</c:v>
                </c:pt>
                <c:pt idx="533">
                  <c:v>1994.4166666666258</c:v>
                </c:pt>
                <c:pt idx="534">
                  <c:v>1994.4999999999577</c:v>
                </c:pt>
                <c:pt idx="535">
                  <c:v>1994.5833333332903</c:v>
                </c:pt>
                <c:pt idx="536">
                  <c:v>1994.6666666666249</c:v>
                </c:pt>
                <c:pt idx="537">
                  <c:v>1994.7499999999575</c:v>
                </c:pt>
                <c:pt idx="538">
                  <c:v>1994.8333333332901</c:v>
                </c:pt>
                <c:pt idx="539">
                  <c:v>1994.9166666666254</c:v>
                </c:pt>
                <c:pt idx="540">
                  <c:v>1994.9999999999573</c:v>
                </c:pt>
                <c:pt idx="541">
                  <c:v>1995.0833333332898</c:v>
                </c:pt>
                <c:pt idx="542">
                  <c:v>1995.1666666666245</c:v>
                </c:pt>
                <c:pt idx="543">
                  <c:v>1995.249999999957</c:v>
                </c:pt>
                <c:pt idx="544">
                  <c:v>1995.3333333332898</c:v>
                </c:pt>
                <c:pt idx="545">
                  <c:v>1995.4166666666247</c:v>
                </c:pt>
                <c:pt idx="546">
                  <c:v>1995.4999999999568</c:v>
                </c:pt>
                <c:pt idx="547">
                  <c:v>1995.5833333332898</c:v>
                </c:pt>
                <c:pt idx="548">
                  <c:v>1995.6666666666233</c:v>
                </c:pt>
                <c:pt idx="549">
                  <c:v>1995.7499999999566</c:v>
                </c:pt>
                <c:pt idx="550">
                  <c:v>1995.8333333332898</c:v>
                </c:pt>
                <c:pt idx="551">
                  <c:v>1995.9166666666238</c:v>
                </c:pt>
                <c:pt idx="552">
                  <c:v>1995.9999999999559</c:v>
                </c:pt>
                <c:pt idx="553">
                  <c:v>1996.0833333332896</c:v>
                </c:pt>
                <c:pt idx="554">
                  <c:v>1996.1666666666231</c:v>
                </c:pt>
                <c:pt idx="555">
                  <c:v>1996.2499999999559</c:v>
                </c:pt>
                <c:pt idx="556">
                  <c:v>1996.3333333332894</c:v>
                </c:pt>
                <c:pt idx="557">
                  <c:v>1996.4166666666235</c:v>
                </c:pt>
                <c:pt idx="558">
                  <c:v>1996.4999999999559</c:v>
                </c:pt>
                <c:pt idx="559">
                  <c:v>1996.5833333332885</c:v>
                </c:pt>
                <c:pt idx="560">
                  <c:v>1996.6666666666231</c:v>
                </c:pt>
                <c:pt idx="561">
                  <c:v>1996.7499999999557</c:v>
                </c:pt>
                <c:pt idx="562">
                  <c:v>1996.8333333332882</c:v>
                </c:pt>
                <c:pt idx="563">
                  <c:v>1996.9166666666233</c:v>
                </c:pt>
                <c:pt idx="564">
                  <c:v>1996.9999999999554</c:v>
                </c:pt>
                <c:pt idx="565">
                  <c:v>1997.083333333288</c:v>
                </c:pt>
                <c:pt idx="566">
                  <c:v>1997.1666666666219</c:v>
                </c:pt>
                <c:pt idx="567">
                  <c:v>1997.2499999999552</c:v>
                </c:pt>
                <c:pt idx="568">
                  <c:v>1997.3333333332878</c:v>
                </c:pt>
                <c:pt idx="569">
                  <c:v>1997.4166666666226</c:v>
                </c:pt>
                <c:pt idx="570">
                  <c:v>1997.499999999955</c:v>
                </c:pt>
                <c:pt idx="571">
                  <c:v>1997.5833333332878</c:v>
                </c:pt>
                <c:pt idx="572">
                  <c:v>1997.6666666666215</c:v>
                </c:pt>
                <c:pt idx="573">
                  <c:v>1997.749999999955</c:v>
                </c:pt>
                <c:pt idx="574">
                  <c:v>1997.8333333332878</c:v>
                </c:pt>
                <c:pt idx="575">
                  <c:v>1997.9166666666219</c:v>
                </c:pt>
                <c:pt idx="576">
                  <c:v>1997.9999999999545</c:v>
                </c:pt>
                <c:pt idx="577">
                  <c:v>1998.0833333332878</c:v>
                </c:pt>
                <c:pt idx="578">
                  <c:v>1998.166666666621</c:v>
                </c:pt>
                <c:pt idx="579">
                  <c:v>1998.2499999999543</c:v>
                </c:pt>
                <c:pt idx="580">
                  <c:v>1998.3333333332876</c:v>
                </c:pt>
                <c:pt idx="581">
                  <c:v>1998.4166666666217</c:v>
                </c:pt>
                <c:pt idx="582">
                  <c:v>1998.4999999999541</c:v>
                </c:pt>
                <c:pt idx="583">
                  <c:v>1998.5833333332866</c:v>
                </c:pt>
                <c:pt idx="584">
                  <c:v>1998.666666666621</c:v>
                </c:pt>
                <c:pt idx="585">
                  <c:v>1998.7499999999538</c:v>
                </c:pt>
                <c:pt idx="586">
                  <c:v>1998.8333333332864</c:v>
                </c:pt>
                <c:pt idx="587">
                  <c:v>1998.9166666666215</c:v>
                </c:pt>
                <c:pt idx="588">
                  <c:v>1998.9999999999536</c:v>
                </c:pt>
                <c:pt idx="589">
                  <c:v>1999.0833333332862</c:v>
                </c:pt>
                <c:pt idx="590">
                  <c:v>1999.1666666666201</c:v>
                </c:pt>
                <c:pt idx="591">
                  <c:v>1999.2499999999534</c:v>
                </c:pt>
                <c:pt idx="592">
                  <c:v>1999.333333333286</c:v>
                </c:pt>
                <c:pt idx="593">
                  <c:v>1999.4166666666213</c:v>
                </c:pt>
                <c:pt idx="594">
                  <c:v>1999.4999999999532</c:v>
                </c:pt>
                <c:pt idx="595">
                  <c:v>1999.5833333332857</c:v>
                </c:pt>
                <c:pt idx="596">
                  <c:v>1999.6666666666201</c:v>
                </c:pt>
                <c:pt idx="597">
                  <c:v>1999.7499999999529</c:v>
                </c:pt>
                <c:pt idx="598">
                  <c:v>1999.8333333332855</c:v>
                </c:pt>
                <c:pt idx="599">
                  <c:v>1999.9166666666208</c:v>
                </c:pt>
                <c:pt idx="600">
                  <c:v>1999.9999999999527</c:v>
                </c:pt>
                <c:pt idx="601">
                  <c:v>2000.0833333332853</c:v>
                </c:pt>
                <c:pt idx="602">
                  <c:v>2000.1666666666199</c:v>
                </c:pt>
                <c:pt idx="603">
                  <c:v>2000.2499999999525</c:v>
                </c:pt>
                <c:pt idx="604">
                  <c:v>2000.3333333332851</c:v>
                </c:pt>
                <c:pt idx="605">
                  <c:v>2000.4166666666204</c:v>
                </c:pt>
                <c:pt idx="606">
                  <c:v>2000.4999999999523</c:v>
                </c:pt>
                <c:pt idx="607">
                  <c:v>2000.5833333332848</c:v>
                </c:pt>
                <c:pt idx="608">
                  <c:v>2000.6666666666194</c:v>
                </c:pt>
                <c:pt idx="609">
                  <c:v>2000.749999999952</c:v>
                </c:pt>
                <c:pt idx="610">
                  <c:v>2000.8333333332848</c:v>
                </c:pt>
                <c:pt idx="611">
                  <c:v>2000.9166666666197</c:v>
                </c:pt>
                <c:pt idx="612">
                  <c:v>2000.9999999999518</c:v>
                </c:pt>
                <c:pt idx="613">
                  <c:v>2001.0833333332848</c:v>
                </c:pt>
                <c:pt idx="614">
                  <c:v>2001.1666666666183</c:v>
                </c:pt>
                <c:pt idx="615">
                  <c:v>2001.2499999999516</c:v>
                </c:pt>
                <c:pt idx="616">
                  <c:v>2001.3333333332848</c:v>
                </c:pt>
                <c:pt idx="617">
                  <c:v>2001.4166666666188</c:v>
                </c:pt>
                <c:pt idx="618">
                  <c:v>2001.4999999999509</c:v>
                </c:pt>
                <c:pt idx="619">
                  <c:v>2001.5833333332846</c:v>
                </c:pt>
                <c:pt idx="620">
                  <c:v>2001.6666666666181</c:v>
                </c:pt>
                <c:pt idx="621">
                  <c:v>2001.7499999999509</c:v>
                </c:pt>
                <c:pt idx="622">
                  <c:v>2001.8333333332844</c:v>
                </c:pt>
                <c:pt idx="623">
                  <c:v>2001.9166666666185</c:v>
                </c:pt>
                <c:pt idx="624">
                  <c:v>2001.9999999999509</c:v>
                </c:pt>
                <c:pt idx="625">
                  <c:v>2002.0833333332835</c:v>
                </c:pt>
                <c:pt idx="626">
                  <c:v>2002.1666666666181</c:v>
                </c:pt>
                <c:pt idx="627">
                  <c:v>2002.2499999999507</c:v>
                </c:pt>
                <c:pt idx="628">
                  <c:v>2002.3333333332832</c:v>
                </c:pt>
                <c:pt idx="629">
                  <c:v>2002.4166666666183</c:v>
                </c:pt>
                <c:pt idx="630">
                  <c:v>2002.4999999999504</c:v>
                </c:pt>
                <c:pt idx="631">
                  <c:v>2002.583333333283</c:v>
                </c:pt>
                <c:pt idx="632">
                  <c:v>2002.6666666666169</c:v>
                </c:pt>
                <c:pt idx="633">
                  <c:v>2002.7499999999502</c:v>
                </c:pt>
                <c:pt idx="634">
                  <c:v>2002.8333333332828</c:v>
                </c:pt>
                <c:pt idx="635">
                  <c:v>2002.9166666666176</c:v>
                </c:pt>
                <c:pt idx="636">
                  <c:v>2002.99999999995</c:v>
                </c:pt>
                <c:pt idx="637">
                  <c:v>2003.0833333332828</c:v>
                </c:pt>
                <c:pt idx="638">
                  <c:v>2003.1666666666165</c:v>
                </c:pt>
                <c:pt idx="639">
                  <c:v>2003.24999999995</c:v>
                </c:pt>
                <c:pt idx="640">
                  <c:v>2003.3333333332828</c:v>
                </c:pt>
                <c:pt idx="641">
                  <c:v>2003.4166666666169</c:v>
                </c:pt>
                <c:pt idx="642">
                  <c:v>2003.4999999999495</c:v>
                </c:pt>
                <c:pt idx="643">
                  <c:v>2003.5833333332828</c:v>
                </c:pt>
                <c:pt idx="644">
                  <c:v>2003.666666666616</c:v>
                </c:pt>
                <c:pt idx="645">
                  <c:v>2003.7499999999493</c:v>
                </c:pt>
                <c:pt idx="646">
                  <c:v>2003.8333333332826</c:v>
                </c:pt>
                <c:pt idx="647">
                  <c:v>2003.9166666666167</c:v>
                </c:pt>
                <c:pt idx="648">
                  <c:v>2003.9999999999491</c:v>
                </c:pt>
                <c:pt idx="649">
                  <c:v>2004.0833333332816</c:v>
                </c:pt>
                <c:pt idx="650">
                  <c:v>2004.166666666616</c:v>
                </c:pt>
                <c:pt idx="651">
                  <c:v>2004.2499999999488</c:v>
                </c:pt>
                <c:pt idx="652">
                  <c:v>2004.3333333332814</c:v>
                </c:pt>
                <c:pt idx="653">
                  <c:v>2004.4166666666165</c:v>
                </c:pt>
                <c:pt idx="654">
                  <c:v>2004.4999999999486</c:v>
                </c:pt>
                <c:pt idx="655">
                  <c:v>2004.5833333332812</c:v>
                </c:pt>
                <c:pt idx="656">
                  <c:v>2004.6666666666151</c:v>
                </c:pt>
                <c:pt idx="657">
                  <c:v>2004.7499999999484</c:v>
                </c:pt>
                <c:pt idx="658">
                  <c:v>2004.833333333281</c:v>
                </c:pt>
                <c:pt idx="659">
                  <c:v>2004.9166666666163</c:v>
                </c:pt>
                <c:pt idx="660">
                  <c:v>2004.9999999999482</c:v>
                </c:pt>
                <c:pt idx="661">
                  <c:v>2005.0833333332807</c:v>
                </c:pt>
                <c:pt idx="662">
                  <c:v>2005.1666666666151</c:v>
                </c:pt>
                <c:pt idx="663">
                  <c:v>2005.2499999999479</c:v>
                </c:pt>
                <c:pt idx="664">
                  <c:v>2005.3333333332805</c:v>
                </c:pt>
                <c:pt idx="665">
                  <c:v>2005.4166666666158</c:v>
                </c:pt>
                <c:pt idx="666">
                  <c:v>2005.4999999999477</c:v>
                </c:pt>
                <c:pt idx="667">
                  <c:v>2005.5833333332803</c:v>
                </c:pt>
                <c:pt idx="668">
                  <c:v>2005.6666666666149</c:v>
                </c:pt>
                <c:pt idx="669">
                  <c:v>2005.7499999999475</c:v>
                </c:pt>
                <c:pt idx="670">
                  <c:v>2005.8333333332801</c:v>
                </c:pt>
                <c:pt idx="671">
                  <c:v>2005.9166666666154</c:v>
                </c:pt>
                <c:pt idx="672">
                  <c:v>2005.9999999999472</c:v>
                </c:pt>
                <c:pt idx="673">
                  <c:v>2006.0833333332798</c:v>
                </c:pt>
                <c:pt idx="674">
                  <c:v>2006.1666666666144</c:v>
                </c:pt>
                <c:pt idx="675">
                  <c:v>2006.249999999947</c:v>
                </c:pt>
                <c:pt idx="676">
                  <c:v>2006.3333333332798</c:v>
                </c:pt>
                <c:pt idx="677">
                  <c:v>2006.4166666666147</c:v>
                </c:pt>
                <c:pt idx="678">
                  <c:v>2006.4999999999468</c:v>
                </c:pt>
                <c:pt idx="679">
                  <c:v>2006.5833333332798</c:v>
                </c:pt>
                <c:pt idx="680">
                  <c:v>2006.6666666666133</c:v>
                </c:pt>
                <c:pt idx="681">
                  <c:v>2006.7499999999466</c:v>
                </c:pt>
                <c:pt idx="682">
                  <c:v>2006.8333333332798</c:v>
                </c:pt>
                <c:pt idx="683">
                  <c:v>2006.9166666666138</c:v>
                </c:pt>
                <c:pt idx="684">
                  <c:v>2006.9999999999459</c:v>
                </c:pt>
                <c:pt idx="685">
                  <c:v>2007.0833333332796</c:v>
                </c:pt>
                <c:pt idx="686">
                  <c:v>2007.1666666666131</c:v>
                </c:pt>
                <c:pt idx="687">
                  <c:v>2007.2499999999459</c:v>
                </c:pt>
                <c:pt idx="688">
                  <c:v>2007.3333333332794</c:v>
                </c:pt>
                <c:pt idx="689">
                  <c:v>2007.4166666666135</c:v>
                </c:pt>
                <c:pt idx="690">
                  <c:v>2007.4999999999459</c:v>
                </c:pt>
                <c:pt idx="691">
                  <c:v>2007.5833333332785</c:v>
                </c:pt>
                <c:pt idx="692">
                  <c:v>2007.6666666666131</c:v>
                </c:pt>
                <c:pt idx="693">
                  <c:v>2007.7499999999457</c:v>
                </c:pt>
                <c:pt idx="694">
                  <c:v>2007.8333333332782</c:v>
                </c:pt>
                <c:pt idx="695">
                  <c:v>2007.9166666666133</c:v>
                </c:pt>
                <c:pt idx="696">
                  <c:v>2007.9999999999454</c:v>
                </c:pt>
                <c:pt idx="697">
                  <c:v>2008.083333333278</c:v>
                </c:pt>
                <c:pt idx="698">
                  <c:v>2008.1666666666119</c:v>
                </c:pt>
                <c:pt idx="699">
                  <c:v>2008.2499999999452</c:v>
                </c:pt>
                <c:pt idx="700">
                  <c:v>2008.3333333332778</c:v>
                </c:pt>
                <c:pt idx="701">
                  <c:v>2008.4166666666126</c:v>
                </c:pt>
                <c:pt idx="702">
                  <c:v>2008.499999999945</c:v>
                </c:pt>
                <c:pt idx="703">
                  <c:v>2008.5833333332778</c:v>
                </c:pt>
                <c:pt idx="704">
                  <c:v>2008.6666666666115</c:v>
                </c:pt>
                <c:pt idx="705">
                  <c:v>2008.7499999999447</c:v>
                </c:pt>
                <c:pt idx="706">
                  <c:v>2008.8333333332778</c:v>
                </c:pt>
                <c:pt idx="707">
                  <c:v>2008.9166666666119</c:v>
                </c:pt>
                <c:pt idx="708">
                  <c:v>2008.9999999999445</c:v>
                </c:pt>
                <c:pt idx="709">
                  <c:v>2009.0833333332778</c:v>
                </c:pt>
                <c:pt idx="710">
                  <c:v>2009.166666666611</c:v>
                </c:pt>
                <c:pt idx="711">
                  <c:v>2009.2499999999443</c:v>
                </c:pt>
                <c:pt idx="712">
                  <c:v>2009.3333333332776</c:v>
                </c:pt>
              </c:numCache>
            </c:numRef>
          </c:xVal>
          <c:yVal>
            <c:numRef>
              <c:f>CE16OV!$G$22:$G$734</c:f>
              <c:numCache>
                <c:formatCode>0.0%</c:formatCode>
                <c:ptCount val="713"/>
                <c:pt idx="0">
                  <c:v>-2.5629546726357037E-2</c:v>
                </c:pt>
                <c:pt idx="1">
                  <c:v>-2.7011235955056206E-2</c:v>
                </c:pt>
                <c:pt idx="2">
                  <c:v>-6.4650300646503034E-3</c:v>
                </c:pt>
                <c:pt idx="3">
                  <c:v>3.3009269726430039E-3</c:v>
                </c:pt>
                <c:pt idx="4">
                  <c:v>1.6711381928970943E-2</c:v>
                </c:pt>
                <c:pt idx="5">
                  <c:v>3.0750588719449461E-2</c:v>
                </c:pt>
                <c:pt idx="6">
                  <c:v>4.4176430048242663E-2</c:v>
                </c:pt>
                <c:pt idx="7">
                  <c:v>5.8824877925769702E-2</c:v>
                </c:pt>
                <c:pt idx="8">
                  <c:v>6.0707107619221684E-2</c:v>
                </c:pt>
                <c:pt idx="9">
                  <c:v>8.7590221187427264E-2</c:v>
                </c:pt>
                <c:pt idx="10">
                  <c:v>8.1722319859402537E-2</c:v>
                </c:pt>
                <c:pt idx="11">
                  <c:v>7.6730398014523429E-2</c:v>
                </c:pt>
                <c:pt idx="12">
                  <c:v>8.6354238456237117E-2</c:v>
                </c:pt>
                <c:pt idx="13">
                  <c:v>9.8826735645988262E-2</c:v>
                </c:pt>
                <c:pt idx="14">
                  <c:v>8.9165453221696514E-2</c:v>
                </c:pt>
                <c:pt idx="15">
                  <c:v>7.8420767982693387E-2</c:v>
                </c:pt>
                <c:pt idx="16">
                  <c:v>7.2343851331708314E-2</c:v>
                </c:pt>
                <c:pt idx="17">
                  <c:v>6.6165380179221009E-2</c:v>
                </c:pt>
                <c:pt idx="18">
                  <c:v>5.7377950850328964E-2</c:v>
                </c:pt>
                <c:pt idx="19">
                  <c:v>3.9426678502608975E-2</c:v>
                </c:pt>
                <c:pt idx="20">
                  <c:v>3.2578269669695556E-2</c:v>
                </c:pt>
                <c:pt idx="21">
                  <c:v>2.7765884569275583E-2</c:v>
                </c:pt>
                <c:pt idx="22">
                  <c:v>2.9308649365086148E-2</c:v>
                </c:pt>
                <c:pt idx="23">
                  <c:v>3.1010564507523222E-2</c:v>
                </c:pt>
                <c:pt idx="24">
                  <c:v>2.1358032523419845E-2</c:v>
                </c:pt>
                <c:pt idx="25">
                  <c:v>1.9862538621602893E-2</c:v>
                </c:pt>
                <c:pt idx="26">
                  <c:v>1.32230369117002E-2</c:v>
                </c:pt>
                <c:pt idx="27">
                  <c:v>1.5880976262119706E-2</c:v>
                </c:pt>
                <c:pt idx="28">
                  <c:v>1.4451951951951945E-2</c:v>
                </c:pt>
                <c:pt idx="29">
                  <c:v>4.5561403873759544E-3</c:v>
                </c:pt>
                <c:pt idx="30">
                  <c:v>1.7269719731174964E-3</c:v>
                </c:pt>
                <c:pt idx="31">
                  <c:v>1.9038493584402599E-2</c:v>
                </c:pt>
                <c:pt idx="32">
                  <c:v>2.84433322906892E-2</c:v>
                </c:pt>
                <c:pt idx="33">
                  <c:v>3.3097960799016848E-2</c:v>
                </c:pt>
                <c:pt idx="34">
                  <c:v>3.462169515462421E-2</c:v>
                </c:pt>
                <c:pt idx="35">
                  <c:v>3.8420137451353836E-2</c:v>
                </c:pt>
                <c:pt idx="36">
                  <c:v>3.8220253007308636E-2</c:v>
                </c:pt>
                <c:pt idx="37">
                  <c:v>3.74469312888999E-2</c:v>
                </c:pt>
                <c:pt idx="38">
                  <c:v>4.0615206993237701E-2</c:v>
                </c:pt>
                <c:pt idx="39">
                  <c:v>3.7353957544841228E-2</c:v>
                </c:pt>
                <c:pt idx="40">
                  <c:v>3.794840168568199E-2</c:v>
                </c:pt>
                <c:pt idx="41">
                  <c:v>4.6307418299300004E-2</c:v>
                </c:pt>
                <c:pt idx="42">
                  <c:v>4.968428049185776E-2</c:v>
                </c:pt>
                <c:pt idx="43">
                  <c:v>3.1989697886431481E-2</c:v>
                </c:pt>
                <c:pt idx="44">
                  <c:v>2.1208864737727848E-2</c:v>
                </c:pt>
                <c:pt idx="45">
                  <c:v>1.2984394532037587E-2</c:v>
                </c:pt>
                <c:pt idx="46">
                  <c:v>1.8066484663561925E-3</c:v>
                </c:pt>
                <c:pt idx="47">
                  <c:v>-9.2097918826249958E-3</c:v>
                </c:pt>
                <c:pt idx="48">
                  <c:v>-1.3520789709841467E-2</c:v>
                </c:pt>
                <c:pt idx="49">
                  <c:v>-1.9030970023242423E-2</c:v>
                </c:pt>
                <c:pt idx="50">
                  <c:v>-2.6072829575623128E-2</c:v>
                </c:pt>
                <c:pt idx="51">
                  <c:v>-2.4884993654822354E-2</c:v>
                </c:pt>
                <c:pt idx="52">
                  <c:v>-3.0223208096492444E-2</c:v>
                </c:pt>
                <c:pt idx="53">
                  <c:v>-3.2183999049918845E-2</c:v>
                </c:pt>
                <c:pt idx="54">
                  <c:v>-3.3678961532372959E-2</c:v>
                </c:pt>
                <c:pt idx="55">
                  <c:v>-3.2919365381187241E-2</c:v>
                </c:pt>
                <c:pt idx="56">
                  <c:v>-2.9464906184850592E-2</c:v>
                </c:pt>
                <c:pt idx="57">
                  <c:v>-2.5834958799410852E-2</c:v>
                </c:pt>
                <c:pt idx="58">
                  <c:v>-1.4567386686971506E-2</c:v>
                </c:pt>
                <c:pt idx="59">
                  <c:v>-7.4644883505693939E-3</c:v>
                </c:pt>
                <c:pt idx="60">
                  <c:v>6.0646491600460921E-4</c:v>
                </c:pt>
                <c:pt idx="61">
                  <c:v>5.325935076243897E-3</c:v>
                </c:pt>
                <c:pt idx="62">
                  <c:v>1.6375767931974448E-2</c:v>
                </c:pt>
                <c:pt idx="63">
                  <c:v>2.173780425808813E-2</c:v>
                </c:pt>
                <c:pt idx="64">
                  <c:v>3.1593995711222324E-2</c:v>
                </c:pt>
                <c:pt idx="65">
                  <c:v>3.8735274869109972E-2</c:v>
                </c:pt>
                <c:pt idx="66">
                  <c:v>4.4047180243273129E-2</c:v>
                </c:pt>
                <c:pt idx="67">
                  <c:v>4.6840757808499743E-2</c:v>
                </c:pt>
                <c:pt idx="68">
                  <c:v>4.8710132771424476E-2</c:v>
                </c:pt>
                <c:pt idx="69">
                  <c:v>5.0813174239947752E-2</c:v>
                </c:pt>
                <c:pt idx="70">
                  <c:v>4.9065658106102229E-2</c:v>
                </c:pt>
                <c:pt idx="71">
                  <c:v>5.0151020656382397E-2</c:v>
                </c:pt>
                <c:pt idx="72">
                  <c:v>5.0063640220619432E-2</c:v>
                </c:pt>
                <c:pt idx="73">
                  <c:v>5.0821851583272869E-2</c:v>
                </c:pt>
                <c:pt idx="74">
                  <c:v>4.6674539158977651E-2</c:v>
                </c:pt>
                <c:pt idx="75">
                  <c:v>4.2371532062253706E-2</c:v>
                </c:pt>
                <c:pt idx="76">
                  <c:v>3.9475768134304742E-2</c:v>
                </c:pt>
                <c:pt idx="77">
                  <c:v>3.5302224847410905E-2</c:v>
                </c:pt>
                <c:pt idx="78">
                  <c:v>1.9005589879376297E-2</c:v>
                </c:pt>
                <c:pt idx="79">
                  <c:v>2.9738613241508838E-2</c:v>
                </c:pt>
                <c:pt idx="80">
                  <c:v>2.6101205571378436E-2</c:v>
                </c:pt>
                <c:pt idx="81">
                  <c:v>2.6248760475199806E-2</c:v>
                </c:pt>
                <c:pt idx="82">
                  <c:v>2.3840905566754559E-2</c:v>
                </c:pt>
                <c:pt idx="83">
                  <c:v>2.1716050574268893E-2</c:v>
                </c:pt>
                <c:pt idx="84">
                  <c:v>1.7566137566137577E-2</c:v>
                </c:pt>
                <c:pt idx="85">
                  <c:v>1.7846531332068184E-2</c:v>
                </c:pt>
                <c:pt idx="86">
                  <c:v>1.6464289128979827E-2</c:v>
                </c:pt>
                <c:pt idx="87">
                  <c:v>1.6477326968973745E-2</c:v>
                </c:pt>
                <c:pt idx="88">
                  <c:v>1.224621947967851E-2</c:v>
                </c:pt>
                <c:pt idx="89">
                  <c:v>9.1854781963752567E-3</c:v>
                </c:pt>
                <c:pt idx="90">
                  <c:v>2.2481425876737137E-2</c:v>
                </c:pt>
                <c:pt idx="91">
                  <c:v>9.4239246086031368E-3</c:v>
                </c:pt>
                <c:pt idx="92">
                  <c:v>6.3117870722433503E-3</c:v>
                </c:pt>
                <c:pt idx="93">
                  <c:v>-3.0313938727951381E-4</c:v>
                </c:pt>
                <c:pt idx="94">
                  <c:v>-5.0168490401726606E-3</c:v>
                </c:pt>
                <c:pt idx="95">
                  <c:v>-1.0296618174948034E-2</c:v>
                </c:pt>
                <c:pt idx="96">
                  <c:v>-1.5334291332627441E-2</c:v>
                </c:pt>
                <c:pt idx="97">
                  <c:v>-2.8663979810915684E-2</c:v>
                </c:pt>
                <c:pt idx="98">
                  <c:v>-3.4916096019264056E-2</c:v>
                </c:pt>
                <c:pt idx="99">
                  <c:v>-4.1549269318907511E-2</c:v>
                </c:pt>
                <c:pt idx="100">
                  <c:v>-4.207040584018517E-2</c:v>
                </c:pt>
                <c:pt idx="101">
                  <c:v>-4.0590962198017562E-2</c:v>
                </c:pt>
                <c:pt idx="102">
                  <c:v>-3.9249275253190795E-2</c:v>
                </c:pt>
                <c:pt idx="103">
                  <c:v>-3.566857400993826E-2</c:v>
                </c:pt>
                <c:pt idx="104">
                  <c:v>-2.6940225194589284E-2</c:v>
                </c:pt>
                <c:pt idx="105">
                  <c:v>-2.4258504690609303E-2</c:v>
                </c:pt>
                <c:pt idx="106">
                  <c:v>-1.1682554179272043E-2</c:v>
                </c:pt>
                <c:pt idx="107">
                  <c:v>-5.6695618974897414E-3</c:v>
                </c:pt>
                <c:pt idx="108">
                  <c:v>7.7577433415903438E-3</c:v>
                </c:pt>
                <c:pt idx="109">
                  <c:v>2.1541026834186437E-2</c:v>
                </c:pt>
                <c:pt idx="110">
                  <c:v>3.345029239766082E-2</c:v>
                </c:pt>
                <c:pt idx="111">
                  <c:v>4.4957472660996374E-2</c:v>
                </c:pt>
                <c:pt idx="112">
                  <c:v>5.1774595879244989E-2</c:v>
                </c:pt>
                <c:pt idx="113">
                  <c:v>5.432903834066629E-2</c:v>
                </c:pt>
                <c:pt idx="114">
                  <c:v>5.4195975468777545E-2</c:v>
                </c:pt>
                <c:pt idx="115">
                  <c:v>4.1067280854137037E-2</c:v>
                </c:pt>
                <c:pt idx="116">
                  <c:v>3.7316040849609752E-2</c:v>
                </c:pt>
                <c:pt idx="117">
                  <c:v>3.6398951150820626E-2</c:v>
                </c:pt>
                <c:pt idx="118">
                  <c:v>3.257416783782225E-2</c:v>
                </c:pt>
                <c:pt idx="119">
                  <c:v>4.0066810013822798E-2</c:v>
                </c:pt>
                <c:pt idx="120">
                  <c:v>3.4164745336407461E-2</c:v>
                </c:pt>
                <c:pt idx="121">
                  <c:v>3.4657505646554197E-2</c:v>
                </c:pt>
                <c:pt idx="122">
                  <c:v>2.7199336049494496E-2</c:v>
                </c:pt>
                <c:pt idx="123">
                  <c:v>2.7981995498874757E-2</c:v>
                </c:pt>
                <c:pt idx="124">
                  <c:v>1.7236549702141959E-2</c:v>
                </c:pt>
                <c:pt idx="125">
                  <c:v>1.2463206527813998E-2</c:v>
                </c:pt>
                <c:pt idx="126">
                  <c:v>9.2931620913331969E-3</c:v>
                </c:pt>
                <c:pt idx="127">
                  <c:v>1.7530044809419353E-2</c:v>
                </c:pt>
                <c:pt idx="128">
                  <c:v>1.4973422175638242E-2</c:v>
                </c:pt>
                <c:pt idx="129">
                  <c:v>1.4711670008808261E-2</c:v>
                </c:pt>
                <c:pt idx="130">
                  <c:v>6.0967651719959007E-3</c:v>
                </c:pt>
                <c:pt idx="131">
                  <c:v>-7.9741578218735631E-3</c:v>
                </c:pt>
                <c:pt idx="132">
                  <c:v>-1.0889191878247413E-2</c:v>
                </c:pt>
                <c:pt idx="133">
                  <c:v>-1.7555445490066591E-2</c:v>
                </c:pt>
                <c:pt idx="134">
                  <c:v>-1.461676888611407E-2</c:v>
                </c:pt>
                <c:pt idx="135">
                  <c:v>-2.1637597606363607E-2</c:v>
                </c:pt>
                <c:pt idx="136">
                  <c:v>-1.2648700249669565E-2</c:v>
                </c:pt>
                <c:pt idx="137">
                  <c:v>-6.8081034831729507E-3</c:v>
                </c:pt>
                <c:pt idx="138">
                  <c:v>-3.2963188037493352E-3</c:v>
                </c:pt>
                <c:pt idx="139">
                  <c:v>4.9749410377358501E-4</c:v>
                </c:pt>
                <c:pt idx="140">
                  <c:v>2.9320646160655014E-3</c:v>
                </c:pt>
                <c:pt idx="141">
                  <c:v>6.9629137115839292E-3</c:v>
                </c:pt>
                <c:pt idx="142">
                  <c:v>1.4473147770653418E-2</c:v>
                </c:pt>
                <c:pt idx="143">
                  <c:v>2.0988779934130942E-2</c:v>
                </c:pt>
                <c:pt idx="144">
                  <c:v>2.2502468192910231E-2</c:v>
                </c:pt>
                <c:pt idx="145">
                  <c:v>3.0454104115318546E-2</c:v>
                </c:pt>
                <c:pt idx="146">
                  <c:v>3.0077149565800789E-2</c:v>
                </c:pt>
                <c:pt idx="147">
                  <c:v>3.6829150039160131E-2</c:v>
                </c:pt>
                <c:pt idx="148">
                  <c:v>3.4267333544056672E-2</c:v>
                </c:pt>
                <c:pt idx="149">
                  <c:v>3.0883524464123634E-2</c:v>
                </c:pt>
                <c:pt idx="150">
                  <c:v>2.9968221121868303E-2</c:v>
                </c:pt>
                <c:pt idx="151">
                  <c:v>2.8343063408165906E-2</c:v>
                </c:pt>
                <c:pt idx="152">
                  <c:v>2.9234927464283772E-2</c:v>
                </c:pt>
                <c:pt idx="153">
                  <c:v>2.7879165826012024E-2</c:v>
                </c:pt>
                <c:pt idx="154">
                  <c:v>2.3966534534095658E-2</c:v>
                </c:pt>
                <c:pt idx="155">
                  <c:v>2.1067594904412165E-2</c:v>
                </c:pt>
                <c:pt idx="156">
                  <c:v>2.231695542074294E-2</c:v>
                </c:pt>
                <c:pt idx="157">
                  <c:v>1.8917498686284822E-2</c:v>
                </c:pt>
                <c:pt idx="158">
                  <c:v>1.8923221651349603E-2</c:v>
                </c:pt>
                <c:pt idx="159">
                  <c:v>1.7607596985665726E-2</c:v>
                </c:pt>
                <c:pt idx="160">
                  <c:v>1.779743285513968E-2</c:v>
                </c:pt>
                <c:pt idx="161">
                  <c:v>1.8222989001509603E-2</c:v>
                </c:pt>
                <c:pt idx="162">
                  <c:v>1.8817493631830089E-2</c:v>
                </c:pt>
                <c:pt idx="163">
                  <c:v>1.9198395357999928E-2</c:v>
                </c:pt>
                <c:pt idx="164">
                  <c:v>1.9668792539793131E-2</c:v>
                </c:pt>
                <c:pt idx="165">
                  <c:v>2.2180189504113081E-2</c:v>
                </c:pt>
                <c:pt idx="166">
                  <c:v>2.1407546160021412E-2</c:v>
                </c:pt>
                <c:pt idx="167">
                  <c:v>2.3792100237385531E-2</c:v>
                </c:pt>
                <c:pt idx="168">
                  <c:v>2.443153467816667E-2</c:v>
                </c:pt>
                <c:pt idx="169">
                  <c:v>2.7049136597250643E-2</c:v>
                </c:pt>
                <c:pt idx="170">
                  <c:v>2.7981960867866942E-2</c:v>
                </c:pt>
                <c:pt idx="171">
                  <c:v>2.3736302580417135E-2</c:v>
                </c:pt>
                <c:pt idx="172">
                  <c:v>2.6017380245866892E-2</c:v>
                </c:pt>
                <c:pt idx="173">
                  <c:v>2.7586572063962742E-2</c:v>
                </c:pt>
                <c:pt idx="174">
                  <c:v>2.8470816092965954E-2</c:v>
                </c:pt>
                <c:pt idx="175">
                  <c:v>3.0047443331576187E-2</c:v>
                </c:pt>
                <c:pt idx="176">
                  <c:v>3.1973790251935946E-2</c:v>
                </c:pt>
                <c:pt idx="177">
                  <c:v>2.6359891069059439E-2</c:v>
                </c:pt>
                <c:pt idx="178">
                  <c:v>3.426774954152479E-2</c:v>
                </c:pt>
                <c:pt idx="179">
                  <c:v>3.5913528591352849E-2</c:v>
                </c:pt>
                <c:pt idx="180">
                  <c:v>3.6460417137787672E-2</c:v>
                </c:pt>
                <c:pt idx="181">
                  <c:v>3.5461975342845294E-2</c:v>
                </c:pt>
                <c:pt idx="182">
                  <c:v>3.6357041694013631E-2</c:v>
                </c:pt>
                <c:pt idx="183">
                  <c:v>4.0312138528736476E-2</c:v>
                </c:pt>
                <c:pt idx="184">
                  <c:v>4.1367556680266489E-2</c:v>
                </c:pt>
                <c:pt idx="185">
                  <c:v>4.2407378780852267E-2</c:v>
                </c:pt>
                <c:pt idx="186">
                  <c:v>4.3672533041155925E-2</c:v>
                </c:pt>
                <c:pt idx="187">
                  <c:v>4.4489935175707963E-2</c:v>
                </c:pt>
                <c:pt idx="188">
                  <c:v>4.3919664533215677E-2</c:v>
                </c:pt>
                <c:pt idx="189">
                  <c:v>4.9732965948906437E-2</c:v>
                </c:pt>
                <c:pt idx="190">
                  <c:v>4.6945978350811407E-2</c:v>
                </c:pt>
                <c:pt idx="191">
                  <c:v>4.8821945472904721E-2</c:v>
                </c:pt>
                <c:pt idx="192">
                  <c:v>4.9426849940419286E-2</c:v>
                </c:pt>
                <c:pt idx="193">
                  <c:v>5.0100334448160533E-2</c:v>
                </c:pt>
                <c:pt idx="194">
                  <c:v>5.3130676799493383E-2</c:v>
                </c:pt>
                <c:pt idx="195">
                  <c:v>5.2739885160476632E-2</c:v>
                </c:pt>
                <c:pt idx="196">
                  <c:v>5.3213648085697292E-2</c:v>
                </c:pt>
                <c:pt idx="197">
                  <c:v>5.6351952545724157E-2</c:v>
                </c:pt>
                <c:pt idx="198">
                  <c:v>5.4754523235405118E-2</c:v>
                </c:pt>
                <c:pt idx="199">
                  <c:v>5.3553929574704381E-2</c:v>
                </c:pt>
                <c:pt idx="200">
                  <c:v>5.130915596031875E-2</c:v>
                </c:pt>
                <c:pt idx="201">
                  <c:v>5.0811756699828278E-2</c:v>
                </c:pt>
                <c:pt idx="202">
                  <c:v>4.8744294078745795E-2</c:v>
                </c:pt>
                <c:pt idx="203">
                  <c:v>4.6180260265400105E-2</c:v>
                </c:pt>
                <c:pt idx="204">
                  <c:v>4.6043372569089004E-2</c:v>
                </c:pt>
                <c:pt idx="205">
                  <c:v>4.1897573093827634E-2</c:v>
                </c:pt>
                <c:pt idx="206">
                  <c:v>3.7014764760804564E-2</c:v>
                </c:pt>
                <c:pt idx="207">
                  <c:v>3.201652058767894E-2</c:v>
                </c:pt>
                <c:pt idx="208">
                  <c:v>2.9932036853918473E-2</c:v>
                </c:pt>
                <c:pt idx="209">
                  <c:v>2.5581032600218389E-2</c:v>
                </c:pt>
                <c:pt idx="210">
                  <c:v>2.4665246263666202E-2</c:v>
                </c:pt>
                <c:pt idx="211">
                  <c:v>2.5346086471235679E-2</c:v>
                </c:pt>
                <c:pt idx="212">
                  <c:v>2.3482094516203891E-2</c:v>
                </c:pt>
                <c:pt idx="213">
                  <c:v>2.1139790914978269E-2</c:v>
                </c:pt>
                <c:pt idx="214">
                  <c:v>2.5900121502945288E-2</c:v>
                </c:pt>
                <c:pt idx="215">
                  <c:v>2.6089357198730057E-2</c:v>
                </c:pt>
                <c:pt idx="216">
                  <c:v>2.1373859067072346E-2</c:v>
                </c:pt>
                <c:pt idx="217">
                  <c:v>2.7312883060510201E-2</c:v>
                </c:pt>
                <c:pt idx="218">
                  <c:v>2.6949488783763194E-2</c:v>
                </c:pt>
                <c:pt idx="219">
                  <c:v>3.1893931293628851E-2</c:v>
                </c:pt>
                <c:pt idx="220">
                  <c:v>3.0997592124112291E-2</c:v>
                </c:pt>
                <c:pt idx="221">
                  <c:v>3.2760456273764262E-2</c:v>
                </c:pt>
                <c:pt idx="222">
                  <c:v>3.3982424453989399E-2</c:v>
                </c:pt>
                <c:pt idx="223">
                  <c:v>3.3050104321006329E-2</c:v>
                </c:pt>
                <c:pt idx="224">
                  <c:v>3.5125372186871839E-2</c:v>
                </c:pt>
                <c:pt idx="225">
                  <c:v>3.7674594186485472E-2</c:v>
                </c:pt>
                <c:pt idx="226">
                  <c:v>3.4211354811627681E-2</c:v>
                </c:pt>
                <c:pt idx="227">
                  <c:v>3.505231689088191E-2</c:v>
                </c:pt>
                <c:pt idx="228">
                  <c:v>3.9413217573534956E-2</c:v>
                </c:pt>
                <c:pt idx="229">
                  <c:v>3.695658642544708E-2</c:v>
                </c:pt>
                <c:pt idx="230">
                  <c:v>3.8783880171184032E-2</c:v>
                </c:pt>
                <c:pt idx="231">
                  <c:v>3.7258530086596131E-2</c:v>
                </c:pt>
                <c:pt idx="232">
                  <c:v>3.9555371607639118E-2</c:v>
                </c:pt>
                <c:pt idx="233">
                  <c:v>4.0233270499528781E-2</c:v>
                </c:pt>
                <c:pt idx="234">
                  <c:v>3.8223292135161319E-2</c:v>
                </c:pt>
                <c:pt idx="235">
                  <c:v>3.9178667603325161E-2</c:v>
                </c:pt>
                <c:pt idx="236">
                  <c:v>3.5495787521719488E-2</c:v>
                </c:pt>
                <c:pt idx="237">
                  <c:v>3.4909778812572782E-2</c:v>
                </c:pt>
                <c:pt idx="238">
                  <c:v>3.0484888019134602E-2</c:v>
                </c:pt>
                <c:pt idx="239">
                  <c:v>2.8810744458083615E-2</c:v>
                </c:pt>
                <c:pt idx="240">
                  <c:v>2.5029522739710243E-2</c:v>
                </c:pt>
                <c:pt idx="241">
                  <c:v>2.3013572842836238E-2</c:v>
                </c:pt>
                <c:pt idx="242">
                  <c:v>2.2129717048608145E-2</c:v>
                </c:pt>
                <c:pt idx="243">
                  <c:v>1.8209841306085179E-2</c:v>
                </c:pt>
                <c:pt idx="244">
                  <c:v>1.128995563644637E-2</c:v>
                </c:pt>
                <c:pt idx="245">
                  <c:v>5.5495781188062768E-3</c:v>
                </c:pt>
                <c:pt idx="246">
                  <c:v>4.5949384985154796E-3</c:v>
                </c:pt>
                <c:pt idx="247">
                  <c:v>-1.0280966129145828E-3</c:v>
                </c:pt>
                <c:pt idx="248">
                  <c:v>4.3712456640063223E-4</c:v>
                </c:pt>
                <c:pt idx="249">
                  <c:v>-8.4365640686736385E-3</c:v>
                </c:pt>
                <c:pt idx="250">
                  <c:v>-9.5515417510691064E-3</c:v>
                </c:pt>
                <c:pt idx="251">
                  <c:v>-6.3166760247052259E-3</c:v>
                </c:pt>
                <c:pt idx="252">
                  <c:v>-4.3554006968641113E-3</c:v>
                </c:pt>
                <c:pt idx="253">
                  <c:v>-6.9703514627920751E-3</c:v>
                </c:pt>
                <c:pt idx="254">
                  <c:v>-8.3131569003400893E-3</c:v>
                </c:pt>
                <c:pt idx="255">
                  <c:v>-4.3589168582160651E-3</c:v>
                </c:pt>
                <c:pt idx="256">
                  <c:v>1.7575433761705247E-3</c:v>
                </c:pt>
                <c:pt idx="257">
                  <c:v>3.1677648251393843E-3</c:v>
                </c:pt>
                <c:pt idx="258">
                  <c:v>3.6732108929702361E-3</c:v>
                </c:pt>
                <c:pt idx="259">
                  <c:v>6.1467320814301103E-3</c:v>
                </c:pt>
                <c:pt idx="260">
                  <c:v>9.4574976391492687E-3</c:v>
                </c:pt>
                <c:pt idx="261">
                  <c:v>1.5924786227825137E-2</c:v>
                </c:pt>
                <c:pt idx="262">
                  <c:v>2.0380917212288206E-2</c:v>
                </c:pt>
                <c:pt idx="263">
                  <c:v>1.8618448933465183E-2</c:v>
                </c:pt>
                <c:pt idx="264">
                  <c:v>2.2281489007422474E-2</c:v>
                </c:pt>
                <c:pt idx="265">
                  <c:v>2.6085728409010689E-2</c:v>
                </c:pt>
                <c:pt idx="266">
                  <c:v>2.9438744549034002E-2</c:v>
                </c:pt>
                <c:pt idx="267">
                  <c:v>2.9928065655925786E-2</c:v>
                </c:pt>
                <c:pt idx="268">
                  <c:v>3.1159206703440152E-2</c:v>
                </c:pt>
                <c:pt idx="269">
                  <c:v>3.5184483460345535E-2</c:v>
                </c:pt>
                <c:pt idx="270">
                  <c:v>3.3554882494811825E-2</c:v>
                </c:pt>
                <c:pt idx="271">
                  <c:v>3.8798901468445245E-2</c:v>
                </c:pt>
                <c:pt idx="272">
                  <c:v>3.697291259424744E-2</c:v>
                </c:pt>
                <c:pt idx="273">
                  <c:v>4.2293626643588988E-2</c:v>
                </c:pt>
                <c:pt idx="274">
                  <c:v>4.3441345136684989E-2</c:v>
                </c:pt>
                <c:pt idx="275">
                  <c:v>4.3850890331169887E-2</c:v>
                </c:pt>
                <c:pt idx="276">
                  <c:v>4.3826351024915479E-2</c:v>
                </c:pt>
                <c:pt idx="277">
                  <c:v>4.6316687771843917E-2</c:v>
                </c:pt>
                <c:pt idx="278">
                  <c:v>4.5801631366097779E-2</c:v>
                </c:pt>
                <c:pt idx="279">
                  <c:v>4.5009089293768713E-2</c:v>
                </c:pt>
                <c:pt idx="280">
                  <c:v>4.3271128533899528E-2</c:v>
                </c:pt>
                <c:pt idx="281">
                  <c:v>4.2380694143167086E-2</c:v>
                </c:pt>
                <c:pt idx="282">
                  <c:v>4.3441099458682096E-2</c:v>
                </c:pt>
                <c:pt idx="283">
                  <c:v>4.0856792155064298E-2</c:v>
                </c:pt>
                <c:pt idx="284">
                  <c:v>4.0569289599827675E-2</c:v>
                </c:pt>
                <c:pt idx="285">
                  <c:v>3.9278444396828795E-2</c:v>
                </c:pt>
                <c:pt idx="286">
                  <c:v>3.9271660108050443E-2</c:v>
                </c:pt>
                <c:pt idx="287">
                  <c:v>3.6734422744785437E-2</c:v>
                </c:pt>
                <c:pt idx="288">
                  <c:v>3.2848452790267144E-2</c:v>
                </c:pt>
                <c:pt idx="289">
                  <c:v>2.9414473078390374E-2</c:v>
                </c:pt>
                <c:pt idx="290">
                  <c:v>2.6335107359148482E-2</c:v>
                </c:pt>
                <c:pt idx="291">
                  <c:v>2.5217118342576145E-2</c:v>
                </c:pt>
                <c:pt idx="292">
                  <c:v>2.4802338021553662E-2</c:v>
                </c:pt>
                <c:pt idx="293">
                  <c:v>2.2318757641183049E-2</c:v>
                </c:pt>
                <c:pt idx="294">
                  <c:v>2.2402517195199659E-2</c:v>
                </c:pt>
                <c:pt idx="295">
                  <c:v>1.882953632428791E-2</c:v>
                </c:pt>
                <c:pt idx="296">
                  <c:v>1.7248741605310501E-2</c:v>
                </c:pt>
                <c:pt idx="297">
                  <c:v>1.3169254558340312E-2</c:v>
                </c:pt>
                <c:pt idx="298">
                  <c:v>4.4924206445981878E-3</c:v>
                </c:pt>
                <c:pt idx="299">
                  <c:v>-4.8439802652655859E-3</c:v>
                </c:pt>
                <c:pt idx="300">
                  <c:v>-1.0332377343029811E-2</c:v>
                </c:pt>
                <c:pt idx="301">
                  <c:v>-1.7047269753236297E-2</c:v>
                </c:pt>
                <c:pt idx="302">
                  <c:v>-2.1023053834855355E-2</c:v>
                </c:pt>
                <c:pt idx="303">
                  <c:v>-2.4507552561747293E-2</c:v>
                </c:pt>
                <c:pt idx="304">
                  <c:v>-2.4494888410760442E-2</c:v>
                </c:pt>
                <c:pt idx="305">
                  <c:v>-2.6500597949161601E-2</c:v>
                </c:pt>
                <c:pt idx="306">
                  <c:v>-2.3730193046264982E-2</c:v>
                </c:pt>
                <c:pt idx="307">
                  <c:v>-1.8634172401073533E-2</c:v>
                </c:pt>
                <c:pt idx="308">
                  <c:v>-1.757956598061414E-2</c:v>
                </c:pt>
                <c:pt idx="309">
                  <c:v>-1.3888358960662376E-2</c:v>
                </c:pt>
                <c:pt idx="310">
                  <c:v>-7.4112881585504595E-3</c:v>
                </c:pt>
                <c:pt idx="311">
                  <c:v>4.6357701173107384E-3</c:v>
                </c:pt>
                <c:pt idx="312">
                  <c:v>1.5640969248483141E-2</c:v>
                </c:pt>
                <c:pt idx="313">
                  <c:v>2.4675307791312967E-2</c:v>
                </c:pt>
                <c:pt idx="314">
                  <c:v>3.1311563099322891E-2</c:v>
                </c:pt>
                <c:pt idx="315">
                  <c:v>3.7011364973908972E-2</c:v>
                </c:pt>
                <c:pt idx="316">
                  <c:v>3.5080850397400255E-2</c:v>
                </c:pt>
                <c:pt idx="317">
                  <c:v>3.7337131954155195E-2</c:v>
                </c:pt>
                <c:pt idx="318">
                  <c:v>3.6186952897040436E-2</c:v>
                </c:pt>
                <c:pt idx="319">
                  <c:v>3.3050781553775575E-2</c:v>
                </c:pt>
                <c:pt idx="320">
                  <c:v>3.444168220426768E-2</c:v>
                </c:pt>
                <c:pt idx="321">
                  <c:v>3.0566840781582512E-2</c:v>
                </c:pt>
                <c:pt idx="322">
                  <c:v>3.2930393027716658E-2</c:v>
                </c:pt>
                <c:pt idx="323">
                  <c:v>3.1159875411769258E-2</c:v>
                </c:pt>
                <c:pt idx="324">
                  <c:v>2.7845005477288388E-2</c:v>
                </c:pt>
                <c:pt idx="325">
                  <c:v>2.7532131392973606E-2</c:v>
                </c:pt>
                <c:pt idx="326">
                  <c:v>2.9627193259876797E-2</c:v>
                </c:pt>
                <c:pt idx="327">
                  <c:v>3.0734112721173407E-2</c:v>
                </c:pt>
                <c:pt idx="328">
                  <c:v>3.5026667171010342E-2</c:v>
                </c:pt>
                <c:pt idx="329">
                  <c:v>3.920580528119335E-2</c:v>
                </c:pt>
                <c:pt idx="330">
                  <c:v>4.135971639051618E-2</c:v>
                </c:pt>
                <c:pt idx="331">
                  <c:v>4.2281441332931879E-2</c:v>
                </c:pt>
                <c:pt idx="332">
                  <c:v>4.5561508035848394E-2</c:v>
                </c:pt>
                <c:pt idx="333">
                  <c:v>4.8670295976472058E-2</c:v>
                </c:pt>
                <c:pt idx="334">
                  <c:v>4.9054675523760874E-2</c:v>
                </c:pt>
                <c:pt idx="335">
                  <c:v>4.9224343675417656E-2</c:v>
                </c:pt>
                <c:pt idx="336">
                  <c:v>4.8369107222525173E-2</c:v>
                </c:pt>
                <c:pt idx="337">
                  <c:v>4.8909084174003234E-2</c:v>
                </c:pt>
                <c:pt idx="338">
                  <c:v>5.0005528866828033E-2</c:v>
                </c:pt>
                <c:pt idx="339">
                  <c:v>5.4239569313593541E-2</c:v>
                </c:pt>
                <c:pt idx="340">
                  <c:v>5.3843998586899575E-2</c:v>
                </c:pt>
                <c:pt idx="341">
                  <c:v>5.4104839491804869E-2</c:v>
                </c:pt>
                <c:pt idx="342">
                  <c:v>5.27427688444638E-2</c:v>
                </c:pt>
                <c:pt idx="343">
                  <c:v>5.3049088764234267E-2</c:v>
                </c:pt>
                <c:pt idx="344">
                  <c:v>4.8915385720442468E-2</c:v>
                </c:pt>
                <c:pt idx="345">
                  <c:v>4.9645559347924667E-2</c:v>
                </c:pt>
                <c:pt idx="346">
                  <c:v>5.0111080750359381E-2</c:v>
                </c:pt>
                <c:pt idx="347">
                  <c:v>5.0540233153255634E-2</c:v>
                </c:pt>
                <c:pt idx="348">
                  <c:v>4.9837460842839472E-2</c:v>
                </c:pt>
                <c:pt idx="349">
                  <c:v>4.8335452276686917E-2</c:v>
                </c:pt>
                <c:pt idx="350">
                  <c:v>4.7027299001883904E-2</c:v>
                </c:pt>
                <c:pt idx="351">
                  <c:v>3.7777236168657101E-2</c:v>
                </c:pt>
                <c:pt idx="352">
                  <c:v>3.7926689708585225E-2</c:v>
                </c:pt>
                <c:pt idx="353">
                  <c:v>3.6307805545652168E-2</c:v>
                </c:pt>
                <c:pt idx="354">
                  <c:v>3.4504902241843952E-2</c:v>
                </c:pt>
                <c:pt idx="355">
                  <c:v>3.2178415884592082E-2</c:v>
                </c:pt>
                <c:pt idx="356">
                  <c:v>3.087265173822731E-2</c:v>
                </c:pt>
                <c:pt idx="357">
                  <c:v>2.8719557950746977E-2</c:v>
                </c:pt>
                <c:pt idx="358">
                  <c:v>2.4697084544806597E-2</c:v>
                </c:pt>
                <c:pt idx="359">
                  <c:v>2.249813925164084E-2</c:v>
                </c:pt>
                <c:pt idx="360">
                  <c:v>2.2395874384929813E-2</c:v>
                </c:pt>
                <c:pt idx="361">
                  <c:v>2.0493183910885532E-2</c:v>
                </c:pt>
                <c:pt idx="362">
                  <c:v>1.6886455073759511E-2</c:v>
                </c:pt>
                <c:pt idx="363">
                  <c:v>1.5969938938468767E-2</c:v>
                </c:pt>
                <c:pt idx="364">
                  <c:v>6.9606860452166202E-3</c:v>
                </c:pt>
                <c:pt idx="365">
                  <c:v>-1.4427131886181037E-4</c:v>
                </c:pt>
                <c:pt idx="366">
                  <c:v>-4.2343760391956899E-3</c:v>
                </c:pt>
                <c:pt idx="367">
                  <c:v>-2.2592362895366368E-3</c:v>
                </c:pt>
                <c:pt idx="368">
                  <c:v>-1.3064225058955097E-3</c:v>
                </c:pt>
                <c:pt idx="369">
                  <c:v>5.526083112290014E-5</c:v>
                </c:pt>
                <c:pt idx="370">
                  <c:v>1.8437962329145229E-3</c:v>
                </c:pt>
                <c:pt idx="371">
                  <c:v>2.94477715647024E-3</c:v>
                </c:pt>
                <c:pt idx="372">
                  <c:v>2.5440528634361232E-3</c:v>
                </c:pt>
                <c:pt idx="373">
                  <c:v>2.4097976430198396E-3</c:v>
                </c:pt>
                <c:pt idx="374">
                  <c:v>2.3189106614939954E-3</c:v>
                </c:pt>
                <c:pt idx="375">
                  <c:v>4.7332848997204083E-3</c:v>
                </c:pt>
                <c:pt idx="376">
                  <c:v>9.6333572969087081E-3</c:v>
                </c:pt>
                <c:pt idx="377">
                  <c:v>1.5394860980076586E-2</c:v>
                </c:pt>
                <c:pt idx="378">
                  <c:v>1.9614391308219799E-2</c:v>
                </c:pt>
                <c:pt idx="379">
                  <c:v>1.6272255028193402E-2</c:v>
                </c:pt>
                <c:pt idx="380">
                  <c:v>1.4034698741754892E-2</c:v>
                </c:pt>
                <c:pt idx="381">
                  <c:v>9.7916781787036524E-3</c:v>
                </c:pt>
                <c:pt idx="382">
                  <c:v>4.6395785807958924E-3</c:v>
                </c:pt>
                <c:pt idx="383">
                  <c:v>-5.7183073810152224E-4</c:v>
                </c:pt>
                <c:pt idx="384">
                  <c:v>-5.2070173896804394E-3</c:v>
                </c:pt>
                <c:pt idx="385">
                  <c:v>-6.004522602032979E-3</c:v>
                </c:pt>
                <c:pt idx="386">
                  <c:v>-8.552444025350334E-3</c:v>
                </c:pt>
                <c:pt idx="387">
                  <c:v>-1.24348130943512E-2</c:v>
                </c:pt>
                <c:pt idx="388">
                  <c:v>-1.3035952939114432E-2</c:v>
                </c:pt>
                <c:pt idx="389">
                  <c:v>-1.7806781661966305E-2</c:v>
                </c:pt>
                <c:pt idx="390">
                  <c:v>-2.2752582046858965E-2</c:v>
                </c:pt>
                <c:pt idx="391">
                  <c:v>-2.4094016907315594E-2</c:v>
                </c:pt>
                <c:pt idx="392">
                  <c:v>-2.5144581342720625E-2</c:v>
                </c:pt>
                <c:pt idx="393">
                  <c:v>-2.7109257860809255E-2</c:v>
                </c:pt>
                <c:pt idx="394">
                  <c:v>-2.6239003093394199E-2</c:v>
                </c:pt>
                <c:pt idx="395">
                  <c:v>-2.3414462391620088E-2</c:v>
                </c:pt>
                <c:pt idx="396">
                  <c:v>-1.740340338129576E-2</c:v>
                </c:pt>
                <c:pt idx="397">
                  <c:v>-1.8199688573290192E-2</c:v>
                </c:pt>
                <c:pt idx="398">
                  <c:v>-1.4885757890778799E-2</c:v>
                </c:pt>
                <c:pt idx="399">
                  <c:v>-8.7529537058608203E-3</c:v>
                </c:pt>
                <c:pt idx="400">
                  <c:v>-5.1833599715858675E-3</c:v>
                </c:pt>
                <c:pt idx="401">
                  <c:v>1.713910498258267E-3</c:v>
                </c:pt>
                <c:pt idx="402">
                  <c:v>1.0222321528320861E-2</c:v>
                </c:pt>
                <c:pt idx="403">
                  <c:v>8.5616438356164466E-3</c:v>
                </c:pt>
                <c:pt idx="404">
                  <c:v>2.3101681039799937E-2</c:v>
                </c:pt>
                <c:pt idx="405">
                  <c:v>2.9338313046999812E-2</c:v>
                </c:pt>
                <c:pt idx="406">
                  <c:v>3.4741466711726954E-2</c:v>
                </c:pt>
                <c:pt idx="407">
                  <c:v>3.8915678940015332E-2</c:v>
                </c:pt>
                <c:pt idx="408">
                  <c:v>4.1312190242860834E-2</c:v>
                </c:pt>
                <c:pt idx="409">
                  <c:v>4.7613691326501985E-2</c:v>
                </c:pt>
                <c:pt idx="410">
                  <c:v>4.8666307422874852E-2</c:v>
                </c:pt>
                <c:pt idx="411">
                  <c:v>4.9489658877249529E-2</c:v>
                </c:pt>
                <c:pt idx="412">
                  <c:v>4.9682580414821133E-2</c:v>
                </c:pt>
                <c:pt idx="413">
                  <c:v>4.9485040052440414E-2</c:v>
                </c:pt>
                <c:pt idx="414">
                  <c:v>4.8084047553220904E-2</c:v>
                </c:pt>
                <c:pt idx="415">
                  <c:v>5.4340468502058425E-2</c:v>
                </c:pt>
                <c:pt idx="416">
                  <c:v>4.4875097280529679E-2</c:v>
                </c:pt>
                <c:pt idx="417">
                  <c:v>4.4906122270551463E-2</c:v>
                </c:pt>
                <c:pt idx="418">
                  <c:v>4.4701373919480931E-2</c:v>
                </c:pt>
                <c:pt idx="419">
                  <c:v>4.2045331308968682E-2</c:v>
                </c:pt>
                <c:pt idx="420">
                  <c:v>3.9889053174611756E-2</c:v>
                </c:pt>
                <c:pt idx="421">
                  <c:v>3.5872272805359942E-2</c:v>
                </c:pt>
                <c:pt idx="422">
                  <c:v>3.6526747385211611E-2</c:v>
                </c:pt>
                <c:pt idx="423">
                  <c:v>3.4593810651139992E-2</c:v>
                </c:pt>
                <c:pt idx="424">
                  <c:v>3.4119172636636136E-2</c:v>
                </c:pt>
                <c:pt idx="425">
                  <c:v>3.1505065582621422E-2</c:v>
                </c:pt>
                <c:pt idx="426">
                  <c:v>3.0103510493494998E-2</c:v>
                </c:pt>
                <c:pt idx="427">
                  <c:v>2.9521965184078149E-2</c:v>
                </c:pt>
                <c:pt idx="428">
                  <c:v>2.8303173354314204E-2</c:v>
                </c:pt>
                <c:pt idx="429">
                  <c:v>2.7183064710127505E-2</c:v>
                </c:pt>
                <c:pt idx="430">
                  <c:v>2.5625260525218855E-2</c:v>
                </c:pt>
                <c:pt idx="431">
                  <c:v>2.6018087774620939E-2</c:v>
                </c:pt>
                <c:pt idx="432">
                  <c:v>2.4462134028001205E-2</c:v>
                </c:pt>
                <c:pt idx="433">
                  <c:v>2.4254485525047421E-2</c:v>
                </c:pt>
                <c:pt idx="434">
                  <c:v>2.1554795864618944E-2</c:v>
                </c:pt>
                <c:pt idx="435">
                  <c:v>2.1439320538456805E-2</c:v>
                </c:pt>
                <c:pt idx="436">
                  <c:v>1.9847469473338004E-2</c:v>
                </c:pt>
                <c:pt idx="437">
                  <c:v>1.7375329700216553E-2</c:v>
                </c:pt>
                <c:pt idx="438">
                  <c:v>1.8663061069796989E-2</c:v>
                </c:pt>
                <c:pt idx="439">
                  <c:v>1.7808401230844723E-2</c:v>
                </c:pt>
                <c:pt idx="440">
                  <c:v>1.9219978984524041E-2</c:v>
                </c:pt>
                <c:pt idx="441">
                  <c:v>1.9183382547602087E-2</c:v>
                </c:pt>
                <c:pt idx="442">
                  <c:v>1.8908950507523961E-2</c:v>
                </c:pt>
                <c:pt idx="443">
                  <c:v>1.9241887875683417E-2</c:v>
                </c:pt>
                <c:pt idx="444">
                  <c:v>1.9704183973254991E-2</c:v>
                </c:pt>
                <c:pt idx="445">
                  <c:v>2.0947812623334065E-2</c:v>
                </c:pt>
                <c:pt idx="446">
                  <c:v>2.250530785562636E-2</c:v>
                </c:pt>
                <c:pt idx="447">
                  <c:v>2.3976265918585642E-2</c:v>
                </c:pt>
                <c:pt idx="448">
                  <c:v>2.4974048355724001E-2</c:v>
                </c:pt>
                <c:pt idx="449">
                  <c:v>2.7660647634419468E-2</c:v>
                </c:pt>
                <c:pt idx="450">
                  <c:v>2.7853752714986746E-2</c:v>
                </c:pt>
                <c:pt idx="451">
                  <c:v>2.8394652524582908E-2</c:v>
                </c:pt>
                <c:pt idx="452">
                  <c:v>2.712522646060838E-2</c:v>
                </c:pt>
                <c:pt idx="453">
                  <c:v>3.012168561552141E-2</c:v>
                </c:pt>
                <c:pt idx="454">
                  <c:v>3.0514559234144381E-2</c:v>
                </c:pt>
                <c:pt idx="455">
                  <c:v>3.1348274352135663E-2</c:v>
                </c:pt>
                <c:pt idx="456">
                  <c:v>3.0530028314539777E-2</c:v>
                </c:pt>
                <c:pt idx="457">
                  <c:v>3.2640478951698436E-2</c:v>
                </c:pt>
                <c:pt idx="458">
                  <c:v>3.2827084322100936E-2</c:v>
                </c:pt>
                <c:pt idx="459">
                  <c:v>3.180124958117355E-2</c:v>
                </c:pt>
                <c:pt idx="460">
                  <c:v>3.1730268138956352E-2</c:v>
                </c:pt>
                <c:pt idx="461">
                  <c:v>3.3561724517040994E-2</c:v>
                </c:pt>
                <c:pt idx="462">
                  <c:v>3.2244810111722026E-2</c:v>
                </c:pt>
                <c:pt idx="463">
                  <c:v>3.1712700707114135E-2</c:v>
                </c:pt>
                <c:pt idx="464">
                  <c:v>3.2723622791545261E-2</c:v>
                </c:pt>
                <c:pt idx="465">
                  <c:v>3.0395018863532772E-2</c:v>
                </c:pt>
                <c:pt idx="466">
                  <c:v>3.1372169537449202E-2</c:v>
                </c:pt>
                <c:pt idx="467">
                  <c:v>3.1234922901750405E-2</c:v>
                </c:pt>
                <c:pt idx="468">
                  <c:v>3.2826237852845927E-2</c:v>
                </c:pt>
                <c:pt idx="469">
                  <c:v>3.0821654828181989E-2</c:v>
                </c:pt>
                <c:pt idx="470">
                  <c:v>2.9936049628551748E-2</c:v>
                </c:pt>
                <c:pt idx="471">
                  <c:v>2.9178326854566814E-2</c:v>
                </c:pt>
                <c:pt idx="472">
                  <c:v>2.8076395242451972E-2</c:v>
                </c:pt>
                <c:pt idx="473">
                  <c:v>2.5643217369005929E-2</c:v>
                </c:pt>
                <c:pt idx="474">
                  <c:v>2.384517694334401E-2</c:v>
                </c:pt>
                <c:pt idx="475">
                  <c:v>2.3117338003502626E-2</c:v>
                </c:pt>
                <c:pt idx="476">
                  <c:v>2.218447747110169E-2</c:v>
                </c:pt>
                <c:pt idx="477">
                  <c:v>2.0650772286174183E-2</c:v>
                </c:pt>
                <c:pt idx="478">
                  <c:v>2.0003377681034364E-2</c:v>
                </c:pt>
                <c:pt idx="479">
                  <c:v>1.81340120331989E-2</c:v>
                </c:pt>
                <c:pt idx="480">
                  <c:v>1.8836399615431296E-2</c:v>
                </c:pt>
                <c:pt idx="481">
                  <c:v>1.8670093397025821E-2</c:v>
                </c:pt>
                <c:pt idx="482">
                  <c:v>1.8850561891748701E-2</c:v>
                </c:pt>
                <c:pt idx="483">
                  <c:v>1.758602769219348E-2</c:v>
                </c:pt>
                <c:pt idx="484">
                  <c:v>1.7854163190388787E-2</c:v>
                </c:pt>
                <c:pt idx="485">
                  <c:v>1.6908816475447029E-2</c:v>
                </c:pt>
                <c:pt idx="486">
                  <c:v>1.6152920485050449E-2</c:v>
                </c:pt>
                <c:pt idx="487">
                  <c:v>1.3786467055895341E-2</c:v>
                </c:pt>
                <c:pt idx="488">
                  <c:v>1.0699185791038169E-2</c:v>
                </c:pt>
                <c:pt idx="489">
                  <c:v>8.1798648062930603E-3</c:v>
                </c:pt>
                <c:pt idx="490">
                  <c:v>4.2864764427764631E-3</c:v>
                </c:pt>
                <c:pt idx="491">
                  <c:v>2.8582194487588352E-3</c:v>
                </c:pt>
                <c:pt idx="492">
                  <c:v>-1.3742430211358592E-3</c:v>
                </c:pt>
                <c:pt idx="493">
                  <c:v>-6.4079125379355711E-3</c:v>
                </c:pt>
                <c:pt idx="494">
                  <c:v>-9.8165330121976931E-3</c:v>
                </c:pt>
                <c:pt idx="495">
                  <c:v>-1.210203281319824E-2</c:v>
                </c:pt>
                <c:pt idx="496">
                  <c:v>-1.460837887067395E-2</c:v>
                </c:pt>
                <c:pt idx="497">
                  <c:v>-1.3968693371700192E-2</c:v>
                </c:pt>
                <c:pt idx="498">
                  <c:v>-1.4019585515827829E-2</c:v>
                </c:pt>
                <c:pt idx="499">
                  <c:v>-1.2010915695419245E-2</c:v>
                </c:pt>
                <c:pt idx="500">
                  <c:v>-1.0951271863725629E-2</c:v>
                </c:pt>
                <c:pt idx="501">
                  <c:v>-9.384947495517916E-3</c:v>
                </c:pt>
                <c:pt idx="502">
                  <c:v>-8.6096354643707667E-3</c:v>
                </c:pt>
                <c:pt idx="503">
                  <c:v>-7.8537390029325572E-3</c:v>
                </c:pt>
                <c:pt idx="504">
                  <c:v>-6.3210429262116887E-3</c:v>
                </c:pt>
                <c:pt idx="505">
                  <c:v>-4.1308247849487119E-3</c:v>
                </c:pt>
                <c:pt idx="506">
                  <c:v>-2.2020546367531213E-3</c:v>
                </c:pt>
                <c:pt idx="507">
                  <c:v>1.2001033935231339E-3</c:v>
                </c:pt>
                <c:pt idx="508">
                  <c:v>3.5491145698547106E-3</c:v>
                </c:pt>
                <c:pt idx="509">
                  <c:v>3.2969164134721055E-3</c:v>
                </c:pt>
                <c:pt idx="510">
                  <c:v>4.388558335489119E-3</c:v>
                </c:pt>
                <c:pt idx="511">
                  <c:v>5.5519117606303873E-3</c:v>
                </c:pt>
                <c:pt idx="512">
                  <c:v>5.5501172820124484E-3</c:v>
                </c:pt>
                <c:pt idx="513">
                  <c:v>7.0730761417570082E-3</c:v>
                </c:pt>
                <c:pt idx="514">
                  <c:v>8.9061345158906232E-3</c:v>
                </c:pt>
                <c:pt idx="515">
                  <c:v>1.0640754459048801E-2</c:v>
                </c:pt>
                <c:pt idx="516">
                  <c:v>1.3045645911810325E-2</c:v>
                </c:pt>
                <c:pt idx="517">
                  <c:v>1.5898970862664671E-2</c:v>
                </c:pt>
                <c:pt idx="518">
                  <c:v>1.4959001255817398E-2</c:v>
                </c:pt>
                <c:pt idx="519">
                  <c:v>1.6329503752743103E-2</c:v>
                </c:pt>
                <c:pt idx="520">
                  <c:v>1.7590716522379802E-2</c:v>
                </c:pt>
                <c:pt idx="521">
                  <c:v>1.8621134020618567E-2</c:v>
                </c:pt>
                <c:pt idx="522">
                  <c:v>2.0669481469216551E-2</c:v>
                </c:pt>
                <c:pt idx="523">
                  <c:v>2.0826443244037773E-2</c:v>
                </c:pt>
                <c:pt idx="524">
                  <c:v>2.2711618466850988E-2</c:v>
                </c:pt>
                <c:pt idx="525">
                  <c:v>2.3591652607643218E-2</c:v>
                </c:pt>
                <c:pt idx="526">
                  <c:v>2.4669426028350608E-2</c:v>
                </c:pt>
                <c:pt idx="527">
                  <c:v>2.5508385504729725E-2</c:v>
                </c:pt>
                <c:pt idx="528">
                  <c:v>2.5053542948279814E-2</c:v>
                </c:pt>
                <c:pt idx="529">
                  <c:v>2.4625569489028547E-2</c:v>
                </c:pt>
                <c:pt idx="530">
                  <c:v>2.9304195931438539E-2</c:v>
                </c:pt>
                <c:pt idx="531">
                  <c:v>2.9621229303696983E-2</c:v>
                </c:pt>
                <c:pt idx="532">
                  <c:v>3.0147524662865417E-2</c:v>
                </c:pt>
                <c:pt idx="533">
                  <c:v>3.138356993755817E-2</c:v>
                </c:pt>
                <c:pt idx="534">
                  <c:v>3.1912976081039691E-2</c:v>
                </c:pt>
                <c:pt idx="535">
                  <c:v>3.3117648646946066E-2</c:v>
                </c:pt>
                <c:pt idx="536">
                  <c:v>3.4060704022988504E-2</c:v>
                </c:pt>
                <c:pt idx="537">
                  <c:v>3.3349158433135968E-2</c:v>
                </c:pt>
                <c:pt idx="538">
                  <c:v>3.4719119197840889E-2</c:v>
                </c:pt>
                <c:pt idx="539">
                  <c:v>3.4320802809118943E-2</c:v>
                </c:pt>
                <c:pt idx="540">
                  <c:v>3.4710244145313582E-2</c:v>
                </c:pt>
                <c:pt idx="541">
                  <c:v>3.4719325493676526E-2</c:v>
                </c:pt>
                <c:pt idx="542">
                  <c:v>3.2456225637943398E-2</c:v>
                </c:pt>
                <c:pt idx="543">
                  <c:v>3.0672305930037891E-2</c:v>
                </c:pt>
                <c:pt idx="544">
                  <c:v>2.7534462006132441E-2</c:v>
                </c:pt>
                <c:pt idx="545">
                  <c:v>2.6722506483493395E-2</c:v>
                </c:pt>
                <c:pt idx="546">
                  <c:v>2.4157416221975751E-2</c:v>
                </c:pt>
                <c:pt idx="547">
                  <c:v>2.3841671094695951E-2</c:v>
                </c:pt>
                <c:pt idx="548">
                  <c:v>2.2821810981911057E-2</c:v>
                </c:pt>
                <c:pt idx="549">
                  <c:v>2.2260748959778091E-2</c:v>
                </c:pt>
                <c:pt idx="550">
                  <c:v>1.9804289057979162E-2</c:v>
                </c:pt>
                <c:pt idx="551">
                  <c:v>1.8525379770285306E-2</c:v>
                </c:pt>
                <c:pt idx="552">
                  <c:v>1.5552767705236385E-2</c:v>
                </c:pt>
                <c:pt idx="553">
                  <c:v>1.7454776261504285E-2</c:v>
                </c:pt>
                <c:pt idx="554">
                  <c:v>1.7772603138456796E-2</c:v>
                </c:pt>
                <c:pt idx="555">
                  <c:v>1.7739439690179621E-2</c:v>
                </c:pt>
                <c:pt idx="556">
                  <c:v>2.0640417254499607E-2</c:v>
                </c:pt>
                <c:pt idx="557">
                  <c:v>2.100080214360079E-2</c:v>
                </c:pt>
                <c:pt idx="558">
                  <c:v>2.2291391293224775E-2</c:v>
                </c:pt>
                <c:pt idx="559">
                  <c:v>2.1601892186223836E-2</c:v>
                </c:pt>
                <c:pt idx="560">
                  <c:v>2.1344699060120053E-2</c:v>
                </c:pt>
                <c:pt idx="561">
                  <c:v>2.2132148429550264E-2</c:v>
                </c:pt>
                <c:pt idx="562">
                  <c:v>2.3357837325112641E-2</c:v>
                </c:pt>
                <c:pt idx="563">
                  <c:v>2.3636502068405438E-2</c:v>
                </c:pt>
                <c:pt idx="564">
                  <c:v>2.5747114766304553E-2</c:v>
                </c:pt>
                <c:pt idx="565">
                  <c:v>2.4531705754413206E-2</c:v>
                </c:pt>
                <c:pt idx="566">
                  <c:v>2.4889599192496947E-2</c:v>
                </c:pt>
                <c:pt idx="567">
                  <c:v>2.594795289215935E-2</c:v>
                </c:pt>
                <c:pt idx="568">
                  <c:v>2.5316455696202528E-2</c:v>
                </c:pt>
                <c:pt idx="569">
                  <c:v>2.5048684881359341E-2</c:v>
                </c:pt>
                <c:pt idx="570">
                  <c:v>2.5425637517830495E-2</c:v>
                </c:pt>
                <c:pt idx="571">
                  <c:v>2.3601915469498257E-2</c:v>
                </c:pt>
                <c:pt idx="572">
                  <c:v>2.5952865871399482E-2</c:v>
                </c:pt>
                <c:pt idx="573">
                  <c:v>2.6696975227729049E-2</c:v>
                </c:pt>
                <c:pt idx="574">
                  <c:v>2.6689507919956331E-2</c:v>
                </c:pt>
                <c:pt idx="575">
                  <c:v>2.7743572367170549E-2</c:v>
                </c:pt>
                <c:pt idx="576">
                  <c:v>2.8020885747044897E-2</c:v>
                </c:pt>
                <c:pt idx="577">
                  <c:v>2.70299180462759E-2</c:v>
                </c:pt>
                <c:pt idx="578">
                  <c:v>2.5581891599093944E-2</c:v>
                </c:pt>
                <c:pt idx="579">
                  <c:v>2.5406312686781049E-2</c:v>
                </c:pt>
                <c:pt idx="580">
                  <c:v>2.6537899028523375E-2</c:v>
                </c:pt>
                <c:pt idx="581">
                  <c:v>2.6148853592511661E-2</c:v>
                </c:pt>
                <c:pt idx="582">
                  <c:v>2.4754529110773062E-2</c:v>
                </c:pt>
                <c:pt idx="583">
                  <c:v>2.7768511663100341E-2</c:v>
                </c:pt>
                <c:pt idx="584">
                  <c:v>2.5304455626048269E-2</c:v>
                </c:pt>
                <c:pt idx="585">
                  <c:v>2.4055399334173708E-2</c:v>
                </c:pt>
                <c:pt idx="586">
                  <c:v>2.3843493821488166E-2</c:v>
                </c:pt>
                <c:pt idx="587">
                  <c:v>2.4131941652326377E-2</c:v>
                </c:pt>
                <c:pt idx="588">
                  <c:v>2.2884103090798209E-2</c:v>
                </c:pt>
                <c:pt idx="589">
                  <c:v>2.4620043744041278E-2</c:v>
                </c:pt>
                <c:pt idx="590">
                  <c:v>2.4287577724249998E-2</c:v>
                </c:pt>
                <c:pt idx="591">
                  <c:v>2.5024353630687168E-2</c:v>
                </c:pt>
                <c:pt idx="592">
                  <c:v>2.3448133143371085E-2</c:v>
                </c:pt>
                <c:pt idx="593">
                  <c:v>2.3837712850911016E-2</c:v>
                </c:pt>
                <c:pt idx="594">
                  <c:v>2.5180598555211559E-2</c:v>
                </c:pt>
                <c:pt idx="595">
                  <c:v>2.3843827678472495E-2</c:v>
                </c:pt>
                <c:pt idx="596">
                  <c:v>2.3676307886834225E-2</c:v>
                </c:pt>
                <c:pt idx="597">
                  <c:v>2.5336731553738962E-2</c:v>
                </c:pt>
                <c:pt idx="598">
                  <c:v>2.5358810237999633E-2</c:v>
                </c:pt>
                <c:pt idx="599">
                  <c:v>2.4913826270620842E-2</c:v>
                </c:pt>
                <c:pt idx="600">
                  <c:v>2.5894257922811435E-2</c:v>
                </c:pt>
                <c:pt idx="601">
                  <c:v>2.3551489561341777E-2</c:v>
                </c:pt>
                <c:pt idx="602">
                  <c:v>2.6391449732804152E-2</c:v>
                </c:pt>
                <c:pt idx="603">
                  <c:v>2.5613062038450762E-2</c:v>
                </c:pt>
                <c:pt idx="604">
                  <c:v>2.5663957693354611E-2</c:v>
                </c:pt>
                <c:pt idx="605">
                  <c:v>2.3189575556262661E-2</c:v>
                </c:pt>
                <c:pt idx="606">
                  <c:v>2.2146164686933784E-2</c:v>
                </c:pt>
                <c:pt idx="607">
                  <c:v>2.0651955402291755E-2</c:v>
                </c:pt>
                <c:pt idx="608">
                  <c:v>2.0002161561264841E-2</c:v>
                </c:pt>
                <c:pt idx="609">
                  <c:v>1.6714892569106691E-2</c:v>
                </c:pt>
                <c:pt idx="610">
                  <c:v>1.6193430488797431E-2</c:v>
                </c:pt>
                <c:pt idx="611">
                  <c:v>1.4961848435632651E-2</c:v>
                </c:pt>
                <c:pt idx="612">
                  <c:v>1.2907073657488484E-2</c:v>
                </c:pt>
                <c:pt idx="613">
                  <c:v>1.2436784770286168E-2</c:v>
                </c:pt>
                <c:pt idx="614">
                  <c:v>8.5709501118942863E-3</c:v>
                </c:pt>
                <c:pt idx="615">
                  <c:v>4.2457845966884372E-3</c:v>
                </c:pt>
                <c:pt idx="616">
                  <c:v>2.1988853925768662E-3</c:v>
                </c:pt>
                <c:pt idx="617">
                  <c:v>1.5776818695530169E-3</c:v>
                </c:pt>
                <c:pt idx="618">
                  <c:v>-6.0605142346328096E-4</c:v>
                </c:pt>
                <c:pt idx="619">
                  <c:v>-1.8408393621453739E-3</c:v>
                </c:pt>
                <c:pt idx="620">
                  <c:v>-4.6092017528589924E-3</c:v>
                </c:pt>
                <c:pt idx="621">
                  <c:v>-6.986284780041787E-3</c:v>
                </c:pt>
                <c:pt idx="622">
                  <c:v>-1.0925823781423084E-2</c:v>
                </c:pt>
                <c:pt idx="623">
                  <c:v>-1.3299618824772616E-2</c:v>
                </c:pt>
                <c:pt idx="624">
                  <c:v>-1.4176901765696122E-2</c:v>
                </c:pt>
                <c:pt idx="625">
                  <c:v>-1.5739832490756809E-2</c:v>
                </c:pt>
                <c:pt idx="626">
                  <c:v>-1.569811320754718E-2</c:v>
                </c:pt>
                <c:pt idx="627">
                  <c:v>-1.4249086742450031E-2</c:v>
                </c:pt>
                <c:pt idx="628">
                  <c:v>-1.3973898240968429E-2</c:v>
                </c:pt>
                <c:pt idx="629">
                  <c:v>-1.2677304293168351E-2</c:v>
                </c:pt>
                <c:pt idx="630">
                  <c:v>-1.2477069783660043E-2</c:v>
                </c:pt>
                <c:pt idx="631">
                  <c:v>-1.139934123647182E-2</c:v>
                </c:pt>
                <c:pt idx="632">
                  <c:v>-9.9834243221460263E-3</c:v>
                </c:pt>
                <c:pt idx="633">
                  <c:v>-6.5704725099662332E-3</c:v>
                </c:pt>
                <c:pt idx="634">
                  <c:v>-4.293320906639371E-3</c:v>
                </c:pt>
                <c:pt idx="635">
                  <c:v>-4.1308721495069726E-3</c:v>
                </c:pt>
                <c:pt idx="636">
                  <c:v>-2.4886860503403785E-3</c:v>
                </c:pt>
                <c:pt idx="637">
                  <c:v>-2.5758179755297293E-3</c:v>
                </c:pt>
                <c:pt idx="638">
                  <c:v>-4.017788682717377E-3</c:v>
                </c:pt>
                <c:pt idx="639">
                  <c:v>-3.7441976445314051E-3</c:v>
                </c:pt>
                <c:pt idx="640">
                  <c:v>-3.7367257995212094E-3</c:v>
                </c:pt>
                <c:pt idx="641">
                  <c:v>-4.0959401102989117E-3</c:v>
                </c:pt>
                <c:pt idx="642">
                  <c:v>-3.1625165034235023E-3</c:v>
                </c:pt>
                <c:pt idx="643">
                  <c:v>-3.3625057577153419E-3</c:v>
                </c:pt>
                <c:pt idx="644">
                  <c:v>-2.150455051649324E-3</c:v>
                </c:pt>
                <c:pt idx="645">
                  <c:v>-1.5575726419654579E-3</c:v>
                </c:pt>
                <c:pt idx="646">
                  <c:v>-1.4807540337120899E-3</c:v>
                </c:pt>
                <c:pt idx="647">
                  <c:v>6.6829002250677887E-4</c:v>
                </c:pt>
                <c:pt idx="648">
                  <c:v>1.1821964288455942E-3</c:v>
                </c:pt>
                <c:pt idx="649">
                  <c:v>2.7285024748670362E-3</c:v>
                </c:pt>
                <c:pt idx="650">
                  <c:v>6.9671121512594704E-3</c:v>
                </c:pt>
                <c:pt idx="651">
                  <c:v>9.2724514235985427E-3</c:v>
                </c:pt>
                <c:pt idx="652">
                  <c:v>1.1706625796166097E-2</c:v>
                </c:pt>
                <c:pt idx="653">
                  <c:v>1.23460593504263E-2</c:v>
                </c:pt>
                <c:pt idx="654">
                  <c:v>1.2513090617877171E-2</c:v>
                </c:pt>
                <c:pt idx="655">
                  <c:v>1.3772704164163247E-2</c:v>
                </c:pt>
                <c:pt idx="656">
                  <c:v>1.4200500288628067E-2</c:v>
                </c:pt>
                <c:pt idx="657">
                  <c:v>1.5315689167588841E-2</c:v>
                </c:pt>
                <c:pt idx="658">
                  <c:v>1.566702011586988E-2</c:v>
                </c:pt>
                <c:pt idx="659">
                  <c:v>1.5713518077838343E-2</c:v>
                </c:pt>
                <c:pt idx="660">
                  <c:v>1.5940806624750815E-2</c:v>
                </c:pt>
                <c:pt idx="661">
                  <c:v>1.7299924116416149E-2</c:v>
                </c:pt>
                <c:pt idx="662">
                  <c:v>1.5596211038141905E-2</c:v>
                </c:pt>
                <c:pt idx="663">
                  <c:v>1.6039557118984221E-2</c:v>
                </c:pt>
                <c:pt idx="664">
                  <c:v>1.5255669490944798E-2</c:v>
                </c:pt>
                <c:pt idx="665">
                  <c:v>1.6600477777270594E-2</c:v>
                </c:pt>
                <c:pt idx="666">
                  <c:v>1.8685973731642963E-2</c:v>
                </c:pt>
                <c:pt idx="667">
                  <c:v>1.9193070435377265E-2</c:v>
                </c:pt>
                <c:pt idx="668">
                  <c:v>1.8615769902102147E-2</c:v>
                </c:pt>
                <c:pt idx="669">
                  <c:v>1.6651402880692698E-2</c:v>
                </c:pt>
                <c:pt idx="670">
                  <c:v>1.9033929719711025E-2</c:v>
                </c:pt>
                <c:pt idx="671">
                  <c:v>1.9226554410997843E-2</c:v>
                </c:pt>
                <c:pt idx="672">
                  <c:v>2.0045434305164582E-2</c:v>
                </c:pt>
                <c:pt idx="673">
                  <c:v>2.0411392405063324E-2</c:v>
                </c:pt>
                <c:pt idx="674">
                  <c:v>2.1604775634028652E-2</c:v>
                </c:pt>
                <c:pt idx="675">
                  <c:v>2.0345016634998835E-2</c:v>
                </c:pt>
                <c:pt idx="676">
                  <c:v>1.8903010534997943E-2</c:v>
                </c:pt>
                <c:pt idx="677">
                  <c:v>1.74519547386697E-2</c:v>
                </c:pt>
                <c:pt idx="678">
                  <c:v>1.6394666507398504E-2</c:v>
                </c:pt>
                <c:pt idx="679">
                  <c:v>1.6065783980437769E-2</c:v>
                </c:pt>
                <c:pt idx="680">
                  <c:v>1.650238781728915E-2</c:v>
                </c:pt>
                <c:pt idx="681">
                  <c:v>1.6371230112938409E-2</c:v>
                </c:pt>
                <c:pt idx="682">
                  <c:v>1.5441607708925701E-2</c:v>
                </c:pt>
                <c:pt idx="683">
                  <c:v>1.5860775168506848E-2</c:v>
                </c:pt>
                <c:pt idx="684">
                  <c:v>1.4982797528763275E-2</c:v>
                </c:pt>
                <c:pt idx="685">
                  <c:v>1.3195105922660585E-2</c:v>
                </c:pt>
                <c:pt idx="686">
                  <c:v>1.2445564471560895E-2</c:v>
                </c:pt>
                <c:pt idx="687">
                  <c:v>1.157792465884501E-2</c:v>
                </c:pt>
                <c:pt idx="688">
                  <c:v>1.2547282280735322E-2</c:v>
                </c:pt>
                <c:pt idx="689">
                  <c:v>1.2423136897231461E-2</c:v>
                </c:pt>
                <c:pt idx="690">
                  <c:v>1.0562500918158989E-2</c:v>
                </c:pt>
                <c:pt idx="691">
                  <c:v>9.2522617047347214E-3</c:v>
                </c:pt>
                <c:pt idx="692">
                  <c:v>8.8978143918849711E-3</c:v>
                </c:pt>
                <c:pt idx="693">
                  <c:v>9.5004394960445451E-3</c:v>
                </c:pt>
                <c:pt idx="694">
                  <c:v>9.1460071208720514E-3</c:v>
                </c:pt>
                <c:pt idx="695">
                  <c:v>8.4087591240875927E-3</c:v>
                </c:pt>
                <c:pt idx="696">
                  <c:v>6.5607231374836018E-3</c:v>
                </c:pt>
                <c:pt idx="697">
                  <c:v>5.2472014925373199E-3</c:v>
                </c:pt>
                <c:pt idx="698">
                  <c:v>3.0131004366812232E-3</c:v>
                </c:pt>
                <c:pt idx="699">
                  <c:v>1.5934805544439204E-3</c:v>
                </c:pt>
                <c:pt idx="700">
                  <c:v>-5.3782587523893343E-4</c:v>
                </c:pt>
                <c:pt idx="701">
                  <c:v>-2.0996040539067893E-3</c:v>
                </c:pt>
                <c:pt idx="702">
                  <c:v>-2.558511411542379E-3</c:v>
                </c:pt>
                <c:pt idx="703">
                  <c:v>-3.6277189717343291E-3</c:v>
                </c:pt>
                <c:pt idx="704">
                  <c:v>-6.6835207625025464E-3</c:v>
                </c:pt>
                <c:pt idx="705">
                  <c:v>-1.0630038384234165E-2</c:v>
                </c:pt>
                <c:pt idx="706">
                  <c:v>-1.6496174800046365E-2</c:v>
                </c:pt>
                <c:pt idx="707">
                  <c:v>-2.2279807747987754E-2</c:v>
                </c:pt>
                <c:pt idx="708">
                  <c:v>-2.7136442641946708E-2</c:v>
                </c:pt>
                <c:pt idx="709">
                  <c:v>-3.1057881916251015E-2</c:v>
                </c:pt>
                <c:pt idx="710">
                  <c:v>-3.4931139071502193E-2</c:v>
                </c:pt>
                <c:pt idx="711">
                  <c:v>-3.7470760021503222E-2</c:v>
                </c:pt>
                <c:pt idx="712">
                  <c:v>-3.9020630176632709E-2</c:v>
                </c:pt>
              </c:numCache>
            </c:numRef>
          </c:yVal>
          <c:smooth val="0"/>
          <c:extLst>
            <c:ext xmlns:c16="http://schemas.microsoft.com/office/drawing/2014/chart" uri="{C3380CC4-5D6E-409C-BE32-E72D297353CC}">
              <c16:uniqueId val="{00000001-981A-4D7B-B958-AE389E491B68}"/>
            </c:ext>
          </c:extLst>
        </c:ser>
        <c:dLbls>
          <c:showLegendKey val="0"/>
          <c:showVal val="0"/>
          <c:showCatName val="0"/>
          <c:showSerName val="0"/>
          <c:showPercent val="0"/>
          <c:showBubbleSize val="0"/>
        </c:dLbls>
        <c:axId val="236283392"/>
        <c:axId val="236284928"/>
      </c:scatterChart>
      <c:valAx>
        <c:axId val="236283392"/>
        <c:scaling>
          <c:orientation val="minMax"/>
          <c:max val="2010"/>
          <c:min val="1960"/>
        </c:scaling>
        <c:delete val="0"/>
        <c:axPos val="b"/>
        <c:numFmt formatCode="0" sourceLinked="0"/>
        <c:majorTickMark val="out"/>
        <c:minorTickMark val="none"/>
        <c:tickLblPos val="nextTo"/>
        <c:txPr>
          <a:bodyPr/>
          <a:lstStyle/>
          <a:p>
            <a:pPr>
              <a:defRPr sz="2000">
                <a:latin typeface="Arial" pitchFamily="34" charset="0"/>
                <a:cs typeface="Arial" pitchFamily="34" charset="0"/>
              </a:defRPr>
            </a:pPr>
            <a:endParaRPr lang="en-US"/>
          </a:p>
        </c:txPr>
        <c:crossAx val="236284928"/>
        <c:crossesAt val="-1"/>
        <c:crossBetween val="midCat"/>
        <c:majorUnit val="10"/>
      </c:valAx>
      <c:valAx>
        <c:axId val="236284928"/>
        <c:scaling>
          <c:orientation val="minMax"/>
          <c:max val="8.0000000000000057E-2"/>
          <c:min val="-4.0000000000000029E-2"/>
        </c:scaling>
        <c:delete val="0"/>
        <c:axPos val="l"/>
        <c:numFmt formatCode="0%" sourceLinked="0"/>
        <c:majorTickMark val="out"/>
        <c:minorTickMark val="none"/>
        <c:tickLblPos val="nextTo"/>
        <c:txPr>
          <a:bodyPr/>
          <a:lstStyle/>
          <a:p>
            <a:pPr>
              <a:defRPr sz="2000">
                <a:latin typeface="Arial" pitchFamily="34" charset="0"/>
                <a:cs typeface="Arial" pitchFamily="34" charset="0"/>
              </a:defRPr>
            </a:pPr>
            <a:endParaRPr lang="en-US"/>
          </a:p>
        </c:txPr>
        <c:crossAx val="236283392"/>
        <c:crosses val="autoZero"/>
        <c:crossBetween val="midCat"/>
      </c:valAx>
      <c:spPr>
        <a:solidFill>
          <a:srgbClr val="FFFFFF"/>
        </a:solidFill>
        <a:ln>
          <a:solidFill>
            <a:srgbClr val="000000"/>
          </a:solidFill>
        </a:ln>
      </c:spPr>
    </c:plotArea>
    <c:legend>
      <c:legendPos val="r"/>
      <c:layout>
        <c:manualLayout>
          <c:xMode val="edge"/>
          <c:yMode val="edge"/>
          <c:x val="0.55516139350560179"/>
          <c:y val="4.6104770455151427E-2"/>
          <c:w val="0.38847409568980684"/>
          <c:h val="0.17590219700176588"/>
        </c:manualLayout>
      </c:layout>
      <c:overlay val="0"/>
      <c:spPr>
        <a:solidFill>
          <a:srgbClr val="FFCCCC"/>
        </a:solidFill>
      </c:spPr>
      <c:txPr>
        <a:bodyPr/>
        <a:lstStyle/>
        <a:p>
          <a:pPr>
            <a:defRPr sz="2000">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6A176-5B7B-4A27-8879-5DB762B13AD9}" type="datetimeFigureOut">
              <a:rPr lang="en-US" smtClean="0"/>
              <a:t>1/24/2023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3AA168-335F-4132-AEF7-88A1A5F7848D}" type="slidenum">
              <a:rPr lang="en-US" smtClean="0"/>
              <a:t>‹#›</a:t>
            </a:fld>
            <a:endParaRPr lang="en-US"/>
          </a:p>
        </p:txBody>
      </p:sp>
    </p:spTree>
    <p:extLst>
      <p:ext uri="{BB962C8B-B14F-4D97-AF65-F5344CB8AC3E}">
        <p14:creationId xmlns:p14="http://schemas.microsoft.com/office/powerpoint/2010/main" val="385430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E4CAED6-5B64-46D6-8A52-2F215EEC3B2C}" type="slidenum">
              <a:rPr lang="en-US" sz="1200"/>
              <a:pPr algn="r" eaLnBrk="1" hangingPunct="1"/>
              <a:t>2</a:t>
            </a:fld>
            <a:endParaRPr lang="en-US" sz="1200"/>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https://fred.stlouisfed.org/series/DPCERE1Q156NBEA</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CC74BA-3DC1-431B-AC75-58BC07D73754}"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33310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EFB099-B22F-4BC5-82BD-BF7852300E8C}" type="slidenum">
              <a:rPr lang="en-US" smtClean="0"/>
              <a:pPr eaLnBrk="1" hangingPunct="1"/>
              <a:t>15</a:t>
            </a:fld>
            <a:endParaRPr lang="en-US" smtClean="0"/>
          </a:p>
        </p:txBody>
      </p:sp>
      <p:sp>
        <p:nvSpPr>
          <p:cNvPr id="87043" name="Rectangle 2"/>
          <p:cNvSpPr>
            <a:spLocks noGrp="1" noRot="1" noChangeAspect="1" noChangeArrowheads="1" noTextEdit="1"/>
          </p:cNvSpPr>
          <p:nvPr>
            <p:ph type="sldImg"/>
          </p:nvPr>
        </p:nvSpPr>
        <p:spPr>
          <a:xfrm>
            <a:off x="984250" y="533400"/>
            <a:ext cx="4738688" cy="2667000"/>
          </a:xfrm>
          <a:ln/>
        </p:spPr>
      </p:sp>
      <p:sp>
        <p:nvSpPr>
          <p:cNvPr id="87044" name="Rectangle 3"/>
          <p:cNvSpPr>
            <a:spLocks noGrp="1" noChangeArrowheads="1"/>
          </p:cNvSpPr>
          <p:nvPr>
            <p:ph type="body" idx="1"/>
          </p:nvPr>
        </p:nvSpPr>
        <p:spPr>
          <a:xfrm>
            <a:off x="609600" y="3429000"/>
            <a:ext cx="57150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r>
              <a:rPr lang="en-US" smtClean="0"/>
              <a:t>Note that aggregate investment equals total spending on </a:t>
            </a:r>
            <a:r>
              <a:rPr lang="en-US" u="sng" smtClean="0"/>
              <a:t>newly produced</a:t>
            </a:r>
            <a:r>
              <a:rPr lang="en-US" smtClean="0"/>
              <a:t> capital goods.  If I pay $1000 for a used computer for my business, then I’m doing $1000 of investment, but the person who sold it to me is doing $1000 of disinvestment, so there is no net impact on aggregate investment.  </a:t>
            </a:r>
          </a:p>
          <a:p>
            <a:pPr marL="171450" indent="-171450"/>
            <a:r>
              <a:rPr lang="en-US" u="sng" smtClean="0"/>
              <a:t>The housing issue</a:t>
            </a:r>
          </a:p>
          <a:p>
            <a:pPr marL="171450" indent="-171450">
              <a:buFont typeface="Wingdings" pitchFamily="2" charset="2"/>
              <a:buChar char="§"/>
            </a:pPr>
            <a:r>
              <a:rPr lang="en-US" smtClean="0"/>
              <a:t>A consumer’s spending on a new house counts under investment, not consumption.  </a:t>
            </a:r>
          </a:p>
          <a:p>
            <a:pPr marL="171450" indent="-171450">
              <a:buFont typeface="Wingdings" pitchFamily="2" charset="2"/>
              <a:buChar char="§"/>
            </a:pPr>
            <a:r>
              <a:rPr lang="en-US" smtClean="0"/>
              <a:t>A tenant’s spending on rent counts under services -- rent is considered spending on “housing services.” </a:t>
            </a:r>
          </a:p>
          <a:p>
            <a:pPr marL="171450" indent="-171450">
              <a:buFont typeface="Wingdings" pitchFamily="2" charset="2"/>
              <a:buChar char="§"/>
            </a:pPr>
            <a:r>
              <a:rPr lang="en-US" smtClean="0"/>
              <a:t>So what happens if a renter buys the house she had been renting?  Conceptually, consumption should remain unchanged:  just because she is no longer paying rent, she is still consuming the same housing services as before.  </a:t>
            </a:r>
          </a:p>
          <a:p>
            <a:pPr marL="171450" indent="-171450">
              <a:buFont typeface="Wingdings" pitchFamily="2" charset="2"/>
              <a:buChar char="§"/>
            </a:pPr>
            <a:r>
              <a:rPr lang="en-US" smtClean="0"/>
              <a:t>In national income accounting, (the services category of) consumption includes the imputed rental value of owner-occupied housing.  </a:t>
            </a:r>
          </a:p>
          <a:p>
            <a:pPr marL="171450" indent="-171450">
              <a:buFont typeface="Wingdings" pitchFamily="2" charset="2"/>
              <a:buChar char="§"/>
            </a:pPr>
            <a:r>
              <a:rPr lang="en-US" smtClean="0"/>
              <a:t>To help students keep all this straight, you might suggest that they think of a house as a piece of capital which is used to produce a consumer service, which we might call “housing services”.  Thus, spending on the house counts in “investment”, and the value of the housing services that the house provides counts under “consumption” (regardless of whether the housing services are being consumed by the owner of the house or a tenant).  </a:t>
            </a:r>
            <a:endParaRPr lang="en-US" u="sng" smtClean="0"/>
          </a:p>
          <a:p>
            <a:pPr marL="171450" indent="-171450"/>
            <a:r>
              <a:rPr lang="en-US" u="sng" smtClean="0"/>
              <a:t>Inventories</a:t>
            </a:r>
          </a:p>
          <a:p>
            <a:pPr marL="171450" indent="-171450">
              <a:buFont typeface="Wingdings" pitchFamily="2" charset="2"/>
              <a:buChar char="§"/>
            </a:pPr>
            <a:r>
              <a:rPr lang="en-US" smtClean="0"/>
              <a:t>If total inventories are $10 billion at the beginning of the year, and $12 billion at the end, then inventory investment equals $2 billion for the year.  </a:t>
            </a:r>
          </a:p>
          <a:p>
            <a:pPr marL="171450" indent="-171450">
              <a:buFont typeface="Wingdings" pitchFamily="2" charset="2"/>
              <a:buChar char="§"/>
            </a:pPr>
            <a:r>
              <a:rPr lang="en-US" smtClean="0"/>
              <a:t>Note that inventory investment can be negative (which means inventories fell over the year).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Downloaded on April 5, 2018</a:t>
            </a:r>
            <a:br>
              <a:rPr lang="en-US" dirty="0" smtClean="0"/>
            </a:br>
            <a:r>
              <a:rPr lang="en-US" dirty="0" smtClean="0"/>
              <a:t>Sources: BEA.GOV Tables</a:t>
            </a:r>
          </a:p>
          <a:p>
            <a:r>
              <a:rPr lang="en-US" dirty="0" smtClean="0"/>
              <a:t>Nominal GDP and its components: Table 1.1.5</a:t>
            </a:r>
          </a:p>
          <a:p>
            <a:r>
              <a:rPr lang="en-US" dirty="0" smtClean="0"/>
              <a:t>Real GDP and its components: Table 1.1.6</a:t>
            </a:r>
          </a:p>
          <a:p>
            <a:r>
              <a:rPr lang="en-US" dirty="0" smtClean="0"/>
              <a:t>Percentage Shares of Gross Domestic Product: Table 1.1.10</a:t>
            </a:r>
          </a:p>
          <a:p>
            <a:r>
              <a:rPr lang="en-US" dirty="0" smtClean="0"/>
              <a:t>Population: Table 7.1</a:t>
            </a:r>
          </a:p>
        </p:txBody>
      </p:sp>
      <p:sp>
        <p:nvSpPr>
          <p:cNvPr id="4" name="Slide Number Placeholder 3"/>
          <p:cNvSpPr>
            <a:spLocks noGrp="1"/>
          </p:cNvSpPr>
          <p:nvPr>
            <p:ph type="sldNum" sz="quarter" idx="10"/>
          </p:nvPr>
        </p:nvSpPr>
        <p:spPr/>
        <p:txBody>
          <a:bodyPr/>
          <a:lstStyle/>
          <a:p>
            <a:fld id="{483AA168-335F-4132-AEF7-88A1A5F7848D}" type="slidenum">
              <a:rPr lang="en-US" smtClean="0"/>
              <a:t>16</a:t>
            </a:fld>
            <a:endParaRPr lang="en-US"/>
          </a:p>
        </p:txBody>
      </p:sp>
    </p:spTree>
    <p:extLst>
      <p:ext uri="{BB962C8B-B14F-4D97-AF65-F5344CB8AC3E}">
        <p14:creationId xmlns:p14="http://schemas.microsoft.com/office/powerpoint/2010/main" val="352981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1000" y="685800"/>
            <a:ext cx="6096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a:t>
            </a:r>
            <a:r>
              <a:rPr lang="en-US" altLang="en-US" baseline="0" dirty="0" smtClean="0"/>
              <a:t> https://fred.stlouisfed.org/series/A006RE1Q156NBEA</a:t>
            </a:r>
            <a:endParaRPr lang="en-US" altLang="en-US" dirty="0" smtClean="0"/>
          </a:p>
          <a:p>
            <a:endParaRPr lang="en-US"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D64F8B-9088-435C-8750-ACB86B305FAF}"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1058151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3954C7-27B4-45C6-9F57-328C9C054428}" type="slidenum">
              <a:rPr lang="en-US" smtClean="0"/>
              <a:pPr eaLnBrk="1" hangingPunct="1"/>
              <a:t>18</a:t>
            </a:fld>
            <a:endParaRPr lang="en-US" smtClean="0"/>
          </a:p>
        </p:txBody>
      </p:sp>
      <p:sp>
        <p:nvSpPr>
          <p:cNvPr id="89091" name="Rectangle 2"/>
          <p:cNvSpPr>
            <a:spLocks noGrp="1" noRot="1" noChangeAspect="1" noChangeArrowheads="1" noTextEdit="1"/>
          </p:cNvSpPr>
          <p:nvPr>
            <p:ph type="sldImg"/>
          </p:nvPr>
        </p:nvSpPr>
        <p:spPr>
          <a:xfrm>
            <a:off x="984250" y="533400"/>
            <a:ext cx="4738688" cy="2667000"/>
          </a:xfrm>
          <a:ln/>
        </p:spPr>
      </p:sp>
      <p:sp>
        <p:nvSpPr>
          <p:cNvPr id="8909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you teach the stocks vs. flows concepts, this is a good example of the difference. </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04AFC5-2013-4D67-895A-100766DBA178}" type="slidenum">
              <a:rPr lang="en-US" smtClean="0"/>
              <a:pPr eaLnBrk="1" hangingPunct="1"/>
              <a:t>19</a:t>
            </a:fld>
            <a:endParaRPr lang="en-US" smtClean="0"/>
          </a:p>
        </p:txBody>
      </p:sp>
      <p:sp>
        <p:nvSpPr>
          <p:cNvPr id="90115" name="Rectangle 2"/>
          <p:cNvSpPr>
            <a:spLocks noGrp="1" noRot="1" noChangeAspect="1" noChangeArrowheads="1" noTextEdit="1"/>
          </p:cNvSpPr>
          <p:nvPr>
            <p:ph type="sldImg"/>
          </p:nvPr>
        </p:nvSpPr>
        <p:spPr>
          <a:xfrm>
            <a:off x="984250" y="533400"/>
            <a:ext cx="4738688" cy="2667000"/>
          </a:xfrm>
          <a:ln/>
        </p:spPr>
      </p:sp>
      <p:sp>
        <p:nvSpPr>
          <p:cNvPr id="9011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bathtub example is the classic means of explaining stocks and flows, and appears in Chapter 2.  </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5AD3D6-3330-4B92-A500-8AB9517CFF32}" type="slidenum">
              <a:rPr lang="en-US" smtClean="0"/>
              <a:pPr eaLnBrk="1" hangingPunct="1"/>
              <a:t>20</a:t>
            </a:fld>
            <a:endParaRPr lang="en-US" smtClean="0"/>
          </a:p>
        </p:txBody>
      </p:sp>
      <p:sp>
        <p:nvSpPr>
          <p:cNvPr id="91139" name="Rectangle 2"/>
          <p:cNvSpPr>
            <a:spLocks noGrp="1" noRot="1" noChangeAspect="1" noChangeArrowheads="1" noTextEdit="1"/>
          </p:cNvSpPr>
          <p:nvPr>
            <p:ph type="sldImg"/>
          </p:nvPr>
        </p:nvSpPr>
        <p:spPr>
          <a:xfrm>
            <a:off x="984250" y="533400"/>
            <a:ext cx="4738688" cy="2667000"/>
          </a:xfrm>
          <a:ln/>
        </p:spPr>
      </p:sp>
      <p:sp>
        <p:nvSpPr>
          <p:cNvPr id="9114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Point out that a specific quantity of a flow variable only makes sense if you know the size of the time unit.  </a:t>
            </a:r>
          </a:p>
          <a:p>
            <a:endParaRPr lang="en-US" smtClean="0"/>
          </a:p>
          <a:p>
            <a:r>
              <a:rPr lang="en-US" smtClean="0"/>
              <a:t>If someone tells you her salary is $5000 but does not say whether it is “per month” or “per year” or otherwise, then you’d have no idea what her salary really is.  </a:t>
            </a:r>
          </a:p>
          <a:p>
            <a:endParaRPr lang="en-US" smtClean="0"/>
          </a:p>
          <a:p>
            <a:r>
              <a:rPr lang="en-US" smtClean="0"/>
              <a:t>A pitfall with flow variables is that many of them have a very standard time unit (e.g., per year).  Therefore, people often omit the time unit:  “John’s salary is $50,000.”  And omitting the time unit makes it easy to forget that John’s salary is a flow variable, not a stock.  </a:t>
            </a:r>
          </a:p>
          <a:p>
            <a:endParaRPr lang="en-US" smtClean="0"/>
          </a:p>
          <a:p>
            <a:r>
              <a:rPr lang="en-US" smtClean="0"/>
              <a:t>Another point:  It is often the case that a flow variable measures the rate of change in a corresponding stock variable, as the examples on this slide (and the investment/capital example) make clear.  </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812800" y="566738"/>
            <a:ext cx="5027613" cy="2828925"/>
          </a:xfrm>
          <a:ln/>
        </p:spPr>
      </p:sp>
      <p:sp>
        <p:nvSpPr>
          <p:cNvPr id="92163" name="Rectangle 3"/>
          <p:cNvSpPr>
            <a:spLocks noGrp="1" noChangeArrowheads="1"/>
          </p:cNvSpPr>
          <p:nvPr>
            <p:ph type="body" idx="1"/>
          </p:nvPr>
        </p:nvSpPr>
        <p:spPr>
          <a:xfrm>
            <a:off x="558800" y="3668713"/>
            <a:ext cx="5794375" cy="5024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You can use this slide to get some class participation.  I suggest you display the entire slide, give students a few moments to formulate their answers, and then ask for volunteers.  Doing so results in wider participation than if you ask for someone to volunteer the answer immediately after displaying each item on the list.  </a:t>
            </a:r>
          </a:p>
          <a:p>
            <a:pPr>
              <a:spcBef>
                <a:spcPct val="0"/>
              </a:spcBef>
            </a:pPr>
            <a:endParaRPr lang="en-US" smtClean="0"/>
          </a:p>
          <a:p>
            <a:pPr>
              <a:spcBef>
                <a:spcPct val="0"/>
              </a:spcBef>
            </a:pPr>
            <a:r>
              <a:rPr lang="en-US" smtClean="0"/>
              <a:t>Here are the answers, and explanations:  </a:t>
            </a:r>
          </a:p>
          <a:p>
            <a:pPr marL="228600" lvl="1" indent="-114300">
              <a:spcBef>
                <a:spcPct val="0"/>
              </a:spcBef>
              <a:buFontTx/>
              <a:buChar char="•"/>
            </a:pPr>
            <a:r>
              <a:rPr lang="en-US" smtClean="0"/>
              <a:t>The balance on your credit card statement is a stock.  (A corresponding flow would be the amount of new purchases on your credit card statement.)  </a:t>
            </a:r>
          </a:p>
          <a:p>
            <a:pPr marL="228600" lvl="1" indent="-114300">
              <a:spcBef>
                <a:spcPct val="0"/>
              </a:spcBef>
              <a:buFontTx/>
              <a:buChar char="•"/>
            </a:pPr>
            <a:r>
              <a:rPr lang="en-US" smtClean="0"/>
              <a:t>How much you study is a flow.  The statement “I study 10 hours” is only meaningful if we know the time period – whether 10 years per day, per week, per month, etc.  </a:t>
            </a:r>
          </a:p>
          <a:p>
            <a:pPr marL="228600" lvl="1" indent="-114300">
              <a:spcBef>
                <a:spcPct val="0"/>
              </a:spcBef>
              <a:buFontTx/>
              <a:buChar char="•"/>
            </a:pPr>
            <a:r>
              <a:rPr lang="en-US" smtClean="0"/>
              <a:t>The size of your compact disc collection is a stock.  (A corresponding flow would be how many CDs you buy per month.)</a:t>
            </a:r>
          </a:p>
          <a:p>
            <a:pPr marL="228600" lvl="1" indent="-114300">
              <a:spcBef>
                <a:spcPct val="0"/>
              </a:spcBef>
              <a:buFontTx/>
              <a:buChar char="•"/>
            </a:pPr>
            <a:r>
              <a:rPr lang="en-US" smtClean="0"/>
              <a:t>The inflation rate is a flow:  we say “prices are increasing by 3.2% per year” or “by 0.4% per month.”  </a:t>
            </a:r>
          </a:p>
          <a:p>
            <a:pPr marL="228600" lvl="1" indent="-114300">
              <a:spcBef>
                <a:spcPct val="0"/>
              </a:spcBef>
              <a:buFontTx/>
              <a:buChar char="•"/>
            </a:pPr>
            <a:r>
              <a:rPr lang="en-US" smtClean="0"/>
              <a:t>The unemployment rate is a stock:  It’s the number of unemployed people divided by the number of people in the workforce.  In contrast, the number of newly unemployed people per month would be a flow.  </a:t>
            </a:r>
          </a:p>
          <a:p>
            <a:pPr>
              <a:spcBef>
                <a:spcPct val="0"/>
              </a:spcBef>
            </a:pPr>
            <a:endParaRPr lang="en-US" smtClean="0"/>
          </a:p>
          <a:p>
            <a:pPr>
              <a:spcBef>
                <a:spcPct val="0"/>
              </a:spcBef>
            </a:pPr>
            <a:r>
              <a:rPr lang="en-US" smtClean="0"/>
              <a:t>Note:  Students have not yet seen official definitions of the inflation and unemployment rates.  However, it is likely they are familiar with these terms, either from their introductory economics course or from reading the newspaper.  </a:t>
            </a:r>
          </a:p>
          <a:p>
            <a:pPr>
              <a:spcBef>
                <a:spcPct val="0"/>
              </a:spcBef>
            </a:pPr>
            <a:endParaRPr lang="en-US" smtClean="0"/>
          </a:p>
          <a:p>
            <a:pPr>
              <a:spcBef>
                <a:spcPct val="0"/>
              </a:spcBef>
            </a:pPr>
            <a:r>
              <a:rPr lang="en-US" smtClean="0"/>
              <a:t>Note:  The stocks vs. flows concept is not mentioned very much in the subsequent chapters.  If you do not want your students to forget it, then a good idea would be to do the following:  As subsequent chapters introduce new variables, ask students whether each new variable is a stock or a flow.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C2FE2E-8BE1-4F7A-B9D9-9C9725B1D9A1}" type="slidenum">
              <a:rPr lang="en-US" smtClean="0"/>
              <a:pPr eaLnBrk="1" hangingPunct="1"/>
              <a:t>22</a:t>
            </a:fld>
            <a:endParaRPr lang="en-US" smtClean="0"/>
          </a:p>
        </p:txBody>
      </p:sp>
      <p:sp>
        <p:nvSpPr>
          <p:cNvPr id="93187" name="Rectangle 2"/>
          <p:cNvSpPr>
            <a:spLocks noGrp="1" noRot="1" noChangeAspect="1" noChangeArrowheads="1" noTextEdit="1"/>
          </p:cNvSpPr>
          <p:nvPr>
            <p:ph type="sldImg"/>
          </p:nvPr>
        </p:nvSpPr>
        <p:spPr>
          <a:xfrm>
            <a:off x="984250" y="533400"/>
            <a:ext cx="4738688" cy="2667000"/>
          </a:xfrm>
          <a:ln/>
        </p:spPr>
      </p:sp>
      <p:sp>
        <p:nvSpPr>
          <p:cNvPr id="9318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Transfer payments are included in “government outlays,” but not in government spending.  People who receive transfer payments use these funds to pay for their consumption.  Thus, we avoid double-counting by excluding transfer payments from </a:t>
            </a:r>
            <a:r>
              <a:rPr lang="en-US" b="1" smtClean="0"/>
              <a:t>G</a:t>
            </a:r>
            <a:r>
              <a:rPr lang="en-US" smtClean="0"/>
              <a:t>.  </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April 5, 2018</a:t>
            </a:r>
            <a:br>
              <a:rPr lang="en-US" dirty="0" smtClean="0"/>
            </a:br>
            <a:r>
              <a:rPr lang="en-US" dirty="0" smtClean="0"/>
              <a:t>Sources: BEA.GOV Tables</a:t>
            </a:r>
          </a:p>
          <a:p>
            <a:r>
              <a:rPr lang="en-US" dirty="0" smtClean="0"/>
              <a:t>Nominal GDP and its components: Table 1.1.5</a:t>
            </a:r>
          </a:p>
          <a:p>
            <a:r>
              <a:rPr lang="en-US" dirty="0" smtClean="0"/>
              <a:t>Real GDP and its components: Table 1.1.6</a:t>
            </a:r>
          </a:p>
          <a:p>
            <a:r>
              <a:rPr lang="en-US" dirty="0" smtClean="0"/>
              <a:t>Percentage Shares of Gross Domestic Product: Table 1.1.10</a:t>
            </a:r>
          </a:p>
          <a:p>
            <a:r>
              <a:rPr lang="en-US" dirty="0" smtClean="0"/>
              <a:t>Population: Table 7.1</a:t>
            </a:r>
          </a:p>
        </p:txBody>
      </p:sp>
      <p:sp>
        <p:nvSpPr>
          <p:cNvPr id="4" name="Slide Number Placeholder 3"/>
          <p:cNvSpPr>
            <a:spLocks noGrp="1"/>
          </p:cNvSpPr>
          <p:nvPr>
            <p:ph type="sldNum" sz="quarter" idx="10"/>
          </p:nvPr>
        </p:nvSpPr>
        <p:spPr/>
        <p:txBody>
          <a:bodyPr/>
          <a:lstStyle/>
          <a:p>
            <a:fld id="{483AA168-335F-4132-AEF7-88A1A5F7848D}" type="slidenum">
              <a:rPr lang="en-US" smtClean="0"/>
              <a:t>23</a:t>
            </a:fld>
            <a:endParaRPr lang="en-US"/>
          </a:p>
        </p:txBody>
      </p:sp>
    </p:spTree>
    <p:extLst>
      <p:ext uri="{BB962C8B-B14F-4D97-AF65-F5344CB8AC3E}">
        <p14:creationId xmlns:p14="http://schemas.microsoft.com/office/powerpoint/2010/main" val="244193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8A4884-955C-40A5-99C9-A787B529AB9C}" type="slidenum">
              <a:rPr lang="en-US" smtClean="0"/>
              <a:pPr eaLnBrk="1" hangingPunct="1"/>
              <a:t>5</a:t>
            </a:fld>
            <a:endParaRPr lang="en-US" smtClean="0"/>
          </a:p>
        </p:txBody>
      </p:sp>
      <p:sp>
        <p:nvSpPr>
          <p:cNvPr id="78851" name="Rectangle 2"/>
          <p:cNvSpPr>
            <a:spLocks noGrp="1" noRot="1" noChangeAspect="1" noChangeArrowheads="1" noTextEdit="1"/>
          </p:cNvSpPr>
          <p:nvPr>
            <p:ph type="sldImg"/>
          </p:nvPr>
        </p:nvSpPr>
        <p:spPr>
          <a:xfrm>
            <a:off x="984250" y="533400"/>
            <a:ext cx="4738688" cy="2667000"/>
          </a:xfrm>
          <a:ln/>
        </p:spPr>
      </p:sp>
      <p:sp>
        <p:nvSpPr>
          <p:cNvPr id="7885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Most students, having taken principles of economics, will have seen this definition and be familiar with it.  It’s not worth spending a lot of time on.  </a:t>
            </a:r>
          </a:p>
          <a:p>
            <a:endParaRPr lang="en-US" dirty="0" smtClean="0"/>
          </a:p>
          <a:p>
            <a:r>
              <a:rPr lang="en-US" dirty="0" smtClean="0"/>
              <a:t>It might be worthwhile, however, to briefly review the factors of production.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1000" y="685800"/>
            <a:ext cx="6096000" cy="34290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https://fred.stlouisfed.org/series/A822RE1A156NBEA</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BB9027-9CC1-479D-BC96-1947BBBADC07}"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428644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April 5, 2018</a:t>
            </a:r>
            <a:br>
              <a:rPr lang="en-US" dirty="0" smtClean="0"/>
            </a:br>
            <a:r>
              <a:rPr lang="en-US" dirty="0" smtClean="0"/>
              <a:t>Sources: BEA.GOV Tables</a:t>
            </a:r>
          </a:p>
          <a:p>
            <a:r>
              <a:rPr lang="en-US" dirty="0" smtClean="0"/>
              <a:t>Nominal GDP and its components: Table 1.1.5</a:t>
            </a:r>
          </a:p>
          <a:p>
            <a:r>
              <a:rPr lang="en-US" dirty="0" smtClean="0"/>
              <a:t>Real GDP and its components: Table 1.1.6</a:t>
            </a:r>
          </a:p>
          <a:p>
            <a:r>
              <a:rPr lang="en-US" dirty="0" smtClean="0"/>
              <a:t>Percentage Shares of Gross Domestic Product: Table 1.1.10</a:t>
            </a:r>
          </a:p>
          <a:p>
            <a:r>
              <a:rPr lang="en-US" dirty="0" smtClean="0"/>
              <a:t>Population: Table 7.1</a:t>
            </a:r>
          </a:p>
        </p:txBody>
      </p:sp>
      <p:sp>
        <p:nvSpPr>
          <p:cNvPr id="4" name="Slide Number Placeholder 3"/>
          <p:cNvSpPr>
            <a:spLocks noGrp="1"/>
          </p:cNvSpPr>
          <p:nvPr>
            <p:ph type="sldNum" sz="quarter" idx="10"/>
          </p:nvPr>
        </p:nvSpPr>
        <p:spPr/>
        <p:txBody>
          <a:bodyPr/>
          <a:lstStyle/>
          <a:p>
            <a:fld id="{483AA168-335F-4132-AEF7-88A1A5F7848D}" type="slidenum">
              <a:rPr lang="en-US" smtClean="0"/>
              <a:t>26</a:t>
            </a:fld>
            <a:endParaRPr lang="en-US"/>
          </a:p>
        </p:txBody>
      </p:sp>
    </p:spTree>
    <p:extLst>
      <p:ext uri="{BB962C8B-B14F-4D97-AF65-F5344CB8AC3E}">
        <p14:creationId xmlns:p14="http://schemas.microsoft.com/office/powerpoint/2010/main" val="1319171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https://fred.stlouisfed.org/series/B020RE1A156NBEA (exports), https://fred.stlouisfed.org/series/B021RE1A156NBEA (imports), and https://fred.stlouisfed.org/series/A019RE1A156NBEA (net exports).</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453CAAD-685C-46C7-9733-C7FDE39ECC14}"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2539799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https://fred.stlouisfed.org/series/A019RE1A156NBEA</a:t>
            </a:r>
          </a:p>
          <a:p>
            <a:endParaRPr lang="en-US" alt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2B0AC37-2FEB-45F9-B3B5-46C996AFAC24}"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782814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April 5, 2018</a:t>
            </a:r>
            <a:br>
              <a:rPr lang="en-US" dirty="0" smtClean="0"/>
            </a:br>
            <a:r>
              <a:rPr lang="en-US" dirty="0" smtClean="0"/>
              <a:t>Sources: BEA.GOV Tables</a:t>
            </a:r>
          </a:p>
          <a:p>
            <a:r>
              <a:rPr lang="en-US" dirty="0" smtClean="0"/>
              <a:t>Nominal GDP and its components: Table 1.1.5</a:t>
            </a:r>
          </a:p>
          <a:p>
            <a:r>
              <a:rPr lang="en-US" dirty="0" smtClean="0"/>
              <a:t>Real GDP and its components: Table 1.1.6</a:t>
            </a:r>
          </a:p>
          <a:p>
            <a:r>
              <a:rPr lang="en-US" dirty="0" smtClean="0"/>
              <a:t>Percentage Shares of Gross Domestic Product: Table 1.1.10</a:t>
            </a:r>
          </a:p>
          <a:p>
            <a:r>
              <a:rPr lang="en-US" dirty="0" smtClean="0"/>
              <a:t>Population: Table 7.1</a:t>
            </a:r>
            <a:endParaRPr lang="en-US" dirty="0"/>
          </a:p>
        </p:txBody>
      </p:sp>
      <p:sp>
        <p:nvSpPr>
          <p:cNvPr id="4" name="Slide Number Placeholder 3"/>
          <p:cNvSpPr>
            <a:spLocks noGrp="1"/>
          </p:cNvSpPr>
          <p:nvPr>
            <p:ph type="sldNum" sz="quarter" idx="10"/>
          </p:nvPr>
        </p:nvSpPr>
        <p:spPr/>
        <p:txBody>
          <a:bodyPr/>
          <a:lstStyle/>
          <a:p>
            <a:fld id="{483AA168-335F-4132-AEF7-88A1A5F7848D}" type="slidenum">
              <a:rPr lang="en-US" smtClean="0"/>
              <a:t>29</a:t>
            </a:fld>
            <a:endParaRPr lang="en-US"/>
          </a:p>
        </p:txBody>
      </p:sp>
    </p:spTree>
    <p:extLst>
      <p:ext uri="{BB962C8B-B14F-4D97-AF65-F5344CB8AC3E}">
        <p14:creationId xmlns:p14="http://schemas.microsoft.com/office/powerpoint/2010/main" val="330787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79ED04-74C8-4F07-AF38-B7F6425FF382}" type="slidenum">
              <a:rPr lang="en-US" smtClean="0"/>
              <a:pPr eaLnBrk="1" hangingPunct="1"/>
              <a:t>30</a:t>
            </a:fld>
            <a:endParaRPr lang="en-US" smtClean="0"/>
          </a:p>
        </p:txBody>
      </p:sp>
      <p:sp>
        <p:nvSpPr>
          <p:cNvPr id="98307" name="Rectangle 2"/>
          <p:cNvSpPr>
            <a:spLocks noGrp="1" noRot="1" noChangeAspect="1" noChangeArrowheads="1" noTextEdit="1"/>
          </p:cNvSpPr>
          <p:nvPr>
            <p:ph type="sldImg"/>
          </p:nvPr>
        </p:nvSpPr>
        <p:spPr>
          <a:xfrm>
            <a:off x="984250" y="533400"/>
            <a:ext cx="4738688" cy="2667000"/>
          </a:xfrm>
          <a:ln/>
        </p:spPr>
      </p:sp>
      <p:sp>
        <p:nvSpPr>
          <p:cNvPr id="9830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why economists often use the terms </a:t>
            </a:r>
            <a:r>
              <a:rPr lang="en-US" b="1" smtClean="0"/>
              <a:t>income</a:t>
            </a:r>
            <a:r>
              <a:rPr lang="en-US" smtClean="0"/>
              <a:t>, </a:t>
            </a:r>
            <a:r>
              <a:rPr lang="en-US" b="1" smtClean="0"/>
              <a:t>output</a:t>
            </a:r>
            <a:r>
              <a:rPr lang="en-US" smtClean="0"/>
              <a:t>, </a:t>
            </a:r>
            <a:r>
              <a:rPr lang="en-US" b="1" smtClean="0"/>
              <a:t>expenditure</a:t>
            </a:r>
            <a:r>
              <a:rPr lang="en-US" smtClean="0"/>
              <a:t>, and </a:t>
            </a:r>
            <a:r>
              <a:rPr lang="en-US" b="1" smtClean="0"/>
              <a:t>GDP </a:t>
            </a:r>
            <a:r>
              <a:rPr lang="en-US" smtClean="0"/>
              <a:t>interchangeably.  </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2BE490-D982-49B4-BAF1-ABB3BEB52D82}" type="slidenum">
              <a:rPr lang="en-US" smtClean="0"/>
              <a:pPr eaLnBrk="1" hangingPunct="1"/>
              <a:t>31</a:t>
            </a:fld>
            <a:endParaRPr lang="en-US" smtClean="0"/>
          </a:p>
        </p:txBody>
      </p:sp>
      <p:sp>
        <p:nvSpPr>
          <p:cNvPr id="102403" name="Rectangle 2"/>
          <p:cNvSpPr>
            <a:spLocks noGrp="1" noRot="1" noChangeAspect="1" noChangeArrowheads="1" noTextEdit="1"/>
          </p:cNvSpPr>
          <p:nvPr>
            <p:ph type="sldImg"/>
          </p:nvPr>
        </p:nvSpPr>
        <p:spPr>
          <a:xfrm>
            <a:off x="984250" y="533400"/>
            <a:ext cx="4738688" cy="2667000"/>
          </a:xfrm>
          <a:ln/>
        </p:spPr>
      </p:sp>
      <p:sp>
        <p:nvSpPr>
          <p:cNvPr id="10240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(and a few of the following ones) contain exercises that you can have your students do in class for immediate reinforcement of the material.  </a:t>
            </a:r>
          </a:p>
          <a:p>
            <a:endParaRPr lang="en-US" dirty="0" smtClean="0"/>
          </a:p>
          <a:p>
            <a:r>
              <a:rPr lang="en-US" dirty="0" smtClean="0"/>
              <a:t>This problem requires calculators.  If most of your students do not have calculators, you might “hide” this slide and instead pass out a printout of it for a homework exercise. Or:  just have them write down the expressions that they would enter into a calculator if they had calculators, i.e.  Nominal GDP in 2016 =  $30 x 900  +  $100 x 192.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9456F7-BB37-4795-B86A-3232B6236AC1}" type="slidenum">
              <a:rPr lang="en-US" smtClean="0"/>
              <a:pPr eaLnBrk="1" hangingPunct="1"/>
              <a:t>7</a:t>
            </a:fld>
            <a:endParaRPr lang="en-US" smtClean="0"/>
          </a:p>
        </p:txBody>
      </p:sp>
      <p:sp>
        <p:nvSpPr>
          <p:cNvPr id="79875" name="Rectangle 2"/>
          <p:cNvSpPr>
            <a:spLocks noGrp="1" noRot="1" noChangeAspect="1" noChangeArrowheads="1" noTextEdit="1"/>
          </p:cNvSpPr>
          <p:nvPr>
            <p:ph type="sldImg"/>
          </p:nvPr>
        </p:nvSpPr>
        <p:spPr>
          <a:xfrm>
            <a:off x="984250" y="533400"/>
            <a:ext cx="4738688" cy="2667000"/>
          </a:xfrm>
          <a:ln/>
        </p:spPr>
      </p:sp>
      <p:sp>
        <p:nvSpPr>
          <p:cNvPr id="7987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lnSpc>
                <a:spcPct val="110000"/>
              </a:lnSpc>
              <a:spcBef>
                <a:spcPts val="0"/>
              </a:spcBef>
              <a:defRPr/>
            </a:pPr>
            <a:r>
              <a:rPr lang="en-US" dirty="0" smtClean="0"/>
              <a:t>Downloaded from </a:t>
            </a:r>
            <a:r>
              <a:rPr lang="en-US" dirty="0" smtClean="0">
                <a:hlinkClick r:id="rId3"/>
              </a:rPr>
              <a:t>http://research.stlouisfed.org/fred2/</a:t>
            </a:r>
            <a:r>
              <a:rPr lang="en-US" dirty="0" smtClean="0"/>
              <a:t> on January 19, 2023.</a:t>
            </a:r>
          </a:p>
          <a:p>
            <a:pPr>
              <a:lnSpc>
                <a:spcPct val="110000"/>
              </a:lnSpc>
              <a:spcBef>
                <a:spcPts val="0"/>
              </a:spcBef>
              <a:defRPr/>
            </a:pPr>
            <a:r>
              <a:rPr lang="en-US" dirty="0" smtClean="0"/>
              <a:t>Notice that the red line (nominal GDP) is steeper than the blue line (real GDP).   That’s because prices generally rise over time.  So, nominal GDP grows at a faster rate than real GDP.  </a:t>
            </a:r>
          </a:p>
          <a:p>
            <a:pPr>
              <a:lnSpc>
                <a:spcPct val="110000"/>
              </a:lnSpc>
              <a:spcBef>
                <a:spcPts val="0"/>
              </a:spcBef>
              <a:defRPr/>
            </a:pPr>
            <a:r>
              <a:rPr lang="en-US" dirty="0" smtClean="0"/>
              <a:t>Question: What is the significance of the two lines crossing in 2012?</a:t>
            </a:r>
          </a:p>
          <a:p>
            <a:pPr>
              <a:lnSpc>
                <a:spcPct val="110000"/>
              </a:lnSpc>
              <a:spcBef>
                <a:spcPts val="0"/>
              </a:spcBef>
              <a:defRPr/>
            </a:pPr>
            <a:r>
              <a:rPr lang="en-US" dirty="0" smtClean="0"/>
              <a:t>Answer:  2012 is the base year for this real GDP data, so RGDP = NGDP in 2012.  Before 2012, RGDP &gt; NGDP. After 2012, RGDP &lt; NGDP.  This is intuitive if you think about it for a minute:</a:t>
            </a:r>
            <a:r>
              <a:rPr lang="en-US" baseline="0" dirty="0" smtClean="0"/>
              <a:t> </a:t>
            </a:r>
            <a:r>
              <a:rPr lang="en-US" dirty="0" smtClean="0"/>
              <a:t>Take 1970.  When the economy’s output of 1970 is measured in the (then) current prices, GDP is about $1 trillion.  Between 1970 and 2000, most prices have risen.  Hence, if you value the country’s 1970 using the higher year-2000 prices (to get real GDP), you get a bigger value than if you measure 1970’s output using the low 1970 prices (nominal GDP).  This explains why real GDP is larger than nominal GDP in 1970 (as in most or all years before the base year).  </a:t>
            </a:r>
          </a:p>
          <a:p>
            <a:pPr>
              <a:lnSpc>
                <a:spcPct val="110000"/>
              </a:lnSpc>
              <a:spcBef>
                <a:spcPts val="0"/>
              </a:spcBef>
              <a:defRPr/>
            </a:pPr>
            <a:endParaRPr lang="en-US" dirty="0"/>
          </a:p>
        </p:txBody>
      </p:sp>
      <p:sp>
        <p:nvSpPr>
          <p:cNvPr id="4" name="Slide Number Placeholder 3"/>
          <p:cNvSpPr>
            <a:spLocks noGrp="1"/>
          </p:cNvSpPr>
          <p:nvPr>
            <p:ph type="sldNum" sz="quarter" idx="5"/>
          </p:nvPr>
        </p:nvSpPr>
        <p:spPr/>
        <p:txBody>
          <a:bodyPr/>
          <a:lstStyle/>
          <a:p>
            <a:pPr>
              <a:defRPr/>
            </a:pPr>
            <a:fld id="{0E315F80-572B-48FC-8297-EE8B4FA16BCF}" type="slidenum">
              <a:rPr lang="en-US" smtClean="0"/>
              <a:pPr>
                <a:defRPr/>
              </a:pPr>
              <a:t>35</a:t>
            </a:fld>
            <a:endParaRPr lang="en-US"/>
          </a:p>
        </p:txBody>
      </p:sp>
    </p:spTree>
    <p:extLst>
      <p:ext uri="{BB962C8B-B14F-4D97-AF65-F5344CB8AC3E}">
        <p14:creationId xmlns:p14="http://schemas.microsoft.com/office/powerpoint/2010/main" val="1928743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Downloaded from FRED on </a:t>
            </a:r>
            <a:r>
              <a:rPr lang="en-US" dirty="0" err="1" smtClean="0"/>
              <a:t>Janruary</a:t>
            </a:r>
            <a:r>
              <a:rPr lang="en-US" dirty="0" smtClean="0"/>
              <a:t> 19, 2023.</a:t>
            </a:r>
            <a:br>
              <a:rPr lang="en-US" dirty="0" smtClean="0"/>
            </a:br>
            <a:r>
              <a:rPr lang="en-US" dirty="0" smtClean="0"/>
              <a:t>Real Gross Domestic Product Growth Rate (A191RL1A225NBEA)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https://fred.stlouisfed.org/series/A191RL1A225NBEA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Gross Domestic Product Growth Rate (A191RP1A027NBEA)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https://fred.stlouisfed.org/series/A191RP1A027NBEA</a:t>
            </a:r>
          </a:p>
        </p:txBody>
      </p:sp>
      <p:sp>
        <p:nvSpPr>
          <p:cNvPr id="4" name="Slide Number Placeholder 3"/>
          <p:cNvSpPr>
            <a:spLocks noGrp="1"/>
          </p:cNvSpPr>
          <p:nvPr>
            <p:ph type="sldNum" sz="quarter" idx="10"/>
          </p:nvPr>
        </p:nvSpPr>
        <p:spPr/>
        <p:txBody>
          <a:bodyPr/>
          <a:lstStyle/>
          <a:p>
            <a:fld id="{99CD5095-9526-4715-A1FF-C60BBF12DE07}" type="slidenum">
              <a:rPr lang="en-US" smtClean="0"/>
              <a:t>40</a:t>
            </a:fld>
            <a:endParaRPr lang="en-US"/>
          </a:p>
        </p:txBody>
      </p:sp>
    </p:spTree>
    <p:extLst>
      <p:ext uri="{BB962C8B-B14F-4D97-AF65-F5344CB8AC3E}">
        <p14:creationId xmlns:p14="http://schemas.microsoft.com/office/powerpoint/2010/main" val="3516632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accessed on December 3, 2019</a:t>
            </a:r>
            <a:endParaRPr lang="en-US" dirty="0"/>
          </a:p>
        </p:txBody>
      </p:sp>
      <p:sp>
        <p:nvSpPr>
          <p:cNvPr id="4" name="Slide Number Placeholder 3"/>
          <p:cNvSpPr>
            <a:spLocks noGrp="1"/>
          </p:cNvSpPr>
          <p:nvPr>
            <p:ph type="sldNum" sz="quarter" idx="10"/>
          </p:nvPr>
        </p:nvSpPr>
        <p:spPr/>
        <p:txBody>
          <a:bodyPr/>
          <a:lstStyle/>
          <a:p>
            <a:fld id="{99CD5095-9526-4715-A1FF-C60BBF12DE07}" type="slidenum">
              <a:rPr lang="en-US" smtClean="0"/>
              <a:t>45</a:t>
            </a:fld>
            <a:endParaRPr lang="en-US"/>
          </a:p>
        </p:txBody>
      </p:sp>
    </p:spTree>
    <p:extLst>
      <p:ext uri="{BB962C8B-B14F-4D97-AF65-F5344CB8AC3E}">
        <p14:creationId xmlns:p14="http://schemas.microsoft.com/office/powerpoint/2010/main" val="4145885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DC8C7B-32D5-4FBB-BB27-1C2E066E36C8}" type="slidenum">
              <a:rPr lang="en-US" smtClean="0"/>
              <a:pPr eaLnBrk="1" hangingPunct="1"/>
              <a:t>53</a:t>
            </a:fld>
            <a:endParaRPr lang="en-US" smtClean="0"/>
          </a:p>
        </p:txBody>
      </p:sp>
      <p:sp>
        <p:nvSpPr>
          <p:cNvPr id="112643" name="Rectangle 2"/>
          <p:cNvSpPr>
            <a:spLocks noGrp="1" noRot="1" noChangeAspect="1" noChangeArrowheads="1" noTextEdit="1"/>
          </p:cNvSpPr>
          <p:nvPr>
            <p:ph type="sldImg"/>
          </p:nvPr>
        </p:nvSpPr>
        <p:spPr>
          <a:xfrm>
            <a:off x="984250" y="533400"/>
            <a:ext cx="4738688" cy="2667000"/>
          </a:xfrm>
          <a:ln/>
        </p:spPr>
      </p:sp>
      <p:sp>
        <p:nvSpPr>
          <p:cNvPr id="11264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handy arithmetic tricks will be useful in many different contexts later in this book. For example, in the Quantity Theory of Money in chapter 4, they help us understand how the Quantity Equation, MV = PY, gives us a relation between the rates of inflation, money growth, and GDP growth.  </a:t>
            </a:r>
          </a:p>
          <a:p>
            <a:endParaRPr lang="en-US" dirty="0" smtClean="0"/>
          </a:p>
          <a:p>
            <a:r>
              <a:rPr lang="en-US" dirty="0" smtClean="0"/>
              <a:t>The example on this slide uses </a:t>
            </a:r>
          </a:p>
          <a:p>
            <a:r>
              <a:rPr lang="en-US" dirty="0" smtClean="0"/>
              <a:t>   wage income = (hourly wage) x (number of hours worked)</a:t>
            </a:r>
          </a:p>
          <a:p>
            <a:endParaRPr lang="en-US" dirty="0" smtClean="0"/>
          </a:p>
          <a:p>
            <a:r>
              <a:rPr lang="en-US" dirty="0" smtClean="0"/>
              <a:t>Another example would be</a:t>
            </a:r>
          </a:p>
          <a:p>
            <a:r>
              <a:rPr lang="en-US" dirty="0" smtClean="0"/>
              <a:t>   revenue = price x quantity</a:t>
            </a:r>
          </a:p>
          <a:p>
            <a:endParaRPr lang="en-US" dirty="0" smtClean="0"/>
          </a:p>
          <a:p>
            <a:r>
              <a:rPr lang="en-US" dirty="0" smtClean="0"/>
              <a:t>Students will see many more examples later in the textbook.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B9577E-AFE3-4E22-9FEB-7A73144A2EC1}" type="slidenum">
              <a:rPr lang="en-US" smtClean="0"/>
              <a:pPr eaLnBrk="1" hangingPunct="1"/>
              <a:t>54</a:t>
            </a:fld>
            <a:endParaRPr lang="en-US" smtClean="0"/>
          </a:p>
        </p:txBody>
      </p:sp>
      <p:sp>
        <p:nvSpPr>
          <p:cNvPr id="113667" name="Rectangle 2"/>
          <p:cNvSpPr>
            <a:spLocks noGrp="1" noRot="1" noChangeAspect="1" noChangeArrowheads="1" noTextEdit="1"/>
          </p:cNvSpPr>
          <p:nvPr>
            <p:ph type="sldImg"/>
          </p:nvPr>
        </p:nvSpPr>
        <p:spPr>
          <a:xfrm>
            <a:off x="984250" y="533400"/>
            <a:ext cx="4738688" cy="2667000"/>
          </a:xfrm>
          <a:ln/>
        </p:spPr>
      </p:sp>
      <p:sp>
        <p:nvSpPr>
          <p:cNvPr id="11366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Again, we will see uses for this in many different contexts later in the textbook.  For example, if your wage rises 10% while prices rise 6%, then your real wage – the purchasing power of your wage – rises by about 4%, because</a:t>
            </a:r>
          </a:p>
          <a:p>
            <a:r>
              <a:rPr lang="en-US" smtClean="0"/>
              <a:t>   real wage = (nominal wage)/(price level)</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BB16EE-FA8E-4FBA-B132-C52A6587E274}" type="slidenum">
              <a:rPr lang="en-US" smtClean="0"/>
              <a:pPr eaLnBrk="1" hangingPunct="1"/>
              <a:t>61</a:t>
            </a:fld>
            <a:endParaRPr lang="en-US" smtClean="0"/>
          </a:p>
        </p:txBody>
      </p:sp>
      <p:sp>
        <p:nvSpPr>
          <p:cNvPr id="115715" name="Rectangle 2"/>
          <p:cNvSpPr>
            <a:spLocks noGrp="1" noRot="1" noChangeAspect="1" noChangeArrowheads="1" noTextEdit="1"/>
          </p:cNvSpPr>
          <p:nvPr>
            <p:ph type="sldImg"/>
          </p:nvPr>
        </p:nvSpPr>
        <p:spPr>
          <a:xfrm>
            <a:off x="984250" y="533400"/>
            <a:ext cx="4738688" cy="2667000"/>
          </a:xfrm>
          <a:ln/>
        </p:spPr>
      </p:sp>
      <p:sp>
        <p:nvSpPr>
          <p:cNvPr id="11571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Regarding the comparison of dollar figures from different years:</a:t>
            </a:r>
          </a:p>
          <a:p>
            <a:r>
              <a:rPr lang="en-US" smtClean="0"/>
              <a:t>If we want to know whether the average college graduate today is better off than the average college graduate of 1975, we can’t simply compare the nominal salaries, because the cost of living is so much higher now than in 1975.  We can use the CPI to express the 1975 in “current dollars”, i.e. see what it would be worth at today’s prices.  </a:t>
            </a:r>
          </a:p>
          <a:p>
            <a:r>
              <a:rPr lang="en-US" smtClean="0"/>
              <a:t>Also:  when the price of oil (and hence gasoline) shot up in 2000, some in the news reported that oil prices were even higher than in the 1970s.  This was true, but only in nominal terms.   If you use the CPI to adjust for inflation, the highest oil price in 2000 is still substantially less than the highest oil prices of the 1970s.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16F024-DD15-4CF2-81E5-78FC8E7285C7}" type="slidenum">
              <a:rPr lang="en-US" smtClean="0"/>
              <a:pPr eaLnBrk="1" hangingPunct="1"/>
              <a:t>62</a:t>
            </a:fld>
            <a:endParaRPr lang="en-US" smtClean="0"/>
          </a:p>
        </p:txBody>
      </p:sp>
      <p:sp>
        <p:nvSpPr>
          <p:cNvPr id="116739" name="Rectangle 2"/>
          <p:cNvSpPr>
            <a:spLocks noGrp="1" noRot="1" noChangeAspect="1" noChangeArrowheads="1" noTextEdit="1"/>
          </p:cNvSpPr>
          <p:nvPr>
            <p:ph type="sldImg"/>
          </p:nvPr>
        </p:nvSpPr>
        <p:spPr>
          <a:xfrm>
            <a:off x="984250" y="533400"/>
            <a:ext cx="4738688" cy="2667000"/>
          </a:xfrm>
          <a:ln/>
        </p:spPr>
      </p:sp>
      <p:sp>
        <p:nvSpPr>
          <p:cNvPr id="11674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5467E3-B61A-428A-9FE8-CE01F74F06C3}" type="slidenum">
              <a:rPr lang="en-US" smtClean="0"/>
              <a:pPr eaLnBrk="1" hangingPunct="1"/>
              <a:t>8</a:t>
            </a:fld>
            <a:endParaRPr lang="en-US" smtClean="0"/>
          </a:p>
        </p:txBody>
      </p:sp>
      <p:sp>
        <p:nvSpPr>
          <p:cNvPr id="80899" name="Rectangle 2"/>
          <p:cNvSpPr>
            <a:spLocks noGrp="1" noRot="1" noChangeAspect="1" noChangeArrowheads="1" noTextEdit="1"/>
          </p:cNvSpPr>
          <p:nvPr>
            <p:ph type="sldImg"/>
          </p:nvPr>
        </p:nvSpPr>
        <p:spPr>
          <a:xfrm>
            <a:off x="984250" y="533400"/>
            <a:ext cx="4738688" cy="2667000"/>
          </a:xfrm>
          <a:ln/>
        </p:spPr>
      </p:sp>
      <p:sp>
        <p:nvSpPr>
          <p:cNvPr id="8090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 might be useful here to remind students what “intermediate goods” are. </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8CE972-4D8C-45BF-AE78-3E1865ADFBD5}" type="slidenum">
              <a:rPr lang="en-US" smtClean="0"/>
              <a:pPr eaLnBrk="1" hangingPunct="1"/>
              <a:t>63</a:t>
            </a:fld>
            <a:endParaRPr lang="en-US" smtClean="0"/>
          </a:p>
        </p:txBody>
      </p:sp>
      <p:sp>
        <p:nvSpPr>
          <p:cNvPr id="119811" name="Rectangle 2"/>
          <p:cNvSpPr>
            <a:spLocks noGrp="1" noRot="1" noChangeAspect="1" noChangeArrowheads="1" noTextEdit="1"/>
          </p:cNvSpPr>
          <p:nvPr>
            <p:ph type="sldImg"/>
          </p:nvPr>
        </p:nvSpPr>
        <p:spPr>
          <a:xfrm>
            <a:off x="984250" y="533400"/>
            <a:ext cx="4738688" cy="2667000"/>
          </a:xfrm>
          <a:ln/>
        </p:spPr>
      </p:sp>
      <p:sp>
        <p:nvSpPr>
          <p:cNvPr id="11981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Each number is the percent of the “typical” household’s total expenditure. </a:t>
            </a:r>
          </a:p>
          <a:p>
            <a:r>
              <a:rPr lang="en-US" dirty="0" smtClean="0"/>
              <a:t>source:  Bureau of Labor Statistics, http://www.bls.gov/cpi/</a:t>
            </a:r>
          </a:p>
          <a:p>
            <a:endParaRPr lang="en-US" dirty="0" smtClean="0"/>
          </a:p>
          <a:p>
            <a:r>
              <a:rPr lang="en-US" dirty="0" smtClean="0"/>
              <a:t>Ask students for examples of how the breakdown of their own expenditure differs from that of the typical household shown here.  Then, ask students how the typical elderly person’s expenditure might differ from that shown here.  (This is relevant because the CPI is used to give Social Security COLAs to the elderly; however, the elderly spend a much larger fraction of their income on medical care, a category in which prices grow much faster than the CPI.) </a:t>
            </a:r>
          </a:p>
          <a:p>
            <a:endParaRPr lang="en-US" dirty="0" smtClean="0"/>
          </a:p>
          <a:p>
            <a:r>
              <a:rPr lang="en-US" dirty="0" smtClean="0"/>
              <a:t>The website listed above also gives a very fine disaggregation of each category, which enables students to compare their own spending on compact discs, beer, or cell phones to that of the “typical” household.  </a:t>
            </a:r>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381000" y="685800"/>
            <a:ext cx="6096000" cy="3429000"/>
          </a:xfrm>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2002 to 2003, it’s not obvious that the inflation rate will be positive (that the basket’s cost will increase):  the price of pizza rises by $1, the price of CDs falls by $1.  </a:t>
            </a:r>
          </a:p>
          <a:p>
            <a:endParaRPr lang="en-US" smtClean="0"/>
          </a:p>
          <a:p>
            <a:r>
              <a:rPr lang="en-US" smtClean="0"/>
              <a:t>However, since the basket contains twice as many pizzas as CDs, a given change in the price of pizza will have a bigger impact on the basket’s cost (and CPI) than the same sized price change in CDs.  </a:t>
            </a:r>
          </a:p>
          <a:p>
            <a:endParaRPr lang="en-US" smtClean="0"/>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AA5A8F-EFF4-4E6A-B8CF-9AB20053C0ED}" type="slidenum">
              <a:rPr lang="en-US" smtClean="0"/>
              <a:pPr eaLnBrk="1" hangingPunct="1"/>
              <a:t>69</a:t>
            </a:fld>
            <a:endParaRPr lang="en-US" smtClean="0"/>
          </a:p>
        </p:txBody>
      </p:sp>
      <p:sp>
        <p:nvSpPr>
          <p:cNvPr id="122883" name="Rectangle 2"/>
          <p:cNvSpPr>
            <a:spLocks noGrp="1" noRot="1" noChangeAspect="1" noChangeArrowheads="1" noTextEdit="1"/>
          </p:cNvSpPr>
          <p:nvPr>
            <p:ph type="sldImg"/>
          </p:nvPr>
        </p:nvSpPr>
        <p:spPr>
          <a:xfrm>
            <a:off x="984250" y="533400"/>
            <a:ext cx="4738688" cy="2667000"/>
          </a:xfrm>
          <a:ln/>
        </p:spPr>
      </p:sp>
      <p:sp>
        <p:nvSpPr>
          <p:cNvPr id="12288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B6F54E-578C-4621-87A0-9136A3F939B4}" type="slidenum">
              <a:rPr lang="en-US" smtClean="0"/>
              <a:pPr eaLnBrk="1" hangingPunct="1"/>
              <a:t>70</a:t>
            </a:fld>
            <a:endParaRPr lang="en-US" smtClean="0"/>
          </a:p>
        </p:txBody>
      </p:sp>
      <p:sp>
        <p:nvSpPr>
          <p:cNvPr id="123907" name="Rectangle 2"/>
          <p:cNvSpPr>
            <a:spLocks noGrp="1" noRot="1" noChangeAspect="1" noChangeArrowheads="1" noTextEdit="1"/>
          </p:cNvSpPr>
          <p:nvPr>
            <p:ph type="sldImg"/>
          </p:nvPr>
        </p:nvSpPr>
        <p:spPr>
          <a:xfrm>
            <a:off x="984250" y="533400"/>
            <a:ext cx="4738688" cy="2667000"/>
          </a:xfrm>
          <a:ln/>
        </p:spPr>
      </p:sp>
      <p:sp>
        <p:nvSpPr>
          <p:cNvPr id="12390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381000" y="685800"/>
            <a:ext cx="6096000" cy="3429000"/>
          </a:xfrm>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you can afford a few minutes of class time, you can use these questions to illustrate one reason why the CPI’s bias is important, and also to get students to think about the implications of applying a measure of the “typical household’s cost of living” to groups (like the elderly) that are not typical.  </a:t>
            </a:r>
          </a:p>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333A48-0F48-40C3-9FF4-5DF2FB85BA36}" type="slidenum">
              <a:rPr lang="en-US" smtClean="0"/>
              <a:pPr eaLnBrk="1" hangingPunct="1"/>
              <a:t>72</a:t>
            </a:fld>
            <a:endParaRPr lang="en-US" smtClean="0"/>
          </a:p>
        </p:txBody>
      </p:sp>
      <p:sp>
        <p:nvSpPr>
          <p:cNvPr id="125955" name="Rectangle 2"/>
          <p:cNvSpPr>
            <a:spLocks noGrp="1" noRot="1" noChangeAspect="1" noChangeArrowheads="1" noTextEdit="1"/>
          </p:cNvSpPr>
          <p:nvPr>
            <p:ph type="sldImg"/>
          </p:nvPr>
        </p:nvSpPr>
        <p:spPr>
          <a:xfrm>
            <a:off x="984250" y="533400"/>
            <a:ext cx="4738688" cy="2667000"/>
          </a:xfrm>
          <a:ln/>
        </p:spPr>
      </p:sp>
      <p:sp>
        <p:nvSpPr>
          <p:cNvPr id="12595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333A48-0F48-40C3-9FF4-5DF2FB85BA36}" type="slidenum">
              <a:rPr lang="en-US" smtClean="0"/>
              <a:pPr eaLnBrk="1" hangingPunct="1"/>
              <a:t>75</a:t>
            </a:fld>
            <a:endParaRPr lang="en-US" smtClean="0"/>
          </a:p>
        </p:txBody>
      </p:sp>
      <p:sp>
        <p:nvSpPr>
          <p:cNvPr id="125955" name="Rectangle 2"/>
          <p:cNvSpPr>
            <a:spLocks noGrp="1" noRot="1" noChangeAspect="1" noChangeArrowheads="1" noTextEdit="1"/>
          </p:cNvSpPr>
          <p:nvPr>
            <p:ph type="sldImg"/>
          </p:nvPr>
        </p:nvSpPr>
        <p:spPr>
          <a:xfrm>
            <a:off x="984250" y="533400"/>
            <a:ext cx="4738688" cy="2667000"/>
          </a:xfrm>
          <a:ln/>
        </p:spPr>
      </p:sp>
      <p:sp>
        <p:nvSpPr>
          <p:cNvPr id="12595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66672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FA2B89-580E-40A7-B537-FE60184ED512}" type="slidenum">
              <a:rPr lang="en-US" smtClean="0"/>
              <a:pPr eaLnBrk="1" hangingPunct="1"/>
              <a:t>80</a:t>
            </a:fld>
            <a:endParaRPr lang="en-US" smtClean="0"/>
          </a:p>
        </p:txBody>
      </p:sp>
      <p:sp>
        <p:nvSpPr>
          <p:cNvPr id="129027" name="Rectangle 2"/>
          <p:cNvSpPr>
            <a:spLocks noGrp="1" noRot="1" noChangeAspect="1" noChangeArrowheads="1" noTextEdit="1"/>
          </p:cNvSpPr>
          <p:nvPr>
            <p:ph type="sldImg"/>
          </p:nvPr>
        </p:nvSpPr>
        <p:spPr>
          <a:xfrm>
            <a:off x="984250" y="533400"/>
            <a:ext cx="4738688" cy="2667000"/>
          </a:xfrm>
          <a:ln/>
        </p:spPr>
      </p:sp>
      <p:sp>
        <p:nvSpPr>
          <p:cNvPr id="12902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Downloaded on February</a:t>
            </a:r>
            <a:r>
              <a:rPr lang="en-US" baseline="0" dirty="0" smtClean="0"/>
              <a:t> 4, 2021</a:t>
            </a:r>
            <a:r>
              <a:rPr lang="en-US" dirty="0" smtClean="0"/>
              <a: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E0F4F22-2884-499D-B9CE-2E8DFDC9835A}" type="slidenum">
              <a:rPr lang="en-US" smtClean="0"/>
              <a:pPr eaLnBrk="1" hangingPunct="1"/>
              <a:t>81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February</a:t>
            </a:r>
            <a:r>
              <a:rPr lang="en-US" baseline="0" dirty="0" smtClean="0"/>
              <a:t> 4, 2021</a:t>
            </a:r>
            <a:endParaRPr lang="en-US" dirty="0"/>
          </a:p>
        </p:txBody>
      </p:sp>
      <p:sp>
        <p:nvSpPr>
          <p:cNvPr id="4" name="Slide Number Placeholder 3"/>
          <p:cNvSpPr>
            <a:spLocks noGrp="1"/>
          </p:cNvSpPr>
          <p:nvPr>
            <p:ph type="sldNum" sz="quarter" idx="10"/>
          </p:nvPr>
        </p:nvSpPr>
        <p:spPr/>
        <p:txBody>
          <a:bodyPr/>
          <a:lstStyle/>
          <a:p>
            <a:fld id="{483AA168-335F-4132-AEF7-88A1A5F7848D}" type="slidenum">
              <a:rPr lang="en-US" smtClean="0"/>
              <a:t>82</a:t>
            </a:fld>
            <a:endParaRPr lang="en-US"/>
          </a:p>
        </p:txBody>
      </p:sp>
    </p:spTree>
    <p:extLst>
      <p:ext uri="{BB962C8B-B14F-4D97-AF65-F5344CB8AC3E}">
        <p14:creationId xmlns:p14="http://schemas.microsoft.com/office/powerpoint/2010/main" val="49145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US" dirty="0" smtClean="0"/>
              <a:t>This is end-of-chapter problem 2 on p.41. </a:t>
            </a:r>
          </a:p>
          <a:p>
            <a:pPr>
              <a:spcBef>
                <a:spcPct val="0"/>
              </a:spcBef>
            </a:pPr>
            <a:endParaRPr lang="en-US" dirty="0" smtClean="0"/>
          </a:p>
          <a:p>
            <a:pPr>
              <a:spcBef>
                <a:spcPct val="0"/>
              </a:spcBef>
            </a:pPr>
            <a:r>
              <a:rPr lang="en-US" dirty="0" smtClean="0"/>
              <a:t>When students compute GDP, they should assume that these are the only transactions in the economy.  </a:t>
            </a:r>
          </a:p>
          <a:p>
            <a:pPr>
              <a:spcBef>
                <a:spcPct val="0"/>
              </a:spcBef>
            </a:pPr>
            <a:endParaRPr lang="en-US" dirty="0" smtClean="0"/>
          </a:p>
          <a:p>
            <a:pPr>
              <a:spcBef>
                <a:spcPct val="0"/>
              </a:spcBef>
            </a:pPr>
            <a:r>
              <a:rPr lang="en-US" dirty="0" smtClean="0"/>
              <a:t>Lessons of this problem:  </a:t>
            </a:r>
          </a:p>
          <a:p>
            <a:pPr>
              <a:spcBef>
                <a:spcPct val="0"/>
              </a:spcBef>
              <a:buFontTx/>
              <a:buAutoNum type="arabicPeriod"/>
            </a:pPr>
            <a:r>
              <a:rPr lang="en-US" dirty="0" smtClean="0"/>
              <a:t> GDP = value of final goods = sum of value at all stages of production</a:t>
            </a:r>
          </a:p>
          <a:p>
            <a:pPr>
              <a:spcBef>
                <a:spcPct val="0"/>
              </a:spcBef>
              <a:buFontTx/>
              <a:buAutoNum type="arabicPeriod"/>
            </a:pPr>
            <a:r>
              <a:rPr lang="en-US" dirty="0" smtClean="0"/>
              <a:t> We don’t include the value of intermediate goods in GDP because their value is already embodied in the value of the final goods.  </a:t>
            </a:r>
          </a:p>
          <a:p>
            <a:pPr>
              <a:spcBef>
                <a:spcPct val="0"/>
              </a:spcBef>
            </a:pPr>
            <a:endParaRPr lang="en-US" dirty="0" smtClean="0"/>
          </a:p>
          <a:p>
            <a:pPr>
              <a:spcBef>
                <a:spcPct val="0"/>
              </a:spcBef>
            </a:pPr>
            <a:r>
              <a:rPr lang="en-US" dirty="0" smtClean="0"/>
              <a:t>Answer:  </a:t>
            </a:r>
          </a:p>
          <a:p>
            <a:pPr>
              <a:spcBef>
                <a:spcPct val="0"/>
              </a:spcBef>
            </a:pPr>
            <a:r>
              <a:rPr lang="en-US" dirty="0" smtClean="0"/>
              <a:t>Each person’s value-added (VA) equals the value of what he/she produced minus the value of the intermediate inputs he/she started with.  </a:t>
            </a:r>
          </a:p>
          <a:p>
            <a:pPr>
              <a:spcBef>
                <a:spcPct val="0"/>
              </a:spcBef>
            </a:pPr>
            <a:r>
              <a:rPr lang="en-US" dirty="0" smtClean="0"/>
              <a:t>	Farmer’s VA = $1</a:t>
            </a:r>
          </a:p>
          <a:p>
            <a:pPr>
              <a:spcBef>
                <a:spcPct val="0"/>
              </a:spcBef>
            </a:pPr>
            <a:r>
              <a:rPr lang="en-US" dirty="0" smtClean="0"/>
              <a:t>	Miller’s VA = $3</a:t>
            </a:r>
          </a:p>
          <a:p>
            <a:pPr>
              <a:spcBef>
                <a:spcPct val="0"/>
              </a:spcBef>
            </a:pPr>
            <a:r>
              <a:rPr lang="en-US" dirty="0" smtClean="0"/>
              <a:t>	Baker’s VA = $3</a:t>
            </a:r>
          </a:p>
          <a:p>
            <a:pPr>
              <a:spcBef>
                <a:spcPct val="0"/>
              </a:spcBef>
            </a:pPr>
            <a:r>
              <a:rPr lang="en-US" dirty="0" smtClean="0"/>
              <a:t>	GDP = $6</a:t>
            </a:r>
          </a:p>
          <a:p>
            <a:pPr>
              <a:spcBef>
                <a:spcPct val="0"/>
              </a:spcBef>
            </a:pPr>
            <a:r>
              <a:rPr lang="en-US" dirty="0" smtClean="0"/>
              <a:t>Note that GDP = value of final good = sum of value-added at all stages of production.  </a:t>
            </a:r>
          </a:p>
          <a:p>
            <a:pPr>
              <a:spcBef>
                <a:spcPct val="0"/>
              </a:spcBef>
            </a:pPr>
            <a:endParaRPr lang="en-US" dirty="0" smtClean="0"/>
          </a:p>
          <a:p>
            <a:pPr>
              <a:spcBef>
                <a:spcPct val="0"/>
              </a:spcBef>
            </a:pPr>
            <a:r>
              <a:rPr lang="en-US" dirty="0" smtClean="0"/>
              <a:t>Even though this problem is highly simplified, its main lesson holds in the real world:  the value of all final goods produced equals the sum of value-added in all stages of production of all goods.  </a:t>
            </a:r>
          </a:p>
        </p:txBody>
      </p:sp>
      <p:sp>
        <p:nvSpPr>
          <p:cNvPr id="4" name="Slide Number Placeholder 3"/>
          <p:cNvSpPr>
            <a:spLocks noGrp="1"/>
          </p:cNvSpPr>
          <p:nvPr>
            <p:ph type="sldNum" sz="quarter" idx="10"/>
          </p:nvPr>
        </p:nvSpPr>
        <p:spPr/>
        <p:txBody>
          <a:bodyPr/>
          <a:lstStyle/>
          <a:p>
            <a:fld id="{483AA168-335F-4132-AEF7-88A1A5F7848D}" type="slidenum">
              <a:rPr lang="en-US" smtClean="0"/>
              <a:t>9</a:t>
            </a:fld>
            <a:endParaRPr lang="en-US"/>
          </a:p>
        </p:txBody>
      </p:sp>
    </p:spTree>
    <p:extLst>
      <p:ext uri="{BB962C8B-B14F-4D97-AF65-F5344CB8AC3E}">
        <p14:creationId xmlns:p14="http://schemas.microsoft.com/office/powerpoint/2010/main" val="4025186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381000" y="685800"/>
            <a:ext cx="6096000" cy="3429000"/>
          </a:xfrm>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source:  Bureau of Labor Statistics, U.S. Department of Labor.  http://www.bls.gov</a:t>
            </a:r>
          </a:p>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381000" y="685800"/>
            <a:ext cx="6096000" cy="3429000"/>
          </a:xfrm>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381000" y="685800"/>
            <a:ext cx="6096000" cy="3429000"/>
          </a:xfrm>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Allow two minutes of class time for your students to work this exercise.  This will give them immediate reinforcement of the definitions of the labor force participation rate, the unemployment rate, and the “arithmetic tricks for working with percentage changes” introduced earlier.</a:t>
            </a:r>
          </a:p>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381000" y="685800"/>
            <a:ext cx="6096000" cy="3429000"/>
          </a:xfrm>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Feel free to delete the red italicized text if you think it will only confuse your students.  </a:t>
            </a:r>
          </a:p>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88A716-AEAE-4CA5-AB46-C945FDA592E5}" type="slidenum">
              <a:rPr lang="en-US" smtClean="0"/>
              <a:pPr eaLnBrk="1" hangingPunct="1"/>
              <a:t>88</a:t>
            </a:fld>
            <a:endParaRPr lang="en-US" smtClean="0"/>
          </a:p>
        </p:txBody>
      </p:sp>
      <p:sp>
        <p:nvSpPr>
          <p:cNvPr id="134147" name="Rectangle 2"/>
          <p:cNvSpPr>
            <a:spLocks noGrp="1" noRot="1" noChangeAspect="1" noChangeArrowheads="1" noTextEdit="1"/>
          </p:cNvSpPr>
          <p:nvPr>
            <p:ph type="sldImg"/>
          </p:nvPr>
        </p:nvSpPr>
        <p:spPr>
          <a:xfrm>
            <a:off x="381000" y="685800"/>
            <a:ext cx="6096000" cy="34290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http://research.stlouisfed.org/fred2/</a:t>
            </a:r>
          </a:p>
          <a:p>
            <a:endParaRPr lang="en-US" dirty="0" smtClean="0"/>
          </a:p>
          <a:p>
            <a:r>
              <a:rPr lang="en-US" dirty="0" smtClean="0"/>
              <a:t>This graph shows the percentage change in total U.S. non-farm employment from 12 months earlier (based on monthly, seasonally-adjusted data from the Bureau of Labor Statistics), from two surveys:  The household survey, which is used to generate the widely-known unemployment rate data, and the establishment survey.  </a:t>
            </a:r>
          </a:p>
          <a:p>
            <a:endParaRPr lang="en-US" dirty="0" smtClean="0"/>
          </a:p>
          <a:p>
            <a:r>
              <a:rPr lang="en-US" dirty="0" smtClean="0"/>
              <a:t>The textbook (pp.39-40) discusses the establishment survey in detail and contrasts it with the household survey to help explain the divergences. </a:t>
            </a:r>
          </a:p>
          <a:p>
            <a:endParaRPr lang="en-US" dirty="0" smtClean="0"/>
          </a:p>
        </p:txBody>
      </p:sp>
      <p:sp>
        <p:nvSpPr>
          <p:cNvPr id="4" name="Slide Number Placeholder 3"/>
          <p:cNvSpPr>
            <a:spLocks noGrp="1"/>
          </p:cNvSpPr>
          <p:nvPr>
            <p:ph type="sldNum" sz="quarter" idx="5"/>
          </p:nvPr>
        </p:nvSpPr>
        <p:spPr/>
        <p:txBody>
          <a:bodyPr/>
          <a:lstStyle/>
          <a:p>
            <a:pPr>
              <a:defRPr/>
            </a:pPr>
            <a:fld id="{917554F4-4C32-4A49-801B-64A0EC542ADB}" type="slidenum">
              <a:rPr lang="en-US" smtClean="0"/>
              <a:pPr>
                <a:defRPr/>
              </a:pPr>
              <a:t>89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67CEE0D-328E-47F6-9250-9E4503DC3D76}" type="slidenum">
              <a:rPr lang="en-US" sz="1200"/>
              <a:pPr algn="r" eaLnBrk="1" hangingPunct="1"/>
              <a:t>92</a:t>
            </a:fld>
            <a:endParaRPr lang="en-US" sz="120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65FAB92-510F-4DB1-8B47-F792454F2D90}" type="slidenum">
              <a:rPr lang="en-US" sz="1200"/>
              <a:pPr algn="r" eaLnBrk="1" hangingPunct="1"/>
              <a:t>93</a:t>
            </a:fld>
            <a:endParaRPr lang="en-US" sz="1200"/>
          </a:p>
        </p:txBody>
      </p:sp>
      <p:sp>
        <p:nvSpPr>
          <p:cNvPr id="137219" name="Rectangle 2"/>
          <p:cNvSpPr>
            <a:spLocks noGrp="1" noRot="1" noChangeAspect="1" noChangeArrowheads="1" noTextEdit="1"/>
          </p:cNvSpPr>
          <p:nvPr>
            <p:ph type="sldImg"/>
          </p:nvPr>
        </p:nvSpPr>
        <p:spPr>
          <a:xfrm>
            <a:off x="381000" y="685800"/>
            <a:ext cx="6096000" cy="3429000"/>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BD04C9-5EC0-4E67-8F3C-7FD84D9579D5}" type="slidenum">
              <a:rPr lang="en-US" smtClean="0"/>
              <a:pPr eaLnBrk="1" hangingPunct="1"/>
              <a:t>10</a:t>
            </a:fld>
            <a:endParaRPr lang="en-US" smtClean="0"/>
          </a:p>
        </p:txBody>
      </p:sp>
      <p:sp>
        <p:nvSpPr>
          <p:cNvPr id="82947" name="Rectangle 2"/>
          <p:cNvSpPr>
            <a:spLocks noGrp="1" noRot="1" noChangeAspect="1" noChangeArrowheads="1" noTextEdit="1"/>
          </p:cNvSpPr>
          <p:nvPr>
            <p:ph type="sldImg"/>
          </p:nvPr>
        </p:nvSpPr>
        <p:spPr>
          <a:xfrm>
            <a:off x="984250" y="533400"/>
            <a:ext cx="4738688" cy="2667000"/>
          </a:xfrm>
          <a:ln/>
        </p:spPr>
      </p:sp>
      <p:sp>
        <p:nvSpPr>
          <p:cNvPr id="8294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5F7B59-F2AA-4D14-B070-C91AF828E587}" type="slidenum">
              <a:rPr lang="en-US" smtClean="0"/>
              <a:pPr eaLnBrk="1" hangingPunct="1"/>
              <a:t>11</a:t>
            </a:fld>
            <a:endParaRPr lang="en-US" smtClean="0"/>
          </a:p>
        </p:txBody>
      </p:sp>
      <p:sp>
        <p:nvSpPr>
          <p:cNvPr id="83971" name="Rectangle 2"/>
          <p:cNvSpPr>
            <a:spLocks noGrp="1" noRot="1" noChangeAspect="1" noChangeArrowheads="1" noTextEdit="1"/>
          </p:cNvSpPr>
          <p:nvPr>
            <p:ph type="sldImg"/>
          </p:nvPr>
        </p:nvSpPr>
        <p:spPr>
          <a:xfrm>
            <a:off x="984250" y="533400"/>
            <a:ext cx="47386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lists the expenditure components; the following slides will define and discuss each of them. </a:t>
            </a:r>
          </a:p>
          <a:p>
            <a:endParaRPr lang="en-US" smtClean="0"/>
          </a:p>
          <a:p>
            <a:r>
              <a:rPr lang="en-US" smtClean="0"/>
              <a:t>We can define GDP not just as total expenditure on final goods &amp; services, but also as (the value of) aggregate output of final goods &amp; services.  </a:t>
            </a:r>
          </a:p>
          <a:p>
            <a:endParaRPr lang="en-US" smtClean="0"/>
          </a:p>
          <a:p>
            <a:pPr>
              <a:spcBef>
                <a:spcPct val="40000"/>
              </a:spcBef>
            </a:pPr>
            <a:r>
              <a:rPr lang="en-US" smtClean="0"/>
              <a:t>An </a:t>
            </a:r>
            <a:r>
              <a:rPr lang="en-US" b="1" smtClean="0"/>
              <a:t>identity</a:t>
            </a:r>
            <a:r>
              <a:rPr lang="en-US" smtClean="0"/>
              <a:t> is an equation that always holds because of the way the variables are defined.  </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0186F7-E382-4687-A64A-E9049B8929A6}" type="slidenum">
              <a:rPr lang="en-US" smtClean="0"/>
              <a:pPr eaLnBrk="1" hangingPunct="1"/>
              <a:t>12</a:t>
            </a:fld>
            <a:endParaRPr lang="en-US" smtClean="0"/>
          </a:p>
        </p:txBody>
      </p:sp>
      <p:sp>
        <p:nvSpPr>
          <p:cNvPr id="84995" name="Rectangle 2"/>
          <p:cNvSpPr>
            <a:spLocks noGrp="1" noRot="1" noChangeAspect="1" noChangeArrowheads="1" noTextEdit="1"/>
          </p:cNvSpPr>
          <p:nvPr>
            <p:ph type="sldImg"/>
          </p:nvPr>
        </p:nvSpPr>
        <p:spPr>
          <a:xfrm>
            <a:off x="984250" y="533400"/>
            <a:ext cx="4738688" cy="2667000"/>
          </a:xfrm>
          <a:ln/>
        </p:spPr>
      </p:sp>
      <p:sp>
        <p:nvSpPr>
          <p:cNvPr id="8499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A consumer’s spending on a new house counts under investment, not consumption.  More on this in a few moments, when we get to Investment.  </a:t>
            </a:r>
          </a:p>
          <a:p>
            <a:pPr>
              <a:spcBef>
                <a:spcPct val="0"/>
              </a:spcBef>
            </a:pPr>
            <a:endParaRPr lang="en-US" smtClean="0"/>
          </a:p>
          <a:p>
            <a:pPr>
              <a:spcBef>
                <a:spcPct val="0"/>
              </a:spcBef>
            </a:pPr>
            <a:r>
              <a:rPr lang="en-US" smtClean="0"/>
              <a:t>A tenant’s spending on rent counts under services -- rent is considered spending on “housing services.” </a:t>
            </a:r>
          </a:p>
          <a:p>
            <a:pPr>
              <a:spcBef>
                <a:spcPct val="0"/>
              </a:spcBef>
            </a:pPr>
            <a:endParaRPr lang="en-US" smtClean="0"/>
          </a:p>
          <a:p>
            <a:pPr>
              <a:spcBef>
                <a:spcPct val="0"/>
              </a:spcBef>
            </a:pPr>
            <a:r>
              <a:rPr lang="en-US" smtClean="0"/>
              <a:t>So what happens if a renter buys the house she had been renting?  Conceptually, consumption should remain unchanged:  just because she is no longer paying rent, she is still consuming the same housing services as before.  </a:t>
            </a:r>
          </a:p>
          <a:p>
            <a:pPr>
              <a:spcBef>
                <a:spcPct val="0"/>
              </a:spcBef>
            </a:pPr>
            <a:endParaRPr lang="en-US" smtClean="0"/>
          </a:p>
          <a:p>
            <a:pPr>
              <a:spcBef>
                <a:spcPct val="0"/>
              </a:spcBef>
            </a:pPr>
            <a:r>
              <a:rPr lang="en-US" smtClean="0"/>
              <a:t>In national income accounting, (the services category of) consumption includes the imputed rental value of owner-occupied housing.  </a:t>
            </a:r>
          </a:p>
          <a:p>
            <a:pPr>
              <a:spcBef>
                <a:spcPct val="0"/>
              </a:spcBef>
            </a:pPr>
            <a:endParaRPr lang="en-US" smtClean="0"/>
          </a:p>
          <a:p>
            <a:pPr>
              <a:spcBef>
                <a:spcPct val="0"/>
              </a:spcBef>
            </a:pPr>
            <a:r>
              <a:rPr lang="en-US" smtClean="0"/>
              <a:t>To help students keep all this straight, you might suggest that they think of a house as a piece of capital which is used to produce a consumer service, which we might call “housing services.”  Thus, spending on the house counts in “investment,” and the value of the housing services that the house provides counts under “consumption” (regardless of whether the housing services are being consumed by the owner of the house or a tenant).  </a:t>
            </a:r>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April 5, 2018</a:t>
            </a:r>
            <a:br>
              <a:rPr lang="en-US" dirty="0" smtClean="0"/>
            </a:br>
            <a:r>
              <a:rPr lang="en-US" dirty="0" smtClean="0"/>
              <a:t>Sources: BEA.GOV Tables</a:t>
            </a:r>
          </a:p>
          <a:p>
            <a:r>
              <a:rPr lang="en-US" dirty="0" smtClean="0"/>
              <a:t>Nominal GDP and its components: Table 1.1.5</a:t>
            </a:r>
          </a:p>
          <a:p>
            <a:r>
              <a:rPr lang="en-US" dirty="0" smtClean="0"/>
              <a:t>Real GDP and its components: Table 1.1.6</a:t>
            </a:r>
          </a:p>
          <a:p>
            <a:r>
              <a:rPr lang="en-US" dirty="0" smtClean="0"/>
              <a:t>Percentage Shares of Gross Domestic Product: Table 1.1.10</a:t>
            </a:r>
          </a:p>
          <a:p>
            <a:r>
              <a:rPr lang="en-US" dirty="0" smtClean="0"/>
              <a:t>Population: Table 7.1</a:t>
            </a:r>
          </a:p>
        </p:txBody>
      </p:sp>
      <p:sp>
        <p:nvSpPr>
          <p:cNvPr id="4" name="Slide Number Placeholder 3"/>
          <p:cNvSpPr>
            <a:spLocks noGrp="1"/>
          </p:cNvSpPr>
          <p:nvPr>
            <p:ph type="sldNum" sz="quarter" idx="10"/>
          </p:nvPr>
        </p:nvSpPr>
        <p:spPr/>
        <p:txBody>
          <a:bodyPr/>
          <a:lstStyle/>
          <a:p>
            <a:fld id="{483AA168-335F-4132-AEF7-88A1A5F7848D}" type="slidenum">
              <a:rPr lang="en-US" smtClean="0"/>
              <a:t>13</a:t>
            </a:fld>
            <a:endParaRPr lang="en-US"/>
          </a:p>
        </p:txBody>
      </p:sp>
    </p:spTree>
    <p:extLst>
      <p:ext uri="{BB962C8B-B14F-4D97-AF65-F5344CB8AC3E}">
        <p14:creationId xmlns:p14="http://schemas.microsoft.com/office/powerpoint/2010/main" val="28897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135057-0900-4291-AAA7-11A88398839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58173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5057-0900-4291-AAA7-11A88398839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263891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5057-0900-4291-AAA7-11A88398839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183940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36539"/>
            <a:ext cx="11006667"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687918" y="6289675"/>
            <a:ext cx="9984316" cy="476250"/>
          </a:xfrm>
          <a:prstGeom prst="rect">
            <a:avLst/>
          </a:prstGeom>
        </p:spPr>
        <p:txBody>
          <a:bodyPr/>
          <a:lstStyle>
            <a:lvl1pPr>
              <a:defRPr>
                <a:cs typeface="+mn-cs"/>
              </a:defRPr>
            </a:lvl1pPr>
          </a:lstStyle>
          <a:p>
            <a:pPr>
              <a:defRPr/>
            </a:pPr>
            <a:r>
              <a:rPr lang="en-US"/>
              <a:t>CHAPTER 2</a:t>
            </a:r>
            <a:r>
              <a:rPr lang="en-US" sz="2200"/>
              <a:t>   The Data of Macroeconomics</a:t>
            </a:r>
          </a:p>
        </p:txBody>
      </p:sp>
    </p:spTree>
    <p:extLst>
      <p:ext uri="{BB962C8B-B14F-4D97-AF65-F5344CB8AC3E}">
        <p14:creationId xmlns:p14="http://schemas.microsoft.com/office/powerpoint/2010/main" val="132027663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E1DA3D7-31E6-46DF-BC78-9AC1E51F32C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5422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5057-0900-4291-AAA7-11A88398839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112270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35057-0900-4291-AAA7-11A88398839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120681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35057-0900-4291-AAA7-11A883988392}"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292597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35057-0900-4291-AAA7-11A883988392}"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335945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35057-0900-4291-AAA7-11A883988392}"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69427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5057-0900-4291-AAA7-11A883988392}"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392492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5057-0900-4291-AAA7-11A883988392}"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27771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5057-0900-4291-AAA7-11A883988392}"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7DF87-F4AF-488D-B13E-6D07E2AF3EFC}" type="slidenum">
              <a:rPr lang="en-US" smtClean="0"/>
              <a:t>‹#›</a:t>
            </a:fld>
            <a:endParaRPr lang="en-US"/>
          </a:p>
        </p:txBody>
      </p:sp>
    </p:spTree>
    <p:extLst>
      <p:ext uri="{BB962C8B-B14F-4D97-AF65-F5344CB8AC3E}">
        <p14:creationId xmlns:p14="http://schemas.microsoft.com/office/powerpoint/2010/main" val="323769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35057-0900-4291-AAA7-11A883988392}" type="datetimeFigureOut">
              <a:rPr lang="en-US" smtClean="0"/>
              <a:t>1/24/2023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7DF87-F4AF-488D-B13E-6D07E2AF3EFC}" type="slidenum">
              <a:rPr lang="en-US" smtClean="0"/>
              <a:t>‹#›</a:t>
            </a:fld>
            <a:endParaRPr lang="en-US"/>
          </a:p>
        </p:txBody>
      </p:sp>
    </p:spTree>
    <p:extLst>
      <p:ext uri="{BB962C8B-B14F-4D97-AF65-F5344CB8AC3E}">
        <p14:creationId xmlns:p14="http://schemas.microsoft.com/office/powerpoint/2010/main" val="364208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eco62/index.html" TargetMode="External"/><Relationship Id="rId2" Type="http://schemas.openxmlformats.org/officeDocument/2006/relationships/hyperlink" Target="http://bcs.worthpublishers.com/mankiw7/" TargetMode="External"/><Relationship Id="rId1" Type="http://schemas.openxmlformats.org/officeDocument/2006/relationships/slideLayout" Target="../slideLayouts/slideLayout1.xml"/><Relationship Id="rId4" Type="http://schemas.openxmlformats.org/officeDocument/2006/relationships/hyperlink" Target="http://myweb.liu.edu/~uroy/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s://fred.stlouisfed.org/series/GDPA" TargetMode="External"/><Relationship Id="rId4" Type="http://schemas.openxmlformats.org/officeDocument/2006/relationships/hyperlink" Target="https://fred.stlouisfed.org/series/GDPCA" TargetMode="Externa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research.stlouisfed.org/fred2/categories/18" TargetMode="External"/><Relationship Id="rId2" Type="http://schemas.openxmlformats.org/officeDocument/2006/relationships/hyperlink" Target="http://bea.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ata.worldbank.org/indicator/NY.GDP.MKTP.PP.CD" TargetMode="External"/><Relationship Id="rId7" Type="http://schemas.openxmlformats.org/officeDocument/2006/relationships/hyperlink" Target="https://data.worldbank.org/indicator/NY.GDP.PCAP.KD.ZG" TargetMode="External"/><Relationship Id="rId2" Type="http://schemas.openxmlformats.org/officeDocument/2006/relationships/hyperlink" Target="https://data.worldbank.org/indicator/NY.GDP.MKTP.CD" TargetMode="External"/><Relationship Id="rId1" Type="http://schemas.openxmlformats.org/officeDocument/2006/relationships/slideLayout" Target="../slideLayouts/slideLayout2.xml"/><Relationship Id="rId6" Type="http://schemas.openxmlformats.org/officeDocument/2006/relationships/hyperlink" Target="https://data.worldbank.org/indicator/NY.GDP.MKTP.KD.ZG" TargetMode="External"/><Relationship Id="rId5" Type="http://schemas.openxmlformats.org/officeDocument/2006/relationships/hyperlink" Target="https://data.worldbank.org/indicator/NY.GDP.PCAP.PP.CD" TargetMode="External"/><Relationship Id="rId4" Type="http://schemas.openxmlformats.org/officeDocument/2006/relationships/hyperlink" Target="https://data.worldbank.org/indicator/NY.GDP.PCAP.CD"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youtu.be/PzAr_mL0Qd8"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hyperlink" Target="http://bls.gov/cp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hyperlink" Target="https://fred.stlouisfed.org/series/CIVPART"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bls.gov/ce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ftp://ftp.bls.gov/pub/special.requests/lf/aat1.txt" TargetMode="External"/><Relationship Id="rId2" Type="http://schemas.openxmlformats.org/officeDocument/2006/relationships/hyperlink" Target="http://bls.gov/cps/" TargetMode="External"/><Relationship Id="rId1" Type="http://schemas.openxmlformats.org/officeDocument/2006/relationships/slideLayout" Target="../slideLayouts/slideLayout2.xml"/><Relationship Id="rId6" Type="http://schemas.openxmlformats.org/officeDocument/2006/relationships/hyperlink" Target="ftp://ftp.bls.gov/pub/suppl/empsit.ceseeb2.txt" TargetMode="External"/><Relationship Id="rId5" Type="http://schemas.openxmlformats.org/officeDocument/2006/relationships/hyperlink" Target="ftp://ftp.bls.gov/pub/suppl/empsit.ceseeb1.txt" TargetMode="External"/><Relationship Id="rId4" Type="http://schemas.openxmlformats.org/officeDocument/2006/relationships/hyperlink" Target="http://bls.gov/ces/"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http://bls.gov/fls/home.htm"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Data of Macroeconomics</a:t>
            </a:r>
            <a:endParaRPr lang="en-US" dirty="0"/>
          </a:p>
        </p:txBody>
      </p:sp>
      <p:sp>
        <p:nvSpPr>
          <p:cNvPr id="3" name="Subtitle 2"/>
          <p:cNvSpPr>
            <a:spLocks noGrp="1"/>
          </p:cNvSpPr>
          <p:nvPr>
            <p:ph type="subTitle" idx="1"/>
          </p:nvPr>
        </p:nvSpPr>
        <p:spPr/>
        <p:txBody>
          <a:bodyPr/>
          <a:lstStyle/>
          <a:p>
            <a:pPr>
              <a:defRPr/>
            </a:pPr>
            <a:r>
              <a:rPr lang="en-US" dirty="0"/>
              <a:t>Chapter </a:t>
            </a:r>
            <a:r>
              <a:rPr lang="en-US" dirty="0" smtClean="0"/>
              <a:t>2 </a:t>
            </a:r>
            <a:r>
              <a:rPr lang="en-US" dirty="0"/>
              <a:t>of </a:t>
            </a:r>
            <a:r>
              <a:rPr lang="en-US" i="1" dirty="0">
                <a:hlinkClick r:id="rId2"/>
              </a:rPr>
              <a:t>Macroeconomics</a:t>
            </a:r>
            <a:r>
              <a:rPr lang="en-US" dirty="0"/>
              <a:t>, </a:t>
            </a:r>
            <a:r>
              <a:rPr lang="en-US" dirty="0" smtClean="0"/>
              <a:t>10</a:t>
            </a:r>
            <a:r>
              <a:rPr lang="en-US" baseline="30000" dirty="0" smtClean="0"/>
              <a:t>th</a:t>
            </a:r>
            <a:r>
              <a:rPr lang="en-US" dirty="0" smtClean="0"/>
              <a:t> </a:t>
            </a:r>
            <a:r>
              <a:rPr lang="en-US" dirty="0"/>
              <a:t>edition, by N. Gregory </a:t>
            </a:r>
            <a:r>
              <a:rPr lang="en-US" dirty="0" err="1"/>
              <a:t>Mankiw</a:t>
            </a:r>
            <a:endParaRPr lang="en-US" dirty="0"/>
          </a:p>
          <a:p>
            <a:pPr>
              <a:defRPr/>
            </a:pPr>
            <a:r>
              <a:rPr lang="en-US" dirty="0">
                <a:hlinkClick r:id="rId3"/>
              </a:rPr>
              <a:t>ECO62</a:t>
            </a:r>
            <a:r>
              <a:rPr lang="en-US" dirty="0"/>
              <a:t> </a:t>
            </a:r>
            <a:r>
              <a:rPr lang="en-US" dirty="0" err="1">
                <a:hlinkClick r:id="rId4"/>
              </a:rPr>
              <a:t>Udayan</a:t>
            </a:r>
            <a:r>
              <a:rPr lang="en-US" dirty="0">
                <a:hlinkClick r:id="rId4"/>
              </a:rPr>
              <a:t> </a:t>
            </a:r>
            <a:r>
              <a:rPr lang="en-US" dirty="0" smtClean="0">
                <a:hlinkClick r:id="rId4"/>
              </a:rPr>
              <a:t>Roy</a:t>
            </a:r>
            <a:endParaRPr lang="en-US" dirty="0"/>
          </a:p>
        </p:txBody>
      </p:sp>
    </p:spTree>
    <p:extLst>
      <p:ext uri="{BB962C8B-B14F-4D97-AF65-F5344CB8AC3E}">
        <p14:creationId xmlns:p14="http://schemas.microsoft.com/office/powerpoint/2010/main" val="2371563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a:t>Final goods, value added, and GDP</a:t>
            </a:r>
          </a:p>
        </p:txBody>
      </p:sp>
      <p:sp>
        <p:nvSpPr>
          <p:cNvPr id="25603" name="Rectangle 3"/>
          <p:cNvSpPr>
            <a:spLocks noGrp="1" noChangeArrowheads="1"/>
          </p:cNvSpPr>
          <p:nvPr>
            <p:ph idx="1"/>
          </p:nvPr>
        </p:nvSpPr>
        <p:spPr/>
        <p:txBody>
          <a:bodyPr/>
          <a:lstStyle/>
          <a:p>
            <a:pPr>
              <a:spcBef>
                <a:spcPct val="50000"/>
              </a:spcBef>
              <a:tabLst>
                <a:tab pos="1201738" algn="l"/>
              </a:tabLst>
            </a:pPr>
            <a:r>
              <a:rPr lang="en-US" sz="2600" dirty="0"/>
              <a:t>GDP 	= </a:t>
            </a:r>
            <a:r>
              <a:rPr lang="en-US" sz="2600" dirty="0" smtClean="0"/>
              <a:t>market value </a:t>
            </a:r>
            <a:r>
              <a:rPr lang="en-US" sz="2600" dirty="0"/>
              <a:t>of final goods produced </a:t>
            </a:r>
          </a:p>
          <a:p>
            <a:pPr>
              <a:buNone/>
              <a:tabLst>
                <a:tab pos="1201738" algn="l"/>
              </a:tabLst>
            </a:pPr>
            <a:r>
              <a:rPr lang="en-US" sz="2600" dirty="0"/>
              <a:t>		= sum of </a:t>
            </a:r>
            <a:r>
              <a:rPr lang="en-US" sz="2600" i="1" dirty="0"/>
              <a:t>value added </a:t>
            </a:r>
            <a:r>
              <a:rPr lang="en-US" sz="2600" dirty="0"/>
              <a:t>at all stages </a:t>
            </a:r>
            <a:r>
              <a:rPr lang="en-US" sz="2600" dirty="0" smtClean="0"/>
              <a:t>of </a:t>
            </a:r>
            <a:r>
              <a:rPr lang="en-US" sz="2600" dirty="0"/>
              <a:t>production.</a:t>
            </a:r>
          </a:p>
          <a:p>
            <a:pPr>
              <a:lnSpc>
                <a:spcPct val="110000"/>
              </a:lnSpc>
              <a:spcBef>
                <a:spcPct val="50000"/>
              </a:spcBef>
              <a:tabLst>
                <a:tab pos="1201738" algn="l"/>
              </a:tabLst>
            </a:pPr>
            <a:r>
              <a:rPr lang="en-US" sz="2600" dirty="0"/>
              <a:t>The </a:t>
            </a:r>
            <a:r>
              <a:rPr lang="en-US" sz="2600" dirty="0" smtClean="0"/>
              <a:t>market value </a:t>
            </a:r>
            <a:r>
              <a:rPr lang="en-US" sz="2600" dirty="0"/>
              <a:t>of the final goods already includes the market </a:t>
            </a:r>
            <a:r>
              <a:rPr lang="en-US" sz="2600" dirty="0" smtClean="0"/>
              <a:t>value </a:t>
            </a:r>
            <a:r>
              <a:rPr lang="en-US" sz="2600" dirty="0"/>
              <a:t>of the intermediate goods.</a:t>
            </a:r>
          </a:p>
          <a:p>
            <a:pPr>
              <a:lnSpc>
                <a:spcPct val="110000"/>
              </a:lnSpc>
              <a:spcBef>
                <a:spcPct val="50000"/>
              </a:spcBef>
              <a:tabLst>
                <a:tab pos="1201738" algn="l"/>
              </a:tabLst>
            </a:pPr>
            <a:r>
              <a:rPr lang="en-US" sz="2600" dirty="0"/>
              <a:t>So, including intermediate </a:t>
            </a:r>
            <a:r>
              <a:rPr lang="en-US" sz="2600" u="sng" dirty="0"/>
              <a:t>and</a:t>
            </a:r>
            <a:r>
              <a:rPr lang="en-US" sz="2600" dirty="0"/>
              <a:t> final goods in GDP would be double-counting.  </a:t>
            </a:r>
          </a:p>
        </p:txBody>
      </p:sp>
    </p:spTree>
    <p:extLst>
      <p:ext uri="{BB962C8B-B14F-4D97-AF65-F5344CB8AC3E}">
        <p14:creationId xmlns:p14="http://schemas.microsoft.com/office/powerpoint/2010/main" val="421264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a:xfrm>
            <a:off x="1990726" y="220663"/>
            <a:ext cx="8245475" cy="939800"/>
          </a:xfrm>
        </p:spPr>
        <p:txBody>
          <a:bodyPr>
            <a:normAutofit fontScale="90000"/>
          </a:bodyPr>
          <a:lstStyle/>
          <a:p>
            <a:pPr eaLnBrk="1" hangingPunct="1"/>
            <a:r>
              <a:rPr lang="en-US" smtClean="0"/>
              <a:t>The expenditure components of GDP</a:t>
            </a:r>
          </a:p>
        </p:txBody>
      </p:sp>
      <p:sp>
        <p:nvSpPr>
          <p:cNvPr id="28675" name="Rectangle 5"/>
          <p:cNvSpPr>
            <a:spLocks noGrp="1" noChangeArrowheads="1"/>
          </p:cNvSpPr>
          <p:nvPr>
            <p:ph type="body" idx="1"/>
          </p:nvPr>
        </p:nvSpPr>
        <p:spPr/>
        <p:txBody>
          <a:bodyPr/>
          <a:lstStyle/>
          <a:p>
            <a:pPr>
              <a:spcBef>
                <a:spcPts val="1200"/>
              </a:spcBef>
              <a:defRPr/>
            </a:pPr>
            <a:r>
              <a:rPr lang="en-US" dirty="0" smtClean="0"/>
              <a:t>consumption, </a:t>
            </a:r>
            <a:r>
              <a:rPr lang="en-US" b="1" i="1" dirty="0" smtClean="0"/>
              <a:t>C</a:t>
            </a:r>
            <a:endParaRPr lang="en-US" dirty="0" smtClean="0"/>
          </a:p>
          <a:p>
            <a:pPr>
              <a:spcBef>
                <a:spcPts val="1200"/>
              </a:spcBef>
              <a:defRPr/>
            </a:pPr>
            <a:r>
              <a:rPr lang="en-US" dirty="0" smtClean="0"/>
              <a:t>investment, </a:t>
            </a:r>
            <a:r>
              <a:rPr lang="en-US" b="1" i="1" dirty="0" smtClean="0">
                <a:solidFill>
                  <a:srgbClr val="000000"/>
                </a:solidFill>
              </a:rPr>
              <a:t>I</a:t>
            </a:r>
            <a:endParaRPr lang="en-US" dirty="0" smtClean="0"/>
          </a:p>
          <a:p>
            <a:pPr>
              <a:spcBef>
                <a:spcPts val="1200"/>
              </a:spcBef>
              <a:defRPr/>
            </a:pPr>
            <a:r>
              <a:rPr lang="en-US" dirty="0" smtClean="0"/>
              <a:t>government spending, </a:t>
            </a:r>
            <a:r>
              <a:rPr lang="en-US" b="1" i="1" dirty="0" smtClean="0"/>
              <a:t>G</a:t>
            </a:r>
          </a:p>
          <a:p>
            <a:pPr>
              <a:spcBef>
                <a:spcPts val="1200"/>
              </a:spcBef>
              <a:defRPr/>
            </a:pPr>
            <a:r>
              <a:rPr lang="en-US" dirty="0" smtClean="0"/>
              <a:t>net exports, </a:t>
            </a:r>
            <a:r>
              <a:rPr lang="en-US" b="1" i="1" dirty="0" smtClean="0"/>
              <a:t>NX</a:t>
            </a:r>
          </a:p>
          <a:p>
            <a:pPr>
              <a:spcBef>
                <a:spcPts val="1800"/>
              </a:spcBef>
              <a:buNone/>
              <a:defRPr/>
            </a:pPr>
            <a:r>
              <a:rPr lang="en-US" dirty="0" smtClean="0"/>
              <a:t>The </a:t>
            </a:r>
            <a:r>
              <a:rPr lang="en-US" dirty="0" smtClean="0">
                <a:solidFill>
                  <a:srgbClr val="FF0000"/>
                </a:solidFill>
              </a:rPr>
              <a:t>national income identity</a:t>
            </a:r>
            <a:r>
              <a:rPr lang="en-US" dirty="0" smtClean="0"/>
              <a:t>:</a:t>
            </a:r>
          </a:p>
          <a:p>
            <a:pPr algn="ctr" eaLnBrk="1" hangingPunct="1">
              <a:buFont typeface="Wingdings" pitchFamily="2" charset="2"/>
              <a:buNone/>
              <a:defRPr/>
            </a:pPr>
            <a:r>
              <a:rPr lang="en-US" b="1" i="1" dirty="0" smtClean="0"/>
              <a:t>Y </a:t>
            </a:r>
            <a:r>
              <a:rPr lang="en-US" b="1" dirty="0" smtClean="0"/>
              <a:t>=</a:t>
            </a:r>
            <a:r>
              <a:rPr lang="en-US" b="1" i="1" dirty="0" smtClean="0"/>
              <a:t> C </a:t>
            </a:r>
            <a:r>
              <a:rPr lang="en-US" b="1" dirty="0" smtClean="0"/>
              <a:t>+ </a:t>
            </a:r>
            <a:r>
              <a:rPr lang="en-US" b="1" i="1" dirty="0" smtClean="0"/>
              <a:t>I </a:t>
            </a:r>
            <a:r>
              <a:rPr lang="en-US" b="1" dirty="0" smtClean="0"/>
              <a:t>+</a:t>
            </a:r>
            <a:r>
              <a:rPr lang="en-US" b="1" i="1" dirty="0" smtClean="0"/>
              <a:t> G </a:t>
            </a:r>
            <a:r>
              <a:rPr lang="en-US" b="1" dirty="0" smtClean="0"/>
              <a:t>+ </a:t>
            </a:r>
            <a:r>
              <a:rPr lang="en-US" b="1" i="1" dirty="0" smtClean="0"/>
              <a:t>NX</a:t>
            </a:r>
          </a:p>
        </p:txBody>
      </p:sp>
      <p:sp>
        <p:nvSpPr>
          <p:cNvPr id="26633" name="AutoShape 4"/>
          <p:cNvSpPr>
            <a:spLocks/>
          </p:cNvSpPr>
          <p:nvPr/>
        </p:nvSpPr>
        <p:spPr bwMode="auto">
          <a:xfrm rot="16200000">
            <a:off x="6194794" y="4549409"/>
            <a:ext cx="412017" cy="2133602"/>
          </a:xfrm>
          <a:prstGeom prst="leftBrace">
            <a:avLst>
              <a:gd name="adj1" fmla="val 55603"/>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4" name="Text Box 5"/>
          <p:cNvSpPr txBox="1">
            <a:spLocks noChangeArrowheads="1"/>
          </p:cNvSpPr>
          <p:nvPr/>
        </p:nvSpPr>
        <p:spPr bwMode="auto">
          <a:xfrm>
            <a:off x="5257801" y="5867401"/>
            <a:ext cx="312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dirty="0" smtClean="0">
                <a:latin typeface="+mn-lt"/>
              </a:rPr>
              <a:t>Sum of all components of expenditure</a:t>
            </a:r>
            <a:endParaRPr lang="en-US" sz="2400" i="1" dirty="0">
              <a:latin typeface="+mn-lt"/>
            </a:endParaRPr>
          </a:p>
        </p:txBody>
      </p:sp>
      <p:sp>
        <p:nvSpPr>
          <p:cNvPr id="26631" name="Text Box 6"/>
          <p:cNvSpPr txBox="1">
            <a:spLocks noChangeArrowheads="1"/>
          </p:cNvSpPr>
          <p:nvPr/>
        </p:nvSpPr>
        <p:spPr bwMode="auto">
          <a:xfrm>
            <a:off x="3505200" y="5486401"/>
            <a:ext cx="167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dirty="0" smtClean="0">
                <a:latin typeface="+mn-lt"/>
              </a:rPr>
              <a:t>total expenditure (GDP)</a:t>
            </a:r>
            <a:endParaRPr lang="en-US" sz="2400" i="1" dirty="0">
              <a:latin typeface="+mn-lt"/>
            </a:endParaRPr>
          </a:p>
        </p:txBody>
      </p:sp>
    </p:spTree>
    <p:extLst>
      <p:ext uri="{BB962C8B-B14F-4D97-AF65-F5344CB8AC3E}">
        <p14:creationId xmlns:p14="http://schemas.microsoft.com/office/powerpoint/2010/main" val="156638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ipe(left)">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wipe(left)">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Consumption (</a:t>
            </a:r>
            <a:r>
              <a:rPr lang="en-US" i="1" dirty="0" smtClean="0"/>
              <a:t>C</a:t>
            </a:r>
            <a:r>
              <a:rPr lang="en-US" dirty="0" smtClean="0"/>
              <a:t>)</a:t>
            </a:r>
          </a:p>
        </p:txBody>
      </p:sp>
      <p:sp>
        <p:nvSpPr>
          <p:cNvPr id="27651" name="Rectangle 3"/>
          <p:cNvSpPr>
            <a:spLocks noGrp="1" noChangeArrowheads="1"/>
          </p:cNvSpPr>
          <p:nvPr>
            <p:ph idx="1"/>
          </p:nvPr>
        </p:nvSpPr>
        <p:spPr/>
        <p:txBody>
          <a:bodyPr>
            <a:normAutofit fontScale="92500" lnSpcReduction="10000"/>
          </a:bodyPr>
          <a:lstStyle/>
          <a:p>
            <a:pPr marL="4763" indent="-290513">
              <a:spcBef>
                <a:spcPts val="600"/>
              </a:spcBef>
              <a:buClr>
                <a:srgbClr val="CC6600"/>
              </a:buClr>
            </a:pPr>
            <a:r>
              <a:rPr lang="en-US" i="1" dirty="0"/>
              <a:t>Consumption</a:t>
            </a:r>
            <a:r>
              <a:rPr lang="en-US" dirty="0"/>
              <a:t> is the value of all goods and services bought by households. It includes: </a:t>
            </a:r>
            <a:endParaRPr lang="en-US" dirty="0" smtClean="0"/>
          </a:p>
          <a:p>
            <a:pPr marL="404813" lvl="1" indent="-290513">
              <a:spcBef>
                <a:spcPts val="600"/>
              </a:spcBef>
              <a:buClr>
                <a:srgbClr val="CC6600"/>
              </a:buClr>
            </a:pPr>
            <a:r>
              <a:rPr lang="en-US" sz="2500" b="1" i="1" dirty="0" smtClean="0">
                <a:solidFill>
                  <a:srgbClr val="FF0000"/>
                </a:solidFill>
              </a:rPr>
              <a:t>durable </a:t>
            </a:r>
            <a:r>
              <a:rPr lang="en-US" sz="2500" b="1" i="1" dirty="0">
                <a:solidFill>
                  <a:srgbClr val="FF0000"/>
                </a:solidFill>
              </a:rPr>
              <a:t>goods</a:t>
            </a:r>
            <a:r>
              <a:rPr lang="en-US" sz="2500" b="1" dirty="0">
                <a:solidFill>
                  <a:srgbClr val="FF0000"/>
                </a:solidFill>
              </a:rPr>
              <a:t> </a:t>
            </a:r>
            <a:r>
              <a:rPr lang="en-US" sz="2500" b="1" dirty="0"/>
              <a:t/>
            </a:r>
            <a:br>
              <a:rPr lang="en-US" sz="2500" b="1" dirty="0"/>
            </a:br>
            <a:r>
              <a:rPr lang="en-US" sz="2500" dirty="0"/>
              <a:t>last a long time </a:t>
            </a:r>
            <a:br>
              <a:rPr lang="en-US" sz="2500" dirty="0"/>
            </a:br>
            <a:r>
              <a:rPr lang="en-US" sz="2500" dirty="0"/>
              <a:t>e.g., cars, home appliances</a:t>
            </a:r>
          </a:p>
          <a:p>
            <a:pPr marL="404813" lvl="1" indent="-290513">
              <a:spcBef>
                <a:spcPts val="600"/>
              </a:spcBef>
              <a:buClr>
                <a:srgbClr val="CC6600"/>
              </a:buClr>
            </a:pPr>
            <a:r>
              <a:rPr lang="en-US" sz="2500" b="1" i="1" dirty="0">
                <a:solidFill>
                  <a:srgbClr val="FF0000"/>
                </a:solidFill>
              </a:rPr>
              <a:t>nondurable goods</a:t>
            </a:r>
            <a:r>
              <a:rPr lang="en-US" sz="2500" b="1" dirty="0"/>
              <a:t/>
            </a:r>
            <a:br>
              <a:rPr lang="en-US" sz="2500" b="1" dirty="0"/>
            </a:br>
            <a:r>
              <a:rPr lang="en-US" sz="2500" dirty="0"/>
              <a:t>last a short time  </a:t>
            </a:r>
            <a:br>
              <a:rPr lang="en-US" sz="2500" dirty="0"/>
            </a:br>
            <a:r>
              <a:rPr lang="en-US" sz="2500" dirty="0"/>
              <a:t>e.g., food, clothing</a:t>
            </a:r>
          </a:p>
          <a:p>
            <a:pPr marL="404813" lvl="1" indent="-290513">
              <a:spcBef>
                <a:spcPts val="600"/>
              </a:spcBef>
              <a:buClr>
                <a:srgbClr val="CC6600"/>
              </a:buClr>
            </a:pPr>
            <a:r>
              <a:rPr lang="en-US" sz="2500" b="1" i="1" dirty="0">
                <a:solidFill>
                  <a:srgbClr val="FF0000"/>
                </a:solidFill>
              </a:rPr>
              <a:t>services</a:t>
            </a:r>
            <a:r>
              <a:rPr lang="en-US" sz="2500" dirty="0"/>
              <a:t/>
            </a:r>
            <a:br>
              <a:rPr lang="en-US" sz="2500" dirty="0"/>
            </a:br>
            <a:r>
              <a:rPr lang="en-US" sz="2500" dirty="0"/>
              <a:t>work done for consumers  </a:t>
            </a:r>
            <a:br>
              <a:rPr lang="en-US" sz="2500" dirty="0"/>
            </a:br>
            <a:r>
              <a:rPr lang="en-US" sz="2500" dirty="0"/>
              <a:t>e.g., dry cleaning, </a:t>
            </a:r>
            <a:br>
              <a:rPr lang="en-US" sz="2500" dirty="0"/>
            </a:br>
            <a:r>
              <a:rPr lang="en-US" sz="2500" dirty="0"/>
              <a:t>air travel</a:t>
            </a:r>
          </a:p>
        </p:txBody>
      </p:sp>
      <p:pic>
        <p:nvPicPr>
          <p:cNvPr id="27652" name="Picture 4" descr="RF523223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467600" y="2819400"/>
            <a:ext cx="4648200" cy="311150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9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 Consumption, </a:t>
            </a:r>
            <a:r>
              <a:rPr lang="en-US" dirty="0" smtClean="0"/>
              <a:t>2017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55384668"/>
              </p:ext>
            </p:extLst>
          </p:nvPr>
        </p:nvGraphicFramePr>
        <p:xfrm>
          <a:off x="609600" y="1472904"/>
          <a:ext cx="10160782" cy="4851701"/>
        </p:xfrm>
        <a:graphic>
          <a:graphicData uri="http://schemas.openxmlformats.org/drawingml/2006/table">
            <a:tbl>
              <a:tblPr>
                <a:tableStyleId>{5C22544A-7EE6-4342-B048-85BDC9FD1C3A}</a:tableStyleId>
              </a:tblPr>
              <a:tblGrid>
                <a:gridCol w="5805427">
                  <a:extLst>
                    <a:ext uri="{9D8B030D-6E8A-4147-A177-3AD203B41FA5}">
                      <a16:colId xmlns:a16="http://schemas.microsoft.com/office/drawing/2014/main" val="380733725"/>
                    </a:ext>
                  </a:extLst>
                </a:gridCol>
                <a:gridCol w="1248079">
                  <a:extLst>
                    <a:ext uri="{9D8B030D-6E8A-4147-A177-3AD203B41FA5}">
                      <a16:colId xmlns:a16="http://schemas.microsoft.com/office/drawing/2014/main" val="3009857138"/>
                    </a:ext>
                  </a:extLst>
                </a:gridCol>
                <a:gridCol w="1677283">
                  <a:extLst>
                    <a:ext uri="{9D8B030D-6E8A-4147-A177-3AD203B41FA5}">
                      <a16:colId xmlns:a16="http://schemas.microsoft.com/office/drawing/2014/main" val="3096074402"/>
                    </a:ext>
                  </a:extLst>
                </a:gridCol>
                <a:gridCol w="1429993">
                  <a:extLst>
                    <a:ext uri="{9D8B030D-6E8A-4147-A177-3AD203B41FA5}">
                      <a16:colId xmlns:a16="http://schemas.microsoft.com/office/drawing/2014/main" val="2116314743"/>
                    </a:ext>
                  </a:extLst>
                </a:gridCol>
              </a:tblGrid>
              <a:tr h="597675">
                <a:tc gridSpan="4">
                  <a:txBody>
                    <a:bodyPr/>
                    <a:lstStyle/>
                    <a:p>
                      <a:pPr algn="ctr" fontAlgn="b"/>
                      <a:r>
                        <a:rPr lang="en-US" sz="3800" b="1" u="none" strike="noStrike" dirty="0">
                          <a:effectLst/>
                        </a:rPr>
                        <a:t>Gross Domestic Product and its components, 2017</a:t>
                      </a:r>
                      <a:endParaRPr lang="en-US" sz="3800" b="1" i="0" u="none" strike="noStrike" dirty="0">
                        <a:solidFill>
                          <a:srgbClr val="000000"/>
                        </a:solidFill>
                        <a:effectLst/>
                        <a:latin typeface="Calibri" panose="020F0502020204030204" pitchFamily="34" charset="0"/>
                      </a:endParaRPr>
                    </a:p>
                  </a:txBody>
                  <a:tcPr marL="10043" marR="10043" marT="1004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269164"/>
                  </a:ext>
                </a:extLst>
              </a:tr>
              <a:tr h="303859">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3728708346"/>
                  </a:ext>
                </a:extLst>
              </a:tr>
              <a:tr h="303859">
                <a:tc gridSpan="4">
                  <a:txBody>
                    <a:bodyPr/>
                    <a:lstStyle/>
                    <a:p>
                      <a:pPr algn="ctr" fontAlgn="b"/>
                      <a:r>
                        <a:rPr lang="en-US" sz="1900" u="none" strike="noStrike">
                          <a:effectLst/>
                        </a:rPr>
                        <a:t>Source: Bureau of Economic Analysis, U.S. Department of Commerce, bea.gov</a:t>
                      </a:r>
                      <a:endParaRPr lang="en-US" sz="1900" b="0" i="0" u="none" strike="noStrike">
                        <a:solidFill>
                          <a:srgbClr val="000000"/>
                        </a:solidFill>
                        <a:effectLst/>
                        <a:latin typeface="Calibri" panose="020F0502020204030204" pitchFamily="34" charset="0"/>
                      </a:endParaRPr>
                    </a:p>
                  </a:txBody>
                  <a:tcPr marL="10043" marR="10043" marT="1004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0588745"/>
                  </a:ext>
                </a:extLst>
              </a:tr>
              <a:tr h="303859">
                <a:tc gridSpan="4">
                  <a:txBody>
                    <a:bodyPr/>
                    <a:lstStyle/>
                    <a:p>
                      <a:pPr algn="ctr" fontAlgn="b"/>
                      <a:r>
                        <a:rPr lang="en-US" sz="1900" u="none" strike="noStrike" dirty="0">
                          <a:effectLst/>
                        </a:rPr>
                        <a:t>Last Revised on: March 28, 2018 - Next Release Date April 27, 2018</a:t>
                      </a:r>
                      <a:endParaRPr lang="en-US" sz="1900" b="0" i="0" u="none" strike="noStrike" dirty="0">
                        <a:solidFill>
                          <a:srgbClr val="000000"/>
                        </a:solidFill>
                        <a:effectLst/>
                        <a:latin typeface="Calibri" panose="020F0502020204030204" pitchFamily="34" charset="0"/>
                      </a:endParaRPr>
                    </a:p>
                  </a:txBody>
                  <a:tcPr marL="10043" marR="10043" marT="1004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903135"/>
                  </a:ext>
                </a:extLst>
              </a:tr>
              <a:tr h="303859">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3209828558"/>
                  </a:ext>
                </a:extLst>
              </a:tr>
              <a:tr h="303859">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b="1" u="none" strike="noStrike" dirty="0">
                          <a:effectLst/>
                        </a:rPr>
                        <a:t>Total</a:t>
                      </a:r>
                      <a:endParaRPr lang="en-US" sz="1900" b="1" i="0" u="none" strike="noStrike" dirty="0">
                        <a:solidFill>
                          <a:srgbClr val="000000"/>
                        </a:solidFill>
                        <a:effectLst/>
                        <a:latin typeface="Calibri" panose="020F0502020204030204" pitchFamily="34" charset="0"/>
                      </a:endParaRPr>
                    </a:p>
                  </a:txBody>
                  <a:tcPr marL="10043" marR="10043" marT="10043" marB="0"/>
                </a:tc>
                <a:tc>
                  <a:txBody>
                    <a:bodyPr/>
                    <a:lstStyle/>
                    <a:p>
                      <a:pPr algn="ctr" fontAlgn="b"/>
                      <a:r>
                        <a:rPr lang="en-US" sz="1900" b="1" u="none" strike="noStrike" dirty="0">
                          <a:effectLst/>
                        </a:rPr>
                        <a:t>Percent of GDP</a:t>
                      </a:r>
                      <a:endParaRPr lang="en-US" sz="1900" b="1" i="0" u="none" strike="noStrike" dirty="0">
                        <a:solidFill>
                          <a:srgbClr val="000000"/>
                        </a:solidFill>
                        <a:effectLst/>
                        <a:latin typeface="Calibri" panose="020F0502020204030204" pitchFamily="34" charset="0"/>
                      </a:endParaRPr>
                    </a:p>
                  </a:txBody>
                  <a:tcPr marL="10043" marR="10043" marT="10043" marB="0"/>
                </a:tc>
                <a:tc>
                  <a:txBody>
                    <a:bodyPr/>
                    <a:lstStyle/>
                    <a:p>
                      <a:pPr algn="ctr" fontAlgn="b"/>
                      <a:r>
                        <a:rPr lang="en-US" sz="1900" b="1" u="none" strike="noStrike" dirty="0">
                          <a:effectLst/>
                        </a:rPr>
                        <a:t>Per Person</a:t>
                      </a:r>
                      <a:endParaRPr lang="en-US" sz="1900" b="1" i="0" u="none" strike="noStrike" dirty="0">
                        <a:solidFill>
                          <a:srgbClr val="000000"/>
                        </a:solidFill>
                        <a:effectLst/>
                        <a:latin typeface="Calibri" panose="020F0502020204030204" pitchFamily="34" charset="0"/>
                      </a:endParaRPr>
                    </a:p>
                  </a:txBody>
                  <a:tcPr marL="10043" marR="10043" marT="10043" marB="0"/>
                </a:tc>
                <a:extLst>
                  <a:ext uri="{0D108BD9-81ED-4DB2-BD59-A6C34878D82A}">
                    <a16:rowId xmlns:a16="http://schemas.microsoft.com/office/drawing/2014/main" val="422057884"/>
                  </a:ext>
                </a:extLst>
              </a:tr>
              <a:tr h="303859">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 millions</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993260378"/>
                  </a:ext>
                </a:extLst>
              </a:tr>
              <a:tr h="303859">
                <a:tc>
                  <a:txBody>
                    <a:bodyPr/>
                    <a:lstStyle/>
                    <a:p>
                      <a:pPr algn="l" fontAlgn="b"/>
                      <a:r>
                        <a:rPr lang="en-US" sz="1900" b="1" u="none" strike="noStrike" dirty="0">
                          <a:effectLst/>
                        </a:rPr>
                        <a:t>        Gross domestic product</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19,390,605</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100</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59,483.49</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1160007750"/>
                  </a:ext>
                </a:extLst>
              </a:tr>
              <a:tr h="303859">
                <a:tc>
                  <a:txBody>
                    <a:bodyPr/>
                    <a:lstStyle/>
                    <a:p>
                      <a:pPr algn="l" fontAlgn="b"/>
                      <a:r>
                        <a:rPr lang="en-US" sz="1900" b="1" u="none" strike="noStrike" dirty="0">
                          <a:effectLst/>
                        </a:rPr>
                        <a:t>Personal consumption expenditures</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13,395,505</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69.1</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41,092.65</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4257382098"/>
                  </a:ext>
                </a:extLst>
              </a:tr>
              <a:tr h="303859">
                <a:tc>
                  <a:txBody>
                    <a:bodyPr/>
                    <a:lstStyle/>
                    <a:p>
                      <a:pPr algn="l" fontAlgn="b"/>
                      <a:r>
                        <a:rPr lang="en-US" sz="1900" b="1" u="none" strike="noStrike" dirty="0">
                          <a:effectLst/>
                        </a:rPr>
                        <a:t>    Goods</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4,295,313</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22.2</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13,176.49</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2033733680"/>
                  </a:ext>
                </a:extLst>
              </a:tr>
              <a:tr h="303859">
                <a:tc>
                  <a:txBody>
                    <a:bodyPr/>
                    <a:lstStyle/>
                    <a:p>
                      <a:pPr algn="l" fontAlgn="b"/>
                      <a:r>
                        <a:rPr lang="en-US" sz="1900" b="1" u="none" strike="noStrike" dirty="0">
                          <a:effectLst/>
                        </a:rPr>
                        <a:t>        Durable goods</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1,473,802</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7.6</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4,521.10</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1920896742"/>
                  </a:ext>
                </a:extLst>
              </a:tr>
              <a:tr h="303859">
                <a:tc>
                  <a:txBody>
                    <a:bodyPr/>
                    <a:lstStyle/>
                    <a:p>
                      <a:pPr algn="l" fontAlgn="b"/>
                      <a:r>
                        <a:rPr lang="en-US" sz="1900" b="1" u="none" strike="noStrike" dirty="0">
                          <a:effectLst/>
                        </a:rPr>
                        <a:t>        Nondurable goods</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2,821,511</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14.6</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8,655.39</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1776686148"/>
                  </a:ext>
                </a:extLst>
              </a:tr>
              <a:tr h="303859">
                <a:tc>
                  <a:txBody>
                    <a:bodyPr/>
                    <a:lstStyle/>
                    <a:p>
                      <a:pPr algn="l" fontAlgn="b"/>
                      <a:r>
                        <a:rPr lang="en-US" sz="1900" b="1" u="none" strike="noStrike" dirty="0">
                          <a:effectLst/>
                        </a:rPr>
                        <a:t>    Services</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9,100,192</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ctr" fontAlgn="b"/>
                      <a:r>
                        <a:rPr lang="en-US" sz="1900" u="none" strike="noStrike">
                          <a:effectLst/>
                        </a:rPr>
                        <a:t>46.9</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27,916.16</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3050101331"/>
                  </a:ext>
                </a:extLst>
              </a:tr>
              <a:tr h="303859">
                <a:tc>
                  <a:txBody>
                    <a:bodyPr/>
                    <a:lstStyle/>
                    <a:p>
                      <a:pPr algn="l" fontAlgn="b"/>
                      <a:r>
                        <a:rPr lang="en-US" sz="1900" b="1" u="none" strike="noStrike" dirty="0">
                          <a:effectLst/>
                        </a:rPr>
                        <a:t> </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1450503796"/>
                  </a:ext>
                </a:extLst>
              </a:tr>
              <a:tr h="303859">
                <a:tc>
                  <a:txBody>
                    <a:bodyPr/>
                    <a:lstStyle/>
                    <a:p>
                      <a:pPr algn="l" fontAlgn="b"/>
                      <a:r>
                        <a:rPr lang="en-US" sz="1900" b="1" u="none" strike="noStrike" dirty="0">
                          <a:effectLst/>
                        </a:rPr>
                        <a:t>Population (</a:t>
                      </a:r>
                      <a:r>
                        <a:rPr lang="en-US" sz="1900" b="1" u="none" strike="noStrike" dirty="0" err="1">
                          <a:effectLst/>
                        </a:rPr>
                        <a:t>midperiod</a:t>
                      </a:r>
                      <a:r>
                        <a:rPr lang="en-US" sz="1900" b="1" u="none" strike="noStrike" dirty="0">
                          <a:effectLst/>
                        </a:rPr>
                        <a:t>, thousands)</a:t>
                      </a:r>
                      <a:endParaRPr lang="en-US" sz="1900" b="1" i="0" u="none" strike="noStrike" dirty="0">
                        <a:solidFill>
                          <a:srgbClr val="000000"/>
                        </a:solidFill>
                        <a:effectLst/>
                        <a:latin typeface="Calibri" panose="020F0502020204030204" pitchFamily="34" charset="0"/>
                      </a:endParaRPr>
                    </a:p>
                  </a:txBody>
                  <a:tcPr marL="10043" marR="10043" marT="10043" marB="0" anchor="b"/>
                </a:tc>
                <a:tc>
                  <a:txBody>
                    <a:bodyPr/>
                    <a:lstStyle/>
                    <a:p>
                      <a:pPr algn="r" fontAlgn="b"/>
                      <a:r>
                        <a:rPr lang="en-US" sz="1900" u="none" strike="noStrike">
                          <a:effectLst/>
                        </a:rPr>
                        <a:t>325,983</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0043" marR="10043" marT="10043" marB="0" anchor="b"/>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0043" marR="10043" marT="10043" marB="0" anchor="b"/>
                </a:tc>
                <a:extLst>
                  <a:ext uri="{0D108BD9-81ED-4DB2-BD59-A6C34878D82A}">
                    <a16:rowId xmlns:a16="http://schemas.microsoft.com/office/drawing/2014/main" val="2103106587"/>
                  </a:ext>
                </a:extLst>
              </a:tr>
            </a:tbl>
          </a:graphicData>
        </a:graphic>
      </p:graphicFrame>
    </p:spTree>
    <p:extLst>
      <p:ext uri="{BB962C8B-B14F-4D97-AF65-F5344CB8AC3E}">
        <p14:creationId xmlns:p14="http://schemas.microsoft.com/office/powerpoint/2010/main" val="39352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Consumption, as a share of GDP</a:t>
            </a:r>
            <a:br>
              <a:rPr lang="en-US" dirty="0" smtClean="0"/>
            </a:br>
            <a:r>
              <a:rPr lang="en-US" dirty="0" smtClean="0"/>
              <a:t>1929 – 2021</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Tree>
    <p:extLst>
      <p:ext uri="{BB962C8B-B14F-4D97-AF65-F5344CB8AC3E}">
        <p14:creationId xmlns:p14="http://schemas.microsoft.com/office/powerpoint/2010/main" val="1529954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Investment (</a:t>
            </a:r>
            <a:r>
              <a:rPr lang="en-US" i="1" dirty="0" smtClean="0"/>
              <a:t>I</a:t>
            </a:r>
            <a:r>
              <a:rPr lang="en-US" dirty="0" smtClean="0"/>
              <a:t>)</a:t>
            </a:r>
          </a:p>
        </p:txBody>
      </p:sp>
      <p:sp>
        <p:nvSpPr>
          <p:cNvPr id="29699" name="Rectangle 3"/>
          <p:cNvSpPr>
            <a:spLocks noGrp="1" noChangeArrowheads="1"/>
          </p:cNvSpPr>
          <p:nvPr>
            <p:ph idx="1"/>
          </p:nvPr>
        </p:nvSpPr>
        <p:spPr/>
        <p:txBody>
          <a:bodyPr>
            <a:normAutofit/>
          </a:bodyPr>
          <a:lstStyle/>
          <a:p>
            <a:pPr eaLnBrk="1" hangingPunct="1"/>
            <a:r>
              <a:rPr lang="en-US" dirty="0" smtClean="0"/>
              <a:t>This is spending on goods bought for future use (</a:t>
            </a:r>
            <a:r>
              <a:rPr lang="en-US" i="1" dirty="0" smtClean="0"/>
              <a:t>i.e.</a:t>
            </a:r>
            <a:r>
              <a:rPr lang="en-US" dirty="0" smtClean="0"/>
              <a:t>, capital goods)</a:t>
            </a:r>
          </a:p>
          <a:p>
            <a:pPr eaLnBrk="1" hangingPunct="1"/>
            <a:r>
              <a:rPr lang="en-US" dirty="0" smtClean="0"/>
              <a:t>It includes:</a:t>
            </a:r>
          </a:p>
          <a:p>
            <a:pPr lvl="1" eaLnBrk="1" hangingPunct="1"/>
            <a:r>
              <a:rPr lang="en-US" b="1" i="1" dirty="0" smtClean="0"/>
              <a:t>Business fixed investment</a:t>
            </a:r>
            <a:r>
              <a:rPr lang="en-US" dirty="0" smtClean="0"/>
              <a:t/>
            </a:r>
            <a:br>
              <a:rPr lang="en-US" dirty="0" smtClean="0"/>
            </a:br>
            <a:r>
              <a:rPr lang="en-US" dirty="0" smtClean="0"/>
              <a:t>Spending on plant and equipment</a:t>
            </a:r>
          </a:p>
          <a:p>
            <a:pPr lvl="1" eaLnBrk="1" hangingPunct="1"/>
            <a:r>
              <a:rPr lang="en-US" b="1" i="1" dirty="0" smtClean="0"/>
              <a:t>Residential fixed investment</a:t>
            </a:r>
            <a:r>
              <a:rPr lang="en-US" dirty="0" smtClean="0"/>
              <a:t/>
            </a:r>
            <a:br>
              <a:rPr lang="en-US" dirty="0" smtClean="0"/>
            </a:br>
            <a:r>
              <a:rPr lang="en-US" dirty="0" smtClean="0"/>
              <a:t>Spending by consumers and landlords on housing units </a:t>
            </a:r>
          </a:p>
          <a:p>
            <a:pPr lvl="1" eaLnBrk="1" hangingPunct="1"/>
            <a:r>
              <a:rPr lang="en-US" b="1" i="1" dirty="0" smtClean="0"/>
              <a:t>Inventory investment</a:t>
            </a:r>
            <a:r>
              <a:rPr lang="en-US" dirty="0" smtClean="0"/>
              <a:t/>
            </a:r>
            <a:br>
              <a:rPr lang="en-US" dirty="0" smtClean="0"/>
            </a:br>
            <a:r>
              <a:rPr lang="en-US" dirty="0" smtClean="0"/>
              <a:t>The change in the value of all firms’ inventories</a:t>
            </a:r>
          </a:p>
        </p:txBody>
      </p:sp>
    </p:spTree>
    <p:extLst>
      <p:ext uri="{BB962C8B-B14F-4D97-AF65-F5344CB8AC3E}">
        <p14:creationId xmlns:p14="http://schemas.microsoft.com/office/powerpoint/2010/main" val="36725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Investment, </a:t>
            </a:r>
            <a:r>
              <a:rPr lang="en-US" dirty="0" smtClean="0"/>
              <a:t>2017</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10391725"/>
              </p:ext>
            </p:extLst>
          </p:nvPr>
        </p:nvGraphicFramePr>
        <p:xfrm>
          <a:off x="685800" y="1417638"/>
          <a:ext cx="9982201" cy="5242749"/>
        </p:xfrm>
        <a:graphic>
          <a:graphicData uri="http://schemas.openxmlformats.org/drawingml/2006/table">
            <a:tbl>
              <a:tblPr>
                <a:tableStyleId>{5C22544A-7EE6-4342-B048-85BDC9FD1C3A}</a:tableStyleId>
              </a:tblPr>
              <a:tblGrid>
                <a:gridCol w="6020213">
                  <a:extLst>
                    <a:ext uri="{9D8B030D-6E8A-4147-A177-3AD203B41FA5}">
                      <a16:colId xmlns:a16="http://schemas.microsoft.com/office/drawing/2014/main" val="380733725"/>
                    </a:ext>
                  </a:extLst>
                </a:gridCol>
                <a:gridCol w="1135355">
                  <a:extLst>
                    <a:ext uri="{9D8B030D-6E8A-4147-A177-3AD203B41FA5}">
                      <a16:colId xmlns:a16="http://schemas.microsoft.com/office/drawing/2014/main" val="3009857138"/>
                    </a:ext>
                  </a:extLst>
                </a:gridCol>
                <a:gridCol w="1525794">
                  <a:extLst>
                    <a:ext uri="{9D8B030D-6E8A-4147-A177-3AD203B41FA5}">
                      <a16:colId xmlns:a16="http://schemas.microsoft.com/office/drawing/2014/main" val="3096074402"/>
                    </a:ext>
                  </a:extLst>
                </a:gridCol>
                <a:gridCol w="1300839">
                  <a:extLst>
                    <a:ext uri="{9D8B030D-6E8A-4147-A177-3AD203B41FA5}">
                      <a16:colId xmlns:a16="http://schemas.microsoft.com/office/drawing/2014/main" val="2116314743"/>
                    </a:ext>
                  </a:extLst>
                </a:gridCol>
              </a:tblGrid>
              <a:tr h="543694">
                <a:tc gridSpan="4">
                  <a:txBody>
                    <a:bodyPr/>
                    <a:lstStyle/>
                    <a:p>
                      <a:pPr algn="ctr" fontAlgn="b"/>
                      <a:r>
                        <a:rPr lang="en-US" sz="3500" b="1" u="none" strike="noStrike" dirty="0">
                          <a:effectLst/>
                        </a:rPr>
                        <a:t>Gross Domestic Product and its components, 2017</a:t>
                      </a:r>
                      <a:endParaRPr lang="en-US" sz="3500" b="1" i="0" u="none" strike="noStrike" dirty="0">
                        <a:solidFill>
                          <a:srgbClr val="000000"/>
                        </a:solidFill>
                        <a:effectLst/>
                        <a:latin typeface="Calibri" panose="020F0502020204030204" pitchFamily="34" charset="0"/>
                      </a:endParaRPr>
                    </a:p>
                  </a:txBody>
                  <a:tcPr marL="9136" marR="9136" marT="9136"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269164"/>
                  </a:ext>
                </a:extLst>
              </a:tr>
              <a:tr h="276415">
                <a:tc>
                  <a:txBody>
                    <a:bodyPr/>
                    <a:lstStyle/>
                    <a:p>
                      <a:pPr algn="l" fontAlgn="b"/>
                      <a:r>
                        <a:rPr lang="en-US" sz="1700" u="none" strike="noStrike" dirty="0">
                          <a:effectLst/>
                        </a:rPr>
                        <a:t> </a:t>
                      </a:r>
                      <a:endParaRPr lang="en-US" sz="1700" b="0" i="0" u="none" strike="noStrike" dirty="0">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3728708346"/>
                  </a:ext>
                </a:extLst>
              </a:tr>
              <a:tr h="276415">
                <a:tc gridSpan="4">
                  <a:txBody>
                    <a:bodyPr/>
                    <a:lstStyle/>
                    <a:p>
                      <a:pPr algn="ctr" fontAlgn="b"/>
                      <a:r>
                        <a:rPr lang="en-US" sz="1700" u="none" strike="noStrike" dirty="0">
                          <a:effectLst/>
                        </a:rPr>
                        <a:t>Source: Bureau of Economic Analysis, U.S. Department of Commerce, bea.gov</a:t>
                      </a:r>
                      <a:endParaRPr lang="en-US" sz="1700" b="0" i="0" u="none" strike="noStrike" dirty="0">
                        <a:solidFill>
                          <a:srgbClr val="000000"/>
                        </a:solidFill>
                        <a:effectLst/>
                        <a:latin typeface="Calibri" panose="020F0502020204030204" pitchFamily="34" charset="0"/>
                      </a:endParaRPr>
                    </a:p>
                  </a:txBody>
                  <a:tcPr marL="9136" marR="9136" marT="9136"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0588745"/>
                  </a:ext>
                </a:extLst>
              </a:tr>
              <a:tr h="276415">
                <a:tc gridSpan="4">
                  <a:txBody>
                    <a:bodyPr/>
                    <a:lstStyle/>
                    <a:p>
                      <a:pPr algn="ctr" fontAlgn="b"/>
                      <a:r>
                        <a:rPr lang="en-US" sz="1700" u="none" strike="noStrike" dirty="0">
                          <a:effectLst/>
                        </a:rPr>
                        <a:t>Last Revised on: March 28, 2018 - Next Release Date April 27, 2018</a:t>
                      </a:r>
                      <a:endParaRPr lang="en-US" sz="1700" b="0" i="0" u="none" strike="noStrike" dirty="0">
                        <a:solidFill>
                          <a:srgbClr val="000000"/>
                        </a:solidFill>
                        <a:effectLst/>
                        <a:latin typeface="Calibri" panose="020F0502020204030204" pitchFamily="34" charset="0"/>
                      </a:endParaRPr>
                    </a:p>
                  </a:txBody>
                  <a:tcPr marL="9136" marR="9136" marT="9136"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903135"/>
                  </a:ext>
                </a:extLst>
              </a:tr>
              <a:tr h="276415">
                <a:tc>
                  <a:txBody>
                    <a:bodyPr/>
                    <a:lstStyle/>
                    <a:p>
                      <a:pPr algn="l" fontAlgn="b"/>
                      <a:r>
                        <a:rPr lang="en-US" sz="1700" u="none" strike="noStrike" dirty="0">
                          <a:effectLst/>
                        </a:rPr>
                        <a:t> </a:t>
                      </a:r>
                      <a:endParaRPr lang="en-US" sz="1700" b="0" i="0" u="none" strike="noStrike" dirty="0">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3209828558"/>
                  </a:ext>
                </a:extLst>
              </a:tr>
              <a:tr h="276415">
                <a:tc>
                  <a:txBody>
                    <a:bodyPr/>
                    <a:lstStyle/>
                    <a:p>
                      <a:pPr algn="l" fontAlgn="b"/>
                      <a:r>
                        <a:rPr lang="en-US" sz="1700" u="none" strike="noStrike" dirty="0">
                          <a:effectLst/>
                        </a:rPr>
                        <a:t> </a:t>
                      </a:r>
                      <a:endParaRPr lang="en-US" sz="1700" b="0" i="0" u="none" strike="noStrike" dirty="0">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b="1" u="none" strike="noStrike" dirty="0">
                          <a:effectLst/>
                        </a:rPr>
                        <a:t>Total</a:t>
                      </a:r>
                      <a:endParaRPr lang="en-US" sz="1700" b="1" i="0" u="none" strike="noStrike" dirty="0">
                        <a:solidFill>
                          <a:srgbClr val="000000"/>
                        </a:solidFill>
                        <a:effectLst/>
                        <a:latin typeface="Calibri" panose="020F0502020204030204" pitchFamily="34" charset="0"/>
                      </a:endParaRPr>
                    </a:p>
                  </a:txBody>
                  <a:tcPr marL="9136" marR="9136" marT="9136" marB="0"/>
                </a:tc>
                <a:tc>
                  <a:txBody>
                    <a:bodyPr/>
                    <a:lstStyle/>
                    <a:p>
                      <a:pPr algn="ctr" fontAlgn="b"/>
                      <a:r>
                        <a:rPr lang="en-US" sz="1700" b="1" u="none" strike="noStrike" dirty="0">
                          <a:effectLst/>
                        </a:rPr>
                        <a:t>Percent of GDP</a:t>
                      </a:r>
                      <a:endParaRPr lang="en-US" sz="1700" b="1" i="0" u="none" strike="noStrike" dirty="0">
                        <a:solidFill>
                          <a:srgbClr val="000000"/>
                        </a:solidFill>
                        <a:effectLst/>
                        <a:latin typeface="Calibri" panose="020F0502020204030204" pitchFamily="34" charset="0"/>
                      </a:endParaRPr>
                    </a:p>
                  </a:txBody>
                  <a:tcPr marL="9136" marR="9136" marT="9136" marB="0"/>
                </a:tc>
                <a:tc>
                  <a:txBody>
                    <a:bodyPr/>
                    <a:lstStyle/>
                    <a:p>
                      <a:pPr algn="ctr" fontAlgn="b"/>
                      <a:r>
                        <a:rPr lang="en-US" sz="1700" b="1" u="none" strike="noStrike" dirty="0">
                          <a:effectLst/>
                        </a:rPr>
                        <a:t>Per Person</a:t>
                      </a:r>
                      <a:endParaRPr lang="en-US" sz="1700" b="1" i="0" u="none" strike="noStrike" dirty="0">
                        <a:solidFill>
                          <a:srgbClr val="000000"/>
                        </a:solidFill>
                        <a:effectLst/>
                        <a:latin typeface="Calibri" panose="020F0502020204030204" pitchFamily="34" charset="0"/>
                      </a:endParaRPr>
                    </a:p>
                  </a:txBody>
                  <a:tcPr marL="9136" marR="9136" marT="9136" marB="0"/>
                </a:tc>
                <a:extLst>
                  <a:ext uri="{0D108BD9-81ED-4DB2-BD59-A6C34878D82A}">
                    <a16:rowId xmlns:a16="http://schemas.microsoft.com/office/drawing/2014/main" val="422057884"/>
                  </a:ext>
                </a:extLst>
              </a:tr>
              <a:tr h="276415">
                <a:tc>
                  <a:txBody>
                    <a:bodyPr/>
                    <a:lstStyle/>
                    <a:p>
                      <a:pPr algn="l" fontAlgn="b"/>
                      <a:r>
                        <a:rPr lang="en-US" sz="1700" u="none" strike="noStrike" dirty="0">
                          <a:effectLst/>
                        </a:rPr>
                        <a:t> </a:t>
                      </a:r>
                      <a:endParaRPr lang="en-US" sz="1700" b="0" i="0" u="none" strike="noStrike" dirty="0">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 millions</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993260378"/>
                  </a:ext>
                </a:extLst>
              </a:tr>
              <a:tr h="276415">
                <a:tc>
                  <a:txBody>
                    <a:bodyPr/>
                    <a:lstStyle/>
                    <a:p>
                      <a:pPr algn="l" fontAlgn="b"/>
                      <a:r>
                        <a:rPr lang="en-US" sz="1700" b="1" u="none" strike="noStrike" dirty="0">
                          <a:effectLst/>
                        </a:rPr>
                        <a:t>        Gross domestic product</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19,390,605</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100</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59,483.49</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1160007750"/>
                  </a:ext>
                </a:extLst>
              </a:tr>
              <a:tr h="276415">
                <a:tc>
                  <a:txBody>
                    <a:bodyPr/>
                    <a:lstStyle/>
                    <a:p>
                      <a:pPr algn="l" fontAlgn="b"/>
                      <a:r>
                        <a:rPr lang="en-US" sz="1700" b="1" u="none" strike="noStrike" dirty="0">
                          <a:effectLst/>
                        </a:rPr>
                        <a:t>Gross private domestic investment</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3,212,828</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16.6</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9,855.81</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2292169824"/>
                  </a:ext>
                </a:extLst>
              </a:tr>
              <a:tr h="276415">
                <a:tc>
                  <a:txBody>
                    <a:bodyPr/>
                    <a:lstStyle/>
                    <a:p>
                      <a:pPr algn="l" fontAlgn="b"/>
                      <a:r>
                        <a:rPr lang="en-US" sz="1700" b="1" u="none" strike="noStrike" dirty="0">
                          <a:effectLst/>
                        </a:rPr>
                        <a:t>    Fixed investment</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3,197,164</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16.5</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9,807.76</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363621981"/>
                  </a:ext>
                </a:extLst>
              </a:tr>
              <a:tr h="276415">
                <a:tc>
                  <a:txBody>
                    <a:bodyPr/>
                    <a:lstStyle/>
                    <a:p>
                      <a:pPr algn="l" fontAlgn="b"/>
                      <a:r>
                        <a:rPr lang="en-US" sz="1700" b="1" u="none" strike="noStrike" dirty="0">
                          <a:effectLst/>
                        </a:rPr>
                        <a:t>        Nonresidential</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2,449,581</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12.6</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7,514.44</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304234001"/>
                  </a:ext>
                </a:extLst>
              </a:tr>
              <a:tr h="276415">
                <a:tc>
                  <a:txBody>
                    <a:bodyPr/>
                    <a:lstStyle/>
                    <a:p>
                      <a:pPr algn="l" fontAlgn="b"/>
                      <a:r>
                        <a:rPr lang="en-US" sz="1700" b="1" u="none" strike="noStrike" dirty="0">
                          <a:effectLst/>
                        </a:rPr>
                        <a:t>            Structures</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560,180</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2.9</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1,718.43</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768519384"/>
                  </a:ext>
                </a:extLst>
              </a:tr>
              <a:tr h="276415">
                <a:tc>
                  <a:txBody>
                    <a:bodyPr/>
                    <a:lstStyle/>
                    <a:p>
                      <a:pPr algn="l" fontAlgn="b"/>
                      <a:r>
                        <a:rPr lang="en-US" sz="1700" b="1" u="none" strike="noStrike" dirty="0">
                          <a:effectLst/>
                        </a:rPr>
                        <a:t>            Equipment</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1,098,360</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5.7</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3,369.38</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1006989916"/>
                  </a:ext>
                </a:extLst>
              </a:tr>
              <a:tr h="276415">
                <a:tc>
                  <a:txBody>
                    <a:bodyPr/>
                    <a:lstStyle/>
                    <a:p>
                      <a:pPr algn="l" fontAlgn="b"/>
                      <a:r>
                        <a:rPr lang="en-US" sz="1700" b="1" u="none" strike="noStrike" dirty="0">
                          <a:effectLst/>
                        </a:rPr>
                        <a:t>            Intellectual property products</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791,040</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4.1</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2,426.63</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1081753585"/>
                  </a:ext>
                </a:extLst>
              </a:tr>
              <a:tr h="276415">
                <a:tc>
                  <a:txBody>
                    <a:bodyPr/>
                    <a:lstStyle/>
                    <a:p>
                      <a:pPr algn="l" fontAlgn="b"/>
                      <a:r>
                        <a:rPr lang="en-US" sz="1700" b="1" u="none" strike="noStrike" dirty="0">
                          <a:effectLst/>
                        </a:rPr>
                        <a:t>        Residential</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747,583</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3.9</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2,293.32</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1239764874"/>
                  </a:ext>
                </a:extLst>
              </a:tr>
              <a:tr h="276415">
                <a:tc>
                  <a:txBody>
                    <a:bodyPr/>
                    <a:lstStyle/>
                    <a:p>
                      <a:pPr algn="l" fontAlgn="b"/>
                      <a:r>
                        <a:rPr lang="en-US" sz="1700" b="1" u="none" strike="noStrike" dirty="0">
                          <a:effectLst/>
                        </a:rPr>
                        <a:t>    Change in private inventories</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15,664</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ctr" fontAlgn="b"/>
                      <a:r>
                        <a:rPr lang="en-US" sz="1700" u="none" strike="noStrike">
                          <a:effectLst/>
                        </a:rPr>
                        <a:t>0.1</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48.05</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3927216725"/>
                  </a:ext>
                </a:extLst>
              </a:tr>
              <a:tr h="276415">
                <a:tc>
                  <a:txBody>
                    <a:bodyPr/>
                    <a:lstStyle/>
                    <a:p>
                      <a:pPr algn="l" fontAlgn="b"/>
                      <a:r>
                        <a:rPr lang="en-US" sz="1700" b="1" u="none" strike="noStrike" dirty="0">
                          <a:effectLst/>
                        </a:rPr>
                        <a:t> </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1450503796"/>
                  </a:ext>
                </a:extLst>
              </a:tr>
              <a:tr h="276415">
                <a:tc>
                  <a:txBody>
                    <a:bodyPr/>
                    <a:lstStyle/>
                    <a:p>
                      <a:pPr algn="l" fontAlgn="b"/>
                      <a:r>
                        <a:rPr lang="en-US" sz="1700" b="1" u="none" strike="noStrike" dirty="0">
                          <a:effectLst/>
                        </a:rPr>
                        <a:t>Population (</a:t>
                      </a:r>
                      <a:r>
                        <a:rPr lang="en-US" sz="1700" b="1" u="none" strike="noStrike" dirty="0" err="1">
                          <a:effectLst/>
                        </a:rPr>
                        <a:t>midperiod</a:t>
                      </a:r>
                      <a:r>
                        <a:rPr lang="en-US" sz="1700" b="1" u="none" strike="noStrike" dirty="0">
                          <a:effectLst/>
                        </a:rPr>
                        <a:t>, thousands)</a:t>
                      </a:r>
                      <a:endParaRPr lang="en-US" sz="1700" b="1" i="0" u="none" strike="noStrike" dirty="0">
                        <a:solidFill>
                          <a:srgbClr val="000000"/>
                        </a:solidFill>
                        <a:effectLst/>
                        <a:latin typeface="Calibri" panose="020F0502020204030204" pitchFamily="34" charset="0"/>
                      </a:endParaRPr>
                    </a:p>
                  </a:txBody>
                  <a:tcPr marL="9136" marR="9136" marT="9136" marB="0" anchor="b"/>
                </a:tc>
                <a:tc>
                  <a:txBody>
                    <a:bodyPr/>
                    <a:lstStyle/>
                    <a:p>
                      <a:pPr algn="r" fontAlgn="b"/>
                      <a:r>
                        <a:rPr lang="en-US" sz="1700" u="none" strike="noStrike">
                          <a:effectLst/>
                        </a:rPr>
                        <a:t>325,983</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36" marR="9136" marT="9136" marB="0" anchor="b"/>
                </a:tc>
                <a:tc>
                  <a:txBody>
                    <a:bodyPr/>
                    <a:lstStyle/>
                    <a:p>
                      <a:pPr algn="l" fontAlgn="b"/>
                      <a:r>
                        <a:rPr lang="en-US" sz="1700" u="none" strike="noStrike" dirty="0">
                          <a:effectLst/>
                        </a:rPr>
                        <a:t> </a:t>
                      </a:r>
                      <a:endParaRPr lang="en-US" sz="1700" b="0" i="0" u="none" strike="noStrike" dirty="0">
                        <a:solidFill>
                          <a:srgbClr val="000000"/>
                        </a:solidFill>
                        <a:effectLst/>
                        <a:latin typeface="Calibri" panose="020F0502020204030204" pitchFamily="34" charset="0"/>
                      </a:endParaRPr>
                    </a:p>
                  </a:txBody>
                  <a:tcPr marL="9136" marR="9136" marT="9136" marB="0" anchor="b"/>
                </a:tc>
                <a:extLst>
                  <a:ext uri="{0D108BD9-81ED-4DB2-BD59-A6C34878D82A}">
                    <a16:rowId xmlns:a16="http://schemas.microsoft.com/office/drawing/2014/main" val="2103106587"/>
                  </a:ext>
                </a:extLst>
              </a:tr>
            </a:tbl>
          </a:graphicData>
        </a:graphic>
      </p:graphicFrame>
    </p:spTree>
    <p:extLst>
      <p:ext uri="{BB962C8B-B14F-4D97-AF65-F5344CB8AC3E}">
        <p14:creationId xmlns:p14="http://schemas.microsoft.com/office/powerpoint/2010/main" val="21198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Investment, as a share of </a:t>
            </a:r>
            <a:r>
              <a:rPr lang="en-US" dirty="0"/>
              <a:t>GDP</a:t>
            </a:r>
            <a:br>
              <a:rPr lang="en-US" dirty="0"/>
            </a:br>
            <a:r>
              <a:rPr lang="en-US" dirty="0" smtClean="0"/>
              <a:t>1929 </a:t>
            </a:r>
            <a:r>
              <a:rPr lang="en-US" dirty="0"/>
              <a:t>– </a:t>
            </a:r>
            <a:r>
              <a:rPr lang="en-US" dirty="0" smtClean="0"/>
              <a:t>2021</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Tree>
    <p:extLst>
      <p:ext uri="{BB962C8B-B14F-4D97-AF65-F5344CB8AC3E}">
        <p14:creationId xmlns:p14="http://schemas.microsoft.com/office/powerpoint/2010/main" val="3218710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Investment vs. Capital</a:t>
            </a:r>
          </a:p>
        </p:txBody>
      </p:sp>
      <p:sp>
        <p:nvSpPr>
          <p:cNvPr id="31747" name="Rectangle 3"/>
          <p:cNvSpPr>
            <a:spLocks noGrp="1" noChangeArrowheads="1"/>
          </p:cNvSpPr>
          <p:nvPr>
            <p:ph idx="1"/>
          </p:nvPr>
        </p:nvSpPr>
        <p:spPr/>
        <p:txBody>
          <a:bodyPr/>
          <a:lstStyle/>
          <a:p>
            <a:pPr marL="0" indent="0">
              <a:spcBef>
                <a:spcPct val="50000"/>
              </a:spcBef>
              <a:buNone/>
            </a:pPr>
            <a:r>
              <a:rPr lang="en-US" dirty="0" smtClean="0"/>
              <a:t>Note:  Investment is spending on new capital.</a:t>
            </a:r>
          </a:p>
          <a:p>
            <a:pPr marL="0" indent="0">
              <a:spcBef>
                <a:spcPct val="50000"/>
              </a:spcBef>
              <a:buNone/>
            </a:pPr>
            <a:r>
              <a:rPr lang="en-US" dirty="0" smtClean="0"/>
              <a:t>Example:  </a:t>
            </a:r>
          </a:p>
          <a:p>
            <a:pPr marL="692150" lvl="1" indent="-290513">
              <a:spcBef>
                <a:spcPct val="30000"/>
              </a:spcBef>
            </a:pPr>
            <a:r>
              <a:rPr lang="en-US" dirty="0" smtClean="0"/>
              <a:t>1/1/2018:  </a:t>
            </a:r>
            <a:r>
              <a:rPr lang="en-US" dirty="0"/>
              <a:t>economy has $500b worth of capital</a:t>
            </a:r>
          </a:p>
          <a:p>
            <a:pPr marL="692150" lvl="1" indent="-290513">
              <a:spcBef>
                <a:spcPct val="50000"/>
              </a:spcBef>
            </a:pPr>
            <a:r>
              <a:rPr lang="en-US" dirty="0"/>
              <a:t>during </a:t>
            </a:r>
            <a:r>
              <a:rPr lang="en-US" dirty="0" smtClean="0"/>
              <a:t>2018: </a:t>
            </a:r>
            <a:r>
              <a:rPr lang="en-US" dirty="0"/>
              <a:t>investment = $60b</a:t>
            </a:r>
          </a:p>
          <a:p>
            <a:pPr marL="692150" lvl="1" indent="-290513">
              <a:spcBef>
                <a:spcPct val="50000"/>
              </a:spcBef>
            </a:pPr>
            <a:r>
              <a:rPr lang="en-US" dirty="0" smtClean="0"/>
              <a:t>1/1/2019: </a:t>
            </a:r>
            <a:r>
              <a:rPr lang="en-US" dirty="0"/>
              <a:t>economy will have $560b worth of capital</a:t>
            </a:r>
          </a:p>
          <a:p>
            <a:pPr marL="1092200" lvl="2" indent="-290513">
              <a:spcBef>
                <a:spcPct val="50000"/>
              </a:spcBef>
            </a:pPr>
            <a:r>
              <a:rPr lang="en-US" i="1" dirty="0"/>
              <a:t>assumes no depreciation</a:t>
            </a:r>
            <a:endParaRPr lang="en-US" dirty="0"/>
          </a:p>
        </p:txBody>
      </p:sp>
    </p:spTree>
    <p:extLst>
      <p:ext uri="{BB962C8B-B14F-4D97-AF65-F5344CB8AC3E}">
        <p14:creationId xmlns:p14="http://schemas.microsoft.com/office/powerpoint/2010/main" val="403804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103563" y="236539"/>
            <a:ext cx="4057650" cy="1195387"/>
          </a:xfrm>
        </p:spPr>
        <p:txBody>
          <a:bodyPr/>
          <a:lstStyle/>
          <a:p>
            <a:pPr eaLnBrk="1" hangingPunct="1"/>
            <a:r>
              <a:rPr lang="en-US" smtClean="0"/>
              <a:t>Stocks vs. Flows</a:t>
            </a:r>
          </a:p>
        </p:txBody>
      </p:sp>
      <p:sp>
        <p:nvSpPr>
          <p:cNvPr id="53251" name="Rectangle 3"/>
          <p:cNvSpPr>
            <a:spLocks noGrp="1" noChangeArrowheads="1"/>
          </p:cNvSpPr>
          <p:nvPr>
            <p:ph type="body" idx="1"/>
          </p:nvPr>
        </p:nvSpPr>
        <p:spPr>
          <a:xfrm>
            <a:off x="2105026" y="4795838"/>
            <a:ext cx="8289925" cy="1066800"/>
          </a:xfrm>
          <a:noFill/>
        </p:spPr>
        <p:txBody>
          <a:bodyPr/>
          <a:lstStyle/>
          <a:p>
            <a:pPr marL="0" indent="0">
              <a:spcBef>
                <a:spcPct val="10000"/>
              </a:spcBef>
              <a:buNone/>
            </a:pPr>
            <a:r>
              <a:rPr lang="en-US" sz="2700" dirty="0"/>
              <a:t>A </a:t>
            </a:r>
            <a:r>
              <a:rPr lang="en-US" sz="2700" b="1" dirty="0">
                <a:solidFill>
                  <a:srgbClr val="FF0000"/>
                </a:solidFill>
              </a:rPr>
              <a:t>flow</a:t>
            </a:r>
            <a:r>
              <a:rPr lang="en-US" sz="2700" dirty="0"/>
              <a:t> is a quantity measured per unit of time.  </a:t>
            </a:r>
          </a:p>
          <a:p>
            <a:pPr marL="0" indent="0">
              <a:spcBef>
                <a:spcPct val="10000"/>
              </a:spcBef>
              <a:buNone/>
            </a:pPr>
            <a:r>
              <a:rPr lang="en-US" sz="2700" i="1" dirty="0"/>
              <a:t>E.g</a:t>
            </a:r>
            <a:r>
              <a:rPr lang="en-US" sz="2700" dirty="0"/>
              <a:t>., “U.S. investment was $2.5 trillion during 2009.”</a:t>
            </a:r>
          </a:p>
        </p:txBody>
      </p:sp>
      <p:grpSp>
        <p:nvGrpSpPr>
          <p:cNvPr id="2" name="Group 4"/>
          <p:cNvGrpSpPr>
            <a:grpSpLocks/>
          </p:cNvGrpSpPr>
          <p:nvPr/>
        </p:nvGrpSpPr>
        <p:grpSpPr bwMode="auto">
          <a:xfrm>
            <a:off x="5840413" y="1382714"/>
            <a:ext cx="4348162" cy="2200275"/>
            <a:chOff x="2448" y="576"/>
            <a:chExt cx="3024" cy="1618"/>
          </a:xfrm>
        </p:grpSpPr>
        <p:grpSp>
          <p:nvGrpSpPr>
            <p:cNvPr id="32796" name="Group 5"/>
            <p:cNvGrpSpPr>
              <a:grpSpLocks/>
            </p:cNvGrpSpPr>
            <p:nvPr/>
          </p:nvGrpSpPr>
          <p:grpSpPr bwMode="auto">
            <a:xfrm>
              <a:off x="2448" y="576"/>
              <a:ext cx="3024" cy="1618"/>
              <a:chOff x="2448" y="576"/>
              <a:chExt cx="3024" cy="1618"/>
            </a:xfrm>
          </p:grpSpPr>
          <p:sp>
            <p:nvSpPr>
              <p:cNvPr id="32814" name="Rectangle 6"/>
              <p:cNvSpPr>
                <a:spLocks noChangeArrowheads="1"/>
              </p:cNvSpPr>
              <p:nvPr/>
            </p:nvSpPr>
            <p:spPr bwMode="auto">
              <a:xfrm>
                <a:off x="2448" y="576"/>
                <a:ext cx="3024" cy="1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2815" name="Group 7"/>
              <p:cNvGrpSpPr>
                <a:grpSpLocks/>
              </p:cNvGrpSpPr>
              <p:nvPr/>
            </p:nvGrpSpPr>
            <p:grpSpPr bwMode="auto">
              <a:xfrm>
                <a:off x="2466" y="611"/>
                <a:ext cx="2988" cy="1565"/>
                <a:chOff x="2466" y="611"/>
                <a:chExt cx="2988" cy="1565"/>
              </a:xfrm>
            </p:grpSpPr>
            <p:grpSp>
              <p:nvGrpSpPr>
                <p:cNvPr id="32816" name="Group 8"/>
                <p:cNvGrpSpPr>
                  <a:grpSpLocks/>
                </p:cNvGrpSpPr>
                <p:nvPr/>
              </p:nvGrpSpPr>
              <p:grpSpPr bwMode="auto">
                <a:xfrm>
                  <a:off x="2518" y="1051"/>
                  <a:ext cx="2936" cy="1125"/>
                  <a:chOff x="2518" y="1051"/>
                  <a:chExt cx="2936" cy="1125"/>
                </a:xfrm>
              </p:grpSpPr>
              <p:sp>
                <p:nvSpPr>
                  <p:cNvPr id="32823" name="Freeform 9"/>
                  <p:cNvSpPr>
                    <a:spLocks/>
                  </p:cNvSpPr>
                  <p:nvPr/>
                </p:nvSpPr>
                <p:spPr bwMode="auto">
                  <a:xfrm>
                    <a:off x="2518" y="1051"/>
                    <a:ext cx="2936" cy="1125"/>
                  </a:xfrm>
                  <a:custGeom>
                    <a:avLst/>
                    <a:gdLst>
                      <a:gd name="T0" fmla="*/ 2936 w 2936"/>
                      <a:gd name="T1" fmla="*/ 334 h 1125"/>
                      <a:gd name="T2" fmla="*/ 2919 w 2936"/>
                      <a:gd name="T3" fmla="*/ 228 h 1125"/>
                      <a:gd name="T4" fmla="*/ 2866 w 2936"/>
                      <a:gd name="T5" fmla="*/ 141 h 1125"/>
                      <a:gd name="T6" fmla="*/ 2796 w 2936"/>
                      <a:gd name="T7" fmla="*/ 70 h 1125"/>
                      <a:gd name="T8" fmla="*/ 2708 w 2936"/>
                      <a:gd name="T9" fmla="*/ 17 h 1125"/>
                      <a:gd name="T10" fmla="*/ 2602 w 2936"/>
                      <a:gd name="T11" fmla="*/ 0 h 1125"/>
                      <a:gd name="T12" fmla="*/ 1846 w 2936"/>
                      <a:gd name="T13" fmla="*/ 0 h 1125"/>
                      <a:gd name="T14" fmla="*/ 1090 w 2936"/>
                      <a:gd name="T15" fmla="*/ 0 h 1125"/>
                      <a:gd name="T16" fmla="*/ 317 w 2936"/>
                      <a:gd name="T17" fmla="*/ 0 h 1125"/>
                      <a:gd name="T18" fmla="*/ 211 w 2936"/>
                      <a:gd name="T19" fmla="*/ 17 h 1125"/>
                      <a:gd name="T20" fmla="*/ 123 w 2936"/>
                      <a:gd name="T21" fmla="*/ 70 h 1125"/>
                      <a:gd name="T22" fmla="*/ 53 w 2936"/>
                      <a:gd name="T23" fmla="*/ 141 h 1125"/>
                      <a:gd name="T24" fmla="*/ 18 w 2936"/>
                      <a:gd name="T25" fmla="*/ 228 h 1125"/>
                      <a:gd name="T26" fmla="*/ 0 w 2936"/>
                      <a:gd name="T27" fmla="*/ 334 h 1125"/>
                      <a:gd name="T28" fmla="*/ 18 w 2936"/>
                      <a:gd name="T29" fmla="*/ 422 h 1125"/>
                      <a:gd name="T30" fmla="*/ 53 w 2936"/>
                      <a:gd name="T31" fmla="*/ 527 h 1125"/>
                      <a:gd name="T32" fmla="*/ 123 w 2936"/>
                      <a:gd name="T33" fmla="*/ 598 h 1125"/>
                      <a:gd name="T34" fmla="*/ 211 w 2936"/>
                      <a:gd name="T35" fmla="*/ 633 h 1125"/>
                      <a:gd name="T36" fmla="*/ 317 w 2936"/>
                      <a:gd name="T37" fmla="*/ 651 h 1125"/>
                      <a:gd name="T38" fmla="*/ 282 w 2936"/>
                      <a:gd name="T39" fmla="*/ 651 h 1125"/>
                      <a:gd name="T40" fmla="*/ 598 w 2936"/>
                      <a:gd name="T41" fmla="*/ 1055 h 1125"/>
                      <a:gd name="T42" fmla="*/ 668 w 2936"/>
                      <a:gd name="T43" fmla="*/ 1090 h 1125"/>
                      <a:gd name="T44" fmla="*/ 721 w 2936"/>
                      <a:gd name="T45" fmla="*/ 1125 h 1125"/>
                      <a:gd name="T46" fmla="*/ 756 w 2936"/>
                      <a:gd name="T47" fmla="*/ 1125 h 1125"/>
                      <a:gd name="T48" fmla="*/ 1495 w 2936"/>
                      <a:gd name="T49" fmla="*/ 1125 h 1125"/>
                      <a:gd name="T50" fmla="*/ 2233 w 2936"/>
                      <a:gd name="T51" fmla="*/ 1125 h 1125"/>
                      <a:gd name="T52" fmla="*/ 2303 w 2936"/>
                      <a:gd name="T53" fmla="*/ 1125 h 1125"/>
                      <a:gd name="T54" fmla="*/ 2356 w 2936"/>
                      <a:gd name="T55" fmla="*/ 1090 h 1125"/>
                      <a:gd name="T56" fmla="*/ 2409 w 2936"/>
                      <a:gd name="T57" fmla="*/ 1055 h 1125"/>
                      <a:gd name="T58" fmla="*/ 2725 w 2936"/>
                      <a:gd name="T59" fmla="*/ 651 h 1125"/>
                      <a:gd name="T60" fmla="*/ 2813 w 2936"/>
                      <a:gd name="T61" fmla="*/ 615 h 1125"/>
                      <a:gd name="T62" fmla="*/ 2884 w 2936"/>
                      <a:gd name="T63" fmla="*/ 545 h 1125"/>
                      <a:gd name="T64" fmla="*/ 2919 w 2936"/>
                      <a:gd name="T65" fmla="*/ 440 h 1125"/>
                      <a:gd name="T66" fmla="*/ 2936 w 2936"/>
                      <a:gd name="T67" fmla="*/ 334 h 1125"/>
                      <a:gd name="T68" fmla="*/ 2936 w 2936"/>
                      <a:gd name="T69" fmla="*/ 334 h 1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6"/>
                      <a:gd name="T106" fmla="*/ 0 h 1125"/>
                      <a:gd name="T107" fmla="*/ 2936 w 2936"/>
                      <a:gd name="T108" fmla="*/ 1125 h 1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6" h="1125">
                        <a:moveTo>
                          <a:pt x="2936" y="334"/>
                        </a:moveTo>
                        <a:lnTo>
                          <a:pt x="2919" y="228"/>
                        </a:lnTo>
                        <a:lnTo>
                          <a:pt x="2866" y="141"/>
                        </a:lnTo>
                        <a:lnTo>
                          <a:pt x="2796" y="70"/>
                        </a:lnTo>
                        <a:lnTo>
                          <a:pt x="2708" y="17"/>
                        </a:lnTo>
                        <a:lnTo>
                          <a:pt x="2602" y="0"/>
                        </a:lnTo>
                        <a:lnTo>
                          <a:pt x="1846" y="0"/>
                        </a:lnTo>
                        <a:lnTo>
                          <a:pt x="1090" y="0"/>
                        </a:lnTo>
                        <a:lnTo>
                          <a:pt x="317" y="0"/>
                        </a:lnTo>
                        <a:lnTo>
                          <a:pt x="211" y="17"/>
                        </a:lnTo>
                        <a:lnTo>
                          <a:pt x="123" y="70"/>
                        </a:lnTo>
                        <a:lnTo>
                          <a:pt x="53" y="141"/>
                        </a:lnTo>
                        <a:lnTo>
                          <a:pt x="18" y="228"/>
                        </a:lnTo>
                        <a:lnTo>
                          <a:pt x="0" y="334"/>
                        </a:lnTo>
                        <a:lnTo>
                          <a:pt x="18" y="422"/>
                        </a:lnTo>
                        <a:lnTo>
                          <a:pt x="53" y="527"/>
                        </a:lnTo>
                        <a:lnTo>
                          <a:pt x="123" y="598"/>
                        </a:lnTo>
                        <a:lnTo>
                          <a:pt x="211" y="633"/>
                        </a:lnTo>
                        <a:lnTo>
                          <a:pt x="317" y="651"/>
                        </a:lnTo>
                        <a:lnTo>
                          <a:pt x="282" y="651"/>
                        </a:lnTo>
                        <a:lnTo>
                          <a:pt x="598" y="1055"/>
                        </a:lnTo>
                        <a:lnTo>
                          <a:pt x="668" y="1090"/>
                        </a:lnTo>
                        <a:lnTo>
                          <a:pt x="721" y="1125"/>
                        </a:lnTo>
                        <a:lnTo>
                          <a:pt x="756" y="1125"/>
                        </a:lnTo>
                        <a:lnTo>
                          <a:pt x="1495" y="1125"/>
                        </a:lnTo>
                        <a:lnTo>
                          <a:pt x="2233" y="1125"/>
                        </a:lnTo>
                        <a:lnTo>
                          <a:pt x="2303" y="1125"/>
                        </a:lnTo>
                        <a:lnTo>
                          <a:pt x="2356" y="1090"/>
                        </a:lnTo>
                        <a:lnTo>
                          <a:pt x="2409" y="1055"/>
                        </a:lnTo>
                        <a:lnTo>
                          <a:pt x="2725" y="651"/>
                        </a:lnTo>
                        <a:lnTo>
                          <a:pt x="2813" y="615"/>
                        </a:lnTo>
                        <a:lnTo>
                          <a:pt x="2884" y="545"/>
                        </a:lnTo>
                        <a:lnTo>
                          <a:pt x="2919" y="440"/>
                        </a:lnTo>
                        <a:lnTo>
                          <a:pt x="2936" y="334"/>
                        </a:lnTo>
                        <a:close/>
                      </a:path>
                    </a:pathLst>
                  </a:custGeom>
                  <a:solidFill>
                    <a:srgbClr val="DDDDDD"/>
                  </a:solidFill>
                  <a:ln w="28575">
                    <a:solidFill>
                      <a:srgbClr val="000000"/>
                    </a:solidFill>
                    <a:prstDash val="solid"/>
                    <a:round/>
                    <a:headEnd/>
                    <a:tailEnd/>
                  </a:ln>
                </p:spPr>
                <p:txBody>
                  <a:bodyPr/>
                  <a:lstStyle/>
                  <a:p>
                    <a:endParaRPr lang="en-US"/>
                  </a:p>
                </p:txBody>
              </p:sp>
              <p:sp>
                <p:nvSpPr>
                  <p:cNvPr id="32824" name="Freeform 10"/>
                  <p:cNvSpPr>
                    <a:spLocks/>
                  </p:cNvSpPr>
                  <p:nvPr/>
                </p:nvSpPr>
                <p:spPr bwMode="auto">
                  <a:xfrm>
                    <a:off x="2888" y="1420"/>
                    <a:ext cx="2127" cy="229"/>
                  </a:xfrm>
                  <a:custGeom>
                    <a:avLst/>
                    <a:gdLst>
                      <a:gd name="T0" fmla="*/ 2127 w 2127"/>
                      <a:gd name="T1" fmla="*/ 211 h 229"/>
                      <a:gd name="T2" fmla="*/ 2109 w 2127"/>
                      <a:gd name="T3" fmla="*/ 141 h 229"/>
                      <a:gd name="T4" fmla="*/ 2057 w 2127"/>
                      <a:gd name="T5" fmla="*/ 71 h 229"/>
                      <a:gd name="T6" fmla="*/ 2004 w 2127"/>
                      <a:gd name="T7" fmla="*/ 18 h 229"/>
                      <a:gd name="T8" fmla="*/ 1916 w 2127"/>
                      <a:gd name="T9" fmla="*/ 0 h 229"/>
                      <a:gd name="T10" fmla="*/ 1072 w 2127"/>
                      <a:gd name="T11" fmla="*/ 0 h 229"/>
                      <a:gd name="T12" fmla="*/ 228 w 2127"/>
                      <a:gd name="T13" fmla="*/ 0 h 229"/>
                      <a:gd name="T14" fmla="*/ 140 w 2127"/>
                      <a:gd name="T15" fmla="*/ 18 h 229"/>
                      <a:gd name="T16" fmla="*/ 70 w 2127"/>
                      <a:gd name="T17" fmla="*/ 71 h 229"/>
                      <a:gd name="T18" fmla="*/ 17 w 2127"/>
                      <a:gd name="T19" fmla="*/ 141 h 229"/>
                      <a:gd name="T20" fmla="*/ 0 w 2127"/>
                      <a:gd name="T21" fmla="*/ 211 h 229"/>
                      <a:gd name="T22" fmla="*/ 0 w 2127"/>
                      <a:gd name="T23" fmla="*/ 229 h 229"/>
                      <a:gd name="T24" fmla="*/ 720 w 2127"/>
                      <a:gd name="T25" fmla="*/ 229 h 229"/>
                      <a:gd name="T26" fmla="*/ 1424 w 2127"/>
                      <a:gd name="T27" fmla="*/ 229 h 229"/>
                      <a:gd name="T28" fmla="*/ 2127 w 2127"/>
                      <a:gd name="T29" fmla="*/ 229 h 229"/>
                      <a:gd name="T30" fmla="*/ 2127 w 2127"/>
                      <a:gd name="T31" fmla="*/ 211 h 229"/>
                      <a:gd name="T32" fmla="*/ 2127 w 2127"/>
                      <a:gd name="T33" fmla="*/ 211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7"/>
                      <a:gd name="T52" fmla="*/ 0 h 229"/>
                      <a:gd name="T53" fmla="*/ 2127 w 2127"/>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7" h="229">
                        <a:moveTo>
                          <a:pt x="2127" y="211"/>
                        </a:moveTo>
                        <a:lnTo>
                          <a:pt x="2109" y="141"/>
                        </a:lnTo>
                        <a:lnTo>
                          <a:pt x="2057" y="71"/>
                        </a:lnTo>
                        <a:lnTo>
                          <a:pt x="2004" y="18"/>
                        </a:lnTo>
                        <a:lnTo>
                          <a:pt x="1916" y="0"/>
                        </a:lnTo>
                        <a:lnTo>
                          <a:pt x="1072" y="0"/>
                        </a:lnTo>
                        <a:lnTo>
                          <a:pt x="228" y="0"/>
                        </a:lnTo>
                        <a:lnTo>
                          <a:pt x="140" y="18"/>
                        </a:lnTo>
                        <a:lnTo>
                          <a:pt x="70" y="71"/>
                        </a:lnTo>
                        <a:lnTo>
                          <a:pt x="17" y="141"/>
                        </a:lnTo>
                        <a:lnTo>
                          <a:pt x="0" y="211"/>
                        </a:lnTo>
                        <a:lnTo>
                          <a:pt x="0" y="229"/>
                        </a:lnTo>
                        <a:lnTo>
                          <a:pt x="720" y="229"/>
                        </a:lnTo>
                        <a:lnTo>
                          <a:pt x="1424" y="229"/>
                        </a:lnTo>
                        <a:lnTo>
                          <a:pt x="2127" y="229"/>
                        </a:lnTo>
                        <a:lnTo>
                          <a:pt x="2127" y="211"/>
                        </a:lnTo>
                        <a:close/>
                      </a:path>
                    </a:pathLst>
                  </a:custGeom>
                  <a:solidFill>
                    <a:srgbClr val="68D6E2"/>
                  </a:solidFill>
                  <a:ln w="28575">
                    <a:solidFill>
                      <a:srgbClr val="000000"/>
                    </a:solidFill>
                    <a:prstDash val="solid"/>
                    <a:round/>
                    <a:headEnd/>
                    <a:tailEnd/>
                  </a:ln>
                </p:spPr>
                <p:txBody>
                  <a:bodyPr/>
                  <a:lstStyle/>
                  <a:p>
                    <a:endParaRPr lang="en-US"/>
                  </a:p>
                </p:txBody>
              </p:sp>
              <p:sp>
                <p:nvSpPr>
                  <p:cNvPr id="32825" name="Line 11"/>
                  <p:cNvSpPr>
                    <a:spLocks noChangeShapeType="1"/>
                  </p:cNvSpPr>
                  <p:nvPr/>
                </p:nvSpPr>
                <p:spPr bwMode="auto">
                  <a:xfrm>
                    <a:off x="2800" y="1702"/>
                    <a:ext cx="244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6" name="Freeform 12"/>
                  <p:cNvSpPr>
                    <a:spLocks/>
                  </p:cNvSpPr>
                  <p:nvPr/>
                </p:nvSpPr>
                <p:spPr bwMode="auto">
                  <a:xfrm>
                    <a:off x="2589" y="1051"/>
                    <a:ext cx="299" cy="598"/>
                  </a:xfrm>
                  <a:custGeom>
                    <a:avLst/>
                    <a:gdLst>
                      <a:gd name="T0" fmla="*/ 246 w 299"/>
                      <a:gd name="T1" fmla="*/ 0 h 598"/>
                      <a:gd name="T2" fmla="*/ 175 w 299"/>
                      <a:gd name="T3" fmla="*/ 35 h 598"/>
                      <a:gd name="T4" fmla="*/ 105 w 299"/>
                      <a:gd name="T5" fmla="*/ 88 h 598"/>
                      <a:gd name="T6" fmla="*/ 35 w 299"/>
                      <a:gd name="T7" fmla="*/ 176 h 598"/>
                      <a:gd name="T8" fmla="*/ 0 w 299"/>
                      <a:gd name="T9" fmla="*/ 299 h 598"/>
                      <a:gd name="T10" fmla="*/ 17 w 299"/>
                      <a:gd name="T11" fmla="*/ 422 h 598"/>
                      <a:gd name="T12" fmla="*/ 70 w 299"/>
                      <a:gd name="T13" fmla="*/ 510 h 598"/>
                      <a:gd name="T14" fmla="*/ 158 w 299"/>
                      <a:gd name="T15" fmla="*/ 563 h 598"/>
                      <a:gd name="T16" fmla="*/ 263 w 299"/>
                      <a:gd name="T17" fmla="*/ 580 h 598"/>
                      <a:gd name="T18" fmla="*/ 299 w 299"/>
                      <a:gd name="T19" fmla="*/ 598 h 5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598"/>
                      <a:gd name="T32" fmla="*/ 299 w 299"/>
                      <a:gd name="T33" fmla="*/ 598 h 5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598">
                        <a:moveTo>
                          <a:pt x="246" y="0"/>
                        </a:moveTo>
                        <a:lnTo>
                          <a:pt x="175" y="35"/>
                        </a:lnTo>
                        <a:lnTo>
                          <a:pt x="105" y="88"/>
                        </a:lnTo>
                        <a:lnTo>
                          <a:pt x="35" y="176"/>
                        </a:lnTo>
                        <a:lnTo>
                          <a:pt x="0" y="299"/>
                        </a:lnTo>
                        <a:lnTo>
                          <a:pt x="17" y="422"/>
                        </a:lnTo>
                        <a:lnTo>
                          <a:pt x="70" y="510"/>
                        </a:lnTo>
                        <a:lnTo>
                          <a:pt x="158" y="563"/>
                        </a:lnTo>
                        <a:lnTo>
                          <a:pt x="263" y="580"/>
                        </a:lnTo>
                        <a:lnTo>
                          <a:pt x="299" y="5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7" name="Freeform 13"/>
                  <p:cNvSpPr>
                    <a:spLocks/>
                  </p:cNvSpPr>
                  <p:nvPr/>
                </p:nvSpPr>
                <p:spPr bwMode="auto">
                  <a:xfrm>
                    <a:off x="5015" y="1051"/>
                    <a:ext cx="352" cy="598"/>
                  </a:xfrm>
                  <a:custGeom>
                    <a:avLst/>
                    <a:gdLst>
                      <a:gd name="T0" fmla="*/ 105 w 352"/>
                      <a:gd name="T1" fmla="*/ 0 h 598"/>
                      <a:gd name="T2" fmla="*/ 211 w 352"/>
                      <a:gd name="T3" fmla="*/ 35 h 598"/>
                      <a:gd name="T4" fmla="*/ 281 w 352"/>
                      <a:gd name="T5" fmla="*/ 88 h 598"/>
                      <a:gd name="T6" fmla="*/ 334 w 352"/>
                      <a:gd name="T7" fmla="*/ 193 h 598"/>
                      <a:gd name="T8" fmla="*/ 352 w 352"/>
                      <a:gd name="T9" fmla="*/ 316 h 598"/>
                      <a:gd name="T10" fmla="*/ 334 w 352"/>
                      <a:gd name="T11" fmla="*/ 404 h 598"/>
                      <a:gd name="T12" fmla="*/ 299 w 352"/>
                      <a:gd name="T13" fmla="*/ 492 h 598"/>
                      <a:gd name="T14" fmla="*/ 228 w 352"/>
                      <a:gd name="T15" fmla="*/ 545 h 598"/>
                      <a:gd name="T16" fmla="*/ 141 w 352"/>
                      <a:gd name="T17" fmla="*/ 580 h 598"/>
                      <a:gd name="T18" fmla="*/ 53 w 352"/>
                      <a:gd name="T19" fmla="*/ 598 h 598"/>
                      <a:gd name="T20" fmla="*/ 0 w 352"/>
                      <a:gd name="T21" fmla="*/ 598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598"/>
                      <a:gd name="T35" fmla="*/ 352 w 352"/>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598">
                        <a:moveTo>
                          <a:pt x="105" y="0"/>
                        </a:moveTo>
                        <a:lnTo>
                          <a:pt x="211" y="35"/>
                        </a:lnTo>
                        <a:lnTo>
                          <a:pt x="281" y="88"/>
                        </a:lnTo>
                        <a:lnTo>
                          <a:pt x="334" y="193"/>
                        </a:lnTo>
                        <a:lnTo>
                          <a:pt x="352" y="316"/>
                        </a:lnTo>
                        <a:lnTo>
                          <a:pt x="334" y="404"/>
                        </a:lnTo>
                        <a:lnTo>
                          <a:pt x="299" y="492"/>
                        </a:lnTo>
                        <a:lnTo>
                          <a:pt x="228" y="545"/>
                        </a:lnTo>
                        <a:lnTo>
                          <a:pt x="141" y="580"/>
                        </a:lnTo>
                        <a:lnTo>
                          <a:pt x="53" y="598"/>
                        </a:lnTo>
                        <a:lnTo>
                          <a:pt x="0" y="5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817" name="Group 14"/>
                <p:cNvGrpSpPr>
                  <a:grpSpLocks/>
                </p:cNvGrpSpPr>
                <p:nvPr/>
              </p:nvGrpSpPr>
              <p:grpSpPr bwMode="auto">
                <a:xfrm>
                  <a:off x="2466" y="611"/>
                  <a:ext cx="668" cy="475"/>
                  <a:chOff x="2466" y="611"/>
                  <a:chExt cx="668" cy="475"/>
                </a:xfrm>
              </p:grpSpPr>
              <p:sp>
                <p:nvSpPr>
                  <p:cNvPr id="32818" name="Freeform 15"/>
                  <p:cNvSpPr>
                    <a:spLocks/>
                  </p:cNvSpPr>
                  <p:nvPr/>
                </p:nvSpPr>
                <p:spPr bwMode="auto">
                  <a:xfrm>
                    <a:off x="2659" y="611"/>
                    <a:ext cx="176" cy="211"/>
                  </a:xfrm>
                  <a:custGeom>
                    <a:avLst/>
                    <a:gdLst>
                      <a:gd name="T0" fmla="*/ 176 w 176"/>
                      <a:gd name="T1" fmla="*/ 0 h 211"/>
                      <a:gd name="T2" fmla="*/ 70 w 176"/>
                      <a:gd name="T3" fmla="*/ 0 h 211"/>
                      <a:gd name="T4" fmla="*/ 35 w 176"/>
                      <a:gd name="T5" fmla="*/ 18 h 211"/>
                      <a:gd name="T6" fmla="*/ 18 w 176"/>
                      <a:gd name="T7" fmla="*/ 53 h 211"/>
                      <a:gd name="T8" fmla="*/ 0 w 176"/>
                      <a:gd name="T9" fmla="*/ 106 h 211"/>
                      <a:gd name="T10" fmla="*/ 18 w 176"/>
                      <a:gd name="T11" fmla="*/ 158 h 211"/>
                      <a:gd name="T12" fmla="*/ 35 w 176"/>
                      <a:gd name="T13" fmla="*/ 211 h 211"/>
                      <a:gd name="T14" fmla="*/ 70 w 176"/>
                      <a:gd name="T15" fmla="*/ 211 h 211"/>
                      <a:gd name="T16" fmla="*/ 176 w 176"/>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211"/>
                      <a:gd name="T29" fmla="*/ 176 w 17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211">
                        <a:moveTo>
                          <a:pt x="176" y="0"/>
                        </a:moveTo>
                        <a:lnTo>
                          <a:pt x="70" y="0"/>
                        </a:lnTo>
                        <a:lnTo>
                          <a:pt x="35" y="18"/>
                        </a:lnTo>
                        <a:lnTo>
                          <a:pt x="18" y="53"/>
                        </a:lnTo>
                        <a:lnTo>
                          <a:pt x="0" y="106"/>
                        </a:lnTo>
                        <a:lnTo>
                          <a:pt x="18" y="158"/>
                        </a:lnTo>
                        <a:lnTo>
                          <a:pt x="35" y="211"/>
                        </a:lnTo>
                        <a:lnTo>
                          <a:pt x="70" y="211"/>
                        </a:lnTo>
                        <a:lnTo>
                          <a:pt x="176" y="211"/>
                        </a:lnTo>
                      </a:path>
                    </a:pathLst>
                  </a:custGeom>
                  <a:solidFill>
                    <a:srgbClr val="FFEEBF"/>
                  </a:solidFill>
                  <a:ln w="28575">
                    <a:solidFill>
                      <a:srgbClr val="000000"/>
                    </a:solidFill>
                    <a:prstDash val="solid"/>
                    <a:round/>
                    <a:headEnd/>
                    <a:tailEnd/>
                  </a:ln>
                </p:spPr>
                <p:txBody>
                  <a:bodyPr/>
                  <a:lstStyle/>
                  <a:p>
                    <a:endParaRPr lang="en-US"/>
                  </a:p>
                </p:txBody>
              </p:sp>
              <p:sp>
                <p:nvSpPr>
                  <p:cNvPr id="32819" name="Freeform 16"/>
                  <p:cNvSpPr>
                    <a:spLocks/>
                  </p:cNvSpPr>
                  <p:nvPr/>
                </p:nvSpPr>
                <p:spPr bwMode="auto">
                  <a:xfrm>
                    <a:off x="2764" y="611"/>
                    <a:ext cx="159" cy="211"/>
                  </a:xfrm>
                  <a:custGeom>
                    <a:avLst/>
                    <a:gdLst>
                      <a:gd name="T0" fmla="*/ 71 w 159"/>
                      <a:gd name="T1" fmla="*/ 211 h 211"/>
                      <a:gd name="T2" fmla="*/ 124 w 159"/>
                      <a:gd name="T3" fmla="*/ 211 h 211"/>
                      <a:gd name="T4" fmla="*/ 141 w 159"/>
                      <a:gd name="T5" fmla="*/ 158 h 211"/>
                      <a:gd name="T6" fmla="*/ 159 w 159"/>
                      <a:gd name="T7" fmla="*/ 106 h 211"/>
                      <a:gd name="T8" fmla="*/ 141 w 159"/>
                      <a:gd name="T9" fmla="*/ 53 h 211"/>
                      <a:gd name="T10" fmla="*/ 124 w 159"/>
                      <a:gd name="T11" fmla="*/ 18 h 211"/>
                      <a:gd name="T12" fmla="*/ 71 w 159"/>
                      <a:gd name="T13" fmla="*/ 0 h 211"/>
                      <a:gd name="T14" fmla="*/ 36 w 159"/>
                      <a:gd name="T15" fmla="*/ 18 h 211"/>
                      <a:gd name="T16" fmla="*/ 18 w 159"/>
                      <a:gd name="T17" fmla="*/ 53 h 211"/>
                      <a:gd name="T18" fmla="*/ 0 w 159"/>
                      <a:gd name="T19" fmla="*/ 106 h 211"/>
                      <a:gd name="T20" fmla="*/ 18 w 159"/>
                      <a:gd name="T21" fmla="*/ 158 h 211"/>
                      <a:gd name="T22" fmla="*/ 36 w 159"/>
                      <a:gd name="T23" fmla="*/ 211 h 211"/>
                      <a:gd name="T24" fmla="*/ 71 w 159"/>
                      <a:gd name="T25" fmla="*/ 211 h 211"/>
                      <a:gd name="T26" fmla="*/ 71 w 159"/>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211"/>
                      <a:gd name="T44" fmla="*/ 159 w 159"/>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211">
                        <a:moveTo>
                          <a:pt x="71" y="211"/>
                        </a:moveTo>
                        <a:lnTo>
                          <a:pt x="124" y="211"/>
                        </a:lnTo>
                        <a:lnTo>
                          <a:pt x="141" y="158"/>
                        </a:lnTo>
                        <a:lnTo>
                          <a:pt x="159" y="106"/>
                        </a:lnTo>
                        <a:lnTo>
                          <a:pt x="141" y="53"/>
                        </a:lnTo>
                        <a:lnTo>
                          <a:pt x="124" y="18"/>
                        </a:lnTo>
                        <a:lnTo>
                          <a:pt x="71" y="0"/>
                        </a:lnTo>
                        <a:lnTo>
                          <a:pt x="36" y="18"/>
                        </a:lnTo>
                        <a:lnTo>
                          <a:pt x="18" y="53"/>
                        </a:lnTo>
                        <a:lnTo>
                          <a:pt x="0" y="106"/>
                        </a:lnTo>
                        <a:lnTo>
                          <a:pt x="18" y="158"/>
                        </a:lnTo>
                        <a:lnTo>
                          <a:pt x="36" y="211"/>
                        </a:lnTo>
                        <a:lnTo>
                          <a:pt x="71" y="211"/>
                        </a:lnTo>
                        <a:close/>
                      </a:path>
                    </a:pathLst>
                  </a:custGeom>
                  <a:solidFill>
                    <a:srgbClr val="FFEEBF"/>
                  </a:solidFill>
                  <a:ln w="28575">
                    <a:solidFill>
                      <a:srgbClr val="000000"/>
                    </a:solidFill>
                    <a:prstDash val="solid"/>
                    <a:round/>
                    <a:headEnd/>
                    <a:tailEnd/>
                  </a:ln>
                </p:spPr>
                <p:txBody>
                  <a:bodyPr/>
                  <a:lstStyle/>
                  <a:p>
                    <a:endParaRPr lang="en-US"/>
                  </a:p>
                </p:txBody>
              </p:sp>
              <p:sp>
                <p:nvSpPr>
                  <p:cNvPr id="32820" name="Freeform 17"/>
                  <p:cNvSpPr>
                    <a:spLocks/>
                  </p:cNvSpPr>
                  <p:nvPr/>
                </p:nvSpPr>
                <p:spPr bwMode="auto">
                  <a:xfrm>
                    <a:off x="2606" y="734"/>
                    <a:ext cx="528" cy="352"/>
                  </a:xfrm>
                  <a:custGeom>
                    <a:avLst/>
                    <a:gdLst>
                      <a:gd name="T0" fmla="*/ 440 w 528"/>
                      <a:gd name="T1" fmla="*/ 352 h 352"/>
                      <a:gd name="T2" fmla="*/ 493 w 528"/>
                      <a:gd name="T3" fmla="*/ 352 h 352"/>
                      <a:gd name="T4" fmla="*/ 510 w 528"/>
                      <a:gd name="T5" fmla="*/ 334 h 352"/>
                      <a:gd name="T6" fmla="*/ 528 w 528"/>
                      <a:gd name="T7" fmla="*/ 317 h 352"/>
                      <a:gd name="T8" fmla="*/ 528 w 528"/>
                      <a:gd name="T9" fmla="*/ 211 h 352"/>
                      <a:gd name="T10" fmla="*/ 510 w 528"/>
                      <a:gd name="T11" fmla="*/ 123 h 352"/>
                      <a:gd name="T12" fmla="*/ 475 w 528"/>
                      <a:gd name="T13" fmla="*/ 53 h 352"/>
                      <a:gd name="T14" fmla="*/ 405 w 528"/>
                      <a:gd name="T15" fmla="*/ 18 h 352"/>
                      <a:gd name="T16" fmla="*/ 299 w 528"/>
                      <a:gd name="T17" fmla="*/ 0 h 352"/>
                      <a:gd name="T18" fmla="*/ 35 w 528"/>
                      <a:gd name="T19" fmla="*/ 0 h 352"/>
                      <a:gd name="T20" fmla="*/ 18 w 528"/>
                      <a:gd name="T21" fmla="*/ 0 h 352"/>
                      <a:gd name="T22" fmla="*/ 0 w 528"/>
                      <a:gd name="T23" fmla="*/ 18 h 352"/>
                      <a:gd name="T24" fmla="*/ 0 w 528"/>
                      <a:gd name="T25" fmla="*/ 88 h 352"/>
                      <a:gd name="T26" fmla="*/ 0 w 528"/>
                      <a:gd name="T27" fmla="*/ 141 h 352"/>
                      <a:gd name="T28" fmla="*/ 18 w 528"/>
                      <a:gd name="T29" fmla="*/ 159 h 352"/>
                      <a:gd name="T30" fmla="*/ 35 w 528"/>
                      <a:gd name="T31" fmla="*/ 176 h 352"/>
                      <a:gd name="T32" fmla="*/ 299 w 528"/>
                      <a:gd name="T33" fmla="*/ 176 h 352"/>
                      <a:gd name="T34" fmla="*/ 334 w 528"/>
                      <a:gd name="T35" fmla="*/ 194 h 352"/>
                      <a:gd name="T36" fmla="*/ 352 w 528"/>
                      <a:gd name="T37" fmla="*/ 211 h 352"/>
                      <a:gd name="T38" fmla="*/ 352 w 528"/>
                      <a:gd name="T39" fmla="*/ 317 h 352"/>
                      <a:gd name="T40" fmla="*/ 352 w 528"/>
                      <a:gd name="T41" fmla="*/ 334 h 352"/>
                      <a:gd name="T42" fmla="*/ 387 w 528"/>
                      <a:gd name="T43" fmla="*/ 352 h 352"/>
                      <a:gd name="T44" fmla="*/ 440 w 528"/>
                      <a:gd name="T45" fmla="*/ 352 h 352"/>
                      <a:gd name="T46" fmla="*/ 440 w 528"/>
                      <a:gd name="T47" fmla="*/ 352 h 3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352"/>
                      <a:gd name="T74" fmla="*/ 528 w 528"/>
                      <a:gd name="T75" fmla="*/ 352 h 3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352">
                        <a:moveTo>
                          <a:pt x="440" y="352"/>
                        </a:moveTo>
                        <a:lnTo>
                          <a:pt x="493" y="352"/>
                        </a:lnTo>
                        <a:lnTo>
                          <a:pt x="510" y="334"/>
                        </a:lnTo>
                        <a:lnTo>
                          <a:pt x="528" y="317"/>
                        </a:lnTo>
                        <a:lnTo>
                          <a:pt x="528" y="211"/>
                        </a:lnTo>
                        <a:lnTo>
                          <a:pt x="510" y="123"/>
                        </a:lnTo>
                        <a:lnTo>
                          <a:pt x="475" y="53"/>
                        </a:lnTo>
                        <a:lnTo>
                          <a:pt x="405" y="18"/>
                        </a:lnTo>
                        <a:lnTo>
                          <a:pt x="299" y="0"/>
                        </a:lnTo>
                        <a:lnTo>
                          <a:pt x="35" y="0"/>
                        </a:lnTo>
                        <a:lnTo>
                          <a:pt x="18" y="0"/>
                        </a:lnTo>
                        <a:lnTo>
                          <a:pt x="0" y="18"/>
                        </a:lnTo>
                        <a:lnTo>
                          <a:pt x="0" y="88"/>
                        </a:lnTo>
                        <a:lnTo>
                          <a:pt x="0" y="141"/>
                        </a:lnTo>
                        <a:lnTo>
                          <a:pt x="18" y="159"/>
                        </a:lnTo>
                        <a:lnTo>
                          <a:pt x="35" y="176"/>
                        </a:lnTo>
                        <a:lnTo>
                          <a:pt x="299" y="176"/>
                        </a:lnTo>
                        <a:lnTo>
                          <a:pt x="334" y="194"/>
                        </a:lnTo>
                        <a:lnTo>
                          <a:pt x="352" y="211"/>
                        </a:lnTo>
                        <a:lnTo>
                          <a:pt x="352" y="317"/>
                        </a:lnTo>
                        <a:lnTo>
                          <a:pt x="352" y="334"/>
                        </a:lnTo>
                        <a:lnTo>
                          <a:pt x="387" y="352"/>
                        </a:lnTo>
                        <a:lnTo>
                          <a:pt x="440" y="352"/>
                        </a:lnTo>
                        <a:close/>
                      </a:path>
                    </a:pathLst>
                  </a:custGeom>
                  <a:solidFill>
                    <a:srgbClr val="FFEEBF"/>
                  </a:solidFill>
                  <a:ln w="28575">
                    <a:solidFill>
                      <a:srgbClr val="000000"/>
                    </a:solidFill>
                    <a:prstDash val="solid"/>
                    <a:round/>
                    <a:headEnd/>
                    <a:tailEnd/>
                  </a:ln>
                </p:spPr>
                <p:txBody>
                  <a:bodyPr/>
                  <a:lstStyle/>
                  <a:p>
                    <a:endParaRPr lang="en-US"/>
                  </a:p>
                </p:txBody>
              </p:sp>
              <p:sp>
                <p:nvSpPr>
                  <p:cNvPr id="32821" name="Freeform 18"/>
                  <p:cNvSpPr>
                    <a:spLocks/>
                  </p:cNvSpPr>
                  <p:nvPr/>
                </p:nvSpPr>
                <p:spPr bwMode="auto">
                  <a:xfrm>
                    <a:off x="2466" y="805"/>
                    <a:ext cx="175" cy="211"/>
                  </a:xfrm>
                  <a:custGeom>
                    <a:avLst/>
                    <a:gdLst>
                      <a:gd name="T0" fmla="*/ 175 w 175"/>
                      <a:gd name="T1" fmla="*/ 0 h 211"/>
                      <a:gd name="T2" fmla="*/ 70 w 175"/>
                      <a:gd name="T3" fmla="*/ 0 h 211"/>
                      <a:gd name="T4" fmla="*/ 35 w 175"/>
                      <a:gd name="T5" fmla="*/ 17 h 211"/>
                      <a:gd name="T6" fmla="*/ 17 w 175"/>
                      <a:gd name="T7" fmla="*/ 52 h 211"/>
                      <a:gd name="T8" fmla="*/ 0 w 175"/>
                      <a:gd name="T9" fmla="*/ 105 h 211"/>
                      <a:gd name="T10" fmla="*/ 17 w 175"/>
                      <a:gd name="T11" fmla="*/ 158 h 211"/>
                      <a:gd name="T12" fmla="*/ 35 w 175"/>
                      <a:gd name="T13" fmla="*/ 193 h 211"/>
                      <a:gd name="T14" fmla="*/ 70 w 175"/>
                      <a:gd name="T15" fmla="*/ 211 h 211"/>
                      <a:gd name="T16" fmla="*/ 175 w 175"/>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11"/>
                      <a:gd name="T29" fmla="*/ 175 w 175"/>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11">
                        <a:moveTo>
                          <a:pt x="175" y="0"/>
                        </a:moveTo>
                        <a:lnTo>
                          <a:pt x="70" y="0"/>
                        </a:lnTo>
                        <a:lnTo>
                          <a:pt x="35" y="17"/>
                        </a:lnTo>
                        <a:lnTo>
                          <a:pt x="17" y="52"/>
                        </a:lnTo>
                        <a:lnTo>
                          <a:pt x="0" y="105"/>
                        </a:lnTo>
                        <a:lnTo>
                          <a:pt x="17" y="158"/>
                        </a:lnTo>
                        <a:lnTo>
                          <a:pt x="35" y="193"/>
                        </a:lnTo>
                        <a:lnTo>
                          <a:pt x="70" y="211"/>
                        </a:lnTo>
                        <a:lnTo>
                          <a:pt x="175" y="211"/>
                        </a:lnTo>
                      </a:path>
                    </a:pathLst>
                  </a:custGeom>
                  <a:solidFill>
                    <a:srgbClr val="FFEEBF"/>
                  </a:solidFill>
                  <a:ln w="28575">
                    <a:solidFill>
                      <a:srgbClr val="000000"/>
                    </a:solidFill>
                    <a:prstDash val="solid"/>
                    <a:round/>
                    <a:headEnd/>
                    <a:tailEnd/>
                  </a:ln>
                </p:spPr>
                <p:txBody>
                  <a:bodyPr/>
                  <a:lstStyle/>
                  <a:p>
                    <a:endParaRPr lang="en-US"/>
                  </a:p>
                </p:txBody>
              </p:sp>
              <p:sp>
                <p:nvSpPr>
                  <p:cNvPr id="32822" name="Freeform 19"/>
                  <p:cNvSpPr>
                    <a:spLocks/>
                  </p:cNvSpPr>
                  <p:nvPr/>
                </p:nvSpPr>
                <p:spPr bwMode="auto">
                  <a:xfrm>
                    <a:off x="2571" y="805"/>
                    <a:ext cx="141" cy="211"/>
                  </a:xfrm>
                  <a:custGeom>
                    <a:avLst/>
                    <a:gdLst>
                      <a:gd name="T0" fmla="*/ 70 w 141"/>
                      <a:gd name="T1" fmla="*/ 211 h 211"/>
                      <a:gd name="T2" fmla="*/ 106 w 141"/>
                      <a:gd name="T3" fmla="*/ 193 h 211"/>
                      <a:gd name="T4" fmla="*/ 141 w 141"/>
                      <a:gd name="T5" fmla="*/ 158 h 211"/>
                      <a:gd name="T6" fmla="*/ 141 w 141"/>
                      <a:gd name="T7" fmla="*/ 105 h 211"/>
                      <a:gd name="T8" fmla="*/ 141 w 141"/>
                      <a:gd name="T9" fmla="*/ 52 h 211"/>
                      <a:gd name="T10" fmla="*/ 106 w 141"/>
                      <a:gd name="T11" fmla="*/ 17 h 211"/>
                      <a:gd name="T12" fmla="*/ 70 w 141"/>
                      <a:gd name="T13" fmla="*/ 0 h 211"/>
                      <a:gd name="T14" fmla="*/ 35 w 141"/>
                      <a:gd name="T15" fmla="*/ 17 h 211"/>
                      <a:gd name="T16" fmla="*/ 18 w 141"/>
                      <a:gd name="T17" fmla="*/ 52 h 211"/>
                      <a:gd name="T18" fmla="*/ 0 w 141"/>
                      <a:gd name="T19" fmla="*/ 105 h 211"/>
                      <a:gd name="T20" fmla="*/ 18 w 141"/>
                      <a:gd name="T21" fmla="*/ 158 h 211"/>
                      <a:gd name="T22" fmla="*/ 35 w 141"/>
                      <a:gd name="T23" fmla="*/ 193 h 211"/>
                      <a:gd name="T24" fmla="*/ 70 w 141"/>
                      <a:gd name="T25" fmla="*/ 211 h 211"/>
                      <a:gd name="T26" fmla="*/ 70 w 141"/>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211"/>
                      <a:gd name="T44" fmla="*/ 141 w 141"/>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211">
                        <a:moveTo>
                          <a:pt x="70" y="211"/>
                        </a:moveTo>
                        <a:lnTo>
                          <a:pt x="106" y="193"/>
                        </a:lnTo>
                        <a:lnTo>
                          <a:pt x="141" y="158"/>
                        </a:lnTo>
                        <a:lnTo>
                          <a:pt x="141" y="105"/>
                        </a:lnTo>
                        <a:lnTo>
                          <a:pt x="141" y="52"/>
                        </a:lnTo>
                        <a:lnTo>
                          <a:pt x="106" y="17"/>
                        </a:lnTo>
                        <a:lnTo>
                          <a:pt x="70" y="0"/>
                        </a:lnTo>
                        <a:lnTo>
                          <a:pt x="35" y="17"/>
                        </a:lnTo>
                        <a:lnTo>
                          <a:pt x="18" y="52"/>
                        </a:lnTo>
                        <a:lnTo>
                          <a:pt x="0" y="105"/>
                        </a:lnTo>
                        <a:lnTo>
                          <a:pt x="18" y="158"/>
                        </a:lnTo>
                        <a:lnTo>
                          <a:pt x="35" y="193"/>
                        </a:lnTo>
                        <a:lnTo>
                          <a:pt x="70" y="211"/>
                        </a:lnTo>
                        <a:close/>
                      </a:path>
                    </a:pathLst>
                  </a:custGeom>
                  <a:solidFill>
                    <a:srgbClr val="FFEEBF"/>
                  </a:solidFill>
                  <a:ln w="28575">
                    <a:solidFill>
                      <a:srgbClr val="000000"/>
                    </a:solidFill>
                    <a:prstDash val="solid"/>
                    <a:round/>
                    <a:headEnd/>
                    <a:tailEnd/>
                  </a:ln>
                </p:spPr>
                <p:txBody>
                  <a:bodyPr/>
                  <a:lstStyle/>
                  <a:p>
                    <a:endParaRPr lang="en-US"/>
                  </a:p>
                </p:txBody>
              </p:sp>
            </p:grpSp>
          </p:grpSp>
        </p:grpSp>
        <p:grpSp>
          <p:nvGrpSpPr>
            <p:cNvPr id="32797" name="Group 20"/>
            <p:cNvGrpSpPr>
              <a:grpSpLocks/>
            </p:cNvGrpSpPr>
            <p:nvPr/>
          </p:nvGrpSpPr>
          <p:grpSpPr bwMode="auto">
            <a:xfrm>
              <a:off x="2923" y="1455"/>
              <a:ext cx="1986" cy="176"/>
              <a:chOff x="2923" y="1455"/>
              <a:chExt cx="1986" cy="176"/>
            </a:xfrm>
          </p:grpSpPr>
          <p:sp>
            <p:nvSpPr>
              <p:cNvPr id="32798" name="Freeform 21"/>
              <p:cNvSpPr>
                <a:spLocks/>
              </p:cNvSpPr>
              <p:nvPr/>
            </p:nvSpPr>
            <p:spPr bwMode="auto">
              <a:xfrm>
                <a:off x="2923" y="1561"/>
                <a:ext cx="299" cy="53"/>
              </a:xfrm>
              <a:custGeom>
                <a:avLst/>
                <a:gdLst>
                  <a:gd name="T0" fmla="*/ 0 w 299"/>
                  <a:gd name="T1" fmla="*/ 35 h 53"/>
                  <a:gd name="T2" fmla="*/ 35 w 299"/>
                  <a:gd name="T3" fmla="*/ 35 h 53"/>
                  <a:gd name="T4" fmla="*/ 123 w 299"/>
                  <a:gd name="T5" fmla="*/ 53 h 53"/>
                  <a:gd name="T6" fmla="*/ 211 w 299"/>
                  <a:gd name="T7" fmla="*/ 53 h 53"/>
                  <a:gd name="T8" fmla="*/ 281 w 299"/>
                  <a:gd name="T9" fmla="*/ 17 h 53"/>
                  <a:gd name="T10" fmla="*/ 299 w 299"/>
                  <a:gd name="T11" fmla="*/ 0 h 53"/>
                  <a:gd name="T12" fmla="*/ 0 60000 65536"/>
                  <a:gd name="T13" fmla="*/ 0 60000 65536"/>
                  <a:gd name="T14" fmla="*/ 0 60000 65536"/>
                  <a:gd name="T15" fmla="*/ 0 60000 65536"/>
                  <a:gd name="T16" fmla="*/ 0 60000 65536"/>
                  <a:gd name="T17" fmla="*/ 0 60000 65536"/>
                  <a:gd name="T18" fmla="*/ 0 w 299"/>
                  <a:gd name="T19" fmla="*/ 0 h 53"/>
                  <a:gd name="T20" fmla="*/ 299 w 29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99" h="53">
                    <a:moveTo>
                      <a:pt x="0" y="35"/>
                    </a:moveTo>
                    <a:lnTo>
                      <a:pt x="35" y="35"/>
                    </a:lnTo>
                    <a:lnTo>
                      <a:pt x="123" y="53"/>
                    </a:lnTo>
                    <a:lnTo>
                      <a:pt x="211" y="53"/>
                    </a:lnTo>
                    <a:lnTo>
                      <a:pt x="281" y="17"/>
                    </a:lnTo>
                    <a:lnTo>
                      <a:pt x="2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9" name="Line 22"/>
              <p:cNvSpPr>
                <a:spLocks noChangeShapeType="1"/>
              </p:cNvSpPr>
              <p:nvPr/>
            </p:nvSpPr>
            <p:spPr bwMode="auto">
              <a:xfrm>
                <a:off x="2923" y="1614"/>
                <a:ext cx="17" cy="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Freeform 23"/>
              <p:cNvSpPr>
                <a:spLocks/>
              </p:cNvSpPr>
              <p:nvPr/>
            </p:nvSpPr>
            <p:spPr bwMode="auto">
              <a:xfrm>
                <a:off x="3186" y="1543"/>
                <a:ext cx="88" cy="71"/>
              </a:xfrm>
              <a:custGeom>
                <a:avLst/>
                <a:gdLst>
                  <a:gd name="T0" fmla="*/ 0 w 88"/>
                  <a:gd name="T1" fmla="*/ 71 h 71"/>
                  <a:gd name="T2" fmla="*/ 53 w 88"/>
                  <a:gd name="T3" fmla="*/ 71 h 71"/>
                  <a:gd name="T4" fmla="*/ 71 w 88"/>
                  <a:gd name="T5" fmla="*/ 53 h 71"/>
                  <a:gd name="T6" fmla="*/ 88 w 88"/>
                  <a:gd name="T7" fmla="*/ 18 h 71"/>
                  <a:gd name="T8" fmla="*/ 71 w 88"/>
                  <a:gd name="T9" fmla="*/ 0 h 71"/>
                  <a:gd name="T10" fmla="*/ 0 60000 65536"/>
                  <a:gd name="T11" fmla="*/ 0 60000 65536"/>
                  <a:gd name="T12" fmla="*/ 0 60000 65536"/>
                  <a:gd name="T13" fmla="*/ 0 60000 65536"/>
                  <a:gd name="T14" fmla="*/ 0 60000 65536"/>
                  <a:gd name="T15" fmla="*/ 0 w 88"/>
                  <a:gd name="T16" fmla="*/ 0 h 71"/>
                  <a:gd name="T17" fmla="*/ 88 w 88"/>
                  <a:gd name="T18" fmla="*/ 71 h 71"/>
                </a:gdLst>
                <a:ahLst/>
                <a:cxnLst>
                  <a:cxn ang="T10">
                    <a:pos x="T0" y="T1"/>
                  </a:cxn>
                  <a:cxn ang="T11">
                    <a:pos x="T2" y="T3"/>
                  </a:cxn>
                  <a:cxn ang="T12">
                    <a:pos x="T4" y="T5"/>
                  </a:cxn>
                  <a:cxn ang="T13">
                    <a:pos x="T6" y="T7"/>
                  </a:cxn>
                  <a:cxn ang="T14">
                    <a:pos x="T8" y="T9"/>
                  </a:cxn>
                </a:cxnLst>
                <a:rect l="T15" t="T16" r="T17" b="T18"/>
                <a:pathLst>
                  <a:path w="88" h="71">
                    <a:moveTo>
                      <a:pt x="0" y="71"/>
                    </a:moveTo>
                    <a:lnTo>
                      <a:pt x="53" y="71"/>
                    </a:lnTo>
                    <a:lnTo>
                      <a:pt x="71" y="53"/>
                    </a:lnTo>
                    <a:lnTo>
                      <a:pt x="88" y="18"/>
                    </a:lnTo>
                    <a:lnTo>
                      <a:pt x="71"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1" name="Freeform 24"/>
              <p:cNvSpPr>
                <a:spLocks/>
              </p:cNvSpPr>
              <p:nvPr/>
            </p:nvSpPr>
            <p:spPr bwMode="auto">
              <a:xfrm>
                <a:off x="3257" y="1455"/>
                <a:ext cx="88" cy="71"/>
              </a:xfrm>
              <a:custGeom>
                <a:avLst/>
                <a:gdLst>
                  <a:gd name="T0" fmla="*/ 0 w 88"/>
                  <a:gd name="T1" fmla="*/ 0 h 71"/>
                  <a:gd name="T2" fmla="*/ 35 w 88"/>
                  <a:gd name="T3" fmla="*/ 0 h 71"/>
                  <a:gd name="T4" fmla="*/ 88 w 88"/>
                  <a:gd name="T5" fmla="*/ 36 h 71"/>
                  <a:gd name="T6" fmla="*/ 88 w 88"/>
                  <a:gd name="T7" fmla="*/ 71 h 71"/>
                  <a:gd name="T8" fmla="*/ 0 60000 65536"/>
                  <a:gd name="T9" fmla="*/ 0 60000 65536"/>
                  <a:gd name="T10" fmla="*/ 0 60000 65536"/>
                  <a:gd name="T11" fmla="*/ 0 60000 65536"/>
                  <a:gd name="T12" fmla="*/ 0 w 88"/>
                  <a:gd name="T13" fmla="*/ 0 h 71"/>
                  <a:gd name="T14" fmla="*/ 88 w 88"/>
                  <a:gd name="T15" fmla="*/ 71 h 71"/>
                </a:gdLst>
                <a:ahLst/>
                <a:cxnLst>
                  <a:cxn ang="T8">
                    <a:pos x="T0" y="T1"/>
                  </a:cxn>
                  <a:cxn ang="T9">
                    <a:pos x="T2" y="T3"/>
                  </a:cxn>
                  <a:cxn ang="T10">
                    <a:pos x="T4" y="T5"/>
                  </a:cxn>
                  <a:cxn ang="T11">
                    <a:pos x="T6" y="T7"/>
                  </a:cxn>
                </a:cxnLst>
                <a:rect l="T12" t="T13" r="T14" b="T15"/>
                <a:pathLst>
                  <a:path w="88" h="71">
                    <a:moveTo>
                      <a:pt x="0" y="0"/>
                    </a:moveTo>
                    <a:lnTo>
                      <a:pt x="35" y="0"/>
                    </a:lnTo>
                    <a:lnTo>
                      <a:pt x="88" y="36"/>
                    </a:lnTo>
                    <a:lnTo>
                      <a:pt x="88" y="7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2" name="Line 25"/>
              <p:cNvSpPr>
                <a:spLocks noChangeShapeType="1"/>
              </p:cNvSpPr>
              <p:nvPr/>
            </p:nvSpPr>
            <p:spPr bwMode="auto">
              <a:xfrm>
                <a:off x="3591" y="1455"/>
                <a:ext cx="10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Freeform 26"/>
              <p:cNvSpPr>
                <a:spLocks/>
              </p:cNvSpPr>
              <p:nvPr/>
            </p:nvSpPr>
            <p:spPr bwMode="auto">
              <a:xfrm>
                <a:off x="3696" y="1508"/>
                <a:ext cx="88" cy="53"/>
              </a:xfrm>
              <a:custGeom>
                <a:avLst/>
                <a:gdLst>
                  <a:gd name="T0" fmla="*/ 0 w 88"/>
                  <a:gd name="T1" fmla="*/ 0 h 53"/>
                  <a:gd name="T2" fmla="*/ 0 w 88"/>
                  <a:gd name="T3" fmla="*/ 35 h 53"/>
                  <a:gd name="T4" fmla="*/ 35 w 88"/>
                  <a:gd name="T5" fmla="*/ 53 h 53"/>
                  <a:gd name="T6" fmla="*/ 88 w 88"/>
                  <a:gd name="T7" fmla="*/ 53 h 53"/>
                  <a:gd name="T8" fmla="*/ 0 60000 65536"/>
                  <a:gd name="T9" fmla="*/ 0 60000 65536"/>
                  <a:gd name="T10" fmla="*/ 0 60000 65536"/>
                  <a:gd name="T11" fmla="*/ 0 60000 65536"/>
                  <a:gd name="T12" fmla="*/ 0 w 88"/>
                  <a:gd name="T13" fmla="*/ 0 h 53"/>
                  <a:gd name="T14" fmla="*/ 88 w 88"/>
                  <a:gd name="T15" fmla="*/ 53 h 53"/>
                </a:gdLst>
                <a:ahLst/>
                <a:cxnLst>
                  <a:cxn ang="T8">
                    <a:pos x="T0" y="T1"/>
                  </a:cxn>
                  <a:cxn ang="T9">
                    <a:pos x="T2" y="T3"/>
                  </a:cxn>
                  <a:cxn ang="T10">
                    <a:pos x="T4" y="T5"/>
                  </a:cxn>
                  <a:cxn ang="T11">
                    <a:pos x="T6" y="T7"/>
                  </a:cxn>
                </a:cxnLst>
                <a:rect l="T12" t="T13" r="T14" b="T15"/>
                <a:pathLst>
                  <a:path w="88" h="53">
                    <a:moveTo>
                      <a:pt x="0" y="0"/>
                    </a:moveTo>
                    <a:lnTo>
                      <a:pt x="0" y="35"/>
                    </a:lnTo>
                    <a:lnTo>
                      <a:pt x="35" y="53"/>
                    </a:lnTo>
                    <a:lnTo>
                      <a:pt x="88" y="53"/>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4" name="Freeform 27"/>
              <p:cNvSpPr>
                <a:spLocks/>
              </p:cNvSpPr>
              <p:nvPr/>
            </p:nvSpPr>
            <p:spPr bwMode="auto">
              <a:xfrm>
                <a:off x="3872" y="1561"/>
                <a:ext cx="123" cy="17"/>
              </a:xfrm>
              <a:custGeom>
                <a:avLst/>
                <a:gdLst>
                  <a:gd name="T0" fmla="*/ 0 w 123"/>
                  <a:gd name="T1" fmla="*/ 0 h 17"/>
                  <a:gd name="T2" fmla="*/ 35 w 123"/>
                  <a:gd name="T3" fmla="*/ 17 h 17"/>
                  <a:gd name="T4" fmla="*/ 70 w 123"/>
                  <a:gd name="T5" fmla="*/ 17 h 17"/>
                  <a:gd name="T6" fmla="*/ 123 w 123"/>
                  <a:gd name="T7" fmla="*/ 17 h 17"/>
                  <a:gd name="T8" fmla="*/ 0 60000 65536"/>
                  <a:gd name="T9" fmla="*/ 0 60000 65536"/>
                  <a:gd name="T10" fmla="*/ 0 60000 65536"/>
                  <a:gd name="T11" fmla="*/ 0 60000 65536"/>
                  <a:gd name="T12" fmla="*/ 0 w 123"/>
                  <a:gd name="T13" fmla="*/ 0 h 17"/>
                  <a:gd name="T14" fmla="*/ 123 w 123"/>
                  <a:gd name="T15" fmla="*/ 17 h 17"/>
                </a:gdLst>
                <a:ahLst/>
                <a:cxnLst>
                  <a:cxn ang="T8">
                    <a:pos x="T0" y="T1"/>
                  </a:cxn>
                  <a:cxn ang="T9">
                    <a:pos x="T2" y="T3"/>
                  </a:cxn>
                  <a:cxn ang="T10">
                    <a:pos x="T4" y="T5"/>
                  </a:cxn>
                  <a:cxn ang="T11">
                    <a:pos x="T6" y="T7"/>
                  </a:cxn>
                </a:cxnLst>
                <a:rect l="T12" t="T13" r="T14" b="T15"/>
                <a:pathLst>
                  <a:path w="123" h="17">
                    <a:moveTo>
                      <a:pt x="0" y="0"/>
                    </a:moveTo>
                    <a:lnTo>
                      <a:pt x="35" y="17"/>
                    </a:lnTo>
                    <a:lnTo>
                      <a:pt x="70" y="17"/>
                    </a:lnTo>
                    <a:lnTo>
                      <a:pt x="123" y="1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5" name="Freeform 28"/>
              <p:cNvSpPr>
                <a:spLocks/>
              </p:cNvSpPr>
              <p:nvPr/>
            </p:nvSpPr>
            <p:spPr bwMode="auto">
              <a:xfrm>
                <a:off x="4153" y="1543"/>
                <a:ext cx="141" cy="18"/>
              </a:xfrm>
              <a:custGeom>
                <a:avLst/>
                <a:gdLst>
                  <a:gd name="T0" fmla="*/ 0 w 141"/>
                  <a:gd name="T1" fmla="*/ 18 h 18"/>
                  <a:gd name="T2" fmla="*/ 71 w 141"/>
                  <a:gd name="T3" fmla="*/ 18 h 18"/>
                  <a:gd name="T4" fmla="*/ 141 w 141"/>
                  <a:gd name="T5" fmla="*/ 18 h 18"/>
                  <a:gd name="T6" fmla="*/ 141 w 141"/>
                  <a:gd name="T7" fmla="*/ 18 h 18"/>
                  <a:gd name="T8" fmla="*/ 141 w 141"/>
                  <a:gd name="T9" fmla="*/ 0 h 18"/>
                  <a:gd name="T10" fmla="*/ 0 60000 65536"/>
                  <a:gd name="T11" fmla="*/ 0 60000 65536"/>
                  <a:gd name="T12" fmla="*/ 0 60000 65536"/>
                  <a:gd name="T13" fmla="*/ 0 60000 65536"/>
                  <a:gd name="T14" fmla="*/ 0 60000 65536"/>
                  <a:gd name="T15" fmla="*/ 0 w 141"/>
                  <a:gd name="T16" fmla="*/ 0 h 18"/>
                  <a:gd name="T17" fmla="*/ 141 w 141"/>
                  <a:gd name="T18" fmla="*/ 18 h 18"/>
                </a:gdLst>
                <a:ahLst/>
                <a:cxnLst>
                  <a:cxn ang="T10">
                    <a:pos x="T0" y="T1"/>
                  </a:cxn>
                  <a:cxn ang="T11">
                    <a:pos x="T2" y="T3"/>
                  </a:cxn>
                  <a:cxn ang="T12">
                    <a:pos x="T4" y="T5"/>
                  </a:cxn>
                  <a:cxn ang="T13">
                    <a:pos x="T6" y="T7"/>
                  </a:cxn>
                  <a:cxn ang="T14">
                    <a:pos x="T8" y="T9"/>
                  </a:cxn>
                </a:cxnLst>
                <a:rect l="T15" t="T16" r="T17" b="T18"/>
                <a:pathLst>
                  <a:path w="141" h="18">
                    <a:moveTo>
                      <a:pt x="0" y="18"/>
                    </a:moveTo>
                    <a:lnTo>
                      <a:pt x="71" y="18"/>
                    </a:lnTo>
                    <a:lnTo>
                      <a:pt x="141" y="18"/>
                    </a:lnTo>
                    <a:lnTo>
                      <a:pt x="141"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6" name="Line 29"/>
              <p:cNvSpPr>
                <a:spLocks noChangeShapeType="1"/>
              </p:cNvSpPr>
              <p:nvPr/>
            </p:nvSpPr>
            <p:spPr bwMode="auto">
              <a:xfrm>
                <a:off x="4101" y="1455"/>
                <a:ext cx="10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7" name="Line 30"/>
              <p:cNvSpPr>
                <a:spLocks noChangeShapeType="1"/>
              </p:cNvSpPr>
              <p:nvPr/>
            </p:nvSpPr>
            <p:spPr bwMode="auto">
              <a:xfrm>
                <a:off x="4364" y="1455"/>
                <a:ext cx="7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8" name="Freeform 31"/>
              <p:cNvSpPr>
                <a:spLocks/>
              </p:cNvSpPr>
              <p:nvPr/>
            </p:nvSpPr>
            <p:spPr bwMode="auto">
              <a:xfrm>
                <a:off x="4470" y="1508"/>
                <a:ext cx="123" cy="88"/>
              </a:xfrm>
              <a:custGeom>
                <a:avLst/>
                <a:gdLst>
                  <a:gd name="T0" fmla="*/ 35 w 123"/>
                  <a:gd name="T1" fmla="*/ 0 h 88"/>
                  <a:gd name="T2" fmla="*/ 70 w 123"/>
                  <a:gd name="T3" fmla="*/ 0 h 88"/>
                  <a:gd name="T4" fmla="*/ 105 w 123"/>
                  <a:gd name="T5" fmla="*/ 18 h 88"/>
                  <a:gd name="T6" fmla="*/ 123 w 123"/>
                  <a:gd name="T7" fmla="*/ 53 h 88"/>
                  <a:gd name="T8" fmla="*/ 105 w 123"/>
                  <a:gd name="T9" fmla="*/ 70 h 88"/>
                  <a:gd name="T10" fmla="*/ 53 w 123"/>
                  <a:gd name="T11" fmla="*/ 88 h 88"/>
                  <a:gd name="T12" fmla="*/ 0 w 123"/>
                  <a:gd name="T13" fmla="*/ 88 h 88"/>
                  <a:gd name="T14" fmla="*/ 0 60000 65536"/>
                  <a:gd name="T15" fmla="*/ 0 60000 65536"/>
                  <a:gd name="T16" fmla="*/ 0 60000 65536"/>
                  <a:gd name="T17" fmla="*/ 0 60000 65536"/>
                  <a:gd name="T18" fmla="*/ 0 60000 65536"/>
                  <a:gd name="T19" fmla="*/ 0 60000 65536"/>
                  <a:gd name="T20" fmla="*/ 0 60000 65536"/>
                  <a:gd name="T21" fmla="*/ 0 w 123"/>
                  <a:gd name="T22" fmla="*/ 0 h 88"/>
                  <a:gd name="T23" fmla="*/ 123 w 12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88">
                    <a:moveTo>
                      <a:pt x="35" y="0"/>
                    </a:moveTo>
                    <a:lnTo>
                      <a:pt x="70" y="0"/>
                    </a:lnTo>
                    <a:lnTo>
                      <a:pt x="105" y="18"/>
                    </a:lnTo>
                    <a:lnTo>
                      <a:pt x="123" y="53"/>
                    </a:lnTo>
                    <a:lnTo>
                      <a:pt x="105" y="70"/>
                    </a:lnTo>
                    <a:lnTo>
                      <a:pt x="53" y="88"/>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9" name="Freeform 32"/>
              <p:cNvSpPr>
                <a:spLocks/>
              </p:cNvSpPr>
              <p:nvPr/>
            </p:nvSpPr>
            <p:spPr bwMode="auto">
              <a:xfrm>
                <a:off x="4575" y="1455"/>
                <a:ext cx="176" cy="18"/>
              </a:xfrm>
              <a:custGeom>
                <a:avLst/>
                <a:gdLst>
                  <a:gd name="T0" fmla="*/ 0 w 176"/>
                  <a:gd name="T1" fmla="*/ 0 h 18"/>
                  <a:gd name="T2" fmla="*/ 88 w 176"/>
                  <a:gd name="T3" fmla="*/ 0 h 18"/>
                  <a:gd name="T4" fmla="*/ 176 w 176"/>
                  <a:gd name="T5" fmla="*/ 0 h 18"/>
                  <a:gd name="T6" fmla="*/ 176 w 176"/>
                  <a:gd name="T7" fmla="*/ 18 h 18"/>
                  <a:gd name="T8" fmla="*/ 0 60000 65536"/>
                  <a:gd name="T9" fmla="*/ 0 60000 65536"/>
                  <a:gd name="T10" fmla="*/ 0 60000 65536"/>
                  <a:gd name="T11" fmla="*/ 0 60000 65536"/>
                  <a:gd name="T12" fmla="*/ 0 w 176"/>
                  <a:gd name="T13" fmla="*/ 0 h 18"/>
                  <a:gd name="T14" fmla="*/ 176 w 176"/>
                  <a:gd name="T15" fmla="*/ 18 h 18"/>
                </a:gdLst>
                <a:ahLst/>
                <a:cxnLst>
                  <a:cxn ang="T8">
                    <a:pos x="T0" y="T1"/>
                  </a:cxn>
                  <a:cxn ang="T9">
                    <a:pos x="T2" y="T3"/>
                  </a:cxn>
                  <a:cxn ang="T10">
                    <a:pos x="T4" y="T5"/>
                  </a:cxn>
                  <a:cxn ang="T11">
                    <a:pos x="T6" y="T7"/>
                  </a:cxn>
                </a:cxnLst>
                <a:rect l="T12" t="T13" r="T14" b="T15"/>
                <a:pathLst>
                  <a:path w="176" h="18">
                    <a:moveTo>
                      <a:pt x="0" y="0"/>
                    </a:moveTo>
                    <a:lnTo>
                      <a:pt x="88" y="0"/>
                    </a:lnTo>
                    <a:lnTo>
                      <a:pt x="176" y="0"/>
                    </a:lnTo>
                    <a:lnTo>
                      <a:pt x="176" y="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0" name="Freeform 33"/>
              <p:cNvSpPr>
                <a:spLocks/>
              </p:cNvSpPr>
              <p:nvPr/>
            </p:nvSpPr>
            <p:spPr bwMode="auto">
              <a:xfrm>
                <a:off x="4681" y="1508"/>
                <a:ext cx="17" cy="88"/>
              </a:xfrm>
              <a:custGeom>
                <a:avLst/>
                <a:gdLst>
                  <a:gd name="T0" fmla="*/ 17 w 17"/>
                  <a:gd name="T1" fmla="*/ 0 h 88"/>
                  <a:gd name="T2" fmla="*/ 17 w 17"/>
                  <a:gd name="T3" fmla="*/ 35 h 88"/>
                  <a:gd name="T4" fmla="*/ 17 w 17"/>
                  <a:gd name="T5" fmla="*/ 70 h 88"/>
                  <a:gd name="T6" fmla="*/ 0 w 17"/>
                  <a:gd name="T7" fmla="*/ 88 h 88"/>
                  <a:gd name="T8" fmla="*/ 0 60000 65536"/>
                  <a:gd name="T9" fmla="*/ 0 60000 65536"/>
                  <a:gd name="T10" fmla="*/ 0 60000 65536"/>
                  <a:gd name="T11" fmla="*/ 0 60000 65536"/>
                  <a:gd name="T12" fmla="*/ 0 w 17"/>
                  <a:gd name="T13" fmla="*/ 0 h 88"/>
                  <a:gd name="T14" fmla="*/ 17 w 17"/>
                  <a:gd name="T15" fmla="*/ 88 h 88"/>
                </a:gdLst>
                <a:ahLst/>
                <a:cxnLst>
                  <a:cxn ang="T8">
                    <a:pos x="T0" y="T1"/>
                  </a:cxn>
                  <a:cxn ang="T9">
                    <a:pos x="T2" y="T3"/>
                  </a:cxn>
                  <a:cxn ang="T10">
                    <a:pos x="T4" y="T5"/>
                  </a:cxn>
                  <a:cxn ang="T11">
                    <a:pos x="T6" y="T7"/>
                  </a:cxn>
                </a:cxnLst>
                <a:rect l="T12" t="T13" r="T14" b="T15"/>
                <a:pathLst>
                  <a:path w="17" h="88">
                    <a:moveTo>
                      <a:pt x="17" y="0"/>
                    </a:moveTo>
                    <a:lnTo>
                      <a:pt x="17" y="35"/>
                    </a:lnTo>
                    <a:lnTo>
                      <a:pt x="17" y="70"/>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1" name="Freeform 34"/>
              <p:cNvSpPr>
                <a:spLocks/>
              </p:cNvSpPr>
              <p:nvPr/>
            </p:nvSpPr>
            <p:spPr bwMode="auto">
              <a:xfrm>
                <a:off x="4821" y="1543"/>
                <a:ext cx="36" cy="88"/>
              </a:xfrm>
              <a:custGeom>
                <a:avLst/>
                <a:gdLst>
                  <a:gd name="T0" fmla="*/ 18 w 36"/>
                  <a:gd name="T1" fmla="*/ 0 h 88"/>
                  <a:gd name="T2" fmla="*/ 36 w 36"/>
                  <a:gd name="T3" fmla="*/ 18 h 88"/>
                  <a:gd name="T4" fmla="*/ 36 w 36"/>
                  <a:gd name="T5" fmla="*/ 53 h 88"/>
                  <a:gd name="T6" fmla="*/ 18 w 36"/>
                  <a:gd name="T7" fmla="*/ 71 h 88"/>
                  <a:gd name="T8" fmla="*/ 0 w 36"/>
                  <a:gd name="T9" fmla="*/ 88 h 88"/>
                  <a:gd name="T10" fmla="*/ 0 60000 65536"/>
                  <a:gd name="T11" fmla="*/ 0 60000 65536"/>
                  <a:gd name="T12" fmla="*/ 0 60000 65536"/>
                  <a:gd name="T13" fmla="*/ 0 60000 65536"/>
                  <a:gd name="T14" fmla="*/ 0 60000 65536"/>
                  <a:gd name="T15" fmla="*/ 0 w 36"/>
                  <a:gd name="T16" fmla="*/ 0 h 88"/>
                  <a:gd name="T17" fmla="*/ 36 w 36"/>
                  <a:gd name="T18" fmla="*/ 88 h 88"/>
                </a:gdLst>
                <a:ahLst/>
                <a:cxnLst>
                  <a:cxn ang="T10">
                    <a:pos x="T0" y="T1"/>
                  </a:cxn>
                  <a:cxn ang="T11">
                    <a:pos x="T2" y="T3"/>
                  </a:cxn>
                  <a:cxn ang="T12">
                    <a:pos x="T4" y="T5"/>
                  </a:cxn>
                  <a:cxn ang="T13">
                    <a:pos x="T6" y="T7"/>
                  </a:cxn>
                  <a:cxn ang="T14">
                    <a:pos x="T8" y="T9"/>
                  </a:cxn>
                </a:cxnLst>
                <a:rect l="T15" t="T16" r="T17" b="T18"/>
                <a:pathLst>
                  <a:path w="36" h="88">
                    <a:moveTo>
                      <a:pt x="18" y="0"/>
                    </a:moveTo>
                    <a:lnTo>
                      <a:pt x="36" y="18"/>
                    </a:lnTo>
                    <a:lnTo>
                      <a:pt x="36" y="53"/>
                    </a:lnTo>
                    <a:lnTo>
                      <a:pt x="18" y="71"/>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2" name="Freeform 35"/>
              <p:cNvSpPr>
                <a:spLocks/>
              </p:cNvSpPr>
              <p:nvPr/>
            </p:nvSpPr>
            <p:spPr bwMode="auto">
              <a:xfrm>
                <a:off x="4839" y="1473"/>
                <a:ext cx="70" cy="88"/>
              </a:xfrm>
              <a:custGeom>
                <a:avLst/>
                <a:gdLst>
                  <a:gd name="T0" fmla="*/ 0 w 70"/>
                  <a:gd name="T1" fmla="*/ 0 h 88"/>
                  <a:gd name="T2" fmla="*/ 35 w 70"/>
                  <a:gd name="T3" fmla="*/ 18 h 88"/>
                  <a:gd name="T4" fmla="*/ 53 w 70"/>
                  <a:gd name="T5" fmla="*/ 53 h 88"/>
                  <a:gd name="T6" fmla="*/ 70 w 70"/>
                  <a:gd name="T7" fmla="*/ 88 h 88"/>
                  <a:gd name="T8" fmla="*/ 0 60000 65536"/>
                  <a:gd name="T9" fmla="*/ 0 60000 65536"/>
                  <a:gd name="T10" fmla="*/ 0 60000 65536"/>
                  <a:gd name="T11" fmla="*/ 0 60000 65536"/>
                  <a:gd name="T12" fmla="*/ 0 w 70"/>
                  <a:gd name="T13" fmla="*/ 0 h 88"/>
                  <a:gd name="T14" fmla="*/ 70 w 70"/>
                  <a:gd name="T15" fmla="*/ 88 h 88"/>
                </a:gdLst>
                <a:ahLst/>
                <a:cxnLst>
                  <a:cxn ang="T8">
                    <a:pos x="T0" y="T1"/>
                  </a:cxn>
                  <a:cxn ang="T9">
                    <a:pos x="T2" y="T3"/>
                  </a:cxn>
                  <a:cxn ang="T10">
                    <a:pos x="T4" y="T5"/>
                  </a:cxn>
                  <a:cxn ang="T11">
                    <a:pos x="T6" y="T7"/>
                  </a:cxn>
                </a:cxnLst>
                <a:rect l="T12" t="T13" r="T14" b="T15"/>
                <a:pathLst>
                  <a:path w="70" h="88">
                    <a:moveTo>
                      <a:pt x="0" y="0"/>
                    </a:moveTo>
                    <a:lnTo>
                      <a:pt x="35" y="18"/>
                    </a:lnTo>
                    <a:lnTo>
                      <a:pt x="53" y="53"/>
                    </a:lnTo>
                    <a:lnTo>
                      <a:pt x="7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3" name="Freeform 36"/>
              <p:cNvSpPr>
                <a:spLocks/>
              </p:cNvSpPr>
              <p:nvPr/>
            </p:nvSpPr>
            <p:spPr bwMode="auto">
              <a:xfrm>
                <a:off x="3450" y="1491"/>
                <a:ext cx="106" cy="87"/>
              </a:xfrm>
              <a:custGeom>
                <a:avLst/>
                <a:gdLst>
                  <a:gd name="T0" fmla="*/ 106 w 106"/>
                  <a:gd name="T1" fmla="*/ 0 h 87"/>
                  <a:gd name="T2" fmla="*/ 53 w 106"/>
                  <a:gd name="T3" fmla="*/ 17 h 87"/>
                  <a:gd name="T4" fmla="*/ 0 w 106"/>
                  <a:gd name="T5" fmla="*/ 35 h 87"/>
                  <a:gd name="T6" fmla="*/ 0 w 106"/>
                  <a:gd name="T7" fmla="*/ 70 h 87"/>
                  <a:gd name="T8" fmla="*/ 18 w 106"/>
                  <a:gd name="T9" fmla="*/ 70 h 87"/>
                  <a:gd name="T10" fmla="*/ 53 w 106"/>
                  <a:gd name="T11" fmla="*/ 87 h 87"/>
                  <a:gd name="T12" fmla="*/ 0 60000 65536"/>
                  <a:gd name="T13" fmla="*/ 0 60000 65536"/>
                  <a:gd name="T14" fmla="*/ 0 60000 65536"/>
                  <a:gd name="T15" fmla="*/ 0 60000 65536"/>
                  <a:gd name="T16" fmla="*/ 0 60000 65536"/>
                  <a:gd name="T17" fmla="*/ 0 60000 65536"/>
                  <a:gd name="T18" fmla="*/ 0 w 106"/>
                  <a:gd name="T19" fmla="*/ 0 h 87"/>
                  <a:gd name="T20" fmla="*/ 106 w 10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06" h="87">
                    <a:moveTo>
                      <a:pt x="106" y="0"/>
                    </a:moveTo>
                    <a:lnTo>
                      <a:pt x="53" y="17"/>
                    </a:lnTo>
                    <a:lnTo>
                      <a:pt x="0" y="35"/>
                    </a:lnTo>
                    <a:lnTo>
                      <a:pt x="0" y="70"/>
                    </a:lnTo>
                    <a:lnTo>
                      <a:pt x="18" y="70"/>
                    </a:lnTo>
                    <a:lnTo>
                      <a:pt x="53" y="8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8" name="Group 37"/>
          <p:cNvGrpSpPr>
            <a:grpSpLocks/>
          </p:cNvGrpSpPr>
          <p:nvPr/>
        </p:nvGrpSpPr>
        <p:grpSpPr bwMode="auto">
          <a:xfrm>
            <a:off x="6919913" y="1101725"/>
            <a:ext cx="1312862" cy="1131888"/>
            <a:chOff x="3151" y="593"/>
            <a:chExt cx="737" cy="616"/>
          </a:xfrm>
        </p:grpSpPr>
        <p:sp>
          <p:nvSpPr>
            <p:cNvPr id="32794" name="Rectangle 38"/>
            <p:cNvSpPr>
              <a:spLocks noChangeArrowheads="1"/>
            </p:cNvSpPr>
            <p:nvPr/>
          </p:nvSpPr>
          <p:spPr bwMode="auto">
            <a:xfrm>
              <a:off x="3433" y="593"/>
              <a:ext cx="45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500" b="1" i="1">
                  <a:solidFill>
                    <a:srgbClr val="000000"/>
                  </a:solidFill>
                </a:rPr>
                <a:t>Flow</a:t>
              </a:r>
              <a:endParaRPr lang="en-US" sz="2500" b="1"/>
            </a:p>
          </p:txBody>
        </p:sp>
        <p:sp>
          <p:nvSpPr>
            <p:cNvPr id="32795" name="Line 39"/>
            <p:cNvSpPr>
              <a:spLocks noChangeShapeType="1"/>
            </p:cNvSpPr>
            <p:nvPr/>
          </p:nvSpPr>
          <p:spPr bwMode="auto">
            <a:xfrm flipH="1">
              <a:off x="3151" y="787"/>
              <a:ext cx="387" cy="4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0"/>
          <p:cNvGrpSpPr>
            <a:grpSpLocks/>
          </p:cNvGrpSpPr>
          <p:nvPr/>
        </p:nvGrpSpPr>
        <p:grpSpPr bwMode="auto">
          <a:xfrm>
            <a:off x="8108954" y="1054101"/>
            <a:ext cx="1268413" cy="1662113"/>
            <a:chOff x="4065" y="593"/>
            <a:chExt cx="799" cy="950"/>
          </a:xfrm>
        </p:grpSpPr>
        <p:sp>
          <p:nvSpPr>
            <p:cNvPr id="32792" name="Rectangle 41"/>
            <p:cNvSpPr>
              <a:spLocks noChangeArrowheads="1"/>
            </p:cNvSpPr>
            <p:nvPr/>
          </p:nvSpPr>
          <p:spPr bwMode="auto">
            <a:xfrm>
              <a:off x="4417" y="593"/>
              <a:ext cx="44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0000"/>
                  </a:solidFill>
                </a:rPr>
                <a:t>Stock</a:t>
              </a:r>
              <a:endParaRPr lang="en-US" sz="2500" b="1"/>
            </a:p>
          </p:txBody>
        </p:sp>
        <p:sp>
          <p:nvSpPr>
            <p:cNvPr id="32793" name="Line 42"/>
            <p:cNvSpPr>
              <a:spLocks noChangeShapeType="1"/>
            </p:cNvSpPr>
            <p:nvPr/>
          </p:nvSpPr>
          <p:spPr bwMode="auto">
            <a:xfrm flipH="1">
              <a:off x="4065" y="787"/>
              <a:ext cx="493" cy="7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91" name="Text Box 43"/>
          <p:cNvSpPr txBox="1">
            <a:spLocks noChangeArrowheads="1"/>
          </p:cNvSpPr>
          <p:nvPr/>
        </p:nvSpPr>
        <p:spPr bwMode="auto">
          <a:xfrm>
            <a:off x="2128839" y="1431926"/>
            <a:ext cx="380047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40000"/>
              </a:spcBef>
            </a:pPr>
            <a:r>
              <a:rPr lang="en-US" sz="2700" dirty="0">
                <a:latin typeface="+mn-lt"/>
              </a:rPr>
              <a:t>A </a:t>
            </a:r>
            <a:r>
              <a:rPr lang="en-US" sz="2700" b="1" dirty="0">
                <a:solidFill>
                  <a:srgbClr val="FF0000"/>
                </a:solidFill>
                <a:latin typeface="+mn-lt"/>
              </a:rPr>
              <a:t>stock</a:t>
            </a:r>
            <a:r>
              <a:rPr lang="en-US" sz="2700" dirty="0">
                <a:latin typeface="+mn-lt"/>
              </a:rPr>
              <a:t> is a </a:t>
            </a:r>
            <a:br>
              <a:rPr lang="en-US" sz="2700" dirty="0">
                <a:latin typeface="+mn-lt"/>
              </a:rPr>
            </a:br>
            <a:r>
              <a:rPr lang="en-US" sz="2700" dirty="0">
                <a:latin typeface="+mn-lt"/>
              </a:rPr>
              <a:t>quantity measured </a:t>
            </a:r>
            <a:br>
              <a:rPr lang="en-US" sz="2700" dirty="0">
                <a:latin typeface="+mn-lt"/>
              </a:rPr>
            </a:br>
            <a:r>
              <a:rPr lang="en-US" sz="2700" dirty="0">
                <a:latin typeface="+mn-lt"/>
              </a:rPr>
              <a:t>at a point in time.  </a:t>
            </a:r>
          </a:p>
          <a:p>
            <a:pPr eaLnBrk="1" hangingPunct="1">
              <a:lnSpc>
                <a:spcPct val="105000"/>
              </a:lnSpc>
              <a:spcBef>
                <a:spcPct val="40000"/>
              </a:spcBef>
            </a:pPr>
            <a:r>
              <a:rPr lang="en-US" sz="2700" i="1" dirty="0">
                <a:latin typeface="+mn-lt"/>
              </a:rPr>
              <a:t>E.g</a:t>
            </a:r>
            <a:r>
              <a:rPr lang="en-US" sz="2700" dirty="0">
                <a:latin typeface="+mn-lt"/>
              </a:rPr>
              <a:t>., </a:t>
            </a:r>
            <a:br>
              <a:rPr lang="en-US" sz="2700" dirty="0">
                <a:latin typeface="+mn-lt"/>
              </a:rPr>
            </a:br>
            <a:r>
              <a:rPr lang="en-US" sz="2700" dirty="0">
                <a:latin typeface="+mn-lt"/>
              </a:rPr>
              <a:t>“The U.S. capital stock was $26 trillion on January 1, 2009.”</a:t>
            </a:r>
          </a:p>
        </p:txBody>
      </p:sp>
      <p:grpSp>
        <p:nvGrpSpPr>
          <p:cNvPr id="10" name="Group 45"/>
          <p:cNvGrpSpPr>
            <a:grpSpLocks/>
          </p:cNvGrpSpPr>
          <p:nvPr/>
        </p:nvGrpSpPr>
        <p:grpSpPr bwMode="auto">
          <a:xfrm>
            <a:off x="6515101" y="2063750"/>
            <a:ext cx="404813" cy="693738"/>
            <a:chOff x="2016" y="1051"/>
            <a:chExt cx="281" cy="510"/>
          </a:xfrm>
        </p:grpSpPr>
        <p:sp>
          <p:nvSpPr>
            <p:cNvPr id="32777" name="Freeform 46"/>
            <p:cNvSpPr>
              <a:spLocks/>
            </p:cNvSpPr>
            <p:nvPr/>
          </p:nvSpPr>
          <p:spPr bwMode="auto">
            <a:xfrm>
              <a:off x="2016" y="1061"/>
              <a:ext cx="281" cy="475"/>
            </a:xfrm>
            <a:custGeom>
              <a:avLst/>
              <a:gdLst>
                <a:gd name="T0" fmla="*/ 35 w 281"/>
                <a:gd name="T1" fmla="*/ 0 h 475"/>
                <a:gd name="T2" fmla="*/ 0 w 281"/>
                <a:gd name="T3" fmla="*/ 475 h 475"/>
                <a:gd name="T4" fmla="*/ 281 w 281"/>
                <a:gd name="T5" fmla="*/ 475 h 475"/>
                <a:gd name="T6" fmla="*/ 211 w 281"/>
                <a:gd name="T7" fmla="*/ 0 h 475"/>
                <a:gd name="T8" fmla="*/ 35 w 281"/>
                <a:gd name="T9" fmla="*/ 0 h 475"/>
                <a:gd name="T10" fmla="*/ 0 60000 65536"/>
                <a:gd name="T11" fmla="*/ 0 60000 65536"/>
                <a:gd name="T12" fmla="*/ 0 60000 65536"/>
                <a:gd name="T13" fmla="*/ 0 60000 65536"/>
                <a:gd name="T14" fmla="*/ 0 60000 65536"/>
                <a:gd name="T15" fmla="*/ 0 w 281"/>
                <a:gd name="T16" fmla="*/ 0 h 475"/>
                <a:gd name="T17" fmla="*/ 281 w 281"/>
                <a:gd name="T18" fmla="*/ 475 h 475"/>
              </a:gdLst>
              <a:ahLst/>
              <a:cxnLst>
                <a:cxn ang="T10">
                  <a:pos x="T0" y="T1"/>
                </a:cxn>
                <a:cxn ang="T11">
                  <a:pos x="T2" y="T3"/>
                </a:cxn>
                <a:cxn ang="T12">
                  <a:pos x="T4" y="T5"/>
                </a:cxn>
                <a:cxn ang="T13">
                  <a:pos x="T6" y="T7"/>
                </a:cxn>
                <a:cxn ang="T14">
                  <a:pos x="T8" y="T9"/>
                </a:cxn>
              </a:cxnLst>
              <a:rect l="T15" t="T16" r="T17" b="T18"/>
              <a:pathLst>
                <a:path w="281" h="475">
                  <a:moveTo>
                    <a:pt x="35" y="0"/>
                  </a:moveTo>
                  <a:lnTo>
                    <a:pt x="0" y="475"/>
                  </a:lnTo>
                  <a:lnTo>
                    <a:pt x="281" y="475"/>
                  </a:lnTo>
                  <a:lnTo>
                    <a:pt x="211" y="0"/>
                  </a:lnTo>
                  <a:lnTo>
                    <a:pt x="35" y="0"/>
                  </a:lnTo>
                  <a:close/>
                </a:path>
              </a:pathLst>
            </a:custGeom>
            <a:solidFill>
              <a:srgbClr val="B3C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778" name="Group 47"/>
            <p:cNvGrpSpPr>
              <a:grpSpLocks/>
            </p:cNvGrpSpPr>
            <p:nvPr/>
          </p:nvGrpSpPr>
          <p:grpSpPr bwMode="auto">
            <a:xfrm>
              <a:off x="2016" y="1051"/>
              <a:ext cx="281" cy="510"/>
              <a:chOff x="2923" y="1051"/>
              <a:chExt cx="281" cy="510"/>
            </a:xfrm>
          </p:grpSpPr>
          <p:sp>
            <p:nvSpPr>
              <p:cNvPr id="32779" name="Line 48"/>
              <p:cNvSpPr>
                <a:spLocks noChangeShapeType="1"/>
              </p:cNvSpPr>
              <p:nvPr/>
            </p:nvSpPr>
            <p:spPr bwMode="auto">
              <a:xfrm flipH="1">
                <a:off x="2923" y="1051"/>
                <a:ext cx="35" cy="5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49"/>
              <p:cNvSpPr>
                <a:spLocks noChangeShapeType="1"/>
              </p:cNvSpPr>
              <p:nvPr/>
            </p:nvSpPr>
            <p:spPr bwMode="auto">
              <a:xfrm>
                <a:off x="3134" y="1068"/>
                <a:ext cx="70"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50"/>
              <p:cNvSpPr>
                <a:spLocks noChangeShapeType="1"/>
              </p:cNvSpPr>
              <p:nvPr/>
            </p:nvSpPr>
            <p:spPr bwMode="auto">
              <a:xfrm>
                <a:off x="3116" y="1068"/>
                <a:ext cx="70" cy="45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51"/>
              <p:cNvSpPr>
                <a:spLocks noChangeShapeType="1"/>
              </p:cNvSpPr>
              <p:nvPr/>
            </p:nvSpPr>
            <p:spPr bwMode="auto">
              <a:xfrm>
                <a:off x="3099" y="1068"/>
                <a:ext cx="70" cy="4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52"/>
              <p:cNvSpPr>
                <a:spLocks noChangeShapeType="1"/>
              </p:cNvSpPr>
              <p:nvPr/>
            </p:nvSpPr>
            <p:spPr bwMode="auto">
              <a:xfrm>
                <a:off x="3081" y="1086"/>
                <a:ext cx="53"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53"/>
              <p:cNvSpPr>
                <a:spLocks noChangeShapeType="1"/>
              </p:cNvSpPr>
              <p:nvPr/>
            </p:nvSpPr>
            <p:spPr bwMode="auto">
              <a:xfrm>
                <a:off x="3081" y="1086"/>
                <a:ext cx="35"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54"/>
              <p:cNvSpPr>
                <a:spLocks noChangeShapeType="1"/>
              </p:cNvSpPr>
              <p:nvPr/>
            </p:nvSpPr>
            <p:spPr bwMode="auto">
              <a:xfrm>
                <a:off x="3063" y="1086"/>
                <a:ext cx="36"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55"/>
              <p:cNvSpPr>
                <a:spLocks noChangeShapeType="1"/>
              </p:cNvSpPr>
              <p:nvPr/>
            </p:nvSpPr>
            <p:spPr bwMode="auto">
              <a:xfrm flipH="1">
                <a:off x="2958" y="1068"/>
                <a:ext cx="17"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56"/>
              <p:cNvSpPr>
                <a:spLocks noChangeShapeType="1"/>
              </p:cNvSpPr>
              <p:nvPr/>
            </p:nvSpPr>
            <p:spPr bwMode="auto">
              <a:xfrm flipH="1">
                <a:off x="2975" y="1086"/>
                <a:ext cx="18"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57"/>
              <p:cNvSpPr>
                <a:spLocks noChangeShapeType="1"/>
              </p:cNvSpPr>
              <p:nvPr/>
            </p:nvSpPr>
            <p:spPr bwMode="auto">
              <a:xfrm>
                <a:off x="3011" y="1086"/>
                <a:ext cx="1"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Line 58"/>
              <p:cNvSpPr>
                <a:spLocks noChangeShapeType="1"/>
              </p:cNvSpPr>
              <p:nvPr/>
            </p:nvSpPr>
            <p:spPr bwMode="auto">
              <a:xfrm>
                <a:off x="3011" y="1086"/>
                <a:ext cx="17"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59"/>
              <p:cNvSpPr>
                <a:spLocks noChangeShapeType="1"/>
              </p:cNvSpPr>
              <p:nvPr/>
            </p:nvSpPr>
            <p:spPr bwMode="auto">
              <a:xfrm>
                <a:off x="3028" y="1086"/>
                <a:ext cx="18"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60"/>
              <p:cNvSpPr>
                <a:spLocks noChangeShapeType="1"/>
              </p:cNvSpPr>
              <p:nvPr/>
            </p:nvSpPr>
            <p:spPr bwMode="auto">
              <a:xfrm>
                <a:off x="3046" y="1086"/>
                <a:ext cx="17"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081273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91">
                                            <p:txEl>
                                              <p:pRg st="0" end="0"/>
                                            </p:txEl>
                                          </p:spTgt>
                                        </p:tgtEl>
                                        <p:attrNameLst>
                                          <p:attrName>style.visibility</p:attrName>
                                        </p:attrNameLst>
                                      </p:cBhvr>
                                      <p:to>
                                        <p:strVal val="visible"/>
                                      </p:to>
                                    </p:set>
                                    <p:animEffect transition="in" filter="wipe(left)">
                                      <p:cBhvr>
                                        <p:cTn id="7" dur="500"/>
                                        <p:tgtEl>
                                          <p:spTgt spid="53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91">
                                            <p:txEl>
                                              <p:pRg st="1" end="1"/>
                                            </p:txEl>
                                          </p:spTgt>
                                        </p:tgtEl>
                                        <p:attrNameLst>
                                          <p:attrName>style.visibility</p:attrName>
                                        </p:attrNameLst>
                                      </p:cBhvr>
                                      <p:to>
                                        <p:strVal val="visible"/>
                                      </p:to>
                                    </p:set>
                                    <p:animEffect transition="in" filter="wipe(left)">
                                      <p:cBhvr>
                                        <p:cTn id="12" dur="500"/>
                                        <p:tgtEl>
                                          <p:spTgt spid="53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0" end="0"/>
                                            </p:txEl>
                                          </p:spTgt>
                                        </p:tgtEl>
                                        <p:attrNameLst>
                                          <p:attrName>style.visibility</p:attrName>
                                        </p:attrNameLst>
                                      </p:cBhvr>
                                      <p:to>
                                        <p:strVal val="visible"/>
                                      </p:to>
                                    </p:set>
                                    <p:animEffect transition="in" filter="wipe(left)">
                                      <p:cBhvr>
                                        <p:cTn id="17" dur="500"/>
                                        <p:tgtEl>
                                          <p:spTgt spid="532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500"/>
                                        <p:tgtEl>
                                          <p:spTgt spid="532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par>
                                <p:cTn id="28" presetID="22" presetClass="entr" presetSubtype="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Left)">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P spid="532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ctr" eaLnBrk="1" hangingPunct="1">
              <a:defRPr/>
            </a:pPr>
            <a:r>
              <a:rPr lang="en-US" sz="3700" dirty="0">
                <a:latin typeface="Calibri" pitchFamily="34" charset="0"/>
                <a:cs typeface="Calibri" pitchFamily="34" charset="0"/>
              </a:rPr>
              <a:t>Chapter Overview</a:t>
            </a:r>
          </a:p>
        </p:txBody>
      </p:sp>
      <p:sp>
        <p:nvSpPr>
          <p:cNvPr id="17413" name="Rectangle 3"/>
          <p:cNvSpPr>
            <a:spLocks noGrp="1" noChangeArrowheads="1"/>
          </p:cNvSpPr>
          <p:nvPr>
            <p:ph idx="1"/>
          </p:nvPr>
        </p:nvSpPr>
        <p:spPr>
          <a:noFill/>
        </p:spPr>
        <p:txBody>
          <a:bodyPr/>
          <a:lstStyle/>
          <a:p>
            <a:pPr eaLnBrk="1" hangingPunct="1"/>
            <a:r>
              <a:rPr lang="en-US" dirty="0" smtClean="0"/>
              <a:t>What do the following macroeconomic variables represent? How are they measured?</a:t>
            </a:r>
          </a:p>
          <a:p>
            <a:pPr lvl="1"/>
            <a:r>
              <a:rPr lang="en-US" dirty="0" smtClean="0"/>
              <a:t>Gross Domestic Product (GDP)</a:t>
            </a:r>
          </a:p>
          <a:p>
            <a:pPr lvl="1"/>
            <a:r>
              <a:rPr lang="en-US" dirty="0" smtClean="0"/>
              <a:t>The Consumer Price Index (CPI)</a:t>
            </a:r>
          </a:p>
          <a:p>
            <a:pPr lvl="1"/>
            <a:r>
              <a:rPr lang="en-US" dirty="0" smtClean="0"/>
              <a:t>The Unemployment </a:t>
            </a:r>
            <a:r>
              <a:rPr lang="en-US" dirty="0"/>
              <a:t>R</a:t>
            </a:r>
            <a:r>
              <a:rPr lang="en-US" dirty="0" smtClean="0"/>
              <a:t>ate</a:t>
            </a:r>
          </a:p>
          <a:p>
            <a:pPr eaLnBrk="1" hangingPunct="1">
              <a:buFont typeface="Wingdings" pitchFamily="2" charset="2"/>
              <a:buNone/>
            </a:pPr>
            <a:endParaRPr lang="en-US" dirty="0" smtClean="0"/>
          </a:p>
        </p:txBody>
      </p:sp>
      <p:sp>
        <p:nvSpPr>
          <p:cNvPr id="2" name="TextBox 1"/>
          <p:cNvSpPr txBox="1"/>
          <p:nvPr/>
        </p:nvSpPr>
        <p:spPr>
          <a:xfrm>
            <a:off x="7543800" y="4953001"/>
            <a:ext cx="2514600" cy="1200329"/>
          </a:xfrm>
          <a:prstGeom prst="rect">
            <a:avLst/>
          </a:prstGeom>
          <a:noFill/>
        </p:spPr>
        <p:txBody>
          <a:bodyPr wrap="square" rtlCol="0">
            <a:spAutoFit/>
          </a:bodyPr>
          <a:lstStyle/>
          <a:p>
            <a:r>
              <a:rPr lang="en-US" b="1" dirty="0"/>
              <a:t>You’ve seen this before in Introductory Macroeconomics. So, I will try to be brief.</a:t>
            </a:r>
          </a:p>
        </p:txBody>
      </p:sp>
    </p:spTree>
    <p:extLst>
      <p:ext uri="{BB962C8B-B14F-4D97-AF65-F5344CB8AC3E}">
        <p14:creationId xmlns:p14="http://schemas.microsoft.com/office/powerpoint/2010/main" val="2025481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36539"/>
            <a:ext cx="9144000" cy="1195387"/>
          </a:xfrm>
        </p:spPr>
        <p:txBody>
          <a:bodyPr/>
          <a:lstStyle/>
          <a:p>
            <a:pPr algn="ctr" eaLnBrk="1" hangingPunct="1"/>
            <a:r>
              <a:rPr lang="en-US" smtClean="0"/>
              <a:t>Stocks vs. Flows  -  examples</a:t>
            </a:r>
          </a:p>
        </p:txBody>
      </p:sp>
      <p:sp>
        <p:nvSpPr>
          <p:cNvPr id="55369" name="Rectangle 73"/>
          <p:cNvSpPr>
            <a:spLocks noChangeArrowheads="1"/>
          </p:cNvSpPr>
          <p:nvPr/>
        </p:nvSpPr>
        <p:spPr bwMode="auto">
          <a:xfrm>
            <a:off x="6291263" y="4762500"/>
            <a:ext cx="33448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the govt budget deficit</a:t>
            </a:r>
          </a:p>
        </p:txBody>
      </p:sp>
      <p:sp>
        <p:nvSpPr>
          <p:cNvPr id="55368" name="Rectangle 72"/>
          <p:cNvSpPr>
            <a:spLocks noChangeArrowheads="1"/>
          </p:cNvSpPr>
          <p:nvPr/>
        </p:nvSpPr>
        <p:spPr bwMode="auto">
          <a:xfrm>
            <a:off x="2946401" y="4762500"/>
            <a:ext cx="33448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the govt debt</a:t>
            </a:r>
          </a:p>
        </p:txBody>
      </p:sp>
      <p:sp>
        <p:nvSpPr>
          <p:cNvPr id="55367" name="Rectangle 71"/>
          <p:cNvSpPr>
            <a:spLocks noChangeArrowheads="1"/>
          </p:cNvSpPr>
          <p:nvPr/>
        </p:nvSpPr>
        <p:spPr bwMode="auto">
          <a:xfrm>
            <a:off x="6291263" y="3732214"/>
            <a:ext cx="334486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 of new college graduates this year</a:t>
            </a:r>
          </a:p>
        </p:txBody>
      </p:sp>
      <p:sp>
        <p:nvSpPr>
          <p:cNvPr id="55366" name="Rectangle 70"/>
          <p:cNvSpPr>
            <a:spLocks noChangeArrowheads="1"/>
          </p:cNvSpPr>
          <p:nvPr/>
        </p:nvSpPr>
        <p:spPr bwMode="auto">
          <a:xfrm>
            <a:off x="2946401" y="3732214"/>
            <a:ext cx="3344863"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 of people with college degrees</a:t>
            </a:r>
          </a:p>
        </p:txBody>
      </p:sp>
      <p:sp>
        <p:nvSpPr>
          <p:cNvPr id="55365" name="Rectangle 69"/>
          <p:cNvSpPr>
            <a:spLocks noChangeArrowheads="1"/>
          </p:cNvSpPr>
          <p:nvPr/>
        </p:nvSpPr>
        <p:spPr bwMode="auto">
          <a:xfrm>
            <a:off x="6291263" y="2703513"/>
            <a:ext cx="33448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a person’s </a:t>
            </a:r>
            <a:br>
              <a:rPr lang="en-US" sz="2400"/>
            </a:br>
            <a:r>
              <a:rPr lang="en-US" sz="2400"/>
              <a:t>annual saving</a:t>
            </a:r>
          </a:p>
        </p:txBody>
      </p:sp>
      <p:sp>
        <p:nvSpPr>
          <p:cNvPr id="55364" name="Rectangle 68"/>
          <p:cNvSpPr>
            <a:spLocks noChangeArrowheads="1"/>
          </p:cNvSpPr>
          <p:nvPr/>
        </p:nvSpPr>
        <p:spPr bwMode="auto">
          <a:xfrm>
            <a:off x="2946401" y="2703513"/>
            <a:ext cx="33448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a person’s wealth</a:t>
            </a:r>
          </a:p>
        </p:txBody>
      </p:sp>
      <p:sp>
        <p:nvSpPr>
          <p:cNvPr id="33801" name="Rectangle 67"/>
          <p:cNvSpPr>
            <a:spLocks noChangeArrowheads="1"/>
          </p:cNvSpPr>
          <p:nvPr/>
        </p:nvSpPr>
        <p:spPr bwMode="auto">
          <a:xfrm>
            <a:off x="6291263" y="1673225"/>
            <a:ext cx="33448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b="1" i="1"/>
              <a:t>flow</a:t>
            </a:r>
          </a:p>
        </p:txBody>
      </p:sp>
      <p:sp>
        <p:nvSpPr>
          <p:cNvPr id="33802" name="Rectangle 66"/>
          <p:cNvSpPr>
            <a:spLocks noChangeArrowheads="1"/>
          </p:cNvSpPr>
          <p:nvPr/>
        </p:nvSpPr>
        <p:spPr bwMode="auto">
          <a:xfrm>
            <a:off x="2946401" y="1673225"/>
            <a:ext cx="334486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b="1" i="1"/>
              <a:t>stock</a:t>
            </a:r>
          </a:p>
        </p:txBody>
      </p:sp>
      <p:sp>
        <p:nvSpPr>
          <p:cNvPr id="33803" name="Line 74"/>
          <p:cNvSpPr>
            <a:spLocks noChangeShapeType="1"/>
          </p:cNvSpPr>
          <p:nvPr/>
        </p:nvSpPr>
        <p:spPr bwMode="auto">
          <a:xfrm>
            <a:off x="2946401" y="1673225"/>
            <a:ext cx="66897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3804" name="Line 75"/>
          <p:cNvSpPr>
            <a:spLocks noChangeShapeType="1"/>
          </p:cNvSpPr>
          <p:nvPr/>
        </p:nvSpPr>
        <p:spPr bwMode="auto">
          <a:xfrm>
            <a:off x="2946401" y="2703513"/>
            <a:ext cx="6689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3805" name="Line 76"/>
          <p:cNvSpPr>
            <a:spLocks noChangeShapeType="1"/>
          </p:cNvSpPr>
          <p:nvPr/>
        </p:nvSpPr>
        <p:spPr bwMode="auto">
          <a:xfrm>
            <a:off x="2946401" y="3732213"/>
            <a:ext cx="6689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3806" name="Line 77"/>
          <p:cNvSpPr>
            <a:spLocks noChangeShapeType="1"/>
          </p:cNvSpPr>
          <p:nvPr/>
        </p:nvSpPr>
        <p:spPr bwMode="auto">
          <a:xfrm>
            <a:off x="2946401" y="4762500"/>
            <a:ext cx="6689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3807" name="Line 78"/>
          <p:cNvSpPr>
            <a:spLocks noChangeShapeType="1"/>
          </p:cNvSpPr>
          <p:nvPr/>
        </p:nvSpPr>
        <p:spPr bwMode="auto">
          <a:xfrm>
            <a:off x="2946401" y="5791200"/>
            <a:ext cx="66897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3808" name="Line 79"/>
          <p:cNvSpPr>
            <a:spLocks noChangeShapeType="1"/>
          </p:cNvSpPr>
          <p:nvPr/>
        </p:nvSpPr>
        <p:spPr bwMode="auto">
          <a:xfrm>
            <a:off x="2946400" y="1673226"/>
            <a:ext cx="0" cy="41179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3809" name="Line 80"/>
          <p:cNvSpPr>
            <a:spLocks noChangeShapeType="1"/>
          </p:cNvSpPr>
          <p:nvPr/>
        </p:nvSpPr>
        <p:spPr bwMode="auto">
          <a:xfrm>
            <a:off x="6291263" y="1673226"/>
            <a:ext cx="0" cy="411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3810" name="Line 81"/>
          <p:cNvSpPr>
            <a:spLocks noChangeShapeType="1"/>
          </p:cNvSpPr>
          <p:nvPr/>
        </p:nvSpPr>
        <p:spPr bwMode="auto">
          <a:xfrm>
            <a:off x="9636125" y="1673226"/>
            <a:ext cx="0" cy="41179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Tree>
    <p:extLst>
      <p:ext uri="{BB962C8B-B14F-4D97-AF65-F5344CB8AC3E}">
        <p14:creationId xmlns:p14="http://schemas.microsoft.com/office/powerpoint/2010/main" val="38628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64"/>
                                        </p:tgtEl>
                                        <p:attrNameLst>
                                          <p:attrName>style.visibility</p:attrName>
                                        </p:attrNameLst>
                                      </p:cBhvr>
                                      <p:to>
                                        <p:strVal val="visible"/>
                                      </p:to>
                                    </p:set>
                                    <p:animEffect transition="in" filter="dissolve">
                                      <p:cBhvr>
                                        <p:cTn id="7" dur="500"/>
                                        <p:tgtEl>
                                          <p:spTgt spid="5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65"/>
                                        </p:tgtEl>
                                        <p:attrNameLst>
                                          <p:attrName>style.visibility</p:attrName>
                                        </p:attrNameLst>
                                      </p:cBhvr>
                                      <p:to>
                                        <p:strVal val="visible"/>
                                      </p:to>
                                    </p:set>
                                    <p:animEffect transition="in" filter="dissolve">
                                      <p:cBhvr>
                                        <p:cTn id="12" dur="500"/>
                                        <p:tgtEl>
                                          <p:spTgt spid="5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66"/>
                                        </p:tgtEl>
                                        <p:attrNameLst>
                                          <p:attrName>style.visibility</p:attrName>
                                        </p:attrNameLst>
                                      </p:cBhvr>
                                      <p:to>
                                        <p:strVal val="visible"/>
                                      </p:to>
                                    </p:set>
                                    <p:animEffect transition="in" filter="dissolve">
                                      <p:cBhvr>
                                        <p:cTn id="17" dur="500"/>
                                        <p:tgtEl>
                                          <p:spTgt spid="55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367"/>
                                        </p:tgtEl>
                                        <p:attrNameLst>
                                          <p:attrName>style.visibility</p:attrName>
                                        </p:attrNameLst>
                                      </p:cBhvr>
                                      <p:to>
                                        <p:strVal val="visible"/>
                                      </p:to>
                                    </p:set>
                                    <p:animEffect transition="in" filter="dissolve">
                                      <p:cBhvr>
                                        <p:cTn id="22" dur="500"/>
                                        <p:tgtEl>
                                          <p:spTgt spid="55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368"/>
                                        </p:tgtEl>
                                        <p:attrNameLst>
                                          <p:attrName>style.visibility</p:attrName>
                                        </p:attrNameLst>
                                      </p:cBhvr>
                                      <p:to>
                                        <p:strVal val="visible"/>
                                      </p:to>
                                    </p:set>
                                    <p:animEffect transition="in" filter="dissolve">
                                      <p:cBhvr>
                                        <p:cTn id="27" dur="500"/>
                                        <p:tgtEl>
                                          <p:spTgt spid="553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369"/>
                                        </p:tgtEl>
                                        <p:attrNameLst>
                                          <p:attrName>style.visibility</p:attrName>
                                        </p:attrNameLst>
                                      </p:cBhvr>
                                      <p:to>
                                        <p:strVal val="visible"/>
                                      </p:to>
                                    </p:set>
                                    <p:animEffect transition="in" filter="dissolve">
                                      <p:cBhvr>
                                        <p:cTn id="32" dur="500"/>
                                        <p:tgtEl>
                                          <p:spTgt spid="5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69" grpId="0"/>
      <p:bldP spid="55368" grpId="0"/>
      <p:bldP spid="55367" grpId="0"/>
      <p:bldP spid="55366" grpId="0"/>
      <p:bldP spid="55365" grpId="0"/>
      <p:bldP spid="5536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lnSpc>
                <a:spcPct val="115000"/>
              </a:lnSpc>
            </a:pPr>
            <a:r>
              <a:rPr lang="en-US" sz="2600">
                <a:solidFill>
                  <a:schemeClr val="accent2"/>
                </a:solidFill>
              </a:rPr>
              <a:t>NOW YOU TRY:  </a:t>
            </a:r>
            <a:br>
              <a:rPr lang="en-US" sz="2600">
                <a:solidFill>
                  <a:schemeClr val="accent2"/>
                </a:solidFill>
              </a:rPr>
            </a:br>
            <a:r>
              <a:rPr lang="en-US" sz="3400">
                <a:solidFill>
                  <a:schemeClr val="accent2"/>
                </a:solidFill>
              </a:rPr>
              <a:t>Stock or Flow?</a:t>
            </a:r>
          </a:p>
        </p:txBody>
      </p:sp>
      <p:sp>
        <p:nvSpPr>
          <p:cNvPr id="33795" name="Content Placeholder 2"/>
          <p:cNvSpPr>
            <a:spLocks noGrp="1"/>
          </p:cNvSpPr>
          <p:nvPr>
            <p:ph idx="1"/>
          </p:nvPr>
        </p:nvSpPr>
        <p:spPr/>
        <p:txBody>
          <a:bodyPr/>
          <a:lstStyle/>
          <a:p>
            <a:pPr eaLnBrk="1" hangingPunct="1"/>
            <a:r>
              <a:rPr lang="en-US" smtClean="0"/>
              <a:t>the balance on your credit card statement</a:t>
            </a:r>
          </a:p>
          <a:p>
            <a:pPr eaLnBrk="1" hangingPunct="1"/>
            <a:r>
              <a:rPr lang="en-US" smtClean="0"/>
              <a:t>how much you study economics outside of class</a:t>
            </a:r>
          </a:p>
          <a:p>
            <a:pPr eaLnBrk="1" hangingPunct="1"/>
            <a:r>
              <a:rPr lang="en-US" smtClean="0"/>
              <a:t>the size of your compact disc collection</a:t>
            </a:r>
          </a:p>
          <a:p>
            <a:pPr eaLnBrk="1" hangingPunct="1"/>
            <a:r>
              <a:rPr lang="en-US" smtClean="0"/>
              <a:t>the inflation rate</a:t>
            </a:r>
          </a:p>
          <a:p>
            <a:pPr eaLnBrk="1" hangingPunct="1"/>
            <a:r>
              <a:rPr lang="en-US" smtClean="0"/>
              <a:t>the unemployment rate</a:t>
            </a:r>
          </a:p>
        </p:txBody>
      </p:sp>
    </p:spTree>
    <p:extLst>
      <p:ext uri="{BB962C8B-B14F-4D97-AF65-F5344CB8AC3E}">
        <p14:creationId xmlns:p14="http://schemas.microsoft.com/office/powerpoint/2010/main" val="1429119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Government Purchases (</a:t>
            </a:r>
            <a:r>
              <a:rPr lang="en-US" i="1" dirty="0" smtClean="0"/>
              <a:t>G</a:t>
            </a:r>
            <a:r>
              <a:rPr lang="en-US" dirty="0" smtClean="0"/>
              <a:t>)</a:t>
            </a:r>
          </a:p>
        </p:txBody>
      </p:sp>
      <p:sp>
        <p:nvSpPr>
          <p:cNvPr id="59395" name="Rectangle 3"/>
          <p:cNvSpPr>
            <a:spLocks noGrp="1" noChangeArrowheads="1"/>
          </p:cNvSpPr>
          <p:nvPr>
            <p:ph idx="1"/>
          </p:nvPr>
        </p:nvSpPr>
        <p:spPr/>
        <p:txBody>
          <a:bodyPr/>
          <a:lstStyle/>
          <a:p>
            <a:r>
              <a:rPr lang="en-US" b="1" i="1" dirty="0" smtClean="0"/>
              <a:t>G</a:t>
            </a:r>
            <a:r>
              <a:rPr lang="en-US" dirty="0" smtClean="0"/>
              <a:t> includes all government spending on goods and services.</a:t>
            </a:r>
          </a:p>
          <a:p>
            <a:r>
              <a:rPr lang="en-US" dirty="0" smtClean="0"/>
              <a:t>It</a:t>
            </a:r>
            <a:r>
              <a:rPr lang="en-US" b="1" dirty="0" smtClean="0"/>
              <a:t> </a:t>
            </a:r>
            <a:r>
              <a:rPr lang="en-US" i="1" dirty="0" smtClean="0"/>
              <a:t>excludes</a:t>
            </a:r>
            <a:r>
              <a:rPr lang="en-US" dirty="0" smtClean="0"/>
              <a:t> transfer payments (e.g., unemployment insurance payments), because they do not represent spending on goods and services. </a:t>
            </a:r>
          </a:p>
          <a:p>
            <a:endParaRPr lang="en-US" dirty="0" smtClean="0"/>
          </a:p>
        </p:txBody>
      </p:sp>
    </p:spTree>
    <p:extLst>
      <p:ext uri="{BB962C8B-B14F-4D97-AF65-F5344CB8AC3E}">
        <p14:creationId xmlns:p14="http://schemas.microsoft.com/office/powerpoint/2010/main" val="304034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Government Spending, </a:t>
            </a:r>
            <a:r>
              <a:rPr lang="en-US" dirty="0" smtClean="0"/>
              <a:t>2017</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94947685"/>
              </p:ext>
            </p:extLst>
          </p:nvPr>
        </p:nvGraphicFramePr>
        <p:xfrm>
          <a:off x="609600" y="1417638"/>
          <a:ext cx="10753593" cy="4777337"/>
        </p:xfrm>
        <a:graphic>
          <a:graphicData uri="http://schemas.openxmlformats.org/drawingml/2006/table">
            <a:tbl>
              <a:tblPr>
                <a:tableStyleId>{5C22544A-7EE6-4342-B048-85BDC9FD1C3A}</a:tableStyleId>
              </a:tblPr>
              <a:tblGrid>
                <a:gridCol w="6485436">
                  <a:extLst>
                    <a:ext uri="{9D8B030D-6E8A-4147-A177-3AD203B41FA5}">
                      <a16:colId xmlns:a16="http://schemas.microsoft.com/office/drawing/2014/main" val="380733725"/>
                    </a:ext>
                  </a:extLst>
                </a:gridCol>
                <a:gridCol w="1223091">
                  <a:extLst>
                    <a:ext uri="{9D8B030D-6E8A-4147-A177-3AD203B41FA5}">
                      <a16:colId xmlns:a16="http://schemas.microsoft.com/office/drawing/2014/main" val="3009857138"/>
                    </a:ext>
                  </a:extLst>
                </a:gridCol>
                <a:gridCol w="1643703">
                  <a:extLst>
                    <a:ext uri="{9D8B030D-6E8A-4147-A177-3AD203B41FA5}">
                      <a16:colId xmlns:a16="http://schemas.microsoft.com/office/drawing/2014/main" val="3096074402"/>
                    </a:ext>
                  </a:extLst>
                </a:gridCol>
                <a:gridCol w="1401363">
                  <a:extLst>
                    <a:ext uri="{9D8B030D-6E8A-4147-A177-3AD203B41FA5}">
                      <a16:colId xmlns:a16="http://schemas.microsoft.com/office/drawing/2014/main" val="2116314743"/>
                    </a:ext>
                  </a:extLst>
                </a:gridCol>
              </a:tblGrid>
              <a:tr h="585709">
                <a:tc gridSpan="4">
                  <a:txBody>
                    <a:bodyPr/>
                    <a:lstStyle/>
                    <a:p>
                      <a:pPr algn="ctr" fontAlgn="b"/>
                      <a:r>
                        <a:rPr lang="en-US" sz="3700" b="1" u="none" strike="noStrike" dirty="0">
                          <a:effectLst/>
                        </a:rPr>
                        <a:t>Gross Domestic Product and its components, 2017</a:t>
                      </a:r>
                      <a:endParaRPr lang="en-US" sz="3700" b="1" i="0" u="none" strike="noStrike" dirty="0">
                        <a:solidFill>
                          <a:srgbClr val="000000"/>
                        </a:solidFill>
                        <a:effectLst/>
                        <a:latin typeface="Calibri" panose="020F0502020204030204" pitchFamily="34" charset="0"/>
                      </a:endParaRPr>
                    </a:p>
                  </a:txBody>
                  <a:tcPr marL="9842" marR="9842" marT="9842"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269164"/>
                  </a:ext>
                </a:extLst>
              </a:tr>
              <a:tr h="297775">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3728708346"/>
                  </a:ext>
                </a:extLst>
              </a:tr>
              <a:tr h="297775">
                <a:tc gridSpan="4">
                  <a:txBody>
                    <a:bodyPr/>
                    <a:lstStyle/>
                    <a:p>
                      <a:pPr algn="ctr" fontAlgn="b"/>
                      <a:r>
                        <a:rPr lang="en-US" sz="1900" u="none" strike="noStrike" dirty="0">
                          <a:effectLst/>
                        </a:rPr>
                        <a:t>Source: Bureau of Economic Analysis, U.S. Department of Commerce, bea.gov</a:t>
                      </a:r>
                      <a:endParaRPr lang="en-US" sz="1900" b="0" i="0" u="none" strike="noStrike" dirty="0">
                        <a:solidFill>
                          <a:srgbClr val="000000"/>
                        </a:solidFill>
                        <a:effectLst/>
                        <a:latin typeface="Calibri" panose="020F0502020204030204" pitchFamily="34" charset="0"/>
                      </a:endParaRPr>
                    </a:p>
                  </a:txBody>
                  <a:tcPr marL="9842" marR="9842" marT="9842"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0588745"/>
                  </a:ext>
                </a:extLst>
              </a:tr>
              <a:tr h="297775">
                <a:tc gridSpan="4">
                  <a:txBody>
                    <a:bodyPr/>
                    <a:lstStyle/>
                    <a:p>
                      <a:pPr algn="ctr" fontAlgn="b"/>
                      <a:r>
                        <a:rPr lang="en-US" sz="1900" u="none" strike="noStrike" dirty="0">
                          <a:effectLst/>
                        </a:rPr>
                        <a:t>Last Revised on: March 28, 2018 - Next Release Date April 27, 2018</a:t>
                      </a:r>
                      <a:endParaRPr lang="en-US" sz="1900" b="0" i="0" u="none" strike="noStrike" dirty="0">
                        <a:solidFill>
                          <a:srgbClr val="000000"/>
                        </a:solidFill>
                        <a:effectLst/>
                        <a:latin typeface="Calibri" panose="020F0502020204030204" pitchFamily="34" charset="0"/>
                      </a:endParaRPr>
                    </a:p>
                  </a:txBody>
                  <a:tcPr marL="9842" marR="9842" marT="9842"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903135"/>
                  </a:ext>
                </a:extLst>
              </a:tr>
              <a:tr h="297775">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3209828558"/>
                  </a:ext>
                </a:extLst>
              </a:tr>
              <a:tr h="297775">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b="1" u="none" strike="noStrike" dirty="0">
                          <a:effectLst/>
                        </a:rPr>
                        <a:t>Total</a:t>
                      </a:r>
                      <a:endParaRPr lang="en-US" sz="1900" b="1" i="0" u="none" strike="noStrike" dirty="0">
                        <a:solidFill>
                          <a:srgbClr val="000000"/>
                        </a:solidFill>
                        <a:effectLst/>
                        <a:latin typeface="Calibri" panose="020F0502020204030204" pitchFamily="34" charset="0"/>
                      </a:endParaRPr>
                    </a:p>
                  </a:txBody>
                  <a:tcPr marL="9842" marR="9842" marT="9842" marB="0"/>
                </a:tc>
                <a:tc>
                  <a:txBody>
                    <a:bodyPr/>
                    <a:lstStyle/>
                    <a:p>
                      <a:pPr algn="ctr" fontAlgn="b"/>
                      <a:r>
                        <a:rPr lang="en-US" sz="1900" b="1" u="none" strike="noStrike" dirty="0">
                          <a:effectLst/>
                        </a:rPr>
                        <a:t>Percent of GDP</a:t>
                      </a:r>
                      <a:endParaRPr lang="en-US" sz="1900" b="1" i="0" u="none" strike="noStrike" dirty="0">
                        <a:solidFill>
                          <a:srgbClr val="000000"/>
                        </a:solidFill>
                        <a:effectLst/>
                        <a:latin typeface="Calibri" panose="020F0502020204030204" pitchFamily="34" charset="0"/>
                      </a:endParaRPr>
                    </a:p>
                  </a:txBody>
                  <a:tcPr marL="9842" marR="9842" marT="9842" marB="0"/>
                </a:tc>
                <a:tc>
                  <a:txBody>
                    <a:bodyPr/>
                    <a:lstStyle/>
                    <a:p>
                      <a:pPr algn="ctr" fontAlgn="b"/>
                      <a:r>
                        <a:rPr lang="en-US" sz="1900" b="1" u="none" strike="noStrike" dirty="0">
                          <a:effectLst/>
                        </a:rPr>
                        <a:t>Per Person</a:t>
                      </a:r>
                      <a:endParaRPr lang="en-US" sz="1900" b="1" i="0" u="none" strike="noStrike" dirty="0">
                        <a:solidFill>
                          <a:srgbClr val="000000"/>
                        </a:solidFill>
                        <a:effectLst/>
                        <a:latin typeface="Calibri" panose="020F0502020204030204" pitchFamily="34" charset="0"/>
                      </a:endParaRPr>
                    </a:p>
                  </a:txBody>
                  <a:tcPr marL="9842" marR="9842" marT="9842" marB="0"/>
                </a:tc>
                <a:extLst>
                  <a:ext uri="{0D108BD9-81ED-4DB2-BD59-A6C34878D82A}">
                    <a16:rowId xmlns:a16="http://schemas.microsoft.com/office/drawing/2014/main" val="422057884"/>
                  </a:ext>
                </a:extLst>
              </a:tr>
              <a:tr h="297775">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 millions</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993260378"/>
                  </a:ext>
                </a:extLst>
              </a:tr>
              <a:tr h="297775">
                <a:tc>
                  <a:txBody>
                    <a:bodyPr/>
                    <a:lstStyle/>
                    <a:p>
                      <a:pPr algn="l" fontAlgn="b"/>
                      <a:r>
                        <a:rPr lang="en-US" sz="1900" b="1" u="none" strike="noStrike" dirty="0">
                          <a:effectLst/>
                        </a:rPr>
                        <a:t>        Gross domestic product</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19,390,605</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100</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59,483.49</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1160007750"/>
                  </a:ext>
                </a:extLst>
              </a:tr>
              <a:tr h="297775">
                <a:tc>
                  <a:txBody>
                    <a:bodyPr/>
                    <a:lstStyle/>
                    <a:p>
                      <a:pPr algn="l" fontAlgn="b"/>
                      <a:r>
                        <a:rPr lang="en-US" sz="1900" b="1" u="none" strike="noStrike" dirty="0">
                          <a:effectLst/>
                        </a:rPr>
                        <a:t>Government consumption expenditures and gross investment</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3,353,834</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17.3</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10,288.37</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3409388848"/>
                  </a:ext>
                </a:extLst>
              </a:tr>
              <a:tr h="297775">
                <a:tc>
                  <a:txBody>
                    <a:bodyPr/>
                    <a:lstStyle/>
                    <a:p>
                      <a:pPr algn="l" fontAlgn="b"/>
                      <a:r>
                        <a:rPr lang="en-US" sz="1900" b="1" u="none" strike="noStrike" dirty="0">
                          <a:effectLst/>
                        </a:rPr>
                        <a:t>    Federal</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1,260,656</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6.5</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3,867.24</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1102585154"/>
                  </a:ext>
                </a:extLst>
              </a:tr>
              <a:tr h="297775">
                <a:tc>
                  <a:txBody>
                    <a:bodyPr/>
                    <a:lstStyle/>
                    <a:p>
                      <a:pPr algn="l" fontAlgn="b"/>
                      <a:r>
                        <a:rPr lang="en-US" sz="1900" b="1" u="none" strike="noStrike" dirty="0">
                          <a:effectLst/>
                        </a:rPr>
                        <a:t>        National defense</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744,421</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3.8</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2,283.62</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2953870029"/>
                  </a:ext>
                </a:extLst>
              </a:tr>
              <a:tr h="297775">
                <a:tc>
                  <a:txBody>
                    <a:bodyPr/>
                    <a:lstStyle/>
                    <a:p>
                      <a:pPr algn="l" fontAlgn="b"/>
                      <a:r>
                        <a:rPr lang="en-US" sz="1900" b="1" u="none" strike="noStrike" dirty="0">
                          <a:effectLst/>
                        </a:rPr>
                        <a:t>        Nondefense</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516,235</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2.7</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1,583.63</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2289572644"/>
                  </a:ext>
                </a:extLst>
              </a:tr>
              <a:tr h="297775">
                <a:tc>
                  <a:txBody>
                    <a:bodyPr/>
                    <a:lstStyle/>
                    <a:p>
                      <a:pPr algn="l" fontAlgn="b"/>
                      <a:r>
                        <a:rPr lang="en-US" sz="1900" b="1" u="none" strike="noStrike" dirty="0">
                          <a:effectLst/>
                        </a:rPr>
                        <a:t>    State and local</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2,093,178</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ctr" fontAlgn="b"/>
                      <a:r>
                        <a:rPr lang="en-US" sz="1900" u="none" strike="noStrike">
                          <a:effectLst/>
                        </a:rPr>
                        <a:t>10.8</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6,421.13</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530371590"/>
                  </a:ext>
                </a:extLst>
              </a:tr>
              <a:tr h="297775">
                <a:tc>
                  <a:txBody>
                    <a:bodyPr/>
                    <a:lstStyle/>
                    <a:p>
                      <a:pPr algn="l" fontAlgn="b"/>
                      <a:r>
                        <a:rPr lang="en-US" sz="1900" b="1" u="none" strike="noStrike" dirty="0">
                          <a:effectLst/>
                        </a:rPr>
                        <a:t> </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1450503796"/>
                  </a:ext>
                </a:extLst>
              </a:tr>
              <a:tr h="297775">
                <a:tc>
                  <a:txBody>
                    <a:bodyPr/>
                    <a:lstStyle/>
                    <a:p>
                      <a:pPr algn="l" fontAlgn="b"/>
                      <a:r>
                        <a:rPr lang="en-US" sz="1900" b="1" u="none" strike="noStrike" dirty="0">
                          <a:effectLst/>
                        </a:rPr>
                        <a:t>Population (</a:t>
                      </a:r>
                      <a:r>
                        <a:rPr lang="en-US" sz="1900" b="1" u="none" strike="noStrike" dirty="0" err="1">
                          <a:effectLst/>
                        </a:rPr>
                        <a:t>midperiod</a:t>
                      </a:r>
                      <a:r>
                        <a:rPr lang="en-US" sz="1900" b="1" u="none" strike="noStrike" dirty="0">
                          <a:effectLst/>
                        </a:rPr>
                        <a:t>, thousands)</a:t>
                      </a:r>
                      <a:endParaRPr lang="en-US" sz="1900" b="1" i="0" u="none" strike="noStrike" dirty="0">
                        <a:solidFill>
                          <a:srgbClr val="000000"/>
                        </a:solidFill>
                        <a:effectLst/>
                        <a:latin typeface="Calibri" panose="020F0502020204030204" pitchFamily="34" charset="0"/>
                      </a:endParaRPr>
                    </a:p>
                  </a:txBody>
                  <a:tcPr marL="9842" marR="9842" marT="9842" marB="0" anchor="b"/>
                </a:tc>
                <a:tc>
                  <a:txBody>
                    <a:bodyPr/>
                    <a:lstStyle/>
                    <a:p>
                      <a:pPr algn="r" fontAlgn="b"/>
                      <a:r>
                        <a:rPr lang="en-US" sz="1900" u="none" strike="noStrike">
                          <a:effectLst/>
                        </a:rPr>
                        <a:t>325,983</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9842" marR="9842" marT="9842" marB="0" anchor="b"/>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9842" marR="9842" marT="9842" marB="0" anchor="b"/>
                </a:tc>
                <a:extLst>
                  <a:ext uri="{0D108BD9-81ED-4DB2-BD59-A6C34878D82A}">
                    <a16:rowId xmlns:a16="http://schemas.microsoft.com/office/drawing/2014/main" val="2103106587"/>
                  </a:ext>
                </a:extLst>
              </a:tr>
            </a:tbl>
          </a:graphicData>
        </a:graphic>
      </p:graphicFrame>
    </p:spTree>
    <p:extLst>
      <p:ext uri="{BB962C8B-B14F-4D97-AF65-F5344CB8AC3E}">
        <p14:creationId xmlns:p14="http://schemas.microsoft.com/office/powerpoint/2010/main" val="135924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Government Purchases, as a share of GDP</a:t>
            </a:r>
            <a:br>
              <a:rPr lang="en-US" dirty="0" smtClean="0"/>
            </a:br>
            <a:r>
              <a:rPr lang="en-US" dirty="0" smtClean="0"/>
              <a:t>1929 - 2021</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Tree>
    <p:extLst>
      <p:ext uri="{BB962C8B-B14F-4D97-AF65-F5344CB8AC3E}">
        <p14:creationId xmlns:p14="http://schemas.microsoft.com/office/powerpoint/2010/main" val="200939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 Exports (</a:t>
            </a:r>
            <a:r>
              <a:rPr lang="en-US" i="1" dirty="0" smtClean="0"/>
              <a:t>NX</a:t>
            </a:r>
            <a:r>
              <a:rPr lang="en-US" dirty="0" smtClean="0"/>
              <a:t>)</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smtClean="0">
                    <a:solidFill>
                      <a:srgbClr val="0070C0"/>
                    </a:solidFill>
                  </a:rPr>
                  <a:t>Net Exports = Exports – Imports</a:t>
                </a:r>
                <a:r>
                  <a:rPr lang="en-US" dirty="0" smtClean="0"/>
                  <a:t> </a:t>
                </a:r>
              </a:p>
              <a:p>
                <a:endParaRPr lang="en-US" dirty="0"/>
              </a:p>
              <a:p>
                <a:r>
                  <a:rPr lang="en-US" dirty="0" smtClean="0"/>
                  <a:t>Recall the national income identity: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𝑁𝑋</m:t>
                    </m:r>
                  </m:oMath>
                </a14:m>
                <a:r>
                  <a:rPr lang="en-US" dirty="0" smtClean="0"/>
                  <a:t> or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𝐸𝑥𝑝𝑜𝑟𝑡𝑠</m:t>
                    </m:r>
                    <m:r>
                      <a:rPr lang="en-US" b="0" i="1" smtClean="0">
                        <a:latin typeface="Cambria Math" panose="02040503050406030204" pitchFamily="18" charset="0"/>
                      </a:rPr>
                      <m:t>−</m:t>
                    </m:r>
                    <m:r>
                      <a:rPr lang="en-US" b="0" i="1" smtClean="0">
                        <a:latin typeface="Cambria Math" panose="02040503050406030204" pitchFamily="18" charset="0"/>
                      </a:rPr>
                      <m:t>𝐼𝑚𝑝𝑜𝑟𝑡𝑠</m:t>
                    </m:r>
                  </m:oMath>
                </a14:m>
                <a:endParaRPr lang="en-US" dirty="0" smtClean="0"/>
              </a:p>
              <a:p>
                <a:r>
                  <a:rPr lang="en-US" dirty="0" smtClean="0"/>
                  <a:t>Why do we subtract imports? </a:t>
                </a:r>
              </a:p>
              <a:p>
                <a:r>
                  <a:rPr lang="en-US" dirty="0" smtClean="0"/>
                  <a:t>GDP (</a:t>
                </a:r>
                <a:r>
                  <a:rPr lang="en-US" i="1" dirty="0" smtClean="0"/>
                  <a:t>Y</a:t>
                </a:r>
                <a:r>
                  <a:rPr lang="en-US" dirty="0" smtClean="0"/>
                  <a:t>) is spending on </a:t>
                </a:r>
                <a:r>
                  <a:rPr lang="en-US" i="1" dirty="0" smtClean="0"/>
                  <a:t>domestically produced </a:t>
                </a:r>
                <a:r>
                  <a:rPr lang="en-US" dirty="0" smtClean="0"/>
                  <a:t>goods and services. So, the spending on foreign goods within </a:t>
                </a:r>
                <a:r>
                  <a:rPr lang="en-US" i="1" dirty="0" smtClean="0"/>
                  <a:t>C</a:t>
                </a:r>
                <a:r>
                  <a:rPr lang="en-US" dirty="0" smtClean="0"/>
                  <a:t>, </a:t>
                </a:r>
                <a:r>
                  <a:rPr lang="en-US" i="1" dirty="0" smtClean="0"/>
                  <a:t>I</a:t>
                </a:r>
                <a:r>
                  <a:rPr lang="en-US" dirty="0" smtClean="0"/>
                  <a:t>, and </a:t>
                </a:r>
                <a:r>
                  <a:rPr lang="en-US" i="1" dirty="0" smtClean="0"/>
                  <a:t>G</a:t>
                </a:r>
                <a:r>
                  <a:rPr lang="en-US" dirty="0" smtClean="0"/>
                  <a:t> on the right-hand side of the equation must be deducted.</a:t>
                </a:r>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278" t="-1752" b="-1213"/>
                </a:stretch>
              </a:blipFill>
            </p:spPr>
            <p:txBody>
              <a:bodyPr/>
              <a:lstStyle/>
              <a:p>
                <a:r>
                  <a:rPr lang="en-US">
                    <a:noFill/>
                  </a:rPr>
                  <a:t> </a:t>
                </a:r>
              </a:p>
            </p:txBody>
          </p:sp>
        </mc:Fallback>
      </mc:AlternateContent>
    </p:spTree>
    <p:extLst>
      <p:ext uri="{BB962C8B-B14F-4D97-AF65-F5344CB8AC3E}">
        <p14:creationId xmlns:p14="http://schemas.microsoft.com/office/powerpoint/2010/main" val="641241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Net Exports, 2017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6741239"/>
              </p:ext>
            </p:extLst>
          </p:nvPr>
        </p:nvGraphicFramePr>
        <p:xfrm>
          <a:off x="533400" y="1417638"/>
          <a:ext cx="10475512" cy="5211763"/>
        </p:xfrm>
        <a:graphic>
          <a:graphicData uri="http://schemas.openxmlformats.org/drawingml/2006/table">
            <a:tbl>
              <a:tblPr>
                <a:tableStyleId>{5C22544A-7EE6-4342-B048-85BDC9FD1C3A}</a:tableStyleId>
              </a:tblPr>
              <a:tblGrid>
                <a:gridCol w="6317726">
                  <a:extLst>
                    <a:ext uri="{9D8B030D-6E8A-4147-A177-3AD203B41FA5}">
                      <a16:colId xmlns:a16="http://schemas.microsoft.com/office/drawing/2014/main" val="380733725"/>
                    </a:ext>
                  </a:extLst>
                </a:gridCol>
                <a:gridCol w="1191463">
                  <a:extLst>
                    <a:ext uri="{9D8B030D-6E8A-4147-A177-3AD203B41FA5}">
                      <a16:colId xmlns:a16="http://schemas.microsoft.com/office/drawing/2014/main" val="3009857138"/>
                    </a:ext>
                  </a:extLst>
                </a:gridCol>
                <a:gridCol w="1601198">
                  <a:extLst>
                    <a:ext uri="{9D8B030D-6E8A-4147-A177-3AD203B41FA5}">
                      <a16:colId xmlns:a16="http://schemas.microsoft.com/office/drawing/2014/main" val="3096074402"/>
                    </a:ext>
                  </a:extLst>
                </a:gridCol>
                <a:gridCol w="1365125">
                  <a:extLst>
                    <a:ext uri="{9D8B030D-6E8A-4147-A177-3AD203B41FA5}">
                      <a16:colId xmlns:a16="http://schemas.microsoft.com/office/drawing/2014/main" val="2116314743"/>
                    </a:ext>
                  </a:extLst>
                </a:gridCol>
              </a:tblGrid>
              <a:tr h="570563">
                <a:tc gridSpan="4">
                  <a:txBody>
                    <a:bodyPr/>
                    <a:lstStyle/>
                    <a:p>
                      <a:pPr algn="ctr" fontAlgn="b"/>
                      <a:r>
                        <a:rPr lang="en-US" sz="3600" b="1" u="none" strike="noStrike" dirty="0">
                          <a:effectLst/>
                        </a:rPr>
                        <a:t>Gross Domestic Product and its components, 2017</a:t>
                      </a:r>
                      <a:endParaRPr lang="en-US" sz="3600" b="1" i="0" u="none" strike="noStrike" dirty="0">
                        <a:solidFill>
                          <a:srgbClr val="000000"/>
                        </a:solidFill>
                        <a:effectLst/>
                        <a:latin typeface="Calibri" panose="020F0502020204030204" pitchFamily="34" charset="0"/>
                      </a:endParaRPr>
                    </a:p>
                  </a:txBody>
                  <a:tcPr marL="9587" marR="9587" marT="9587"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269164"/>
                  </a:ext>
                </a:extLst>
              </a:tr>
              <a:tr h="290075">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3728708346"/>
                  </a:ext>
                </a:extLst>
              </a:tr>
              <a:tr h="290075">
                <a:tc gridSpan="4">
                  <a:txBody>
                    <a:bodyPr/>
                    <a:lstStyle/>
                    <a:p>
                      <a:pPr algn="ctr" fontAlgn="b"/>
                      <a:r>
                        <a:rPr lang="en-US" sz="1800" u="none" strike="noStrike" dirty="0">
                          <a:effectLst/>
                        </a:rPr>
                        <a:t>Source: Bureau of Economic Analysis, U.S. Department of Commerce, bea.gov</a:t>
                      </a:r>
                      <a:endParaRPr lang="en-US" sz="1800" b="0" i="0" u="none" strike="noStrike" dirty="0">
                        <a:solidFill>
                          <a:srgbClr val="000000"/>
                        </a:solidFill>
                        <a:effectLst/>
                        <a:latin typeface="Calibri" panose="020F0502020204030204" pitchFamily="34" charset="0"/>
                      </a:endParaRPr>
                    </a:p>
                  </a:txBody>
                  <a:tcPr marL="9587" marR="9587" marT="9587"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0588745"/>
                  </a:ext>
                </a:extLst>
              </a:tr>
              <a:tr h="290075">
                <a:tc gridSpan="4">
                  <a:txBody>
                    <a:bodyPr/>
                    <a:lstStyle/>
                    <a:p>
                      <a:pPr algn="ctr" fontAlgn="b"/>
                      <a:r>
                        <a:rPr lang="en-US" sz="1800" u="none" strike="noStrike" dirty="0">
                          <a:effectLst/>
                        </a:rPr>
                        <a:t>Last Revised on: March 28, 2018 - Next Release Date April 27, 2018</a:t>
                      </a:r>
                      <a:endParaRPr lang="en-US" sz="1800" b="0" i="0" u="none" strike="noStrike" dirty="0">
                        <a:solidFill>
                          <a:srgbClr val="000000"/>
                        </a:solidFill>
                        <a:effectLst/>
                        <a:latin typeface="Calibri" panose="020F0502020204030204" pitchFamily="34" charset="0"/>
                      </a:endParaRPr>
                    </a:p>
                  </a:txBody>
                  <a:tcPr marL="9587" marR="9587" marT="9587"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903135"/>
                  </a:ext>
                </a:extLst>
              </a:tr>
              <a:tr h="290075">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3209828558"/>
                  </a:ext>
                </a:extLst>
              </a:tr>
              <a:tr h="290075">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87" marR="9587" marT="9587" marB="0"/>
                </a:tc>
                <a:tc>
                  <a:txBody>
                    <a:bodyPr/>
                    <a:lstStyle/>
                    <a:p>
                      <a:pPr algn="ctr" fontAlgn="b"/>
                      <a:r>
                        <a:rPr lang="en-US" sz="1800" b="1" u="none" strike="noStrike" dirty="0">
                          <a:effectLst/>
                        </a:rPr>
                        <a:t>Percent of GDP</a:t>
                      </a:r>
                      <a:endParaRPr lang="en-US" sz="1800" b="1" i="0" u="none" strike="noStrike" dirty="0">
                        <a:solidFill>
                          <a:srgbClr val="000000"/>
                        </a:solidFill>
                        <a:effectLst/>
                        <a:latin typeface="Calibri" panose="020F0502020204030204" pitchFamily="34" charset="0"/>
                      </a:endParaRPr>
                    </a:p>
                  </a:txBody>
                  <a:tcPr marL="9587" marR="9587" marT="9587" marB="0"/>
                </a:tc>
                <a:tc>
                  <a:txBody>
                    <a:bodyPr/>
                    <a:lstStyle/>
                    <a:p>
                      <a:pPr algn="ctr" fontAlgn="b"/>
                      <a:r>
                        <a:rPr lang="en-US" sz="1800" b="1" u="none" strike="noStrike" dirty="0">
                          <a:effectLst/>
                        </a:rPr>
                        <a:t>Per Person</a:t>
                      </a:r>
                      <a:endParaRPr lang="en-US" sz="1800" b="1" i="0" u="none" strike="noStrike" dirty="0">
                        <a:solidFill>
                          <a:srgbClr val="000000"/>
                        </a:solidFill>
                        <a:effectLst/>
                        <a:latin typeface="Calibri" panose="020F0502020204030204" pitchFamily="34" charset="0"/>
                      </a:endParaRPr>
                    </a:p>
                  </a:txBody>
                  <a:tcPr marL="9587" marR="9587" marT="9587" marB="0"/>
                </a:tc>
                <a:extLst>
                  <a:ext uri="{0D108BD9-81ED-4DB2-BD59-A6C34878D82A}">
                    <a16:rowId xmlns:a16="http://schemas.microsoft.com/office/drawing/2014/main" val="422057884"/>
                  </a:ext>
                </a:extLst>
              </a:tr>
              <a:tr h="290075">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 millions</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993260378"/>
                  </a:ext>
                </a:extLst>
              </a:tr>
              <a:tr h="290075">
                <a:tc>
                  <a:txBody>
                    <a:bodyPr/>
                    <a:lstStyle/>
                    <a:p>
                      <a:pPr algn="l" fontAlgn="b"/>
                      <a:r>
                        <a:rPr lang="en-US" sz="1800" b="1" u="none" strike="noStrike" dirty="0">
                          <a:effectLst/>
                        </a:rPr>
                        <a:t>        Gross domestic product</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19,390,605</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59,483.49</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1160007750"/>
                  </a:ext>
                </a:extLst>
              </a:tr>
              <a:tr h="290075">
                <a:tc>
                  <a:txBody>
                    <a:bodyPr/>
                    <a:lstStyle/>
                    <a:p>
                      <a:pPr algn="l" fontAlgn="b"/>
                      <a:r>
                        <a:rPr lang="en-US" sz="1800" b="1" u="none" strike="noStrike" dirty="0">
                          <a:effectLst/>
                        </a:rPr>
                        <a:t>Net exports of goods and services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-571,563</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-2.9</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-1,753.35</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4117133237"/>
                  </a:ext>
                </a:extLst>
              </a:tr>
              <a:tr h="290075">
                <a:tc>
                  <a:txBody>
                    <a:bodyPr/>
                    <a:lstStyle/>
                    <a:p>
                      <a:pPr algn="l" fontAlgn="b"/>
                      <a:r>
                        <a:rPr lang="en-US" sz="1800" b="1" u="none" strike="noStrike" dirty="0">
                          <a:effectLst/>
                        </a:rPr>
                        <a:t>    Exports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2,343,988</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12.1</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7,190.52</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2005948874"/>
                  </a:ext>
                </a:extLst>
              </a:tr>
              <a:tr h="290075">
                <a:tc>
                  <a:txBody>
                    <a:bodyPr/>
                    <a:lstStyle/>
                    <a:p>
                      <a:pPr algn="l" fontAlgn="b"/>
                      <a:r>
                        <a:rPr lang="en-US" sz="1800" b="1" u="none" strike="noStrike" dirty="0">
                          <a:effectLst/>
                        </a:rPr>
                        <a:t>        Goods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1,546,843</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4,745.16</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2034829170"/>
                  </a:ext>
                </a:extLst>
              </a:tr>
              <a:tr h="290075">
                <a:tc>
                  <a:txBody>
                    <a:bodyPr/>
                    <a:lstStyle/>
                    <a:p>
                      <a:pPr algn="l" fontAlgn="b"/>
                      <a:r>
                        <a:rPr lang="en-US" sz="1800" b="1" u="none" strike="noStrike" dirty="0">
                          <a:effectLst/>
                        </a:rPr>
                        <a:t>        Services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797,146</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4.1</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2,445.36</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2691918590"/>
                  </a:ext>
                </a:extLst>
              </a:tr>
              <a:tr h="290075">
                <a:tc>
                  <a:txBody>
                    <a:bodyPr/>
                    <a:lstStyle/>
                    <a:p>
                      <a:pPr algn="l" fontAlgn="b"/>
                      <a:r>
                        <a:rPr lang="en-US" sz="1800" b="1" u="none" strike="noStrike" dirty="0">
                          <a:effectLst/>
                        </a:rPr>
                        <a:t>    Imports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2,915,551</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15</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8,943.87</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2028541836"/>
                  </a:ext>
                </a:extLst>
              </a:tr>
              <a:tr h="290075">
                <a:tc>
                  <a:txBody>
                    <a:bodyPr/>
                    <a:lstStyle/>
                    <a:p>
                      <a:pPr algn="l" fontAlgn="b"/>
                      <a:r>
                        <a:rPr lang="en-US" sz="1800" b="1" u="none" strike="noStrike" dirty="0">
                          <a:effectLst/>
                        </a:rPr>
                        <a:t>        Goods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2,381,754</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12.3</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7,306.37</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708964227"/>
                  </a:ext>
                </a:extLst>
              </a:tr>
              <a:tr h="290075">
                <a:tc>
                  <a:txBody>
                    <a:bodyPr/>
                    <a:lstStyle/>
                    <a:p>
                      <a:pPr algn="l" fontAlgn="b"/>
                      <a:r>
                        <a:rPr lang="en-US" sz="1800" b="1" u="none" strike="noStrike" dirty="0">
                          <a:effectLst/>
                        </a:rPr>
                        <a:t>        Services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533,797</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ctr" fontAlgn="b"/>
                      <a:r>
                        <a:rPr lang="en-US" sz="1800" u="none" strike="noStrike">
                          <a:effectLst/>
                        </a:rPr>
                        <a:t>2.8</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1,637.50</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2702686324"/>
                  </a:ext>
                </a:extLst>
              </a:tr>
              <a:tr h="290075">
                <a:tc>
                  <a:txBody>
                    <a:bodyPr/>
                    <a:lstStyle/>
                    <a:p>
                      <a:pPr algn="l"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1450503796"/>
                  </a:ext>
                </a:extLst>
              </a:tr>
              <a:tr h="290075">
                <a:tc>
                  <a:txBody>
                    <a:bodyPr/>
                    <a:lstStyle/>
                    <a:p>
                      <a:pPr algn="l" fontAlgn="b"/>
                      <a:r>
                        <a:rPr lang="en-US" sz="1800" b="1" u="none" strike="noStrike" dirty="0">
                          <a:effectLst/>
                        </a:rPr>
                        <a:t>Population (</a:t>
                      </a:r>
                      <a:r>
                        <a:rPr lang="en-US" sz="1800" b="1" u="none" strike="noStrike" dirty="0" err="1">
                          <a:effectLst/>
                        </a:rPr>
                        <a:t>midperiod</a:t>
                      </a:r>
                      <a:r>
                        <a:rPr lang="en-US" sz="1800" b="1" u="none" strike="noStrike" dirty="0">
                          <a:effectLst/>
                        </a:rPr>
                        <a:t>, thousands)</a:t>
                      </a:r>
                      <a:endParaRPr lang="en-US" sz="1800" b="1" i="0" u="none" strike="noStrike" dirty="0">
                        <a:solidFill>
                          <a:srgbClr val="000000"/>
                        </a:solidFill>
                        <a:effectLst/>
                        <a:latin typeface="Calibri" panose="020F0502020204030204" pitchFamily="34" charset="0"/>
                      </a:endParaRPr>
                    </a:p>
                  </a:txBody>
                  <a:tcPr marL="9587" marR="9587" marT="9587" marB="0" anchor="b"/>
                </a:tc>
                <a:tc>
                  <a:txBody>
                    <a:bodyPr/>
                    <a:lstStyle/>
                    <a:p>
                      <a:pPr algn="r" fontAlgn="b"/>
                      <a:r>
                        <a:rPr lang="en-US" sz="1800" u="none" strike="noStrike">
                          <a:effectLst/>
                        </a:rPr>
                        <a:t>325,983</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87" marR="9587" marT="9587"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87" marR="9587" marT="9587" marB="0" anchor="b"/>
                </a:tc>
                <a:extLst>
                  <a:ext uri="{0D108BD9-81ED-4DB2-BD59-A6C34878D82A}">
                    <a16:rowId xmlns:a16="http://schemas.microsoft.com/office/drawing/2014/main" val="2103106587"/>
                  </a:ext>
                </a:extLst>
              </a:tr>
            </a:tbl>
          </a:graphicData>
        </a:graphic>
      </p:graphicFrame>
    </p:spTree>
    <p:extLst>
      <p:ext uri="{BB962C8B-B14F-4D97-AF65-F5344CB8AC3E}">
        <p14:creationId xmlns:p14="http://schemas.microsoft.com/office/powerpoint/2010/main" val="2028659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972800" cy="1325563"/>
          </a:xfrm>
        </p:spPr>
        <p:txBody>
          <a:bodyPr>
            <a:normAutofit fontScale="90000"/>
          </a:bodyPr>
          <a:lstStyle/>
          <a:p>
            <a:r>
              <a:rPr lang="en-US" dirty="0" smtClean="0"/>
              <a:t>Exports, Imports, Net Exports, as a share of GDP</a:t>
            </a:r>
            <a:br>
              <a:rPr lang="en-US" dirty="0" smtClean="0"/>
            </a:br>
            <a:r>
              <a:rPr lang="en-US" dirty="0" smtClean="0"/>
              <a:t>1929 - 2021</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90688"/>
            <a:ext cx="10058400" cy="3871924"/>
          </a:xfrm>
          <a:prstGeom prst="rect">
            <a:avLst/>
          </a:prstGeom>
        </p:spPr>
      </p:pic>
    </p:spTree>
    <p:extLst>
      <p:ext uri="{BB962C8B-B14F-4D97-AF65-F5344CB8AC3E}">
        <p14:creationId xmlns:p14="http://schemas.microsoft.com/office/powerpoint/2010/main" val="3786996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Net Exports, as a share of GDP</a:t>
            </a:r>
            <a:br>
              <a:rPr lang="en-US" dirty="0" smtClean="0"/>
            </a:br>
            <a:r>
              <a:rPr lang="en-US" dirty="0" smtClean="0"/>
              <a:t>1929 - 2021</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Tree>
    <p:extLst>
      <p:ext uri="{BB962C8B-B14F-4D97-AF65-F5344CB8AC3E}">
        <p14:creationId xmlns:p14="http://schemas.microsoft.com/office/powerpoint/2010/main" val="1681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523729"/>
              </p:ext>
            </p:extLst>
          </p:nvPr>
        </p:nvGraphicFramePr>
        <p:xfrm>
          <a:off x="2854392" y="263868"/>
          <a:ext cx="6899208" cy="6294396"/>
        </p:xfrm>
        <a:graphic>
          <a:graphicData uri="http://schemas.openxmlformats.org/drawingml/2006/table">
            <a:tbl>
              <a:tblPr>
                <a:tableStyleId>{5C22544A-7EE6-4342-B048-85BDC9FD1C3A}</a:tableStyleId>
              </a:tblPr>
              <a:tblGrid>
                <a:gridCol w="579231">
                  <a:extLst>
                    <a:ext uri="{9D8B030D-6E8A-4147-A177-3AD203B41FA5}">
                      <a16:colId xmlns:a16="http://schemas.microsoft.com/office/drawing/2014/main" val="3118344352"/>
                    </a:ext>
                  </a:extLst>
                </a:gridCol>
                <a:gridCol w="3811545">
                  <a:extLst>
                    <a:ext uri="{9D8B030D-6E8A-4147-A177-3AD203B41FA5}">
                      <a16:colId xmlns:a16="http://schemas.microsoft.com/office/drawing/2014/main" val="380733725"/>
                    </a:ext>
                  </a:extLst>
                </a:gridCol>
                <a:gridCol w="718821">
                  <a:extLst>
                    <a:ext uri="{9D8B030D-6E8A-4147-A177-3AD203B41FA5}">
                      <a16:colId xmlns:a16="http://schemas.microsoft.com/office/drawing/2014/main" val="3009857138"/>
                    </a:ext>
                  </a:extLst>
                </a:gridCol>
                <a:gridCol w="966018">
                  <a:extLst>
                    <a:ext uri="{9D8B030D-6E8A-4147-A177-3AD203B41FA5}">
                      <a16:colId xmlns:a16="http://schemas.microsoft.com/office/drawing/2014/main" val="3096074402"/>
                    </a:ext>
                  </a:extLst>
                </a:gridCol>
                <a:gridCol w="823593">
                  <a:extLst>
                    <a:ext uri="{9D8B030D-6E8A-4147-A177-3AD203B41FA5}">
                      <a16:colId xmlns:a16="http://schemas.microsoft.com/office/drawing/2014/main" val="2116314743"/>
                    </a:ext>
                  </a:extLst>
                </a:gridCol>
              </a:tblGrid>
              <a:tr h="344226">
                <a:tc gridSpan="5">
                  <a:txBody>
                    <a:bodyPr/>
                    <a:lstStyle/>
                    <a:p>
                      <a:pPr algn="ctr" fontAlgn="b"/>
                      <a:r>
                        <a:rPr lang="en-US" sz="2200" b="1" u="none" strike="noStrike" dirty="0">
                          <a:effectLst/>
                        </a:rPr>
                        <a:t>Gross Domestic Product and its components, 2017</a:t>
                      </a:r>
                      <a:endParaRPr lang="en-US" sz="2200" b="1" i="0" u="none" strike="noStrike" dirty="0">
                        <a:solidFill>
                          <a:srgbClr val="000000"/>
                        </a:solidFill>
                        <a:effectLst/>
                        <a:latin typeface="Calibri" panose="020F0502020204030204" pitchFamily="34" charset="0"/>
                      </a:endParaRPr>
                    </a:p>
                  </a:txBody>
                  <a:tcPr marL="5784" marR="5784" marT="578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269164"/>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728708346"/>
                  </a:ext>
                </a:extLst>
              </a:tr>
              <a:tr h="175005">
                <a:tc gridSpan="5">
                  <a:txBody>
                    <a:bodyPr/>
                    <a:lstStyle/>
                    <a:p>
                      <a:pPr algn="ctr" fontAlgn="b"/>
                      <a:r>
                        <a:rPr lang="en-US" sz="1100" u="none" strike="noStrike">
                          <a:effectLst/>
                        </a:rPr>
                        <a:t>Source: Bureau of Economic Analysis, U.S. Department of Commerce, bea.gov</a:t>
                      </a:r>
                      <a:endParaRPr lang="en-US" sz="1100" b="0" i="0" u="none" strike="noStrike">
                        <a:solidFill>
                          <a:srgbClr val="000000"/>
                        </a:solidFill>
                        <a:effectLst/>
                        <a:latin typeface="Calibri" panose="020F0502020204030204" pitchFamily="34" charset="0"/>
                      </a:endParaRPr>
                    </a:p>
                  </a:txBody>
                  <a:tcPr marL="5784" marR="5784" marT="578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0588745"/>
                  </a:ext>
                </a:extLst>
              </a:tr>
              <a:tr h="175005">
                <a:tc gridSpan="5">
                  <a:txBody>
                    <a:bodyPr/>
                    <a:lstStyle/>
                    <a:p>
                      <a:pPr algn="ctr" fontAlgn="b"/>
                      <a:r>
                        <a:rPr lang="en-US" sz="1100" u="none" strike="noStrike" dirty="0">
                          <a:effectLst/>
                        </a:rPr>
                        <a:t>Last Revised on: March 28, 2018 - Next Release Date April 27, 2018</a:t>
                      </a:r>
                      <a:endParaRPr lang="en-US" sz="1100" b="0" i="0" u="none" strike="noStrike" dirty="0">
                        <a:solidFill>
                          <a:srgbClr val="000000"/>
                        </a:solidFill>
                        <a:effectLst/>
                        <a:latin typeface="Calibri" panose="020F0502020204030204" pitchFamily="34" charset="0"/>
                      </a:endParaRPr>
                    </a:p>
                  </a:txBody>
                  <a:tcPr marL="5784" marR="5784" marT="578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903135"/>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209828558"/>
                  </a:ext>
                </a:extLst>
              </a:tr>
              <a:tr h="175005">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5784" marR="5784" marT="5784" marB="0"/>
                </a:tc>
                <a:tc>
                  <a:txBody>
                    <a:bodyPr/>
                    <a:lstStyle/>
                    <a:p>
                      <a:pPr algn="ctr" fontAlgn="b"/>
                      <a:r>
                        <a:rPr lang="en-US" sz="1100" b="1" u="none" strike="noStrike" dirty="0">
                          <a:effectLst/>
                        </a:rPr>
                        <a:t>Percent of GDP</a:t>
                      </a:r>
                      <a:endParaRPr lang="en-US" sz="1100" b="1" i="0" u="none" strike="noStrike" dirty="0">
                        <a:solidFill>
                          <a:srgbClr val="000000"/>
                        </a:solidFill>
                        <a:effectLst/>
                        <a:latin typeface="Calibri" panose="020F0502020204030204" pitchFamily="34" charset="0"/>
                      </a:endParaRPr>
                    </a:p>
                  </a:txBody>
                  <a:tcPr marL="5784" marR="5784" marT="5784" marB="0"/>
                </a:tc>
                <a:tc>
                  <a:txBody>
                    <a:bodyPr/>
                    <a:lstStyle/>
                    <a:p>
                      <a:pPr algn="ctr" fontAlgn="b"/>
                      <a:r>
                        <a:rPr lang="en-US" sz="1100" b="1" u="none" strike="noStrike" dirty="0">
                          <a:effectLst/>
                        </a:rPr>
                        <a:t>Per Person</a:t>
                      </a:r>
                      <a:endParaRPr lang="en-US" sz="1100" b="1" i="0" u="none" strike="noStrike" dirty="0">
                        <a:solidFill>
                          <a:srgbClr val="000000"/>
                        </a:solidFill>
                        <a:effectLst/>
                        <a:latin typeface="Calibri" panose="020F0502020204030204" pitchFamily="34" charset="0"/>
                      </a:endParaRPr>
                    </a:p>
                  </a:txBody>
                  <a:tcPr marL="5784" marR="5784" marT="5784" marB="0"/>
                </a:tc>
                <a:extLst>
                  <a:ext uri="{0D108BD9-81ED-4DB2-BD59-A6C34878D82A}">
                    <a16:rowId xmlns:a16="http://schemas.microsoft.com/office/drawing/2014/main" val="422057884"/>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 millions</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993260378"/>
                  </a:ext>
                </a:extLst>
              </a:tr>
              <a:tr h="175005">
                <a:tc>
                  <a:txBody>
                    <a:bodyPr/>
                    <a:lstStyle/>
                    <a:p>
                      <a:pPr algn="l"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Gross domestic product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19,390,605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59,483.49</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160007750"/>
                  </a:ext>
                </a:extLst>
              </a:tr>
              <a:tr h="175005">
                <a:tc>
                  <a:txBody>
                    <a:bodyPr/>
                    <a:lstStyle/>
                    <a:p>
                      <a:pPr algn="l"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Personal consumption expenditures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13,395,505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69.1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41,092.65</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4257382098"/>
                  </a:ext>
                </a:extLst>
              </a:tr>
              <a:tr h="175005">
                <a:tc>
                  <a:txBody>
                    <a:bodyPr/>
                    <a:lstStyle/>
                    <a:p>
                      <a:pPr algn="l"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4,295,313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22.2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13,176.49</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33733680"/>
                  </a:ext>
                </a:extLst>
              </a:tr>
              <a:tr h="175005">
                <a:tc>
                  <a:txBody>
                    <a:bodyPr/>
                    <a:lstStyle/>
                    <a:p>
                      <a:pPr algn="l"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Durable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1,473,802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4,521.10</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920896742"/>
                  </a:ext>
                </a:extLst>
              </a:tr>
              <a:tr h="175005">
                <a:tc>
                  <a:txBody>
                    <a:bodyPr/>
                    <a:lstStyle/>
                    <a:p>
                      <a:pPr algn="l"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Nondurable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2,821,511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8,655.39</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776686148"/>
                  </a:ext>
                </a:extLst>
              </a:tr>
              <a:tr h="175005">
                <a:tc>
                  <a:txBody>
                    <a:bodyPr/>
                    <a:lstStyle/>
                    <a:p>
                      <a:pPr algn="l"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9,100,192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46.9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27,916.16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050101331"/>
                  </a:ext>
                </a:extLst>
              </a:tr>
              <a:tr h="175005">
                <a:tc>
                  <a:txBody>
                    <a:bodyPr/>
                    <a:lstStyle/>
                    <a:p>
                      <a:pPr algn="l"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Gross private domestic investment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3,212,828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16.6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9,855.81</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292169824"/>
                  </a:ext>
                </a:extLst>
              </a:tr>
              <a:tr h="175005">
                <a:tc>
                  <a:txBody>
                    <a:bodyPr/>
                    <a:lstStyle/>
                    <a:p>
                      <a:pPr algn="l"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Fixed investment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3,197,164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16.5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9,807.76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63621981"/>
                  </a:ext>
                </a:extLst>
              </a:tr>
              <a:tr h="175005">
                <a:tc>
                  <a:txBody>
                    <a:bodyPr/>
                    <a:lstStyle/>
                    <a:p>
                      <a:pPr algn="l"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Nonresidential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2,449,581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12.6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7,514.44</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04234001"/>
                  </a:ext>
                </a:extLst>
              </a:tr>
              <a:tr h="175005">
                <a:tc>
                  <a:txBody>
                    <a:bodyPr/>
                    <a:lstStyle/>
                    <a:p>
                      <a:pPr algn="l"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Structures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560,180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1,718.43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768519384"/>
                  </a:ext>
                </a:extLst>
              </a:tr>
              <a:tr h="175005">
                <a:tc>
                  <a:txBody>
                    <a:bodyPr/>
                    <a:lstStyle/>
                    <a:p>
                      <a:pPr algn="l"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Equipment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1,098,360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3,369.38</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006989916"/>
                  </a:ext>
                </a:extLst>
              </a:tr>
              <a:tr h="175005">
                <a:tc>
                  <a:txBody>
                    <a:bodyPr/>
                    <a:lstStyle/>
                    <a:p>
                      <a:pPr algn="l"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Intellectual property products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791,040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2,426.63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081753585"/>
                  </a:ext>
                </a:extLst>
              </a:tr>
              <a:tr h="175005">
                <a:tc>
                  <a:txBody>
                    <a:bodyPr/>
                    <a:lstStyle/>
                    <a:p>
                      <a:pPr algn="l"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Residential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747,583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2,293.32</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239764874"/>
                  </a:ext>
                </a:extLst>
              </a:tr>
              <a:tr h="175005">
                <a:tc>
                  <a:txBody>
                    <a:bodyPr/>
                    <a:lstStyle/>
                    <a:p>
                      <a:pPr algn="l"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Change in private inventories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15,664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48.05</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927216725"/>
                  </a:ext>
                </a:extLst>
              </a:tr>
              <a:tr h="175005">
                <a:tc>
                  <a:txBody>
                    <a:bodyPr/>
                    <a:lstStyle/>
                    <a:p>
                      <a:pPr algn="l"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Net exports of goods and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-571,563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-1,753.35</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4117133237"/>
                  </a:ext>
                </a:extLst>
              </a:tr>
              <a:tr h="175005">
                <a:tc>
                  <a:txBody>
                    <a:bodyPr/>
                    <a:lstStyle/>
                    <a:p>
                      <a:pPr algn="l"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Exports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2,343,988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12.1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7,190.52</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05948874"/>
                  </a:ext>
                </a:extLst>
              </a:tr>
              <a:tr h="175005">
                <a:tc>
                  <a:txBody>
                    <a:bodyPr/>
                    <a:lstStyle/>
                    <a:p>
                      <a:pPr algn="l"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1,546,843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4,745.16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34829170"/>
                  </a:ext>
                </a:extLst>
              </a:tr>
              <a:tr h="175005">
                <a:tc>
                  <a:txBody>
                    <a:bodyPr/>
                    <a:lstStyle/>
                    <a:p>
                      <a:pPr algn="l"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797,146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2,445.36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691918590"/>
                  </a:ext>
                </a:extLst>
              </a:tr>
              <a:tr h="175005">
                <a:tc>
                  <a:txBody>
                    <a:bodyPr/>
                    <a:lstStyle/>
                    <a:p>
                      <a:pPr algn="l"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Imports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2,915,551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8,943.87</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28541836"/>
                  </a:ext>
                </a:extLst>
              </a:tr>
              <a:tr h="175005">
                <a:tc>
                  <a:txBody>
                    <a:bodyPr/>
                    <a:lstStyle/>
                    <a:p>
                      <a:pPr algn="l"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2,381,754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12.3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7,306.37</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708964227"/>
                  </a:ext>
                </a:extLst>
              </a:tr>
              <a:tr h="175005">
                <a:tc>
                  <a:txBody>
                    <a:bodyPr/>
                    <a:lstStyle/>
                    <a:p>
                      <a:pPr algn="l"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533,797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1,637.50</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702686324"/>
                  </a:ext>
                </a:extLst>
              </a:tr>
              <a:tr h="175005">
                <a:tc>
                  <a:txBody>
                    <a:bodyPr/>
                    <a:lstStyle/>
                    <a:p>
                      <a:pPr algn="l"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Government consumption expenditures and gross investment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3,353,834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10,288.37</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409388848"/>
                  </a:ext>
                </a:extLst>
              </a:tr>
              <a:tr h="175005">
                <a:tc>
                  <a:txBody>
                    <a:bodyPr/>
                    <a:lstStyle/>
                    <a:p>
                      <a:pPr algn="l"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Federal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1,260,656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3,867.24</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102585154"/>
                  </a:ext>
                </a:extLst>
              </a:tr>
              <a:tr h="175005">
                <a:tc>
                  <a:txBody>
                    <a:bodyPr/>
                    <a:lstStyle/>
                    <a:p>
                      <a:pPr algn="l"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National defense</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744,421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2,283.62</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953870029"/>
                  </a:ext>
                </a:extLst>
              </a:tr>
              <a:tr h="175005">
                <a:tc>
                  <a:txBody>
                    <a:bodyPr/>
                    <a:lstStyle/>
                    <a:p>
                      <a:pPr algn="l"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Nondefense</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516,235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1,583.63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289572644"/>
                  </a:ext>
                </a:extLst>
              </a:tr>
              <a:tr h="175005">
                <a:tc>
                  <a:txBody>
                    <a:bodyPr/>
                    <a:lstStyle/>
                    <a:p>
                      <a:pPr algn="l"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State and local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2,093,178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10.8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6,421.13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530371590"/>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450503796"/>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Population (</a:t>
                      </a:r>
                      <a:r>
                        <a:rPr lang="en-US" sz="1100" b="1" u="none" strike="noStrike" dirty="0" err="1">
                          <a:effectLst/>
                        </a:rPr>
                        <a:t>midperiod</a:t>
                      </a:r>
                      <a:r>
                        <a:rPr lang="en-US" sz="1100" b="1" u="none" strike="noStrike" dirty="0">
                          <a:effectLst/>
                        </a:rPr>
                        <a:t>, thousands)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325,983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103106587"/>
                  </a:ext>
                </a:extLst>
              </a:tr>
            </a:tbl>
          </a:graphicData>
        </a:graphic>
      </p:graphicFrame>
    </p:spTree>
    <p:extLst>
      <p:ext uri="{BB962C8B-B14F-4D97-AF65-F5344CB8AC3E}">
        <p14:creationId xmlns:p14="http://schemas.microsoft.com/office/powerpoint/2010/main" val="2190453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domestic product and its components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4616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normAutofit fontScale="90000"/>
          </a:bodyPr>
          <a:lstStyle/>
          <a:p>
            <a:r>
              <a:rPr lang="en-US" smtClean="0"/>
              <a:t>GDP:  </a:t>
            </a:r>
            <a:br>
              <a:rPr lang="en-US" smtClean="0"/>
            </a:br>
            <a:r>
              <a:rPr lang="en-US" smtClean="0"/>
              <a:t>An important and versatile concept</a:t>
            </a:r>
          </a:p>
        </p:txBody>
      </p:sp>
      <p:sp>
        <p:nvSpPr>
          <p:cNvPr id="40963" name="Rectangle 5"/>
          <p:cNvSpPr>
            <a:spLocks noGrp="1" noChangeArrowheads="1"/>
          </p:cNvSpPr>
          <p:nvPr>
            <p:ph idx="1"/>
          </p:nvPr>
        </p:nvSpPr>
        <p:spPr/>
        <p:txBody>
          <a:bodyPr/>
          <a:lstStyle/>
          <a:p>
            <a:pPr>
              <a:buFont typeface="Wingdings" pitchFamily="2" charset="2"/>
              <a:buNone/>
            </a:pPr>
            <a:r>
              <a:rPr lang="en-US" dirty="0" smtClean="0"/>
              <a:t>We have now seen that GDP measures:</a:t>
            </a:r>
          </a:p>
          <a:p>
            <a:pPr lvl="1">
              <a:spcBef>
                <a:spcPts val="1800"/>
              </a:spcBef>
            </a:pPr>
            <a:r>
              <a:rPr lang="en-US" dirty="0" smtClean="0"/>
              <a:t>total income</a:t>
            </a:r>
          </a:p>
          <a:p>
            <a:pPr lvl="1">
              <a:spcBef>
                <a:spcPts val="1800"/>
              </a:spcBef>
            </a:pPr>
            <a:r>
              <a:rPr lang="en-US" dirty="0" smtClean="0"/>
              <a:t>total output</a:t>
            </a:r>
          </a:p>
          <a:p>
            <a:pPr lvl="1">
              <a:spcBef>
                <a:spcPts val="1800"/>
              </a:spcBef>
            </a:pPr>
            <a:r>
              <a:rPr lang="en-US" dirty="0" smtClean="0"/>
              <a:t>total expenditure</a:t>
            </a:r>
          </a:p>
          <a:p>
            <a:pPr lvl="1">
              <a:spcBef>
                <a:spcPts val="1800"/>
              </a:spcBef>
            </a:pPr>
            <a:r>
              <a:rPr lang="en-US" dirty="0" smtClean="0"/>
              <a:t>the sum of value-added at all stages in the production of final goods</a:t>
            </a:r>
          </a:p>
        </p:txBody>
      </p:sp>
    </p:spTree>
    <p:extLst>
      <p:ext uri="{BB962C8B-B14F-4D97-AF65-F5344CB8AC3E}">
        <p14:creationId xmlns:p14="http://schemas.microsoft.com/office/powerpoint/2010/main" val="281556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Real and </a:t>
            </a:r>
            <a:r>
              <a:rPr lang="en-US" dirty="0"/>
              <a:t>N</a:t>
            </a:r>
            <a:r>
              <a:rPr lang="en-US" dirty="0" smtClean="0"/>
              <a:t>ominal GDP</a:t>
            </a:r>
          </a:p>
        </p:txBody>
      </p:sp>
      <p:sp>
        <p:nvSpPr>
          <p:cNvPr id="45059" name="Rectangle 3"/>
          <p:cNvSpPr>
            <a:spLocks noGrp="1" noChangeArrowheads="1"/>
          </p:cNvSpPr>
          <p:nvPr>
            <p:ph type="body" idx="1"/>
          </p:nvPr>
        </p:nvSpPr>
        <p:spPr/>
        <p:txBody>
          <a:bodyPr/>
          <a:lstStyle/>
          <a:p>
            <a:pPr eaLnBrk="1" hangingPunct="1"/>
            <a:r>
              <a:rPr lang="en-US" dirty="0" smtClean="0"/>
              <a:t>GDP is the </a:t>
            </a:r>
            <a:r>
              <a:rPr lang="en-US" i="1" dirty="0" smtClean="0"/>
              <a:t>market</a:t>
            </a:r>
            <a:r>
              <a:rPr lang="en-US" dirty="0" smtClean="0"/>
              <a:t> </a:t>
            </a:r>
            <a:r>
              <a:rPr lang="en-US" i="1" dirty="0" smtClean="0"/>
              <a:t>value</a:t>
            </a:r>
            <a:r>
              <a:rPr lang="en-US" dirty="0" smtClean="0"/>
              <a:t> of all final goods and services produced.    </a:t>
            </a:r>
          </a:p>
          <a:p>
            <a:pPr eaLnBrk="1" hangingPunct="1"/>
            <a:r>
              <a:rPr lang="en-US" b="1" dirty="0">
                <a:solidFill>
                  <a:srgbClr val="FF0000"/>
                </a:solidFill>
              </a:rPr>
              <a:t>N</a:t>
            </a:r>
            <a:r>
              <a:rPr lang="en-US" b="1" dirty="0" smtClean="0">
                <a:solidFill>
                  <a:srgbClr val="FF0000"/>
                </a:solidFill>
              </a:rPr>
              <a:t>ominal GDP</a:t>
            </a:r>
            <a:r>
              <a:rPr lang="en-US" dirty="0" smtClean="0"/>
              <a:t> measures these values using </a:t>
            </a:r>
            <a:r>
              <a:rPr lang="en-US" i="1" dirty="0" smtClean="0"/>
              <a:t>current</a:t>
            </a:r>
            <a:r>
              <a:rPr lang="en-US" dirty="0" smtClean="0"/>
              <a:t> prices.  </a:t>
            </a:r>
          </a:p>
          <a:p>
            <a:pPr lvl="1"/>
            <a:r>
              <a:rPr lang="en-US" dirty="0" smtClean="0"/>
              <a:t>Current prices are the prices that prevailed at the time of production</a:t>
            </a:r>
          </a:p>
          <a:p>
            <a:pPr eaLnBrk="1" hangingPunct="1"/>
            <a:r>
              <a:rPr lang="en-US" b="1" dirty="0">
                <a:solidFill>
                  <a:srgbClr val="FF0000"/>
                </a:solidFill>
              </a:rPr>
              <a:t>R</a:t>
            </a:r>
            <a:r>
              <a:rPr lang="en-US" b="1" dirty="0" smtClean="0">
                <a:solidFill>
                  <a:srgbClr val="FF0000"/>
                </a:solidFill>
              </a:rPr>
              <a:t>eal GDP</a:t>
            </a:r>
            <a:r>
              <a:rPr lang="en-US" b="1" dirty="0" smtClean="0"/>
              <a:t> </a:t>
            </a:r>
            <a:r>
              <a:rPr lang="en-US" dirty="0" smtClean="0"/>
              <a:t>measure these values using </a:t>
            </a:r>
            <a:r>
              <a:rPr lang="en-US" i="1" dirty="0" smtClean="0"/>
              <a:t>constant</a:t>
            </a:r>
            <a:r>
              <a:rPr lang="en-US" dirty="0" smtClean="0"/>
              <a:t> prices (the prices during the </a:t>
            </a:r>
            <a:r>
              <a:rPr lang="en-US" i="1" dirty="0" smtClean="0"/>
              <a:t>base year</a:t>
            </a:r>
            <a:r>
              <a:rPr lang="en-US" dirty="0" smtClean="0"/>
              <a:t>).  </a:t>
            </a:r>
          </a:p>
        </p:txBody>
      </p:sp>
    </p:spTree>
    <p:extLst>
      <p:ext uri="{BB962C8B-B14F-4D97-AF65-F5344CB8AC3E}">
        <p14:creationId xmlns:p14="http://schemas.microsoft.com/office/powerpoint/2010/main" val="19696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2170113" y="207964"/>
            <a:ext cx="8108950" cy="1195387"/>
          </a:xfrm>
        </p:spPr>
        <p:txBody>
          <a:bodyPr/>
          <a:lstStyle/>
          <a:p>
            <a:pPr eaLnBrk="1" hangingPunct="1">
              <a:lnSpc>
                <a:spcPct val="115000"/>
              </a:lnSpc>
            </a:pPr>
            <a:r>
              <a:rPr lang="en-US" sz="2600" dirty="0">
                <a:solidFill>
                  <a:schemeClr val="accent2"/>
                </a:solidFill>
              </a:rPr>
              <a:t>NOW YOU TRY:  </a:t>
            </a:r>
            <a:br>
              <a:rPr lang="en-US" sz="2600" dirty="0">
                <a:solidFill>
                  <a:schemeClr val="accent2"/>
                </a:solidFill>
              </a:rPr>
            </a:br>
            <a:r>
              <a:rPr lang="en-US" sz="3400" dirty="0">
                <a:solidFill>
                  <a:schemeClr val="accent2"/>
                </a:solidFill>
              </a:rPr>
              <a:t>Real and Nominal GDP</a:t>
            </a:r>
          </a:p>
        </p:txBody>
      </p:sp>
      <p:sp>
        <p:nvSpPr>
          <p:cNvPr id="10" name="Rectangle 3"/>
          <p:cNvSpPr txBox="1">
            <a:spLocks noChangeArrowheads="1"/>
          </p:cNvSpPr>
          <p:nvPr/>
        </p:nvSpPr>
        <p:spPr>
          <a:xfrm>
            <a:off x="2252664" y="5638800"/>
            <a:ext cx="7896225" cy="846138"/>
          </a:xfrm>
          <a:prstGeom prst="rect">
            <a:avLst/>
          </a:prstGeom>
        </p:spPr>
        <p:txBody>
          <a:bodyPr/>
          <a:lstStyle/>
          <a:p>
            <a:pPr marL="342900" indent="-342900">
              <a:lnSpc>
                <a:spcPct val="105000"/>
              </a:lnSpc>
              <a:spcBef>
                <a:spcPct val="50000"/>
              </a:spcBef>
              <a:buClr>
                <a:srgbClr val="CC6600"/>
              </a:buClr>
              <a:buSzPct val="120000"/>
              <a:buFont typeface="Wingdings" pitchFamily="2" charset="2"/>
              <a:buChar char="§"/>
              <a:defRPr/>
            </a:pPr>
            <a:r>
              <a:rPr lang="en-US" sz="2000" kern="0" dirty="0"/>
              <a:t>Compute nominal GDP in each year.</a:t>
            </a:r>
          </a:p>
          <a:p>
            <a:pPr marL="342900" indent="-342900">
              <a:lnSpc>
                <a:spcPct val="105000"/>
              </a:lnSpc>
              <a:spcBef>
                <a:spcPct val="50000"/>
              </a:spcBef>
              <a:buClr>
                <a:srgbClr val="CC6600"/>
              </a:buClr>
              <a:buSzPct val="120000"/>
              <a:buFont typeface="Wingdings" pitchFamily="2" charset="2"/>
              <a:buChar char="§"/>
              <a:defRPr/>
            </a:pPr>
            <a:r>
              <a:rPr lang="en-US" sz="2000" kern="0" dirty="0"/>
              <a:t>Compute real GDP in each year using </a:t>
            </a:r>
            <a:r>
              <a:rPr lang="en-US" sz="2000" kern="0" dirty="0" smtClean="0"/>
              <a:t>2016 </a:t>
            </a:r>
            <a:r>
              <a:rPr lang="en-US" sz="2000" kern="0" dirty="0"/>
              <a:t>as the base year.</a:t>
            </a:r>
          </a:p>
        </p:txBody>
      </p:sp>
      <p:graphicFrame>
        <p:nvGraphicFramePr>
          <p:cNvPr id="11" name="Group 4"/>
          <p:cNvGraphicFramePr>
            <a:graphicFrameLocks noGrp="1"/>
          </p:cNvGraphicFramePr>
          <p:nvPr>
            <p:extLst>
              <p:ext uri="{D42A27DB-BD31-4B8C-83A1-F6EECF244321}">
                <p14:modId xmlns:p14="http://schemas.microsoft.com/office/powerpoint/2010/main" val="2683852711"/>
              </p:ext>
            </p:extLst>
          </p:nvPr>
        </p:nvGraphicFramePr>
        <p:xfrm>
          <a:off x="1600201" y="1524000"/>
          <a:ext cx="9030017" cy="4065586"/>
        </p:xfrm>
        <a:graphic>
          <a:graphicData uri="http://schemas.openxmlformats.org/drawingml/2006/table">
            <a:tbl>
              <a:tblPr/>
              <a:tblGrid>
                <a:gridCol w="1806893">
                  <a:extLst>
                    <a:ext uri="{9D8B030D-6E8A-4147-A177-3AD203B41FA5}">
                      <a16:colId xmlns:a16="http://schemas.microsoft.com/office/drawing/2014/main" val="20000"/>
                    </a:ext>
                  </a:extLst>
                </a:gridCol>
                <a:gridCol w="1203854">
                  <a:extLst>
                    <a:ext uri="{9D8B030D-6E8A-4147-A177-3AD203B41FA5}">
                      <a16:colId xmlns:a16="http://schemas.microsoft.com/office/drawing/2014/main" val="20001"/>
                    </a:ext>
                  </a:extLst>
                </a:gridCol>
                <a:gridCol w="1123597">
                  <a:extLst>
                    <a:ext uri="{9D8B030D-6E8A-4147-A177-3AD203B41FA5}">
                      <a16:colId xmlns:a16="http://schemas.microsoft.com/office/drawing/2014/main" val="20002"/>
                    </a:ext>
                  </a:extLst>
                </a:gridCol>
                <a:gridCol w="1203854">
                  <a:extLst>
                    <a:ext uri="{9D8B030D-6E8A-4147-A177-3AD203B41FA5}">
                      <a16:colId xmlns:a16="http://schemas.microsoft.com/office/drawing/2014/main" val="20003"/>
                    </a:ext>
                  </a:extLst>
                </a:gridCol>
                <a:gridCol w="1284111">
                  <a:extLst>
                    <a:ext uri="{9D8B030D-6E8A-4147-A177-3AD203B41FA5}">
                      <a16:colId xmlns:a16="http://schemas.microsoft.com/office/drawing/2014/main" val="20004"/>
                    </a:ext>
                  </a:extLst>
                </a:gridCol>
                <a:gridCol w="1203854">
                  <a:extLst>
                    <a:ext uri="{9D8B030D-6E8A-4147-A177-3AD203B41FA5}">
                      <a16:colId xmlns:a16="http://schemas.microsoft.com/office/drawing/2014/main" val="20005"/>
                    </a:ext>
                  </a:extLst>
                </a:gridCol>
                <a:gridCol w="1203854">
                  <a:extLst>
                    <a:ext uri="{9D8B030D-6E8A-4147-A177-3AD203B41FA5}">
                      <a16:colId xmlns:a16="http://schemas.microsoft.com/office/drawing/2014/main" val="20006"/>
                    </a:ext>
                  </a:extLst>
                </a:gridCol>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good </a:t>
                      </a:r>
                      <a:r>
                        <a:rPr kumimoji="0" lang="en-US" sz="2500" b="0" i="1" u="none" strike="noStrike" cap="none" normalizeH="0" baseline="0" dirty="0" smtClean="0">
                          <a:ln>
                            <a:noFill/>
                          </a:ln>
                          <a:solidFill>
                            <a:schemeClr val="tx1"/>
                          </a:solidFill>
                          <a:effectLst/>
                          <a:latin typeface="Arial"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good </a:t>
                      </a:r>
                      <a:r>
                        <a:rPr kumimoji="0" lang="en-US" sz="2500" b="0" i="1" u="none" strike="noStrike" cap="none" normalizeH="0" baseline="0" dirty="0" smtClean="0">
                          <a:ln>
                            <a:noFill/>
                          </a:ln>
                          <a:solidFill>
                            <a:schemeClr val="tx1"/>
                          </a:solidFill>
                          <a:effectLst/>
                          <a:latin typeface="Arial"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rPr>
                        <a:t>Nominal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rPr>
                        <a:t>Real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14667744"/>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2170113" y="207964"/>
            <a:ext cx="8108950" cy="1195387"/>
          </a:xfrm>
        </p:spPr>
        <p:txBody>
          <a:bodyPr/>
          <a:lstStyle/>
          <a:p>
            <a:pPr eaLnBrk="1" hangingPunct="1">
              <a:lnSpc>
                <a:spcPct val="115000"/>
              </a:lnSpc>
            </a:pPr>
            <a:r>
              <a:rPr lang="en-US" sz="2600" dirty="0">
                <a:solidFill>
                  <a:schemeClr val="accent2"/>
                </a:solidFill>
              </a:rPr>
              <a:t>NOW YOU TRY:  </a:t>
            </a:r>
            <a:br>
              <a:rPr lang="en-US" sz="2600" dirty="0">
                <a:solidFill>
                  <a:schemeClr val="accent2"/>
                </a:solidFill>
              </a:rPr>
            </a:br>
            <a:r>
              <a:rPr lang="en-US" sz="3400" dirty="0">
                <a:solidFill>
                  <a:schemeClr val="accent2"/>
                </a:solidFill>
              </a:rPr>
              <a:t>Real and Nominal GDP</a:t>
            </a:r>
          </a:p>
        </p:txBody>
      </p:sp>
      <p:graphicFrame>
        <p:nvGraphicFramePr>
          <p:cNvPr id="11" name="Group 4"/>
          <p:cNvGraphicFramePr>
            <a:graphicFrameLocks noGrp="1"/>
          </p:cNvGraphicFramePr>
          <p:nvPr>
            <p:extLst>
              <p:ext uri="{D42A27DB-BD31-4B8C-83A1-F6EECF244321}">
                <p14:modId xmlns:p14="http://schemas.microsoft.com/office/powerpoint/2010/main" val="1676593445"/>
              </p:ext>
            </p:extLst>
          </p:nvPr>
        </p:nvGraphicFramePr>
        <p:xfrm>
          <a:off x="2057400" y="1524000"/>
          <a:ext cx="8229600" cy="5210492"/>
        </p:xfrm>
        <a:graphic>
          <a:graphicData uri="http://schemas.openxmlformats.org/drawingml/2006/table">
            <a:tbl>
              <a:tblPr/>
              <a:tblGrid>
                <a:gridCol w="1371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2018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good 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rgbClr val="FF0000"/>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rgbClr val="00B050"/>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1,050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good 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rgbClr val="00B050"/>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205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Nominal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900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192</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$46,200 </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00B050"/>
                          </a:solidFill>
                          <a:effectLst/>
                          <a:latin typeface="+mn-lt"/>
                        </a:rPr>
                        <a:t>31</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1000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102</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200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$51,400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0070C0"/>
                          </a:solidFill>
                          <a:effectLst/>
                          <a:latin typeface="+mn-lt"/>
                        </a:rPr>
                        <a:t>36</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1,050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205</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$58,300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Real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900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192</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$46,200 </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1000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200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$50,000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1,050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205</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$52,000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1884067"/>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2170113" y="207964"/>
            <a:ext cx="8108950" cy="1195387"/>
          </a:xfrm>
        </p:spPr>
        <p:txBody>
          <a:bodyPr>
            <a:normAutofit/>
          </a:bodyPr>
          <a:lstStyle/>
          <a:p>
            <a:pPr>
              <a:lnSpc>
                <a:spcPct val="115000"/>
              </a:lnSpc>
            </a:pPr>
            <a:r>
              <a:rPr lang="en-US" dirty="0">
                <a:solidFill>
                  <a:schemeClr val="accent2"/>
                </a:solidFill>
              </a:rPr>
              <a:t>GDP Deflator: overall price level</a:t>
            </a:r>
            <a:endParaRPr lang="en-US" dirty="0" smtClean="0">
              <a:solidFill>
                <a:schemeClr val="accent2"/>
              </a:solidFill>
            </a:endParaRPr>
          </a:p>
        </p:txBody>
      </p:sp>
      <p:graphicFrame>
        <p:nvGraphicFramePr>
          <p:cNvPr id="11" name="Group 4"/>
          <p:cNvGraphicFramePr>
            <a:graphicFrameLocks noGrp="1"/>
          </p:cNvGraphicFramePr>
          <p:nvPr>
            <p:extLst>
              <p:ext uri="{D42A27DB-BD31-4B8C-83A1-F6EECF244321}">
                <p14:modId xmlns:p14="http://schemas.microsoft.com/office/powerpoint/2010/main" val="3240906100"/>
              </p:ext>
            </p:extLst>
          </p:nvPr>
        </p:nvGraphicFramePr>
        <p:xfrm>
          <a:off x="2057400" y="1524000"/>
          <a:ext cx="8229600" cy="5210492"/>
        </p:xfrm>
        <a:graphic>
          <a:graphicData uri="http://schemas.openxmlformats.org/drawingml/2006/table">
            <a:tbl>
              <a:tblPr/>
              <a:tblGrid>
                <a:gridCol w="1371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2018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good 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rgbClr val="FF0000"/>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rgbClr val="00B050"/>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1,050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good 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FF0000"/>
                          </a:solidFill>
                          <a:effectLst/>
                          <a:latin typeface="Arial"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rgbClr val="00B050"/>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205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Nominal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900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192</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$46,200 </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00B050"/>
                          </a:solidFill>
                          <a:effectLst/>
                          <a:latin typeface="+mn-lt"/>
                        </a:rPr>
                        <a:t>31</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1000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102</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200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$51,400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0070C0"/>
                          </a:solidFill>
                          <a:effectLst/>
                          <a:latin typeface="+mn-lt"/>
                        </a:rPr>
                        <a:t>36</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1,500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205</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$58,300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Real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900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192</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$46,200 </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1000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200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$50,000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mn-lt"/>
                        </a:rPr>
                        <a:t>(</a:t>
                      </a:r>
                      <a:r>
                        <a:rPr kumimoji="0" lang="en-US" sz="2500" b="0" i="0" u="none" strike="noStrike" cap="none" normalizeH="0" baseline="0" dirty="0" smtClean="0">
                          <a:ln>
                            <a:noFill/>
                          </a:ln>
                          <a:solidFill>
                            <a:srgbClr val="FF0000"/>
                          </a:solidFill>
                          <a:effectLst/>
                          <a:latin typeface="+mn-lt"/>
                        </a:rPr>
                        <a:t>30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1,500</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a:t>
                      </a:r>
                      <a:r>
                        <a:rPr kumimoji="0" lang="en-US" sz="2500" b="0" i="0" u="none" strike="noStrike" cap="none" normalizeH="0" baseline="0" dirty="0" smtClean="0">
                          <a:ln>
                            <a:noFill/>
                          </a:ln>
                          <a:solidFill>
                            <a:srgbClr val="FF0000"/>
                          </a:solidFill>
                          <a:effectLst/>
                          <a:latin typeface="Calibri" pitchFamily="34" charset="0"/>
                          <a:ea typeface="OpenSymbol"/>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a:t>
                      </a: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205</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 $52,000</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4" name="Group 4"/>
          <p:cNvGraphicFramePr>
            <a:graphicFrameLocks noGrp="1"/>
          </p:cNvGraphicFramePr>
          <p:nvPr>
            <p:extLst>
              <p:ext uri="{D42A27DB-BD31-4B8C-83A1-F6EECF244321}">
                <p14:modId xmlns:p14="http://schemas.microsoft.com/office/powerpoint/2010/main" val="3045773156"/>
              </p:ext>
            </p:extLst>
          </p:nvPr>
        </p:nvGraphicFramePr>
        <p:xfrm>
          <a:off x="2057400" y="2133600"/>
          <a:ext cx="8229600" cy="2055114"/>
        </p:xfrm>
        <a:graphic>
          <a:graphicData uri="http://schemas.openxmlformats.org/drawingml/2006/table">
            <a:tbl>
              <a:tblPr/>
              <a:tblGrid>
                <a:gridCol w="1371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02292">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GDP Deflator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cs typeface="Calibri"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51,400/50,000 = 102.8 </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100</a:t>
                      </a:r>
                      <a:r>
                        <a:rPr kumimoji="0" lang="en-US" sz="2500" b="0" i="0" u="none" strike="noStrike" cap="none" normalizeH="0" baseline="0" dirty="0" smtClean="0">
                          <a:ln>
                            <a:noFill/>
                          </a:ln>
                          <a:solidFill>
                            <a:srgbClr val="FF0000"/>
                          </a:solidFill>
                          <a:effectLst/>
                          <a:latin typeface="+mn-lt"/>
                        </a:rPr>
                        <a:t> </a:t>
                      </a:r>
                      <a:r>
                        <a:rPr kumimoji="0" lang="en-US" sz="2500" b="0" i="0" u="none" strike="noStrike" cap="none" normalizeH="0" baseline="0" dirty="0" smtClean="0">
                          <a:ln>
                            <a:noFill/>
                          </a:ln>
                          <a:solidFill>
                            <a:schemeClr val="tx1"/>
                          </a:solidFill>
                          <a:effectLst/>
                          <a:latin typeface="Calibri" pitchFamily="34" charset="0"/>
                          <a:ea typeface="OpenSymbol"/>
                          <a:cs typeface="Calibri" pitchFamily="34" charset="0"/>
                        </a:rPr>
                        <a:t>×  58,300/52,000 = 112.1</a:t>
                      </a: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8486">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Average prices compared to base year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cs typeface="Calibri" pitchFamily="34" charset="0"/>
                        </a:rPr>
                        <a:t>Same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2.8% higher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12.1% higher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02329087"/>
      </p:ext>
    </p:extLst>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dirty="0"/>
              <a:t>U.S. Nominal and Real GDP</a:t>
            </a:r>
            <a:r>
              <a:rPr lang="en-US" dirty="0" smtClean="0"/>
              <a:t>, 1929-2021</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
        <p:nvSpPr>
          <p:cNvPr id="4" name="TextBox 3"/>
          <p:cNvSpPr txBox="1"/>
          <p:nvPr/>
        </p:nvSpPr>
        <p:spPr>
          <a:xfrm>
            <a:off x="838200" y="5943600"/>
            <a:ext cx="10287000" cy="646331"/>
          </a:xfrm>
          <a:prstGeom prst="rect">
            <a:avLst/>
          </a:prstGeom>
          <a:noFill/>
        </p:spPr>
        <p:txBody>
          <a:bodyPr wrap="square" rtlCol="0">
            <a:spAutoFit/>
          </a:bodyPr>
          <a:lstStyle/>
          <a:p>
            <a:r>
              <a:rPr lang="en-US" dirty="0"/>
              <a:t>Real GDP: </a:t>
            </a:r>
            <a:r>
              <a:rPr lang="en-US" dirty="0">
                <a:hlinkClick r:id="rId4"/>
              </a:rPr>
              <a:t>https://</a:t>
            </a:r>
            <a:r>
              <a:rPr lang="en-US" dirty="0" smtClean="0">
                <a:hlinkClick r:id="rId4"/>
              </a:rPr>
              <a:t>fred.stlouisfed.org/series/GDPCA</a:t>
            </a:r>
            <a:endParaRPr lang="en-US" dirty="0" smtClean="0"/>
          </a:p>
          <a:p>
            <a:r>
              <a:rPr lang="en-US" dirty="0"/>
              <a:t>Nominal GDP: </a:t>
            </a:r>
            <a:r>
              <a:rPr lang="en-US" dirty="0">
                <a:hlinkClick r:id="rId5"/>
              </a:rPr>
              <a:t>https://</a:t>
            </a:r>
            <a:r>
              <a:rPr lang="en-US" dirty="0" smtClean="0">
                <a:hlinkClick r:id="rId5"/>
              </a:rPr>
              <a:t>fred.stlouisfed.org/series/GDPA</a:t>
            </a:r>
            <a:r>
              <a:rPr lang="en-US" dirty="0" smtClean="0"/>
              <a:t> </a:t>
            </a:r>
          </a:p>
        </p:txBody>
      </p:sp>
    </p:spTree>
    <p:extLst>
      <p:ext uri="{BB962C8B-B14F-4D97-AF65-F5344CB8AC3E}">
        <p14:creationId xmlns:p14="http://schemas.microsoft.com/office/powerpoint/2010/main" val="391061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Rate: Computation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7904738"/>
              </p:ext>
            </p:extLst>
          </p:nvPr>
        </p:nvGraphicFramePr>
        <p:xfrm>
          <a:off x="1600200" y="2019300"/>
          <a:ext cx="8947150" cy="952500"/>
        </p:xfrm>
        <a:graphic>
          <a:graphicData uri="http://schemas.openxmlformats.org/presentationml/2006/ole">
            <mc:AlternateContent xmlns:mc="http://schemas.openxmlformats.org/markup-compatibility/2006">
              <mc:Choice xmlns:v="urn:schemas-microsoft-com:vml" Requires="v">
                <p:oleObj spid="_x0000_s142376" name="Equation" r:id="rId3" imgW="3936960" imgH="419040" progId="Equation.3">
                  <p:embed/>
                </p:oleObj>
              </mc:Choice>
              <mc:Fallback>
                <p:oleObj name="Equation" r:id="rId3" imgW="3936960" imgH="4190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019300"/>
                        <a:ext cx="8947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04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7010400" y="207964"/>
            <a:ext cx="3613150" cy="1195387"/>
          </a:xfrm>
        </p:spPr>
        <p:txBody>
          <a:bodyPr>
            <a:normAutofit/>
          </a:bodyPr>
          <a:lstStyle/>
          <a:p>
            <a:pPr eaLnBrk="1" hangingPunct="1">
              <a:lnSpc>
                <a:spcPct val="115000"/>
              </a:lnSpc>
            </a:pPr>
            <a:r>
              <a:rPr lang="en-US" sz="2000" dirty="0">
                <a:solidFill>
                  <a:schemeClr val="accent2"/>
                </a:solidFill>
              </a:rPr>
              <a:t>NOW YOU TRY:  </a:t>
            </a:r>
            <a:br>
              <a:rPr lang="en-US" sz="2000" dirty="0">
                <a:solidFill>
                  <a:schemeClr val="accent2"/>
                </a:solidFill>
              </a:rPr>
            </a:br>
            <a:r>
              <a:rPr lang="en-US" sz="2800" dirty="0">
                <a:solidFill>
                  <a:schemeClr val="accent2"/>
                </a:solidFill>
              </a:rPr>
              <a:t>Real and Nominal GDP</a:t>
            </a:r>
          </a:p>
        </p:txBody>
      </p:sp>
      <p:graphicFrame>
        <p:nvGraphicFramePr>
          <p:cNvPr id="11" name="Group 4"/>
          <p:cNvGraphicFramePr>
            <a:graphicFrameLocks noGrp="1"/>
          </p:cNvGraphicFramePr>
          <p:nvPr>
            <p:extLst>
              <p:ext uri="{D42A27DB-BD31-4B8C-83A1-F6EECF244321}">
                <p14:modId xmlns:p14="http://schemas.microsoft.com/office/powerpoint/2010/main" val="2810063531"/>
              </p:ext>
            </p:extLst>
          </p:nvPr>
        </p:nvGraphicFramePr>
        <p:xfrm>
          <a:off x="1676401" y="228600"/>
          <a:ext cx="5330191" cy="4175760"/>
        </p:xfrm>
        <a:graphic>
          <a:graphicData uri="http://schemas.openxmlformats.org/drawingml/2006/table">
            <a:tbl>
              <a:tblPr/>
              <a:tblGrid>
                <a:gridCol w="1371600">
                  <a:extLst>
                    <a:ext uri="{9D8B030D-6E8A-4147-A177-3AD203B41FA5}">
                      <a16:colId xmlns:a16="http://schemas.microsoft.com/office/drawing/2014/main" val="20000"/>
                    </a:ext>
                  </a:extLst>
                </a:gridCol>
                <a:gridCol w="1367155">
                  <a:extLst>
                    <a:ext uri="{9D8B030D-6E8A-4147-A177-3AD203B41FA5}">
                      <a16:colId xmlns:a16="http://schemas.microsoft.com/office/drawing/2014/main" val="20001"/>
                    </a:ext>
                  </a:extLst>
                </a:gridCol>
                <a:gridCol w="1295718">
                  <a:extLst>
                    <a:ext uri="{9D8B030D-6E8A-4147-A177-3AD203B41FA5}">
                      <a16:colId xmlns:a16="http://schemas.microsoft.com/office/drawing/2014/main" val="20002"/>
                    </a:ext>
                  </a:extLst>
                </a:gridCol>
                <a:gridCol w="1295718">
                  <a:extLst>
                    <a:ext uri="{9D8B030D-6E8A-4147-A177-3AD203B41FA5}">
                      <a16:colId xmlns:a16="http://schemas.microsoft.com/office/drawing/2014/main" val="20003"/>
                    </a:ext>
                  </a:extLst>
                </a:gridCol>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Nominal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$46,200 </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$51,400</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$58,300</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Growth Rate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Real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$46,200 </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$50,000</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$52,000</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Arial" charset="0"/>
                        </a:rPr>
                        <a:t>Growth Rate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932472730"/>
              </p:ext>
            </p:extLst>
          </p:nvPr>
        </p:nvGraphicFramePr>
        <p:xfrm>
          <a:off x="1600201" y="5715000"/>
          <a:ext cx="8947727" cy="952500"/>
        </p:xfrm>
        <a:graphic>
          <a:graphicData uri="http://schemas.openxmlformats.org/presentationml/2006/ole">
            <mc:AlternateContent xmlns:mc="http://schemas.openxmlformats.org/markup-compatibility/2006">
              <mc:Choice xmlns:v="urn:schemas-microsoft-com:vml" Requires="v">
                <p:oleObj spid="_x0000_s6199" name="Equation" r:id="rId4" imgW="3936960" imgH="419040" progId="Equation.3">
                  <p:embed/>
                </p:oleObj>
              </mc:Choice>
              <mc:Fallback>
                <p:oleObj name="Equation" r:id="rId4" imgW="3936960" imgH="419040" progId="Equation.3">
                  <p:embed/>
                  <p:pic>
                    <p:nvPicPr>
                      <p:cNvPr id="0" name=""/>
                      <p:cNvPicPr/>
                      <p:nvPr/>
                    </p:nvPicPr>
                    <p:blipFill>
                      <a:blip r:embed="rId5"/>
                      <a:stretch>
                        <a:fillRect/>
                      </a:stretch>
                    </p:blipFill>
                    <p:spPr>
                      <a:xfrm>
                        <a:off x="1600201" y="5715000"/>
                        <a:ext cx="8947727" cy="952500"/>
                      </a:xfrm>
                      <a:prstGeom prst="rect">
                        <a:avLst/>
                      </a:prstGeom>
                    </p:spPr>
                  </p:pic>
                </p:oleObj>
              </mc:Fallback>
            </mc:AlternateContent>
          </a:graphicData>
        </a:graphic>
      </p:graphicFrame>
    </p:spTree>
    <p:extLst>
      <p:ext uri="{BB962C8B-B14F-4D97-AF65-F5344CB8AC3E}">
        <p14:creationId xmlns:p14="http://schemas.microsoft.com/office/powerpoint/2010/main" val="1657769997"/>
      </p:ext>
    </p:extLst>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7010400" y="207964"/>
            <a:ext cx="3613150" cy="1195387"/>
          </a:xfrm>
        </p:spPr>
        <p:txBody>
          <a:bodyPr>
            <a:normAutofit/>
          </a:bodyPr>
          <a:lstStyle/>
          <a:p>
            <a:pPr eaLnBrk="1" hangingPunct="1">
              <a:lnSpc>
                <a:spcPct val="115000"/>
              </a:lnSpc>
            </a:pPr>
            <a:r>
              <a:rPr lang="en-US" sz="2000" dirty="0">
                <a:solidFill>
                  <a:schemeClr val="accent2"/>
                </a:solidFill>
              </a:rPr>
              <a:t>NOW YOU TRY:  </a:t>
            </a:r>
            <a:br>
              <a:rPr lang="en-US" sz="2000" dirty="0">
                <a:solidFill>
                  <a:schemeClr val="accent2"/>
                </a:solidFill>
              </a:rPr>
            </a:br>
            <a:r>
              <a:rPr lang="en-US" sz="2800" dirty="0">
                <a:solidFill>
                  <a:schemeClr val="accent2"/>
                </a:solidFill>
              </a:rPr>
              <a:t>Real and Nominal GDP</a:t>
            </a:r>
          </a:p>
        </p:txBody>
      </p:sp>
      <p:graphicFrame>
        <p:nvGraphicFramePr>
          <p:cNvPr id="11" name="Group 4"/>
          <p:cNvGraphicFramePr>
            <a:graphicFrameLocks noGrp="1"/>
          </p:cNvGraphicFramePr>
          <p:nvPr>
            <p:extLst>
              <p:ext uri="{D42A27DB-BD31-4B8C-83A1-F6EECF244321}">
                <p14:modId xmlns:p14="http://schemas.microsoft.com/office/powerpoint/2010/main" val="4048508465"/>
              </p:ext>
            </p:extLst>
          </p:nvPr>
        </p:nvGraphicFramePr>
        <p:xfrm>
          <a:off x="1676401" y="228600"/>
          <a:ext cx="5330191" cy="4175760"/>
        </p:xfrm>
        <a:graphic>
          <a:graphicData uri="http://schemas.openxmlformats.org/drawingml/2006/table">
            <a:tbl>
              <a:tblPr/>
              <a:tblGrid>
                <a:gridCol w="1371600">
                  <a:extLst>
                    <a:ext uri="{9D8B030D-6E8A-4147-A177-3AD203B41FA5}">
                      <a16:colId xmlns:a16="http://schemas.microsoft.com/office/drawing/2014/main" val="20000"/>
                    </a:ext>
                  </a:extLst>
                </a:gridCol>
                <a:gridCol w="1367155">
                  <a:extLst>
                    <a:ext uri="{9D8B030D-6E8A-4147-A177-3AD203B41FA5}">
                      <a16:colId xmlns:a16="http://schemas.microsoft.com/office/drawing/2014/main" val="20001"/>
                    </a:ext>
                  </a:extLst>
                </a:gridCol>
                <a:gridCol w="1295718">
                  <a:extLst>
                    <a:ext uri="{9D8B030D-6E8A-4147-A177-3AD203B41FA5}">
                      <a16:colId xmlns:a16="http://schemas.microsoft.com/office/drawing/2014/main" val="20002"/>
                    </a:ext>
                  </a:extLst>
                </a:gridCol>
                <a:gridCol w="1295718">
                  <a:extLst>
                    <a:ext uri="{9D8B030D-6E8A-4147-A177-3AD203B41FA5}">
                      <a16:colId xmlns:a16="http://schemas.microsoft.com/office/drawing/2014/main" val="20003"/>
                    </a:ext>
                  </a:extLst>
                </a:gridCol>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Nominal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$46,200 </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$51,400</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$58,300</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Growth Rate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cs typeface="Calibri" pitchFamily="34" charset="0"/>
                        </a:rPr>
                        <a:t>11.26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cs typeface="Calibri" pitchFamily="34" charset="0"/>
                        </a:rPr>
                        <a:t>13.42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Real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$46,200 </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$50,000</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$52,000</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Arial" charset="0"/>
                        </a:rPr>
                        <a:t>Growth Rate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cs typeface="Calibri" pitchFamily="34" charset="0"/>
                        </a:rPr>
                        <a:t>8.23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cs typeface="Calibri" pitchFamily="34" charset="0"/>
                        </a:rPr>
                        <a:t>4.00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3844619"/>
              </p:ext>
            </p:extLst>
          </p:nvPr>
        </p:nvGraphicFramePr>
        <p:xfrm>
          <a:off x="1600201" y="5715000"/>
          <a:ext cx="8947727" cy="952500"/>
        </p:xfrm>
        <a:graphic>
          <a:graphicData uri="http://schemas.openxmlformats.org/presentationml/2006/ole">
            <mc:AlternateContent xmlns:mc="http://schemas.openxmlformats.org/markup-compatibility/2006">
              <mc:Choice xmlns:v="urn:schemas-microsoft-com:vml" Requires="v">
                <p:oleObj spid="_x0000_s143401" name="Equation" r:id="rId4" imgW="3936960" imgH="419040" progId="Equation.3">
                  <p:embed/>
                </p:oleObj>
              </mc:Choice>
              <mc:Fallback>
                <p:oleObj name="Equation" r:id="rId4" imgW="3936960" imgH="419040" progId="Equation.3">
                  <p:embed/>
                  <p:pic>
                    <p:nvPicPr>
                      <p:cNvPr id="0" name=""/>
                      <p:cNvPicPr/>
                      <p:nvPr/>
                    </p:nvPicPr>
                    <p:blipFill>
                      <a:blip r:embed="rId5"/>
                      <a:stretch>
                        <a:fillRect/>
                      </a:stretch>
                    </p:blipFill>
                    <p:spPr>
                      <a:xfrm>
                        <a:off x="1600201" y="5715000"/>
                        <a:ext cx="8947727" cy="952500"/>
                      </a:xfrm>
                      <a:prstGeom prst="rect">
                        <a:avLst/>
                      </a:prstGeom>
                    </p:spPr>
                  </p:pic>
                </p:oleObj>
              </mc:Fallback>
            </mc:AlternateContent>
          </a:graphicData>
        </a:graphic>
      </p:graphicFrame>
      <p:sp>
        <p:nvSpPr>
          <p:cNvPr id="3" name="TextBox 2"/>
          <p:cNvSpPr txBox="1"/>
          <p:nvPr/>
        </p:nvSpPr>
        <p:spPr>
          <a:xfrm>
            <a:off x="7391400" y="2209800"/>
            <a:ext cx="4495800" cy="707886"/>
          </a:xfrm>
          <a:prstGeom prst="rect">
            <a:avLst/>
          </a:prstGeom>
          <a:solidFill>
            <a:srgbClr val="FFFF00"/>
          </a:solidFill>
          <a:ln>
            <a:solidFill>
              <a:schemeClr val="accent3">
                <a:lumMod val="75000"/>
              </a:schemeClr>
            </a:solidFill>
          </a:ln>
        </p:spPr>
        <p:txBody>
          <a:bodyPr wrap="square" rtlCol="0">
            <a:spAutoFit/>
          </a:bodyPr>
          <a:lstStyle/>
          <a:p>
            <a:r>
              <a:rPr lang="en-US" sz="2000" b="1" dirty="0">
                <a:solidFill>
                  <a:srgbClr val="00B050"/>
                </a:solidFill>
              </a:rPr>
              <a:t>[(51,400 – 46,200) / 46,200] </a:t>
            </a:r>
            <a:r>
              <a:rPr lang="en-US" sz="2000" b="1" dirty="0" smtClean="0">
                <a:solidFill>
                  <a:srgbClr val="00B050"/>
                </a:solidFill>
              </a:rPr>
              <a:t>×</a:t>
            </a:r>
            <a:r>
              <a:rPr lang="en-US" sz="2000" b="1" dirty="0" smtClean="0">
                <a:solidFill>
                  <a:srgbClr val="00B050"/>
                </a:solidFill>
                <a:latin typeface="Arial Unicode MS"/>
                <a:ea typeface="Arial Unicode MS"/>
                <a:cs typeface="Arial Unicode MS"/>
              </a:rPr>
              <a:t> </a:t>
            </a:r>
            <a:r>
              <a:rPr lang="en-US" sz="2000" b="1" dirty="0">
                <a:solidFill>
                  <a:srgbClr val="00B050"/>
                </a:solidFill>
                <a:latin typeface="Arial Unicode MS"/>
                <a:ea typeface="Arial Unicode MS"/>
                <a:cs typeface="Arial Unicode MS"/>
              </a:rPr>
              <a:t>100 = 11.26</a:t>
            </a:r>
            <a:endParaRPr lang="en-US" sz="2000" b="1" dirty="0">
              <a:solidFill>
                <a:srgbClr val="00B050"/>
              </a:solidFill>
            </a:endParaRPr>
          </a:p>
        </p:txBody>
      </p:sp>
      <p:cxnSp>
        <p:nvCxnSpPr>
          <p:cNvPr id="5" name="Straight Arrow Connector 4"/>
          <p:cNvCxnSpPr>
            <a:stCxn id="3" idx="1"/>
          </p:cNvCxnSpPr>
          <p:nvPr/>
        </p:nvCxnSpPr>
        <p:spPr>
          <a:xfrm flipH="1" flipV="1">
            <a:off x="5486400" y="2286003"/>
            <a:ext cx="1905000" cy="27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578"/>
      </p:ext>
    </p:extLst>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7010400" y="207964"/>
            <a:ext cx="3581400" cy="1195387"/>
          </a:xfrm>
        </p:spPr>
        <p:txBody>
          <a:bodyPr>
            <a:normAutofit/>
          </a:bodyPr>
          <a:lstStyle/>
          <a:p>
            <a:pPr eaLnBrk="1" hangingPunct="1">
              <a:lnSpc>
                <a:spcPct val="115000"/>
              </a:lnSpc>
            </a:pPr>
            <a:r>
              <a:rPr lang="en-US" sz="2000" dirty="0">
                <a:solidFill>
                  <a:schemeClr val="accent2"/>
                </a:solidFill>
              </a:rPr>
              <a:t>NOW YOU TRY:  </a:t>
            </a:r>
            <a:br>
              <a:rPr lang="en-US" sz="2000" dirty="0">
                <a:solidFill>
                  <a:schemeClr val="accent2"/>
                </a:solidFill>
              </a:rPr>
            </a:br>
            <a:r>
              <a:rPr lang="en-US" sz="2800" dirty="0">
                <a:solidFill>
                  <a:schemeClr val="accent2"/>
                </a:solidFill>
              </a:rPr>
              <a:t>Real and Nominal GDP</a:t>
            </a:r>
          </a:p>
        </p:txBody>
      </p:sp>
      <p:graphicFrame>
        <p:nvGraphicFramePr>
          <p:cNvPr id="11" name="Group 4"/>
          <p:cNvGraphicFramePr>
            <a:graphicFrameLocks noGrp="1"/>
          </p:cNvGraphicFramePr>
          <p:nvPr>
            <p:extLst>
              <p:ext uri="{D42A27DB-BD31-4B8C-83A1-F6EECF244321}">
                <p14:modId xmlns:p14="http://schemas.microsoft.com/office/powerpoint/2010/main" val="4038297813"/>
              </p:ext>
            </p:extLst>
          </p:nvPr>
        </p:nvGraphicFramePr>
        <p:xfrm>
          <a:off x="1676401" y="228600"/>
          <a:ext cx="5330191" cy="5958840"/>
        </p:xfrm>
        <a:graphic>
          <a:graphicData uri="http://schemas.openxmlformats.org/drawingml/2006/table">
            <a:tbl>
              <a:tblPr/>
              <a:tblGrid>
                <a:gridCol w="1371600">
                  <a:extLst>
                    <a:ext uri="{9D8B030D-6E8A-4147-A177-3AD203B41FA5}">
                      <a16:colId xmlns:a16="http://schemas.microsoft.com/office/drawing/2014/main" val="20000"/>
                    </a:ext>
                  </a:extLst>
                </a:gridCol>
                <a:gridCol w="1367155">
                  <a:extLst>
                    <a:ext uri="{9D8B030D-6E8A-4147-A177-3AD203B41FA5}">
                      <a16:colId xmlns:a16="http://schemas.microsoft.com/office/drawing/2014/main" val="20001"/>
                    </a:ext>
                  </a:extLst>
                </a:gridCol>
                <a:gridCol w="1295718">
                  <a:extLst>
                    <a:ext uri="{9D8B030D-6E8A-4147-A177-3AD203B41FA5}">
                      <a16:colId xmlns:a16="http://schemas.microsoft.com/office/drawing/2014/main" val="20002"/>
                    </a:ext>
                  </a:extLst>
                </a:gridCol>
                <a:gridCol w="1295718">
                  <a:extLst>
                    <a:ext uri="{9D8B030D-6E8A-4147-A177-3AD203B41FA5}">
                      <a16:colId xmlns:a16="http://schemas.microsoft.com/office/drawing/2014/main" val="20003"/>
                    </a:ext>
                  </a:extLst>
                </a:gridCol>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Nominal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$46,200 </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$51,400</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ea typeface="OpenSymbol"/>
                          <a:cs typeface="Calibri" pitchFamily="34" charset="0"/>
                        </a:rPr>
                        <a:t>$58,300</a:t>
                      </a: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B050"/>
                          </a:solidFill>
                          <a:effectLst/>
                          <a:latin typeface="Arial" charset="0"/>
                        </a:rPr>
                        <a:t>Growth Rate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rgbClr val="00B05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cs typeface="Calibri" pitchFamily="34" charset="0"/>
                        </a:rPr>
                        <a:t>11.26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B050"/>
                          </a:solidFill>
                          <a:effectLst/>
                          <a:latin typeface="Calibri" pitchFamily="34" charset="0"/>
                          <a:cs typeface="Calibri" pitchFamily="34" charset="0"/>
                        </a:rPr>
                        <a:t>13.42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rgbClr val="0070C0"/>
                          </a:solidFill>
                          <a:effectLst/>
                          <a:latin typeface="Arial" charset="0"/>
                        </a:rPr>
                        <a:t>Real GDP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$46,200 </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$50,000</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ea typeface="OpenSymbol"/>
                          <a:cs typeface="Calibri" pitchFamily="34" charset="0"/>
                        </a:rPr>
                        <a:t>$52,000</a:t>
                      </a: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Arial" charset="0"/>
                        </a:rPr>
                        <a:t>Growth Rate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rgbClr val="0070C0"/>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cs typeface="Calibri" pitchFamily="34" charset="0"/>
                        </a:rPr>
                        <a:t>8.23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rgbClr val="0070C0"/>
                          </a:solidFill>
                          <a:effectLst/>
                          <a:latin typeface="Calibri" pitchFamily="34" charset="0"/>
                          <a:cs typeface="Calibri" pitchFamily="34" charset="0"/>
                        </a:rPr>
                        <a:t>4.00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Arial" charset="0"/>
                        </a:rPr>
                        <a:t>GDP Deflator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1.028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1.121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Arial" charset="0"/>
                        </a:rPr>
                        <a:t>Growth Rate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endParaRPr kumimoji="0" lang="en-US" sz="25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defRPr/>
                      </a:pPr>
                      <a:r>
                        <a:rPr kumimoji="0" lang="en-US" sz="2500" b="0" i="0" u="none" strike="noStrike" cap="none" normalizeH="0" baseline="0" dirty="0" smtClean="0">
                          <a:ln>
                            <a:noFill/>
                          </a:ln>
                          <a:solidFill>
                            <a:schemeClr val="tx1"/>
                          </a:solidFill>
                          <a:effectLst/>
                          <a:latin typeface="Calibri" pitchFamily="34" charset="0"/>
                          <a:cs typeface="Calibri" pitchFamily="34" charset="0"/>
                        </a:rPr>
                        <a:t>9.06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7162800" y="2362200"/>
            <a:ext cx="4648200" cy="400110"/>
          </a:xfrm>
          <a:prstGeom prst="rect">
            <a:avLst/>
          </a:prstGeom>
          <a:solidFill>
            <a:srgbClr val="FFFF00"/>
          </a:solidFill>
          <a:ln>
            <a:solidFill>
              <a:schemeClr val="accent3">
                <a:lumMod val="75000"/>
              </a:schemeClr>
            </a:solidFill>
          </a:ln>
        </p:spPr>
        <p:txBody>
          <a:bodyPr wrap="square" rtlCol="0">
            <a:spAutoFit/>
          </a:bodyPr>
          <a:lstStyle/>
          <a:p>
            <a:r>
              <a:rPr lang="en-US" sz="2000" b="1" dirty="0">
                <a:solidFill>
                  <a:srgbClr val="00B050"/>
                </a:solidFill>
              </a:rPr>
              <a:t>GDP Deflator = Nominal GDP / Real GDP</a:t>
            </a:r>
          </a:p>
        </p:txBody>
      </p:sp>
      <p:sp>
        <p:nvSpPr>
          <p:cNvPr id="6" name="TextBox 5"/>
          <p:cNvSpPr txBox="1"/>
          <p:nvPr/>
        </p:nvSpPr>
        <p:spPr>
          <a:xfrm>
            <a:off x="7162800" y="3102114"/>
            <a:ext cx="4648200" cy="400110"/>
          </a:xfrm>
          <a:prstGeom prst="rect">
            <a:avLst/>
          </a:prstGeom>
          <a:solidFill>
            <a:srgbClr val="FFFF00"/>
          </a:solidFill>
          <a:ln>
            <a:solidFill>
              <a:schemeClr val="accent3">
                <a:lumMod val="75000"/>
              </a:schemeClr>
            </a:solidFill>
          </a:ln>
        </p:spPr>
        <p:txBody>
          <a:bodyPr wrap="square" rtlCol="0">
            <a:spAutoFit/>
          </a:bodyPr>
          <a:lstStyle/>
          <a:p>
            <a:r>
              <a:rPr lang="en-US" sz="2000" b="1" dirty="0">
                <a:solidFill>
                  <a:srgbClr val="00B050"/>
                </a:solidFill>
              </a:rPr>
              <a:t>It is a measure of the overall </a:t>
            </a:r>
            <a:r>
              <a:rPr lang="en-US" sz="2000" b="1" i="1" dirty="0">
                <a:solidFill>
                  <a:srgbClr val="00B050"/>
                </a:solidFill>
              </a:rPr>
              <a:t>price level</a:t>
            </a:r>
          </a:p>
        </p:txBody>
      </p:sp>
      <p:sp>
        <p:nvSpPr>
          <p:cNvPr id="7" name="TextBox 6"/>
          <p:cNvSpPr txBox="1"/>
          <p:nvPr/>
        </p:nvSpPr>
        <p:spPr>
          <a:xfrm>
            <a:off x="7162800" y="3810001"/>
            <a:ext cx="4648200" cy="707886"/>
          </a:xfrm>
          <a:prstGeom prst="rect">
            <a:avLst/>
          </a:prstGeom>
          <a:solidFill>
            <a:srgbClr val="FFFF00"/>
          </a:solidFill>
          <a:ln>
            <a:solidFill>
              <a:schemeClr val="accent3">
                <a:lumMod val="75000"/>
              </a:schemeClr>
            </a:solidFill>
          </a:ln>
        </p:spPr>
        <p:txBody>
          <a:bodyPr wrap="square" rtlCol="0">
            <a:spAutoFit/>
          </a:bodyPr>
          <a:lstStyle/>
          <a:p>
            <a:r>
              <a:rPr lang="en-US" sz="2000" b="1" dirty="0">
                <a:solidFill>
                  <a:srgbClr val="00B050"/>
                </a:solidFill>
              </a:rPr>
              <a:t>Its growth rate is a measure of the rate of </a:t>
            </a:r>
            <a:r>
              <a:rPr lang="en-US" sz="2000" b="1" i="1" dirty="0">
                <a:solidFill>
                  <a:srgbClr val="00B050"/>
                </a:solidFill>
              </a:rPr>
              <a:t>inflation</a:t>
            </a:r>
          </a:p>
        </p:txBody>
      </p:sp>
      <p:sp>
        <p:nvSpPr>
          <p:cNvPr id="8" name="TextBox 7"/>
          <p:cNvSpPr txBox="1"/>
          <p:nvPr/>
        </p:nvSpPr>
        <p:spPr>
          <a:xfrm>
            <a:off x="7162800" y="4876800"/>
            <a:ext cx="4648200" cy="1015663"/>
          </a:xfrm>
          <a:prstGeom prst="rect">
            <a:avLst/>
          </a:prstGeom>
          <a:solidFill>
            <a:srgbClr val="FFFF00"/>
          </a:solidFill>
          <a:ln>
            <a:solidFill>
              <a:schemeClr val="accent3">
                <a:lumMod val="75000"/>
              </a:schemeClr>
            </a:solidFill>
          </a:ln>
        </p:spPr>
        <p:txBody>
          <a:bodyPr wrap="square" rtlCol="0">
            <a:spAutoFit/>
          </a:bodyPr>
          <a:lstStyle/>
          <a:p>
            <a:r>
              <a:rPr lang="en-US" sz="2000" b="1" dirty="0">
                <a:solidFill>
                  <a:srgbClr val="00B050"/>
                </a:solidFill>
              </a:rPr>
              <a:t>As an approximation, the GDP Deflator’s growth rate = growth rate of Nominal GDP – growth rate of Real GDP</a:t>
            </a:r>
          </a:p>
        </p:txBody>
      </p:sp>
    </p:spTree>
    <p:extLst>
      <p:ext uri="{BB962C8B-B14F-4D97-AF65-F5344CB8AC3E}">
        <p14:creationId xmlns:p14="http://schemas.microsoft.com/office/powerpoint/2010/main" val="302127989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Gross Domestic Product</a:t>
            </a:r>
            <a:endParaRPr lang="en-US" dirty="0"/>
          </a:p>
        </p:txBody>
      </p:sp>
      <p:sp>
        <p:nvSpPr>
          <p:cNvPr id="5" name="Content Placeholder 4"/>
          <p:cNvSpPr>
            <a:spLocks noGrp="1"/>
          </p:cNvSpPr>
          <p:nvPr>
            <p:ph idx="1"/>
          </p:nvPr>
        </p:nvSpPr>
        <p:spPr/>
        <p:txBody>
          <a:bodyPr/>
          <a:lstStyle/>
          <a:p>
            <a:r>
              <a:rPr lang="en-US" dirty="0" smtClean="0"/>
              <a:t>An economy’s </a:t>
            </a:r>
            <a:r>
              <a:rPr lang="en-US" dirty="0"/>
              <a:t>Gross Domestic </a:t>
            </a:r>
            <a:r>
              <a:rPr lang="en-US" dirty="0" smtClean="0"/>
              <a:t>Product (GDP) is the market value of all final goods and services produced within an economy in a given period </a:t>
            </a:r>
            <a:r>
              <a:rPr lang="en-US" smtClean="0"/>
              <a:t>of time. </a:t>
            </a:r>
            <a:endParaRPr lang="en-US" dirty="0"/>
          </a:p>
        </p:txBody>
      </p:sp>
    </p:spTree>
    <p:extLst>
      <p:ext uri="{BB962C8B-B14F-4D97-AF65-F5344CB8AC3E}">
        <p14:creationId xmlns:p14="http://schemas.microsoft.com/office/powerpoint/2010/main" val="3030384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Growth Rate of Nominal and Real GDP, USA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Tree>
    <p:extLst>
      <p:ext uri="{BB962C8B-B14F-4D97-AF65-F5344CB8AC3E}">
        <p14:creationId xmlns:p14="http://schemas.microsoft.com/office/powerpoint/2010/main" val="3164920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US data</a:t>
            </a:r>
            <a:endParaRPr lang="en-US" dirty="0"/>
          </a:p>
        </p:txBody>
      </p:sp>
      <p:sp>
        <p:nvSpPr>
          <p:cNvPr id="3" name="Content Placeholder 2"/>
          <p:cNvSpPr>
            <a:spLocks noGrp="1"/>
          </p:cNvSpPr>
          <p:nvPr>
            <p:ph idx="1"/>
          </p:nvPr>
        </p:nvSpPr>
        <p:spPr/>
        <p:txBody>
          <a:bodyPr/>
          <a:lstStyle/>
          <a:p>
            <a:r>
              <a:rPr lang="en-US" dirty="0" smtClean="0"/>
              <a:t>Bureau of Economic Analysis, U.S. Department of Commerce: </a:t>
            </a:r>
            <a:r>
              <a:rPr lang="en-US" dirty="0" smtClean="0">
                <a:hlinkClick r:id="rId2"/>
              </a:rPr>
              <a:t>http://bea.gov</a:t>
            </a:r>
            <a:endParaRPr lang="en-US" dirty="0" smtClean="0"/>
          </a:p>
          <a:p>
            <a:r>
              <a:rPr lang="en-US" dirty="0" smtClean="0"/>
              <a:t>Federal Reserve Bank of St. Louis: </a:t>
            </a:r>
            <a:r>
              <a:rPr lang="en-US" dirty="0" smtClean="0">
                <a:hlinkClick r:id="rId3"/>
              </a:rPr>
              <a:t>http://research.stlouisfed.org/fred2/categories/18</a:t>
            </a:r>
            <a:endParaRPr lang="en-US" dirty="0" smtClean="0"/>
          </a:p>
          <a:p>
            <a:endParaRPr lang="en-US" dirty="0"/>
          </a:p>
        </p:txBody>
      </p:sp>
    </p:spTree>
    <p:extLst>
      <p:ext uri="{BB962C8B-B14F-4D97-AF65-F5344CB8AC3E}">
        <p14:creationId xmlns:p14="http://schemas.microsoft.com/office/powerpoint/2010/main" val="330116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GDP comparisons</a:t>
            </a:r>
            <a:endParaRPr lang="en-US" dirty="0"/>
          </a:p>
        </p:txBody>
      </p:sp>
      <p:sp>
        <p:nvSpPr>
          <p:cNvPr id="3" name="Text Placeholder 2"/>
          <p:cNvSpPr>
            <a:spLocks noGrp="1"/>
          </p:cNvSpPr>
          <p:nvPr>
            <p:ph type="body" idx="1"/>
          </p:nvPr>
        </p:nvSpPr>
        <p:spPr/>
        <p:txBody>
          <a:bodyPr/>
          <a:lstStyle/>
          <a:p>
            <a:r>
              <a:rPr lang="en-US" dirty="0"/>
              <a:t>How can we measure </a:t>
            </a:r>
            <a:r>
              <a:rPr lang="en-US" dirty="0" smtClean="0"/>
              <a:t>national </a:t>
            </a:r>
            <a:r>
              <a:rPr lang="en-US" dirty="0"/>
              <a:t>productive activity so that the numbers can be compared across </a:t>
            </a:r>
            <a:r>
              <a:rPr lang="en-US" dirty="0" smtClean="0"/>
              <a:t>nations?</a:t>
            </a:r>
            <a:endParaRPr lang="en-US" dirty="0"/>
          </a:p>
        </p:txBody>
      </p:sp>
    </p:spTree>
    <p:extLst>
      <p:ext uri="{BB962C8B-B14F-4D97-AF65-F5344CB8AC3E}">
        <p14:creationId xmlns:p14="http://schemas.microsoft.com/office/powerpoint/2010/main" val="409853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International Comparisons</a:t>
            </a:r>
          </a:p>
        </p:txBody>
      </p:sp>
      <p:sp>
        <p:nvSpPr>
          <p:cNvPr id="43011" name="Content Placeholder 2"/>
          <p:cNvSpPr>
            <a:spLocks noGrp="1"/>
          </p:cNvSpPr>
          <p:nvPr>
            <p:ph idx="1"/>
          </p:nvPr>
        </p:nvSpPr>
        <p:spPr/>
        <p:txBody>
          <a:bodyPr/>
          <a:lstStyle/>
          <a:p>
            <a:pPr eaLnBrk="1" hangingPunct="1"/>
            <a:r>
              <a:rPr lang="en-US" dirty="0" smtClean="0"/>
              <a:t>When the GDP numbers for various countries’ are compared, the same currency units must be used</a:t>
            </a:r>
          </a:p>
          <a:p>
            <a:pPr eaLnBrk="1" hangingPunct="1"/>
            <a:r>
              <a:rPr lang="en-US" dirty="0" smtClean="0"/>
              <a:t>There are </a:t>
            </a:r>
            <a:r>
              <a:rPr lang="en-US" i="1" dirty="0" smtClean="0"/>
              <a:t>two</a:t>
            </a:r>
            <a:r>
              <a:rPr lang="en-US" dirty="0" smtClean="0"/>
              <a:t> ways of converting from national currencies to a common currency, such as the US dollar</a:t>
            </a:r>
          </a:p>
          <a:p>
            <a:pPr lvl="1" eaLnBrk="1" hangingPunct="1"/>
            <a:r>
              <a:rPr lang="en-US" dirty="0" smtClean="0"/>
              <a:t>Use market exchange rates</a:t>
            </a:r>
          </a:p>
          <a:p>
            <a:pPr lvl="1" eaLnBrk="1" hangingPunct="1"/>
            <a:r>
              <a:rPr lang="en-US" dirty="0" smtClean="0"/>
              <a:t>Use a common set of prices (PPP)</a:t>
            </a:r>
          </a:p>
        </p:txBody>
      </p:sp>
    </p:spTree>
    <p:extLst>
      <p:ext uri="{BB962C8B-B14F-4D97-AF65-F5344CB8AC3E}">
        <p14:creationId xmlns:p14="http://schemas.microsoft.com/office/powerpoint/2010/main" val="130272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Exchange Rate Method</a:t>
            </a:r>
            <a:endParaRPr lang="en-US" dirty="0"/>
          </a:p>
        </p:txBody>
      </p:sp>
      <p:sp>
        <p:nvSpPr>
          <p:cNvPr id="3" name="Content Placeholder 2"/>
          <p:cNvSpPr>
            <a:spLocks noGrp="1"/>
          </p:cNvSpPr>
          <p:nvPr>
            <p:ph idx="1"/>
          </p:nvPr>
        </p:nvSpPr>
        <p:spPr/>
        <p:txBody>
          <a:bodyPr>
            <a:normAutofit lnSpcReduction="10000"/>
          </a:bodyPr>
          <a:lstStyle/>
          <a:p>
            <a:r>
              <a:rPr lang="en-US" dirty="0" smtClean="0"/>
              <a:t>Step 1: Look up Mexico’s GDP in Mexico’s currency, the peso</a:t>
            </a:r>
          </a:p>
          <a:p>
            <a:r>
              <a:rPr lang="en-US" dirty="0"/>
              <a:t>Step </a:t>
            </a:r>
            <a:r>
              <a:rPr lang="en-US" dirty="0" smtClean="0"/>
              <a:t>2: Look up how many US dollars one Mexican peso is worth</a:t>
            </a:r>
          </a:p>
          <a:p>
            <a:r>
              <a:rPr lang="en-US" dirty="0"/>
              <a:t>Step </a:t>
            </a:r>
            <a:r>
              <a:rPr lang="en-US" dirty="0" smtClean="0"/>
              <a:t>3: Multiply the numbers in Steps 1 and 2</a:t>
            </a:r>
          </a:p>
          <a:p>
            <a:pPr lvl="1"/>
            <a:r>
              <a:rPr lang="en-US" dirty="0" smtClean="0"/>
              <a:t>This gives you Mexico’s GDP in US dollars</a:t>
            </a:r>
          </a:p>
          <a:p>
            <a:pPr lvl="1"/>
            <a:r>
              <a:rPr lang="en-US" dirty="0" smtClean="0"/>
              <a:t>If the GDPs of two countries are both expressed in US dollars, they can be compared head to head</a:t>
            </a:r>
          </a:p>
          <a:p>
            <a:pPr lvl="1"/>
            <a:endParaRPr lang="en-US" dirty="0"/>
          </a:p>
          <a:p>
            <a:r>
              <a:rPr lang="en-US" dirty="0" smtClean="0"/>
              <a:t>There’s another way to calculate Mexico’s GDP in US dollars …</a:t>
            </a:r>
            <a:endParaRPr lang="en-US" dirty="0"/>
          </a:p>
        </p:txBody>
      </p:sp>
    </p:spTree>
    <p:extLst>
      <p:ext uri="{BB962C8B-B14F-4D97-AF65-F5344CB8AC3E}">
        <p14:creationId xmlns:p14="http://schemas.microsoft.com/office/powerpoint/2010/main" val="171172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Exchange Rate Method</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852" y="1520400"/>
            <a:ext cx="6712295" cy="5258070"/>
          </a:xfrm>
          <a:prstGeom prst="rect">
            <a:avLst/>
          </a:prstGeom>
        </p:spPr>
      </p:pic>
      <p:sp>
        <p:nvSpPr>
          <p:cNvPr id="4" name="TextBox 3"/>
          <p:cNvSpPr txBox="1"/>
          <p:nvPr/>
        </p:nvSpPr>
        <p:spPr>
          <a:xfrm>
            <a:off x="9772073" y="5523345"/>
            <a:ext cx="2272145" cy="646331"/>
          </a:xfrm>
          <a:prstGeom prst="rect">
            <a:avLst/>
          </a:prstGeom>
          <a:noFill/>
        </p:spPr>
        <p:txBody>
          <a:bodyPr wrap="square" rtlCol="0">
            <a:spAutoFit/>
          </a:bodyPr>
          <a:lstStyle/>
          <a:p>
            <a:r>
              <a:rPr lang="en-US" dirty="0" smtClean="0"/>
              <a:t>As on December 13, 2022</a:t>
            </a:r>
            <a:endParaRPr lang="en-US" dirty="0"/>
          </a:p>
        </p:txBody>
      </p:sp>
    </p:spTree>
    <p:extLst>
      <p:ext uri="{BB962C8B-B14F-4D97-AF65-F5344CB8AC3E}">
        <p14:creationId xmlns:p14="http://schemas.microsoft.com/office/powerpoint/2010/main" val="1012443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Power Parity Method</a:t>
            </a:r>
            <a:endParaRPr lang="en-US" dirty="0"/>
          </a:p>
        </p:txBody>
      </p:sp>
      <p:sp>
        <p:nvSpPr>
          <p:cNvPr id="3" name="Content Placeholder 2"/>
          <p:cNvSpPr>
            <a:spLocks noGrp="1"/>
          </p:cNvSpPr>
          <p:nvPr>
            <p:ph idx="1"/>
          </p:nvPr>
        </p:nvSpPr>
        <p:spPr/>
        <p:txBody>
          <a:bodyPr>
            <a:normAutofit lnSpcReduction="10000"/>
          </a:bodyPr>
          <a:lstStyle/>
          <a:p>
            <a:r>
              <a:rPr lang="en-US" dirty="0" smtClean="0"/>
              <a:t>Step 1: Find out the quantities of all the final goods that were produced in Mexico during 2016</a:t>
            </a:r>
          </a:p>
          <a:p>
            <a:r>
              <a:rPr lang="en-US" dirty="0" smtClean="0"/>
              <a:t>Step 2: Find out the prices of those goods in the United States—</a:t>
            </a:r>
            <a:r>
              <a:rPr lang="en-US" i="1" dirty="0" smtClean="0"/>
              <a:t>not</a:t>
            </a:r>
            <a:r>
              <a:rPr lang="en-US" dirty="0" smtClean="0"/>
              <a:t> Mexico—in 2016. </a:t>
            </a:r>
          </a:p>
          <a:p>
            <a:pPr lvl="1"/>
            <a:r>
              <a:rPr lang="en-US" dirty="0" smtClean="0"/>
              <a:t>These prices are in US dollars</a:t>
            </a:r>
            <a:endParaRPr lang="en-US" dirty="0"/>
          </a:p>
          <a:p>
            <a:r>
              <a:rPr lang="en-US" dirty="0" smtClean="0"/>
              <a:t>Step 3: Calculate Mexico’s GDP in US dollars, by</a:t>
            </a:r>
          </a:p>
          <a:p>
            <a:pPr lvl="1"/>
            <a:r>
              <a:rPr lang="en-US" dirty="0" smtClean="0"/>
              <a:t>Step 3a: multiplying the quantities in Step 1 by the corresponding prices in Step 2 and </a:t>
            </a:r>
          </a:p>
          <a:p>
            <a:pPr lvl="1"/>
            <a:r>
              <a:rPr lang="en-US" dirty="0" smtClean="0"/>
              <a:t>Step 3b: then adding the results obtained in Step 3a</a:t>
            </a:r>
            <a:endParaRPr lang="en-US" dirty="0"/>
          </a:p>
        </p:txBody>
      </p:sp>
    </p:spTree>
    <p:extLst>
      <p:ext uri="{BB962C8B-B14F-4D97-AF65-F5344CB8AC3E}">
        <p14:creationId xmlns:p14="http://schemas.microsoft.com/office/powerpoint/2010/main" val="107577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Compare GDP!</a:t>
            </a:r>
          </a:p>
        </p:txBody>
      </p:sp>
      <p:graphicFrame>
        <p:nvGraphicFramePr>
          <p:cNvPr id="3" name="Table 2"/>
          <p:cNvGraphicFramePr>
            <a:graphicFrameLocks noGrp="1"/>
          </p:cNvGraphicFramePr>
          <p:nvPr>
            <p:extLst/>
          </p:nvPr>
        </p:nvGraphicFramePr>
        <p:xfrm>
          <a:off x="838199" y="1690688"/>
          <a:ext cx="4846865" cy="5005673"/>
        </p:xfrm>
        <a:graphic>
          <a:graphicData uri="http://schemas.openxmlformats.org/drawingml/2006/table">
            <a:tbl>
              <a:tblPr>
                <a:tableStyleId>{616DA210-FB5B-4158-B5E0-FEB733F419BA}</a:tableStyleId>
              </a:tblPr>
              <a:tblGrid>
                <a:gridCol w="1270404">
                  <a:extLst>
                    <a:ext uri="{9D8B030D-6E8A-4147-A177-3AD203B41FA5}">
                      <a16:colId xmlns:a16="http://schemas.microsoft.com/office/drawing/2014/main" val="1987725820"/>
                    </a:ext>
                  </a:extLst>
                </a:gridCol>
                <a:gridCol w="773289">
                  <a:extLst>
                    <a:ext uri="{9D8B030D-6E8A-4147-A177-3AD203B41FA5}">
                      <a16:colId xmlns:a16="http://schemas.microsoft.com/office/drawing/2014/main" val="4045073019"/>
                    </a:ext>
                  </a:extLst>
                </a:gridCol>
                <a:gridCol w="662819">
                  <a:extLst>
                    <a:ext uri="{9D8B030D-6E8A-4147-A177-3AD203B41FA5}">
                      <a16:colId xmlns:a16="http://schemas.microsoft.com/office/drawing/2014/main" val="795432071"/>
                    </a:ext>
                  </a:extLst>
                </a:gridCol>
                <a:gridCol w="1270404">
                  <a:extLst>
                    <a:ext uri="{9D8B030D-6E8A-4147-A177-3AD203B41FA5}">
                      <a16:colId xmlns:a16="http://schemas.microsoft.com/office/drawing/2014/main" val="2398369449"/>
                    </a:ext>
                  </a:extLst>
                </a:gridCol>
                <a:gridCol w="869949">
                  <a:extLst>
                    <a:ext uri="{9D8B030D-6E8A-4147-A177-3AD203B41FA5}">
                      <a16:colId xmlns:a16="http://schemas.microsoft.com/office/drawing/2014/main" val="2767314782"/>
                    </a:ext>
                  </a:extLst>
                </a:gridCol>
              </a:tblGrid>
              <a:tr h="1001133">
                <a:tc>
                  <a:txBody>
                    <a:bodyPr/>
                    <a:lstStyle/>
                    <a:p>
                      <a:pPr algn="l" fontAlgn="t"/>
                      <a:r>
                        <a:rPr lang="en-US" sz="1200" u="none" strike="noStrike">
                          <a:effectLst/>
                        </a:rPr>
                        <a:t>country</a:t>
                      </a:r>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r>
                        <a:rPr lang="en-US" sz="1200" u="none" strike="noStrike">
                          <a:effectLst/>
                        </a:rPr>
                        <a:t>GDP 2021 (2021 US$ billions)</a:t>
                      </a:r>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r>
                        <a:rPr lang="en-US" sz="1200" u="none" strike="noStrike">
                          <a:effectLst/>
                        </a:rPr>
                        <a:t>country</a:t>
                      </a:r>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r>
                        <a:rPr lang="en-US" sz="1200" u="none" strike="noStrike">
                          <a:effectLst/>
                        </a:rPr>
                        <a:t> GDP.PPP 2021 (2021 international $ billions) </a:t>
                      </a:r>
                      <a:endParaRPr lang="en-US" sz="1200" b="0" i="0" u="none" strike="noStrike">
                        <a:solidFill>
                          <a:srgbClr val="000000"/>
                        </a:solidFill>
                        <a:effectLst/>
                        <a:latin typeface="Calibri" panose="020F0502020204030204" pitchFamily="34" charset="0"/>
                      </a:endParaRPr>
                    </a:p>
                  </a:txBody>
                  <a:tcPr marL="6905" marR="6905" marT="6905" marB="0"/>
                </a:tc>
                <a:extLst>
                  <a:ext uri="{0D108BD9-81ED-4DB2-BD59-A6C34878D82A}">
                    <a16:rowId xmlns:a16="http://schemas.microsoft.com/office/drawing/2014/main" val="3999813202"/>
                  </a:ext>
                </a:extLst>
              </a:tr>
              <a:tr h="200227">
                <a:tc>
                  <a:txBody>
                    <a:bodyPr/>
                    <a:lstStyle/>
                    <a:p>
                      <a:pPr algn="l" fontAlgn="b"/>
                      <a:r>
                        <a:rPr lang="en-US" sz="1200" u="none" strike="noStrike">
                          <a:effectLst/>
                        </a:rPr>
                        <a:t>United States</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dirty="0">
                          <a:solidFill>
                            <a:srgbClr val="FF0000"/>
                          </a:solidFill>
                          <a:effectLst/>
                        </a:rPr>
                        <a:t>       22,996 </a:t>
                      </a:r>
                      <a:endParaRPr lang="en-US" sz="1200" b="0" i="0" u="none" strike="noStrike" dirty="0">
                        <a:solidFill>
                          <a:srgbClr val="FF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China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27,313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274283868"/>
                  </a:ext>
                </a:extLst>
              </a:tr>
              <a:tr h="200227">
                <a:tc>
                  <a:txBody>
                    <a:bodyPr/>
                    <a:lstStyle/>
                    <a:p>
                      <a:pPr algn="l" fontAlgn="b"/>
                      <a:r>
                        <a:rPr lang="en-US" sz="1200" u="none" strike="noStrike">
                          <a:effectLst/>
                        </a:rPr>
                        <a:t>China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17,734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United States</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dirty="0">
                          <a:effectLst/>
                        </a:rPr>
                        <a:t>          </a:t>
                      </a:r>
                      <a:r>
                        <a:rPr lang="en-US" sz="1200" u="none" strike="noStrike" dirty="0">
                          <a:solidFill>
                            <a:srgbClr val="FF0000"/>
                          </a:solidFill>
                          <a:effectLst/>
                        </a:rPr>
                        <a:t>22,996</a:t>
                      </a:r>
                      <a:r>
                        <a:rPr lang="en-US" sz="1200" u="none" strike="noStrike" dirty="0">
                          <a:effectLst/>
                        </a:rPr>
                        <a:t> </a:t>
                      </a:r>
                      <a:endParaRPr lang="en-US" sz="1200" b="0" i="0" u="none" strike="noStrike" dirty="0">
                        <a:solidFill>
                          <a:srgbClr val="FF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837855967"/>
                  </a:ext>
                </a:extLst>
              </a:tr>
              <a:tr h="200227">
                <a:tc>
                  <a:txBody>
                    <a:bodyPr/>
                    <a:lstStyle/>
                    <a:p>
                      <a:pPr algn="l" fontAlgn="b"/>
                      <a:r>
                        <a:rPr lang="en-US" sz="1200" u="none" strike="noStrike">
                          <a:effectLst/>
                        </a:rPr>
                        <a:t>Japan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4,937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India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10,219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894663213"/>
                  </a:ext>
                </a:extLst>
              </a:tr>
              <a:tr h="200227">
                <a:tc>
                  <a:txBody>
                    <a:bodyPr/>
                    <a:lstStyle/>
                    <a:p>
                      <a:pPr algn="l" fontAlgn="b"/>
                      <a:r>
                        <a:rPr lang="en-US" sz="1200" u="none" strike="noStrike">
                          <a:effectLst/>
                        </a:rPr>
                        <a:t>Germany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4,223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Japan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5,397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436484271"/>
                  </a:ext>
                </a:extLst>
              </a:tr>
              <a:tr h="200227">
                <a:tc>
                  <a:txBody>
                    <a:bodyPr/>
                    <a:lstStyle/>
                    <a:p>
                      <a:pPr algn="l" fontAlgn="b"/>
                      <a:r>
                        <a:rPr lang="en-US" sz="1200" u="none" strike="noStrike">
                          <a:effectLst/>
                        </a:rPr>
                        <a:t>United Kingdom</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3,187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Germany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4,815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011327825"/>
                  </a:ext>
                </a:extLst>
              </a:tr>
              <a:tr h="200227">
                <a:tc>
                  <a:txBody>
                    <a:bodyPr/>
                    <a:lstStyle/>
                    <a:p>
                      <a:pPr algn="l" fontAlgn="b"/>
                      <a:r>
                        <a:rPr lang="en-US" sz="1200" u="none" strike="noStrike">
                          <a:effectLst/>
                        </a:rPr>
                        <a:t>India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3,173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Russian Federation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4,785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440074492"/>
                  </a:ext>
                </a:extLst>
              </a:tr>
              <a:tr h="200227">
                <a:tc>
                  <a:txBody>
                    <a:bodyPr/>
                    <a:lstStyle/>
                    <a:p>
                      <a:pPr algn="l" fontAlgn="b"/>
                      <a:r>
                        <a:rPr lang="en-US" sz="1200" u="none" strike="noStrike">
                          <a:effectLst/>
                        </a:rPr>
                        <a:t>France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2,937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Indonesia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3,566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2723598604"/>
                  </a:ext>
                </a:extLst>
              </a:tr>
              <a:tr h="200227">
                <a:tc>
                  <a:txBody>
                    <a:bodyPr/>
                    <a:lstStyle/>
                    <a:p>
                      <a:pPr algn="l" fontAlgn="b"/>
                      <a:r>
                        <a:rPr lang="en-US" sz="1200" u="none" strike="noStrike">
                          <a:effectLst/>
                        </a:rPr>
                        <a:t>Italy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2,100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Brazil</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3,436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2851379851"/>
                  </a:ext>
                </a:extLst>
              </a:tr>
              <a:tr h="200227">
                <a:tc>
                  <a:txBody>
                    <a:bodyPr/>
                    <a:lstStyle/>
                    <a:p>
                      <a:pPr algn="l" fontAlgn="b"/>
                      <a:r>
                        <a:rPr lang="en-US" sz="1200" u="none" strike="noStrike">
                          <a:effectLst/>
                        </a:rPr>
                        <a:t>Canada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1,991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France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3,424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4248904304"/>
                  </a:ext>
                </a:extLst>
              </a:tr>
              <a:tr h="200227">
                <a:tc>
                  <a:txBody>
                    <a:bodyPr/>
                    <a:lstStyle/>
                    <a:p>
                      <a:pPr algn="l" fontAlgn="b"/>
                      <a:r>
                        <a:rPr lang="en-US" sz="1200" u="none" strike="noStrike">
                          <a:effectLst/>
                        </a:rPr>
                        <a:t>Korea, Rep.</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1,799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United Kingdom</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3,344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2421705111"/>
                  </a:ext>
                </a:extLst>
              </a:tr>
              <a:tr h="200227">
                <a:tc>
                  <a:txBody>
                    <a:bodyPr/>
                    <a:lstStyle/>
                    <a:p>
                      <a:pPr algn="l" fontAlgn="b"/>
                      <a:r>
                        <a:rPr lang="en-US" sz="1200" u="none" strike="noStrike">
                          <a:effectLst/>
                        </a:rPr>
                        <a:t>Russian Federation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1,776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Italy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2,713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894033473"/>
                  </a:ext>
                </a:extLst>
              </a:tr>
              <a:tr h="200227">
                <a:tc>
                  <a:txBody>
                    <a:bodyPr/>
                    <a:lstStyle/>
                    <a:p>
                      <a:pPr algn="l" fontAlgn="b"/>
                      <a:r>
                        <a:rPr lang="en-US" sz="1200" u="none" strike="noStrike">
                          <a:effectLst/>
                        </a:rPr>
                        <a:t>Brazil</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1,609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Mexico</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2,610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929958090"/>
                  </a:ext>
                </a:extLst>
              </a:tr>
              <a:tr h="200227">
                <a:tc>
                  <a:txBody>
                    <a:bodyPr/>
                    <a:lstStyle/>
                    <a:p>
                      <a:pPr algn="l" fontAlgn="b"/>
                      <a:r>
                        <a:rPr lang="en-US" sz="1200" u="none" strike="noStrike">
                          <a:effectLst/>
                        </a:rPr>
                        <a:t>Australia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1,543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Turkiye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2,591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601903851"/>
                  </a:ext>
                </a:extLst>
              </a:tr>
              <a:tr h="200227">
                <a:tc>
                  <a:txBody>
                    <a:bodyPr/>
                    <a:lstStyle/>
                    <a:p>
                      <a:pPr algn="l" fontAlgn="b"/>
                      <a:r>
                        <a:rPr lang="en-US" sz="1200" u="none" strike="noStrike">
                          <a:effectLst/>
                        </a:rPr>
                        <a:t>Spain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1,425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Korea, Rep.</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2,428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942006092"/>
                  </a:ext>
                </a:extLst>
              </a:tr>
              <a:tr h="200227">
                <a:tc>
                  <a:txBody>
                    <a:bodyPr/>
                    <a:lstStyle/>
                    <a:p>
                      <a:pPr algn="l" fontAlgn="b"/>
                      <a:r>
                        <a:rPr lang="en-US" sz="1200" u="none" strike="noStrike">
                          <a:effectLst/>
                        </a:rPr>
                        <a:t>Mexico</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1,293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Canada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1,992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4094039771"/>
                  </a:ext>
                </a:extLst>
              </a:tr>
              <a:tr h="200227">
                <a:tc>
                  <a:txBody>
                    <a:bodyPr/>
                    <a:lstStyle/>
                    <a:p>
                      <a:pPr algn="l" fontAlgn="b"/>
                      <a:r>
                        <a:rPr lang="en-US" sz="1200" u="none" strike="noStrike">
                          <a:effectLst/>
                        </a:rPr>
                        <a:t>Indonesia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1,186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Spain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1,930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389670229"/>
                  </a:ext>
                </a:extLst>
              </a:tr>
              <a:tr h="200227">
                <a:tc>
                  <a:txBody>
                    <a:bodyPr/>
                    <a:lstStyle/>
                    <a:p>
                      <a:pPr algn="l" fontAlgn="b"/>
                      <a:r>
                        <a:rPr lang="en-US" sz="1200" u="none" strike="noStrike">
                          <a:effectLst/>
                        </a:rPr>
                        <a:t>Netherlands</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1,018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Saudi Arabia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1,751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465524626"/>
                  </a:ext>
                </a:extLst>
              </a:tr>
              <a:tr h="200227">
                <a:tc>
                  <a:txBody>
                    <a:bodyPr/>
                    <a:lstStyle/>
                    <a:p>
                      <a:pPr algn="l" fontAlgn="b"/>
                      <a:r>
                        <a:rPr lang="en-US" sz="1200" u="none" strike="noStrike">
                          <a:effectLst/>
                        </a:rPr>
                        <a:t>Saudi Arabia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834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Australia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1,436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923324217"/>
                  </a:ext>
                </a:extLst>
              </a:tr>
              <a:tr h="200227">
                <a:tc>
                  <a:txBody>
                    <a:bodyPr/>
                    <a:lstStyle/>
                    <a:p>
                      <a:pPr algn="l" fontAlgn="b"/>
                      <a:r>
                        <a:rPr lang="en-US" sz="1200" u="none" strike="noStrike">
                          <a:effectLst/>
                        </a:rPr>
                        <a:t>Turkiye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815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Poland</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1,417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97366498"/>
                  </a:ext>
                </a:extLst>
              </a:tr>
              <a:tr h="200227">
                <a:tc>
                  <a:txBody>
                    <a:bodyPr/>
                    <a:lstStyle/>
                    <a:p>
                      <a:pPr algn="l" fontAlgn="b"/>
                      <a:r>
                        <a:rPr lang="en-US" sz="1200" u="none" strike="noStrike">
                          <a:effectLst/>
                        </a:rPr>
                        <a:t>Switzerland</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813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Egypt, Arab Rep.</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dirty="0">
                          <a:effectLst/>
                        </a:rPr>
                        <a:t>            1,388 </a:t>
                      </a:r>
                      <a:endParaRPr lang="en-US" sz="1200" b="0" i="0" u="none" strike="noStrike" dirty="0">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371067130"/>
                  </a:ext>
                </a:extLst>
              </a:tr>
            </a:tbl>
          </a:graphicData>
        </a:graphic>
      </p:graphicFrame>
    </p:spTree>
    <p:extLst>
      <p:ext uri="{BB962C8B-B14F-4D97-AF65-F5344CB8AC3E}">
        <p14:creationId xmlns:p14="http://schemas.microsoft.com/office/powerpoint/2010/main" val="2112084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Compare GDP per capita!</a:t>
            </a:r>
          </a:p>
        </p:txBody>
      </p:sp>
      <p:graphicFrame>
        <p:nvGraphicFramePr>
          <p:cNvPr id="3" name="Table 2"/>
          <p:cNvGraphicFramePr>
            <a:graphicFrameLocks noGrp="1"/>
          </p:cNvGraphicFramePr>
          <p:nvPr>
            <p:extLst/>
          </p:nvPr>
        </p:nvGraphicFramePr>
        <p:xfrm>
          <a:off x="838200" y="1690688"/>
          <a:ext cx="10515600" cy="3989717"/>
        </p:xfrm>
        <a:graphic>
          <a:graphicData uri="http://schemas.openxmlformats.org/drawingml/2006/table">
            <a:tbl>
              <a:tblPr>
                <a:tableStyleId>{616DA210-FB5B-4158-B5E0-FEB733F419BA}</a:tableStyleId>
              </a:tblPr>
              <a:tblGrid>
                <a:gridCol w="1268093">
                  <a:extLst>
                    <a:ext uri="{9D8B030D-6E8A-4147-A177-3AD203B41FA5}">
                      <a16:colId xmlns:a16="http://schemas.microsoft.com/office/drawing/2014/main" val="29768278"/>
                    </a:ext>
                  </a:extLst>
                </a:gridCol>
                <a:gridCol w="777604">
                  <a:extLst>
                    <a:ext uri="{9D8B030D-6E8A-4147-A177-3AD203B41FA5}">
                      <a16:colId xmlns:a16="http://schemas.microsoft.com/office/drawing/2014/main" val="1168612937"/>
                    </a:ext>
                  </a:extLst>
                </a:gridCol>
                <a:gridCol w="574231">
                  <a:extLst>
                    <a:ext uri="{9D8B030D-6E8A-4147-A177-3AD203B41FA5}">
                      <a16:colId xmlns:a16="http://schemas.microsoft.com/office/drawing/2014/main" val="3049237138"/>
                    </a:ext>
                  </a:extLst>
                </a:gridCol>
                <a:gridCol w="1268093">
                  <a:extLst>
                    <a:ext uri="{9D8B030D-6E8A-4147-A177-3AD203B41FA5}">
                      <a16:colId xmlns:a16="http://schemas.microsoft.com/office/drawing/2014/main" val="3654501459"/>
                    </a:ext>
                  </a:extLst>
                </a:gridCol>
                <a:gridCol w="969014">
                  <a:extLst>
                    <a:ext uri="{9D8B030D-6E8A-4147-A177-3AD203B41FA5}">
                      <a16:colId xmlns:a16="http://schemas.microsoft.com/office/drawing/2014/main" val="3075545386"/>
                    </a:ext>
                  </a:extLst>
                </a:gridCol>
                <a:gridCol w="574231">
                  <a:extLst>
                    <a:ext uri="{9D8B030D-6E8A-4147-A177-3AD203B41FA5}">
                      <a16:colId xmlns:a16="http://schemas.microsoft.com/office/drawing/2014/main" val="3809950194"/>
                    </a:ext>
                  </a:extLst>
                </a:gridCol>
                <a:gridCol w="1375761">
                  <a:extLst>
                    <a:ext uri="{9D8B030D-6E8A-4147-A177-3AD203B41FA5}">
                      <a16:colId xmlns:a16="http://schemas.microsoft.com/office/drawing/2014/main" val="1765948099"/>
                    </a:ext>
                  </a:extLst>
                </a:gridCol>
                <a:gridCol w="777604">
                  <a:extLst>
                    <a:ext uri="{9D8B030D-6E8A-4147-A177-3AD203B41FA5}">
                      <a16:colId xmlns:a16="http://schemas.microsoft.com/office/drawing/2014/main" val="3346855848"/>
                    </a:ext>
                  </a:extLst>
                </a:gridCol>
                <a:gridCol w="574231">
                  <a:extLst>
                    <a:ext uri="{9D8B030D-6E8A-4147-A177-3AD203B41FA5}">
                      <a16:colId xmlns:a16="http://schemas.microsoft.com/office/drawing/2014/main" val="1183626673"/>
                    </a:ext>
                  </a:extLst>
                </a:gridCol>
                <a:gridCol w="1375761">
                  <a:extLst>
                    <a:ext uri="{9D8B030D-6E8A-4147-A177-3AD203B41FA5}">
                      <a16:colId xmlns:a16="http://schemas.microsoft.com/office/drawing/2014/main" val="3846117320"/>
                    </a:ext>
                  </a:extLst>
                </a:gridCol>
                <a:gridCol w="980977">
                  <a:extLst>
                    <a:ext uri="{9D8B030D-6E8A-4147-A177-3AD203B41FA5}">
                      <a16:colId xmlns:a16="http://schemas.microsoft.com/office/drawing/2014/main" val="2486548763"/>
                    </a:ext>
                  </a:extLst>
                </a:gridCol>
              </a:tblGrid>
              <a:tr h="520397">
                <a:tc>
                  <a:txBody>
                    <a:bodyPr/>
                    <a:lstStyle/>
                    <a:p>
                      <a:pPr algn="ctr"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 2021 (2021 US$)</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GDP.per.cap.PPP 2021 (2021 international $)</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 2021 (2021 US$)</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GDP.per.cap.PPP 2021 (2021 international $)</a:t>
                      </a:r>
                      <a:endParaRPr lang="en-US" sz="1000" b="0" i="0" u="none" strike="noStrike">
                        <a:solidFill>
                          <a:srgbClr val="000000"/>
                        </a:solidFill>
                        <a:effectLst/>
                        <a:latin typeface="Calibri" panose="020F0502020204030204" pitchFamily="34" charset="0"/>
                      </a:endParaRPr>
                    </a:p>
                  </a:txBody>
                  <a:tcPr marL="5982" marR="5982" marT="5982" marB="0"/>
                </a:tc>
                <a:extLst>
                  <a:ext uri="{0D108BD9-81ED-4DB2-BD59-A6C34878D82A}">
                    <a16:rowId xmlns:a16="http://schemas.microsoft.com/office/drawing/2014/main" val="2486116368"/>
                  </a:ext>
                </a:extLst>
              </a:tr>
              <a:tr h="173466">
                <a:tc>
                  <a:txBody>
                    <a:bodyPr/>
                    <a:lstStyle/>
                    <a:p>
                      <a:pPr algn="l" fontAlgn="b"/>
                      <a:r>
                        <a:rPr lang="en-US" sz="1000" u="none" strike="noStrike">
                          <a:effectLst/>
                        </a:rPr>
                        <a:t>Luxembourg</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0070C0"/>
                          </a:solidFill>
                          <a:effectLst/>
                        </a:rPr>
                        <a:t>135,683</a:t>
                      </a: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Luxembourg</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0070C0"/>
                          </a:solidFill>
                          <a:effectLst/>
                        </a:rPr>
                        <a:t>134,754</a:t>
                      </a: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Burkina Faso</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918</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Ethiopia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2600</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4101546006"/>
                  </a:ext>
                </a:extLst>
              </a:tr>
              <a:tr h="173466">
                <a:tc>
                  <a:txBody>
                    <a:bodyPr/>
                    <a:lstStyle/>
                    <a:p>
                      <a:pPr algn="l" fontAlgn="b"/>
                      <a:r>
                        <a:rPr lang="en-US" sz="1000" u="none" strike="noStrike">
                          <a:effectLst/>
                        </a:rPr>
                        <a:t>Bermuda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110,869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Singapore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116,486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Mali</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918</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Rwanda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2494</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024629518"/>
                  </a:ext>
                </a:extLst>
              </a:tr>
              <a:tr h="173466">
                <a:tc>
                  <a:txBody>
                    <a:bodyPr/>
                    <a:lstStyle/>
                    <a:p>
                      <a:pPr algn="l" fontAlgn="b"/>
                      <a:r>
                        <a:rPr lang="en-US" sz="1000" u="none" strike="noStrike">
                          <a:effectLst/>
                        </a:rPr>
                        <a:t>Ireland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99,152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Ireland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106,456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Tajikistan</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897</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Burkina Faso</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2462</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995563720"/>
                  </a:ext>
                </a:extLst>
              </a:tr>
              <a:tr h="173466">
                <a:tc>
                  <a:txBody>
                    <a:bodyPr/>
                    <a:lstStyle/>
                    <a:p>
                      <a:pPr algn="l" fontAlgn="b"/>
                      <a:r>
                        <a:rPr lang="en-US" sz="1000" u="none" strike="noStrike">
                          <a:effectLst/>
                        </a:rPr>
                        <a:t>Switzerland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93,457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Qatar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93,521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Uganda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858</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Mali</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2447</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840971789"/>
                  </a:ext>
                </a:extLst>
              </a:tr>
              <a:tr h="173466">
                <a:tc>
                  <a:txBody>
                    <a:bodyPr/>
                    <a:lstStyle/>
                    <a:p>
                      <a:pPr algn="l" fontAlgn="b"/>
                      <a:r>
                        <a:rPr lang="en-US" sz="1000" u="none" strike="noStrike">
                          <a:effectLst/>
                        </a:rPr>
                        <a:t>Norway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89,203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Bermuda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85,192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Gambia, The</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836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Zimbabwe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2444</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615386634"/>
                  </a:ext>
                </a:extLst>
              </a:tr>
              <a:tr h="173466">
                <a:tc>
                  <a:txBody>
                    <a:bodyPr/>
                    <a:lstStyle/>
                    <a:p>
                      <a:pPr algn="l" fontAlgn="b"/>
                      <a:r>
                        <a:rPr lang="en-US" sz="1000" u="none" strike="noStrike">
                          <a:effectLst/>
                        </a:rPr>
                        <a:t>Singapore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72,794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Norway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79,201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Rwanda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834</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Gambia, The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2434</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396605052"/>
                  </a:ext>
                </a:extLst>
              </a:tr>
              <a:tr h="173466">
                <a:tc>
                  <a:txBody>
                    <a:bodyPr/>
                    <a:lstStyle/>
                    <a:p>
                      <a:pPr algn="l" fontAlgn="b"/>
                      <a:r>
                        <a:rPr lang="en-US" sz="1000" u="none" strike="noStrike">
                          <a:effectLst/>
                        </a:rPr>
                        <a:t>United States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FF0000"/>
                          </a:solidFill>
                          <a:effectLst/>
                        </a:rPr>
                        <a:t>69,288</a:t>
                      </a:r>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Switzerland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77,324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Guinea-Bissau</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813</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Uganda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2398</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766757805"/>
                  </a:ext>
                </a:extLst>
              </a:tr>
              <a:tr h="173466">
                <a:tc>
                  <a:txBody>
                    <a:bodyPr/>
                    <a:lstStyle/>
                    <a:p>
                      <a:pPr algn="l" fontAlgn="b"/>
                      <a:r>
                        <a:rPr lang="en-US" sz="1000" u="none" strike="noStrike">
                          <a:effectLst/>
                        </a:rPr>
                        <a:t>Iceland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68,384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Macao SAR, China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73,802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Sudan</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764</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Togo</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2380</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406086172"/>
                  </a:ext>
                </a:extLst>
              </a:tr>
              <a:tr h="173466">
                <a:tc>
                  <a:txBody>
                    <a:bodyPr/>
                    <a:lstStyle/>
                    <a:p>
                      <a:pPr algn="l" fontAlgn="b"/>
                      <a:r>
                        <a:rPr lang="en-US" sz="1000" u="none" strike="noStrike">
                          <a:effectLst/>
                        </a:rPr>
                        <a:t>Denmark</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67,803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United States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FF0000"/>
                          </a:solidFill>
                          <a:effectLst/>
                        </a:rPr>
                        <a:t>69,288</a:t>
                      </a:r>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Chad</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696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Guinea-Bissau</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2057</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559435667"/>
                  </a:ext>
                </a:extLst>
              </a:tr>
              <a:tr h="173466">
                <a:tc>
                  <a:txBody>
                    <a:bodyPr/>
                    <a:lstStyle/>
                    <a:p>
                      <a:pPr algn="l" fontAlgn="b"/>
                      <a:r>
                        <a:rPr lang="en-US" sz="1000" u="none" strike="noStrike">
                          <a:effectLst/>
                        </a:rPr>
                        <a:t>Qatar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61,276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Brunei Darussalam</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66,620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Yemen, Rep.</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691</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Sierra Leone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1816</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923876666"/>
                  </a:ext>
                </a:extLst>
              </a:tr>
              <a:tr h="173466">
                <a:tc>
                  <a:txBody>
                    <a:bodyPr/>
                    <a:lstStyle/>
                    <a:p>
                      <a:pPr algn="l" fontAlgn="b"/>
                      <a:r>
                        <a:rPr lang="en-US" sz="1000" u="none" strike="noStrike">
                          <a:effectLst/>
                        </a:rPr>
                        <a:t>Sweden</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60,239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Hong Kong SAR, China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65,973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Liberia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673</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Malawi</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1658</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215741749"/>
                  </a:ext>
                </a:extLst>
              </a:tr>
              <a:tr h="173466">
                <a:tc>
                  <a:txBody>
                    <a:bodyPr/>
                    <a:lstStyle/>
                    <a:p>
                      <a:pPr algn="l" fontAlgn="b"/>
                      <a:r>
                        <a:rPr lang="en-US" sz="1000" u="none" strike="noStrike">
                          <a:effectLst/>
                        </a:rPr>
                        <a:t>Australia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59,934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Denmark</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64,651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Malawi</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643</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Madagascar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1635</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279996536"/>
                  </a:ext>
                </a:extLst>
              </a:tr>
              <a:tr h="173466">
                <a:tc>
                  <a:txBody>
                    <a:bodyPr/>
                    <a:lstStyle/>
                    <a:p>
                      <a:pPr algn="l" fontAlgn="b"/>
                      <a:r>
                        <a:rPr lang="en-US" sz="1000" u="none" strike="noStrike">
                          <a:effectLst/>
                        </a:rPr>
                        <a:t>Netherlands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58,061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Netherlands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63,767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Niger</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595</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Chad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1591</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786276191"/>
                  </a:ext>
                </a:extLst>
              </a:tr>
              <a:tr h="173466">
                <a:tc>
                  <a:txBody>
                    <a:bodyPr/>
                    <a:lstStyle/>
                    <a:p>
                      <a:pPr algn="l" fontAlgn="b"/>
                      <a:r>
                        <a:rPr lang="en-US" sz="1000" u="none" strike="noStrike">
                          <a:effectLst/>
                        </a:rPr>
                        <a:t>Finland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53,983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Sweden</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59,324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Congo, Dem. Rep.</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584</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Liberia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1553</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3421216798"/>
                  </a:ext>
                </a:extLst>
              </a:tr>
              <a:tr h="173466">
                <a:tc>
                  <a:txBody>
                    <a:bodyPr/>
                    <a:lstStyle/>
                    <a:p>
                      <a:pPr algn="l" fontAlgn="b"/>
                      <a:r>
                        <a:rPr lang="en-US" sz="1000" u="none" strike="noStrike">
                          <a:effectLst/>
                        </a:rPr>
                        <a:t>Austria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53,268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Belgium</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58,931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Sierra Leone</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516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Mozambique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1342</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3244678359"/>
                  </a:ext>
                </a:extLst>
              </a:tr>
              <a:tr h="173466">
                <a:tc>
                  <a:txBody>
                    <a:bodyPr/>
                    <a:lstStyle/>
                    <a:p>
                      <a:pPr algn="l" fontAlgn="b"/>
                      <a:r>
                        <a:rPr lang="en-US" sz="1000" u="none" strike="noStrike">
                          <a:effectLst/>
                        </a:rPr>
                        <a:t>Canada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52,051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Austria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58,427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Madagascar</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515</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Niger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1310</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355246129"/>
                  </a:ext>
                </a:extLst>
              </a:tr>
              <a:tr h="173466">
                <a:tc>
                  <a:txBody>
                    <a:bodyPr/>
                    <a:lstStyle/>
                    <a:p>
                      <a:pPr algn="l" fontAlgn="b"/>
                      <a:r>
                        <a:rPr lang="en-US" sz="1000" u="none" strike="noStrike">
                          <a:effectLst/>
                        </a:rPr>
                        <a:t>Belgium</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51,768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Germany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57,928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Central African Republic</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511</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Somalia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1302</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702386050"/>
                  </a:ext>
                </a:extLst>
              </a:tr>
              <a:tr h="173466">
                <a:tc>
                  <a:txBody>
                    <a:bodyPr/>
                    <a:lstStyle/>
                    <a:p>
                      <a:pPr algn="l" fontAlgn="b"/>
                      <a:r>
                        <a:rPr lang="en-US" sz="1000" u="none" strike="noStrike">
                          <a:effectLst/>
                        </a:rPr>
                        <a:t>Israel</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51,430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Iceland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57,646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Mozambique</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500</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Congo, Dem. Rep.</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1219</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29104547"/>
                  </a:ext>
                </a:extLst>
              </a:tr>
              <a:tr h="173466">
                <a:tc>
                  <a:txBody>
                    <a:bodyPr/>
                    <a:lstStyle/>
                    <a:p>
                      <a:pPr algn="l" fontAlgn="b"/>
                      <a:r>
                        <a:rPr lang="en-US" sz="1000" u="none" strike="noStrike">
                          <a:effectLst/>
                        </a:rPr>
                        <a:t>Germany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50,802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Australia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55,807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Somalia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446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Central African Republic</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1021</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647176858"/>
                  </a:ext>
                </a:extLst>
              </a:tr>
              <a:tr h="173466">
                <a:tc>
                  <a:txBody>
                    <a:bodyPr/>
                    <a:lstStyle/>
                    <a:p>
                      <a:pPr algn="l" fontAlgn="b"/>
                      <a:r>
                        <a:rPr lang="en-US" sz="1000" u="none" strike="noStrike">
                          <a:effectLst/>
                        </a:rPr>
                        <a:t>Hong Kong SAR, China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49,661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Finland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55,007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Burundi</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dirty="0">
                          <a:solidFill>
                            <a:srgbClr val="0070C0"/>
                          </a:solidFill>
                          <a:effectLst/>
                        </a:rPr>
                        <a:t>237</a:t>
                      </a:r>
                      <a:endParaRPr lang="en-US" sz="1000" b="0" i="0" u="none" strike="noStrike" dirty="0">
                        <a:solidFill>
                          <a:srgbClr val="0070C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Burundi</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dirty="0">
                          <a:solidFill>
                            <a:srgbClr val="0070C0"/>
                          </a:solidFill>
                          <a:effectLst/>
                        </a:rPr>
                        <a:t>793</a:t>
                      </a:r>
                      <a:endParaRPr lang="en-US" sz="1000" b="0" i="0" u="none" strike="noStrike" dirty="0">
                        <a:solidFill>
                          <a:srgbClr val="0070C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776717702"/>
                  </a:ext>
                </a:extLst>
              </a:tr>
            </a:tbl>
          </a:graphicData>
        </a:graphic>
      </p:graphicFrame>
      <p:sp>
        <p:nvSpPr>
          <p:cNvPr id="4" name="TextBox 3"/>
          <p:cNvSpPr txBox="1"/>
          <p:nvPr/>
        </p:nvSpPr>
        <p:spPr>
          <a:xfrm>
            <a:off x="838200" y="5824728"/>
            <a:ext cx="4931664" cy="923330"/>
          </a:xfrm>
          <a:prstGeom prst="rect">
            <a:avLst/>
          </a:prstGeom>
          <a:noFill/>
        </p:spPr>
        <p:txBody>
          <a:bodyPr wrap="square" rtlCol="0">
            <a:spAutoFit/>
          </a:bodyPr>
          <a:lstStyle/>
          <a:p>
            <a:r>
              <a:rPr lang="en-US" dirty="0" smtClean="0"/>
              <a:t>Comparing by market exchange rates, the average resident of Luxembourg earns 572 times what </a:t>
            </a:r>
            <a:r>
              <a:rPr lang="en-US" dirty="0"/>
              <a:t>the average resident of </a:t>
            </a:r>
            <a:r>
              <a:rPr lang="en-US" dirty="0" smtClean="0"/>
              <a:t>Burundi earns.</a:t>
            </a:r>
            <a:endParaRPr lang="en-US" dirty="0"/>
          </a:p>
        </p:txBody>
      </p:sp>
      <p:sp>
        <p:nvSpPr>
          <p:cNvPr id="5" name="TextBox 4"/>
          <p:cNvSpPr txBox="1"/>
          <p:nvPr/>
        </p:nvSpPr>
        <p:spPr>
          <a:xfrm>
            <a:off x="6385560" y="5821680"/>
            <a:ext cx="4931664" cy="923330"/>
          </a:xfrm>
          <a:prstGeom prst="rect">
            <a:avLst/>
          </a:prstGeom>
          <a:noFill/>
        </p:spPr>
        <p:txBody>
          <a:bodyPr wrap="square" rtlCol="0">
            <a:spAutoFit/>
          </a:bodyPr>
          <a:lstStyle/>
          <a:p>
            <a:r>
              <a:rPr lang="en-US" dirty="0" smtClean="0"/>
              <a:t>Comparing by purchasing power parity, the average resident of Luxembourg earns 170 times what </a:t>
            </a:r>
            <a:r>
              <a:rPr lang="en-US" dirty="0"/>
              <a:t>the average resident of </a:t>
            </a:r>
            <a:r>
              <a:rPr lang="en-US" dirty="0" smtClean="0"/>
              <a:t>Burundi earns.</a:t>
            </a:r>
            <a:endParaRPr lang="en-US" dirty="0"/>
          </a:p>
        </p:txBody>
      </p:sp>
    </p:spTree>
    <p:extLst>
      <p:ext uri="{BB962C8B-B14F-4D97-AF65-F5344CB8AC3E}">
        <p14:creationId xmlns:p14="http://schemas.microsoft.com/office/powerpoint/2010/main" val="818895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Matters a Lot</a:t>
            </a:r>
          </a:p>
        </p:txBody>
      </p:sp>
      <p:graphicFrame>
        <p:nvGraphicFramePr>
          <p:cNvPr id="4" name="Content Placeholder 3"/>
          <p:cNvGraphicFramePr>
            <a:graphicFrameLocks noGrp="1"/>
          </p:cNvGraphicFramePr>
          <p:nvPr>
            <p:ph idx="1"/>
            <p:extLst/>
          </p:nvPr>
        </p:nvGraphicFramePr>
        <p:xfrm>
          <a:off x="5400394" y="1975644"/>
          <a:ext cx="6692900" cy="4051300"/>
        </p:xfrm>
        <a:graphic>
          <a:graphicData uri="http://schemas.openxmlformats.org/drawingml/2006/table">
            <a:tbl>
              <a:tblPr>
                <a:tableStyleId>{793D81CF-94F2-401A-BA57-92F5A7B2D0C5}</a:tableStyleId>
              </a:tblPr>
              <a:tblGrid>
                <a:gridCol w="1460500">
                  <a:extLst>
                    <a:ext uri="{9D8B030D-6E8A-4147-A177-3AD203B41FA5}">
                      <a16:colId xmlns:a16="http://schemas.microsoft.com/office/drawing/2014/main" val="3564229300"/>
                    </a:ext>
                  </a:extLst>
                </a:gridCol>
                <a:gridCol w="558800">
                  <a:extLst>
                    <a:ext uri="{9D8B030D-6E8A-4147-A177-3AD203B41FA5}">
                      <a16:colId xmlns:a16="http://schemas.microsoft.com/office/drawing/2014/main" val="1766365215"/>
                    </a:ext>
                  </a:extLst>
                </a:gridCol>
                <a:gridCol w="571500">
                  <a:extLst>
                    <a:ext uri="{9D8B030D-6E8A-4147-A177-3AD203B41FA5}">
                      <a16:colId xmlns:a16="http://schemas.microsoft.com/office/drawing/2014/main" val="326031854"/>
                    </a:ext>
                  </a:extLst>
                </a:gridCol>
                <a:gridCol w="1295400">
                  <a:extLst>
                    <a:ext uri="{9D8B030D-6E8A-4147-A177-3AD203B41FA5}">
                      <a16:colId xmlns:a16="http://schemas.microsoft.com/office/drawing/2014/main" val="4184905789"/>
                    </a:ext>
                  </a:extLst>
                </a:gridCol>
                <a:gridCol w="1308100">
                  <a:extLst>
                    <a:ext uri="{9D8B030D-6E8A-4147-A177-3AD203B41FA5}">
                      <a16:colId xmlns:a16="http://schemas.microsoft.com/office/drawing/2014/main" val="2505078773"/>
                    </a:ext>
                  </a:extLst>
                </a:gridCol>
                <a:gridCol w="1498600">
                  <a:extLst>
                    <a:ext uri="{9D8B030D-6E8A-4147-A177-3AD203B41FA5}">
                      <a16:colId xmlns:a16="http://schemas.microsoft.com/office/drawing/2014/main" val="2505522193"/>
                    </a:ext>
                  </a:extLst>
                </a:gridCol>
              </a:tblGrid>
              <a:tr h="184150">
                <a:tc>
                  <a:txBody>
                    <a:bodyPr/>
                    <a:lstStyle/>
                    <a:p>
                      <a:pPr algn="l" fontAlgn="b"/>
                      <a:r>
                        <a:rPr lang="en-US" sz="1100" u="none" strike="noStrike">
                          <a:effectLst/>
                        </a:rPr>
                        <a:t>country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year.beg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year.end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GDP.per.cap.PPP.beg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GDP.per.cap.PPP.end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dirty="0" err="1">
                          <a:solidFill>
                            <a:srgbClr val="FF0000"/>
                          </a:solidFill>
                          <a:effectLst/>
                        </a:rPr>
                        <a:t>GDP.per.cap.PPP.growth</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4024463"/>
                  </a:ext>
                </a:extLst>
              </a:tr>
              <a:tr h="184150">
                <a:tc>
                  <a:txBody>
                    <a:bodyPr/>
                    <a:lstStyle/>
                    <a:p>
                      <a:pPr algn="l" fontAlgn="b"/>
                      <a:r>
                        <a:rPr lang="en-US" sz="1100" u="none" strike="noStrike">
                          <a:effectLst/>
                        </a:rPr>
                        <a:t>Bosnia and Herzegovina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901.39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16,846.46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11.45</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7100593"/>
                  </a:ext>
                </a:extLst>
              </a:tr>
              <a:tr h="184150">
                <a:tc>
                  <a:txBody>
                    <a:bodyPr/>
                    <a:lstStyle/>
                    <a:p>
                      <a:pPr algn="l" fontAlgn="b"/>
                      <a:r>
                        <a:rPr lang="en-US" sz="1100" u="none" strike="noStrike">
                          <a:effectLst/>
                        </a:rPr>
                        <a:t>Equatorial Guinea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653.21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18,127.19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11.32</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414916"/>
                  </a:ext>
                </a:extLst>
              </a:tr>
              <a:tr h="184150">
                <a:tc>
                  <a:txBody>
                    <a:bodyPr/>
                    <a:lstStyle/>
                    <a:p>
                      <a:pPr algn="l" fontAlgn="b"/>
                      <a:r>
                        <a:rPr lang="en-US" sz="1100" u="none" strike="noStrike">
                          <a:effectLst/>
                        </a:rPr>
                        <a:t>China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981.42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19,338.23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10.09</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9923852"/>
                  </a:ext>
                </a:extLst>
              </a:tr>
              <a:tr h="184150">
                <a:tc>
                  <a:txBody>
                    <a:bodyPr/>
                    <a:lstStyle/>
                    <a:p>
                      <a:pPr algn="l" fontAlgn="b"/>
                      <a:r>
                        <a:rPr lang="en-US" sz="1100" u="none" strike="noStrike">
                          <a:effectLst/>
                        </a:rPr>
                        <a:t>Myanmar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400.09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4,344.94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8.00</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2318238"/>
                  </a:ext>
                </a:extLst>
              </a:tr>
              <a:tr h="184150">
                <a:tc>
                  <a:txBody>
                    <a:bodyPr/>
                    <a:lstStyle/>
                    <a:p>
                      <a:pPr algn="l" fontAlgn="b"/>
                      <a:r>
                        <a:rPr lang="en-US" sz="1100" u="none" strike="noStrike">
                          <a:effectLst/>
                        </a:rPr>
                        <a:t>Lithuania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5,927.33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42,665.32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7.89</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2733518"/>
                  </a:ext>
                </a:extLst>
              </a:tr>
              <a:tr h="184150">
                <a:tc>
                  <a:txBody>
                    <a:bodyPr/>
                    <a:lstStyle/>
                    <a:p>
                      <a:pPr algn="l" fontAlgn="b"/>
                      <a:r>
                        <a:rPr lang="en-US" sz="1100" u="none" strike="noStrike">
                          <a:effectLst/>
                        </a:rPr>
                        <a:t>Vietnam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1,165.42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11,553.07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7.68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50969772"/>
                  </a:ext>
                </a:extLst>
              </a:tr>
              <a:tr h="184150">
                <a:tc>
                  <a:txBody>
                    <a:bodyPr/>
                    <a:lstStyle/>
                    <a:p>
                      <a:pPr algn="l" fontAlgn="b"/>
                      <a:r>
                        <a:rPr lang="en-US" sz="1100" u="none" strike="noStrike">
                          <a:effectLst/>
                        </a:rPr>
                        <a:t>Nauru</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4,389.81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15,102.66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7.54</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6069079"/>
                  </a:ext>
                </a:extLst>
              </a:tr>
              <a:tr h="184150">
                <a:tc>
                  <a:txBody>
                    <a:bodyPr/>
                    <a:lstStyle/>
                    <a:p>
                      <a:pPr algn="l" fontAlgn="b"/>
                      <a:r>
                        <a:rPr lang="en-US" sz="1100" u="none" strike="noStrike">
                          <a:effectLst/>
                        </a:rPr>
                        <a:t>Estonia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6,476.33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42,191.51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7.47</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7493543"/>
                  </a:ext>
                </a:extLst>
              </a:tr>
              <a:tr h="184150">
                <a:tc>
                  <a:txBody>
                    <a:bodyPr/>
                    <a:lstStyle/>
                    <a:p>
                      <a:pPr algn="l" fontAlgn="b"/>
                      <a:r>
                        <a:rPr lang="en-US" sz="1100" u="none" strike="noStrike">
                          <a:effectLst/>
                        </a:rPr>
                        <a:t>Latvia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5,514.67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34,468.60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7.30</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4321223"/>
                  </a:ext>
                </a:extLst>
              </a:tr>
              <a:tr h="184150">
                <a:tc>
                  <a:txBody>
                    <a:bodyPr/>
                    <a:lstStyle/>
                    <a:p>
                      <a:pPr algn="l" fontAlgn="b"/>
                      <a:r>
                        <a:rPr lang="en-US" sz="1100" u="none" strike="noStrike">
                          <a:effectLst/>
                        </a:rPr>
                        <a:t>Lao PDR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1,024.63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8,674.03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7.13</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09979000"/>
                  </a:ext>
                </a:extLst>
              </a:tr>
              <a:tr h="18415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50600527"/>
                  </a:ext>
                </a:extLst>
              </a:tr>
              <a:tr h="184150">
                <a:tc>
                  <a:txBody>
                    <a:bodyPr/>
                    <a:lstStyle/>
                    <a:p>
                      <a:pPr algn="l" fontAlgn="b"/>
                      <a:r>
                        <a:rPr lang="en-US" sz="1100" u="none" strike="noStrike">
                          <a:effectLst/>
                        </a:rPr>
                        <a:t>Gabon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12,381.91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15,597.52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0.75</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7523874"/>
                  </a:ext>
                </a:extLst>
              </a:tr>
              <a:tr h="184150">
                <a:tc>
                  <a:txBody>
                    <a:bodyPr/>
                    <a:lstStyle/>
                    <a:p>
                      <a:pPr algn="l" fontAlgn="b"/>
                      <a:r>
                        <a:rPr lang="en-US" sz="1100" u="none" strike="noStrike">
                          <a:effectLst/>
                        </a:rPr>
                        <a:t>Oman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26,185.95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31,117.76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0.58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9601920"/>
                  </a:ext>
                </a:extLst>
              </a:tr>
              <a:tr h="184150">
                <a:tc>
                  <a:txBody>
                    <a:bodyPr/>
                    <a:lstStyle/>
                    <a:p>
                      <a:pPr algn="l" fontAlgn="b"/>
                      <a:r>
                        <a:rPr lang="en-US" sz="1100" u="none" strike="noStrike">
                          <a:effectLst/>
                        </a:rPr>
                        <a:t>Brunei Darussalam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55,853.61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66,619.87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0.57</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2226475"/>
                  </a:ext>
                </a:extLst>
              </a:tr>
              <a:tr h="184150">
                <a:tc>
                  <a:txBody>
                    <a:bodyPr/>
                    <a:lstStyle/>
                    <a:p>
                      <a:pPr algn="l" fontAlgn="b"/>
                      <a:r>
                        <a:rPr lang="en-US" sz="1100" u="none" strike="noStrike">
                          <a:effectLst/>
                        </a:rPr>
                        <a:t>Congo, Rep.</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3,471.17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3,616.86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0.13</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7587099"/>
                  </a:ext>
                </a:extLst>
              </a:tr>
              <a:tr h="184150">
                <a:tc>
                  <a:txBody>
                    <a:bodyPr/>
                    <a:lstStyle/>
                    <a:p>
                      <a:pPr algn="l" fontAlgn="b"/>
                      <a:r>
                        <a:rPr lang="en-US" sz="1100" u="none" strike="noStrike">
                          <a:effectLst/>
                        </a:rPr>
                        <a:t>Cayman Islands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71,482.57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72,481.01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0.10</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4118412"/>
                  </a:ext>
                </a:extLst>
              </a:tr>
              <a:tr h="184150">
                <a:tc>
                  <a:txBody>
                    <a:bodyPr/>
                    <a:lstStyle/>
                    <a:p>
                      <a:pPr algn="l" fontAlgn="b"/>
                      <a:r>
                        <a:rPr lang="en-US" sz="1100" u="none" strike="noStrike">
                          <a:effectLst/>
                        </a:rPr>
                        <a:t>Qatar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96,713.11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93,521.44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-0.16</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3863133"/>
                  </a:ext>
                </a:extLst>
              </a:tr>
              <a:tr h="184150">
                <a:tc>
                  <a:txBody>
                    <a:bodyPr/>
                    <a:lstStyle/>
                    <a:p>
                      <a:pPr algn="l" fontAlgn="b"/>
                      <a:r>
                        <a:rPr lang="en-US" sz="1100" u="none" strike="noStrike">
                          <a:effectLst/>
                        </a:rPr>
                        <a:t>Curacao</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21,888.35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20,681.24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-0.28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2704446"/>
                  </a:ext>
                </a:extLst>
              </a:tr>
              <a:tr h="184150">
                <a:tc>
                  <a:txBody>
                    <a:bodyPr/>
                    <a:lstStyle/>
                    <a:p>
                      <a:pPr algn="l" fontAlgn="b"/>
                      <a:r>
                        <a:rPr lang="en-US" sz="1100" u="none" strike="noStrike">
                          <a:effectLst/>
                        </a:rPr>
                        <a:t>United Arab Emirates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87,131.68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66,766.05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-0.88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1552285"/>
                  </a:ext>
                </a:extLst>
              </a:tr>
              <a:tr h="184150">
                <a:tc>
                  <a:txBody>
                    <a:bodyPr/>
                    <a:lstStyle/>
                    <a:p>
                      <a:pPr algn="l" fontAlgn="b"/>
                      <a:r>
                        <a:rPr lang="en-US" sz="1100" u="none" strike="noStrike">
                          <a:effectLst/>
                        </a:rPr>
                        <a:t>Kuwait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59,865.10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47,303.13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-0.94</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1127079"/>
                  </a:ext>
                </a:extLst>
              </a:tr>
              <a:tr h="184150">
                <a:tc>
                  <a:txBody>
                    <a:bodyPr/>
                    <a:lstStyle/>
                    <a:p>
                      <a:pPr algn="l" fontAlgn="b"/>
                      <a:r>
                        <a:rPr lang="en-US" sz="1100" u="none" strike="noStrike">
                          <a:effectLst/>
                        </a:rPr>
                        <a:t>South Sudan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2,913.32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1,234.73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-11.54</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52737001"/>
                  </a:ext>
                </a:extLst>
              </a:tr>
            </a:tbl>
          </a:graphicData>
        </a:graphic>
      </p:graphicFrame>
      <p:sp>
        <p:nvSpPr>
          <p:cNvPr id="5" name="Content Placeholder 2"/>
          <p:cNvSpPr txBox="1">
            <a:spLocks/>
          </p:cNvSpPr>
          <p:nvPr/>
        </p:nvSpPr>
        <p:spPr>
          <a:xfrm>
            <a:off x="838201" y="1825625"/>
            <a:ext cx="4562194" cy="2136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There are huge differences in growth rates too</a:t>
            </a:r>
          </a:p>
          <a:p>
            <a:r>
              <a:rPr lang="en-US" dirty="0" smtClean="0"/>
              <a:t>And differences in growth rates can matter a lot over time</a:t>
            </a:r>
            <a:endParaRPr lang="en-US" dirty="0"/>
          </a:p>
        </p:txBody>
      </p:sp>
      <p:graphicFrame>
        <p:nvGraphicFramePr>
          <p:cNvPr id="6" name="Table 5"/>
          <p:cNvGraphicFramePr>
            <a:graphicFrameLocks noGrp="1"/>
          </p:cNvGraphicFramePr>
          <p:nvPr>
            <p:extLst/>
          </p:nvPr>
        </p:nvGraphicFramePr>
        <p:xfrm>
          <a:off x="505686" y="3781827"/>
          <a:ext cx="4876312" cy="1256466"/>
        </p:xfrm>
        <a:graphic>
          <a:graphicData uri="http://schemas.openxmlformats.org/drawingml/2006/table">
            <a:tbl>
              <a:tblPr>
                <a:tableStyleId>{616DA210-FB5B-4158-B5E0-FEB733F419BA}</a:tableStyleId>
              </a:tblPr>
              <a:tblGrid>
                <a:gridCol w="1514130">
                  <a:extLst>
                    <a:ext uri="{9D8B030D-6E8A-4147-A177-3AD203B41FA5}">
                      <a16:colId xmlns:a16="http://schemas.microsoft.com/office/drawing/2014/main" val="3877613223"/>
                    </a:ext>
                  </a:extLst>
                </a:gridCol>
                <a:gridCol w="722782">
                  <a:extLst>
                    <a:ext uri="{9D8B030D-6E8A-4147-A177-3AD203B41FA5}">
                      <a16:colId xmlns:a16="http://schemas.microsoft.com/office/drawing/2014/main" val="448993395"/>
                    </a:ext>
                  </a:extLst>
                </a:gridCol>
                <a:gridCol w="834392">
                  <a:extLst>
                    <a:ext uri="{9D8B030D-6E8A-4147-A177-3AD203B41FA5}">
                      <a16:colId xmlns:a16="http://schemas.microsoft.com/office/drawing/2014/main" val="1407991222"/>
                    </a:ext>
                  </a:extLst>
                </a:gridCol>
                <a:gridCol w="834392">
                  <a:extLst>
                    <a:ext uri="{9D8B030D-6E8A-4147-A177-3AD203B41FA5}">
                      <a16:colId xmlns:a16="http://schemas.microsoft.com/office/drawing/2014/main" val="174953070"/>
                    </a:ext>
                  </a:extLst>
                </a:gridCol>
                <a:gridCol w="970616">
                  <a:extLst>
                    <a:ext uri="{9D8B030D-6E8A-4147-A177-3AD203B41FA5}">
                      <a16:colId xmlns:a16="http://schemas.microsoft.com/office/drawing/2014/main" val="2424640378"/>
                    </a:ext>
                  </a:extLst>
                </a:gridCol>
              </a:tblGrid>
              <a:tr h="371580">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12813" marR="12813" marT="12813"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12813" marR="12813" marT="12813" marB="0" anchor="b"/>
                </a:tc>
                <a:tc gridSpan="3">
                  <a:txBody>
                    <a:bodyPr/>
                    <a:lstStyle/>
                    <a:p>
                      <a:pPr algn="ctr" fontAlgn="b"/>
                      <a:r>
                        <a:rPr lang="en-US" sz="1600" u="none" strike="noStrike">
                          <a:effectLst/>
                        </a:rPr>
                        <a:t>Years From Today</a:t>
                      </a:r>
                      <a:endParaRPr lang="en-US" sz="1600" b="0" i="0" u="none" strike="noStrike">
                        <a:solidFill>
                          <a:srgbClr val="000000"/>
                        </a:solidFill>
                        <a:effectLst/>
                        <a:latin typeface="Calibri" panose="020F0502020204030204" pitchFamily="34" charset="0"/>
                      </a:endParaRPr>
                    </a:p>
                  </a:txBody>
                  <a:tcPr marL="12813" marR="12813" marT="1281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5068793"/>
                  </a:ext>
                </a:extLst>
              </a:tr>
              <a:tr h="371580">
                <a:tc>
                  <a:txBody>
                    <a:bodyPr/>
                    <a:lstStyle/>
                    <a:p>
                      <a:pPr algn="l" fontAlgn="b"/>
                      <a:r>
                        <a:rPr lang="en-US" sz="1600" u="none" strike="noStrike" dirty="0">
                          <a:effectLst/>
                        </a:rPr>
                        <a:t>Annual Growth %</a:t>
                      </a:r>
                      <a:endParaRPr lang="en-US" sz="1600" b="0" i="0" u="none" strike="noStrike" dirty="0">
                        <a:solidFill>
                          <a:srgbClr val="000000"/>
                        </a:solidFill>
                        <a:effectLst/>
                        <a:latin typeface="Calibri" panose="020F0502020204030204" pitchFamily="34" charset="0"/>
                      </a:endParaRPr>
                    </a:p>
                  </a:txBody>
                  <a:tcPr marL="12813" marR="12813" marT="12813" marB="0" anchor="b"/>
                </a:tc>
                <a:tc>
                  <a:txBody>
                    <a:bodyPr/>
                    <a:lstStyle/>
                    <a:p>
                      <a:pPr algn="l" fontAlgn="b"/>
                      <a:r>
                        <a:rPr lang="en-US" sz="1600" u="none" strike="noStrike">
                          <a:effectLst/>
                        </a:rPr>
                        <a:t>Today</a:t>
                      </a:r>
                      <a:endParaRPr lang="en-US" sz="1600" b="0" i="0" u="none" strike="noStrike">
                        <a:solidFill>
                          <a:srgbClr val="000000"/>
                        </a:solidFill>
                        <a:effectLst/>
                        <a:latin typeface="Calibri" panose="020F0502020204030204" pitchFamily="34" charset="0"/>
                      </a:endParaRPr>
                    </a:p>
                  </a:txBody>
                  <a:tcPr marL="12813" marR="12813" marT="12813" marB="0" anchor="b"/>
                </a:tc>
                <a:tc>
                  <a:txBody>
                    <a:bodyPr/>
                    <a:lstStyle/>
                    <a:p>
                      <a:pPr algn="ct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12813" marR="12813" marT="12813"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12813" marR="12813" marT="12813" marB="0" anchor="b"/>
                </a:tc>
                <a:tc>
                  <a:txBody>
                    <a:bodyPr/>
                    <a:lstStyle/>
                    <a:p>
                      <a:pPr algn="ctr" fontAlgn="b"/>
                      <a:r>
                        <a:rPr lang="en-US" sz="1600" u="none" strike="noStrike" dirty="0">
                          <a:effectLst/>
                        </a:rPr>
                        <a:t>200</a:t>
                      </a:r>
                      <a:endParaRPr lang="en-US" sz="1600" b="0" i="0" u="none" strike="noStrike" dirty="0">
                        <a:solidFill>
                          <a:srgbClr val="000000"/>
                        </a:solidFill>
                        <a:effectLst/>
                        <a:latin typeface="Calibri" panose="020F0502020204030204" pitchFamily="34" charset="0"/>
                      </a:endParaRPr>
                    </a:p>
                  </a:txBody>
                  <a:tcPr marL="12813" marR="12813" marT="12813" marB="0" anchor="b"/>
                </a:tc>
                <a:extLst>
                  <a:ext uri="{0D108BD9-81ED-4DB2-BD59-A6C34878D82A}">
                    <a16:rowId xmlns:a16="http://schemas.microsoft.com/office/drawing/2014/main" val="654188667"/>
                  </a:ext>
                </a:extLst>
              </a:tr>
              <a:tr h="0">
                <a:tc>
                  <a:txBody>
                    <a:bodyPr/>
                    <a:lstStyle/>
                    <a:p>
                      <a:pPr algn="ctr" fontAlgn="t"/>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dirty="0">
                          <a:effectLst/>
                        </a:rPr>
                        <a:t>122.02</a:t>
                      </a:r>
                      <a:endParaRPr lang="en-US" sz="1600" b="0" i="0" u="none" strike="noStrike" dirty="0">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270.48</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731.60</a:t>
                      </a:r>
                      <a:endParaRPr lang="en-US" sz="1600" b="0" i="0" u="none" strike="noStrike">
                        <a:solidFill>
                          <a:srgbClr val="000000"/>
                        </a:solidFill>
                        <a:effectLst/>
                        <a:latin typeface="Calibri" panose="020F0502020204030204" pitchFamily="34" charset="0"/>
                      </a:endParaRPr>
                    </a:p>
                  </a:txBody>
                  <a:tcPr marL="12813" marR="12813" marT="12813" marB="0"/>
                </a:tc>
                <a:extLst>
                  <a:ext uri="{0D108BD9-81ED-4DB2-BD59-A6C34878D82A}">
                    <a16:rowId xmlns:a16="http://schemas.microsoft.com/office/drawing/2014/main" val="1329439408"/>
                  </a:ext>
                </a:extLst>
              </a:tr>
              <a:tr h="0">
                <a:tc>
                  <a:txBody>
                    <a:bodyPr/>
                    <a:lstStyle/>
                    <a:p>
                      <a:pPr algn="ctr" fontAlgn="t"/>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148.59</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724.46</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dirty="0">
                          <a:effectLst/>
                        </a:rPr>
                        <a:t>5248.49</a:t>
                      </a:r>
                      <a:endParaRPr lang="en-US" sz="1600" b="0" i="0" u="none" strike="noStrike" dirty="0">
                        <a:solidFill>
                          <a:srgbClr val="000000"/>
                        </a:solidFill>
                        <a:effectLst/>
                        <a:latin typeface="Calibri" panose="020F0502020204030204" pitchFamily="34" charset="0"/>
                      </a:endParaRPr>
                    </a:p>
                  </a:txBody>
                  <a:tcPr marL="12813" marR="12813" marT="12813" marB="0"/>
                </a:tc>
                <a:extLst>
                  <a:ext uri="{0D108BD9-81ED-4DB2-BD59-A6C34878D82A}">
                    <a16:rowId xmlns:a16="http://schemas.microsoft.com/office/drawing/2014/main" val="1370304910"/>
                  </a:ext>
                </a:extLst>
              </a:tr>
            </a:tbl>
          </a:graphicData>
        </a:graphic>
      </p:graphicFrame>
      <p:sp>
        <p:nvSpPr>
          <p:cNvPr id="7" name="TextBox 6"/>
          <p:cNvSpPr txBox="1"/>
          <p:nvPr/>
        </p:nvSpPr>
        <p:spPr>
          <a:xfrm>
            <a:off x="838201" y="5504873"/>
            <a:ext cx="4543798" cy="923330"/>
          </a:xfrm>
          <a:prstGeom prst="rect">
            <a:avLst/>
          </a:prstGeom>
          <a:noFill/>
        </p:spPr>
        <p:txBody>
          <a:bodyPr wrap="square" rtlCol="0">
            <a:spAutoFit/>
          </a:bodyPr>
          <a:lstStyle/>
          <a:p>
            <a:r>
              <a:rPr lang="en-US" dirty="0" smtClean="0"/>
              <a:t>So, even small increases in annual growth rates can make a big difference if sustained over a long time.</a:t>
            </a:r>
            <a:endParaRPr lang="en-US" dirty="0"/>
          </a:p>
        </p:txBody>
      </p:sp>
    </p:spTree>
    <p:extLst>
      <p:ext uri="{BB962C8B-B14F-4D97-AF65-F5344CB8AC3E}">
        <p14:creationId xmlns:p14="http://schemas.microsoft.com/office/powerpoint/2010/main" val="11487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normAutofit/>
          </a:bodyPr>
          <a:lstStyle/>
          <a:p>
            <a:pPr eaLnBrk="1" hangingPunct="1"/>
            <a:r>
              <a:rPr lang="en-US" dirty="0" smtClean="0"/>
              <a:t>GDP is both …</a:t>
            </a:r>
          </a:p>
        </p:txBody>
      </p:sp>
      <p:sp>
        <p:nvSpPr>
          <p:cNvPr id="21507" name="Rectangle 5"/>
          <p:cNvSpPr>
            <a:spLocks noGrp="1" noChangeArrowheads="1"/>
          </p:cNvSpPr>
          <p:nvPr>
            <p:ph idx="1"/>
          </p:nvPr>
        </p:nvSpPr>
        <p:spPr/>
        <p:txBody>
          <a:bodyPr/>
          <a:lstStyle/>
          <a:p>
            <a:pPr>
              <a:lnSpc>
                <a:spcPct val="105000"/>
              </a:lnSpc>
              <a:spcBef>
                <a:spcPct val="35000"/>
              </a:spcBef>
            </a:pPr>
            <a:r>
              <a:rPr lang="en-US" dirty="0" smtClean="0"/>
              <a:t>Total </a:t>
            </a:r>
            <a:r>
              <a:rPr lang="en-US" i="1" dirty="0" smtClean="0"/>
              <a:t>expenditure</a:t>
            </a:r>
            <a:r>
              <a:rPr lang="en-US" dirty="0" smtClean="0"/>
              <a:t> on domestically-produced final goods and services.</a:t>
            </a:r>
          </a:p>
          <a:p>
            <a:pPr>
              <a:lnSpc>
                <a:spcPct val="105000"/>
              </a:lnSpc>
              <a:spcBef>
                <a:spcPct val="35000"/>
              </a:spcBef>
            </a:pPr>
            <a:r>
              <a:rPr lang="en-US" dirty="0" smtClean="0"/>
              <a:t>Total </a:t>
            </a:r>
            <a:r>
              <a:rPr lang="en-US" i="1" dirty="0" smtClean="0"/>
              <a:t>income</a:t>
            </a:r>
            <a:r>
              <a:rPr lang="en-US" dirty="0" smtClean="0"/>
              <a:t> earned by domestically-located productive resources. </a:t>
            </a:r>
          </a:p>
        </p:txBody>
      </p:sp>
      <p:sp>
        <p:nvSpPr>
          <p:cNvPr id="26630" name="Rectangle 6"/>
          <p:cNvSpPr>
            <a:spLocks noChangeArrowheads="1"/>
          </p:cNvSpPr>
          <p:nvPr/>
        </p:nvSpPr>
        <p:spPr bwMode="auto">
          <a:xfrm>
            <a:off x="2900364" y="4313239"/>
            <a:ext cx="6511925" cy="1608137"/>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nchor="ctr"/>
          <a:lstStyle/>
          <a:p>
            <a:pPr marL="112713" algn="ctr">
              <a:lnSpc>
                <a:spcPct val="110000"/>
              </a:lnSpc>
              <a:spcBef>
                <a:spcPct val="40000"/>
              </a:spcBef>
              <a:buClr>
                <a:srgbClr val="99FF99"/>
              </a:buClr>
              <a:buSzPct val="80000"/>
              <a:defRPr/>
            </a:pPr>
            <a:r>
              <a:rPr lang="en-US" sz="2800" i="1" dirty="0"/>
              <a:t>Expenditure equals income because </a:t>
            </a:r>
            <a:br>
              <a:rPr lang="en-US" sz="2800" i="1" dirty="0"/>
            </a:br>
            <a:r>
              <a:rPr lang="en-US" sz="2800" i="1" dirty="0"/>
              <a:t>every dollar spent by a buyer </a:t>
            </a:r>
            <a:br>
              <a:rPr lang="en-US" sz="2800" i="1" dirty="0"/>
            </a:br>
            <a:r>
              <a:rPr lang="en-US" sz="2800" i="1" dirty="0"/>
              <a:t>becomes income to the seller. </a:t>
            </a:r>
          </a:p>
        </p:txBody>
      </p:sp>
    </p:spTree>
    <p:extLst>
      <p:ext uri="{BB962C8B-B14F-4D97-AF65-F5344CB8AC3E}">
        <p14:creationId xmlns:p14="http://schemas.microsoft.com/office/powerpoint/2010/main" val="84451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0">
                                            <p:bg/>
                                          </p:spTgt>
                                        </p:tgtEl>
                                        <p:attrNameLst>
                                          <p:attrName>style.visibility</p:attrName>
                                        </p:attrNameLst>
                                      </p:cBhvr>
                                      <p:to>
                                        <p:strVal val="visible"/>
                                      </p:to>
                                    </p:set>
                                    <p:animEffect transition="in" filter="dissolve">
                                      <p:cBhvr>
                                        <p:cTn id="7" dur="500"/>
                                        <p:tgtEl>
                                          <p:spTgt spid="2663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30">
                                            <p:txEl>
                                              <p:pRg st="0" end="0"/>
                                            </p:txEl>
                                          </p:spTgt>
                                        </p:tgtEl>
                                        <p:attrNameLst>
                                          <p:attrName>style.visibility</p:attrName>
                                        </p:attrNameLst>
                                      </p:cBhvr>
                                      <p:to>
                                        <p:strVal val="visible"/>
                                      </p:to>
                                    </p:set>
                                    <p:animEffect transition="in" filter="dissolve">
                                      <p:cBhvr>
                                        <p:cTn id="10" dur="500"/>
                                        <p:tgtEl>
                                          <p:spTgt spid="266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GDP (current US$): </a:t>
            </a:r>
            <a:r>
              <a:rPr lang="en-US" dirty="0">
                <a:hlinkClick r:id="rId2"/>
              </a:rPr>
              <a:t>https://</a:t>
            </a:r>
            <a:r>
              <a:rPr lang="en-US" dirty="0" smtClean="0">
                <a:hlinkClick r:id="rId2"/>
              </a:rPr>
              <a:t>data.worldbank.org/indicator/NY.GDP.MKTP.CD</a:t>
            </a:r>
            <a:r>
              <a:rPr lang="en-US" dirty="0" smtClean="0"/>
              <a:t> </a:t>
            </a:r>
            <a:endParaRPr lang="en-US" dirty="0"/>
          </a:p>
          <a:p>
            <a:r>
              <a:rPr lang="en-US" dirty="0" smtClean="0"/>
              <a:t>GDP</a:t>
            </a:r>
            <a:r>
              <a:rPr lang="en-US" dirty="0"/>
              <a:t>, PPP (current international </a:t>
            </a:r>
            <a:r>
              <a:rPr lang="en-US" dirty="0" smtClean="0"/>
              <a:t>$): </a:t>
            </a:r>
            <a:r>
              <a:rPr lang="en-US" dirty="0">
                <a:hlinkClick r:id="rId3"/>
              </a:rPr>
              <a:t>https://</a:t>
            </a:r>
            <a:r>
              <a:rPr lang="en-US" dirty="0" smtClean="0">
                <a:hlinkClick r:id="rId3"/>
              </a:rPr>
              <a:t>data.worldbank.org/indicator/NY.GDP.MKTP.PP.CD</a:t>
            </a:r>
            <a:r>
              <a:rPr lang="en-US" dirty="0" smtClean="0"/>
              <a:t> </a:t>
            </a:r>
            <a:endParaRPr lang="en-US" dirty="0"/>
          </a:p>
          <a:p>
            <a:r>
              <a:rPr lang="en-US" dirty="0"/>
              <a:t>GDP per capita (current US</a:t>
            </a:r>
            <a:r>
              <a:rPr lang="en-US" dirty="0" smtClean="0"/>
              <a:t>$): </a:t>
            </a:r>
            <a:r>
              <a:rPr lang="en-US" dirty="0">
                <a:hlinkClick r:id="rId4"/>
              </a:rPr>
              <a:t>https://</a:t>
            </a:r>
            <a:r>
              <a:rPr lang="en-US" dirty="0" smtClean="0">
                <a:hlinkClick r:id="rId4"/>
              </a:rPr>
              <a:t>data.worldbank.org/indicator/NY.GDP.PCAP.CD</a:t>
            </a:r>
            <a:r>
              <a:rPr lang="en-US" dirty="0" smtClean="0"/>
              <a:t> </a:t>
            </a:r>
            <a:endParaRPr lang="en-US" dirty="0"/>
          </a:p>
          <a:p>
            <a:r>
              <a:rPr lang="en-US" dirty="0" smtClean="0"/>
              <a:t>GDP </a:t>
            </a:r>
            <a:r>
              <a:rPr lang="en-US" dirty="0"/>
              <a:t>per capita, PPP (current international </a:t>
            </a:r>
            <a:r>
              <a:rPr lang="en-US" dirty="0" smtClean="0"/>
              <a:t>$): </a:t>
            </a:r>
            <a:r>
              <a:rPr lang="en-US" dirty="0">
                <a:hlinkClick r:id="rId5"/>
              </a:rPr>
              <a:t>https://</a:t>
            </a:r>
            <a:r>
              <a:rPr lang="en-US" dirty="0" smtClean="0">
                <a:hlinkClick r:id="rId5"/>
              </a:rPr>
              <a:t>data.worldbank.org/indicator/NY.GDP.PCAP.PP.CD</a:t>
            </a:r>
            <a:r>
              <a:rPr lang="en-US" dirty="0" smtClean="0"/>
              <a:t> </a:t>
            </a:r>
            <a:endParaRPr lang="en-US" dirty="0"/>
          </a:p>
          <a:p>
            <a:r>
              <a:rPr lang="en-US" dirty="0" smtClean="0"/>
              <a:t>GDP </a:t>
            </a:r>
            <a:r>
              <a:rPr lang="en-US" dirty="0"/>
              <a:t>growth (annual </a:t>
            </a:r>
            <a:r>
              <a:rPr lang="en-US" dirty="0" smtClean="0"/>
              <a:t>%): </a:t>
            </a:r>
            <a:r>
              <a:rPr lang="en-US" dirty="0">
                <a:hlinkClick r:id="rId6"/>
              </a:rPr>
              <a:t>https://</a:t>
            </a:r>
            <a:r>
              <a:rPr lang="en-US" dirty="0" smtClean="0">
                <a:hlinkClick r:id="rId6"/>
              </a:rPr>
              <a:t>data.worldbank.org/indicator/NY.GDP.MKTP.KD.ZG</a:t>
            </a:r>
            <a:r>
              <a:rPr lang="en-US" dirty="0" smtClean="0"/>
              <a:t> </a:t>
            </a:r>
            <a:endParaRPr lang="en-US" dirty="0"/>
          </a:p>
          <a:p>
            <a:r>
              <a:rPr lang="en-US" dirty="0" smtClean="0"/>
              <a:t>GDP </a:t>
            </a:r>
            <a:r>
              <a:rPr lang="en-US" dirty="0"/>
              <a:t>per capita growth (annual </a:t>
            </a:r>
            <a:r>
              <a:rPr lang="en-US" dirty="0" smtClean="0"/>
              <a:t>%): </a:t>
            </a:r>
            <a:r>
              <a:rPr lang="en-US" dirty="0">
                <a:hlinkClick r:id="rId7"/>
              </a:rPr>
              <a:t>https://</a:t>
            </a:r>
            <a:r>
              <a:rPr lang="en-US" dirty="0" smtClean="0">
                <a:hlinkClick r:id="rId7"/>
              </a:rPr>
              <a:t>data.worldbank.org/indicator/NY.GDP.PCAP.KD.ZG</a:t>
            </a:r>
            <a:r>
              <a:rPr lang="en-US" dirty="0" smtClean="0"/>
              <a:t> </a:t>
            </a:r>
            <a:endParaRPr lang="en-US" dirty="0"/>
          </a:p>
        </p:txBody>
      </p:sp>
    </p:spTree>
    <p:extLst>
      <p:ext uri="{BB962C8B-B14F-4D97-AF65-F5344CB8AC3E}">
        <p14:creationId xmlns:p14="http://schemas.microsoft.com/office/powerpoint/2010/main" val="387287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Facts of </a:t>
            </a:r>
            <a:r>
              <a:rPr lang="en-US" dirty="0" smtClean="0"/>
              <a:t>Wealth</a:t>
            </a:r>
            <a:endParaRPr lang="en-US" dirty="0"/>
          </a:p>
        </p:txBody>
      </p:sp>
      <p:sp>
        <p:nvSpPr>
          <p:cNvPr id="3" name="Content Placeholder 2"/>
          <p:cNvSpPr>
            <a:spLocks noGrp="1"/>
          </p:cNvSpPr>
          <p:nvPr>
            <p:ph idx="1"/>
          </p:nvPr>
        </p:nvSpPr>
        <p:spPr/>
        <p:txBody>
          <a:bodyPr/>
          <a:lstStyle/>
          <a:p>
            <a:r>
              <a:rPr lang="en-US" dirty="0"/>
              <a:t>Video: </a:t>
            </a:r>
            <a:r>
              <a:rPr lang="en-US" dirty="0">
                <a:hlinkClick r:id="rId2"/>
              </a:rPr>
              <a:t>https://</a:t>
            </a:r>
            <a:r>
              <a:rPr lang="en-US" dirty="0" smtClean="0">
                <a:hlinkClick r:id="rId2"/>
              </a:rPr>
              <a:t>youtu.be/PzAr_mL0Qd8</a:t>
            </a:r>
            <a:endParaRPr lang="en-US" dirty="0" smtClean="0"/>
          </a:p>
          <a:p>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smtClean="0"/>
              <a:t>CHAPTER 5 MEASURING A NATION’S INCOME</a:t>
            </a:r>
            <a:endParaRPr lang="en-US"/>
          </a:p>
        </p:txBody>
      </p:sp>
    </p:spTree>
    <p:extLst>
      <p:ext uri="{BB962C8B-B14F-4D97-AF65-F5344CB8AC3E}">
        <p14:creationId xmlns:p14="http://schemas.microsoft.com/office/powerpoint/2010/main" val="353009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rate math</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0162226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70088" y="227014"/>
            <a:ext cx="8266112" cy="1106487"/>
          </a:xfrm>
        </p:spPr>
        <p:txBody>
          <a:bodyPr/>
          <a:lstStyle/>
          <a:p>
            <a:pPr eaLnBrk="1" hangingPunct="1"/>
            <a:r>
              <a:rPr lang="en-US" sz="3000" dirty="0"/>
              <a:t>Two arithmetic tricks for </a:t>
            </a:r>
            <a:br>
              <a:rPr lang="en-US" sz="3000" dirty="0"/>
            </a:br>
            <a:r>
              <a:rPr lang="en-US" sz="3000" dirty="0"/>
              <a:t>working with percentage changes</a:t>
            </a:r>
          </a:p>
        </p:txBody>
      </p:sp>
      <p:sp>
        <p:nvSpPr>
          <p:cNvPr id="100355" name="Rectangle 3"/>
          <p:cNvSpPr>
            <a:spLocks noGrp="1" noChangeArrowheads="1"/>
          </p:cNvSpPr>
          <p:nvPr>
            <p:ph type="body" idx="1"/>
          </p:nvPr>
        </p:nvSpPr>
        <p:spPr>
          <a:xfrm>
            <a:off x="2171700" y="3952875"/>
            <a:ext cx="8001000" cy="2279650"/>
          </a:xfrm>
        </p:spPr>
        <p:txBody>
          <a:bodyPr>
            <a:normAutofit fontScale="92500" lnSpcReduction="10000"/>
          </a:bodyPr>
          <a:lstStyle/>
          <a:p>
            <a:pPr marL="973138" indent="-973138">
              <a:lnSpc>
                <a:spcPct val="125000"/>
              </a:lnSpc>
              <a:buNone/>
            </a:pPr>
            <a:r>
              <a:rPr lang="en-US" dirty="0" smtClean="0"/>
              <a:t>Example: If your hourly wage rises 5% </a:t>
            </a:r>
            <a:br>
              <a:rPr lang="en-US" dirty="0" smtClean="0"/>
            </a:br>
            <a:r>
              <a:rPr lang="en-US" dirty="0" smtClean="0"/>
              <a:t>and you work 7% more hours, </a:t>
            </a:r>
            <a:br>
              <a:rPr lang="en-US" dirty="0" smtClean="0"/>
            </a:br>
            <a:r>
              <a:rPr lang="en-US" dirty="0" smtClean="0"/>
              <a:t>then your wage income rises </a:t>
            </a:r>
            <a:br>
              <a:rPr lang="en-US" dirty="0" smtClean="0"/>
            </a:br>
            <a:r>
              <a:rPr lang="en-US" dirty="0" smtClean="0"/>
              <a:t>approximately 12%.</a:t>
            </a:r>
            <a:endParaRPr lang="en-US" dirty="0" smtClean="0">
              <a:sym typeface="Symbol" pitchFamily="18" charset="2"/>
            </a:endParaRPr>
          </a:p>
        </p:txBody>
      </p:sp>
      <p:sp>
        <p:nvSpPr>
          <p:cNvPr id="100356" name="Text Box 4"/>
          <p:cNvSpPr txBox="1">
            <a:spLocks noChangeArrowheads="1"/>
          </p:cNvSpPr>
          <p:nvPr/>
        </p:nvSpPr>
        <p:spPr bwMode="auto">
          <a:xfrm>
            <a:off x="2432051" y="1465264"/>
            <a:ext cx="7540625" cy="2352675"/>
          </a:xfrm>
          <a:prstGeom prst="rect">
            <a:avLst/>
          </a:prstGeom>
          <a:solidFill>
            <a:srgbClr val="FFCCCC"/>
          </a:solidFill>
          <a:ln w="9525">
            <a:solidFill>
              <a:schemeClr val="tx1"/>
            </a:solidFill>
            <a:miter lim="800000"/>
            <a:headEnd/>
            <a:tailEnd/>
          </a:ln>
        </p:spPr>
        <p:txBody>
          <a:bodyPr lIns="137160" tIns="91440" bIns="137160">
            <a:spAutoFit/>
          </a:bodyPr>
          <a:lstStyle>
            <a:lvl1pPr eaLnBrk="0" hangingPunct="0">
              <a:tabLst>
                <a:tab pos="461963" algn="l"/>
              </a:tabLst>
              <a:defRPr>
                <a:solidFill>
                  <a:schemeClr val="tx1"/>
                </a:solidFill>
                <a:latin typeface="Arial" charset="0"/>
                <a:cs typeface="Arial" charset="0"/>
              </a:defRPr>
            </a:lvl1pPr>
            <a:lvl2pPr marL="742950" indent="-285750" eaLnBrk="0" hangingPunct="0">
              <a:tabLst>
                <a:tab pos="461963" algn="l"/>
              </a:tabLst>
              <a:defRPr>
                <a:solidFill>
                  <a:schemeClr val="tx1"/>
                </a:solidFill>
                <a:latin typeface="Arial" charset="0"/>
                <a:cs typeface="Arial" charset="0"/>
              </a:defRPr>
            </a:lvl2pPr>
            <a:lvl3pPr marL="1143000" indent="-228600" eaLnBrk="0" hangingPunct="0">
              <a:tabLst>
                <a:tab pos="461963" algn="l"/>
              </a:tabLst>
              <a:defRPr>
                <a:solidFill>
                  <a:schemeClr val="tx1"/>
                </a:solidFill>
                <a:latin typeface="Arial" charset="0"/>
                <a:cs typeface="Arial" charset="0"/>
              </a:defRPr>
            </a:lvl3pPr>
            <a:lvl4pPr marL="1600200" indent="-228600" eaLnBrk="0" hangingPunct="0">
              <a:tabLst>
                <a:tab pos="461963" algn="l"/>
              </a:tabLst>
              <a:defRPr>
                <a:solidFill>
                  <a:schemeClr val="tx1"/>
                </a:solidFill>
                <a:latin typeface="Arial" charset="0"/>
                <a:cs typeface="Arial" charset="0"/>
              </a:defRPr>
            </a:lvl4pPr>
            <a:lvl5pPr marL="2057400" indent="-228600" eaLnBrk="0" hangingPunct="0">
              <a:tabLst>
                <a:tab pos="4619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619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619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619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61963" algn="l"/>
              </a:tabLst>
              <a:defRPr>
                <a:solidFill>
                  <a:schemeClr val="tx1"/>
                </a:solidFill>
                <a:latin typeface="Arial" charset="0"/>
                <a:cs typeface="Arial" charset="0"/>
              </a:defRPr>
            </a:lvl9pPr>
          </a:lstStyle>
          <a:p>
            <a:pPr eaLnBrk="1" hangingPunct="1">
              <a:lnSpc>
                <a:spcPct val="120000"/>
              </a:lnSpc>
              <a:spcBef>
                <a:spcPct val="20000"/>
              </a:spcBef>
              <a:buSzPct val="110000"/>
              <a:buFont typeface="Wingdings" pitchFamily="2" charset="2"/>
              <a:buNone/>
            </a:pPr>
            <a:r>
              <a:rPr lang="en-US" sz="2800" b="1" dirty="0">
                <a:solidFill>
                  <a:srgbClr val="000000"/>
                </a:solidFill>
                <a:latin typeface="+mn-lt"/>
              </a:rPr>
              <a:t>1.</a:t>
            </a:r>
            <a:r>
              <a:rPr lang="en-US" sz="2800" dirty="0">
                <a:solidFill>
                  <a:srgbClr val="000000"/>
                </a:solidFill>
                <a:latin typeface="+mn-lt"/>
              </a:rPr>
              <a:t>  For any variables </a:t>
            </a:r>
            <a:r>
              <a:rPr lang="en-US" sz="2800" b="1" i="1" dirty="0">
                <a:solidFill>
                  <a:srgbClr val="000000"/>
                </a:solidFill>
                <a:latin typeface="+mn-lt"/>
              </a:rPr>
              <a:t>X</a:t>
            </a:r>
            <a:r>
              <a:rPr lang="en-US" sz="2800" dirty="0">
                <a:solidFill>
                  <a:srgbClr val="000000"/>
                </a:solidFill>
                <a:latin typeface="+mn-lt"/>
              </a:rPr>
              <a:t>  and </a:t>
            </a:r>
            <a:r>
              <a:rPr lang="en-US" sz="2800" b="1" i="1" dirty="0">
                <a:solidFill>
                  <a:srgbClr val="000000"/>
                </a:solidFill>
                <a:latin typeface="+mn-lt"/>
              </a:rPr>
              <a:t>Y</a:t>
            </a:r>
            <a:r>
              <a:rPr lang="en-US" sz="2800" dirty="0">
                <a:solidFill>
                  <a:srgbClr val="000000"/>
                </a:solidFill>
                <a:latin typeface="+mn-lt"/>
              </a:rPr>
              <a:t>, </a:t>
            </a:r>
          </a:p>
          <a:p>
            <a:pPr eaLnBrk="1" hangingPunct="1">
              <a:lnSpc>
                <a:spcPct val="120000"/>
              </a:lnSpc>
              <a:spcBef>
                <a:spcPct val="15000"/>
              </a:spcBef>
              <a:buSzPct val="110000"/>
              <a:buFont typeface="Wingdings" pitchFamily="2" charset="2"/>
              <a:buNone/>
            </a:pPr>
            <a:r>
              <a:rPr lang="en-US" sz="2800" dirty="0">
                <a:solidFill>
                  <a:srgbClr val="000000"/>
                </a:solidFill>
                <a:latin typeface="+mn-lt"/>
              </a:rPr>
              <a:t>	percentage change in (</a:t>
            </a:r>
            <a:r>
              <a:rPr lang="en-US" sz="2800" b="1" i="1" dirty="0">
                <a:solidFill>
                  <a:srgbClr val="000000"/>
                </a:solidFill>
                <a:latin typeface="+mn-lt"/>
              </a:rPr>
              <a:t>X</a:t>
            </a:r>
            <a:r>
              <a:rPr lang="en-US" sz="2800" dirty="0">
                <a:solidFill>
                  <a:srgbClr val="000000"/>
                </a:solidFill>
                <a:latin typeface="+mn-lt"/>
              </a:rPr>
              <a:t> </a:t>
            </a:r>
            <a:r>
              <a:rPr lang="en-US" sz="2800" b="1" dirty="0">
                <a:solidFill>
                  <a:srgbClr val="000000"/>
                </a:solidFill>
                <a:latin typeface="+mn-lt"/>
                <a:sym typeface="Symbol" pitchFamily="18" charset="2"/>
              </a:rPr>
              <a:t></a:t>
            </a:r>
            <a:r>
              <a:rPr lang="en-US" sz="1400" dirty="0">
                <a:solidFill>
                  <a:srgbClr val="000000"/>
                </a:solidFill>
                <a:latin typeface="+mn-lt"/>
                <a:sym typeface="Symbol" pitchFamily="18" charset="2"/>
              </a:rPr>
              <a:t> </a:t>
            </a:r>
            <a:r>
              <a:rPr lang="en-US" sz="2800" b="1" i="1" dirty="0">
                <a:solidFill>
                  <a:srgbClr val="000000"/>
                </a:solidFill>
                <a:latin typeface="+mn-lt"/>
                <a:sym typeface="Symbol" pitchFamily="18" charset="2"/>
              </a:rPr>
              <a:t>Y</a:t>
            </a:r>
            <a:r>
              <a:rPr lang="en-US" sz="1400" dirty="0">
                <a:solidFill>
                  <a:srgbClr val="000000"/>
                </a:solidFill>
                <a:latin typeface="+mn-lt"/>
                <a:sym typeface="Symbol" pitchFamily="18" charset="2"/>
              </a:rPr>
              <a:t> </a:t>
            </a:r>
            <a:r>
              <a:rPr lang="en-US" sz="2800" dirty="0">
                <a:solidFill>
                  <a:srgbClr val="000000"/>
                </a:solidFill>
                <a:latin typeface="+mn-lt"/>
                <a:sym typeface="Symbol" pitchFamily="18" charset="2"/>
              </a:rPr>
              <a:t>)</a:t>
            </a:r>
            <a:br>
              <a:rPr lang="en-US" sz="2800" dirty="0">
                <a:solidFill>
                  <a:srgbClr val="000000"/>
                </a:solidFill>
                <a:latin typeface="+mn-lt"/>
                <a:sym typeface="Symbol" pitchFamily="18" charset="2"/>
              </a:rPr>
            </a:br>
            <a:r>
              <a:rPr lang="en-US" sz="2800" dirty="0">
                <a:solidFill>
                  <a:srgbClr val="000000"/>
                </a:solidFill>
                <a:latin typeface="+mn-lt"/>
                <a:sym typeface="Symbol" pitchFamily="18" charset="2"/>
              </a:rPr>
              <a:t>		  </a:t>
            </a:r>
            <a:r>
              <a:rPr lang="en-US" sz="2800" dirty="0">
                <a:solidFill>
                  <a:srgbClr val="000000"/>
                </a:solidFill>
                <a:latin typeface="+mn-lt"/>
              </a:rPr>
              <a:t>percentage change in </a:t>
            </a:r>
            <a:r>
              <a:rPr lang="en-US" sz="2800" b="1" i="1" dirty="0">
                <a:solidFill>
                  <a:srgbClr val="000000"/>
                </a:solidFill>
                <a:latin typeface="+mn-lt"/>
              </a:rPr>
              <a:t>X</a:t>
            </a:r>
            <a:br>
              <a:rPr lang="en-US" sz="2800" b="1" i="1" dirty="0">
                <a:solidFill>
                  <a:srgbClr val="000000"/>
                </a:solidFill>
                <a:latin typeface="+mn-lt"/>
              </a:rPr>
            </a:br>
            <a:r>
              <a:rPr lang="en-US" sz="2800" b="1" i="1" dirty="0">
                <a:solidFill>
                  <a:srgbClr val="000000"/>
                </a:solidFill>
                <a:latin typeface="+mn-lt"/>
              </a:rPr>
              <a:t>		    </a:t>
            </a:r>
            <a:r>
              <a:rPr lang="en-US" sz="2800" dirty="0">
                <a:solidFill>
                  <a:srgbClr val="000000"/>
                </a:solidFill>
                <a:latin typeface="+mn-lt"/>
                <a:sym typeface="Symbol" pitchFamily="18" charset="2"/>
              </a:rPr>
              <a:t>+  </a:t>
            </a:r>
            <a:r>
              <a:rPr lang="en-US" sz="2800" dirty="0">
                <a:solidFill>
                  <a:srgbClr val="000000"/>
                </a:solidFill>
                <a:latin typeface="+mn-lt"/>
              </a:rPr>
              <a:t>percentage change in </a:t>
            </a:r>
            <a:r>
              <a:rPr lang="en-US" sz="2800" b="1" i="1" dirty="0">
                <a:solidFill>
                  <a:srgbClr val="000000"/>
                </a:solidFill>
                <a:latin typeface="+mn-lt"/>
              </a:rPr>
              <a:t>Y</a:t>
            </a:r>
            <a:endParaRPr lang="en-US" sz="2400" dirty="0">
              <a:solidFill>
                <a:srgbClr val="000000"/>
              </a:solidFill>
              <a:latin typeface="+mn-lt"/>
            </a:endParaRPr>
          </a:p>
        </p:txBody>
      </p:sp>
    </p:spTree>
    <p:extLst>
      <p:ext uri="{BB962C8B-B14F-4D97-AF65-F5344CB8AC3E}">
        <p14:creationId xmlns:p14="http://schemas.microsoft.com/office/powerpoint/2010/main" val="414239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3" autoUpdateAnimBg="0"/>
      <p:bldP spid="10035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70088" y="227014"/>
            <a:ext cx="8266112" cy="1106487"/>
          </a:xfrm>
        </p:spPr>
        <p:txBody>
          <a:bodyPr/>
          <a:lstStyle/>
          <a:p>
            <a:pPr eaLnBrk="1" hangingPunct="1"/>
            <a:r>
              <a:rPr lang="en-US" sz="3000" dirty="0"/>
              <a:t>Two arithmetic tricks for </a:t>
            </a:r>
            <a:br>
              <a:rPr lang="en-US" sz="3000" dirty="0"/>
            </a:br>
            <a:r>
              <a:rPr lang="en-US" sz="3000" dirty="0"/>
              <a:t>working with percentage changes</a:t>
            </a:r>
          </a:p>
        </p:txBody>
      </p:sp>
      <p:sp>
        <p:nvSpPr>
          <p:cNvPr id="100355" name="Rectangle 3"/>
          <p:cNvSpPr>
            <a:spLocks noGrp="1" noChangeArrowheads="1"/>
          </p:cNvSpPr>
          <p:nvPr>
            <p:ph type="body" idx="1"/>
          </p:nvPr>
        </p:nvSpPr>
        <p:spPr>
          <a:xfrm>
            <a:off x="2171700" y="3654425"/>
            <a:ext cx="8001000" cy="2279650"/>
          </a:xfrm>
        </p:spPr>
        <p:txBody>
          <a:bodyPr>
            <a:normAutofit fontScale="92500"/>
          </a:bodyPr>
          <a:lstStyle/>
          <a:p>
            <a:pPr marL="855663" indent="-855663">
              <a:lnSpc>
                <a:spcPct val="125000"/>
              </a:lnSpc>
              <a:spcBef>
                <a:spcPct val="40000"/>
              </a:spcBef>
              <a:buNone/>
            </a:pPr>
            <a:r>
              <a:rPr lang="en-US" dirty="0" smtClean="0"/>
              <a:t>Example:	GDP deflator = 100 </a:t>
            </a:r>
            <a:r>
              <a:rPr lang="en-US" dirty="0" smtClean="0">
                <a:sym typeface="Symbol" pitchFamily="18" charset="2"/>
              </a:rPr>
              <a:t></a:t>
            </a:r>
            <a:r>
              <a:rPr lang="en-US" dirty="0" smtClean="0"/>
              <a:t> NGDP/RGDP.</a:t>
            </a:r>
          </a:p>
          <a:p>
            <a:pPr marL="855663" indent="-855663">
              <a:lnSpc>
                <a:spcPct val="125000"/>
              </a:lnSpc>
              <a:spcBef>
                <a:spcPct val="40000"/>
              </a:spcBef>
              <a:buNone/>
            </a:pPr>
            <a:r>
              <a:rPr lang="en-US" dirty="0" smtClean="0"/>
              <a:t>	If NGDP rises 9% and RGDP rises 4%, </a:t>
            </a:r>
            <a:br>
              <a:rPr lang="en-US" dirty="0" smtClean="0"/>
            </a:br>
            <a:r>
              <a:rPr lang="en-US" dirty="0" smtClean="0"/>
              <a:t>then the inflation rate is approximately 5%.</a:t>
            </a:r>
          </a:p>
        </p:txBody>
      </p:sp>
      <p:sp>
        <p:nvSpPr>
          <p:cNvPr id="100356" name="Text Box 4"/>
          <p:cNvSpPr txBox="1">
            <a:spLocks noChangeArrowheads="1"/>
          </p:cNvSpPr>
          <p:nvPr/>
        </p:nvSpPr>
        <p:spPr bwMode="auto">
          <a:xfrm>
            <a:off x="2432051" y="1465263"/>
            <a:ext cx="7540625" cy="1782026"/>
          </a:xfrm>
          <a:prstGeom prst="rect">
            <a:avLst/>
          </a:prstGeom>
          <a:solidFill>
            <a:srgbClr val="FFCCCC"/>
          </a:solidFill>
          <a:ln w="9525">
            <a:solidFill>
              <a:schemeClr val="tx1"/>
            </a:solidFill>
            <a:miter lim="800000"/>
            <a:headEnd/>
            <a:tailEnd/>
          </a:ln>
        </p:spPr>
        <p:txBody>
          <a:bodyPr lIns="137160" tIns="91440" bIns="137160">
            <a:spAutoFit/>
          </a:bodyPr>
          <a:lstStyle>
            <a:lvl1pPr eaLnBrk="0" hangingPunct="0">
              <a:tabLst>
                <a:tab pos="461963" algn="l"/>
              </a:tabLst>
              <a:defRPr>
                <a:solidFill>
                  <a:schemeClr val="tx1"/>
                </a:solidFill>
                <a:latin typeface="Arial" charset="0"/>
                <a:cs typeface="Arial" charset="0"/>
              </a:defRPr>
            </a:lvl1pPr>
            <a:lvl2pPr marL="742950" indent="-285750" eaLnBrk="0" hangingPunct="0">
              <a:tabLst>
                <a:tab pos="461963" algn="l"/>
              </a:tabLst>
              <a:defRPr>
                <a:solidFill>
                  <a:schemeClr val="tx1"/>
                </a:solidFill>
                <a:latin typeface="Arial" charset="0"/>
                <a:cs typeface="Arial" charset="0"/>
              </a:defRPr>
            </a:lvl2pPr>
            <a:lvl3pPr marL="1143000" indent="-228600" eaLnBrk="0" hangingPunct="0">
              <a:tabLst>
                <a:tab pos="461963" algn="l"/>
              </a:tabLst>
              <a:defRPr>
                <a:solidFill>
                  <a:schemeClr val="tx1"/>
                </a:solidFill>
                <a:latin typeface="Arial" charset="0"/>
                <a:cs typeface="Arial" charset="0"/>
              </a:defRPr>
            </a:lvl3pPr>
            <a:lvl4pPr marL="1600200" indent="-228600" eaLnBrk="0" hangingPunct="0">
              <a:tabLst>
                <a:tab pos="461963" algn="l"/>
              </a:tabLst>
              <a:defRPr>
                <a:solidFill>
                  <a:schemeClr val="tx1"/>
                </a:solidFill>
                <a:latin typeface="Arial" charset="0"/>
                <a:cs typeface="Arial" charset="0"/>
              </a:defRPr>
            </a:lvl4pPr>
            <a:lvl5pPr marL="2057400" indent="-228600" eaLnBrk="0" hangingPunct="0">
              <a:tabLst>
                <a:tab pos="4619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619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619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619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61963" algn="l"/>
              </a:tabLst>
              <a:defRPr>
                <a:solidFill>
                  <a:schemeClr val="tx1"/>
                </a:solidFill>
                <a:latin typeface="Arial" charset="0"/>
                <a:cs typeface="Arial" charset="0"/>
              </a:defRPr>
            </a:lvl9pPr>
          </a:lstStyle>
          <a:p>
            <a:pPr eaLnBrk="1" hangingPunct="1">
              <a:lnSpc>
                <a:spcPct val="120000"/>
              </a:lnSpc>
              <a:spcBef>
                <a:spcPct val="25000"/>
              </a:spcBef>
              <a:buSzPct val="110000"/>
              <a:buFont typeface="Wingdings" pitchFamily="2" charset="2"/>
              <a:buNone/>
            </a:pPr>
            <a:r>
              <a:rPr lang="en-US" sz="2800" b="1" dirty="0">
                <a:solidFill>
                  <a:srgbClr val="000000"/>
                </a:solidFill>
                <a:latin typeface="+mn-lt"/>
              </a:rPr>
              <a:t>2.</a:t>
            </a:r>
            <a:r>
              <a:rPr lang="en-US" sz="2800" dirty="0">
                <a:solidFill>
                  <a:srgbClr val="000000"/>
                </a:solidFill>
                <a:latin typeface="+mn-lt"/>
              </a:rPr>
              <a:t>  percentage change in  (</a:t>
            </a:r>
            <a:r>
              <a:rPr lang="en-US" sz="2800" b="1" i="1" dirty="0">
                <a:solidFill>
                  <a:srgbClr val="000000"/>
                </a:solidFill>
                <a:latin typeface="+mn-lt"/>
              </a:rPr>
              <a:t>X</a:t>
            </a:r>
            <a:r>
              <a:rPr lang="en-US" sz="2800" i="1" dirty="0">
                <a:solidFill>
                  <a:srgbClr val="000000"/>
                </a:solidFill>
                <a:latin typeface="+mn-lt"/>
              </a:rPr>
              <a:t>/</a:t>
            </a:r>
            <a:r>
              <a:rPr lang="en-US" sz="2800" b="1" i="1" dirty="0">
                <a:solidFill>
                  <a:srgbClr val="000000"/>
                </a:solidFill>
                <a:latin typeface="+mn-lt"/>
                <a:sym typeface="Symbol" pitchFamily="18" charset="2"/>
              </a:rPr>
              <a:t>Y</a:t>
            </a:r>
            <a:r>
              <a:rPr lang="en-US" sz="1400" dirty="0">
                <a:solidFill>
                  <a:srgbClr val="000000"/>
                </a:solidFill>
                <a:latin typeface="+mn-lt"/>
                <a:sym typeface="Symbol" pitchFamily="18" charset="2"/>
              </a:rPr>
              <a:t> </a:t>
            </a:r>
            <a:r>
              <a:rPr lang="en-US" sz="2800" dirty="0">
                <a:solidFill>
                  <a:srgbClr val="000000"/>
                </a:solidFill>
                <a:latin typeface="+mn-lt"/>
                <a:sym typeface="Symbol" pitchFamily="18" charset="2"/>
              </a:rPr>
              <a:t>)</a:t>
            </a:r>
            <a:br>
              <a:rPr lang="en-US" sz="2800" dirty="0">
                <a:solidFill>
                  <a:srgbClr val="000000"/>
                </a:solidFill>
                <a:latin typeface="+mn-lt"/>
                <a:sym typeface="Symbol" pitchFamily="18" charset="2"/>
              </a:rPr>
            </a:br>
            <a:r>
              <a:rPr lang="en-US" sz="2800" dirty="0">
                <a:solidFill>
                  <a:srgbClr val="000000"/>
                </a:solidFill>
                <a:latin typeface="+mn-lt"/>
                <a:sym typeface="Symbol" pitchFamily="18" charset="2"/>
              </a:rPr>
              <a:t>		  </a:t>
            </a:r>
            <a:r>
              <a:rPr lang="en-US" sz="2800" dirty="0">
                <a:solidFill>
                  <a:srgbClr val="000000"/>
                </a:solidFill>
                <a:latin typeface="+mn-lt"/>
              </a:rPr>
              <a:t>percentage change in </a:t>
            </a:r>
            <a:r>
              <a:rPr lang="en-US" sz="2800" b="1" i="1" dirty="0">
                <a:solidFill>
                  <a:srgbClr val="000000"/>
                </a:solidFill>
                <a:latin typeface="+mn-lt"/>
              </a:rPr>
              <a:t>X</a:t>
            </a:r>
            <a:br>
              <a:rPr lang="en-US" sz="2800" b="1" i="1" dirty="0">
                <a:solidFill>
                  <a:srgbClr val="000000"/>
                </a:solidFill>
                <a:latin typeface="+mn-lt"/>
              </a:rPr>
            </a:br>
            <a:r>
              <a:rPr lang="en-US" sz="2800" b="1" i="1" dirty="0">
                <a:solidFill>
                  <a:srgbClr val="000000"/>
                </a:solidFill>
                <a:latin typeface="+mn-lt"/>
              </a:rPr>
              <a:t>		    </a:t>
            </a:r>
            <a:r>
              <a:rPr lang="en-US" sz="2800" b="1" dirty="0">
                <a:solidFill>
                  <a:srgbClr val="000000"/>
                </a:solidFill>
                <a:latin typeface="+mn-lt"/>
                <a:sym typeface="Symbol" pitchFamily="18" charset="2"/>
              </a:rPr>
              <a:t></a:t>
            </a:r>
            <a:r>
              <a:rPr lang="en-US" sz="2800" dirty="0">
                <a:solidFill>
                  <a:srgbClr val="000000"/>
                </a:solidFill>
                <a:latin typeface="+mn-lt"/>
                <a:sym typeface="Symbol" pitchFamily="18" charset="2"/>
              </a:rPr>
              <a:t> </a:t>
            </a:r>
            <a:r>
              <a:rPr lang="en-US" sz="2800" dirty="0">
                <a:solidFill>
                  <a:srgbClr val="000000"/>
                </a:solidFill>
                <a:latin typeface="+mn-lt"/>
              </a:rPr>
              <a:t>percentage change in </a:t>
            </a:r>
            <a:r>
              <a:rPr lang="en-US" sz="2800" b="1" i="1" dirty="0">
                <a:solidFill>
                  <a:srgbClr val="000000"/>
                </a:solidFill>
                <a:latin typeface="+mn-lt"/>
              </a:rPr>
              <a:t>Y</a:t>
            </a:r>
            <a:endParaRPr lang="en-US" sz="2400" dirty="0">
              <a:solidFill>
                <a:srgbClr val="000000"/>
              </a:solidFill>
              <a:latin typeface="+mn-lt"/>
            </a:endParaRPr>
          </a:p>
        </p:txBody>
      </p:sp>
    </p:spTree>
    <p:extLst>
      <p:ext uri="{BB962C8B-B14F-4D97-AF65-F5344CB8AC3E}">
        <p14:creationId xmlns:p14="http://schemas.microsoft.com/office/powerpoint/2010/main" val="120499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Effect transition="in" filter="wipe(left)">
                                      <p:cBhvr>
                                        <p:cTn id="17" dur="500"/>
                                        <p:tgtEl>
                                          <p:spTgt spid="100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3" autoUpdateAnimBg="0"/>
      <p:bldP spid="10035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5"/>
          <p:cNvSpPr>
            <a:spLocks noGrp="1" noChangeArrowheads="1"/>
          </p:cNvSpPr>
          <p:nvPr>
            <p:ph type="body" idx="4294967295"/>
          </p:nvPr>
        </p:nvSpPr>
        <p:spPr>
          <a:xfrm>
            <a:off x="2024062" y="321470"/>
            <a:ext cx="8229824" cy="4525119"/>
          </a:xfrm>
        </p:spPr>
        <p:txBody>
          <a:bodyPr/>
          <a:lstStyle/>
          <a:p>
            <a:pPr eaLnBrk="1" hangingPunct="1"/>
            <a:r>
              <a:rPr lang="en-US" dirty="0" smtClean="0">
                <a:sym typeface="Times New Roman" pitchFamily="18" charset="0"/>
              </a:rPr>
              <a:t>The growth rate of the </a:t>
            </a:r>
            <a:r>
              <a:rPr lang="en-US" i="1" dirty="0" smtClean="0">
                <a:sym typeface="Times New Roman" pitchFamily="18" charset="0"/>
              </a:rPr>
              <a:t>ratio</a:t>
            </a:r>
            <a:r>
              <a:rPr lang="en-US" dirty="0" smtClean="0">
                <a:sym typeface="Times New Roman" pitchFamily="18" charset="0"/>
              </a:rPr>
              <a:t> of two variables equals the </a:t>
            </a:r>
            <a:r>
              <a:rPr lang="en-US" i="1" dirty="0" smtClean="0">
                <a:sym typeface="Times New Roman" pitchFamily="18" charset="0"/>
              </a:rPr>
              <a:t>difference</a:t>
            </a:r>
            <a:r>
              <a:rPr lang="en-US" dirty="0" smtClean="0">
                <a:sym typeface="Times New Roman" pitchFamily="18" charset="0"/>
              </a:rPr>
              <a:t> of their growth rates.</a:t>
            </a:r>
          </a:p>
          <a:p>
            <a:pPr eaLnBrk="1" hangingPunct="1"/>
            <a:r>
              <a:rPr lang="en-US" dirty="0" smtClean="0">
                <a:sym typeface="Times New Roman" pitchFamily="18" charset="0"/>
              </a:rPr>
              <a:t>The growth rate of the  </a:t>
            </a:r>
            <a:r>
              <a:rPr lang="en-US" i="1" dirty="0" smtClean="0">
                <a:sym typeface="Times New Roman" pitchFamily="18" charset="0"/>
              </a:rPr>
              <a:t>product</a:t>
            </a:r>
            <a:r>
              <a:rPr lang="en-US" dirty="0" smtClean="0">
                <a:sym typeface="Times New Roman" pitchFamily="18" charset="0"/>
              </a:rPr>
              <a:t> of two variables equals the </a:t>
            </a:r>
            <a:r>
              <a:rPr lang="en-US" i="1" dirty="0" smtClean="0">
                <a:sym typeface="Times New Roman" pitchFamily="18" charset="0"/>
              </a:rPr>
              <a:t>sum</a:t>
            </a:r>
            <a:r>
              <a:rPr lang="en-US" dirty="0" smtClean="0">
                <a:sym typeface="Times New Roman" pitchFamily="18" charset="0"/>
              </a:rPr>
              <a:t> of their growth rates.</a:t>
            </a:r>
          </a:p>
          <a:p>
            <a:pPr eaLnBrk="1" hangingPunct="1"/>
            <a:r>
              <a:rPr lang="en-US" dirty="0" smtClean="0">
                <a:sym typeface="Times New Roman" pitchFamily="18" charset="0"/>
              </a:rPr>
              <a:t>The growth rate of a variable </a:t>
            </a:r>
            <a:r>
              <a:rPr lang="en-US" i="1" dirty="0" smtClean="0">
                <a:sym typeface="Times New Roman" pitchFamily="18" charset="0"/>
              </a:rPr>
              <a:t>raised to </a:t>
            </a:r>
            <a:r>
              <a:rPr lang="en-US" dirty="0" smtClean="0">
                <a:sym typeface="Times New Roman" pitchFamily="18" charset="0"/>
              </a:rPr>
              <a:t>an exponent, is the growth rate of the variable </a:t>
            </a:r>
            <a:r>
              <a:rPr lang="en-US" i="1" dirty="0" smtClean="0">
                <a:sym typeface="Times New Roman" pitchFamily="18" charset="0"/>
              </a:rPr>
              <a:t>times</a:t>
            </a:r>
            <a:r>
              <a:rPr lang="en-US" dirty="0" smtClean="0">
                <a:sym typeface="Times New Roman" pitchFamily="18" charset="0"/>
              </a:rPr>
              <a:t> the exponent.</a:t>
            </a:r>
          </a:p>
          <a:p>
            <a:pPr eaLnBrk="1" hangingPunct="1"/>
            <a:endParaRPr lang="en-US" dirty="0" smtClean="0">
              <a:sym typeface="Times New Roman" pitchFamily="18" charset="0"/>
            </a:endParaRPr>
          </a:p>
          <a:p>
            <a:pPr eaLnBrk="1" hangingPunct="1">
              <a:buFont typeface="Wingdings" pitchFamily="2" charset="2"/>
              <a:buNone/>
            </a:pPr>
            <a:endParaRPr lang="en-US" dirty="0" smtClean="0">
              <a:sym typeface="Times New Roman" pitchFamily="18" charset="0"/>
            </a:endParaRPr>
          </a:p>
          <a:p>
            <a:pPr eaLnBrk="1" hangingPunct="1"/>
            <a:endParaRPr lang="en-US" dirty="0" smtClean="0">
              <a:sym typeface="Times New Roman" pitchFamily="18" charset="0"/>
            </a:endParaRPr>
          </a:p>
          <a:p>
            <a:pPr eaLnBrk="1" hangingPunct="1"/>
            <a:endParaRPr lang="en-US" dirty="0" smtClean="0"/>
          </a:p>
        </p:txBody>
      </p:sp>
      <p:pic>
        <p:nvPicPr>
          <p:cNvPr id="440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275" y="4393406"/>
            <a:ext cx="5911453" cy="19556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1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5"/>
          <p:cNvSpPr>
            <a:spLocks noGrp="1"/>
          </p:cNvSpPr>
          <p:nvPr>
            <p:ph type="title"/>
          </p:nvPr>
        </p:nvSpPr>
        <p:spPr/>
        <p:txBody>
          <a:bodyPr/>
          <a:lstStyle/>
          <a:p>
            <a:r>
              <a:rPr lang="en-US" smtClean="0"/>
              <a:t>If Z = X × Y then g</a:t>
            </a:r>
            <a:r>
              <a:rPr lang="en-US" baseline="-25000" smtClean="0"/>
              <a:t>z</a:t>
            </a:r>
            <a:r>
              <a:rPr lang="en-US" smtClean="0"/>
              <a:t> = g</a:t>
            </a:r>
            <a:r>
              <a:rPr lang="en-US" baseline="-25000" smtClean="0"/>
              <a:t>x</a:t>
            </a:r>
            <a:r>
              <a:rPr lang="en-US" smtClean="0"/>
              <a:t> + g</a:t>
            </a:r>
            <a:r>
              <a:rPr lang="en-US" baseline="-25000" smtClean="0"/>
              <a:t>y</a:t>
            </a:r>
          </a:p>
        </p:txBody>
      </p:sp>
      <p:graphicFrame>
        <p:nvGraphicFramePr>
          <p:cNvPr id="5122" name="Object 2"/>
          <p:cNvGraphicFramePr>
            <a:graphicFrameLocks noChangeAspect="1"/>
          </p:cNvGraphicFramePr>
          <p:nvPr>
            <p:extLst>
              <p:ext uri="{D42A27DB-BD31-4B8C-83A1-F6EECF244321}">
                <p14:modId xmlns:p14="http://schemas.microsoft.com/office/powerpoint/2010/main" val="614328087"/>
              </p:ext>
            </p:extLst>
          </p:nvPr>
        </p:nvGraphicFramePr>
        <p:xfrm>
          <a:off x="1828800" y="1676401"/>
          <a:ext cx="4495800" cy="4966665"/>
        </p:xfrm>
        <a:graphic>
          <a:graphicData uri="http://schemas.openxmlformats.org/presentationml/2006/ole">
            <mc:AlternateContent xmlns:mc="http://schemas.openxmlformats.org/markup-compatibility/2006">
              <mc:Choice xmlns:v="urn:schemas-microsoft-com:vml" Requires="v">
                <p:oleObj spid="_x0000_s7217" name="Equation" r:id="rId3" imgW="1701720" imgH="1879560" progId="Equation.3">
                  <p:embed/>
                </p:oleObj>
              </mc:Choice>
              <mc:Fallback>
                <p:oleObj name="Equation" r:id="rId3" imgW="1701720" imgH="1879560" progId="Equation.3">
                  <p:embed/>
                  <p:pic>
                    <p:nvPicPr>
                      <p:cNvPr id="0" name=""/>
                      <p:cNvPicPr>
                        <a:picLocks noChangeAspect="1" noChangeArrowheads="1"/>
                      </p:cNvPicPr>
                      <p:nvPr/>
                    </p:nvPicPr>
                    <p:blipFill>
                      <a:blip r:embed="rId4"/>
                      <a:srcRect/>
                      <a:stretch>
                        <a:fillRect/>
                      </a:stretch>
                    </p:blipFill>
                    <p:spPr bwMode="auto">
                      <a:xfrm>
                        <a:off x="1828800" y="1676401"/>
                        <a:ext cx="4495800" cy="4966665"/>
                      </a:xfrm>
                      <a:prstGeom prst="rect">
                        <a:avLst/>
                      </a:prstGeom>
                      <a:noFill/>
                      <a:ln>
                        <a:noFill/>
                      </a:ln>
                      <a:effectLst/>
                    </p:spPr>
                  </p:pic>
                </p:oleObj>
              </mc:Fallback>
            </mc:AlternateContent>
          </a:graphicData>
        </a:graphic>
      </p:graphicFrame>
      <p:sp>
        <p:nvSpPr>
          <p:cNvPr id="5125" name="TextBox 6"/>
          <p:cNvSpPr txBox="1">
            <a:spLocks noChangeArrowheads="1"/>
          </p:cNvSpPr>
          <p:nvPr/>
        </p:nvSpPr>
        <p:spPr bwMode="auto">
          <a:xfrm>
            <a:off x="6477000" y="1752601"/>
            <a:ext cx="5257800" cy="11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1800" b="1" dirty="0">
                <a:latin typeface="Calibri" pitchFamily="34" charset="0"/>
                <a:cs typeface="Calibri" pitchFamily="34" charset="0"/>
              </a:rPr>
              <a:t>The growth rates here are in </a:t>
            </a:r>
            <a:r>
              <a:rPr lang="en-US" sz="1800" b="1" i="1" dirty="0">
                <a:latin typeface="Calibri" pitchFamily="34" charset="0"/>
                <a:cs typeface="Calibri" pitchFamily="34" charset="0"/>
              </a:rPr>
              <a:t>decimal</a:t>
            </a:r>
            <a:r>
              <a:rPr lang="en-US" sz="1800" b="1" dirty="0">
                <a:latin typeface="Calibri" pitchFamily="34" charset="0"/>
                <a:cs typeface="Calibri" pitchFamily="34" charset="0"/>
              </a:rPr>
              <a:t> form: for example, if </a:t>
            </a:r>
            <a:r>
              <a:rPr lang="en-US" sz="1800" b="1" i="1" dirty="0">
                <a:latin typeface="Calibri" pitchFamily="34" charset="0"/>
                <a:cs typeface="Calibri" pitchFamily="34" charset="0"/>
              </a:rPr>
              <a:t>X</a:t>
            </a:r>
            <a:r>
              <a:rPr lang="en-US" sz="1800" b="1" dirty="0">
                <a:latin typeface="Calibri" pitchFamily="34" charset="0"/>
                <a:cs typeface="Calibri" pitchFamily="34" charset="0"/>
              </a:rPr>
              <a:t> grows at the rate of 5%, then </a:t>
            </a:r>
            <a:r>
              <a:rPr lang="en-US" sz="1800" b="1" dirty="0" err="1">
                <a:latin typeface="Calibri" pitchFamily="34" charset="0"/>
                <a:cs typeface="Calibri" pitchFamily="34" charset="0"/>
              </a:rPr>
              <a:t>g</a:t>
            </a:r>
            <a:r>
              <a:rPr lang="en-US" sz="1800" b="1" baseline="-25000" dirty="0" err="1">
                <a:latin typeface="Calibri" pitchFamily="34" charset="0"/>
                <a:cs typeface="Calibri" pitchFamily="34" charset="0"/>
              </a:rPr>
              <a:t>x</a:t>
            </a:r>
            <a:r>
              <a:rPr lang="en-US" sz="1800" b="1" dirty="0">
                <a:latin typeface="Calibri" pitchFamily="34" charset="0"/>
                <a:cs typeface="Calibri" pitchFamily="34" charset="0"/>
              </a:rPr>
              <a:t> = 0.05. The product of two decimals is small enough to be ignored: for example, 0.05 × 0.04 = 0.0020.</a:t>
            </a:r>
          </a:p>
        </p:txBody>
      </p:sp>
    </p:spTree>
    <p:extLst>
      <p:ext uri="{BB962C8B-B14F-4D97-AF65-F5344CB8AC3E}">
        <p14:creationId xmlns:p14="http://schemas.microsoft.com/office/powerpoint/2010/main" val="320512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p:cNvSpPr>
            <a:spLocks noGrp="1"/>
          </p:cNvSpPr>
          <p:nvPr>
            <p:ph type="title"/>
          </p:nvPr>
        </p:nvSpPr>
        <p:spPr/>
        <p:txBody>
          <a:bodyPr/>
          <a:lstStyle/>
          <a:p>
            <a:r>
              <a:rPr lang="en-US" smtClean="0"/>
              <a:t>If Z = X ÷ Y then g</a:t>
            </a:r>
            <a:r>
              <a:rPr lang="en-US" baseline="-25000" smtClean="0"/>
              <a:t>z</a:t>
            </a:r>
            <a:r>
              <a:rPr lang="en-US" smtClean="0"/>
              <a:t> = g</a:t>
            </a:r>
            <a:r>
              <a:rPr lang="en-US" baseline="-25000" smtClean="0"/>
              <a:t>x</a:t>
            </a:r>
            <a:r>
              <a:rPr lang="en-US" smtClean="0"/>
              <a:t> – g</a:t>
            </a:r>
            <a:r>
              <a:rPr lang="en-US" baseline="-25000" smtClean="0"/>
              <a:t>y </a:t>
            </a:r>
          </a:p>
        </p:txBody>
      </p:sp>
      <p:graphicFrame>
        <p:nvGraphicFramePr>
          <p:cNvPr id="6146" name="Object 3"/>
          <p:cNvGraphicFramePr>
            <a:graphicFrameLocks noChangeAspect="1"/>
          </p:cNvGraphicFramePr>
          <p:nvPr/>
        </p:nvGraphicFramePr>
        <p:xfrm>
          <a:off x="2024062" y="1446610"/>
          <a:ext cx="2357438" cy="3442395"/>
        </p:xfrm>
        <a:graphic>
          <a:graphicData uri="http://schemas.openxmlformats.org/presentationml/2006/ole">
            <mc:AlternateContent xmlns:mc="http://schemas.openxmlformats.org/markup-compatibility/2006">
              <mc:Choice xmlns:v="urn:schemas-microsoft-com:vml" Requires="v">
                <p:oleObj spid="_x0000_s8240" name="Equation" r:id="rId3" imgW="799920" imgH="1168200" progId="Equation.3">
                  <p:embed/>
                </p:oleObj>
              </mc:Choice>
              <mc:Fallback>
                <p:oleObj name="Equation" r:id="rId3" imgW="799920" imgH="116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2" y="1446610"/>
                        <a:ext cx="2357438" cy="3442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1935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p:txBody>
          <a:bodyPr/>
          <a:lstStyle/>
          <a:p>
            <a:r>
              <a:rPr lang="en-US" smtClean="0"/>
              <a:t>If Z = X</a:t>
            </a:r>
            <a:r>
              <a:rPr lang="en-US" baseline="30000" smtClean="0"/>
              <a:t>a</a:t>
            </a:r>
            <a:r>
              <a:rPr lang="en-US" smtClean="0"/>
              <a:t> then g</a:t>
            </a:r>
            <a:r>
              <a:rPr lang="en-US" baseline="-25000" smtClean="0"/>
              <a:t>z</a:t>
            </a:r>
            <a:r>
              <a:rPr lang="en-US" smtClean="0"/>
              <a:t> = a × g</a:t>
            </a:r>
            <a:r>
              <a:rPr lang="en-US" baseline="-25000" smtClean="0"/>
              <a:t>x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a14:m>
                <a:r>
                  <a:rPr lang="en-US" dirty="0" smtClean="0"/>
                  <a:t>, or </a:t>
                </a:r>
                <a:r>
                  <a:rPr lang="en-US" i="1" dirty="0" smtClean="0"/>
                  <a:t>x</a:t>
                </a:r>
                <a:r>
                  <a:rPr lang="en-US" dirty="0" smtClean="0"/>
                  <a:t> multiplied by itself </a:t>
                </a:r>
                <a:r>
                  <a:rPr lang="en-US" i="1" dirty="0" smtClean="0"/>
                  <a:t>a</a:t>
                </a:r>
                <a:r>
                  <a:rPr lang="en-US" dirty="0" smtClean="0"/>
                  <a:t> times</a:t>
                </a:r>
              </a:p>
              <a:p>
                <a:r>
                  <a:rPr lang="en-US" dirty="0" smtClean="0"/>
                  <a:t>Therefore,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𝑥</m:t>
                        </m:r>
                      </m:sub>
                    </m:sSub>
                  </m:oMath>
                </a14:m>
                <a:r>
                  <a:rPr lang="en-US" dirty="0" smtClean="0"/>
                  <a:t>, or the growth rate of </a:t>
                </a:r>
                <a:r>
                  <a:rPr lang="en-US" i="1" dirty="0" smtClean="0"/>
                  <a:t>x</a:t>
                </a:r>
                <a:r>
                  <a:rPr lang="en-US" dirty="0" smtClean="0"/>
                  <a:t> added to itself </a:t>
                </a:r>
                <a:r>
                  <a:rPr lang="en-US" i="1" dirty="0" smtClean="0"/>
                  <a:t>a</a:t>
                </a:r>
                <a:r>
                  <a:rPr lang="en-US" dirty="0" smtClean="0"/>
                  <a:t> times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Tree>
    <p:extLst>
      <p:ext uri="{BB962C8B-B14F-4D97-AF65-F5344CB8AC3E}">
        <p14:creationId xmlns:p14="http://schemas.microsoft.com/office/powerpoint/2010/main" val="249799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9" name="Picture 8" descr="6889tab03_01"/>
          <p:cNvPicPr>
            <a:picLocks noGrp="1" noChangeAspect="1" noChangeArrowheads="1"/>
          </p:cNvPicPr>
          <p:nvPr>
            <p:ph/>
          </p:nvPr>
        </p:nvPicPr>
        <p:blipFill rotWithShape="1">
          <a:blip r:embed="rId2" cstate="print">
            <a:extLst>
              <a:ext uri="{28A0092B-C50C-407E-A947-70E740481C1C}">
                <a14:useLocalDpi xmlns:a14="http://schemas.microsoft.com/office/drawing/2010/main" val="0"/>
              </a:ext>
            </a:extLst>
          </a:blip>
          <a:srcRect t="21525" b="21858"/>
          <a:stretch/>
        </p:blipFill>
        <p:spPr>
          <a:xfrm>
            <a:off x="2059782" y="1378857"/>
            <a:ext cx="8304609" cy="3526972"/>
          </a:xfrm>
        </p:spPr>
      </p:pic>
    </p:spTree>
    <p:extLst>
      <p:ext uri="{BB962C8B-B14F-4D97-AF65-F5344CB8AC3E}">
        <p14:creationId xmlns:p14="http://schemas.microsoft.com/office/powerpoint/2010/main" val="153321579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t>Final </a:t>
            </a:r>
            <a:r>
              <a:rPr lang="en-US" dirty="0" smtClean="0">
                <a:cs typeface="Arial" charset="0"/>
              </a:rPr>
              <a:t>and Intermediate</a:t>
            </a:r>
            <a:r>
              <a:rPr lang="en-US" dirty="0"/>
              <a:t> </a:t>
            </a:r>
            <a:r>
              <a:rPr lang="en-US" dirty="0" smtClean="0"/>
              <a:t>Goods</a:t>
            </a:r>
            <a:endParaRPr lang="en-US" dirty="0">
              <a:cs typeface="Arial" charset="0"/>
            </a:endParaRPr>
          </a:p>
        </p:txBody>
      </p:sp>
      <p:sp>
        <p:nvSpPr>
          <p:cNvPr id="105475" name="Rectangle 3"/>
          <p:cNvSpPr>
            <a:spLocks noGrp="1" noChangeArrowheads="1"/>
          </p:cNvSpPr>
          <p:nvPr>
            <p:ph type="body" idx="1"/>
          </p:nvPr>
        </p:nvSpPr>
        <p:spPr/>
        <p:txBody>
          <a:bodyPr/>
          <a:lstStyle/>
          <a:p>
            <a:r>
              <a:rPr lang="en-US" dirty="0"/>
              <a:t>GDP </a:t>
            </a:r>
            <a:r>
              <a:rPr lang="en-US" dirty="0" smtClean="0"/>
              <a:t>counts the </a:t>
            </a:r>
            <a:r>
              <a:rPr lang="en-US" dirty="0"/>
              <a:t>value </a:t>
            </a:r>
            <a:r>
              <a:rPr lang="en-US" dirty="0" smtClean="0"/>
              <a:t>of only </a:t>
            </a:r>
            <a:r>
              <a:rPr lang="en-US" dirty="0">
                <a:solidFill>
                  <a:srgbClr val="FF0000"/>
                </a:solidFill>
              </a:rPr>
              <a:t>final goods</a:t>
            </a:r>
            <a:r>
              <a:rPr lang="en-US" dirty="0"/>
              <a:t>, not </a:t>
            </a:r>
            <a:r>
              <a:rPr lang="en-US" dirty="0">
                <a:solidFill>
                  <a:srgbClr val="FF0000"/>
                </a:solidFill>
              </a:rPr>
              <a:t>intermediate goods</a:t>
            </a:r>
            <a:r>
              <a:rPr lang="en-US" dirty="0"/>
              <a:t> </a:t>
            </a:r>
          </a:p>
          <a:p>
            <a:pPr lvl="1"/>
            <a:r>
              <a:rPr lang="en-US" dirty="0" smtClean="0">
                <a:solidFill>
                  <a:srgbClr val="FF0000"/>
                </a:solidFill>
              </a:rPr>
              <a:t>Intermediate </a:t>
            </a:r>
            <a:r>
              <a:rPr lang="en-US" dirty="0">
                <a:solidFill>
                  <a:srgbClr val="FF0000"/>
                </a:solidFill>
              </a:rPr>
              <a:t>goods</a:t>
            </a:r>
            <a:r>
              <a:rPr lang="en-US" dirty="0"/>
              <a:t> are those goods that disappear inside other goods that are produced for sale</a:t>
            </a:r>
          </a:p>
          <a:p>
            <a:pPr lvl="1"/>
            <a:r>
              <a:rPr lang="en-US" dirty="0">
                <a:solidFill>
                  <a:srgbClr val="FF0000"/>
                </a:solidFill>
              </a:rPr>
              <a:t>Final goods</a:t>
            </a:r>
            <a:r>
              <a:rPr lang="en-US" dirty="0"/>
              <a:t> are goods that are not </a:t>
            </a:r>
            <a:r>
              <a:rPr lang="en-US" dirty="0" smtClean="0"/>
              <a:t>intermediate goods</a:t>
            </a:r>
          </a:p>
          <a:p>
            <a:r>
              <a:rPr lang="en-US" dirty="0" smtClean="0"/>
              <a:t>This way, the value of intermediate goods is counted only once, not multiple times.</a:t>
            </a:r>
            <a:endParaRPr lang="en-US" dirty="0"/>
          </a:p>
        </p:txBody>
      </p:sp>
    </p:spTree>
    <p:extLst>
      <p:ext uri="{BB962C8B-B14F-4D97-AF65-F5344CB8AC3E}">
        <p14:creationId xmlns:p14="http://schemas.microsoft.com/office/powerpoint/2010/main" val="344339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price index (CPI)</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786388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smtClean="0"/>
              <a:t>Consumer Price Index (CPI)</a:t>
            </a:r>
          </a:p>
        </p:txBody>
      </p:sp>
      <p:sp>
        <p:nvSpPr>
          <p:cNvPr id="56323" name="Rectangle 5"/>
          <p:cNvSpPr>
            <a:spLocks noGrp="1" noChangeArrowheads="1"/>
          </p:cNvSpPr>
          <p:nvPr>
            <p:ph idx="1"/>
          </p:nvPr>
        </p:nvSpPr>
        <p:spPr/>
        <p:txBody>
          <a:bodyPr>
            <a:normAutofit lnSpcReduction="10000"/>
          </a:bodyPr>
          <a:lstStyle/>
          <a:p>
            <a:pPr eaLnBrk="1" hangingPunct="1"/>
            <a:r>
              <a:rPr lang="en-US" dirty="0" smtClean="0"/>
              <a:t>The </a:t>
            </a:r>
            <a:r>
              <a:rPr lang="en-US" dirty="0" smtClean="0">
                <a:solidFill>
                  <a:srgbClr val="0070C0"/>
                </a:solidFill>
              </a:rPr>
              <a:t>CPI</a:t>
            </a:r>
            <a:r>
              <a:rPr lang="en-US" dirty="0" smtClean="0"/>
              <a:t> is a measure of the overall level of prices</a:t>
            </a:r>
          </a:p>
          <a:p>
            <a:pPr lvl="1"/>
            <a:r>
              <a:rPr lang="en-US" dirty="0" smtClean="0"/>
              <a:t>Recall that the </a:t>
            </a:r>
            <a:r>
              <a:rPr lang="en-US" dirty="0" smtClean="0">
                <a:solidFill>
                  <a:srgbClr val="0070C0"/>
                </a:solidFill>
              </a:rPr>
              <a:t>GDP deflator</a:t>
            </a:r>
            <a:r>
              <a:rPr lang="en-US" dirty="0" smtClean="0"/>
              <a:t> is also a measure </a:t>
            </a:r>
            <a:r>
              <a:rPr lang="en-US" dirty="0"/>
              <a:t>of the overall level of prices</a:t>
            </a:r>
            <a:endParaRPr lang="en-US" dirty="0" smtClean="0"/>
          </a:p>
          <a:p>
            <a:pPr eaLnBrk="1" hangingPunct="1"/>
            <a:r>
              <a:rPr lang="en-US" dirty="0" smtClean="0"/>
              <a:t>The CPI is published by the Bureau of Labor Statistics (BLS) </a:t>
            </a:r>
          </a:p>
          <a:p>
            <a:pPr eaLnBrk="1" hangingPunct="1"/>
            <a:r>
              <a:rPr lang="en-US" dirty="0" smtClean="0"/>
              <a:t>The CPI is used to: </a:t>
            </a:r>
          </a:p>
          <a:p>
            <a:pPr lvl="1" eaLnBrk="1" hangingPunct="1">
              <a:spcBef>
                <a:spcPct val="35000"/>
              </a:spcBef>
            </a:pPr>
            <a:r>
              <a:rPr lang="en-US" dirty="0" smtClean="0"/>
              <a:t>track changes in the typical household’s </a:t>
            </a:r>
            <a:br>
              <a:rPr lang="en-US" dirty="0" smtClean="0"/>
            </a:br>
            <a:r>
              <a:rPr lang="en-US" dirty="0" smtClean="0"/>
              <a:t>cost of living</a:t>
            </a:r>
          </a:p>
          <a:p>
            <a:pPr lvl="1" eaLnBrk="1" hangingPunct="1">
              <a:spcBef>
                <a:spcPct val="35000"/>
              </a:spcBef>
            </a:pPr>
            <a:r>
              <a:rPr lang="en-US" dirty="0" smtClean="0"/>
              <a:t>adjust many contracts for inflation (“COLAs”)</a:t>
            </a:r>
          </a:p>
          <a:p>
            <a:pPr lvl="1" eaLnBrk="1" hangingPunct="1">
              <a:spcBef>
                <a:spcPct val="35000"/>
              </a:spcBef>
            </a:pPr>
            <a:r>
              <a:rPr lang="en-US" dirty="0" smtClean="0"/>
              <a:t>allow comparisons of dollar amounts over time</a:t>
            </a:r>
          </a:p>
        </p:txBody>
      </p:sp>
    </p:spTree>
    <p:extLst>
      <p:ext uri="{BB962C8B-B14F-4D97-AF65-F5344CB8AC3E}">
        <p14:creationId xmlns:p14="http://schemas.microsoft.com/office/powerpoint/2010/main" val="35651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How the BLS constructs the CPI</a:t>
            </a:r>
          </a:p>
        </p:txBody>
      </p:sp>
      <p:sp>
        <p:nvSpPr>
          <p:cNvPr id="3076" name="Rectangle 3"/>
          <p:cNvSpPr>
            <a:spLocks noGrp="1" noChangeArrowheads="1"/>
          </p:cNvSpPr>
          <p:nvPr>
            <p:ph type="body" idx="1"/>
          </p:nvPr>
        </p:nvSpPr>
        <p:spPr/>
        <p:txBody>
          <a:bodyPr/>
          <a:lstStyle/>
          <a:p>
            <a:pPr marL="514350" indent="-514350">
              <a:buNone/>
            </a:pPr>
            <a:r>
              <a:rPr lang="en-US" sz="2600" b="1" dirty="0">
                <a:solidFill>
                  <a:srgbClr val="CC6600"/>
                </a:solidFill>
              </a:rPr>
              <a:t>1</a:t>
            </a:r>
            <a:r>
              <a:rPr lang="en-US" sz="2600" dirty="0"/>
              <a:t>.	</a:t>
            </a:r>
            <a:r>
              <a:rPr lang="en-US" dirty="0" smtClean="0"/>
              <a:t>Survey consumers to determine composition of the typical consumer’s “basket” of goods</a:t>
            </a:r>
          </a:p>
          <a:p>
            <a:pPr marL="514350" indent="-514350">
              <a:buNone/>
            </a:pPr>
            <a:r>
              <a:rPr lang="en-US" sz="2600" b="1" dirty="0">
                <a:solidFill>
                  <a:srgbClr val="CC6600"/>
                </a:solidFill>
              </a:rPr>
              <a:t>2</a:t>
            </a:r>
            <a:r>
              <a:rPr lang="en-US" sz="2600" dirty="0">
                <a:solidFill>
                  <a:srgbClr val="000000"/>
                </a:solidFill>
              </a:rPr>
              <a:t>.	</a:t>
            </a:r>
            <a:r>
              <a:rPr lang="en-US" dirty="0" smtClean="0"/>
              <a:t>Every month, collect data on prices of all items in the basket, and compute cost of basket</a:t>
            </a:r>
          </a:p>
          <a:p>
            <a:pPr marL="514350" indent="-514350">
              <a:buNone/>
            </a:pPr>
            <a:r>
              <a:rPr lang="en-US" sz="2600" b="1" dirty="0">
                <a:solidFill>
                  <a:srgbClr val="CC6600"/>
                </a:solidFill>
              </a:rPr>
              <a:t>3</a:t>
            </a:r>
            <a:r>
              <a:rPr lang="en-US" sz="2600" dirty="0">
                <a:solidFill>
                  <a:srgbClr val="000000"/>
                </a:solidFill>
              </a:rPr>
              <a:t>.	</a:t>
            </a:r>
            <a:r>
              <a:rPr lang="en-US" dirty="0" smtClean="0"/>
              <a:t>CPI in any month equals</a:t>
            </a:r>
          </a:p>
        </p:txBody>
      </p:sp>
      <p:graphicFrame>
        <p:nvGraphicFramePr>
          <p:cNvPr id="108548" name="Object 2"/>
          <p:cNvGraphicFramePr>
            <a:graphicFrameLocks noChangeAspect="1"/>
          </p:cNvGraphicFramePr>
          <p:nvPr/>
        </p:nvGraphicFramePr>
        <p:xfrm>
          <a:off x="2994026" y="4284664"/>
          <a:ext cx="5853113" cy="1025525"/>
        </p:xfrm>
        <a:graphic>
          <a:graphicData uri="http://schemas.openxmlformats.org/presentationml/2006/ole">
            <mc:AlternateContent xmlns:mc="http://schemas.openxmlformats.org/markup-compatibility/2006">
              <mc:Choice xmlns:v="urn:schemas-microsoft-com:vml" Requires="v">
                <p:oleObj spid="_x0000_s3129" name="Equation" r:id="rId4" imgW="2425680" imgH="431640" progId="Equation.DSMT4">
                  <p:embed/>
                </p:oleObj>
              </mc:Choice>
              <mc:Fallback>
                <p:oleObj name="Equation" r:id="rId4" imgW="24256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026" y="4284664"/>
                        <a:ext cx="5853113"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8314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en-US" smtClean="0"/>
              <a:t>The composition of the CPI’s “basket”</a:t>
            </a:r>
          </a:p>
        </p:txBody>
      </p:sp>
      <p:graphicFrame>
        <p:nvGraphicFramePr>
          <p:cNvPr id="114691" name="Object 2"/>
          <p:cNvGraphicFramePr>
            <a:graphicFrameLocks noChangeAspect="1"/>
          </p:cNvGraphicFramePr>
          <p:nvPr/>
        </p:nvGraphicFramePr>
        <p:xfrm>
          <a:off x="2184400" y="1176338"/>
          <a:ext cx="8039100" cy="5307012"/>
        </p:xfrm>
        <a:graphic>
          <a:graphicData uri="http://schemas.openxmlformats.org/presentationml/2006/ole">
            <mc:AlternateContent xmlns:mc="http://schemas.openxmlformats.org/markup-compatibility/2006">
              <mc:Choice xmlns:v="urn:schemas-microsoft-com:vml" Requires="v">
                <p:oleObj spid="_x0000_s4151" name="Chart" r:id="rId4" imgW="7772408" imgH="5133867" progId="MSGraph.Chart.8">
                  <p:embed followColorScheme="full"/>
                </p:oleObj>
              </mc:Choice>
              <mc:Fallback>
                <p:oleObj name="Chart" r:id="rId4" imgW="7772408" imgH="5133867" progId="MSGraph.Chart.8">
                  <p:embed followColorScheme="full"/>
                  <p:pic>
                    <p:nvPicPr>
                      <p:cNvPr id="0" name=""/>
                      <p:cNvPicPr>
                        <a:picLocks noChangeAspect="1" noChangeArrowheads="1"/>
                      </p:cNvPicPr>
                      <p:nvPr/>
                    </p:nvPicPr>
                    <p:blipFill>
                      <a:blip r:embed="rId5"/>
                      <a:srcRect/>
                      <a:stretch>
                        <a:fillRect/>
                      </a:stretch>
                    </p:blipFill>
                    <p:spPr bwMode="auto">
                      <a:xfrm>
                        <a:off x="2184400" y="1176338"/>
                        <a:ext cx="8039100" cy="5307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225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2170113" y="207964"/>
            <a:ext cx="8108950" cy="1195387"/>
          </a:xfrm>
        </p:spPr>
        <p:txBody>
          <a:bodyPr/>
          <a:lstStyle/>
          <a:p>
            <a:pPr eaLnBrk="1" hangingPunct="1">
              <a:lnSpc>
                <a:spcPct val="115000"/>
              </a:lnSpc>
            </a:pPr>
            <a:r>
              <a:rPr lang="en-US" sz="2600" dirty="0">
                <a:solidFill>
                  <a:schemeClr val="accent2"/>
                </a:solidFill>
              </a:rPr>
              <a:t>NOW YOU TRY:  </a:t>
            </a:r>
            <a:br>
              <a:rPr lang="en-US" sz="2600" dirty="0">
                <a:solidFill>
                  <a:schemeClr val="accent2"/>
                </a:solidFill>
              </a:rPr>
            </a:br>
            <a:r>
              <a:rPr lang="en-US" sz="3400" dirty="0">
                <a:solidFill>
                  <a:schemeClr val="accent2"/>
                </a:solidFill>
              </a:rPr>
              <a:t>Compute the CPI</a:t>
            </a:r>
          </a:p>
        </p:txBody>
      </p:sp>
      <p:sp>
        <p:nvSpPr>
          <p:cNvPr id="16" name="Rectangle 3"/>
          <p:cNvSpPr txBox="1">
            <a:spLocks noChangeArrowheads="1"/>
          </p:cNvSpPr>
          <p:nvPr/>
        </p:nvSpPr>
        <p:spPr>
          <a:xfrm>
            <a:off x="2185988" y="1501775"/>
            <a:ext cx="7969250" cy="584200"/>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700" kern="0" dirty="0"/>
              <a:t>Typical consumer’s basket:  </a:t>
            </a:r>
            <a:r>
              <a:rPr lang="en-US" sz="2700" b="1" kern="0" dirty="0">
                <a:solidFill>
                  <a:srgbClr val="0070C0"/>
                </a:solidFill>
              </a:rPr>
              <a:t>20 pizzas, 10 compact discs</a:t>
            </a:r>
          </a:p>
        </p:txBody>
      </p:sp>
      <p:sp>
        <p:nvSpPr>
          <p:cNvPr id="17" name="Rectangle 4"/>
          <p:cNvSpPr>
            <a:spLocks noChangeArrowheads="1"/>
          </p:cNvSpPr>
          <p:nvPr/>
        </p:nvSpPr>
        <p:spPr bwMode="auto">
          <a:xfrm>
            <a:off x="2268538" y="2359026"/>
            <a:ext cx="3657600" cy="3122613"/>
          </a:xfrm>
          <a:prstGeom prst="rect">
            <a:avLst/>
          </a:prstGeom>
          <a:solidFill>
            <a:srgbClr val="FFFFFF"/>
          </a:solidFill>
          <a:ln w="9525">
            <a:solidFill>
              <a:srgbClr val="006699"/>
            </a:solidFill>
            <a:miter lim="800000"/>
            <a:headEnd/>
            <a:tailEnd/>
          </a:ln>
        </p:spPr>
        <p:txBody>
          <a:bodyPr/>
          <a:lstStyle/>
          <a:p>
            <a:pPr eaLnBrk="0" hangingPunct="0">
              <a:spcBef>
                <a:spcPct val="20000"/>
              </a:spcBef>
              <a:buClr>
                <a:schemeClr val="accent2"/>
              </a:buClr>
              <a:tabLst>
                <a:tab pos="1436688" algn="l"/>
                <a:tab pos="2744788" algn="l"/>
              </a:tabLst>
            </a:pPr>
            <a:r>
              <a:rPr kumimoji="1" lang="en-US" sz="2700" dirty="0"/>
              <a:t>prices:</a:t>
            </a:r>
          </a:p>
          <a:p>
            <a:pPr eaLnBrk="0" hangingPunct="0">
              <a:spcBef>
                <a:spcPct val="20000"/>
              </a:spcBef>
              <a:buClr>
                <a:schemeClr val="accent2"/>
              </a:buClr>
              <a:tabLst>
                <a:tab pos="1436688" algn="l"/>
                <a:tab pos="2744788" algn="l"/>
              </a:tabLst>
            </a:pPr>
            <a:r>
              <a:rPr kumimoji="1" lang="en-US" sz="2700" dirty="0"/>
              <a:t>	pizza	CDs</a:t>
            </a:r>
          </a:p>
          <a:p>
            <a:pPr eaLnBrk="0" hangingPunct="0">
              <a:spcBef>
                <a:spcPct val="20000"/>
              </a:spcBef>
              <a:buClr>
                <a:schemeClr val="accent2"/>
              </a:buClr>
              <a:tabLst>
                <a:tab pos="1436688" algn="l"/>
                <a:tab pos="2744788" algn="l"/>
              </a:tabLst>
            </a:pPr>
            <a:r>
              <a:rPr kumimoji="1" lang="en-US" sz="2700" dirty="0"/>
              <a:t>2002	$10	$15</a:t>
            </a:r>
          </a:p>
          <a:p>
            <a:pPr eaLnBrk="0" hangingPunct="0">
              <a:spcBef>
                <a:spcPct val="20000"/>
              </a:spcBef>
              <a:buClr>
                <a:schemeClr val="accent2"/>
              </a:buClr>
              <a:tabLst>
                <a:tab pos="1436688" algn="l"/>
                <a:tab pos="2744788" algn="l"/>
              </a:tabLst>
            </a:pPr>
            <a:r>
              <a:rPr kumimoji="1" lang="en-US" sz="2700" dirty="0"/>
              <a:t>2003	$11	$15</a:t>
            </a:r>
          </a:p>
          <a:p>
            <a:pPr eaLnBrk="0" hangingPunct="0">
              <a:spcBef>
                <a:spcPct val="20000"/>
              </a:spcBef>
              <a:buClr>
                <a:schemeClr val="accent2"/>
              </a:buClr>
              <a:tabLst>
                <a:tab pos="1436688" algn="l"/>
                <a:tab pos="2744788" algn="l"/>
              </a:tabLst>
            </a:pPr>
            <a:r>
              <a:rPr kumimoji="1" lang="en-US" sz="2700" dirty="0"/>
              <a:t>2004	$12	$16</a:t>
            </a:r>
          </a:p>
          <a:p>
            <a:pPr eaLnBrk="0" hangingPunct="0">
              <a:spcBef>
                <a:spcPct val="20000"/>
              </a:spcBef>
              <a:buClr>
                <a:schemeClr val="accent2"/>
              </a:buClr>
              <a:tabLst>
                <a:tab pos="1436688" algn="l"/>
                <a:tab pos="2744788" algn="l"/>
              </a:tabLst>
            </a:pPr>
            <a:r>
              <a:rPr kumimoji="1" lang="en-US" sz="2700" dirty="0"/>
              <a:t>2005	$13	$15</a:t>
            </a:r>
          </a:p>
        </p:txBody>
      </p:sp>
      <p:sp>
        <p:nvSpPr>
          <p:cNvPr id="18" name="Rectangle 5"/>
          <p:cNvSpPr>
            <a:spLocks noChangeArrowheads="1"/>
          </p:cNvSpPr>
          <p:nvPr/>
        </p:nvSpPr>
        <p:spPr bwMode="auto">
          <a:xfrm>
            <a:off x="6259513" y="2354263"/>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0513" indent="-290513" eaLnBrk="0" hangingPunct="0">
              <a:lnSpc>
                <a:spcPct val="105000"/>
              </a:lnSpc>
              <a:spcBef>
                <a:spcPct val="20000"/>
              </a:spcBef>
              <a:buClr>
                <a:schemeClr val="accent2"/>
              </a:buClr>
            </a:pPr>
            <a:r>
              <a:rPr kumimoji="1" lang="en-US" sz="2700">
                <a:solidFill>
                  <a:srgbClr val="000000"/>
                </a:solidFill>
              </a:rPr>
              <a:t>For each year, compute</a:t>
            </a:r>
          </a:p>
          <a:p>
            <a:pPr marL="290513" indent="-290513" eaLnBrk="0" hangingPunct="0">
              <a:lnSpc>
                <a:spcPct val="105000"/>
              </a:lnSpc>
              <a:spcBef>
                <a:spcPct val="20000"/>
              </a:spcBef>
              <a:buClr>
                <a:srgbClr val="006699"/>
              </a:buClr>
              <a:buFont typeface="Wingdings" pitchFamily="2" charset="2"/>
              <a:buChar char="§"/>
            </a:pPr>
            <a:r>
              <a:rPr kumimoji="1" lang="en-US" sz="2700">
                <a:solidFill>
                  <a:srgbClr val="000000"/>
                </a:solidFill>
              </a:rPr>
              <a:t>the cost of the basket</a:t>
            </a:r>
          </a:p>
          <a:p>
            <a:pPr marL="290513" indent="-290513" eaLnBrk="0" hangingPunct="0">
              <a:lnSpc>
                <a:spcPct val="105000"/>
              </a:lnSpc>
              <a:spcBef>
                <a:spcPct val="20000"/>
              </a:spcBef>
              <a:buClr>
                <a:srgbClr val="006699"/>
              </a:buClr>
              <a:buFont typeface="Wingdings" pitchFamily="2" charset="2"/>
              <a:buChar char="§"/>
            </a:pPr>
            <a:r>
              <a:rPr kumimoji="1" lang="en-US" sz="2700">
                <a:solidFill>
                  <a:srgbClr val="000000"/>
                </a:solidFill>
              </a:rPr>
              <a:t>the CPI (use 2002 as the base year)</a:t>
            </a:r>
          </a:p>
          <a:p>
            <a:pPr marL="290513" indent="-290513" eaLnBrk="0" hangingPunct="0">
              <a:lnSpc>
                <a:spcPct val="105000"/>
              </a:lnSpc>
              <a:spcBef>
                <a:spcPct val="20000"/>
              </a:spcBef>
              <a:buClr>
                <a:srgbClr val="006699"/>
              </a:buClr>
              <a:buFont typeface="Wingdings" pitchFamily="2" charset="2"/>
              <a:buChar char="§"/>
            </a:pPr>
            <a:r>
              <a:rPr kumimoji="1" lang="en-US" sz="2700">
                <a:solidFill>
                  <a:srgbClr val="000000"/>
                </a:solidFill>
              </a:rPr>
              <a:t>the inflation rate from the preceding year</a:t>
            </a:r>
          </a:p>
        </p:txBody>
      </p:sp>
    </p:spTree>
    <p:extLst>
      <p:ext uri="{BB962C8B-B14F-4D97-AF65-F5344CB8AC3E}">
        <p14:creationId xmlns:p14="http://schemas.microsoft.com/office/powerpoint/2010/main" val="1714281805"/>
      </p:ext>
    </p:extLst>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2"/>
                </a:solidFill>
              </a:rPr>
              <a:t>NOW YOU TRY:  </a:t>
            </a:r>
            <a:br>
              <a:rPr lang="en-US" sz="3200" dirty="0">
                <a:solidFill>
                  <a:schemeClr val="accent2"/>
                </a:solidFill>
              </a:rPr>
            </a:br>
            <a:r>
              <a:rPr lang="en-US" dirty="0" smtClean="0">
                <a:solidFill>
                  <a:schemeClr val="accent2"/>
                </a:solidFill>
              </a:rPr>
              <a:t>Compute the CPI and Inflation Rate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2321816"/>
              </p:ext>
            </p:extLst>
          </p:nvPr>
        </p:nvGraphicFramePr>
        <p:xfrm>
          <a:off x="1981201" y="2390776"/>
          <a:ext cx="8229599" cy="2181225"/>
        </p:xfrm>
        <a:graphic>
          <a:graphicData uri="http://schemas.openxmlformats.org/drawingml/2006/table">
            <a:tbl>
              <a:tblPr>
                <a:tableStyleId>{5C22544A-7EE6-4342-B048-85BDC9FD1C3A}</a:tableStyleId>
              </a:tblPr>
              <a:tblGrid>
                <a:gridCol w="800176">
                  <a:extLst>
                    <a:ext uri="{9D8B030D-6E8A-4147-A177-3AD203B41FA5}">
                      <a16:colId xmlns:a16="http://schemas.microsoft.com/office/drawing/2014/main" val="20000"/>
                    </a:ext>
                  </a:extLst>
                </a:gridCol>
                <a:gridCol w="1578127">
                  <a:extLst>
                    <a:ext uri="{9D8B030D-6E8A-4147-A177-3AD203B41FA5}">
                      <a16:colId xmlns:a16="http://schemas.microsoft.com/office/drawing/2014/main" val="20001"/>
                    </a:ext>
                  </a:extLst>
                </a:gridCol>
                <a:gridCol w="1116915">
                  <a:extLst>
                    <a:ext uri="{9D8B030D-6E8A-4147-A177-3AD203B41FA5}">
                      <a16:colId xmlns:a16="http://schemas.microsoft.com/office/drawing/2014/main" val="20002"/>
                    </a:ext>
                  </a:extLst>
                </a:gridCol>
                <a:gridCol w="1578127">
                  <a:extLst>
                    <a:ext uri="{9D8B030D-6E8A-4147-A177-3AD203B41FA5}">
                      <a16:colId xmlns:a16="http://schemas.microsoft.com/office/drawing/2014/main" val="20003"/>
                    </a:ext>
                  </a:extLst>
                </a:gridCol>
                <a:gridCol w="1578127">
                  <a:extLst>
                    <a:ext uri="{9D8B030D-6E8A-4147-A177-3AD203B41FA5}">
                      <a16:colId xmlns:a16="http://schemas.microsoft.com/office/drawing/2014/main" val="20004"/>
                    </a:ext>
                  </a:extLst>
                </a:gridCol>
                <a:gridCol w="1578127">
                  <a:extLst>
                    <a:ext uri="{9D8B030D-6E8A-4147-A177-3AD203B41FA5}">
                      <a16:colId xmlns:a16="http://schemas.microsoft.com/office/drawing/2014/main" val="20005"/>
                    </a:ext>
                  </a:extLst>
                </a:gridCol>
              </a:tblGrid>
              <a:tr h="190500">
                <a:tc>
                  <a:txBody>
                    <a:bodyPr/>
                    <a:lstStyle/>
                    <a:p>
                      <a:pPr algn="l" fontAlgn="b"/>
                      <a:endParaRPr lang="en-US" sz="2800" b="1" i="0" u="none" strike="noStrike" dirty="0">
                        <a:solidFill>
                          <a:srgbClr val="000000"/>
                        </a:solidFill>
                        <a:effectLst/>
                        <a:latin typeface="Calibri"/>
                      </a:endParaRPr>
                    </a:p>
                  </a:txBody>
                  <a:tcPr marL="9525" marR="9525" marT="9525" marB="0" anchor="b"/>
                </a:tc>
                <a:tc>
                  <a:txBody>
                    <a:bodyPr/>
                    <a:lstStyle/>
                    <a:p>
                      <a:pPr algn="ctr" rtl="0" fontAlgn="ctr"/>
                      <a:r>
                        <a:rPr lang="en-US" sz="2800" b="1" u="none" strike="noStrike">
                          <a:effectLst/>
                        </a:rPr>
                        <a:t>pizza</a:t>
                      </a:r>
                      <a:endParaRPr lang="en-US" sz="2800" b="1" i="0" u="none" strike="noStrike">
                        <a:solidFill>
                          <a:srgbClr val="000000"/>
                        </a:solidFill>
                        <a:effectLst/>
                        <a:latin typeface="Calibri"/>
                      </a:endParaRPr>
                    </a:p>
                  </a:txBody>
                  <a:tcPr marL="9525" marR="9525" marT="9525" marB="0" anchor="ctr"/>
                </a:tc>
                <a:tc>
                  <a:txBody>
                    <a:bodyPr/>
                    <a:lstStyle/>
                    <a:p>
                      <a:pPr algn="ctr" rtl="0" fontAlgn="ctr"/>
                      <a:r>
                        <a:rPr lang="en-US" sz="2800" b="1" u="none" strike="noStrike">
                          <a:effectLst/>
                        </a:rPr>
                        <a:t>CDs</a:t>
                      </a:r>
                      <a:endParaRPr lang="en-US" sz="2800" b="1" i="0" u="none" strike="noStrike">
                        <a:solidFill>
                          <a:srgbClr val="000000"/>
                        </a:solidFill>
                        <a:effectLst/>
                        <a:latin typeface="Calibri"/>
                      </a:endParaRPr>
                    </a:p>
                  </a:txBody>
                  <a:tcPr marL="9525" marR="9525" marT="9525" marB="0" anchor="ctr"/>
                </a:tc>
                <a:tc>
                  <a:txBody>
                    <a:bodyPr/>
                    <a:lstStyle/>
                    <a:p>
                      <a:pPr algn="ctr" fontAlgn="b"/>
                      <a:r>
                        <a:rPr lang="en-US" sz="2800" b="1" u="none" strike="noStrike">
                          <a:effectLst/>
                        </a:rPr>
                        <a:t>cost</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a:effectLst/>
                        </a:rPr>
                        <a:t>CPI</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dirty="0">
                          <a:effectLst/>
                        </a:rPr>
                        <a:t>inflation</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rtl="0" fontAlgn="ctr"/>
                      <a:r>
                        <a:rPr lang="en-US" sz="2800" u="none" strike="noStrike" dirty="0">
                          <a:solidFill>
                            <a:srgbClr val="FF0000"/>
                          </a:solidFill>
                          <a:effectLst/>
                        </a:rPr>
                        <a:t>2002</a:t>
                      </a:r>
                      <a:endParaRPr lang="en-US" sz="2800" b="0" i="0" u="none" strike="noStrike" dirty="0">
                        <a:solidFill>
                          <a:srgbClr val="FF0000"/>
                        </a:solidFill>
                        <a:effectLst/>
                        <a:latin typeface="Calibri"/>
                      </a:endParaRPr>
                    </a:p>
                  </a:txBody>
                  <a:tcPr marL="9525" marR="9525" marT="9525" marB="0" anchor="ctr"/>
                </a:tc>
                <a:tc>
                  <a:txBody>
                    <a:bodyPr/>
                    <a:lstStyle/>
                    <a:p>
                      <a:pPr algn="ctr" rtl="0" fontAlgn="ctr"/>
                      <a:r>
                        <a:rPr lang="en-US" sz="2800" u="none" strike="noStrike">
                          <a:effectLst/>
                        </a:rPr>
                        <a:t>$10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FF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rtl="0" fontAlgn="ctr"/>
                      <a:r>
                        <a:rPr lang="en-US" sz="2800" u="none" strike="noStrike" dirty="0">
                          <a:effectLst/>
                        </a:rPr>
                        <a:t>2003</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$11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rtl="0" fontAlgn="ctr"/>
                      <a:r>
                        <a:rPr lang="en-US" sz="2800" u="none" strike="noStrike" dirty="0">
                          <a:effectLst/>
                        </a:rPr>
                        <a:t>2004</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$12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$16 </a:t>
                      </a:r>
                      <a:endParaRPr lang="en-US" sz="2800" b="0" i="0" u="none" strike="noStrike">
                        <a:solidFill>
                          <a:srgbClr val="000000"/>
                        </a:solidFill>
                        <a:effectLst/>
                        <a:latin typeface="Calibri"/>
                      </a:endParaRPr>
                    </a:p>
                  </a:txBody>
                  <a:tcPr marL="9525" marR="9525" marT="9525" marB="0" anchor="ctr"/>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rtl="0" fontAlgn="ctr"/>
                      <a:r>
                        <a:rPr lang="en-US" sz="2800" u="none" strike="noStrike">
                          <a:effectLst/>
                        </a:rPr>
                        <a:t>2005</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$13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$15 </a:t>
                      </a:r>
                      <a:endParaRPr lang="en-US" sz="2800" b="0" i="0" u="none" strike="noStrike" dirty="0">
                        <a:solidFill>
                          <a:srgbClr val="000000"/>
                        </a:solidFill>
                        <a:effectLst/>
                        <a:latin typeface="Calibri"/>
                      </a:endParaRPr>
                    </a:p>
                  </a:txBody>
                  <a:tcPr marL="9525" marR="9525" marT="9525" marB="0" anchor="ctr"/>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Rectangle 3"/>
          <p:cNvSpPr txBox="1">
            <a:spLocks noChangeArrowheads="1"/>
          </p:cNvSpPr>
          <p:nvPr/>
        </p:nvSpPr>
        <p:spPr>
          <a:xfrm>
            <a:off x="1981200" y="1501775"/>
            <a:ext cx="8174038" cy="584200"/>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700" kern="0" dirty="0"/>
              <a:t>Typical consumer’s basket:  </a:t>
            </a:r>
            <a:r>
              <a:rPr lang="en-US" sz="2700" b="1" kern="0" dirty="0">
                <a:solidFill>
                  <a:srgbClr val="0070C0"/>
                </a:solidFill>
              </a:rPr>
              <a:t>20 pizzas, 10 compact discs</a:t>
            </a:r>
          </a:p>
        </p:txBody>
      </p:sp>
      <p:graphicFrame>
        <p:nvGraphicFramePr>
          <p:cNvPr id="7" name="Object 6"/>
          <p:cNvGraphicFramePr>
            <a:graphicFrameLocks noChangeAspect="1"/>
          </p:cNvGraphicFramePr>
          <p:nvPr>
            <p:extLst>
              <p:ext uri="{D42A27DB-BD31-4B8C-83A1-F6EECF244321}">
                <p14:modId xmlns:p14="http://schemas.microsoft.com/office/powerpoint/2010/main" val="2622932898"/>
              </p:ext>
            </p:extLst>
          </p:nvPr>
        </p:nvGraphicFramePr>
        <p:xfrm>
          <a:off x="1905000" y="4686300"/>
          <a:ext cx="8099136" cy="876300"/>
        </p:xfrm>
        <a:graphic>
          <a:graphicData uri="http://schemas.openxmlformats.org/presentationml/2006/ole">
            <mc:AlternateContent xmlns:mc="http://schemas.openxmlformats.org/markup-compatibility/2006">
              <mc:Choice xmlns:v="urn:schemas-microsoft-com:vml" Requires="v">
                <p:oleObj spid="_x0000_s10302" name="Equation" r:id="rId3" imgW="3873240" imgH="419040" progId="Equation.3">
                  <p:embed/>
                </p:oleObj>
              </mc:Choice>
              <mc:Fallback>
                <p:oleObj name="Equation" r:id="rId3" imgW="3873240" imgH="419040" progId="Equation.3">
                  <p:embed/>
                  <p:pic>
                    <p:nvPicPr>
                      <p:cNvPr id="0" name=""/>
                      <p:cNvPicPr/>
                      <p:nvPr/>
                    </p:nvPicPr>
                    <p:blipFill>
                      <a:blip r:embed="rId4"/>
                      <a:stretch>
                        <a:fillRect/>
                      </a:stretch>
                    </p:blipFill>
                    <p:spPr>
                      <a:xfrm>
                        <a:off x="1905000" y="4686300"/>
                        <a:ext cx="8099136" cy="876300"/>
                      </a:xfrm>
                      <a:prstGeom prst="rect">
                        <a:avLst/>
                      </a:prstGeom>
                    </p:spPr>
                  </p:pic>
                </p:oleObj>
              </mc:Fallback>
            </mc:AlternateContent>
          </a:graphicData>
        </a:graphic>
      </p:graphicFrame>
    </p:spTree>
    <p:extLst>
      <p:ext uri="{BB962C8B-B14F-4D97-AF65-F5344CB8AC3E}">
        <p14:creationId xmlns:p14="http://schemas.microsoft.com/office/powerpoint/2010/main" val="39146070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2"/>
                </a:solidFill>
              </a:rPr>
              <a:t>NOW YOU TRY:  </a:t>
            </a:r>
            <a:br>
              <a:rPr lang="en-US" sz="3200" dirty="0">
                <a:solidFill>
                  <a:schemeClr val="accent2"/>
                </a:solidFill>
              </a:rPr>
            </a:br>
            <a:r>
              <a:rPr lang="en-US" dirty="0" smtClean="0">
                <a:solidFill>
                  <a:schemeClr val="accent2"/>
                </a:solidFill>
              </a:rPr>
              <a:t>Compute the CPI and Inflation Rate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607430"/>
              </p:ext>
            </p:extLst>
          </p:nvPr>
        </p:nvGraphicFramePr>
        <p:xfrm>
          <a:off x="1981201" y="2390776"/>
          <a:ext cx="8229599" cy="2181225"/>
        </p:xfrm>
        <a:graphic>
          <a:graphicData uri="http://schemas.openxmlformats.org/drawingml/2006/table">
            <a:tbl>
              <a:tblPr>
                <a:tableStyleId>{5C22544A-7EE6-4342-B048-85BDC9FD1C3A}</a:tableStyleId>
              </a:tblPr>
              <a:tblGrid>
                <a:gridCol w="800176">
                  <a:extLst>
                    <a:ext uri="{9D8B030D-6E8A-4147-A177-3AD203B41FA5}">
                      <a16:colId xmlns:a16="http://schemas.microsoft.com/office/drawing/2014/main" val="20000"/>
                    </a:ext>
                  </a:extLst>
                </a:gridCol>
                <a:gridCol w="1578127">
                  <a:extLst>
                    <a:ext uri="{9D8B030D-6E8A-4147-A177-3AD203B41FA5}">
                      <a16:colId xmlns:a16="http://schemas.microsoft.com/office/drawing/2014/main" val="20001"/>
                    </a:ext>
                  </a:extLst>
                </a:gridCol>
                <a:gridCol w="1116915">
                  <a:extLst>
                    <a:ext uri="{9D8B030D-6E8A-4147-A177-3AD203B41FA5}">
                      <a16:colId xmlns:a16="http://schemas.microsoft.com/office/drawing/2014/main" val="20002"/>
                    </a:ext>
                  </a:extLst>
                </a:gridCol>
                <a:gridCol w="1578127">
                  <a:extLst>
                    <a:ext uri="{9D8B030D-6E8A-4147-A177-3AD203B41FA5}">
                      <a16:colId xmlns:a16="http://schemas.microsoft.com/office/drawing/2014/main" val="20003"/>
                    </a:ext>
                  </a:extLst>
                </a:gridCol>
                <a:gridCol w="1578127">
                  <a:extLst>
                    <a:ext uri="{9D8B030D-6E8A-4147-A177-3AD203B41FA5}">
                      <a16:colId xmlns:a16="http://schemas.microsoft.com/office/drawing/2014/main" val="20004"/>
                    </a:ext>
                  </a:extLst>
                </a:gridCol>
                <a:gridCol w="1578127">
                  <a:extLst>
                    <a:ext uri="{9D8B030D-6E8A-4147-A177-3AD203B41FA5}">
                      <a16:colId xmlns:a16="http://schemas.microsoft.com/office/drawing/2014/main" val="20005"/>
                    </a:ext>
                  </a:extLst>
                </a:gridCol>
              </a:tblGrid>
              <a:tr h="190500">
                <a:tc>
                  <a:txBody>
                    <a:bodyPr/>
                    <a:lstStyle/>
                    <a:p>
                      <a:pPr algn="l" fontAlgn="b"/>
                      <a:endParaRPr lang="en-US" sz="2800" b="1" i="0" u="none" strike="noStrike" dirty="0">
                        <a:solidFill>
                          <a:srgbClr val="000000"/>
                        </a:solidFill>
                        <a:effectLst/>
                        <a:latin typeface="Calibri"/>
                      </a:endParaRPr>
                    </a:p>
                  </a:txBody>
                  <a:tcPr marL="9525" marR="9525" marT="9525" marB="0" anchor="b"/>
                </a:tc>
                <a:tc>
                  <a:txBody>
                    <a:bodyPr/>
                    <a:lstStyle/>
                    <a:p>
                      <a:pPr algn="ctr" rtl="0" fontAlgn="ctr"/>
                      <a:r>
                        <a:rPr lang="en-US" sz="2800" b="1" u="none" strike="noStrike">
                          <a:effectLst/>
                        </a:rPr>
                        <a:t>pizza</a:t>
                      </a:r>
                      <a:endParaRPr lang="en-US" sz="2800" b="1" i="0" u="none" strike="noStrike">
                        <a:solidFill>
                          <a:srgbClr val="000000"/>
                        </a:solidFill>
                        <a:effectLst/>
                        <a:latin typeface="Calibri"/>
                      </a:endParaRPr>
                    </a:p>
                  </a:txBody>
                  <a:tcPr marL="9525" marR="9525" marT="9525" marB="0" anchor="ctr"/>
                </a:tc>
                <a:tc>
                  <a:txBody>
                    <a:bodyPr/>
                    <a:lstStyle/>
                    <a:p>
                      <a:pPr algn="ctr" rtl="0" fontAlgn="ctr"/>
                      <a:r>
                        <a:rPr lang="en-US" sz="2800" b="1" u="none" strike="noStrike">
                          <a:effectLst/>
                        </a:rPr>
                        <a:t>CDs</a:t>
                      </a:r>
                      <a:endParaRPr lang="en-US" sz="2800" b="1" i="0" u="none" strike="noStrike">
                        <a:solidFill>
                          <a:srgbClr val="000000"/>
                        </a:solidFill>
                        <a:effectLst/>
                        <a:latin typeface="Calibri"/>
                      </a:endParaRPr>
                    </a:p>
                  </a:txBody>
                  <a:tcPr marL="9525" marR="9525" marT="9525" marB="0" anchor="ctr"/>
                </a:tc>
                <a:tc>
                  <a:txBody>
                    <a:bodyPr/>
                    <a:lstStyle/>
                    <a:p>
                      <a:pPr algn="ctr" fontAlgn="b"/>
                      <a:r>
                        <a:rPr lang="en-US" sz="2800" b="1" u="none" strike="noStrike">
                          <a:effectLst/>
                        </a:rPr>
                        <a:t>cost</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a:effectLst/>
                        </a:rPr>
                        <a:t>CPI</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dirty="0">
                          <a:effectLst/>
                        </a:rPr>
                        <a:t>inflation</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rtl="0" fontAlgn="ctr"/>
                      <a:r>
                        <a:rPr lang="en-US" sz="2800" u="none" strike="noStrike" dirty="0">
                          <a:solidFill>
                            <a:srgbClr val="FF0000"/>
                          </a:solidFill>
                          <a:effectLst/>
                        </a:rPr>
                        <a:t>2002</a:t>
                      </a:r>
                      <a:endParaRPr lang="en-US" sz="2800" b="0" i="0" u="none" strike="noStrike" dirty="0">
                        <a:solidFill>
                          <a:srgbClr val="FF0000"/>
                        </a:solidFill>
                        <a:effectLst/>
                        <a:latin typeface="Calibri"/>
                      </a:endParaRPr>
                    </a:p>
                  </a:txBody>
                  <a:tcPr marL="9525" marR="9525" marT="9525" marB="0" anchor="ctr"/>
                </a:tc>
                <a:tc>
                  <a:txBody>
                    <a:bodyPr/>
                    <a:lstStyle/>
                    <a:p>
                      <a:pPr algn="ctr" rtl="0" fontAlgn="ctr"/>
                      <a:r>
                        <a:rPr lang="en-US" sz="2800" u="none" strike="noStrike">
                          <a:effectLst/>
                        </a:rPr>
                        <a:t>$10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$350 </a:t>
                      </a:r>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FF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rtl="0" fontAlgn="ctr"/>
                      <a:r>
                        <a:rPr lang="en-US" sz="2800" u="none" strike="noStrike" dirty="0">
                          <a:effectLst/>
                        </a:rPr>
                        <a:t>2003</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$11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$370 </a:t>
                      </a:r>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rtl="0" fontAlgn="ctr"/>
                      <a:r>
                        <a:rPr lang="en-US" sz="2800" u="none" strike="noStrike" dirty="0">
                          <a:effectLst/>
                        </a:rPr>
                        <a:t>2004</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$12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$16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$400 </a:t>
                      </a:r>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rtl="0" fontAlgn="ctr"/>
                      <a:r>
                        <a:rPr lang="en-US" sz="2800" u="none" strike="noStrike">
                          <a:effectLst/>
                        </a:rPr>
                        <a:t>2005</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$13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$15 </a:t>
                      </a:r>
                      <a:endParaRPr lang="en-US" sz="2800" b="0" i="0" u="none" strike="noStrike" dirty="0">
                        <a:solidFill>
                          <a:srgbClr val="000000"/>
                        </a:solidFill>
                        <a:effectLst/>
                        <a:latin typeface="Calibri"/>
                      </a:endParaRPr>
                    </a:p>
                  </a:txBody>
                  <a:tcPr marL="9525" marR="9525" marT="9525" marB="0" anchor="ctr"/>
                </a:tc>
                <a:tc>
                  <a:txBody>
                    <a:bodyPr/>
                    <a:lstStyle/>
                    <a:p>
                      <a:pPr algn="ctr" fontAlgn="b"/>
                      <a:r>
                        <a:rPr lang="en-US" sz="2800" u="none" strike="noStrike" dirty="0">
                          <a:effectLst/>
                        </a:rPr>
                        <a:t>$410 </a:t>
                      </a:r>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Rectangle 3"/>
          <p:cNvSpPr txBox="1">
            <a:spLocks noChangeArrowheads="1"/>
          </p:cNvSpPr>
          <p:nvPr/>
        </p:nvSpPr>
        <p:spPr>
          <a:xfrm>
            <a:off x="1981200" y="1501775"/>
            <a:ext cx="8174038" cy="584200"/>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700" kern="0" dirty="0"/>
              <a:t>Typical consumer’s basket:  </a:t>
            </a:r>
            <a:r>
              <a:rPr lang="en-US" sz="2700" b="1" kern="0" dirty="0">
                <a:solidFill>
                  <a:srgbClr val="0070C0"/>
                </a:solidFill>
              </a:rPr>
              <a:t>20 pizzas, 10 compact discs</a:t>
            </a:r>
          </a:p>
        </p:txBody>
      </p:sp>
      <p:graphicFrame>
        <p:nvGraphicFramePr>
          <p:cNvPr id="7" name="Object 6"/>
          <p:cNvGraphicFramePr>
            <a:graphicFrameLocks noChangeAspect="1"/>
          </p:cNvGraphicFramePr>
          <p:nvPr>
            <p:extLst>
              <p:ext uri="{D42A27DB-BD31-4B8C-83A1-F6EECF244321}">
                <p14:modId xmlns:p14="http://schemas.microsoft.com/office/powerpoint/2010/main" val="1948191882"/>
              </p:ext>
            </p:extLst>
          </p:nvPr>
        </p:nvGraphicFramePr>
        <p:xfrm>
          <a:off x="1905000" y="4686300"/>
          <a:ext cx="8099136" cy="876300"/>
        </p:xfrm>
        <a:graphic>
          <a:graphicData uri="http://schemas.openxmlformats.org/presentationml/2006/ole">
            <mc:AlternateContent xmlns:mc="http://schemas.openxmlformats.org/markup-compatibility/2006">
              <mc:Choice xmlns:v="urn:schemas-microsoft-com:vml" Requires="v">
                <p:oleObj spid="_x0000_s135228" name="Equation" r:id="rId3" imgW="3873240" imgH="419040" progId="Equation.3">
                  <p:embed/>
                </p:oleObj>
              </mc:Choice>
              <mc:Fallback>
                <p:oleObj name="Equation" r:id="rId3" imgW="3873240" imgH="419040" progId="Equation.3">
                  <p:embed/>
                  <p:pic>
                    <p:nvPicPr>
                      <p:cNvPr id="0" name=""/>
                      <p:cNvPicPr/>
                      <p:nvPr/>
                    </p:nvPicPr>
                    <p:blipFill>
                      <a:blip r:embed="rId4"/>
                      <a:stretch>
                        <a:fillRect/>
                      </a:stretch>
                    </p:blipFill>
                    <p:spPr>
                      <a:xfrm>
                        <a:off x="1905000" y="4686300"/>
                        <a:ext cx="8099136" cy="876300"/>
                      </a:xfrm>
                      <a:prstGeom prst="rect">
                        <a:avLst/>
                      </a:prstGeom>
                    </p:spPr>
                  </p:pic>
                </p:oleObj>
              </mc:Fallback>
            </mc:AlternateContent>
          </a:graphicData>
        </a:graphic>
      </p:graphicFrame>
    </p:spTree>
    <p:extLst>
      <p:ext uri="{BB962C8B-B14F-4D97-AF65-F5344CB8AC3E}">
        <p14:creationId xmlns:p14="http://schemas.microsoft.com/office/powerpoint/2010/main" val="2938722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2"/>
                </a:solidFill>
              </a:rPr>
              <a:t>NOW YOU TRY:  </a:t>
            </a:r>
            <a:br>
              <a:rPr lang="en-US" sz="3200" dirty="0">
                <a:solidFill>
                  <a:schemeClr val="accent2"/>
                </a:solidFill>
              </a:rPr>
            </a:br>
            <a:r>
              <a:rPr lang="en-US" dirty="0" smtClean="0">
                <a:solidFill>
                  <a:schemeClr val="accent2"/>
                </a:solidFill>
              </a:rPr>
              <a:t>Compute the CPI and Inflation Rate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4599571"/>
              </p:ext>
            </p:extLst>
          </p:nvPr>
        </p:nvGraphicFramePr>
        <p:xfrm>
          <a:off x="1981201" y="2390776"/>
          <a:ext cx="8229599" cy="2181225"/>
        </p:xfrm>
        <a:graphic>
          <a:graphicData uri="http://schemas.openxmlformats.org/drawingml/2006/table">
            <a:tbl>
              <a:tblPr>
                <a:tableStyleId>{5C22544A-7EE6-4342-B048-85BDC9FD1C3A}</a:tableStyleId>
              </a:tblPr>
              <a:tblGrid>
                <a:gridCol w="800176">
                  <a:extLst>
                    <a:ext uri="{9D8B030D-6E8A-4147-A177-3AD203B41FA5}">
                      <a16:colId xmlns:a16="http://schemas.microsoft.com/office/drawing/2014/main" val="20000"/>
                    </a:ext>
                  </a:extLst>
                </a:gridCol>
                <a:gridCol w="1578127">
                  <a:extLst>
                    <a:ext uri="{9D8B030D-6E8A-4147-A177-3AD203B41FA5}">
                      <a16:colId xmlns:a16="http://schemas.microsoft.com/office/drawing/2014/main" val="20001"/>
                    </a:ext>
                  </a:extLst>
                </a:gridCol>
                <a:gridCol w="1116915">
                  <a:extLst>
                    <a:ext uri="{9D8B030D-6E8A-4147-A177-3AD203B41FA5}">
                      <a16:colId xmlns:a16="http://schemas.microsoft.com/office/drawing/2014/main" val="20002"/>
                    </a:ext>
                  </a:extLst>
                </a:gridCol>
                <a:gridCol w="1578127">
                  <a:extLst>
                    <a:ext uri="{9D8B030D-6E8A-4147-A177-3AD203B41FA5}">
                      <a16:colId xmlns:a16="http://schemas.microsoft.com/office/drawing/2014/main" val="20003"/>
                    </a:ext>
                  </a:extLst>
                </a:gridCol>
                <a:gridCol w="1578127">
                  <a:extLst>
                    <a:ext uri="{9D8B030D-6E8A-4147-A177-3AD203B41FA5}">
                      <a16:colId xmlns:a16="http://schemas.microsoft.com/office/drawing/2014/main" val="20004"/>
                    </a:ext>
                  </a:extLst>
                </a:gridCol>
                <a:gridCol w="1578127">
                  <a:extLst>
                    <a:ext uri="{9D8B030D-6E8A-4147-A177-3AD203B41FA5}">
                      <a16:colId xmlns:a16="http://schemas.microsoft.com/office/drawing/2014/main" val="20005"/>
                    </a:ext>
                  </a:extLst>
                </a:gridCol>
              </a:tblGrid>
              <a:tr h="190500">
                <a:tc>
                  <a:txBody>
                    <a:bodyPr/>
                    <a:lstStyle/>
                    <a:p>
                      <a:pPr algn="l" fontAlgn="b"/>
                      <a:endParaRPr lang="en-US" sz="2800" b="1" i="0" u="none" strike="noStrike" dirty="0">
                        <a:solidFill>
                          <a:srgbClr val="000000"/>
                        </a:solidFill>
                        <a:effectLst/>
                        <a:latin typeface="Calibri"/>
                      </a:endParaRPr>
                    </a:p>
                  </a:txBody>
                  <a:tcPr marL="9525" marR="9525" marT="9525" marB="0" anchor="b"/>
                </a:tc>
                <a:tc>
                  <a:txBody>
                    <a:bodyPr/>
                    <a:lstStyle/>
                    <a:p>
                      <a:pPr algn="ctr" rtl="0" fontAlgn="ctr"/>
                      <a:r>
                        <a:rPr lang="en-US" sz="2800" b="1" u="none" strike="noStrike">
                          <a:effectLst/>
                        </a:rPr>
                        <a:t>pizza</a:t>
                      </a:r>
                      <a:endParaRPr lang="en-US" sz="2800" b="1" i="0" u="none" strike="noStrike">
                        <a:solidFill>
                          <a:srgbClr val="000000"/>
                        </a:solidFill>
                        <a:effectLst/>
                        <a:latin typeface="Calibri"/>
                      </a:endParaRPr>
                    </a:p>
                  </a:txBody>
                  <a:tcPr marL="9525" marR="9525" marT="9525" marB="0" anchor="ctr"/>
                </a:tc>
                <a:tc>
                  <a:txBody>
                    <a:bodyPr/>
                    <a:lstStyle/>
                    <a:p>
                      <a:pPr algn="ctr" rtl="0" fontAlgn="ctr"/>
                      <a:r>
                        <a:rPr lang="en-US" sz="2800" b="1" u="none" strike="noStrike">
                          <a:effectLst/>
                        </a:rPr>
                        <a:t>CDs</a:t>
                      </a:r>
                      <a:endParaRPr lang="en-US" sz="2800" b="1" i="0" u="none" strike="noStrike">
                        <a:solidFill>
                          <a:srgbClr val="000000"/>
                        </a:solidFill>
                        <a:effectLst/>
                        <a:latin typeface="Calibri"/>
                      </a:endParaRPr>
                    </a:p>
                  </a:txBody>
                  <a:tcPr marL="9525" marR="9525" marT="9525" marB="0" anchor="ctr"/>
                </a:tc>
                <a:tc>
                  <a:txBody>
                    <a:bodyPr/>
                    <a:lstStyle/>
                    <a:p>
                      <a:pPr algn="ctr" fontAlgn="b"/>
                      <a:r>
                        <a:rPr lang="en-US" sz="2800" b="1" u="none" strike="noStrike">
                          <a:effectLst/>
                        </a:rPr>
                        <a:t>cost</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a:effectLst/>
                        </a:rPr>
                        <a:t>CPI</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dirty="0">
                          <a:effectLst/>
                        </a:rPr>
                        <a:t>inflation</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rtl="0" fontAlgn="ctr"/>
                      <a:r>
                        <a:rPr lang="en-US" sz="2800" u="none" strike="noStrike" dirty="0">
                          <a:solidFill>
                            <a:srgbClr val="FF0000"/>
                          </a:solidFill>
                          <a:effectLst/>
                        </a:rPr>
                        <a:t>2002</a:t>
                      </a:r>
                      <a:endParaRPr lang="en-US" sz="2800" b="0" i="0" u="none" strike="noStrike" dirty="0">
                        <a:solidFill>
                          <a:srgbClr val="FF0000"/>
                        </a:solidFill>
                        <a:effectLst/>
                        <a:latin typeface="Calibri"/>
                      </a:endParaRPr>
                    </a:p>
                  </a:txBody>
                  <a:tcPr marL="9525" marR="9525" marT="9525" marB="0" anchor="ctr"/>
                </a:tc>
                <a:tc>
                  <a:txBody>
                    <a:bodyPr/>
                    <a:lstStyle/>
                    <a:p>
                      <a:pPr algn="ctr" rtl="0" fontAlgn="ctr"/>
                      <a:r>
                        <a:rPr lang="en-US" sz="2800" u="none" strike="noStrike">
                          <a:effectLst/>
                        </a:rPr>
                        <a:t>$10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$350 </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dirty="0">
                          <a:solidFill>
                            <a:srgbClr val="FF0000"/>
                          </a:solidFill>
                          <a:effectLst/>
                        </a:rPr>
                        <a:t>100</a:t>
                      </a:r>
                      <a:endParaRPr lang="en-US" sz="2800" b="0" i="0" u="none" strike="noStrike" dirty="0">
                        <a:solidFill>
                          <a:srgbClr val="FF0000"/>
                        </a:solidFill>
                        <a:effectLst/>
                        <a:latin typeface="Calibri"/>
                      </a:endParaRPr>
                    </a:p>
                  </a:txBody>
                  <a:tcPr marL="9525" marR="9525" marT="9525" marB="0" anchor="b"/>
                </a:tc>
                <a:tc>
                  <a:txBody>
                    <a:bodyPr/>
                    <a:lstStyle/>
                    <a:p>
                      <a:pPr algn="ctr" fontAlgn="b"/>
                      <a:endParaRPr lang="en-US" sz="2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rtl="0" fontAlgn="ctr"/>
                      <a:r>
                        <a:rPr lang="en-US" sz="2800" u="none" strike="noStrike" dirty="0">
                          <a:effectLst/>
                        </a:rPr>
                        <a:t>2003</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$11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$370 </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a:effectLst/>
                        </a:rPr>
                        <a:t>105.71</a:t>
                      </a:r>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rtl="0" fontAlgn="ctr"/>
                      <a:r>
                        <a:rPr lang="en-US" sz="2800" u="none" strike="noStrike" dirty="0">
                          <a:effectLst/>
                        </a:rPr>
                        <a:t>2004</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$12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$16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$400 </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a:effectLst/>
                        </a:rPr>
                        <a:t>114.29</a:t>
                      </a:r>
                      <a:endParaRPr lang="en-US" sz="2800" b="0" i="0" u="none" strike="noStrike">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rtl="0" fontAlgn="ctr"/>
                      <a:r>
                        <a:rPr lang="en-US" sz="2800" u="none" strike="noStrike">
                          <a:effectLst/>
                        </a:rPr>
                        <a:t>2005</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$13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$15 </a:t>
                      </a:r>
                      <a:endParaRPr lang="en-US" sz="2800" b="0" i="0" u="none" strike="noStrike" dirty="0">
                        <a:solidFill>
                          <a:srgbClr val="000000"/>
                        </a:solidFill>
                        <a:effectLst/>
                        <a:latin typeface="Calibri"/>
                      </a:endParaRPr>
                    </a:p>
                  </a:txBody>
                  <a:tcPr marL="9525" marR="9525" marT="9525" marB="0" anchor="ctr"/>
                </a:tc>
                <a:tc>
                  <a:txBody>
                    <a:bodyPr/>
                    <a:lstStyle/>
                    <a:p>
                      <a:pPr algn="ctr" fontAlgn="b"/>
                      <a:r>
                        <a:rPr lang="en-US" sz="2800" u="none" strike="noStrike" dirty="0">
                          <a:effectLst/>
                        </a:rPr>
                        <a:t>$410 </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117.14</a:t>
                      </a:r>
                      <a:endParaRPr lang="en-US" sz="2800" b="0" i="0" u="none" strike="noStrike" dirty="0">
                        <a:solidFill>
                          <a:srgbClr val="000000"/>
                        </a:solidFill>
                        <a:effectLst/>
                        <a:latin typeface="Calibri"/>
                      </a:endParaRPr>
                    </a:p>
                  </a:txBody>
                  <a:tcPr marL="9525" marR="9525" marT="9525" marB="0" anchor="b"/>
                </a:tc>
                <a:tc>
                  <a:txBody>
                    <a:bodyPr/>
                    <a:lstStyle/>
                    <a:p>
                      <a:pPr algn="ctr" fontAlgn="b"/>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Rectangle 3"/>
          <p:cNvSpPr txBox="1">
            <a:spLocks noChangeArrowheads="1"/>
          </p:cNvSpPr>
          <p:nvPr/>
        </p:nvSpPr>
        <p:spPr>
          <a:xfrm>
            <a:off x="1981200" y="1501775"/>
            <a:ext cx="8174038" cy="584200"/>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700" kern="0" dirty="0"/>
              <a:t>Typical consumer’s basket:  </a:t>
            </a:r>
            <a:r>
              <a:rPr lang="en-US" sz="2700" b="1" kern="0" dirty="0">
                <a:solidFill>
                  <a:srgbClr val="0070C0"/>
                </a:solidFill>
              </a:rPr>
              <a:t>20 pizzas, 10 compact discs</a:t>
            </a:r>
          </a:p>
        </p:txBody>
      </p:sp>
      <p:graphicFrame>
        <p:nvGraphicFramePr>
          <p:cNvPr id="7" name="Object 6"/>
          <p:cNvGraphicFramePr>
            <a:graphicFrameLocks noChangeAspect="1"/>
          </p:cNvGraphicFramePr>
          <p:nvPr>
            <p:extLst>
              <p:ext uri="{D42A27DB-BD31-4B8C-83A1-F6EECF244321}">
                <p14:modId xmlns:p14="http://schemas.microsoft.com/office/powerpoint/2010/main" val="407598947"/>
              </p:ext>
            </p:extLst>
          </p:nvPr>
        </p:nvGraphicFramePr>
        <p:xfrm>
          <a:off x="1905000" y="4686300"/>
          <a:ext cx="8099136" cy="876300"/>
        </p:xfrm>
        <a:graphic>
          <a:graphicData uri="http://schemas.openxmlformats.org/presentationml/2006/ole">
            <mc:AlternateContent xmlns:mc="http://schemas.openxmlformats.org/markup-compatibility/2006">
              <mc:Choice xmlns:v="urn:schemas-microsoft-com:vml" Requires="v">
                <p:oleObj spid="_x0000_s136252" name="Equation" r:id="rId3" imgW="3873240" imgH="419040" progId="Equation.3">
                  <p:embed/>
                </p:oleObj>
              </mc:Choice>
              <mc:Fallback>
                <p:oleObj name="Equation" r:id="rId3" imgW="3873240" imgH="419040" progId="Equation.3">
                  <p:embed/>
                  <p:pic>
                    <p:nvPicPr>
                      <p:cNvPr id="0" name=""/>
                      <p:cNvPicPr/>
                      <p:nvPr/>
                    </p:nvPicPr>
                    <p:blipFill>
                      <a:blip r:embed="rId4"/>
                      <a:stretch>
                        <a:fillRect/>
                      </a:stretch>
                    </p:blipFill>
                    <p:spPr>
                      <a:xfrm>
                        <a:off x="1905000" y="4686300"/>
                        <a:ext cx="8099136" cy="876300"/>
                      </a:xfrm>
                      <a:prstGeom prst="rect">
                        <a:avLst/>
                      </a:prstGeom>
                    </p:spPr>
                  </p:pic>
                </p:oleObj>
              </mc:Fallback>
            </mc:AlternateContent>
          </a:graphicData>
        </a:graphic>
      </p:graphicFrame>
    </p:spTree>
    <p:extLst>
      <p:ext uri="{BB962C8B-B14F-4D97-AF65-F5344CB8AC3E}">
        <p14:creationId xmlns:p14="http://schemas.microsoft.com/office/powerpoint/2010/main" val="2480166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2"/>
                </a:solidFill>
              </a:rPr>
              <a:t>NOW YOU TRY:  </a:t>
            </a:r>
            <a:br>
              <a:rPr lang="en-US" sz="3200" dirty="0">
                <a:solidFill>
                  <a:schemeClr val="accent2"/>
                </a:solidFill>
              </a:rPr>
            </a:br>
            <a:r>
              <a:rPr lang="en-US" dirty="0" smtClean="0">
                <a:solidFill>
                  <a:schemeClr val="accent2"/>
                </a:solidFill>
              </a:rPr>
              <a:t>Compute the CPI and Inflation Rate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508181"/>
              </p:ext>
            </p:extLst>
          </p:nvPr>
        </p:nvGraphicFramePr>
        <p:xfrm>
          <a:off x="1981201" y="2390776"/>
          <a:ext cx="8229599" cy="2181225"/>
        </p:xfrm>
        <a:graphic>
          <a:graphicData uri="http://schemas.openxmlformats.org/drawingml/2006/table">
            <a:tbl>
              <a:tblPr>
                <a:tableStyleId>{5C22544A-7EE6-4342-B048-85BDC9FD1C3A}</a:tableStyleId>
              </a:tblPr>
              <a:tblGrid>
                <a:gridCol w="800176">
                  <a:extLst>
                    <a:ext uri="{9D8B030D-6E8A-4147-A177-3AD203B41FA5}">
                      <a16:colId xmlns:a16="http://schemas.microsoft.com/office/drawing/2014/main" val="20000"/>
                    </a:ext>
                  </a:extLst>
                </a:gridCol>
                <a:gridCol w="1578127">
                  <a:extLst>
                    <a:ext uri="{9D8B030D-6E8A-4147-A177-3AD203B41FA5}">
                      <a16:colId xmlns:a16="http://schemas.microsoft.com/office/drawing/2014/main" val="20001"/>
                    </a:ext>
                  </a:extLst>
                </a:gridCol>
                <a:gridCol w="1116915">
                  <a:extLst>
                    <a:ext uri="{9D8B030D-6E8A-4147-A177-3AD203B41FA5}">
                      <a16:colId xmlns:a16="http://schemas.microsoft.com/office/drawing/2014/main" val="20002"/>
                    </a:ext>
                  </a:extLst>
                </a:gridCol>
                <a:gridCol w="1578127">
                  <a:extLst>
                    <a:ext uri="{9D8B030D-6E8A-4147-A177-3AD203B41FA5}">
                      <a16:colId xmlns:a16="http://schemas.microsoft.com/office/drawing/2014/main" val="20003"/>
                    </a:ext>
                  </a:extLst>
                </a:gridCol>
                <a:gridCol w="1578127">
                  <a:extLst>
                    <a:ext uri="{9D8B030D-6E8A-4147-A177-3AD203B41FA5}">
                      <a16:colId xmlns:a16="http://schemas.microsoft.com/office/drawing/2014/main" val="20004"/>
                    </a:ext>
                  </a:extLst>
                </a:gridCol>
                <a:gridCol w="1578127">
                  <a:extLst>
                    <a:ext uri="{9D8B030D-6E8A-4147-A177-3AD203B41FA5}">
                      <a16:colId xmlns:a16="http://schemas.microsoft.com/office/drawing/2014/main" val="20005"/>
                    </a:ext>
                  </a:extLst>
                </a:gridCol>
              </a:tblGrid>
              <a:tr h="190500">
                <a:tc>
                  <a:txBody>
                    <a:bodyPr/>
                    <a:lstStyle/>
                    <a:p>
                      <a:pPr algn="l" fontAlgn="b"/>
                      <a:endParaRPr lang="en-US" sz="2800" b="1" i="0" u="none" strike="noStrike" dirty="0">
                        <a:solidFill>
                          <a:srgbClr val="000000"/>
                        </a:solidFill>
                        <a:effectLst/>
                        <a:latin typeface="Calibri"/>
                      </a:endParaRPr>
                    </a:p>
                  </a:txBody>
                  <a:tcPr marL="9525" marR="9525" marT="9525" marB="0" anchor="b"/>
                </a:tc>
                <a:tc>
                  <a:txBody>
                    <a:bodyPr/>
                    <a:lstStyle/>
                    <a:p>
                      <a:pPr algn="ctr" rtl="0" fontAlgn="ctr"/>
                      <a:r>
                        <a:rPr lang="en-US" sz="2800" b="1" u="none" strike="noStrike">
                          <a:effectLst/>
                        </a:rPr>
                        <a:t>pizza</a:t>
                      </a:r>
                      <a:endParaRPr lang="en-US" sz="2800" b="1" i="0" u="none" strike="noStrike">
                        <a:solidFill>
                          <a:srgbClr val="000000"/>
                        </a:solidFill>
                        <a:effectLst/>
                        <a:latin typeface="Calibri"/>
                      </a:endParaRPr>
                    </a:p>
                  </a:txBody>
                  <a:tcPr marL="9525" marR="9525" marT="9525" marB="0" anchor="ctr"/>
                </a:tc>
                <a:tc>
                  <a:txBody>
                    <a:bodyPr/>
                    <a:lstStyle/>
                    <a:p>
                      <a:pPr algn="ctr" rtl="0" fontAlgn="ctr"/>
                      <a:r>
                        <a:rPr lang="en-US" sz="2800" b="1" u="none" strike="noStrike">
                          <a:effectLst/>
                        </a:rPr>
                        <a:t>CDs</a:t>
                      </a:r>
                      <a:endParaRPr lang="en-US" sz="2800" b="1" i="0" u="none" strike="noStrike">
                        <a:solidFill>
                          <a:srgbClr val="000000"/>
                        </a:solidFill>
                        <a:effectLst/>
                        <a:latin typeface="Calibri"/>
                      </a:endParaRPr>
                    </a:p>
                  </a:txBody>
                  <a:tcPr marL="9525" marR="9525" marT="9525" marB="0" anchor="ctr"/>
                </a:tc>
                <a:tc>
                  <a:txBody>
                    <a:bodyPr/>
                    <a:lstStyle/>
                    <a:p>
                      <a:pPr algn="ctr" fontAlgn="b"/>
                      <a:r>
                        <a:rPr lang="en-US" sz="2800" b="1" u="none" strike="noStrike">
                          <a:effectLst/>
                        </a:rPr>
                        <a:t>cost</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a:effectLst/>
                        </a:rPr>
                        <a:t>CPI</a:t>
                      </a:r>
                      <a:endParaRPr lang="en-US" sz="2800" b="1" i="0" u="none" strike="noStrike">
                        <a:solidFill>
                          <a:srgbClr val="000000"/>
                        </a:solidFill>
                        <a:effectLst/>
                        <a:latin typeface="Calibri"/>
                      </a:endParaRPr>
                    </a:p>
                  </a:txBody>
                  <a:tcPr marL="9525" marR="9525" marT="9525" marB="0" anchor="b"/>
                </a:tc>
                <a:tc>
                  <a:txBody>
                    <a:bodyPr/>
                    <a:lstStyle/>
                    <a:p>
                      <a:pPr algn="ctr" fontAlgn="b"/>
                      <a:r>
                        <a:rPr lang="en-US" sz="2800" b="1" u="none" strike="noStrike" dirty="0">
                          <a:effectLst/>
                        </a:rPr>
                        <a:t>inflation</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rtl="0" fontAlgn="ctr"/>
                      <a:r>
                        <a:rPr lang="en-US" sz="2800" u="none" strike="noStrike" dirty="0">
                          <a:solidFill>
                            <a:srgbClr val="FF0000"/>
                          </a:solidFill>
                          <a:effectLst/>
                        </a:rPr>
                        <a:t>2002</a:t>
                      </a:r>
                      <a:endParaRPr lang="en-US" sz="2800" b="0" i="0" u="none" strike="noStrike" dirty="0">
                        <a:solidFill>
                          <a:srgbClr val="FF0000"/>
                        </a:solidFill>
                        <a:effectLst/>
                        <a:latin typeface="Calibri"/>
                      </a:endParaRPr>
                    </a:p>
                  </a:txBody>
                  <a:tcPr marL="9525" marR="9525" marT="9525" marB="0" anchor="ctr"/>
                </a:tc>
                <a:tc>
                  <a:txBody>
                    <a:bodyPr/>
                    <a:lstStyle/>
                    <a:p>
                      <a:pPr algn="ctr" rtl="0" fontAlgn="ctr"/>
                      <a:r>
                        <a:rPr lang="en-US" sz="2800" u="none" strike="noStrike">
                          <a:effectLst/>
                        </a:rPr>
                        <a:t>$10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$350 </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dirty="0">
                          <a:solidFill>
                            <a:srgbClr val="FF0000"/>
                          </a:solidFill>
                          <a:effectLst/>
                        </a:rPr>
                        <a:t>100</a:t>
                      </a:r>
                      <a:endParaRPr lang="en-US" sz="2800" b="0" i="0" u="none" strike="noStrike" dirty="0">
                        <a:solidFill>
                          <a:srgbClr val="FF0000"/>
                        </a:solidFill>
                        <a:effectLst/>
                        <a:latin typeface="Calibri"/>
                      </a:endParaRPr>
                    </a:p>
                  </a:txBody>
                  <a:tcPr marL="9525" marR="9525" marT="9525" marB="0" anchor="b"/>
                </a:tc>
                <a:tc>
                  <a:txBody>
                    <a:bodyPr/>
                    <a:lstStyle/>
                    <a:p>
                      <a:pPr algn="ctr" fontAlgn="b"/>
                      <a:endParaRPr lang="en-US" sz="2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rtl="0" fontAlgn="ctr"/>
                      <a:r>
                        <a:rPr lang="en-US" sz="2800" u="none" strike="noStrike" dirty="0">
                          <a:effectLst/>
                        </a:rPr>
                        <a:t>2003</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$11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$15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$370 </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a:effectLst/>
                        </a:rPr>
                        <a:t>105.71</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a:effectLst/>
                        </a:rPr>
                        <a:t>5.71</a:t>
                      </a:r>
                      <a:endParaRPr lang="en-US" sz="2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rtl="0" fontAlgn="ctr"/>
                      <a:r>
                        <a:rPr lang="en-US" sz="2800" u="none" strike="noStrike" dirty="0">
                          <a:effectLst/>
                        </a:rPr>
                        <a:t>2004</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a:effectLst/>
                        </a:rPr>
                        <a:t>$12 </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a:effectLst/>
                        </a:rPr>
                        <a:t>$16 </a:t>
                      </a:r>
                      <a:endParaRPr lang="en-US" sz="2800" b="0" i="0" u="none" strike="noStrike">
                        <a:solidFill>
                          <a:srgbClr val="000000"/>
                        </a:solidFill>
                        <a:effectLst/>
                        <a:latin typeface="Calibri"/>
                      </a:endParaRPr>
                    </a:p>
                  </a:txBody>
                  <a:tcPr marL="9525" marR="9525" marT="9525" marB="0" anchor="ctr"/>
                </a:tc>
                <a:tc>
                  <a:txBody>
                    <a:bodyPr/>
                    <a:lstStyle/>
                    <a:p>
                      <a:pPr algn="ctr" fontAlgn="b"/>
                      <a:r>
                        <a:rPr lang="en-US" sz="2800" u="none" strike="noStrike">
                          <a:effectLst/>
                        </a:rPr>
                        <a:t>$400 </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a:effectLst/>
                        </a:rPr>
                        <a:t>114.29</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a:effectLst/>
                        </a:rPr>
                        <a:t>8.11</a:t>
                      </a:r>
                      <a:endParaRPr lang="en-US" sz="2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rtl="0" fontAlgn="ctr"/>
                      <a:r>
                        <a:rPr lang="en-US" sz="2800" u="none" strike="noStrike">
                          <a:effectLst/>
                        </a:rPr>
                        <a:t>2005</a:t>
                      </a:r>
                      <a:endParaRPr lang="en-US" sz="2800" b="0" i="0" u="none" strike="noStrike">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$13 </a:t>
                      </a:r>
                      <a:endParaRPr lang="en-US" sz="2800" b="0" i="0" u="none" strike="noStrike" dirty="0">
                        <a:solidFill>
                          <a:srgbClr val="000000"/>
                        </a:solidFill>
                        <a:effectLst/>
                        <a:latin typeface="Calibri"/>
                      </a:endParaRPr>
                    </a:p>
                  </a:txBody>
                  <a:tcPr marL="9525" marR="9525" marT="9525" marB="0" anchor="ctr"/>
                </a:tc>
                <a:tc>
                  <a:txBody>
                    <a:bodyPr/>
                    <a:lstStyle/>
                    <a:p>
                      <a:pPr algn="ctr" rtl="0" fontAlgn="ctr"/>
                      <a:r>
                        <a:rPr lang="en-US" sz="2800" u="none" strike="noStrike" dirty="0">
                          <a:effectLst/>
                        </a:rPr>
                        <a:t>$15 </a:t>
                      </a:r>
                      <a:endParaRPr lang="en-US" sz="2800" b="0" i="0" u="none" strike="noStrike" dirty="0">
                        <a:solidFill>
                          <a:srgbClr val="000000"/>
                        </a:solidFill>
                        <a:effectLst/>
                        <a:latin typeface="Calibri"/>
                      </a:endParaRPr>
                    </a:p>
                  </a:txBody>
                  <a:tcPr marL="9525" marR="9525" marT="9525" marB="0" anchor="ctr"/>
                </a:tc>
                <a:tc>
                  <a:txBody>
                    <a:bodyPr/>
                    <a:lstStyle/>
                    <a:p>
                      <a:pPr algn="ctr" fontAlgn="b"/>
                      <a:r>
                        <a:rPr lang="en-US" sz="2800" u="none" strike="noStrike" dirty="0">
                          <a:effectLst/>
                        </a:rPr>
                        <a:t>$410 </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117.14</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2.50</a:t>
                      </a:r>
                      <a:endParaRPr lang="en-US"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Rectangle 3"/>
          <p:cNvSpPr txBox="1">
            <a:spLocks noChangeArrowheads="1"/>
          </p:cNvSpPr>
          <p:nvPr/>
        </p:nvSpPr>
        <p:spPr>
          <a:xfrm>
            <a:off x="1981200" y="1501775"/>
            <a:ext cx="8174038" cy="584200"/>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700" kern="0" dirty="0"/>
              <a:t>Typical consumer’s basket:  </a:t>
            </a:r>
            <a:r>
              <a:rPr lang="en-US" sz="2700" b="1" kern="0" dirty="0">
                <a:solidFill>
                  <a:srgbClr val="0070C0"/>
                </a:solidFill>
              </a:rPr>
              <a:t>20 pizzas, 10 compact discs</a:t>
            </a:r>
          </a:p>
        </p:txBody>
      </p:sp>
      <p:graphicFrame>
        <p:nvGraphicFramePr>
          <p:cNvPr id="7" name="Object 6"/>
          <p:cNvGraphicFramePr>
            <a:graphicFrameLocks noChangeAspect="1"/>
          </p:cNvGraphicFramePr>
          <p:nvPr>
            <p:extLst>
              <p:ext uri="{D42A27DB-BD31-4B8C-83A1-F6EECF244321}">
                <p14:modId xmlns:p14="http://schemas.microsoft.com/office/powerpoint/2010/main" val="801281050"/>
              </p:ext>
            </p:extLst>
          </p:nvPr>
        </p:nvGraphicFramePr>
        <p:xfrm>
          <a:off x="1905000" y="4686300"/>
          <a:ext cx="8099136" cy="876300"/>
        </p:xfrm>
        <a:graphic>
          <a:graphicData uri="http://schemas.openxmlformats.org/presentationml/2006/ole">
            <mc:AlternateContent xmlns:mc="http://schemas.openxmlformats.org/markup-compatibility/2006">
              <mc:Choice xmlns:v="urn:schemas-microsoft-com:vml" Requires="v">
                <p:oleObj spid="_x0000_s137309" name="Equation" r:id="rId3" imgW="3873240" imgH="419040" progId="Equation.3">
                  <p:embed/>
                </p:oleObj>
              </mc:Choice>
              <mc:Fallback>
                <p:oleObj name="Equation" r:id="rId3" imgW="3873240" imgH="419040" progId="Equation.3">
                  <p:embed/>
                  <p:pic>
                    <p:nvPicPr>
                      <p:cNvPr id="0" name=""/>
                      <p:cNvPicPr/>
                      <p:nvPr/>
                    </p:nvPicPr>
                    <p:blipFill>
                      <a:blip r:embed="rId4"/>
                      <a:stretch>
                        <a:fillRect/>
                      </a:stretch>
                    </p:blipFill>
                    <p:spPr>
                      <a:xfrm>
                        <a:off x="1905000" y="4686300"/>
                        <a:ext cx="8099136" cy="8763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9273551"/>
              </p:ext>
            </p:extLst>
          </p:nvPr>
        </p:nvGraphicFramePr>
        <p:xfrm>
          <a:off x="1852613" y="5676900"/>
          <a:ext cx="8204200" cy="876300"/>
        </p:xfrm>
        <a:graphic>
          <a:graphicData uri="http://schemas.openxmlformats.org/presentationml/2006/ole">
            <mc:AlternateContent xmlns:mc="http://schemas.openxmlformats.org/markup-compatibility/2006">
              <mc:Choice xmlns:v="urn:schemas-microsoft-com:vml" Requires="v">
                <p:oleObj spid="_x0000_s137310" name="Equation" r:id="rId5" imgW="3924000" imgH="419040" progId="Equation.3">
                  <p:embed/>
                </p:oleObj>
              </mc:Choice>
              <mc:Fallback>
                <p:oleObj name="Equation" r:id="rId5" imgW="3924000" imgH="4190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613" y="5676900"/>
                        <a:ext cx="8204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29723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200"/>
              <a:t>Why the CPI may overstate inflation</a:t>
            </a:r>
          </a:p>
        </p:txBody>
      </p:sp>
      <p:sp>
        <p:nvSpPr>
          <p:cNvPr id="60419" name="Rectangle 3"/>
          <p:cNvSpPr>
            <a:spLocks noGrp="1" noChangeArrowheads="1"/>
          </p:cNvSpPr>
          <p:nvPr>
            <p:ph idx="1"/>
          </p:nvPr>
        </p:nvSpPr>
        <p:spPr/>
        <p:txBody>
          <a:bodyPr/>
          <a:lstStyle/>
          <a:p>
            <a:pPr marL="273050">
              <a:spcBef>
                <a:spcPts val="800"/>
              </a:spcBef>
            </a:pPr>
            <a:r>
              <a:rPr lang="en-US" sz="2700" b="1">
                <a:solidFill>
                  <a:srgbClr val="FF0000"/>
                </a:solidFill>
              </a:rPr>
              <a:t>Substitution bias</a:t>
            </a:r>
            <a:r>
              <a:rPr lang="en-US" sz="2700"/>
              <a:t>:   </a:t>
            </a:r>
            <a:br>
              <a:rPr lang="en-US" sz="2700"/>
            </a:br>
            <a:r>
              <a:rPr lang="en-US" sz="2700"/>
              <a:t>The CPI uses fixed weights, so it cannot reflect consumers’ ability to substitute toward goods whose relative prices have fallen.</a:t>
            </a:r>
          </a:p>
          <a:p>
            <a:pPr marL="273050">
              <a:spcBef>
                <a:spcPts val="800"/>
              </a:spcBef>
            </a:pPr>
            <a:r>
              <a:rPr lang="en-US" sz="2700" b="1">
                <a:solidFill>
                  <a:srgbClr val="FF0000"/>
                </a:solidFill>
              </a:rPr>
              <a:t>Introduction of new goods</a:t>
            </a:r>
            <a:r>
              <a:rPr lang="en-US" sz="2700"/>
              <a:t>:   </a:t>
            </a:r>
            <a:br>
              <a:rPr lang="en-US" sz="2700"/>
            </a:br>
            <a:r>
              <a:rPr lang="en-US" sz="2700"/>
              <a:t>The introduction of new goods makes consumers better off and, in effect, increases the real value of the dollar.  But it does not reduce the CPI, because the CPI uses fixed weights.</a:t>
            </a:r>
          </a:p>
          <a:p>
            <a:pPr marL="273050">
              <a:spcBef>
                <a:spcPts val="800"/>
              </a:spcBef>
            </a:pPr>
            <a:r>
              <a:rPr lang="en-US" sz="2700" b="1">
                <a:solidFill>
                  <a:srgbClr val="FF0000"/>
                </a:solidFill>
              </a:rPr>
              <a:t>Unmeasured changes in quality</a:t>
            </a:r>
            <a:r>
              <a:rPr lang="en-US" sz="2700"/>
              <a:t>:   </a:t>
            </a:r>
            <a:br>
              <a:rPr lang="en-US" sz="2700"/>
            </a:br>
            <a:r>
              <a:rPr lang="en-US" sz="2700"/>
              <a:t>Quality improvements increase the value of the dollar, but are often not fully measured.  </a:t>
            </a:r>
          </a:p>
        </p:txBody>
      </p:sp>
    </p:spTree>
    <p:extLst>
      <p:ext uri="{BB962C8B-B14F-4D97-AF65-F5344CB8AC3E}">
        <p14:creationId xmlns:p14="http://schemas.microsoft.com/office/powerpoint/2010/main" val="198000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52601" y="228601"/>
            <a:ext cx="8709025" cy="993775"/>
          </a:xfrm>
        </p:spPr>
        <p:txBody>
          <a:bodyPr>
            <a:normAutofit/>
          </a:bodyPr>
          <a:lstStyle/>
          <a:p>
            <a:pPr eaLnBrk="1" hangingPunct="1"/>
            <a:r>
              <a:rPr lang="en-US" sz="3600" dirty="0"/>
              <a:t>The Circular Flow of Income and Expenditure</a:t>
            </a:r>
          </a:p>
        </p:txBody>
      </p:sp>
      <p:sp>
        <p:nvSpPr>
          <p:cNvPr id="30724" name="Text Box 4"/>
          <p:cNvSpPr txBox="1">
            <a:spLocks noChangeArrowheads="1"/>
          </p:cNvSpPr>
          <p:nvPr/>
        </p:nvSpPr>
        <p:spPr bwMode="auto">
          <a:xfrm>
            <a:off x="2195513" y="3408363"/>
            <a:ext cx="1871662"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Households</a:t>
            </a:r>
          </a:p>
        </p:txBody>
      </p:sp>
      <p:sp>
        <p:nvSpPr>
          <p:cNvPr id="30725" name="Text Box 5"/>
          <p:cNvSpPr txBox="1">
            <a:spLocks noChangeArrowheads="1"/>
          </p:cNvSpPr>
          <p:nvPr/>
        </p:nvSpPr>
        <p:spPr bwMode="auto">
          <a:xfrm>
            <a:off x="8678864" y="3405188"/>
            <a:ext cx="16795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Firms</a:t>
            </a:r>
          </a:p>
        </p:txBody>
      </p:sp>
      <p:grpSp>
        <p:nvGrpSpPr>
          <p:cNvPr id="2" name="Group 44"/>
          <p:cNvGrpSpPr>
            <a:grpSpLocks/>
          </p:cNvGrpSpPr>
          <p:nvPr/>
        </p:nvGrpSpPr>
        <p:grpSpPr bwMode="auto">
          <a:xfrm>
            <a:off x="3211513" y="3351214"/>
            <a:ext cx="6100762" cy="1754187"/>
            <a:chOff x="1063" y="2048"/>
            <a:chExt cx="3843" cy="1105"/>
          </a:xfrm>
        </p:grpSpPr>
        <p:sp>
          <p:nvSpPr>
            <p:cNvPr id="22555" name="Text Box 12"/>
            <p:cNvSpPr txBox="1">
              <a:spLocks noChangeArrowheads="1"/>
            </p:cNvSpPr>
            <p:nvPr/>
          </p:nvSpPr>
          <p:spPr bwMode="auto">
            <a:xfrm>
              <a:off x="2482" y="2828"/>
              <a:ext cx="10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Goods</a:t>
              </a:r>
            </a:p>
          </p:txBody>
        </p:sp>
        <p:grpSp>
          <p:nvGrpSpPr>
            <p:cNvPr id="22556" name="Group 39"/>
            <p:cNvGrpSpPr>
              <a:grpSpLocks/>
            </p:cNvGrpSpPr>
            <p:nvPr/>
          </p:nvGrpSpPr>
          <p:grpSpPr bwMode="auto">
            <a:xfrm>
              <a:off x="1063" y="2048"/>
              <a:ext cx="3843" cy="1105"/>
              <a:chOff x="1063" y="2048"/>
              <a:chExt cx="3843" cy="1105"/>
            </a:xfrm>
          </p:grpSpPr>
          <p:sp>
            <p:nvSpPr>
              <p:cNvPr id="22557" name="Arc 10"/>
              <p:cNvSpPr>
                <a:spLocks/>
              </p:cNvSpPr>
              <p:nvPr/>
            </p:nvSpPr>
            <p:spPr bwMode="auto">
              <a:xfrm rot="-5400000" flipH="1" flipV="1">
                <a:off x="2435" y="682"/>
                <a:ext cx="1105" cy="3837"/>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close/>
                  </a:path>
                </a:pathLst>
              </a:custGeom>
              <a:noFill/>
              <a:ln w="571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8" name="Line 15"/>
              <p:cNvSpPr>
                <a:spLocks noChangeShapeType="1"/>
              </p:cNvSpPr>
              <p:nvPr/>
            </p:nvSpPr>
            <p:spPr bwMode="auto">
              <a:xfrm rot="10800000">
                <a:off x="1063" y="2401"/>
                <a:ext cx="49" cy="87"/>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59" name="Line 16"/>
              <p:cNvSpPr>
                <a:spLocks noChangeShapeType="1"/>
              </p:cNvSpPr>
              <p:nvPr/>
            </p:nvSpPr>
            <p:spPr bwMode="auto">
              <a:xfrm rot="10800000">
                <a:off x="2285" y="3087"/>
                <a:ext cx="120" cy="19"/>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60" name="Line 17"/>
              <p:cNvSpPr>
                <a:spLocks noChangeShapeType="1"/>
              </p:cNvSpPr>
              <p:nvPr/>
            </p:nvSpPr>
            <p:spPr bwMode="auto">
              <a:xfrm rot="10800000" flipV="1">
                <a:off x="3547" y="3092"/>
                <a:ext cx="109" cy="19"/>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43"/>
          <p:cNvGrpSpPr>
            <a:grpSpLocks/>
          </p:cNvGrpSpPr>
          <p:nvPr/>
        </p:nvGrpSpPr>
        <p:grpSpPr bwMode="auto">
          <a:xfrm>
            <a:off x="3249613" y="2135189"/>
            <a:ext cx="6100762" cy="1754187"/>
            <a:chOff x="1087" y="1282"/>
            <a:chExt cx="3843" cy="1105"/>
          </a:xfrm>
        </p:grpSpPr>
        <p:sp>
          <p:nvSpPr>
            <p:cNvPr id="22549" name="Text Box 14"/>
            <p:cNvSpPr txBox="1">
              <a:spLocks noChangeArrowheads="1"/>
            </p:cNvSpPr>
            <p:nvPr/>
          </p:nvSpPr>
          <p:spPr bwMode="auto">
            <a:xfrm>
              <a:off x="2485" y="1310"/>
              <a:ext cx="10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Labor</a:t>
              </a:r>
            </a:p>
          </p:txBody>
        </p:sp>
        <p:grpSp>
          <p:nvGrpSpPr>
            <p:cNvPr id="22550" name="Group 38"/>
            <p:cNvGrpSpPr>
              <a:grpSpLocks/>
            </p:cNvGrpSpPr>
            <p:nvPr/>
          </p:nvGrpSpPr>
          <p:grpSpPr bwMode="auto">
            <a:xfrm>
              <a:off x="1087" y="1282"/>
              <a:ext cx="3843" cy="1105"/>
              <a:chOff x="1087" y="1282"/>
              <a:chExt cx="3843" cy="1105"/>
            </a:xfrm>
          </p:grpSpPr>
          <p:sp>
            <p:nvSpPr>
              <p:cNvPr id="22551" name="Arc 8"/>
              <p:cNvSpPr>
                <a:spLocks/>
              </p:cNvSpPr>
              <p:nvPr/>
            </p:nvSpPr>
            <p:spPr bwMode="auto">
              <a:xfrm rot="5400000" flipH="1" flipV="1">
                <a:off x="2453" y="-84"/>
                <a:ext cx="1105" cy="3837"/>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close/>
                  </a:path>
                </a:pathLst>
              </a:custGeom>
              <a:noFill/>
              <a:ln w="571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2" name="Line 18"/>
              <p:cNvSpPr>
                <a:spLocks noChangeShapeType="1"/>
              </p:cNvSpPr>
              <p:nvPr/>
            </p:nvSpPr>
            <p:spPr bwMode="auto">
              <a:xfrm flipV="1">
                <a:off x="2302" y="1328"/>
                <a:ext cx="109" cy="19"/>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53" name="Line 19"/>
              <p:cNvSpPr>
                <a:spLocks noChangeShapeType="1"/>
              </p:cNvSpPr>
              <p:nvPr/>
            </p:nvSpPr>
            <p:spPr bwMode="auto">
              <a:xfrm>
                <a:off x="3576" y="1327"/>
                <a:ext cx="107" cy="20"/>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54" name="Line 20"/>
              <p:cNvSpPr>
                <a:spLocks noChangeShapeType="1"/>
              </p:cNvSpPr>
              <p:nvPr/>
            </p:nvSpPr>
            <p:spPr bwMode="auto">
              <a:xfrm>
                <a:off x="4887" y="1968"/>
                <a:ext cx="43" cy="78"/>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45"/>
          <p:cNvGrpSpPr>
            <a:grpSpLocks/>
          </p:cNvGrpSpPr>
          <p:nvPr/>
        </p:nvGrpSpPr>
        <p:grpSpPr bwMode="auto">
          <a:xfrm>
            <a:off x="2868614" y="3240088"/>
            <a:ext cx="6904037" cy="2724150"/>
            <a:chOff x="847" y="1978"/>
            <a:chExt cx="4349" cy="1716"/>
          </a:xfrm>
        </p:grpSpPr>
        <p:sp>
          <p:nvSpPr>
            <p:cNvPr id="22543" name="Text Box 11"/>
            <p:cNvSpPr txBox="1">
              <a:spLocks noChangeArrowheads="1"/>
            </p:cNvSpPr>
            <p:nvPr/>
          </p:nvSpPr>
          <p:spPr bwMode="auto">
            <a:xfrm>
              <a:off x="2368" y="3415"/>
              <a:ext cx="137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Expenditure ($)</a:t>
              </a:r>
            </a:p>
          </p:txBody>
        </p:sp>
        <p:grpSp>
          <p:nvGrpSpPr>
            <p:cNvPr id="22544" name="Group 40"/>
            <p:cNvGrpSpPr>
              <a:grpSpLocks/>
            </p:cNvGrpSpPr>
            <p:nvPr/>
          </p:nvGrpSpPr>
          <p:grpSpPr bwMode="auto">
            <a:xfrm>
              <a:off x="847" y="1978"/>
              <a:ext cx="4349" cy="1399"/>
              <a:chOff x="847" y="1978"/>
              <a:chExt cx="4349" cy="1399"/>
            </a:xfrm>
          </p:grpSpPr>
          <p:sp>
            <p:nvSpPr>
              <p:cNvPr id="22545" name="Arc 9"/>
              <p:cNvSpPr>
                <a:spLocks/>
              </p:cNvSpPr>
              <p:nvPr/>
            </p:nvSpPr>
            <p:spPr bwMode="auto">
              <a:xfrm rot="-5400000" flipH="1" flipV="1">
                <a:off x="2310" y="515"/>
                <a:ext cx="1399" cy="4325"/>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close/>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6" name="Line 21"/>
              <p:cNvSpPr>
                <a:spLocks noChangeShapeType="1"/>
              </p:cNvSpPr>
              <p:nvPr/>
            </p:nvSpPr>
            <p:spPr bwMode="auto">
              <a:xfrm flipV="1">
                <a:off x="5159" y="2405"/>
                <a:ext cx="37" cy="93"/>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47" name="Line 22"/>
              <p:cNvSpPr>
                <a:spLocks noChangeShapeType="1"/>
              </p:cNvSpPr>
              <p:nvPr/>
            </p:nvSpPr>
            <p:spPr bwMode="auto">
              <a:xfrm>
                <a:off x="2072" y="3255"/>
                <a:ext cx="118" cy="28"/>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48" name="Line 23"/>
              <p:cNvSpPr>
                <a:spLocks noChangeShapeType="1"/>
              </p:cNvSpPr>
              <p:nvPr/>
            </p:nvSpPr>
            <p:spPr bwMode="auto">
              <a:xfrm flipV="1">
                <a:off x="3881" y="3248"/>
                <a:ext cx="106" cy="25"/>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42"/>
          <p:cNvGrpSpPr>
            <a:grpSpLocks/>
          </p:cNvGrpSpPr>
          <p:nvPr/>
        </p:nvGrpSpPr>
        <p:grpSpPr bwMode="auto">
          <a:xfrm>
            <a:off x="2840038" y="1320800"/>
            <a:ext cx="6889750" cy="2724150"/>
            <a:chOff x="829" y="769"/>
            <a:chExt cx="4340" cy="1716"/>
          </a:xfrm>
        </p:grpSpPr>
        <p:sp>
          <p:nvSpPr>
            <p:cNvPr id="22537" name="Text Box 13"/>
            <p:cNvSpPr txBox="1">
              <a:spLocks noChangeArrowheads="1"/>
            </p:cNvSpPr>
            <p:nvPr/>
          </p:nvSpPr>
          <p:spPr bwMode="auto">
            <a:xfrm>
              <a:off x="2509" y="769"/>
              <a:ext cx="10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Income ($)</a:t>
              </a:r>
            </a:p>
          </p:txBody>
        </p:sp>
        <p:grpSp>
          <p:nvGrpSpPr>
            <p:cNvPr id="22538" name="Group 41"/>
            <p:cNvGrpSpPr>
              <a:grpSpLocks/>
            </p:cNvGrpSpPr>
            <p:nvPr/>
          </p:nvGrpSpPr>
          <p:grpSpPr bwMode="auto">
            <a:xfrm>
              <a:off x="829" y="1086"/>
              <a:ext cx="4340" cy="1399"/>
              <a:chOff x="829" y="1086"/>
              <a:chExt cx="4340" cy="1399"/>
            </a:xfrm>
          </p:grpSpPr>
          <p:sp>
            <p:nvSpPr>
              <p:cNvPr id="22539" name="Arc 6"/>
              <p:cNvSpPr>
                <a:spLocks/>
              </p:cNvSpPr>
              <p:nvPr/>
            </p:nvSpPr>
            <p:spPr bwMode="auto">
              <a:xfrm rot="5400000" flipH="1" flipV="1">
                <a:off x="2307" y="-377"/>
                <a:ext cx="1399" cy="4325"/>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close/>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0" name="Line 24"/>
              <p:cNvSpPr>
                <a:spLocks noChangeShapeType="1"/>
              </p:cNvSpPr>
              <p:nvPr/>
            </p:nvSpPr>
            <p:spPr bwMode="auto">
              <a:xfrm rot="10800000">
                <a:off x="3860" y="1187"/>
                <a:ext cx="106" cy="27"/>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41" name="Line 25"/>
              <p:cNvSpPr>
                <a:spLocks noChangeShapeType="1"/>
              </p:cNvSpPr>
              <p:nvPr/>
            </p:nvSpPr>
            <p:spPr bwMode="auto">
              <a:xfrm rot="10800000" flipV="1">
                <a:off x="2047" y="1188"/>
                <a:ext cx="104" cy="20"/>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542" name="Line 26"/>
              <p:cNvSpPr>
                <a:spLocks noChangeShapeType="1"/>
              </p:cNvSpPr>
              <p:nvPr/>
            </p:nvSpPr>
            <p:spPr bwMode="auto">
              <a:xfrm rot="10800000" flipV="1">
                <a:off x="829" y="1924"/>
                <a:ext cx="52" cy="105"/>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60810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dissolve">
                                      <p:cBhvr>
                                        <p:cTn id="12" dur="500"/>
                                        <p:tgtEl>
                                          <p:spTgt spid="30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smtClean="0"/>
              <a:t>The size of the CPI’s bias</a:t>
            </a:r>
          </a:p>
        </p:txBody>
      </p:sp>
      <p:sp>
        <p:nvSpPr>
          <p:cNvPr id="61443" name="Rectangle 5"/>
          <p:cNvSpPr>
            <a:spLocks noGrp="1" noChangeArrowheads="1"/>
          </p:cNvSpPr>
          <p:nvPr>
            <p:ph type="body" idx="1"/>
          </p:nvPr>
        </p:nvSpPr>
        <p:spPr/>
        <p:txBody>
          <a:bodyPr/>
          <a:lstStyle/>
          <a:p>
            <a:r>
              <a:rPr lang="en-US" dirty="0" smtClean="0"/>
              <a:t>In 1995, a Senate-appointed panel of experts estimated that the CPI overstates inflation by about 1.1 percentage points per year.</a:t>
            </a:r>
          </a:p>
          <a:p>
            <a:r>
              <a:rPr lang="en-US" dirty="0" smtClean="0"/>
              <a:t>So the BLS made adjustments to reduce the bias.</a:t>
            </a:r>
          </a:p>
          <a:p>
            <a:r>
              <a:rPr lang="en-US" dirty="0" smtClean="0"/>
              <a:t>Now, the CPI’s bias is probably under </a:t>
            </a:r>
            <a:r>
              <a:rPr lang="en-US" dirty="0"/>
              <a:t>1 percentage points </a:t>
            </a:r>
            <a:r>
              <a:rPr lang="en-US" dirty="0" smtClean="0"/>
              <a:t>per year.  </a:t>
            </a:r>
            <a:br>
              <a:rPr lang="en-US" dirty="0" smtClean="0"/>
            </a:br>
            <a:endParaRPr lang="en-US" dirty="0" smtClean="0"/>
          </a:p>
        </p:txBody>
      </p:sp>
    </p:spTree>
    <p:extLst>
      <p:ext uri="{BB962C8B-B14F-4D97-AF65-F5344CB8AC3E}">
        <p14:creationId xmlns:p14="http://schemas.microsoft.com/office/powerpoint/2010/main" val="311522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lnSpc>
                <a:spcPct val="115000"/>
              </a:lnSpc>
            </a:pPr>
            <a:r>
              <a:rPr lang="en-US" sz="2600">
                <a:solidFill>
                  <a:schemeClr val="accent2"/>
                </a:solidFill>
              </a:rPr>
              <a:t>NOW YOU TRY:  </a:t>
            </a:r>
            <a:br>
              <a:rPr lang="en-US" sz="2600">
                <a:solidFill>
                  <a:schemeClr val="accent2"/>
                </a:solidFill>
              </a:rPr>
            </a:br>
            <a:r>
              <a:rPr lang="en-US" sz="3400">
                <a:solidFill>
                  <a:schemeClr val="accent2"/>
                </a:solidFill>
              </a:rPr>
              <a:t>Discussion Questions</a:t>
            </a:r>
          </a:p>
        </p:txBody>
      </p:sp>
      <p:sp>
        <p:nvSpPr>
          <p:cNvPr id="62467" name="Content Placeholder 2"/>
          <p:cNvSpPr>
            <a:spLocks noGrp="1"/>
          </p:cNvSpPr>
          <p:nvPr>
            <p:ph idx="1"/>
          </p:nvPr>
        </p:nvSpPr>
        <p:spPr/>
        <p:txBody>
          <a:bodyPr>
            <a:normAutofit lnSpcReduction="10000"/>
          </a:bodyPr>
          <a:lstStyle/>
          <a:p>
            <a:pPr eaLnBrk="1" hangingPunct="1">
              <a:buFont typeface="Wingdings" pitchFamily="2" charset="2"/>
              <a:buNone/>
            </a:pPr>
            <a:r>
              <a:rPr lang="en-US" sz="2400" b="1">
                <a:solidFill>
                  <a:srgbClr val="CC6600"/>
                </a:solidFill>
              </a:rPr>
              <a:t>1</a:t>
            </a:r>
            <a:r>
              <a:rPr lang="en-US" sz="2700"/>
              <a:t>.	If your grandmother receives Social Security, </a:t>
            </a:r>
            <a:br>
              <a:rPr lang="en-US" sz="2700"/>
            </a:br>
            <a:r>
              <a:rPr lang="en-US" sz="2700"/>
              <a:t>how is she affected by the CPI’s bias?</a:t>
            </a:r>
          </a:p>
          <a:p>
            <a:pPr eaLnBrk="1" hangingPunct="1">
              <a:buFont typeface="Wingdings" pitchFamily="2" charset="2"/>
              <a:buNone/>
            </a:pPr>
            <a:r>
              <a:rPr lang="en-US" sz="2400" b="1">
                <a:solidFill>
                  <a:srgbClr val="CC6600"/>
                </a:solidFill>
              </a:rPr>
              <a:t>2</a:t>
            </a:r>
            <a:r>
              <a:rPr lang="en-US" sz="2700"/>
              <a:t>.	Where does the government get the money to pay COLAs to Social Security recipients?</a:t>
            </a:r>
          </a:p>
          <a:p>
            <a:pPr eaLnBrk="1" hangingPunct="1">
              <a:buFont typeface="Wingdings" pitchFamily="2" charset="2"/>
              <a:buNone/>
            </a:pPr>
            <a:r>
              <a:rPr lang="en-US" sz="2400" b="1">
                <a:solidFill>
                  <a:srgbClr val="CC6600"/>
                </a:solidFill>
              </a:rPr>
              <a:t>3</a:t>
            </a:r>
            <a:r>
              <a:rPr lang="en-US" sz="2700"/>
              <a:t>.	If you pay income and Social Security taxes, </a:t>
            </a:r>
            <a:br>
              <a:rPr lang="en-US" sz="2700"/>
            </a:br>
            <a:r>
              <a:rPr lang="en-US" sz="2700"/>
              <a:t>how does the CPI’s bias affect you?</a:t>
            </a:r>
          </a:p>
          <a:p>
            <a:pPr eaLnBrk="1" hangingPunct="1">
              <a:buFont typeface="Wingdings" pitchFamily="2" charset="2"/>
              <a:buNone/>
            </a:pPr>
            <a:r>
              <a:rPr lang="en-US" sz="2400" b="1">
                <a:solidFill>
                  <a:srgbClr val="CC6600"/>
                </a:solidFill>
              </a:rPr>
              <a:t>4</a:t>
            </a:r>
            <a:r>
              <a:rPr lang="en-US" sz="2700"/>
              <a:t>.	Is the government giving your grandmother </a:t>
            </a:r>
            <a:br>
              <a:rPr lang="en-US" sz="2700"/>
            </a:br>
            <a:r>
              <a:rPr lang="en-US" sz="2700"/>
              <a:t>too much of a COLA?</a:t>
            </a:r>
          </a:p>
          <a:p>
            <a:pPr eaLnBrk="1" hangingPunct="1">
              <a:buFont typeface="Wingdings" pitchFamily="2" charset="2"/>
              <a:buNone/>
            </a:pPr>
            <a:r>
              <a:rPr lang="en-US" sz="2400" b="1">
                <a:solidFill>
                  <a:srgbClr val="CC6600"/>
                </a:solidFill>
              </a:rPr>
              <a:t>5</a:t>
            </a:r>
            <a:r>
              <a:rPr lang="en-US" sz="2700"/>
              <a:t>.	How does your grandmother’s “basket” differ from the CPI’s?  Does this affect your answer to Q4?  </a:t>
            </a:r>
          </a:p>
        </p:txBody>
      </p:sp>
    </p:spTree>
    <p:extLst>
      <p:ext uri="{BB962C8B-B14F-4D97-AF65-F5344CB8AC3E}">
        <p14:creationId xmlns:p14="http://schemas.microsoft.com/office/powerpoint/2010/main" val="960295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wipe(left)">
                                      <p:cBhvr>
                                        <p:cTn id="27"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5"/>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smtClean="0"/>
              <a:t>CPI vs. GDP Deflator</a:t>
            </a:r>
          </a:p>
        </p:txBody>
      </p:sp>
      <p:sp>
        <p:nvSpPr>
          <p:cNvPr id="63491" name="Rectangle 5"/>
          <p:cNvSpPr>
            <a:spLocks noGrp="1" noChangeArrowheads="1"/>
          </p:cNvSpPr>
          <p:nvPr>
            <p:ph idx="1"/>
          </p:nvPr>
        </p:nvSpPr>
        <p:spPr/>
        <p:txBody>
          <a:bodyPr>
            <a:normAutofit lnSpcReduction="10000"/>
          </a:bodyPr>
          <a:lstStyle/>
          <a:p>
            <a:pPr>
              <a:buFont typeface="Wingdings" pitchFamily="2" charset="2"/>
              <a:buNone/>
            </a:pPr>
            <a:r>
              <a:rPr lang="en-US" dirty="0" smtClean="0"/>
              <a:t>Prices of non-consumer goods:</a:t>
            </a:r>
          </a:p>
          <a:p>
            <a:pPr lvl="1"/>
            <a:r>
              <a:rPr lang="en-US" dirty="0" smtClean="0"/>
              <a:t>included in GDP deflator (if produced domestically)</a:t>
            </a:r>
          </a:p>
          <a:p>
            <a:pPr lvl="1"/>
            <a:r>
              <a:rPr lang="en-US" dirty="0" smtClean="0"/>
              <a:t>excluded from CPI</a:t>
            </a:r>
          </a:p>
          <a:p>
            <a:pPr>
              <a:buFont typeface="Wingdings" pitchFamily="2" charset="2"/>
              <a:buNone/>
            </a:pPr>
            <a:r>
              <a:rPr lang="en-US" dirty="0" smtClean="0"/>
              <a:t>Prices of imported consumer goods:</a:t>
            </a:r>
          </a:p>
          <a:p>
            <a:pPr lvl="1"/>
            <a:r>
              <a:rPr lang="en-US" dirty="0" smtClean="0"/>
              <a:t>included in CPI</a:t>
            </a:r>
          </a:p>
          <a:p>
            <a:pPr lvl="1"/>
            <a:r>
              <a:rPr lang="en-US" dirty="0" smtClean="0"/>
              <a:t>excluded from GDP deflator</a:t>
            </a:r>
          </a:p>
          <a:p>
            <a:pPr>
              <a:buFont typeface="Wingdings" pitchFamily="2" charset="2"/>
              <a:buNone/>
            </a:pPr>
            <a:r>
              <a:rPr lang="en-US" dirty="0" smtClean="0"/>
              <a:t>The basket of goods:</a:t>
            </a:r>
          </a:p>
          <a:p>
            <a:pPr lvl="1"/>
            <a:r>
              <a:rPr lang="en-US" dirty="0" smtClean="0"/>
              <a:t>CPI:  fixed</a:t>
            </a:r>
          </a:p>
          <a:p>
            <a:pPr lvl="1"/>
            <a:r>
              <a:rPr lang="en-US" dirty="0" smtClean="0"/>
              <a:t>GDP deflator:  changes every year</a:t>
            </a:r>
          </a:p>
        </p:txBody>
      </p:sp>
    </p:spTree>
    <p:extLst>
      <p:ext uri="{BB962C8B-B14F-4D97-AF65-F5344CB8AC3E}">
        <p14:creationId xmlns:p14="http://schemas.microsoft.com/office/powerpoint/2010/main" val="1567075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Measure of the Overall Price Level!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smtClean="0"/>
                  <a:t>The </a:t>
                </a:r>
                <a:r>
                  <a:rPr lang="en-US" dirty="0" smtClean="0">
                    <a:solidFill>
                      <a:srgbClr val="0070C0"/>
                    </a:solidFill>
                  </a:rPr>
                  <a:t>Personal Consumption Expenditures deflator </a:t>
                </a:r>
                <a:r>
                  <a:rPr lang="en-US" dirty="0" smtClean="0"/>
                  <a:t>is a measure that is gaining in popularity</a:t>
                </a:r>
              </a:p>
              <a:p>
                <a14:m>
                  <m:oMath xmlns:m="http://schemas.openxmlformats.org/officeDocument/2006/math">
                    <m:r>
                      <m:rPr>
                        <m:nor/>
                      </m:rPr>
                      <a:rPr lang="en-US" b="0" i="0" smtClean="0">
                        <a:latin typeface="Cambria Math" panose="02040503050406030204" pitchFamily="18" charset="0"/>
                      </a:rPr>
                      <m:t>PCE</m:t>
                    </m:r>
                    <m:r>
                      <m:rPr>
                        <m:nor/>
                      </m:rPr>
                      <a:rPr lang="en-US" b="0" i="0" smtClean="0">
                        <a:latin typeface="Cambria Math" panose="02040503050406030204" pitchFamily="18" charset="0"/>
                      </a:rPr>
                      <m:t> </m:t>
                    </m:r>
                    <m:r>
                      <m:rPr>
                        <m:nor/>
                      </m:rPr>
                      <a:rPr lang="en-US" b="0" i="0" smtClean="0">
                        <a:latin typeface="Cambria Math" panose="02040503050406030204" pitchFamily="18" charset="0"/>
                      </a:rPr>
                      <m:t>deflator</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Nominal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Consumption</m:t>
                        </m:r>
                        <m:r>
                          <m:rPr>
                            <m:nor/>
                          </m:rPr>
                          <a:rPr lang="en-US" b="0" i="0" smtClean="0">
                            <a:latin typeface="Cambria Math" panose="02040503050406030204" pitchFamily="18" charset="0"/>
                          </a:rPr>
                          <m:t> </m:t>
                        </m:r>
                        <m:r>
                          <m:rPr>
                            <m:nor/>
                          </m:rPr>
                          <a:rPr lang="en-US" b="0" i="0" smtClean="0">
                            <a:latin typeface="Cambria Math" panose="02040503050406030204" pitchFamily="18" charset="0"/>
                          </a:rPr>
                          <m:t>Spending</m:t>
                        </m:r>
                      </m:num>
                      <m:den>
                        <m:r>
                          <m:rPr>
                            <m:nor/>
                          </m:rPr>
                          <a:rPr lang="en-US" b="0" i="0" smtClean="0">
                            <a:latin typeface="Cambria Math" panose="02040503050406030204" pitchFamily="18" charset="0"/>
                          </a:rPr>
                          <m:t>Real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Consumption</m:t>
                        </m:r>
                        <m:r>
                          <m:rPr>
                            <m:nor/>
                          </m:rPr>
                          <a:rPr lang="en-US" b="0" i="0" smtClean="0">
                            <a:latin typeface="Cambria Math" panose="02040503050406030204" pitchFamily="18" charset="0"/>
                          </a:rPr>
                          <m:t> </m:t>
                        </m:r>
                        <m:r>
                          <m:rPr>
                            <m:nor/>
                          </m:rPr>
                          <a:rPr lang="en-US" b="0" i="0" smtClean="0">
                            <a:latin typeface="Cambria Math" panose="02040503050406030204" pitchFamily="18" charset="0"/>
                          </a:rPr>
                          <m:t>Spending</m:t>
                        </m:r>
                      </m:den>
                    </m:f>
                    <m:r>
                      <a:rPr lang="en-US" b="0" i="1" smtClean="0">
                        <a:latin typeface="Cambria Math" panose="02040503050406030204" pitchFamily="18" charset="0"/>
                        <a:ea typeface="Cambria Math" panose="02040503050406030204" pitchFamily="18" charset="0"/>
                      </a:rPr>
                      <m:t>×100</m:t>
                    </m:r>
                  </m:oMath>
                </a14:m>
                <a:endParaRPr lang="en-US" dirty="0" smtClean="0"/>
              </a:p>
              <a:p>
                <a:r>
                  <a:rPr lang="en-US" dirty="0" smtClean="0"/>
                  <a:t>Compare this to the GDP deflator:</a:t>
                </a:r>
              </a:p>
              <a:p>
                <a:pPr lvl="1"/>
                <a14:m>
                  <m:oMath xmlns:m="http://schemas.openxmlformats.org/officeDocument/2006/math">
                    <m:r>
                      <m:rPr>
                        <m:nor/>
                      </m:rPr>
                      <a:rPr lang="en-US" b="0" i="0" smtClean="0">
                        <a:latin typeface="Cambria Math" panose="02040503050406030204" pitchFamily="18" charset="0"/>
                      </a:rPr>
                      <m:t>GDP</m:t>
                    </m:r>
                    <m:r>
                      <m:rPr>
                        <m:nor/>
                      </m:rPr>
                      <a:rPr lang="en-US" b="0" i="0" smtClean="0">
                        <a:latin typeface="Cambria Math" panose="02040503050406030204" pitchFamily="18" charset="0"/>
                      </a:rPr>
                      <m:t> </m:t>
                    </m:r>
                    <m:r>
                      <m:rPr>
                        <m:nor/>
                      </m:rPr>
                      <a:rPr lang="en-US" b="0" i="0" smtClean="0">
                        <a:latin typeface="Cambria Math" panose="02040503050406030204" pitchFamily="18" charset="0"/>
                      </a:rPr>
                      <m:t>deflator</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Nominal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GDP</m:t>
                        </m:r>
                      </m:num>
                      <m:den>
                        <m:r>
                          <m:rPr>
                            <m:nor/>
                          </m:rPr>
                          <a:rPr lang="en-US" b="0" i="0" smtClean="0">
                            <a:latin typeface="Cambria Math" panose="02040503050406030204" pitchFamily="18" charset="0"/>
                          </a:rPr>
                          <m:t>Real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GDP</m:t>
                        </m:r>
                      </m:den>
                    </m:f>
                    <m:r>
                      <a:rPr lang="en-US" b="0" i="1" smtClean="0">
                        <a:latin typeface="Cambria Math" panose="02040503050406030204" pitchFamily="18" charset="0"/>
                        <a:ea typeface="Cambria Math" panose="02040503050406030204" pitchFamily="18" charset="0"/>
                      </a:rPr>
                      <m:t>×100</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752" r="-333"/>
                </a:stretch>
              </a:blipFill>
            </p:spPr>
            <p:txBody>
              <a:bodyPr/>
              <a:lstStyle/>
              <a:p>
                <a:r>
                  <a:rPr lang="en-US">
                    <a:noFill/>
                  </a:rPr>
                  <a:t> </a:t>
                </a:r>
              </a:p>
            </p:txBody>
          </p:sp>
        </mc:Fallback>
      </mc:AlternateContent>
    </p:spTree>
    <p:extLst>
      <p:ext uri="{BB962C8B-B14F-4D97-AF65-F5344CB8AC3E}">
        <p14:creationId xmlns:p14="http://schemas.microsoft.com/office/powerpoint/2010/main" val="24762422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Measure of the Overall Price Level!</a:t>
            </a:r>
            <a:endParaRPr lang="en-US" dirty="0"/>
          </a:p>
        </p:txBody>
      </p:sp>
      <p:sp>
        <p:nvSpPr>
          <p:cNvPr id="3" name="Content Placeholder 2"/>
          <p:cNvSpPr>
            <a:spLocks noGrp="1"/>
          </p:cNvSpPr>
          <p:nvPr>
            <p:ph idx="1"/>
          </p:nvPr>
        </p:nvSpPr>
        <p:spPr/>
        <p:txBody>
          <a:bodyPr>
            <a:noAutofit/>
          </a:bodyPr>
          <a:lstStyle/>
          <a:p>
            <a:r>
              <a:rPr lang="en-US" dirty="0"/>
              <a:t>The GDP deflator considers the prices of all domestically produced final goods and services whereas the PCE deflator considers the prices of only consumer </a:t>
            </a:r>
            <a:r>
              <a:rPr lang="en-US" dirty="0" smtClean="0"/>
              <a:t>goods and services, </a:t>
            </a:r>
            <a:r>
              <a:rPr lang="en-US" dirty="0"/>
              <a:t>wherever </a:t>
            </a:r>
            <a:r>
              <a:rPr lang="en-US" dirty="0" smtClean="0"/>
              <a:t>produced.</a:t>
            </a:r>
            <a:endParaRPr lang="en-US" dirty="0"/>
          </a:p>
          <a:p>
            <a:endParaRPr lang="en-US" dirty="0"/>
          </a:p>
        </p:txBody>
      </p:sp>
    </p:spTree>
    <p:extLst>
      <p:ext uri="{BB962C8B-B14F-4D97-AF65-F5344CB8AC3E}">
        <p14:creationId xmlns:p14="http://schemas.microsoft.com/office/powerpoint/2010/main" val="30229811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dirty="0" smtClean="0"/>
              <a:t>CPI vs. GDP Deflator vs. PCE Deflator</a:t>
            </a:r>
          </a:p>
        </p:txBody>
      </p:sp>
      <p:sp>
        <p:nvSpPr>
          <p:cNvPr id="63491" name="Rectangle 5"/>
          <p:cNvSpPr>
            <a:spLocks noGrp="1" noChangeArrowheads="1"/>
          </p:cNvSpPr>
          <p:nvPr>
            <p:ph idx="1"/>
          </p:nvPr>
        </p:nvSpPr>
        <p:spPr/>
        <p:txBody>
          <a:bodyPr>
            <a:normAutofit lnSpcReduction="10000"/>
          </a:bodyPr>
          <a:lstStyle/>
          <a:p>
            <a:pPr>
              <a:buFont typeface="Wingdings" pitchFamily="2" charset="2"/>
              <a:buNone/>
            </a:pPr>
            <a:r>
              <a:rPr lang="en-US" dirty="0" smtClean="0"/>
              <a:t>Prices of non-consumer goods:</a:t>
            </a:r>
          </a:p>
          <a:p>
            <a:pPr lvl="1"/>
            <a:r>
              <a:rPr lang="en-US" dirty="0" smtClean="0"/>
              <a:t>included in GDP deflator (if produced domestically)</a:t>
            </a:r>
          </a:p>
          <a:p>
            <a:pPr lvl="1"/>
            <a:r>
              <a:rPr lang="en-US" dirty="0" smtClean="0"/>
              <a:t>excluded from </a:t>
            </a:r>
            <a:r>
              <a:rPr lang="en-US" dirty="0" smtClean="0">
                <a:solidFill>
                  <a:srgbClr val="C00000"/>
                </a:solidFill>
              </a:rPr>
              <a:t>CPI and PCE deflator</a:t>
            </a:r>
          </a:p>
          <a:p>
            <a:pPr>
              <a:buFont typeface="Wingdings" pitchFamily="2" charset="2"/>
              <a:buNone/>
            </a:pPr>
            <a:r>
              <a:rPr lang="en-US" dirty="0" smtClean="0"/>
              <a:t>Prices of imported consumer goods:</a:t>
            </a:r>
          </a:p>
          <a:p>
            <a:pPr lvl="1"/>
            <a:r>
              <a:rPr lang="en-US" dirty="0" smtClean="0"/>
              <a:t>included in </a:t>
            </a:r>
            <a:r>
              <a:rPr lang="en-US" dirty="0" smtClean="0">
                <a:solidFill>
                  <a:srgbClr val="C00000"/>
                </a:solidFill>
              </a:rPr>
              <a:t>CPI and PCE deflator</a:t>
            </a:r>
          </a:p>
          <a:p>
            <a:pPr lvl="1"/>
            <a:r>
              <a:rPr lang="en-US" dirty="0" smtClean="0"/>
              <a:t>excluded from GDP deflator</a:t>
            </a:r>
          </a:p>
          <a:p>
            <a:pPr>
              <a:buFont typeface="Wingdings" pitchFamily="2" charset="2"/>
              <a:buNone/>
            </a:pPr>
            <a:r>
              <a:rPr lang="en-US" dirty="0" smtClean="0"/>
              <a:t>The basket of goods:</a:t>
            </a:r>
          </a:p>
          <a:p>
            <a:pPr lvl="1"/>
            <a:r>
              <a:rPr lang="en-US" dirty="0" smtClean="0"/>
              <a:t>CPI:  fixed</a:t>
            </a:r>
          </a:p>
          <a:p>
            <a:pPr lvl="1"/>
            <a:r>
              <a:rPr lang="en-US" dirty="0" smtClean="0">
                <a:solidFill>
                  <a:srgbClr val="C00000"/>
                </a:solidFill>
              </a:rPr>
              <a:t>GDP deflator and PCE deflator</a:t>
            </a:r>
            <a:r>
              <a:rPr lang="en-US" dirty="0" smtClean="0"/>
              <a:t>:  changes every year</a:t>
            </a:r>
          </a:p>
        </p:txBody>
      </p:sp>
      <p:sp>
        <p:nvSpPr>
          <p:cNvPr id="2" name="TextBox 1"/>
          <p:cNvSpPr txBox="1"/>
          <p:nvPr/>
        </p:nvSpPr>
        <p:spPr>
          <a:xfrm>
            <a:off x="6705600" y="2590800"/>
            <a:ext cx="5410200" cy="2862322"/>
          </a:xfrm>
          <a:prstGeom prst="rect">
            <a:avLst/>
          </a:prstGeom>
          <a:noFill/>
        </p:spPr>
        <p:txBody>
          <a:bodyPr wrap="square" rtlCol="0">
            <a:spAutoFit/>
          </a:bodyPr>
          <a:lstStyle/>
          <a:p>
            <a:r>
              <a:rPr lang="en-US" dirty="0" smtClean="0"/>
              <a:t>The PCE deflator is a compromise between the CPI and the GDP deflator. For this reason, the Federal Reserve, which conducts monetary policy in the US, considers the PCE deflator its preferred measure of the price level. </a:t>
            </a:r>
          </a:p>
          <a:p>
            <a:r>
              <a:rPr lang="en-US" dirty="0" smtClean="0"/>
              <a:t>More precisely, the Fed uses a version of the PCE deflator that ignores the prices of food and energy. This is the </a:t>
            </a:r>
            <a:r>
              <a:rPr lang="en-US" b="1" dirty="0" smtClean="0">
                <a:solidFill>
                  <a:srgbClr val="C00000"/>
                </a:solidFill>
              </a:rPr>
              <a:t>Core PCE deflator</a:t>
            </a:r>
            <a:r>
              <a:rPr lang="en-US" dirty="0" smtClean="0"/>
              <a:t>. It is less volatile (because it leaves food and energy out) and is considered more useful as a guide to future prices.</a:t>
            </a:r>
            <a:endParaRPr lang="en-US" dirty="0"/>
          </a:p>
        </p:txBody>
      </p:sp>
    </p:spTree>
    <p:extLst>
      <p:ext uri="{BB962C8B-B14F-4D97-AF65-F5344CB8AC3E}">
        <p14:creationId xmlns:p14="http://schemas.microsoft.com/office/powerpoint/2010/main" val="357358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781175"/>
            <a:ext cx="8813279" cy="4695825"/>
          </a:xfrm>
          <a:prstGeom prst="rect">
            <a:avLst/>
          </a:prstGeom>
        </p:spPr>
      </p:pic>
      <p:sp>
        <p:nvSpPr>
          <p:cNvPr id="5" name="Title 4"/>
          <p:cNvSpPr>
            <a:spLocks noGrp="1"/>
          </p:cNvSpPr>
          <p:nvPr>
            <p:ph type="title"/>
          </p:nvPr>
        </p:nvSpPr>
        <p:spPr/>
        <p:txBody>
          <a:bodyPr/>
          <a:lstStyle/>
          <a:p>
            <a:r>
              <a:rPr lang="en-US" dirty="0"/>
              <a:t>CPI vs. GDP Deflator vs. PCE Deflator</a:t>
            </a:r>
          </a:p>
        </p:txBody>
      </p:sp>
    </p:spTree>
    <p:extLst>
      <p:ext uri="{BB962C8B-B14F-4D97-AF65-F5344CB8AC3E}">
        <p14:creationId xmlns:p14="http://schemas.microsoft.com/office/powerpoint/2010/main" val="38828288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unemployment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39957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Current Population Survey</a:t>
            </a:r>
            <a:endParaRPr lang="en-US" dirty="0"/>
          </a:p>
        </p:txBody>
      </p:sp>
      <p:sp>
        <p:nvSpPr>
          <p:cNvPr id="5" name="Content Placeholder 4"/>
          <p:cNvSpPr>
            <a:spLocks noGrp="1"/>
          </p:cNvSpPr>
          <p:nvPr>
            <p:ph idx="1"/>
          </p:nvPr>
        </p:nvSpPr>
        <p:spPr/>
        <p:txBody>
          <a:bodyPr>
            <a:normAutofit/>
          </a:bodyPr>
          <a:lstStyle/>
          <a:p>
            <a:r>
              <a:rPr lang="en-US" dirty="0" smtClean="0"/>
              <a:t>The Bureau of Labor Statistics (BLS) of the U.S. Department of Labor computes the unemployment rate every month</a:t>
            </a:r>
          </a:p>
          <a:p>
            <a:r>
              <a:rPr lang="en-US" dirty="0" smtClean="0"/>
              <a:t>The data comes from a monthly survey of U.S. households called the </a:t>
            </a:r>
            <a:r>
              <a:rPr lang="en-US" i="1" dirty="0" smtClean="0"/>
              <a:t>Current Population Survey</a:t>
            </a:r>
          </a:p>
          <a:p>
            <a:pPr lvl="1"/>
            <a:r>
              <a:rPr lang="en-US" dirty="0" smtClean="0"/>
              <a:t>See </a:t>
            </a:r>
            <a:r>
              <a:rPr lang="en-US" dirty="0">
                <a:hlinkClick r:id="rId2"/>
              </a:rPr>
              <a:t>http://bls.gov/cps/</a:t>
            </a:r>
            <a:endParaRPr lang="en-US" dirty="0" smtClean="0"/>
          </a:p>
          <a:p>
            <a:r>
              <a:rPr lang="en-US" dirty="0" smtClean="0"/>
              <a:t>This survey classifies each adult into one of three categories: </a:t>
            </a:r>
            <a:r>
              <a:rPr lang="en-US" i="1" dirty="0" smtClean="0"/>
              <a:t>employed</a:t>
            </a:r>
            <a:r>
              <a:rPr lang="en-US" dirty="0" smtClean="0"/>
              <a:t>, </a:t>
            </a:r>
            <a:r>
              <a:rPr lang="en-US" i="1" dirty="0" smtClean="0"/>
              <a:t>unemployed</a:t>
            </a:r>
            <a:r>
              <a:rPr lang="en-US" dirty="0" smtClean="0"/>
              <a:t>, and </a:t>
            </a:r>
            <a:r>
              <a:rPr lang="en-US" i="1" dirty="0" smtClean="0"/>
              <a:t>not in the labor force</a:t>
            </a:r>
            <a:endParaRPr lang="en-US" i="1" dirty="0"/>
          </a:p>
        </p:txBody>
      </p:sp>
    </p:spTree>
    <p:extLst>
      <p:ext uri="{BB962C8B-B14F-4D97-AF65-F5344CB8AC3E}">
        <p14:creationId xmlns:p14="http://schemas.microsoft.com/office/powerpoint/2010/main" val="7276286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Population Categories</a:t>
            </a:r>
            <a:endParaRPr lang="en-US" dirty="0"/>
          </a:p>
        </p:txBody>
      </p:sp>
      <p:sp>
        <p:nvSpPr>
          <p:cNvPr id="5" name="Content Placeholder 4"/>
          <p:cNvSpPr>
            <a:spLocks noGrp="1"/>
          </p:cNvSpPr>
          <p:nvPr>
            <p:ph idx="1"/>
          </p:nvPr>
        </p:nvSpPr>
        <p:spPr/>
        <p:txBody>
          <a:bodyPr>
            <a:normAutofit/>
          </a:bodyPr>
          <a:lstStyle/>
          <a:p>
            <a:r>
              <a:rPr lang="en-US" dirty="0" smtClean="0"/>
              <a:t>This survey classifies each adult into one of three categories: </a:t>
            </a:r>
          </a:p>
          <a:p>
            <a:pPr lvl="1"/>
            <a:r>
              <a:rPr lang="en-US" dirty="0" smtClean="0">
                <a:solidFill>
                  <a:srgbClr val="FF0000"/>
                </a:solidFill>
              </a:rPr>
              <a:t>employed</a:t>
            </a:r>
            <a:r>
              <a:rPr lang="en-US" dirty="0" smtClean="0"/>
              <a:t> (working </a:t>
            </a:r>
            <a:r>
              <a:rPr lang="en-US" dirty="0"/>
              <a:t>at a paid </a:t>
            </a:r>
            <a:r>
              <a:rPr lang="en-US" dirty="0" smtClean="0"/>
              <a:t>job)</a:t>
            </a:r>
          </a:p>
          <a:p>
            <a:pPr lvl="1"/>
            <a:r>
              <a:rPr lang="en-US" dirty="0" smtClean="0">
                <a:solidFill>
                  <a:srgbClr val="FF0000"/>
                </a:solidFill>
              </a:rPr>
              <a:t>unemployed</a:t>
            </a:r>
            <a:r>
              <a:rPr lang="en-US" dirty="0" smtClean="0"/>
              <a:t> </a:t>
            </a:r>
            <a:r>
              <a:rPr lang="en-US" dirty="0"/>
              <a:t>(not employed but looking for a job), </a:t>
            </a:r>
            <a:r>
              <a:rPr lang="en-US" dirty="0" smtClean="0"/>
              <a:t>and </a:t>
            </a:r>
          </a:p>
          <a:p>
            <a:pPr lvl="1"/>
            <a:r>
              <a:rPr lang="en-US" dirty="0" smtClean="0">
                <a:solidFill>
                  <a:srgbClr val="FF0000"/>
                </a:solidFill>
              </a:rPr>
              <a:t>not in the labor </a:t>
            </a:r>
            <a:r>
              <a:rPr lang="en-US" dirty="0">
                <a:solidFill>
                  <a:srgbClr val="FF0000"/>
                </a:solidFill>
              </a:rPr>
              <a:t>force </a:t>
            </a:r>
            <a:r>
              <a:rPr lang="en-US" dirty="0"/>
              <a:t>(not employed, not looking for </a:t>
            </a:r>
            <a:r>
              <a:rPr lang="en-US" dirty="0" smtClean="0"/>
              <a:t>work)</a:t>
            </a:r>
          </a:p>
          <a:p>
            <a:endParaRPr lang="en-US" dirty="0"/>
          </a:p>
          <a:p>
            <a:r>
              <a:rPr lang="en-US" dirty="0" smtClean="0">
                <a:solidFill>
                  <a:srgbClr val="FF0000"/>
                </a:solidFill>
              </a:rPr>
              <a:t>Labor force </a:t>
            </a:r>
            <a:r>
              <a:rPr lang="en-US" dirty="0" smtClean="0"/>
              <a:t>= employed + unemployed</a:t>
            </a:r>
            <a:endParaRPr lang="en-US" dirty="0"/>
          </a:p>
        </p:txBody>
      </p:sp>
    </p:spTree>
    <p:extLst>
      <p:ext uri="{BB962C8B-B14F-4D97-AF65-F5344CB8AC3E}">
        <p14:creationId xmlns:p14="http://schemas.microsoft.com/office/powerpoint/2010/main" val="1658293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A Firm’s </a:t>
            </a:r>
            <a:r>
              <a:rPr lang="en-US" i="1" dirty="0" smtClean="0"/>
              <a:t>Value Added</a:t>
            </a:r>
            <a:r>
              <a:rPr lang="en-US" dirty="0" smtClean="0"/>
              <a:t> is …</a:t>
            </a:r>
          </a:p>
        </p:txBody>
      </p:sp>
      <p:sp>
        <p:nvSpPr>
          <p:cNvPr id="23555" name="Rectangle 3"/>
          <p:cNvSpPr>
            <a:spLocks noGrp="1" noChangeArrowheads="1"/>
          </p:cNvSpPr>
          <p:nvPr>
            <p:ph idx="1"/>
          </p:nvPr>
        </p:nvSpPr>
        <p:spPr/>
        <p:txBody>
          <a:bodyPr/>
          <a:lstStyle/>
          <a:p>
            <a:pPr eaLnBrk="1" hangingPunct="1">
              <a:spcBef>
                <a:spcPct val="30000"/>
              </a:spcBef>
              <a:buFont typeface="Wingdings" pitchFamily="2" charset="2"/>
              <a:buNone/>
            </a:pPr>
            <a:r>
              <a:rPr lang="en-US" dirty="0" smtClean="0"/>
              <a:t>The value of its output </a:t>
            </a:r>
            <a:br>
              <a:rPr lang="en-US" dirty="0" smtClean="0"/>
            </a:br>
            <a:r>
              <a:rPr lang="en-US" i="1" dirty="0" smtClean="0"/>
              <a:t>minus</a:t>
            </a:r>
            <a:r>
              <a:rPr lang="en-US" dirty="0" smtClean="0"/>
              <a:t> </a:t>
            </a:r>
            <a:br>
              <a:rPr lang="en-US" dirty="0" smtClean="0"/>
            </a:br>
            <a:r>
              <a:rPr lang="en-US" dirty="0" smtClean="0"/>
              <a:t>the value of the intermediate goods that were used to produce that output  </a:t>
            </a:r>
          </a:p>
        </p:txBody>
      </p:sp>
    </p:spTree>
    <p:extLst>
      <p:ext uri="{BB962C8B-B14F-4D97-AF65-F5344CB8AC3E}">
        <p14:creationId xmlns:p14="http://schemas.microsoft.com/office/powerpoint/2010/main" val="427434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normAutofit/>
          </a:bodyPr>
          <a:lstStyle/>
          <a:p>
            <a:pPr eaLnBrk="1" hangingPunct="1"/>
            <a:r>
              <a:rPr lang="en-US" dirty="0" smtClean="0"/>
              <a:t>Two important labor market stats</a:t>
            </a:r>
          </a:p>
        </p:txBody>
      </p:sp>
      <p:sp>
        <p:nvSpPr>
          <p:cNvPr id="66563" name="Rectangle 5"/>
          <p:cNvSpPr>
            <a:spLocks noGrp="1" noChangeArrowheads="1"/>
          </p:cNvSpPr>
          <p:nvPr>
            <p:ph type="body" idx="1"/>
          </p:nvPr>
        </p:nvSpPr>
        <p:spPr/>
        <p:txBody>
          <a:bodyPr/>
          <a:lstStyle/>
          <a:p>
            <a:pPr eaLnBrk="1" hangingPunct="1"/>
            <a:r>
              <a:rPr lang="en-US" b="1" dirty="0" smtClean="0">
                <a:solidFill>
                  <a:srgbClr val="FF0000"/>
                </a:solidFill>
              </a:rPr>
              <a:t>unemployment rate </a:t>
            </a:r>
            <a:br>
              <a:rPr lang="en-US" b="1" dirty="0" smtClean="0">
                <a:solidFill>
                  <a:srgbClr val="FF0000"/>
                </a:solidFill>
              </a:rPr>
            </a:br>
            <a:r>
              <a:rPr lang="en-US" dirty="0" smtClean="0"/>
              <a:t>percentage of the labor force that is unemployed</a:t>
            </a:r>
          </a:p>
          <a:p>
            <a:r>
              <a:rPr lang="en-US" b="1" dirty="0" smtClean="0">
                <a:solidFill>
                  <a:srgbClr val="FF0000"/>
                </a:solidFill>
              </a:rPr>
              <a:t>labor force participation rate </a:t>
            </a:r>
            <a:br>
              <a:rPr lang="en-US" b="1" dirty="0" smtClean="0">
                <a:solidFill>
                  <a:srgbClr val="FF0000"/>
                </a:solidFill>
              </a:rPr>
            </a:br>
            <a:r>
              <a:rPr lang="en-US" dirty="0"/>
              <a:t>percentage of </a:t>
            </a:r>
            <a:r>
              <a:rPr lang="en-US" dirty="0" smtClean="0"/>
              <a:t>the adult population that is in the labor force</a:t>
            </a:r>
          </a:p>
        </p:txBody>
      </p:sp>
    </p:spTree>
    <p:extLst>
      <p:ext uri="{BB962C8B-B14F-4D97-AF65-F5344CB8AC3E}">
        <p14:creationId xmlns:p14="http://schemas.microsoft.com/office/powerpoint/2010/main" val="351422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Unemployment Rate, 1948 Jan-2020 Dec</a:t>
            </a:r>
            <a:endParaRPr lang="en-US" dirty="0"/>
          </a:p>
        </p:txBody>
      </p:sp>
      <p:sp>
        <p:nvSpPr>
          <p:cNvPr id="4" name="TextBox 3"/>
          <p:cNvSpPr txBox="1"/>
          <p:nvPr/>
        </p:nvSpPr>
        <p:spPr>
          <a:xfrm>
            <a:off x="304800" y="6324600"/>
            <a:ext cx="6324600" cy="369332"/>
          </a:xfrm>
          <a:prstGeom prst="rect">
            <a:avLst/>
          </a:prstGeom>
          <a:noFill/>
        </p:spPr>
        <p:txBody>
          <a:bodyPr wrap="square" rtlCol="0">
            <a:spAutoFit/>
          </a:bodyPr>
          <a:lstStyle/>
          <a:p>
            <a:r>
              <a:rPr lang="en-US" dirty="0"/>
              <a:t>Source: </a:t>
            </a:r>
            <a:r>
              <a:rPr lang="en-US" dirty="0">
                <a:hlinkClick r:id="rId3"/>
              </a:rPr>
              <a:t>https://</a:t>
            </a:r>
            <a:r>
              <a:rPr lang="en-US" dirty="0" smtClean="0">
                <a:hlinkClick r:id="rId3"/>
              </a:rPr>
              <a:t>fred.stlouisfed.org/series/UNRATE</a:t>
            </a:r>
            <a:r>
              <a:rPr lang="en-US" dirty="0" smtClean="0"/>
              <a:t>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1417638"/>
            <a:ext cx="11559495" cy="4449762"/>
          </a:xfrm>
          <a:prstGeom prst="rect">
            <a:avLst/>
          </a:prstGeom>
        </p:spPr>
      </p:pic>
    </p:spTree>
    <p:extLst>
      <p:ext uri="{BB962C8B-B14F-4D97-AF65-F5344CB8AC3E}">
        <p14:creationId xmlns:p14="http://schemas.microsoft.com/office/powerpoint/2010/main" val="28410528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Labor Force Participation Rate</a:t>
            </a:r>
            <a:br>
              <a:rPr lang="en-US" dirty="0" smtClean="0"/>
            </a:br>
            <a:r>
              <a:rPr lang="en-US" dirty="0" smtClean="0"/>
              <a:t>1948 </a:t>
            </a:r>
            <a:r>
              <a:rPr lang="en-US" dirty="0"/>
              <a:t>Jan-2020 Dec</a:t>
            </a:r>
          </a:p>
        </p:txBody>
      </p:sp>
      <p:sp>
        <p:nvSpPr>
          <p:cNvPr id="4" name="TextBox 3"/>
          <p:cNvSpPr txBox="1"/>
          <p:nvPr/>
        </p:nvSpPr>
        <p:spPr>
          <a:xfrm>
            <a:off x="152400" y="6400800"/>
            <a:ext cx="6705600" cy="369332"/>
          </a:xfrm>
          <a:prstGeom prst="rect">
            <a:avLst/>
          </a:prstGeom>
          <a:noFill/>
        </p:spPr>
        <p:txBody>
          <a:bodyPr wrap="square" rtlCol="0">
            <a:spAutoFit/>
          </a:bodyPr>
          <a:lstStyle/>
          <a:p>
            <a:r>
              <a:rPr lang="en-US" dirty="0"/>
              <a:t>Source: </a:t>
            </a:r>
            <a:r>
              <a:rPr lang="en-US" dirty="0">
                <a:hlinkClick r:id="rId3"/>
              </a:rPr>
              <a:t>https://</a:t>
            </a:r>
            <a:r>
              <a:rPr lang="en-US" dirty="0" smtClean="0">
                <a:hlinkClick r:id="rId3"/>
              </a:rPr>
              <a:t>fred.stlouisfed.org/series/CIVPART</a:t>
            </a:r>
            <a:r>
              <a:rPr lang="en-US" dirty="0" smtClean="0"/>
              <a:t>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17638"/>
            <a:ext cx="11757446" cy="4525962"/>
          </a:xfrm>
          <a:prstGeom prst="rect">
            <a:avLst/>
          </a:prstGeom>
        </p:spPr>
      </p:pic>
    </p:spTree>
    <p:extLst>
      <p:ext uri="{BB962C8B-B14F-4D97-AF65-F5344CB8AC3E}">
        <p14:creationId xmlns:p14="http://schemas.microsoft.com/office/powerpoint/2010/main" val="22505792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2170113" y="207964"/>
            <a:ext cx="8108950" cy="1195387"/>
          </a:xfrm>
        </p:spPr>
        <p:txBody>
          <a:bodyPr/>
          <a:lstStyle/>
          <a:p>
            <a:pPr eaLnBrk="1" hangingPunct="1">
              <a:lnSpc>
                <a:spcPct val="115000"/>
              </a:lnSpc>
            </a:pPr>
            <a:r>
              <a:rPr lang="en-US" sz="2600">
                <a:solidFill>
                  <a:schemeClr val="accent2"/>
                </a:solidFill>
              </a:rPr>
              <a:t>NOW YOU TRY:  </a:t>
            </a:r>
            <a:br>
              <a:rPr lang="en-US" sz="2600">
                <a:solidFill>
                  <a:schemeClr val="accent2"/>
                </a:solidFill>
              </a:rPr>
            </a:br>
            <a:r>
              <a:rPr lang="en-US" sz="3400">
                <a:solidFill>
                  <a:schemeClr val="accent2"/>
                </a:solidFill>
              </a:rPr>
              <a:t>Computing labor statistics</a:t>
            </a:r>
          </a:p>
        </p:txBody>
      </p:sp>
      <p:sp>
        <p:nvSpPr>
          <p:cNvPr id="10" name="Rectangle 3"/>
          <p:cNvSpPr txBox="1">
            <a:spLocks noChangeArrowheads="1"/>
          </p:cNvSpPr>
          <p:nvPr/>
        </p:nvSpPr>
        <p:spPr>
          <a:xfrm>
            <a:off x="2676526" y="1582738"/>
            <a:ext cx="7013575" cy="2074862"/>
          </a:xfrm>
          <a:prstGeom prst="rect">
            <a:avLst/>
          </a:prstGeom>
          <a:solidFill>
            <a:schemeClr val="bg1"/>
          </a:solidFill>
          <a:ln>
            <a:solidFill>
              <a:srgbClr val="0000FF"/>
            </a:solidFill>
          </a:ln>
        </p:spPr>
        <p:txBody>
          <a:bodyPr/>
          <a:lstStyle/>
          <a:p>
            <a:pPr algn="ctr">
              <a:lnSpc>
                <a:spcPct val="120000"/>
              </a:lnSpc>
              <a:spcBef>
                <a:spcPct val="10000"/>
              </a:spcBef>
              <a:buClr>
                <a:srgbClr val="CC6600"/>
              </a:buClr>
              <a:buSzPct val="120000"/>
              <a:tabLst>
                <a:tab pos="511175" algn="l"/>
                <a:tab pos="4056063" algn="l"/>
                <a:tab pos="5195888" algn="dec"/>
              </a:tabLst>
              <a:defRPr/>
            </a:pPr>
            <a:r>
              <a:rPr lang="en-US" sz="2500" b="1" kern="0" dirty="0"/>
              <a:t>U.S. adult population by group, May 2009</a:t>
            </a:r>
          </a:p>
          <a:p>
            <a:pPr>
              <a:lnSpc>
                <a:spcPct val="120000"/>
              </a:lnSpc>
              <a:spcBef>
                <a:spcPts val="500"/>
              </a:spcBef>
              <a:buClr>
                <a:srgbClr val="CC6600"/>
              </a:buClr>
              <a:buSzPct val="120000"/>
              <a:tabLst>
                <a:tab pos="511175" algn="l"/>
                <a:tab pos="3824288" algn="l"/>
                <a:tab pos="4975225" algn="dec"/>
              </a:tabLst>
              <a:defRPr/>
            </a:pPr>
            <a:r>
              <a:rPr lang="en-US" sz="2400" kern="0" dirty="0"/>
              <a:t>	Number employed 	= 	140.57 million</a:t>
            </a:r>
          </a:p>
          <a:p>
            <a:pPr>
              <a:lnSpc>
                <a:spcPct val="120000"/>
              </a:lnSpc>
              <a:spcBef>
                <a:spcPct val="10000"/>
              </a:spcBef>
              <a:buClr>
                <a:srgbClr val="CC6600"/>
              </a:buClr>
              <a:buSzPct val="120000"/>
              <a:tabLst>
                <a:tab pos="511175" algn="l"/>
                <a:tab pos="3824288" algn="l"/>
                <a:tab pos="4975225" algn="dec"/>
              </a:tabLst>
              <a:defRPr/>
            </a:pPr>
            <a:r>
              <a:rPr lang="en-US" sz="2400" kern="0" dirty="0"/>
              <a:t>	Number unemployed 	= 	14.51 million</a:t>
            </a:r>
          </a:p>
          <a:p>
            <a:pPr>
              <a:lnSpc>
                <a:spcPct val="120000"/>
              </a:lnSpc>
              <a:spcBef>
                <a:spcPct val="10000"/>
              </a:spcBef>
              <a:buClr>
                <a:srgbClr val="CC6600"/>
              </a:buClr>
              <a:buSzPct val="120000"/>
              <a:tabLst>
                <a:tab pos="511175" algn="l"/>
                <a:tab pos="3824288" algn="l"/>
                <a:tab pos="4975225" algn="dec"/>
              </a:tabLst>
              <a:defRPr/>
            </a:pPr>
            <a:r>
              <a:rPr lang="en-US" sz="2400" kern="0" dirty="0"/>
              <a:t>	Adult population 	= 	235.45 million</a:t>
            </a:r>
          </a:p>
        </p:txBody>
      </p:sp>
      <p:sp>
        <p:nvSpPr>
          <p:cNvPr id="11" name="Rectangle 4"/>
          <p:cNvSpPr>
            <a:spLocks noChangeArrowheads="1"/>
          </p:cNvSpPr>
          <p:nvPr/>
        </p:nvSpPr>
        <p:spPr bwMode="auto">
          <a:xfrm>
            <a:off x="2255839" y="3875088"/>
            <a:ext cx="77231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10000"/>
              </a:spcBef>
              <a:buClr>
                <a:srgbClr val="008080"/>
              </a:buClr>
              <a:buSzPct val="120000"/>
              <a:tabLst>
                <a:tab pos="736600" algn="l"/>
                <a:tab pos="4459288" algn="l"/>
                <a:tab pos="5541963" algn="dec"/>
              </a:tabLst>
            </a:pPr>
            <a:r>
              <a:rPr lang="en-US" sz="2600"/>
              <a:t>Use the above data to calculate</a:t>
            </a:r>
          </a:p>
          <a:p>
            <a:pPr marL="569913" lvl="1" indent="-341313">
              <a:lnSpc>
                <a:spcPct val="105000"/>
              </a:lnSpc>
              <a:spcBef>
                <a:spcPct val="10000"/>
              </a:spcBef>
              <a:buClr>
                <a:srgbClr val="CC6600"/>
              </a:buClr>
              <a:buSzPct val="120000"/>
              <a:buFont typeface="Wingdings" pitchFamily="2" charset="2"/>
              <a:buChar char="§"/>
              <a:tabLst>
                <a:tab pos="736600" algn="l"/>
                <a:tab pos="4459288" algn="l"/>
                <a:tab pos="5541963" algn="dec"/>
              </a:tabLst>
            </a:pPr>
            <a:r>
              <a:rPr lang="en-US" sz="2600"/>
              <a:t>the labor force</a:t>
            </a:r>
          </a:p>
          <a:p>
            <a:pPr marL="569913" lvl="1" indent="-341313">
              <a:lnSpc>
                <a:spcPct val="105000"/>
              </a:lnSpc>
              <a:spcBef>
                <a:spcPct val="10000"/>
              </a:spcBef>
              <a:buClr>
                <a:srgbClr val="CC6600"/>
              </a:buClr>
              <a:buSzPct val="120000"/>
              <a:buFont typeface="Wingdings" pitchFamily="2" charset="2"/>
              <a:buChar char="§"/>
              <a:tabLst>
                <a:tab pos="736600" algn="l"/>
                <a:tab pos="4459288" algn="l"/>
                <a:tab pos="5541963" algn="dec"/>
              </a:tabLst>
            </a:pPr>
            <a:r>
              <a:rPr lang="en-US" sz="2600"/>
              <a:t>the number of people not in the labor force</a:t>
            </a:r>
          </a:p>
          <a:p>
            <a:pPr marL="569913" lvl="1" indent="-341313">
              <a:lnSpc>
                <a:spcPct val="105000"/>
              </a:lnSpc>
              <a:spcBef>
                <a:spcPct val="10000"/>
              </a:spcBef>
              <a:buClr>
                <a:srgbClr val="CC6600"/>
              </a:buClr>
              <a:buSzPct val="120000"/>
              <a:buFont typeface="Wingdings" pitchFamily="2" charset="2"/>
              <a:buChar char="§"/>
              <a:tabLst>
                <a:tab pos="736600" algn="l"/>
                <a:tab pos="4459288" algn="l"/>
                <a:tab pos="5541963" algn="dec"/>
              </a:tabLst>
            </a:pPr>
            <a:r>
              <a:rPr lang="en-US" sz="2600"/>
              <a:t>the labor force participation rate</a:t>
            </a:r>
          </a:p>
          <a:p>
            <a:pPr marL="569913" lvl="1" indent="-341313">
              <a:lnSpc>
                <a:spcPct val="105000"/>
              </a:lnSpc>
              <a:spcBef>
                <a:spcPct val="10000"/>
              </a:spcBef>
              <a:buClr>
                <a:srgbClr val="CC6600"/>
              </a:buClr>
              <a:buSzPct val="120000"/>
              <a:buFont typeface="Wingdings" pitchFamily="2" charset="2"/>
              <a:buChar char="§"/>
              <a:tabLst>
                <a:tab pos="736600" algn="l"/>
                <a:tab pos="4459288" algn="l"/>
                <a:tab pos="5541963" algn="dec"/>
              </a:tabLst>
            </a:pPr>
            <a:r>
              <a:rPr lang="en-US" sz="2600"/>
              <a:t>the unemployment rate </a:t>
            </a:r>
          </a:p>
        </p:txBody>
      </p:sp>
    </p:spTree>
    <p:extLst>
      <p:ext uri="{BB962C8B-B14F-4D97-AF65-F5344CB8AC3E}">
        <p14:creationId xmlns:p14="http://schemas.microsoft.com/office/powerpoint/2010/main" val="22612869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left)">
                                      <p:cBhvr>
                                        <p:cTn id="18" dur="500"/>
                                        <p:tgtEl>
                                          <p:spTgt spid="1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wipe(left)">
                                      <p:cBhvr>
                                        <p:cTn id="21" dur="500"/>
                                        <p:tgtEl>
                                          <p:spTgt spid="1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wipe(left)">
                                      <p:cBhvr>
                                        <p:cTn id="2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2170113" y="207964"/>
            <a:ext cx="8108950" cy="1195387"/>
          </a:xfrm>
        </p:spPr>
        <p:txBody>
          <a:bodyPr/>
          <a:lstStyle/>
          <a:p>
            <a:pPr eaLnBrk="1" hangingPunct="1">
              <a:lnSpc>
                <a:spcPct val="115000"/>
              </a:lnSpc>
            </a:pPr>
            <a:r>
              <a:rPr lang="en-US" sz="2600">
                <a:solidFill>
                  <a:schemeClr val="accent2"/>
                </a:solidFill>
              </a:rPr>
              <a:t>NOW YOU TRY:  </a:t>
            </a:r>
            <a:br>
              <a:rPr lang="en-US" sz="2600">
                <a:solidFill>
                  <a:schemeClr val="accent2"/>
                </a:solidFill>
              </a:rPr>
            </a:br>
            <a:r>
              <a:rPr lang="en-US" sz="3400">
                <a:solidFill>
                  <a:schemeClr val="accent2"/>
                </a:solidFill>
              </a:rPr>
              <a:t>Answers</a:t>
            </a:r>
          </a:p>
        </p:txBody>
      </p:sp>
      <p:sp>
        <p:nvSpPr>
          <p:cNvPr id="12" name="Rectangle 3"/>
          <p:cNvSpPr txBox="1">
            <a:spLocks noChangeArrowheads="1"/>
          </p:cNvSpPr>
          <p:nvPr/>
        </p:nvSpPr>
        <p:spPr>
          <a:xfrm>
            <a:off x="2224089" y="1425575"/>
            <a:ext cx="8205787" cy="5111750"/>
          </a:xfrm>
          <a:prstGeom prst="rect">
            <a:avLst/>
          </a:prstGeom>
          <a:noFill/>
        </p:spPr>
        <p:txBody>
          <a:bodyPr/>
          <a:lstStyle/>
          <a:p>
            <a:pPr marL="342900" indent="-342900">
              <a:lnSpc>
                <a:spcPct val="105000"/>
              </a:lnSpc>
              <a:spcBef>
                <a:spcPct val="55000"/>
              </a:spcBef>
              <a:buClr>
                <a:srgbClr val="CC6600"/>
              </a:buClr>
              <a:buSzPct val="120000"/>
              <a:defRPr/>
            </a:pPr>
            <a:r>
              <a:rPr lang="en-US" sz="2600" kern="0" dirty="0"/>
              <a:t>data:  </a:t>
            </a:r>
            <a:r>
              <a:rPr lang="en-US" sz="2600" b="1" i="1" kern="0" dirty="0"/>
              <a:t>E</a:t>
            </a:r>
            <a:r>
              <a:rPr lang="en-US" sz="2600" kern="0" dirty="0"/>
              <a:t> = 140.57,  </a:t>
            </a:r>
            <a:r>
              <a:rPr lang="en-US" sz="2600" b="1" i="1" kern="0" dirty="0"/>
              <a:t>U</a:t>
            </a:r>
            <a:r>
              <a:rPr lang="en-US" sz="2600" kern="0" dirty="0"/>
              <a:t> = 14.51,  </a:t>
            </a:r>
            <a:r>
              <a:rPr lang="en-US" sz="2600" b="1" i="1" kern="0" dirty="0"/>
              <a:t>POP</a:t>
            </a:r>
            <a:r>
              <a:rPr lang="en-US" sz="2600" kern="0" dirty="0"/>
              <a:t> = 235.45</a:t>
            </a:r>
          </a:p>
          <a:p>
            <a:pPr marL="342900" indent="-342900">
              <a:lnSpc>
                <a:spcPct val="105000"/>
              </a:lnSpc>
              <a:spcBef>
                <a:spcPct val="55000"/>
              </a:spcBef>
              <a:buClr>
                <a:srgbClr val="CC6600"/>
              </a:buClr>
              <a:buSzPct val="120000"/>
              <a:buFont typeface="Wingdings" pitchFamily="2" charset="2"/>
              <a:buChar char="§"/>
              <a:defRPr/>
            </a:pPr>
            <a:r>
              <a:rPr lang="en-US" sz="2600" kern="0" dirty="0"/>
              <a:t>labor force</a:t>
            </a:r>
            <a:br>
              <a:rPr lang="en-US" sz="2600" kern="0" dirty="0"/>
            </a:br>
            <a:r>
              <a:rPr lang="en-US" sz="2600" b="1" i="1" kern="0" dirty="0"/>
              <a:t>L</a:t>
            </a:r>
            <a:r>
              <a:rPr lang="en-US" sz="2600" kern="0" dirty="0"/>
              <a:t> = </a:t>
            </a:r>
            <a:r>
              <a:rPr lang="en-US" sz="2600" b="1" i="1" kern="0" dirty="0"/>
              <a:t>E</a:t>
            </a:r>
            <a:r>
              <a:rPr lang="en-US" sz="2600" kern="0" dirty="0"/>
              <a:t> +</a:t>
            </a:r>
            <a:r>
              <a:rPr lang="en-US" sz="2600" b="1" i="1" kern="0" dirty="0"/>
              <a:t>U</a:t>
            </a:r>
            <a:r>
              <a:rPr lang="en-US" sz="2600" kern="0" dirty="0"/>
              <a:t> = 140.57 + 14.51 = </a:t>
            </a:r>
            <a:r>
              <a:rPr lang="en-US" sz="2600" u="sng" kern="0" dirty="0">
                <a:solidFill>
                  <a:srgbClr val="FF0000"/>
                </a:solidFill>
              </a:rPr>
              <a:t>155.08</a:t>
            </a:r>
          </a:p>
          <a:p>
            <a:pPr marL="342900" indent="-342900">
              <a:lnSpc>
                <a:spcPct val="105000"/>
              </a:lnSpc>
              <a:spcBef>
                <a:spcPct val="55000"/>
              </a:spcBef>
              <a:buClr>
                <a:srgbClr val="CC6600"/>
              </a:buClr>
              <a:buSzPct val="120000"/>
              <a:buFont typeface="Wingdings" pitchFamily="2" charset="2"/>
              <a:buChar char="§"/>
              <a:defRPr/>
            </a:pPr>
            <a:r>
              <a:rPr lang="en-US" sz="2600" kern="0" dirty="0"/>
              <a:t>not in labor force</a:t>
            </a:r>
            <a:br>
              <a:rPr lang="en-US" sz="2600" kern="0" dirty="0"/>
            </a:br>
            <a:r>
              <a:rPr lang="en-US" sz="2600" b="1" i="1" kern="0" dirty="0"/>
              <a:t>NILF</a:t>
            </a:r>
            <a:r>
              <a:rPr lang="en-US" sz="2600" kern="0" dirty="0"/>
              <a:t> = </a:t>
            </a:r>
            <a:r>
              <a:rPr lang="en-US" sz="2600" b="1" i="1" kern="0" dirty="0"/>
              <a:t>POP</a:t>
            </a:r>
            <a:r>
              <a:rPr lang="en-US" sz="2600" kern="0" dirty="0"/>
              <a:t> </a:t>
            </a:r>
            <a:r>
              <a:rPr lang="en-US" sz="1100" kern="0" dirty="0"/>
              <a:t> </a:t>
            </a:r>
            <a:r>
              <a:rPr lang="en-US" sz="2600" kern="0" dirty="0"/>
              <a:t>– </a:t>
            </a:r>
            <a:r>
              <a:rPr lang="en-US" sz="2600" b="1" i="1" kern="0" dirty="0"/>
              <a:t>L</a:t>
            </a:r>
            <a:r>
              <a:rPr lang="en-US" sz="2600" kern="0" dirty="0"/>
              <a:t> = 235.45 – 155.08 = </a:t>
            </a:r>
            <a:r>
              <a:rPr lang="en-US" sz="2600" u="sng" kern="0" dirty="0">
                <a:solidFill>
                  <a:srgbClr val="FF0000"/>
                </a:solidFill>
              </a:rPr>
              <a:t>80.37</a:t>
            </a:r>
          </a:p>
          <a:p>
            <a:pPr marL="342900" indent="-342900">
              <a:lnSpc>
                <a:spcPct val="105000"/>
              </a:lnSpc>
              <a:spcBef>
                <a:spcPct val="55000"/>
              </a:spcBef>
              <a:buClr>
                <a:srgbClr val="CC6600"/>
              </a:buClr>
              <a:buSzPct val="120000"/>
              <a:buFont typeface="Wingdings" pitchFamily="2" charset="2"/>
              <a:buChar char="§"/>
              <a:defRPr/>
            </a:pPr>
            <a:r>
              <a:rPr lang="en-US" sz="2600" kern="0" dirty="0"/>
              <a:t>unemployment rate</a:t>
            </a:r>
            <a:br>
              <a:rPr lang="en-US" sz="2600" kern="0" dirty="0"/>
            </a:br>
            <a:r>
              <a:rPr lang="en-US" sz="2600" b="1" i="1" kern="0" dirty="0"/>
              <a:t>U/L</a:t>
            </a:r>
            <a:r>
              <a:rPr lang="en-US" sz="2600" kern="0" dirty="0"/>
              <a:t> x 100% = (14.51/155.08) x 100% = </a:t>
            </a:r>
            <a:r>
              <a:rPr lang="en-US" sz="2600" u="sng" kern="0" dirty="0">
                <a:solidFill>
                  <a:srgbClr val="FF0000"/>
                </a:solidFill>
              </a:rPr>
              <a:t>9.4%</a:t>
            </a:r>
          </a:p>
          <a:p>
            <a:pPr marL="342900" indent="-342900">
              <a:lnSpc>
                <a:spcPct val="105000"/>
              </a:lnSpc>
              <a:spcBef>
                <a:spcPct val="55000"/>
              </a:spcBef>
              <a:buClr>
                <a:srgbClr val="CC6600"/>
              </a:buClr>
              <a:buSzPct val="120000"/>
              <a:buFont typeface="Wingdings" pitchFamily="2" charset="2"/>
              <a:buChar char="§"/>
              <a:defRPr/>
            </a:pPr>
            <a:r>
              <a:rPr lang="en-US" sz="2600" kern="0" dirty="0"/>
              <a:t>labor force participation rate</a:t>
            </a:r>
            <a:br>
              <a:rPr lang="en-US" sz="2600" kern="0" dirty="0"/>
            </a:br>
            <a:r>
              <a:rPr lang="en-US" sz="2600" b="1" i="1" kern="0" dirty="0"/>
              <a:t>L/POP</a:t>
            </a:r>
            <a:r>
              <a:rPr lang="en-US" sz="2600" kern="0" dirty="0"/>
              <a:t>  x 100% = (155.08/ 235.45) x 100% = </a:t>
            </a:r>
            <a:r>
              <a:rPr lang="en-US" sz="2600" u="sng" kern="0" dirty="0">
                <a:solidFill>
                  <a:srgbClr val="FF0000"/>
                </a:solidFill>
              </a:rPr>
              <a:t>65.9%</a:t>
            </a:r>
          </a:p>
        </p:txBody>
      </p:sp>
    </p:spTree>
    <p:extLst>
      <p:ext uri="{BB962C8B-B14F-4D97-AF65-F5344CB8AC3E}">
        <p14:creationId xmlns:p14="http://schemas.microsoft.com/office/powerpoint/2010/main" val="26953477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00000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0000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0000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Unemployment </a:t>
            </a:r>
            <a:r>
              <a:rPr lang="en-US" i="1" dirty="0" smtClean="0"/>
              <a:t>and</a:t>
            </a:r>
            <a:r>
              <a:rPr lang="en-US" dirty="0" smtClean="0"/>
              <a:t> Labor Force Participation</a:t>
            </a:r>
            <a:endParaRPr lang="en-US" dirty="0"/>
          </a:p>
        </p:txBody>
      </p:sp>
      <p:sp>
        <p:nvSpPr>
          <p:cNvPr id="5" name="Content Placeholder 4"/>
          <p:cNvSpPr>
            <a:spLocks noGrp="1"/>
          </p:cNvSpPr>
          <p:nvPr>
            <p:ph idx="1"/>
          </p:nvPr>
        </p:nvSpPr>
        <p:spPr>
          <a:xfrm>
            <a:off x="609600" y="2651442"/>
            <a:ext cx="10972800" cy="3474722"/>
          </a:xfrm>
        </p:spPr>
        <p:txBody>
          <a:bodyPr>
            <a:normAutofit fontScale="92500" lnSpcReduction="20000"/>
          </a:bodyPr>
          <a:lstStyle/>
          <a:p>
            <a:r>
              <a:rPr lang="en-US" dirty="0" smtClean="0"/>
              <a:t>Suppose the one unemployed person in </a:t>
            </a:r>
            <a:r>
              <a:rPr lang="en-US" i="1" dirty="0"/>
              <a:t>S</a:t>
            </a:r>
            <a:r>
              <a:rPr lang="en-US" i="1" dirty="0" smtClean="0"/>
              <a:t>ituation A</a:t>
            </a:r>
            <a:r>
              <a:rPr lang="en-US" dirty="0" smtClean="0"/>
              <a:t> gets discouraged and drops out of the labor force</a:t>
            </a:r>
          </a:p>
          <a:p>
            <a:r>
              <a:rPr lang="en-US" dirty="0" smtClean="0"/>
              <a:t>The result is </a:t>
            </a:r>
            <a:r>
              <a:rPr lang="en-US" i="1" dirty="0" smtClean="0"/>
              <a:t>Situation B</a:t>
            </a:r>
          </a:p>
          <a:p>
            <a:r>
              <a:rPr lang="en-US" dirty="0" smtClean="0"/>
              <a:t>The unemployment rate is lower in </a:t>
            </a:r>
            <a:r>
              <a:rPr lang="en-US" i="1" dirty="0" smtClean="0"/>
              <a:t>Situation B</a:t>
            </a:r>
            <a:r>
              <a:rPr lang="en-US" dirty="0" smtClean="0"/>
              <a:t>. But that does not mean it is an improvement over </a:t>
            </a:r>
            <a:r>
              <a:rPr lang="en-US" i="1" dirty="0" smtClean="0"/>
              <a:t>Situation A</a:t>
            </a:r>
            <a:r>
              <a:rPr lang="en-US" dirty="0" smtClean="0"/>
              <a:t>.</a:t>
            </a:r>
          </a:p>
          <a:p>
            <a:r>
              <a:rPr lang="en-US" dirty="0" smtClean="0"/>
              <a:t>Lesson: We need to watch </a:t>
            </a:r>
            <a:r>
              <a:rPr lang="en-US" i="1" dirty="0" smtClean="0"/>
              <a:t>both</a:t>
            </a:r>
            <a:r>
              <a:rPr lang="en-US" dirty="0" smtClean="0"/>
              <a:t> the unemployment rate and the labor force participation rate. A fall in the former is good news only when it is not accompanied by a fall in the latter.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70828163"/>
              </p:ext>
            </p:extLst>
          </p:nvPr>
        </p:nvGraphicFramePr>
        <p:xfrm>
          <a:off x="609600" y="1478280"/>
          <a:ext cx="10785349" cy="11125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418674449"/>
                    </a:ext>
                  </a:extLst>
                </a:gridCol>
                <a:gridCol w="1354667">
                  <a:extLst>
                    <a:ext uri="{9D8B030D-6E8A-4147-A177-3AD203B41FA5}">
                      <a16:colId xmlns:a16="http://schemas.microsoft.com/office/drawing/2014/main" val="2499672374"/>
                    </a:ext>
                  </a:extLst>
                </a:gridCol>
                <a:gridCol w="1354667">
                  <a:extLst>
                    <a:ext uri="{9D8B030D-6E8A-4147-A177-3AD203B41FA5}">
                      <a16:colId xmlns:a16="http://schemas.microsoft.com/office/drawing/2014/main" val="1676745459"/>
                    </a:ext>
                  </a:extLst>
                </a:gridCol>
                <a:gridCol w="1447419">
                  <a:extLst>
                    <a:ext uri="{9D8B030D-6E8A-4147-A177-3AD203B41FA5}">
                      <a16:colId xmlns:a16="http://schemas.microsoft.com/office/drawing/2014/main" val="4191008657"/>
                    </a:ext>
                  </a:extLst>
                </a:gridCol>
                <a:gridCol w="2195449">
                  <a:extLst>
                    <a:ext uri="{9D8B030D-6E8A-4147-A177-3AD203B41FA5}">
                      <a16:colId xmlns:a16="http://schemas.microsoft.com/office/drawing/2014/main" val="2442850414"/>
                    </a:ext>
                  </a:extLst>
                </a:gridCol>
                <a:gridCol w="3078480">
                  <a:extLst>
                    <a:ext uri="{9D8B030D-6E8A-4147-A177-3AD203B41FA5}">
                      <a16:colId xmlns:a16="http://schemas.microsoft.com/office/drawing/2014/main" val="4043856080"/>
                    </a:ext>
                  </a:extLst>
                </a:gridCol>
              </a:tblGrid>
              <a:tr h="370840">
                <a:tc>
                  <a:txBody>
                    <a:bodyPr/>
                    <a:lstStyle/>
                    <a:p>
                      <a:endParaRPr lang="en-US" dirty="0"/>
                    </a:p>
                  </a:txBody>
                  <a:tcPr/>
                </a:tc>
                <a:tc>
                  <a:txBody>
                    <a:bodyPr/>
                    <a:lstStyle/>
                    <a:p>
                      <a:pPr algn="ctr"/>
                      <a:r>
                        <a:rPr lang="en-US" dirty="0" smtClean="0"/>
                        <a:t>Population</a:t>
                      </a:r>
                      <a:endParaRPr lang="en-US" dirty="0"/>
                    </a:p>
                  </a:txBody>
                  <a:tcPr/>
                </a:tc>
                <a:tc>
                  <a:txBody>
                    <a:bodyPr/>
                    <a:lstStyle/>
                    <a:p>
                      <a:pPr algn="ctr"/>
                      <a:r>
                        <a:rPr lang="en-US" dirty="0" smtClean="0"/>
                        <a:t>Labor Force</a:t>
                      </a:r>
                      <a:endParaRPr lang="en-US" dirty="0"/>
                    </a:p>
                  </a:txBody>
                  <a:tcPr/>
                </a:tc>
                <a:tc>
                  <a:txBody>
                    <a:bodyPr/>
                    <a:lstStyle/>
                    <a:p>
                      <a:pPr algn="ctr"/>
                      <a:r>
                        <a:rPr lang="en-US" dirty="0" smtClean="0"/>
                        <a:t>Unemployed</a:t>
                      </a:r>
                      <a:endParaRPr lang="en-US" dirty="0"/>
                    </a:p>
                  </a:txBody>
                  <a:tcPr/>
                </a:tc>
                <a:tc>
                  <a:txBody>
                    <a:bodyPr/>
                    <a:lstStyle/>
                    <a:p>
                      <a:pPr algn="ctr"/>
                      <a:r>
                        <a:rPr lang="en-US" dirty="0" smtClean="0"/>
                        <a:t>Unemployment Rate</a:t>
                      </a:r>
                      <a:endParaRPr lang="en-US" dirty="0"/>
                    </a:p>
                  </a:txBody>
                  <a:tcPr/>
                </a:tc>
                <a:tc>
                  <a:txBody>
                    <a:bodyPr/>
                    <a:lstStyle/>
                    <a:p>
                      <a:pPr algn="ctr"/>
                      <a:r>
                        <a:rPr lang="en-US" dirty="0" smtClean="0"/>
                        <a:t>Labor Force Participation Rate</a:t>
                      </a:r>
                      <a:endParaRPr lang="en-US" dirty="0"/>
                    </a:p>
                  </a:txBody>
                  <a:tcPr/>
                </a:tc>
                <a:extLst>
                  <a:ext uri="{0D108BD9-81ED-4DB2-BD59-A6C34878D82A}">
                    <a16:rowId xmlns:a16="http://schemas.microsoft.com/office/drawing/2014/main" val="741650372"/>
                  </a:ext>
                </a:extLst>
              </a:tr>
              <a:tr h="370840">
                <a:tc>
                  <a:txBody>
                    <a:bodyPr/>
                    <a:lstStyle/>
                    <a:p>
                      <a:r>
                        <a:rPr lang="en-US" dirty="0" smtClean="0"/>
                        <a:t>Situation A</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100%</a:t>
                      </a:r>
                      <a:endParaRPr lang="en-US" dirty="0"/>
                    </a:p>
                  </a:txBody>
                  <a:tcPr/>
                </a:tc>
                <a:extLst>
                  <a:ext uri="{0D108BD9-81ED-4DB2-BD59-A6C34878D82A}">
                    <a16:rowId xmlns:a16="http://schemas.microsoft.com/office/drawing/2014/main" val="264482368"/>
                  </a:ext>
                </a:extLst>
              </a:tr>
              <a:tr h="370840">
                <a:tc>
                  <a:txBody>
                    <a:bodyPr/>
                    <a:lstStyle/>
                    <a:p>
                      <a:r>
                        <a:rPr lang="en-US" dirty="0" smtClean="0"/>
                        <a:t>Situation B</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90%</a:t>
                      </a:r>
                      <a:endParaRPr lang="en-US" dirty="0"/>
                    </a:p>
                  </a:txBody>
                  <a:tcPr/>
                </a:tc>
                <a:extLst>
                  <a:ext uri="{0D108BD9-81ED-4DB2-BD59-A6C34878D82A}">
                    <a16:rowId xmlns:a16="http://schemas.microsoft.com/office/drawing/2014/main" val="1572708484"/>
                  </a:ext>
                </a:extLst>
              </a:tr>
            </a:tbl>
          </a:graphicData>
        </a:graphic>
      </p:graphicFrame>
    </p:spTree>
    <p:extLst>
      <p:ext uri="{BB962C8B-B14F-4D97-AF65-F5344CB8AC3E}">
        <p14:creationId xmlns:p14="http://schemas.microsoft.com/office/powerpoint/2010/main" val="28082427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2170113" y="303213"/>
            <a:ext cx="8108950" cy="1414462"/>
          </a:xfrm>
        </p:spPr>
        <p:txBody>
          <a:bodyPr>
            <a:normAutofit fontScale="90000"/>
          </a:bodyPr>
          <a:lstStyle/>
          <a:p>
            <a:pPr eaLnBrk="1" hangingPunct="1">
              <a:lnSpc>
                <a:spcPct val="115000"/>
              </a:lnSpc>
            </a:pPr>
            <a:r>
              <a:rPr lang="en-US" sz="2400">
                <a:solidFill>
                  <a:schemeClr val="accent2"/>
                </a:solidFill>
              </a:rPr>
              <a:t>NOW YOU TRY:  </a:t>
            </a:r>
            <a:br>
              <a:rPr lang="en-US" sz="2400">
                <a:solidFill>
                  <a:schemeClr val="accent2"/>
                </a:solidFill>
              </a:rPr>
            </a:br>
            <a:r>
              <a:rPr lang="en-US" sz="3200">
                <a:solidFill>
                  <a:schemeClr val="accent2"/>
                </a:solidFill>
              </a:rPr>
              <a:t>Compute percentage changes in </a:t>
            </a:r>
            <a:br>
              <a:rPr lang="en-US" sz="3200">
                <a:solidFill>
                  <a:schemeClr val="accent2"/>
                </a:solidFill>
              </a:rPr>
            </a:br>
            <a:r>
              <a:rPr lang="en-US" sz="3200">
                <a:solidFill>
                  <a:schemeClr val="accent2"/>
                </a:solidFill>
              </a:rPr>
              <a:t>labor statistics</a:t>
            </a:r>
          </a:p>
        </p:txBody>
      </p:sp>
      <p:sp>
        <p:nvSpPr>
          <p:cNvPr id="10" name="Rectangle 3"/>
          <p:cNvSpPr txBox="1">
            <a:spLocks noChangeArrowheads="1"/>
          </p:cNvSpPr>
          <p:nvPr/>
        </p:nvSpPr>
        <p:spPr>
          <a:xfrm>
            <a:off x="2124075" y="2093913"/>
            <a:ext cx="8229600" cy="4303712"/>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800" kern="0" dirty="0"/>
              <a:t>Suppose </a:t>
            </a:r>
          </a:p>
          <a:p>
            <a:pPr marL="569913" lvl="1" indent="-334963">
              <a:spcBef>
                <a:spcPct val="20000"/>
              </a:spcBef>
              <a:buClr>
                <a:srgbClr val="669900"/>
              </a:buClr>
              <a:buFont typeface="Wingdings" pitchFamily="2" charset="2"/>
              <a:buChar char="§"/>
              <a:defRPr/>
            </a:pPr>
            <a:r>
              <a:rPr lang="en-US" sz="2700" kern="0" dirty="0"/>
              <a:t>population increases by 1%</a:t>
            </a:r>
          </a:p>
          <a:p>
            <a:pPr marL="569913" lvl="1" indent="-334963">
              <a:spcBef>
                <a:spcPct val="20000"/>
              </a:spcBef>
              <a:buClr>
                <a:srgbClr val="669900"/>
              </a:buClr>
              <a:buFont typeface="Wingdings" pitchFamily="2" charset="2"/>
              <a:buChar char="§"/>
              <a:defRPr/>
            </a:pPr>
            <a:r>
              <a:rPr lang="en-US" sz="2700" kern="0" dirty="0"/>
              <a:t>labor force increases by 3%</a:t>
            </a:r>
          </a:p>
          <a:p>
            <a:pPr marL="569913" lvl="1" indent="-334963">
              <a:spcBef>
                <a:spcPct val="20000"/>
              </a:spcBef>
              <a:buClr>
                <a:srgbClr val="669900"/>
              </a:buClr>
              <a:buFont typeface="Wingdings" pitchFamily="2" charset="2"/>
              <a:buChar char="§"/>
              <a:defRPr/>
            </a:pPr>
            <a:r>
              <a:rPr lang="en-US" sz="2700" kern="0" dirty="0"/>
              <a:t>number of unemployed persons increases by 2%</a:t>
            </a:r>
          </a:p>
          <a:p>
            <a:pPr>
              <a:lnSpc>
                <a:spcPct val="105000"/>
              </a:lnSpc>
              <a:spcBef>
                <a:spcPct val="60000"/>
              </a:spcBef>
              <a:buClr>
                <a:srgbClr val="CC6600"/>
              </a:buClr>
              <a:buSzPct val="120000"/>
              <a:buFont typeface="Wingdings" pitchFamily="2" charset="2"/>
              <a:buNone/>
              <a:defRPr/>
            </a:pPr>
            <a:r>
              <a:rPr lang="en-US" sz="2800" kern="0" dirty="0"/>
              <a:t>Compute the percentage changes in the labor force participation and unemployment rates. </a:t>
            </a:r>
            <a:endParaRPr lang="en-US" sz="3000" kern="0" dirty="0">
              <a:solidFill>
                <a:srgbClr val="990033"/>
              </a:solidFill>
            </a:endParaRPr>
          </a:p>
        </p:txBody>
      </p:sp>
    </p:spTree>
    <p:extLst>
      <p:ext uri="{BB962C8B-B14F-4D97-AF65-F5344CB8AC3E}">
        <p14:creationId xmlns:p14="http://schemas.microsoft.com/office/powerpoint/2010/main" val="1605895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2170113" y="303214"/>
            <a:ext cx="8108950" cy="1195387"/>
          </a:xfrm>
        </p:spPr>
        <p:txBody>
          <a:bodyPr>
            <a:normAutofit fontScale="90000"/>
          </a:bodyPr>
          <a:lstStyle/>
          <a:p>
            <a:pPr eaLnBrk="1" hangingPunct="1">
              <a:lnSpc>
                <a:spcPct val="115000"/>
              </a:lnSpc>
            </a:pPr>
            <a:r>
              <a:rPr lang="en-US" sz="2800">
                <a:solidFill>
                  <a:schemeClr val="accent2"/>
                </a:solidFill>
              </a:rPr>
              <a:t>NOW YOU TRY:  </a:t>
            </a:r>
            <a:br>
              <a:rPr lang="en-US" sz="2800">
                <a:solidFill>
                  <a:schemeClr val="accent2"/>
                </a:solidFill>
              </a:rPr>
            </a:br>
            <a:r>
              <a:rPr lang="en-US" sz="3600">
                <a:solidFill>
                  <a:schemeClr val="accent2"/>
                </a:solidFill>
              </a:rPr>
              <a:t>Answers</a:t>
            </a:r>
          </a:p>
        </p:txBody>
      </p:sp>
      <p:sp>
        <p:nvSpPr>
          <p:cNvPr id="10" name="Rectangle 3"/>
          <p:cNvSpPr txBox="1">
            <a:spLocks noChangeArrowheads="1"/>
          </p:cNvSpPr>
          <p:nvPr/>
        </p:nvSpPr>
        <p:spPr>
          <a:xfrm>
            <a:off x="2135188" y="1555751"/>
            <a:ext cx="8229600" cy="4964113"/>
          </a:xfrm>
          <a:prstGeom prst="rect">
            <a:avLst/>
          </a:prstGeom>
        </p:spPr>
        <p:txBody>
          <a:bodyPr/>
          <a:lstStyle/>
          <a:p>
            <a:pPr>
              <a:lnSpc>
                <a:spcPct val="105000"/>
              </a:lnSpc>
              <a:spcBef>
                <a:spcPts val="1200"/>
              </a:spcBef>
              <a:buClr>
                <a:srgbClr val="CC6600"/>
              </a:buClr>
              <a:buSzPct val="120000"/>
              <a:defRPr/>
            </a:pPr>
            <a:r>
              <a:rPr lang="en-US" sz="2700" kern="0" dirty="0">
                <a:solidFill>
                  <a:srgbClr val="000000"/>
                </a:solidFill>
                <a:latin typeface="Arial"/>
                <a:cs typeface="Arial"/>
              </a:rPr>
              <a:t>LFPR = L/POP</a:t>
            </a:r>
          </a:p>
          <a:p>
            <a:pPr lvl="1">
              <a:lnSpc>
                <a:spcPct val="105000"/>
              </a:lnSpc>
              <a:spcBef>
                <a:spcPts val="1200"/>
              </a:spcBef>
              <a:buClr>
                <a:srgbClr val="CC6600"/>
              </a:buClr>
              <a:buSzPct val="120000"/>
              <a:defRPr/>
            </a:pPr>
            <a:r>
              <a:rPr lang="en-US" sz="2700" kern="0" dirty="0">
                <a:solidFill>
                  <a:srgbClr val="000000"/>
                </a:solidFill>
                <a:latin typeface="Arial"/>
                <a:cs typeface="Arial"/>
              </a:rPr>
              <a:t>L increases 3%, POP increases 1%, so</a:t>
            </a:r>
            <a:br>
              <a:rPr lang="en-US" sz="2700" kern="0" dirty="0">
                <a:solidFill>
                  <a:srgbClr val="000000"/>
                </a:solidFill>
                <a:latin typeface="Arial"/>
                <a:cs typeface="Arial"/>
              </a:rPr>
            </a:br>
            <a:r>
              <a:rPr lang="en-US" sz="2700" kern="0" dirty="0">
                <a:solidFill>
                  <a:srgbClr val="000000"/>
                </a:solidFill>
                <a:latin typeface="Arial"/>
                <a:cs typeface="Arial"/>
              </a:rPr>
              <a:t>LFPR increases 3% – 1% = 2%</a:t>
            </a:r>
          </a:p>
          <a:p>
            <a:pPr>
              <a:lnSpc>
                <a:spcPct val="105000"/>
              </a:lnSpc>
              <a:spcBef>
                <a:spcPts val="1200"/>
              </a:spcBef>
              <a:buClr>
                <a:srgbClr val="CC6600"/>
              </a:buClr>
              <a:buSzPct val="120000"/>
              <a:defRPr/>
            </a:pPr>
            <a:r>
              <a:rPr lang="en-US" sz="2700" kern="0" dirty="0">
                <a:solidFill>
                  <a:srgbClr val="000000"/>
                </a:solidFill>
                <a:latin typeface="Arial"/>
                <a:cs typeface="Arial"/>
              </a:rPr>
              <a:t>U rate = U/L</a:t>
            </a:r>
          </a:p>
          <a:p>
            <a:pPr lvl="1">
              <a:lnSpc>
                <a:spcPct val="105000"/>
              </a:lnSpc>
              <a:spcBef>
                <a:spcPts val="1200"/>
              </a:spcBef>
              <a:buClr>
                <a:srgbClr val="CC6600"/>
              </a:buClr>
              <a:buSzPct val="120000"/>
              <a:defRPr/>
            </a:pPr>
            <a:r>
              <a:rPr lang="en-US" sz="2700" kern="0" dirty="0">
                <a:solidFill>
                  <a:srgbClr val="000000"/>
                </a:solidFill>
                <a:latin typeface="Arial"/>
                <a:cs typeface="Arial"/>
              </a:rPr>
              <a:t>U increases 2%, L increases 3%, so</a:t>
            </a:r>
            <a:br>
              <a:rPr lang="en-US" sz="2700" kern="0" dirty="0">
                <a:solidFill>
                  <a:srgbClr val="000000"/>
                </a:solidFill>
                <a:latin typeface="Arial"/>
                <a:cs typeface="Arial"/>
              </a:rPr>
            </a:br>
            <a:r>
              <a:rPr lang="en-US" sz="2700" kern="0" dirty="0">
                <a:solidFill>
                  <a:srgbClr val="000000"/>
                </a:solidFill>
                <a:latin typeface="Arial"/>
                <a:cs typeface="Arial"/>
              </a:rPr>
              <a:t>U-rate increases 2% – 3% = –1%</a:t>
            </a:r>
          </a:p>
          <a:p>
            <a:pPr>
              <a:lnSpc>
                <a:spcPct val="105000"/>
              </a:lnSpc>
              <a:spcBef>
                <a:spcPts val="1200"/>
              </a:spcBef>
              <a:buClr>
                <a:srgbClr val="CC6600"/>
              </a:buClr>
              <a:buSzPct val="120000"/>
              <a:defRPr/>
            </a:pPr>
            <a:r>
              <a:rPr lang="en-US" sz="2600" i="1" kern="0" dirty="0">
                <a:solidFill>
                  <a:srgbClr val="FF0000"/>
                </a:solidFill>
                <a:latin typeface="Arial"/>
                <a:cs typeface="Arial"/>
              </a:rPr>
              <a:t>Note:  the changes in LFPR and U-rate are shown as percent of their initial values, not in percentage points!  E.g., if initial value of LFPR is 60.0%, a 2% increase would bring it to 61.2%, because 2% of 60 equals 1.2.  </a:t>
            </a:r>
          </a:p>
        </p:txBody>
      </p:sp>
    </p:spTree>
    <p:extLst>
      <p:ext uri="{BB962C8B-B14F-4D97-AF65-F5344CB8AC3E}">
        <p14:creationId xmlns:p14="http://schemas.microsoft.com/office/powerpoint/2010/main" val="8572737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The Current Establishment </a:t>
            </a:r>
            <a:r>
              <a:rPr lang="en-US" dirty="0"/>
              <a:t>S</a:t>
            </a:r>
            <a:r>
              <a:rPr lang="en-US" dirty="0" smtClean="0"/>
              <a:t>urvey</a:t>
            </a:r>
          </a:p>
        </p:txBody>
      </p:sp>
      <p:sp>
        <p:nvSpPr>
          <p:cNvPr id="71683" name="Rectangle 3"/>
          <p:cNvSpPr>
            <a:spLocks noGrp="1" noChangeArrowheads="1"/>
          </p:cNvSpPr>
          <p:nvPr>
            <p:ph idx="1"/>
          </p:nvPr>
        </p:nvSpPr>
        <p:spPr/>
        <p:txBody>
          <a:bodyPr>
            <a:normAutofit lnSpcReduction="10000"/>
          </a:bodyPr>
          <a:lstStyle/>
          <a:p>
            <a:pPr eaLnBrk="1" hangingPunct="1"/>
            <a:r>
              <a:rPr lang="en-US" dirty="0" smtClean="0"/>
              <a:t>The BLS obtains a second measure of employment by surveying businesses, asking how many workers are on their payrolls.</a:t>
            </a:r>
          </a:p>
          <a:p>
            <a:pPr lvl="1"/>
            <a:r>
              <a:rPr lang="en-US" dirty="0" smtClean="0"/>
              <a:t>See </a:t>
            </a:r>
            <a:r>
              <a:rPr lang="en-US" dirty="0">
                <a:hlinkClick r:id="rId3"/>
              </a:rPr>
              <a:t>http://bls.gov/ces</a:t>
            </a:r>
            <a:r>
              <a:rPr lang="en-US" dirty="0" smtClean="0">
                <a:hlinkClick r:id="rId3"/>
              </a:rPr>
              <a:t>/</a:t>
            </a:r>
            <a:endParaRPr lang="en-US" dirty="0" smtClean="0"/>
          </a:p>
          <a:p>
            <a:pPr eaLnBrk="1" hangingPunct="1"/>
            <a:r>
              <a:rPr lang="en-US" dirty="0" smtClean="0"/>
              <a:t>Neither measure is perfect, and they occasionally diverge due to:</a:t>
            </a:r>
          </a:p>
          <a:p>
            <a:pPr lvl="1" eaLnBrk="1" hangingPunct="1"/>
            <a:r>
              <a:rPr lang="en-US" dirty="0" smtClean="0"/>
              <a:t>treatment of self-employed persons</a:t>
            </a:r>
          </a:p>
          <a:p>
            <a:pPr lvl="1" eaLnBrk="1" hangingPunct="1"/>
            <a:r>
              <a:rPr lang="en-US" dirty="0" smtClean="0"/>
              <a:t>new firms not counted in establishment survey</a:t>
            </a:r>
          </a:p>
          <a:p>
            <a:pPr lvl="1" eaLnBrk="1" hangingPunct="1"/>
            <a:r>
              <a:rPr lang="en-US" dirty="0" smtClean="0"/>
              <a:t>technical issues involving population inferences from sample data</a:t>
            </a:r>
          </a:p>
        </p:txBody>
      </p:sp>
    </p:spTree>
    <p:extLst>
      <p:ext uri="{BB962C8B-B14F-4D97-AF65-F5344CB8AC3E}">
        <p14:creationId xmlns:p14="http://schemas.microsoft.com/office/powerpoint/2010/main" val="231169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990726" y="236539"/>
            <a:ext cx="8245475" cy="757237"/>
          </a:xfrm>
        </p:spPr>
        <p:txBody>
          <a:bodyPr/>
          <a:lstStyle/>
          <a:p>
            <a:r>
              <a:rPr lang="en-US" sz="3000"/>
              <a:t>Two measures of employment growth</a:t>
            </a:r>
          </a:p>
        </p:txBody>
      </p:sp>
      <p:graphicFrame>
        <p:nvGraphicFramePr>
          <p:cNvPr id="3" name="Chart 2"/>
          <p:cNvGraphicFramePr>
            <a:graphicFrameLocks noGrp="1"/>
          </p:cNvGraphicFramePr>
          <p:nvPr/>
        </p:nvGraphicFramePr>
        <p:xfrm>
          <a:off x="2548759" y="1040524"/>
          <a:ext cx="7884518" cy="5535128"/>
        </p:xfrm>
        <a:graphic>
          <a:graphicData uri="http://schemas.openxmlformats.org/drawingml/2006/chart">
            <c:chart xmlns:c="http://schemas.openxmlformats.org/drawingml/2006/chart" xmlns:r="http://schemas.openxmlformats.org/officeDocument/2006/relationships" r:id="rId3"/>
          </a:graphicData>
        </a:graphic>
      </p:graphicFrame>
      <p:sp>
        <p:nvSpPr>
          <p:cNvPr id="72708" name="Text Box 6"/>
          <p:cNvSpPr txBox="1">
            <a:spLocks noChangeArrowheads="1"/>
          </p:cNvSpPr>
          <p:nvPr/>
        </p:nvSpPr>
        <p:spPr bwMode="auto">
          <a:xfrm rot="-5400000">
            <a:off x="454819" y="2844007"/>
            <a:ext cx="33480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100"/>
              <a:t>Percentage change </a:t>
            </a:r>
            <a:br>
              <a:rPr lang="en-US" sz="2100"/>
            </a:br>
            <a:r>
              <a:rPr lang="en-US" sz="2100"/>
              <a:t>from 12 months earlier</a:t>
            </a:r>
          </a:p>
        </p:txBody>
      </p:sp>
    </p:spTree>
    <p:extLst>
      <p:ext uri="{BB962C8B-B14F-4D97-AF65-F5344CB8AC3E}">
        <p14:creationId xmlns:p14="http://schemas.microsoft.com/office/powerpoint/2010/main" val="359488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00" dirty="0">
                <a:solidFill>
                  <a:schemeClr val="accent2"/>
                </a:solidFill>
              </a:rPr>
              <a:t>NOW YOU TRY:  </a:t>
            </a:r>
            <a:br>
              <a:rPr lang="en-US" sz="2600" dirty="0">
                <a:solidFill>
                  <a:schemeClr val="accent2"/>
                </a:solidFill>
              </a:rPr>
            </a:br>
            <a:r>
              <a:rPr lang="en-US" dirty="0">
                <a:solidFill>
                  <a:schemeClr val="accent2"/>
                </a:solidFill>
              </a:rPr>
              <a:t>Identifying value-added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2161506"/>
              </p:ext>
            </p:extLst>
          </p:nvPr>
        </p:nvGraphicFramePr>
        <p:xfrm>
          <a:off x="2743200" y="1559560"/>
          <a:ext cx="6934200" cy="3774440"/>
        </p:xfrm>
        <a:graphic>
          <a:graphicData uri="http://schemas.openxmlformats.org/drawingml/2006/table">
            <a:tbl>
              <a:tblPr firstRow="1" bandRow="1">
                <a:tableStyleId>{5C22544A-7EE6-4342-B048-85BDC9FD1C3A}</a:tableStyleId>
              </a:tblPr>
              <a:tblGrid>
                <a:gridCol w="5420630">
                  <a:extLst>
                    <a:ext uri="{9D8B030D-6E8A-4147-A177-3AD203B41FA5}">
                      <a16:colId xmlns:a16="http://schemas.microsoft.com/office/drawing/2014/main" val="20000"/>
                    </a:ext>
                  </a:extLst>
                </a:gridCol>
                <a:gridCol w="1513570">
                  <a:extLst>
                    <a:ext uri="{9D8B030D-6E8A-4147-A177-3AD203B41FA5}">
                      <a16:colId xmlns:a16="http://schemas.microsoft.com/office/drawing/2014/main" val="20001"/>
                    </a:ext>
                  </a:extLst>
                </a:gridCol>
              </a:tblGrid>
              <a:tr h="370840">
                <a:tc>
                  <a:txBody>
                    <a:bodyPr/>
                    <a:lstStyle/>
                    <a:p>
                      <a:r>
                        <a:rPr lang="en-US" dirty="0" smtClean="0"/>
                        <a:t>Activity </a:t>
                      </a:r>
                      <a:endParaRPr lang="en-US" dirty="0"/>
                    </a:p>
                  </a:txBody>
                  <a:tcPr/>
                </a:tc>
                <a:tc>
                  <a:txBody>
                    <a:bodyPr/>
                    <a:lstStyle/>
                    <a:p>
                      <a:pPr algn="ctr"/>
                      <a:r>
                        <a:rPr lang="en-US" dirty="0" smtClean="0"/>
                        <a:t>Value Added </a:t>
                      </a:r>
                      <a:endParaRPr lang="en-US" dirty="0"/>
                    </a:p>
                  </a:txBody>
                  <a:tcPr/>
                </a:tc>
                <a:extLst>
                  <a:ext uri="{0D108BD9-81ED-4DB2-BD59-A6C34878D82A}">
                    <a16:rowId xmlns:a16="http://schemas.microsoft.com/office/drawing/2014/main" val="10000"/>
                  </a:ext>
                </a:extLst>
              </a:tr>
              <a:tr h="370840">
                <a:tc>
                  <a:txBody>
                    <a:bodyPr/>
                    <a:lstStyle/>
                    <a:p>
                      <a:r>
                        <a:rPr lang="en-US" sz="1800" dirty="0" smtClean="0"/>
                        <a:t>A farmer grows a bushel of wheat and sells it to a miller for $1.00.</a:t>
                      </a:r>
                      <a:endParaRPr lang="en-US" dirty="0"/>
                    </a:p>
                  </a:txBody>
                  <a:tcPr/>
                </a:tc>
                <a:tc>
                  <a:txBody>
                    <a:bodyPr/>
                    <a:lstStyle/>
                    <a:p>
                      <a:pPr algn="ctr"/>
                      <a:r>
                        <a:rPr lang="en-US" dirty="0" smtClean="0"/>
                        <a:t>$1.00</a:t>
                      </a:r>
                      <a:endParaRPr lang="en-US" dirty="0"/>
                    </a:p>
                  </a:txBody>
                  <a:tcPr/>
                </a:tc>
                <a:extLst>
                  <a:ext uri="{0D108BD9-81ED-4DB2-BD59-A6C34878D82A}">
                    <a16:rowId xmlns:a16="http://schemas.microsoft.com/office/drawing/2014/main" val="10001"/>
                  </a:ext>
                </a:extLst>
              </a:tr>
              <a:tr h="370840">
                <a:tc>
                  <a:txBody>
                    <a:bodyPr/>
                    <a:lstStyle/>
                    <a:p>
                      <a:r>
                        <a:rPr lang="en-US" sz="1800" dirty="0" smtClean="0"/>
                        <a:t>The miller turns the wheat into flour and sells it to a baker for $3.00.</a:t>
                      </a:r>
                      <a:endParaRPr lang="en-US" dirty="0"/>
                    </a:p>
                  </a:txBody>
                  <a:tcPr/>
                </a:tc>
                <a:tc>
                  <a:txBody>
                    <a:bodyPr/>
                    <a:lstStyle/>
                    <a:p>
                      <a:pPr algn="ctr"/>
                      <a:r>
                        <a:rPr lang="en-US" dirty="0" smtClean="0"/>
                        <a:t>$2.00</a:t>
                      </a:r>
                      <a:endParaRPr lang="en-US" dirty="0"/>
                    </a:p>
                  </a:txBody>
                  <a:tcPr/>
                </a:tc>
                <a:extLst>
                  <a:ext uri="{0D108BD9-81ED-4DB2-BD59-A6C34878D82A}">
                    <a16:rowId xmlns:a16="http://schemas.microsoft.com/office/drawing/2014/main" val="10002"/>
                  </a:ext>
                </a:extLst>
              </a:tr>
              <a:tr h="370840">
                <a:tc>
                  <a:txBody>
                    <a:bodyPr/>
                    <a:lstStyle/>
                    <a:p>
                      <a:r>
                        <a:rPr lang="en-US" sz="1800" dirty="0" smtClean="0"/>
                        <a:t>The baker uses the flour to make a loaf of bread and sells it to an engineer for $6.00.</a:t>
                      </a:r>
                      <a:endParaRPr lang="en-US" dirty="0"/>
                    </a:p>
                  </a:txBody>
                  <a:tcPr/>
                </a:tc>
                <a:tc>
                  <a:txBody>
                    <a:bodyPr/>
                    <a:lstStyle/>
                    <a:p>
                      <a:pPr algn="ctr"/>
                      <a:r>
                        <a:rPr lang="en-US" dirty="0" smtClean="0"/>
                        <a:t>$3.00</a:t>
                      </a:r>
                      <a:endParaRPr lang="en-US" dirty="0"/>
                    </a:p>
                  </a:txBody>
                  <a:tcPr/>
                </a:tc>
                <a:extLst>
                  <a:ext uri="{0D108BD9-81ED-4DB2-BD59-A6C34878D82A}">
                    <a16:rowId xmlns:a16="http://schemas.microsoft.com/office/drawing/2014/main" val="10003"/>
                  </a:ext>
                </a:extLst>
              </a:tr>
              <a:tr h="370840">
                <a:tc>
                  <a:txBody>
                    <a:bodyPr/>
                    <a:lstStyle/>
                    <a:p>
                      <a:r>
                        <a:rPr lang="en-US" sz="1800" dirty="0" smtClean="0"/>
                        <a:t>The engineer eats the bread.</a:t>
                      </a:r>
                      <a:endParaRPr lang="en-US" dirty="0"/>
                    </a:p>
                  </a:txBody>
                  <a:tcPr/>
                </a:tc>
                <a:tc>
                  <a:txBody>
                    <a:bodyPr/>
                    <a:lstStyle/>
                    <a:p>
                      <a:pPr algn="ctr"/>
                      <a:r>
                        <a:rPr lang="en-US" dirty="0" smtClean="0"/>
                        <a:t>$0.00</a:t>
                      </a:r>
                      <a:endParaRPr lang="en-US" dirty="0"/>
                    </a:p>
                  </a:txBody>
                  <a:tcPr/>
                </a:tc>
                <a:extLst>
                  <a:ext uri="{0D108BD9-81ED-4DB2-BD59-A6C34878D82A}">
                    <a16:rowId xmlns:a16="http://schemas.microsoft.com/office/drawing/2014/main" val="10004"/>
                  </a:ext>
                </a:extLst>
              </a:tr>
              <a:tr h="370840">
                <a:tc>
                  <a:txBody>
                    <a:bodyPr/>
                    <a:lstStyle/>
                    <a:p>
                      <a:r>
                        <a:rPr lang="en-US" dirty="0" smtClean="0"/>
                        <a:t>Total Value Added</a:t>
                      </a:r>
                      <a:endParaRPr lang="en-US" dirty="0"/>
                    </a:p>
                  </a:txBody>
                  <a:tcPr/>
                </a:tc>
                <a:tc>
                  <a:txBody>
                    <a:bodyPr/>
                    <a:lstStyle/>
                    <a:p>
                      <a:pPr algn="ctr"/>
                      <a:r>
                        <a:rPr lang="en-US" dirty="0" smtClean="0"/>
                        <a:t>$6.00</a:t>
                      </a:r>
                      <a:endParaRPr lang="en-US" dirty="0"/>
                    </a:p>
                  </a:txBody>
                  <a:tcPr/>
                </a:tc>
                <a:extLst>
                  <a:ext uri="{0D108BD9-81ED-4DB2-BD59-A6C34878D82A}">
                    <a16:rowId xmlns:a16="http://schemas.microsoft.com/office/drawing/2014/main" val="10005"/>
                  </a:ext>
                </a:extLst>
              </a:tr>
              <a:tr h="370840">
                <a:tc>
                  <a:txBody>
                    <a:bodyPr/>
                    <a:lstStyle/>
                    <a:p>
                      <a:r>
                        <a:rPr lang="en-US" dirty="0" smtClean="0"/>
                        <a:t>Value of Final Good (bread)</a:t>
                      </a:r>
                      <a:endParaRPr lang="en-US" dirty="0"/>
                    </a:p>
                  </a:txBody>
                  <a:tcPr/>
                </a:tc>
                <a:tc>
                  <a:txBody>
                    <a:bodyPr/>
                    <a:lstStyle/>
                    <a:p>
                      <a:pPr algn="ctr"/>
                      <a:r>
                        <a:rPr lang="en-US" dirty="0" smtClean="0"/>
                        <a:t>$6.00</a:t>
                      </a:r>
                      <a:endParaRPr lang="en-US" dirty="0"/>
                    </a:p>
                  </a:txBody>
                  <a:tcPr/>
                </a:tc>
                <a:extLst>
                  <a:ext uri="{0D108BD9-81ED-4DB2-BD59-A6C34878D82A}">
                    <a16:rowId xmlns:a16="http://schemas.microsoft.com/office/drawing/2014/main" val="10006"/>
                  </a:ext>
                </a:extLst>
              </a:tr>
              <a:tr h="370840">
                <a:tc>
                  <a:txBody>
                    <a:bodyPr/>
                    <a:lstStyle/>
                    <a:p>
                      <a:r>
                        <a:rPr lang="en-US" dirty="0" smtClean="0"/>
                        <a:t>Contribution of above activity to GDP</a:t>
                      </a:r>
                      <a:endParaRPr lang="en-US" dirty="0"/>
                    </a:p>
                  </a:txBody>
                  <a:tcPr/>
                </a:tc>
                <a:tc>
                  <a:txBody>
                    <a:bodyPr/>
                    <a:lstStyle/>
                    <a:p>
                      <a:pPr algn="ctr"/>
                      <a:r>
                        <a:rPr lang="en-US" dirty="0" smtClean="0"/>
                        <a:t>$6.00</a:t>
                      </a:r>
                      <a:endParaRPr lang="en-US" dirty="0"/>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2209800" y="5638800"/>
            <a:ext cx="7848600" cy="923330"/>
          </a:xfrm>
          <a:prstGeom prst="rect">
            <a:avLst/>
          </a:prstGeom>
          <a:noFill/>
        </p:spPr>
        <p:txBody>
          <a:bodyPr wrap="square" rtlCol="0">
            <a:spAutoFit/>
          </a:bodyPr>
          <a:lstStyle/>
          <a:p>
            <a:r>
              <a:rPr lang="en-US" dirty="0"/>
              <a:t>GDP is the market value of all final goods produced. This is also total expenditure on final goods. GDP is also the total value added by all producers. The value added is also income. Thus, GDP is total expenditure and total income.</a:t>
            </a:r>
          </a:p>
        </p:txBody>
      </p:sp>
    </p:spTree>
    <p:extLst>
      <p:ext uri="{BB962C8B-B14F-4D97-AF65-F5344CB8AC3E}">
        <p14:creationId xmlns:p14="http://schemas.microsoft.com/office/powerpoint/2010/main" val="10165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Labor Data</a:t>
            </a:r>
            <a:endParaRPr lang="en-US" dirty="0"/>
          </a:p>
        </p:txBody>
      </p:sp>
      <p:sp>
        <p:nvSpPr>
          <p:cNvPr id="4" name="Content Placeholder 3"/>
          <p:cNvSpPr>
            <a:spLocks noGrp="1"/>
          </p:cNvSpPr>
          <p:nvPr>
            <p:ph idx="1"/>
          </p:nvPr>
        </p:nvSpPr>
        <p:spPr/>
        <p:txBody>
          <a:bodyPr/>
          <a:lstStyle/>
          <a:p>
            <a:pPr marL="342900" lvl="1" indent="-342900">
              <a:buFont typeface="Arial" pitchFamily="34" charset="0"/>
              <a:buChar char="•"/>
            </a:pPr>
            <a:r>
              <a:rPr lang="en-US" sz="3200" dirty="0"/>
              <a:t>Current Population Survey: </a:t>
            </a:r>
            <a:r>
              <a:rPr lang="en-US" sz="3200" dirty="0">
                <a:hlinkClick r:id="rId2"/>
              </a:rPr>
              <a:t>http://bls.gov/cps/</a:t>
            </a:r>
            <a:endParaRPr lang="en-US" sz="3200" dirty="0"/>
          </a:p>
          <a:p>
            <a:pPr marL="742950" lvl="2" indent="-342900"/>
            <a:r>
              <a:rPr lang="en-US" sz="2800" dirty="0">
                <a:hlinkClick r:id="rId3"/>
              </a:rPr>
              <a:t>ftp://ftp.bls.gov/pub/special.requests/lf/aat1.txt</a:t>
            </a:r>
            <a:endParaRPr lang="en-US" sz="2800" dirty="0"/>
          </a:p>
          <a:p>
            <a:r>
              <a:rPr lang="en-US" dirty="0"/>
              <a:t>Current </a:t>
            </a:r>
            <a:r>
              <a:rPr lang="en-US" dirty="0" smtClean="0"/>
              <a:t>Establishment Survey</a:t>
            </a:r>
            <a:r>
              <a:rPr lang="en-US" dirty="0"/>
              <a:t>: </a:t>
            </a:r>
            <a:r>
              <a:rPr lang="en-US" dirty="0" smtClean="0">
                <a:hlinkClick r:id="rId4"/>
              </a:rPr>
              <a:t>http</a:t>
            </a:r>
            <a:r>
              <a:rPr lang="en-US" dirty="0">
                <a:hlinkClick r:id="rId4"/>
              </a:rPr>
              <a:t>://bls.gov/ces</a:t>
            </a:r>
            <a:r>
              <a:rPr lang="en-US" dirty="0" smtClean="0">
                <a:hlinkClick r:id="rId4"/>
              </a:rPr>
              <a:t>/</a:t>
            </a:r>
            <a:endParaRPr lang="en-US" dirty="0" smtClean="0"/>
          </a:p>
          <a:p>
            <a:pPr marL="742950" lvl="2" indent="-342900"/>
            <a:r>
              <a:rPr lang="en-US" sz="2800" dirty="0">
                <a:hlinkClick r:id="rId5"/>
              </a:rPr>
              <a:t>ftp://ftp.bls.gov/pub/suppl/empsit.ceseeb1.txt</a:t>
            </a:r>
            <a:endParaRPr lang="en-US" sz="2800" dirty="0"/>
          </a:p>
          <a:p>
            <a:pPr marL="742950" lvl="2" indent="-342900"/>
            <a:r>
              <a:rPr lang="en-US" sz="2800" dirty="0">
                <a:hlinkClick r:id="rId6"/>
              </a:rPr>
              <a:t>ftp://ftp.bls.gov/pub/suppl/empsit.ceseeb2.txt</a:t>
            </a:r>
            <a:endParaRPr lang="en-US" sz="2800" dirty="0"/>
          </a:p>
        </p:txBody>
      </p:sp>
    </p:spTree>
    <p:extLst>
      <p:ext uri="{BB962C8B-B14F-4D97-AF65-F5344CB8AC3E}">
        <p14:creationId xmlns:p14="http://schemas.microsoft.com/office/powerpoint/2010/main" val="1808701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International Labor Comparisons</a:t>
            </a:r>
            <a:endParaRPr lang="en-US" dirty="0"/>
          </a:p>
        </p:txBody>
      </p:sp>
      <p:sp>
        <p:nvSpPr>
          <p:cNvPr id="4" name="Content Placeholder 3"/>
          <p:cNvSpPr>
            <a:spLocks noGrp="1"/>
          </p:cNvSpPr>
          <p:nvPr>
            <p:ph idx="1"/>
          </p:nvPr>
        </p:nvSpPr>
        <p:spPr/>
        <p:txBody>
          <a:bodyPr/>
          <a:lstStyle/>
          <a:p>
            <a:r>
              <a:rPr lang="en-US" dirty="0" smtClean="0"/>
              <a:t>The BLS presents internationally comparable labor data for many countries at </a:t>
            </a:r>
            <a:r>
              <a:rPr lang="en-US" dirty="0">
                <a:hlinkClick r:id="rId2"/>
              </a:rPr>
              <a:t>http://</a:t>
            </a:r>
            <a:r>
              <a:rPr lang="en-US" dirty="0" smtClean="0">
                <a:hlinkClick r:id="rId2"/>
              </a:rPr>
              <a:t>bls.gov/fls/home.htm</a:t>
            </a:r>
            <a:endParaRPr lang="en-US" dirty="0" smtClean="0"/>
          </a:p>
          <a:p>
            <a:endParaRPr lang="en-US" dirty="0"/>
          </a:p>
        </p:txBody>
      </p:sp>
    </p:spTree>
    <p:extLst>
      <p:ext uri="{BB962C8B-B14F-4D97-AF65-F5344CB8AC3E}">
        <p14:creationId xmlns:p14="http://schemas.microsoft.com/office/powerpoint/2010/main" val="20116871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algn="ctr" eaLnBrk="1" hangingPunct="1">
              <a:defRPr/>
            </a:pPr>
            <a:r>
              <a:rPr lang="en-US" sz="3600" dirty="0">
                <a:latin typeface="Calibri" pitchFamily="34" charset="0"/>
                <a:cs typeface="Calibri" pitchFamily="34" charset="0"/>
              </a:rPr>
              <a:t>Chapter Summary</a:t>
            </a:r>
          </a:p>
        </p:txBody>
      </p:sp>
      <p:sp>
        <p:nvSpPr>
          <p:cNvPr id="94213" name="Rectangle 3"/>
          <p:cNvSpPr>
            <a:spLocks noGrp="1" noChangeArrowheads="1"/>
          </p:cNvSpPr>
          <p:nvPr>
            <p:ph type="body" idx="4294967295"/>
          </p:nvPr>
        </p:nvSpPr>
        <p:spPr>
          <a:xfrm>
            <a:off x="2051051" y="1284288"/>
            <a:ext cx="8093075" cy="5046662"/>
          </a:xfrm>
          <a:noFill/>
        </p:spPr>
        <p:txBody>
          <a:bodyPr vert="horz" lIns="182880" tIns="91440" rIns="182880" bIns="91440" rtlCol="0">
            <a:normAutofit/>
          </a:bodyPr>
          <a:lstStyle/>
          <a:p>
            <a:pPr>
              <a:spcBef>
                <a:spcPts val="1800"/>
              </a:spcBef>
            </a:pPr>
            <a:r>
              <a:rPr lang="en-US" sz="2700"/>
              <a:t>Gross Domestic Product (GDP) measures both total income and total expenditure on the economy’s output of goods &amp; services.</a:t>
            </a:r>
          </a:p>
          <a:p>
            <a:pPr>
              <a:spcBef>
                <a:spcPts val="1800"/>
              </a:spcBef>
            </a:pPr>
            <a:r>
              <a:rPr lang="en-US" sz="2700"/>
              <a:t>Nominal GDP values output at current prices; </a:t>
            </a:r>
            <a:br>
              <a:rPr lang="en-US" sz="2700"/>
            </a:br>
            <a:r>
              <a:rPr lang="en-US" sz="2700"/>
              <a:t>real GDP values output at constant prices.  Changes in output affect both measures, </a:t>
            </a:r>
            <a:br>
              <a:rPr lang="en-US" sz="2700"/>
            </a:br>
            <a:r>
              <a:rPr lang="en-US" sz="2700"/>
              <a:t>but changes in prices only affect nominal GDP. </a:t>
            </a:r>
          </a:p>
          <a:p>
            <a:pPr>
              <a:spcBef>
                <a:spcPts val="1800"/>
              </a:spcBef>
            </a:pPr>
            <a:r>
              <a:rPr lang="en-US" sz="2700"/>
              <a:t>GDP is the sum of consumption, investment, government purchases, and net exports. </a:t>
            </a:r>
          </a:p>
        </p:txBody>
      </p:sp>
    </p:spTree>
    <p:extLst>
      <p:ext uri="{BB962C8B-B14F-4D97-AF65-F5344CB8AC3E}">
        <p14:creationId xmlns:p14="http://schemas.microsoft.com/office/powerpoint/2010/main" val="17087592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3">
                                            <p:txEl>
                                              <p:pRg st="0" end="0"/>
                                            </p:txEl>
                                          </p:spTgt>
                                        </p:tgtEl>
                                        <p:attrNameLst>
                                          <p:attrName>style.visibility</p:attrName>
                                        </p:attrNameLst>
                                      </p:cBhvr>
                                      <p:to>
                                        <p:strVal val="visible"/>
                                      </p:to>
                                    </p:set>
                                    <p:animEffect transition="in" filter="wipe(left)">
                                      <p:cBhvr>
                                        <p:cTn id="7" dur="500"/>
                                        <p:tgtEl>
                                          <p:spTgt spid="942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3">
                                            <p:txEl>
                                              <p:pRg st="1" end="1"/>
                                            </p:txEl>
                                          </p:spTgt>
                                        </p:tgtEl>
                                        <p:attrNameLst>
                                          <p:attrName>style.visibility</p:attrName>
                                        </p:attrNameLst>
                                      </p:cBhvr>
                                      <p:to>
                                        <p:strVal val="visible"/>
                                      </p:to>
                                    </p:set>
                                    <p:animEffect transition="in" filter="wipe(left)">
                                      <p:cBhvr>
                                        <p:cTn id="12" dur="500"/>
                                        <p:tgtEl>
                                          <p:spTgt spid="942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3">
                                            <p:txEl>
                                              <p:pRg st="2" end="2"/>
                                            </p:txEl>
                                          </p:spTgt>
                                        </p:tgtEl>
                                        <p:attrNameLst>
                                          <p:attrName>style.visibility</p:attrName>
                                        </p:attrNameLst>
                                      </p:cBhvr>
                                      <p:to>
                                        <p:strVal val="visible"/>
                                      </p:to>
                                    </p:set>
                                    <p:animEffect transition="in" filter="wipe(left)">
                                      <p:cBhvr>
                                        <p:cTn id="17" dur="500"/>
                                        <p:tgtEl>
                                          <p:spTgt spid="942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build="p" bldLvl="5"/>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a:defRPr/>
            </a:pPr>
            <a:r>
              <a:rPr lang="en-US" sz="3600" dirty="0">
                <a:latin typeface="Calibri" pitchFamily="34" charset="0"/>
                <a:cs typeface="Calibri" pitchFamily="34" charset="0"/>
              </a:rPr>
              <a:t>Chapter Summary</a:t>
            </a:r>
            <a:endParaRPr lang="en-US" sz="3600" dirty="0">
              <a:solidFill>
                <a:schemeClr val="bg1"/>
              </a:solidFill>
              <a:effectLst>
                <a:outerShdw blurRad="38100" dist="38100" dir="2700000" algn="tl">
                  <a:srgbClr val="000000"/>
                </a:outerShdw>
              </a:effectLst>
              <a:latin typeface="Book Antiqua" pitchFamily="18" charset="0"/>
            </a:endParaRPr>
          </a:p>
        </p:txBody>
      </p:sp>
      <p:sp>
        <p:nvSpPr>
          <p:cNvPr id="95237" name="Rectangle 3"/>
          <p:cNvSpPr>
            <a:spLocks noGrp="1" noChangeArrowheads="1"/>
          </p:cNvSpPr>
          <p:nvPr>
            <p:ph type="body" idx="4294967295"/>
          </p:nvPr>
        </p:nvSpPr>
        <p:spPr>
          <a:xfrm>
            <a:off x="2051051" y="1284288"/>
            <a:ext cx="8093075" cy="5046662"/>
          </a:xfrm>
          <a:noFill/>
        </p:spPr>
        <p:txBody>
          <a:bodyPr vert="horz" lIns="182880" tIns="91440" rIns="182880" bIns="91440" rtlCol="0">
            <a:normAutofit/>
          </a:bodyPr>
          <a:lstStyle/>
          <a:p>
            <a:pPr eaLnBrk="1" hangingPunct="1"/>
            <a:r>
              <a:rPr lang="en-US" dirty="0" smtClean="0"/>
              <a:t>The overall level of prices can be measured </a:t>
            </a:r>
            <a:br>
              <a:rPr lang="en-US" dirty="0" smtClean="0"/>
            </a:br>
            <a:r>
              <a:rPr lang="en-US" dirty="0" smtClean="0"/>
              <a:t>by either:</a:t>
            </a:r>
          </a:p>
          <a:p>
            <a:pPr lvl="1" eaLnBrk="1" hangingPunct="1"/>
            <a:r>
              <a:rPr lang="en-US" dirty="0" smtClean="0"/>
              <a:t>the Consumer Price Index (CPI), </a:t>
            </a:r>
            <a:br>
              <a:rPr lang="en-US" dirty="0" smtClean="0"/>
            </a:br>
            <a:r>
              <a:rPr lang="en-US" dirty="0" smtClean="0"/>
              <a:t>the price of a fixed basket of goods purchased by the typical consumer, or</a:t>
            </a:r>
          </a:p>
          <a:p>
            <a:pPr lvl="1" eaLnBrk="1" hangingPunct="1"/>
            <a:r>
              <a:rPr lang="en-US" dirty="0" smtClean="0"/>
              <a:t>the GDP deflator, </a:t>
            </a:r>
            <a:br>
              <a:rPr lang="en-US" dirty="0" smtClean="0"/>
            </a:br>
            <a:r>
              <a:rPr lang="en-US" dirty="0" smtClean="0"/>
              <a:t>the ratio of nominal to real GDP</a:t>
            </a:r>
          </a:p>
          <a:p>
            <a:pPr eaLnBrk="1" hangingPunct="1"/>
            <a:r>
              <a:rPr lang="en-US" dirty="0" smtClean="0"/>
              <a:t>The unemployment rate is the fraction of the labor force that is not employed.  </a:t>
            </a:r>
          </a:p>
        </p:txBody>
      </p:sp>
    </p:spTree>
    <p:extLst>
      <p:ext uri="{BB962C8B-B14F-4D97-AF65-F5344CB8AC3E}">
        <p14:creationId xmlns:p14="http://schemas.microsoft.com/office/powerpoint/2010/main" val="40467189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animEffect transition="in" filter="wipe(left)">
                                      <p:cBhvr>
                                        <p:cTn id="7" dur="500"/>
                                        <p:tgtEl>
                                          <p:spTgt spid="952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7">
                                            <p:txEl>
                                              <p:pRg st="1" end="1"/>
                                            </p:txEl>
                                          </p:spTgt>
                                        </p:tgtEl>
                                        <p:attrNameLst>
                                          <p:attrName>style.visibility</p:attrName>
                                        </p:attrNameLst>
                                      </p:cBhvr>
                                      <p:to>
                                        <p:strVal val="visible"/>
                                      </p:to>
                                    </p:set>
                                    <p:animEffect transition="in" filter="wipe(left)">
                                      <p:cBhvr>
                                        <p:cTn id="12" dur="500"/>
                                        <p:tgtEl>
                                          <p:spTgt spid="952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7">
                                            <p:txEl>
                                              <p:pRg st="2" end="2"/>
                                            </p:txEl>
                                          </p:spTgt>
                                        </p:tgtEl>
                                        <p:attrNameLst>
                                          <p:attrName>style.visibility</p:attrName>
                                        </p:attrNameLst>
                                      </p:cBhvr>
                                      <p:to>
                                        <p:strVal val="visible"/>
                                      </p:to>
                                    </p:set>
                                    <p:animEffect transition="in" filter="wipe(left)">
                                      <p:cBhvr>
                                        <p:cTn id="17" dur="500"/>
                                        <p:tgtEl>
                                          <p:spTgt spid="952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7">
                                            <p:txEl>
                                              <p:pRg st="3" end="3"/>
                                            </p:txEl>
                                          </p:spTgt>
                                        </p:tgtEl>
                                        <p:attrNameLst>
                                          <p:attrName>style.visibility</p:attrName>
                                        </p:attrNameLst>
                                      </p:cBhvr>
                                      <p:to>
                                        <p:strVal val="visible"/>
                                      </p:to>
                                    </p:set>
                                    <p:animEffect transition="in" filter="wipe(left)">
                                      <p:cBhvr>
                                        <p:cTn id="22" dur="500"/>
                                        <p:tgtEl>
                                          <p:spTgt spid="952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1210</TotalTime>
  <Words>8455</Words>
  <Application>Microsoft Office PowerPoint</Application>
  <PresentationFormat>Widescreen</PresentationFormat>
  <Paragraphs>1600</Paragraphs>
  <Slides>93</Slides>
  <Notes>57</Notes>
  <HiddenSlides>18</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7" baseType="lpstr">
      <vt:lpstr>Arial</vt:lpstr>
      <vt:lpstr>Arial Unicode MS</vt:lpstr>
      <vt:lpstr>Book Antiqua</vt:lpstr>
      <vt:lpstr>Calibri</vt:lpstr>
      <vt:lpstr>Cambria Math</vt:lpstr>
      <vt:lpstr>Gill Sans</vt:lpstr>
      <vt:lpstr>OpenSymbol</vt:lpstr>
      <vt:lpstr>Symbol</vt:lpstr>
      <vt:lpstr>Times New Roman</vt:lpstr>
      <vt:lpstr>Wingdings</vt:lpstr>
      <vt:lpstr>ヒラギノ角ゴ ProN W3</vt:lpstr>
      <vt:lpstr>Office Theme</vt:lpstr>
      <vt:lpstr>Equation</vt:lpstr>
      <vt:lpstr>Chart</vt:lpstr>
      <vt:lpstr>The Data of Macroeconomics</vt:lpstr>
      <vt:lpstr>Chapter Overview</vt:lpstr>
      <vt:lpstr>Gross domestic product and its components</vt:lpstr>
      <vt:lpstr>Gross Domestic Product</vt:lpstr>
      <vt:lpstr>GDP is both …</vt:lpstr>
      <vt:lpstr>Final and Intermediate Goods</vt:lpstr>
      <vt:lpstr>The Circular Flow of Income and Expenditure</vt:lpstr>
      <vt:lpstr>A Firm’s Value Added is …</vt:lpstr>
      <vt:lpstr>NOW YOU TRY:   Identifying value-added</vt:lpstr>
      <vt:lpstr>Final goods, value added, and GDP</vt:lpstr>
      <vt:lpstr>The expenditure components of GDP</vt:lpstr>
      <vt:lpstr>Consumption (C)</vt:lpstr>
      <vt:lpstr>U.S. Consumption, 2017</vt:lpstr>
      <vt:lpstr>Consumption, as a share of GDP 1929 – 2021</vt:lpstr>
      <vt:lpstr>Investment (I)</vt:lpstr>
      <vt:lpstr>U.S. Investment, 2017</vt:lpstr>
      <vt:lpstr>Investment, as a share of GDP 1929 – 2021</vt:lpstr>
      <vt:lpstr>Investment vs. Capital</vt:lpstr>
      <vt:lpstr>Stocks vs. Flows</vt:lpstr>
      <vt:lpstr>Stocks vs. Flows  -  examples</vt:lpstr>
      <vt:lpstr>NOW YOU TRY:   Stock or Flow?</vt:lpstr>
      <vt:lpstr>Government Purchases (G)</vt:lpstr>
      <vt:lpstr>U.S. Government Spending, 2017</vt:lpstr>
      <vt:lpstr>Government Purchases, as a share of GDP 1929 - 2021</vt:lpstr>
      <vt:lpstr>Net Exports (NX)</vt:lpstr>
      <vt:lpstr>U.S. Net Exports, 2017</vt:lpstr>
      <vt:lpstr>Exports, Imports, Net Exports, as a share of GDP 1929 - 2021</vt:lpstr>
      <vt:lpstr>Net Exports, as a share of GDP 1929 - 2021</vt:lpstr>
      <vt:lpstr>PowerPoint Presentation</vt:lpstr>
      <vt:lpstr>GDP:   An important and versatile concept</vt:lpstr>
      <vt:lpstr>Real and Nominal GDP</vt:lpstr>
      <vt:lpstr>NOW YOU TRY:   Real and Nominal GDP</vt:lpstr>
      <vt:lpstr>NOW YOU TRY:   Real and Nominal GDP</vt:lpstr>
      <vt:lpstr>GDP Deflator: overall price level</vt:lpstr>
      <vt:lpstr>U.S. Nominal and Real GDP, 1929-2021</vt:lpstr>
      <vt:lpstr>Growth Rate: Computation</vt:lpstr>
      <vt:lpstr>NOW YOU TRY:   Real and Nominal GDP</vt:lpstr>
      <vt:lpstr>NOW YOU TRY:   Real and Nominal GDP</vt:lpstr>
      <vt:lpstr>NOW YOU TRY:   Real and Nominal GDP</vt:lpstr>
      <vt:lpstr>Growth Rate of Nominal and Real GDP, USA</vt:lpstr>
      <vt:lpstr>Where to find US data</vt:lpstr>
      <vt:lpstr>International GDP comparisons</vt:lpstr>
      <vt:lpstr>International Comparisons</vt:lpstr>
      <vt:lpstr>Market Exchange Rate Method</vt:lpstr>
      <vt:lpstr>Market Exchange Rate Method</vt:lpstr>
      <vt:lpstr>Purchasing Power Parity Method</vt:lpstr>
      <vt:lpstr>Let’s Compare GDP!</vt:lpstr>
      <vt:lpstr>Let’s Compare GDP per capita!</vt:lpstr>
      <vt:lpstr>Growth Matters a Lot</vt:lpstr>
      <vt:lpstr>Data Sources</vt:lpstr>
      <vt:lpstr>Basic Facts of Wealth</vt:lpstr>
      <vt:lpstr>Growth rate math</vt:lpstr>
      <vt:lpstr>Two arithmetic tricks for  working with percentage changes</vt:lpstr>
      <vt:lpstr>Two arithmetic tricks for  working with percentage changes</vt:lpstr>
      <vt:lpstr>PowerPoint Presentation</vt:lpstr>
      <vt:lpstr>If Z = X × Y then gz = gx + gy</vt:lpstr>
      <vt:lpstr>If Z = X ÷ Y then gz = gx – gy </vt:lpstr>
      <vt:lpstr>If Z = Xa then gz = a × gx </vt:lpstr>
      <vt:lpstr>PowerPoint Presentation</vt:lpstr>
      <vt:lpstr>Consumer price index (CPI)</vt:lpstr>
      <vt:lpstr>Consumer Price Index (CPI)</vt:lpstr>
      <vt:lpstr>How the BLS constructs the CPI</vt:lpstr>
      <vt:lpstr>The composition of the CPI’s “basket”</vt:lpstr>
      <vt:lpstr>NOW YOU TRY:   Compute the CPI</vt:lpstr>
      <vt:lpstr>NOW YOU TRY:   Compute the CPI and Inflation Rate </vt:lpstr>
      <vt:lpstr>NOW YOU TRY:   Compute the CPI and Inflation Rate </vt:lpstr>
      <vt:lpstr>NOW YOU TRY:   Compute the CPI and Inflation Rate </vt:lpstr>
      <vt:lpstr>NOW YOU TRY:   Compute the CPI and Inflation Rate </vt:lpstr>
      <vt:lpstr>Why the CPI may overstate inflation</vt:lpstr>
      <vt:lpstr>The size of the CPI’s bias</vt:lpstr>
      <vt:lpstr>NOW YOU TRY:   Discussion Questions</vt:lpstr>
      <vt:lpstr>CPI vs. GDP Deflator</vt:lpstr>
      <vt:lpstr>A Third Measure of the Overall Price Level!</vt:lpstr>
      <vt:lpstr>A Third Measure of the Overall Price Level!</vt:lpstr>
      <vt:lpstr>CPI vs. GDP Deflator vs. PCE Deflator</vt:lpstr>
      <vt:lpstr>CPI vs. GDP Deflator vs. PCE Deflator</vt:lpstr>
      <vt:lpstr>unemployment</vt:lpstr>
      <vt:lpstr>The Current Population Survey</vt:lpstr>
      <vt:lpstr>Three Population Categories</vt:lpstr>
      <vt:lpstr>Two important labor market stats</vt:lpstr>
      <vt:lpstr>U.S. Unemployment Rate, 1948 Jan-2020 Dec</vt:lpstr>
      <vt:lpstr>U.S. Labor Force Participation Rate 1948 Jan-2020 Dec</vt:lpstr>
      <vt:lpstr>NOW YOU TRY:   Computing labor statistics</vt:lpstr>
      <vt:lpstr>NOW YOU TRY:   Answers</vt:lpstr>
      <vt:lpstr>Unemployment and Labor Force Participation</vt:lpstr>
      <vt:lpstr>NOW YOU TRY:   Compute percentage changes in  labor statistics</vt:lpstr>
      <vt:lpstr>NOW YOU TRY:   Answers</vt:lpstr>
      <vt:lpstr>The Current Establishment Survey</vt:lpstr>
      <vt:lpstr>Two measures of employment growth</vt:lpstr>
      <vt:lpstr>U.S. Labor Data</vt:lpstr>
      <vt:lpstr>International Labor Comparisons</vt:lpstr>
      <vt:lpstr>Chapter Summary</vt:lpstr>
      <vt:lpstr>Chapter Summary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 of Macroeconomics</dc:title>
  <dc:creator>Udayan Roy</dc:creator>
  <cp:lastModifiedBy>Udayan Roy</cp:lastModifiedBy>
  <cp:revision>92</cp:revision>
  <dcterms:created xsi:type="dcterms:W3CDTF">2011-01-24T02:31:37Z</dcterms:created>
  <dcterms:modified xsi:type="dcterms:W3CDTF">2023-01-24T15:56:44Z</dcterms:modified>
</cp:coreProperties>
</file>