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257" r:id="rId3"/>
    <p:sldId id="271" r:id="rId4"/>
    <p:sldId id="258" r:id="rId5"/>
    <p:sldId id="259" r:id="rId6"/>
    <p:sldId id="260" r:id="rId7"/>
    <p:sldId id="311" r:id="rId8"/>
    <p:sldId id="265" r:id="rId9"/>
    <p:sldId id="266" r:id="rId10"/>
    <p:sldId id="261" r:id="rId11"/>
    <p:sldId id="280" r:id="rId12"/>
    <p:sldId id="281" r:id="rId13"/>
    <p:sldId id="272" r:id="rId14"/>
    <p:sldId id="262" r:id="rId15"/>
    <p:sldId id="267" r:id="rId16"/>
    <p:sldId id="313" r:id="rId17"/>
    <p:sldId id="268" r:id="rId18"/>
    <p:sldId id="269" r:id="rId19"/>
    <p:sldId id="270" r:id="rId20"/>
    <p:sldId id="273" r:id="rId21"/>
    <p:sldId id="274" r:id="rId22"/>
    <p:sldId id="275" r:id="rId23"/>
    <p:sldId id="288" r:id="rId24"/>
    <p:sldId id="291" r:id="rId25"/>
    <p:sldId id="276" r:id="rId26"/>
    <p:sldId id="316" r:id="rId27"/>
    <p:sldId id="277" r:id="rId28"/>
    <p:sldId id="314" r:id="rId29"/>
    <p:sldId id="292" r:id="rId30"/>
    <p:sldId id="293" r:id="rId31"/>
    <p:sldId id="294" r:id="rId32"/>
    <p:sldId id="295" r:id="rId33"/>
    <p:sldId id="278" r:id="rId34"/>
    <p:sldId id="296" r:id="rId35"/>
    <p:sldId id="286" r:id="rId36"/>
    <p:sldId id="279" r:id="rId37"/>
    <p:sldId id="297" r:id="rId38"/>
    <p:sldId id="282" r:id="rId39"/>
    <p:sldId id="317" r:id="rId40"/>
    <p:sldId id="318" r:id="rId41"/>
    <p:sldId id="298" r:id="rId42"/>
    <p:sldId id="299" r:id="rId43"/>
    <p:sldId id="300" r:id="rId44"/>
    <p:sldId id="301" r:id="rId45"/>
    <p:sldId id="303" r:id="rId46"/>
    <p:sldId id="315" r:id="rId47"/>
    <p:sldId id="302" r:id="rId48"/>
    <p:sldId id="305" r:id="rId49"/>
    <p:sldId id="306" r:id="rId50"/>
    <p:sldId id="307" r:id="rId51"/>
    <p:sldId id="308" r:id="rId52"/>
    <p:sldId id="263" r:id="rId53"/>
    <p:sldId id="304" r:id="rId54"/>
    <p:sldId id="309" r:id="rId55"/>
    <p:sldId id="310" r:id="rId56"/>
    <p:sldId id="264" r:id="rId57"/>
    <p:sldId id="312"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806" autoAdjust="0"/>
  </p:normalViewPr>
  <p:slideViewPr>
    <p:cSldViewPr snapToGrid="0">
      <p:cViewPr varScale="1">
        <p:scale>
          <a:sx n="56" d="100"/>
          <a:sy n="56" d="100"/>
        </p:scale>
        <p:origin x="1044" y="5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207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5D4CD5-A58F-4739-A1A8-CC12D631C829}" type="datetimeFigureOut">
              <a:rPr lang="en-US" smtClean="0"/>
              <a:t>2/9/2023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FDA16-9268-4545-8DF9-9062AC4583E7}" type="slidenum">
              <a:rPr lang="en-US" smtClean="0"/>
              <a:t>‹#›</a:t>
            </a:fld>
            <a:endParaRPr lang="en-US"/>
          </a:p>
        </p:txBody>
      </p:sp>
    </p:spTree>
    <p:extLst>
      <p:ext uri="{BB962C8B-B14F-4D97-AF65-F5344CB8AC3E}">
        <p14:creationId xmlns:p14="http://schemas.microsoft.com/office/powerpoint/2010/main" val="121707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0BA8B43-ED50-4FA1-995B-271D0555F135}" type="slidenum">
              <a:rPr lang="en-US" smtClean="0"/>
              <a:pPr eaLnBrk="1" hangingPunct="1"/>
              <a:t>7</a:t>
            </a:fld>
            <a:endParaRPr lang="en-US" smtClean="0"/>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Currency: https://fred.stlouisfed.org/series/MBCURRCIR</a:t>
            </a:r>
            <a:br>
              <a:rPr lang="en-US" dirty="0" smtClean="0"/>
            </a:br>
            <a:r>
              <a:rPr lang="en-US" dirty="0" smtClean="0"/>
              <a:t>Reserves: https://fred.stlouisfed.org/series/BOGMBBM</a:t>
            </a:r>
          </a:p>
          <a:p>
            <a:r>
              <a:rPr lang="en-US" dirty="0" smtClean="0"/>
              <a:t>Base: https://fred.stlouisfed.org/series/BOGMBASE</a:t>
            </a:r>
            <a:br>
              <a:rPr lang="en-US" dirty="0" smtClean="0"/>
            </a:br>
            <a:r>
              <a:rPr lang="en-US" dirty="0" smtClean="0"/>
              <a:t>Downloaded on February 9, 2022</a:t>
            </a:r>
          </a:p>
          <a:p>
            <a:r>
              <a:rPr lang="en-US" dirty="0" smtClean="0"/>
              <a:t>Graphic: https://fred.stlouisfed.org/graph/?g=LUsG</a:t>
            </a:r>
            <a:endParaRPr lang="en-US" dirty="0"/>
          </a:p>
        </p:txBody>
      </p:sp>
      <p:sp>
        <p:nvSpPr>
          <p:cNvPr id="4" name="Slide Number Placeholder 3"/>
          <p:cNvSpPr>
            <a:spLocks noGrp="1"/>
          </p:cNvSpPr>
          <p:nvPr>
            <p:ph type="sldNum" sz="quarter" idx="10"/>
          </p:nvPr>
        </p:nvSpPr>
        <p:spPr/>
        <p:txBody>
          <a:bodyPr/>
          <a:lstStyle/>
          <a:p>
            <a:fld id="{F93FDA16-9268-4545-8DF9-9062AC4583E7}" type="slidenum">
              <a:rPr lang="en-US" smtClean="0"/>
              <a:t>26</a:t>
            </a:fld>
            <a:endParaRPr lang="en-US"/>
          </a:p>
        </p:txBody>
      </p:sp>
    </p:spTree>
    <p:extLst>
      <p:ext uri="{BB962C8B-B14F-4D97-AF65-F5344CB8AC3E}">
        <p14:creationId xmlns:p14="http://schemas.microsoft.com/office/powerpoint/2010/main" val="198062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Downloaded from https://fred.stlouisfed.org/series/IORB on Feb 9, 2023</a:t>
            </a:r>
            <a:endParaRPr lang="en-US" dirty="0"/>
          </a:p>
        </p:txBody>
      </p:sp>
      <p:sp>
        <p:nvSpPr>
          <p:cNvPr id="4" name="Slide Number Placeholder 3"/>
          <p:cNvSpPr>
            <a:spLocks noGrp="1"/>
          </p:cNvSpPr>
          <p:nvPr>
            <p:ph type="sldNum" sz="quarter" idx="10"/>
          </p:nvPr>
        </p:nvSpPr>
        <p:spPr/>
        <p:txBody>
          <a:bodyPr/>
          <a:lstStyle/>
          <a:p>
            <a:fld id="{F93FDA16-9268-4545-8DF9-9062AC4583E7}" type="slidenum">
              <a:rPr lang="en-US" smtClean="0"/>
              <a:t>46</a:t>
            </a:fld>
            <a:endParaRPr lang="en-US"/>
          </a:p>
        </p:txBody>
      </p:sp>
    </p:spTree>
    <p:extLst>
      <p:ext uri="{BB962C8B-B14F-4D97-AF65-F5344CB8AC3E}">
        <p14:creationId xmlns:p14="http://schemas.microsoft.com/office/powerpoint/2010/main" val="2164064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0AFB57-21DF-49C6-AC37-597C4FD831E2}"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B3A9A-E4F4-4611-AED8-C7A7FC560EF2}" type="slidenum">
              <a:rPr lang="en-US" smtClean="0"/>
              <a:t>‹#›</a:t>
            </a:fld>
            <a:endParaRPr lang="en-US"/>
          </a:p>
        </p:txBody>
      </p:sp>
    </p:spTree>
    <p:extLst>
      <p:ext uri="{BB962C8B-B14F-4D97-AF65-F5344CB8AC3E}">
        <p14:creationId xmlns:p14="http://schemas.microsoft.com/office/powerpoint/2010/main" val="1821449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0AFB57-21DF-49C6-AC37-597C4FD831E2}"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B3A9A-E4F4-4611-AED8-C7A7FC560EF2}" type="slidenum">
              <a:rPr lang="en-US" smtClean="0"/>
              <a:t>‹#›</a:t>
            </a:fld>
            <a:endParaRPr lang="en-US"/>
          </a:p>
        </p:txBody>
      </p:sp>
    </p:spTree>
    <p:extLst>
      <p:ext uri="{BB962C8B-B14F-4D97-AF65-F5344CB8AC3E}">
        <p14:creationId xmlns:p14="http://schemas.microsoft.com/office/powerpoint/2010/main" val="557012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0AFB57-21DF-49C6-AC37-597C4FD831E2}"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B3A9A-E4F4-4611-AED8-C7A7FC560EF2}" type="slidenum">
              <a:rPr lang="en-US" smtClean="0"/>
              <a:t>‹#›</a:t>
            </a:fld>
            <a:endParaRPr lang="en-US"/>
          </a:p>
        </p:txBody>
      </p:sp>
    </p:spTree>
    <p:extLst>
      <p:ext uri="{BB962C8B-B14F-4D97-AF65-F5344CB8AC3E}">
        <p14:creationId xmlns:p14="http://schemas.microsoft.com/office/powerpoint/2010/main" val="2671555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0AFB57-21DF-49C6-AC37-597C4FD831E2}"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B3A9A-E4F4-4611-AED8-C7A7FC560EF2}" type="slidenum">
              <a:rPr lang="en-US" smtClean="0"/>
              <a:t>‹#›</a:t>
            </a:fld>
            <a:endParaRPr lang="en-US"/>
          </a:p>
        </p:txBody>
      </p:sp>
    </p:spTree>
    <p:extLst>
      <p:ext uri="{BB962C8B-B14F-4D97-AF65-F5344CB8AC3E}">
        <p14:creationId xmlns:p14="http://schemas.microsoft.com/office/powerpoint/2010/main" val="3718898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0AFB57-21DF-49C6-AC37-597C4FD831E2}"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B3A9A-E4F4-4611-AED8-C7A7FC560EF2}" type="slidenum">
              <a:rPr lang="en-US" smtClean="0"/>
              <a:t>‹#›</a:t>
            </a:fld>
            <a:endParaRPr lang="en-US"/>
          </a:p>
        </p:txBody>
      </p:sp>
    </p:spTree>
    <p:extLst>
      <p:ext uri="{BB962C8B-B14F-4D97-AF65-F5344CB8AC3E}">
        <p14:creationId xmlns:p14="http://schemas.microsoft.com/office/powerpoint/2010/main" val="1694056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0AFB57-21DF-49C6-AC37-597C4FD831E2}" type="datetimeFigureOut">
              <a:rPr lang="en-US" smtClean="0"/>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B3A9A-E4F4-4611-AED8-C7A7FC560EF2}" type="slidenum">
              <a:rPr lang="en-US" smtClean="0"/>
              <a:t>‹#›</a:t>
            </a:fld>
            <a:endParaRPr lang="en-US"/>
          </a:p>
        </p:txBody>
      </p:sp>
    </p:spTree>
    <p:extLst>
      <p:ext uri="{BB962C8B-B14F-4D97-AF65-F5344CB8AC3E}">
        <p14:creationId xmlns:p14="http://schemas.microsoft.com/office/powerpoint/2010/main" val="1261236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0AFB57-21DF-49C6-AC37-597C4FD831E2}" type="datetimeFigureOut">
              <a:rPr lang="en-US" smtClean="0"/>
              <a:t>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7B3A9A-E4F4-4611-AED8-C7A7FC560EF2}" type="slidenum">
              <a:rPr lang="en-US" smtClean="0"/>
              <a:t>‹#›</a:t>
            </a:fld>
            <a:endParaRPr lang="en-US"/>
          </a:p>
        </p:txBody>
      </p:sp>
    </p:spTree>
    <p:extLst>
      <p:ext uri="{BB962C8B-B14F-4D97-AF65-F5344CB8AC3E}">
        <p14:creationId xmlns:p14="http://schemas.microsoft.com/office/powerpoint/2010/main" val="2054478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0AFB57-21DF-49C6-AC37-597C4FD831E2}" type="datetimeFigureOut">
              <a:rPr lang="en-US" smtClean="0"/>
              <a:t>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7B3A9A-E4F4-4611-AED8-C7A7FC560EF2}" type="slidenum">
              <a:rPr lang="en-US" smtClean="0"/>
              <a:t>‹#›</a:t>
            </a:fld>
            <a:endParaRPr lang="en-US"/>
          </a:p>
        </p:txBody>
      </p:sp>
    </p:spTree>
    <p:extLst>
      <p:ext uri="{BB962C8B-B14F-4D97-AF65-F5344CB8AC3E}">
        <p14:creationId xmlns:p14="http://schemas.microsoft.com/office/powerpoint/2010/main" val="2155257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0AFB57-21DF-49C6-AC37-597C4FD831E2}" type="datetimeFigureOut">
              <a:rPr lang="en-US" smtClean="0"/>
              <a:t>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7B3A9A-E4F4-4611-AED8-C7A7FC560EF2}" type="slidenum">
              <a:rPr lang="en-US" smtClean="0"/>
              <a:t>‹#›</a:t>
            </a:fld>
            <a:endParaRPr lang="en-US"/>
          </a:p>
        </p:txBody>
      </p:sp>
    </p:spTree>
    <p:extLst>
      <p:ext uri="{BB962C8B-B14F-4D97-AF65-F5344CB8AC3E}">
        <p14:creationId xmlns:p14="http://schemas.microsoft.com/office/powerpoint/2010/main" val="2026511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0AFB57-21DF-49C6-AC37-597C4FD831E2}" type="datetimeFigureOut">
              <a:rPr lang="en-US" smtClean="0"/>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B3A9A-E4F4-4611-AED8-C7A7FC560EF2}" type="slidenum">
              <a:rPr lang="en-US" smtClean="0"/>
              <a:t>‹#›</a:t>
            </a:fld>
            <a:endParaRPr lang="en-US"/>
          </a:p>
        </p:txBody>
      </p:sp>
    </p:spTree>
    <p:extLst>
      <p:ext uri="{BB962C8B-B14F-4D97-AF65-F5344CB8AC3E}">
        <p14:creationId xmlns:p14="http://schemas.microsoft.com/office/powerpoint/2010/main" val="4313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0AFB57-21DF-49C6-AC37-597C4FD831E2}" type="datetimeFigureOut">
              <a:rPr lang="en-US" smtClean="0"/>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B3A9A-E4F4-4611-AED8-C7A7FC560EF2}" type="slidenum">
              <a:rPr lang="en-US" smtClean="0"/>
              <a:t>‹#›</a:t>
            </a:fld>
            <a:endParaRPr lang="en-US"/>
          </a:p>
        </p:txBody>
      </p:sp>
    </p:spTree>
    <p:extLst>
      <p:ext uri="{BB962C8B-B14F-4D97-AF65-F5344CB8AC3E}">
        <p14:creationId xmlns:p14="http://schemas.microsoft.com/office/powerpoint/2010/main" val="59105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0AFB57-21DF-49C6-AC37-597C4FD831E2}" type="datetimeFigureOut">
              <a:rPr lang="en-US" smtClean="0"/>
              <a:t>2/9/2023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7B3A9A-E4F4-4611-AED8-C7A7FC560EF2}" type="slidenum">
              <a:rPr lang="en-US" smtClean="0"/>
              <a:t>‹#›</a:t>
            </a:fld>
            <a:endParaRPr lang="en-US"/>
          </a:p>
        </p:txBody>
      </p:sp>
    </p:spTree>
    <p:extLst>
      <p:ext uri="{BB962C8B-B14F-4D97-AF65-F5344CB8AC3E}">
        <p14:creationId xmlns:p14="http://schemas.microsoft.com/office/powerpoint/2010/main" val="513611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myweb.liu.edu/~uroy/index.html" TargetMode="External"/><Relationship Id="rId2" Type="http://schemas.openxmlformats.org/officeDocument/2006/relationships/hyperlink" Target="http://myweb.liu.edu/~uroy/eco62/index.htm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research.stlouisfed.org/fred2/categories/25" TargetMode="External"/><Relationship Id="rId7" Type="http://schemas.openxmlformats.org/officeDocument/2006/relationships/hyperlink" Target="http://research.stlouisfed.org/fred2/series/OCDSL?cid=25" TargetMode="External"/><Relationship Id="rId2" Type="http://schemas.openxmlformats.org/officeDocument/2006/relationships/hyperlink" Target="http://research.stlouisfed.org/fred2/series/M1SL?cid=25" TargetMode="External"/><Relationship Id="rId1" Type="http://schemas.openxmlformats.org/officeDocument/2006/relationships/slideLayout" Target="../slideLayouts/slideLayout2.xml"/><Relationship Id="rId6" Type="http://schemas.openxmlformats.org/officeDocument/2006/relationships/hyperlink" Target="http://research.stlouisfed.org/fred2/series/TVCKSSL?cid=25" TargetMode="External"/><Relationship Id="rId5" Type="http://schemas.openxmlformats.org/officeDocument/2006/relationships/hyperlink" Target="http://research.stlouisfed.org/fred2/series/DEMDEPSL?cid=25" TargetMode="External"/><Relationship Id="rId4" Type="http://schemas.openxmlformats.org/officeDocument/2006/relationships/hyperlink" Target="http://research.stlouisfed.org/fred2/series/CURRSL?cid=25"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research.stlouisfed.org/fred2/categories/29" TargetMode="External"/><Relationship Id="rId2" Type="http://schemas.openxmlformats.org/officeDocument/2006/relationships/hyperlink" Target="http://research.stlouisfed.org/fred2/series/M2SL?cid=29" TargetMode="External"/><Relationship Id="rId1" Type="http://schemas.openxmlformats.org/officeDocument/2006/relationships/slideLayout" Target="../slideLayouts/slideLayout2.xml"/><Relationship Id="rId6" Type="http://schemas.openxmlformats.org/officeDocument/2006/relationships/hyperlink" Target="http://research.stlouisfed.org/fred2/series/STDSL?cid=29" TargetMode="External"/><Relationship Id="rId5" Type="http://schemas.openxmlformats.org/officeDocument/2006/relationships/hyperlink" Target="http://research.stlouisfed.org/fred2/series/SAVINGSL?cid=29" TargetMode="External"/><Relationship Id="rId4" Type="http://schemas.openxmlformats.org/officeDocument/2006/relationships/hyperlink" Target="http://research.stlouisfed.org/fred2/series/RMFNS?cid=29"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fred.stlouisfed.org/series/IORB"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Monetary System: What It Is and How It Works</a:t>
            </a:r>
            <a:endParaRPr lang="en-US" dirty="0"/>
          </a:p>
        </p:txBody>
      </p:sp>
      <p:sp>
        <p:nvSpPr>
          <p:cNvPr id="3" name="Subtitle 2"/>
          <p:cNvSpPr>
            <a:spLocks noGrp="1"/>
          </p:cNvSpPr>
          <p:nvPr>
            <p:ph type="subTitle" idx="1"/>
          </p:nvPr>
        </p:nvSpPr>
        <p:spPr/>
        <p:txBody>
          <a:bodyPr/>
          <a:lstStyle/>
          <a:p>
            <a:r>
              <a:rPr lang="en-US" dirty="0" smtClean="0"/>
              <a:t>Chapter 4, </a:t>
            </a:r>
            <a:r>
              <a:rPr lang="en-US" i="1" dirty="0" smtClean="0"/>
              <a:t>Macroeconomics</a:t>
            </a:r>
            <a:r>
              <a:rPr lang="en-US" dirty="0" smtClean="0"/>
              <a:t>, by N. Gregory </a:t>
            </a:r>
            <a:r>
              <a:rPr lang="en-US" dirty="0" err="1" smtClean="0"/>
              <a:t>Mankiw</a:t>
            </a:r>
            <a:r>
              <a:rPr lang="en-US" dirty="0" smtClean="0"/>
              <a:t>, 11</a:t>
            </a:r>
            <a:r>
              <a:rPr lang="en-US" baseline="30000" dirty="0" smtClean="0"/>
              <a:t>th</a:t>
            </a:r>
            <a:r>
              <a:rPr lang="en-US" dirty="0" smtClean="0"/>
              <a:t> Edition</a:t>
            </a:r>
          </a:p>
          <a:p>
            <a:r>
              <a:rPr lang="en-US" dirty="0" smtClean="0">
                <a:hlinkClick r:id="rId2"/>
              </a:rPr>
              <a:t>ECO 62</a:t>
            </a:r>
            <a:r>
              <a:rPr lang="en-US" dirty="0" smtClean="0"/>
              <a:t>, </a:t>
            </a:r>
            <a:r>
              <a:rPr lang="en-US" dirty="0" smtClean="0">
                <a:hlinkClick r:id="rId3"/>
              </a:rPr>
              <a:t>Udayan Roy</a:t>
            </a:r>
            <a:endParaRPr lang="en-US" dirty="0"/>
          </a:p>
        </p:txBody>
      </p:sp>
    </p:spTree>
    <p:extLst>
      <p:ext uri="{BB962C8B-B14F-4D97-AF65-F5344CB8AC3E}">
        <p14:creationId xmlns:p14="http://schemas.microsoft.com/office/powerpoint/2010/main" val="38295507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Table 4.1  </a:t>
            </a:r>
            <a:r>
              <a:rPr lang="en-US" dirty="0" smtClean="0"/>
              <a:t>The Measures of Money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490664"/>
            <a:ext cx="8839200"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52600" y="5943600"/>
            <a:ext cx="8686800" cy="400110"/>
          </a:xfrm>
          <a:prstGeom prst="rect">
            <a:avLst/>
          </a:prstGeom>
          <a:noFill/>
          <a:ln>
            <a:solidFill>
              <a:srgbClr val="C00000"/>
            </a:solidFill>
          </a:ln>
        </p:spPr>
        <p:txBody>
          <a:bodyPr wrap="square" rtlCol="0">
            <a:spAutoFit/>
          </a:bodyPr>
          <a:lstStyle/>
          <a:p>
            <a:pPr algn="ctr"/>
            <a:r>
              <a:rPr lang="en-US" sz="2000" dirty="0"/>
              <a:t>Simplified version: </a:t>
            </a:r>
            <a:r>
              <a:rPr lang="en-US" sz="2000" b="1" dirty="0">
                <a:solidFill>
                  <a:srgbClr val="0070C0"/>
                </a:solidFill>
              </a:rPr>
              <a:t>Money Supply (</a:t>
            </a:r>
            <a:r>
              <a:rPr lang="en-US" sz="2000" b="1" i="1" dirty="0">
                <a:solidFill>
                  <a:srgbClr val="0070C0"/>
                </a:solidFill>
              </a:rPr>
              <a:t>M</a:t>
            </a:r>
            <a:r>
              <a:rPr lang="en-US" sz="2000" b="1" dirty="0">
                <a:solidFill>
                  <a:srgbClr val="0070C0"/>
                </a:solidFill>
              </a:rPr>
              <a:t>) = Currency (</a:t>
            </a:r>
            <a:r>
              <a:rPr lang="en-US" sz="2000" b="1" i="1" dirty="0">
                <a:solidFill>
                  <a:srgbClr val="0070C0"/>
                </a:solidFill>
              </a:rPr>
              <a:t>C</a:t>
            </a:r>
            <a:r>
              <a:rPr lang="en-US" sz="2000" b="1" dirty="0">
                <a:solidFill>
                  <a:srgbClr val="0070C0"/>
                </a:solidFill>
              </a:rPr>
              <a:t>) + Demand Deposits (</a:t>
            </a:r>
            <a:r>
              <a:rPr lang="en-US" sz="2000" b="1" i="1" dirty="0">
                <a:solidFill>
                  <a:srgbClr val="0070C0"/>
                </a:solidFill>
              </a:rPr>
              <a:t>D</a:t>
            </a:r>
            <a:r>
              <a:rPr lang="en-US" sz="2000" b="1" dirty="0">
                <a:solidFill>
                  <a:srgbClr val="0070C0"/>
                </a:solidFill>
              </a:rPr>
              <a:t>)</a:t>
            </a:r>
          </a:p>
        </p:txBody>
      </p:sp>
    </p:spTree>
    <p:extLst>
      <p:ext uri="{BB962C8B-B14F-4D97-AF65-F5344CB8AC3E}">
        <p14:creationId xmlns:p14="http://schemas.microsoft.com/office/powerpoint/2010/main" val="1634986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Data Sources</a:t>
            </a:r>
            <a:endParaRPr lang="en-US" dirty="0"/>
          </a:p>
        </p:txBody>
      </p:sp>
      <p:sp>
        <p:nvSpPr>
          <p:cNvPr id="4" name="Content Placeholder 3"/>
          <p:cNvSpPr>
            <a:spLocks noGrp="1"/>
          </p:cNvSpPr>
          <p:nvPr>
            <p:ph idx="1"/>
          </p:nvPr>
        </p:nvSpPr>
        <p:spPr/>
        <p:txBody>
          <a:bodyPr>
            <a:normAutofit/>
          </a:bodyPr>
          <a:lstStyle/>
          <a:p>
            <a:r>
              <a:rPr lang="en-US" sz="2400" dirty="0"/>
              <a:t>M1: </a:t>
            </a:r>
            <a:r>
              <a:rPr lang="en-US" sz="2400" dirty="0">
                <a:hlinkClick r:id="rId2"/>
              </a:rPr>
              <a:t>http://research.stlouisfed.org/fred2/series/M1SL?cid=25</a:t>
            </a:r>
            <a:endParaRPr lang="en-US" sz="2400" dirty="0"/>
          </a:p>
          <a:p>
            <a:r>
              <a:rPr lang="en-US" sz="2400" dirty="0"/>
              <a:t>M1 and its components: </a:t>
            </a:r>
            <a:r>
              <a:rPr lang="en-US" sz="2400" dirty="0">
                <a:hlinkClick r:id="rId3"/>
              </a:rPr>
              <a:t>http://research.stlouisfed.org/fred2/categories/25</a:t>
            </a:r>
            <a:endParaRPr lang="en-US" sz="2400" dirty="0"/>
          </a:p>
          <a:p>
            <a:pPr lvl="1"/>
            <a:r>
              <a:rPr lang="en-US" sz="2000" dirty="0"/>
              <a:t>Currency (</a:t>
            </a:r>
            <a:r>
              <a:rPr lang="en-US" sz="2000" i="1" dirty="0"/>
              <a:t>C</a:t>
            </a:r>
            <a:r>
              <a:rPr lang="en-US" sz="2000" dirty="0"/>
              <a:t>): </a:t>
            </a:r>
            <a:r>
              <a:rPr lang="en-US" sz="2000" dirty="0">
                <a:hlinkClick r:id="rId4"/>
              </a:rPr>
              <a:t>http://research.stlouisfed.org/fred2/series/CURRSL?cid=25</a:t>
            </a:r>
            <a:endParaRPr lang="en-US" sz="2000" dirty="0"/>
          </a:p>
          <a:p>
            <a:pPr lvl="1"/>
            <a:r>
              <a:rPr lang="en-US" sz="2000" dirty="0"/>
              <a:t>Demand Deposits: </a:t>
            </a:r>
            <a:r>
              <a:rPr lang="en-US" sz="2000" dirty="0">
                <a:hlinkClick r:id="rId5"/>
              </a:rPr>
              <a:t>http://research.stlouisfed.org/fred2/series/DEMDEPSL?cid=25</a:t>
            </a:r>
            <a:endParaRPr lang="en-US" sz="2000" dirty="0"/>
          </a:p>
          <a:p>
            <a:pPr lvl="1"/>
            <a:r>
              <a:rPr lang="en-US" sz="2000" dirty="0"/>
              <a:t>Traveler’s Checks: </a:t>
            </a:r>
            <a:r>
              <a:rPr lang="en-US" sz="2000" dirty="0">
                <a:hlinkClick r:id="rId6"/>
              </a:rPr>
              <a:t>http://research.stlouisfed.org/fred2/series/TVCKSSL?cid=25</a:t>
            </a:r>
            <a:endParaRPr lang="en-US" sz="2000" dirty="0"/>
          </a:p>
          <a:p>
            <a:pPr lvl="1"/>
            <a:r>
              <a:rPr lang="en-US" sz="2000" dirty="0"/>
              <a:t>Other Checkable Deposits: </a:t>
            </a:r>
            <a:r>
              <a:rPr lang="en-US" sz="2000" dirty="0">
                <a:hlinkClick r:id="rId7"/>
              </a:rPr>
              <a:t>http://research.stlouisfed.org/fred2/series/OCDSL?cid=25</a:t>
            </a:r>
            <a:endParaRPr lang="en-US" sz="2000" dirty="0"/>
          </a:p>
          <a:p>
            <a:pPr lvl="1"/>
            <a:endParaRPr lang="en-US" sz="2000" dirty="0"/>
          </a:p>
        </p:txBody>
      </p:sp>
    </p:spTree>
    <p:extLst>
      <p:ext uri="{BB962C8B-B14F-4D97-AF65-F5344CB8AC3E}">
        <p14:creationId xmlns:p14="http://schemas.microsoft.com/office/powerpoint/2010/main" val="1058505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Data Sources</a:t>
            </a:r>
            <a:endParaRPr lang="en-US" dirty="0"/>
          </a:p>
        </p:txBody>
      </p:sp>
      <p:sp>
        <p:nvSpPr>
          <p:cNvPr id="4" name="Content Placeholder 3"/>
          <p:cNvSpPr>
            <a:spLocks noGrp="1"/>
          </p:cNvSpPr>
          <p:nvPr>
            <p:ph idx="1"/>
          </p:nvPr>
        </p:nvSpPr>
        <p:spPr/>
        <p:txBody>
          <a:bodyPr>
            <a:normAutofit/>
          </a:bodyPr>
          <a:lstStyle/>
          <a:p>
            <a:r>
              <a:rPr lang="en-US" sz="2400" dirty="0"/>
              <a:t>M2: </a:t>
            </a:r>
            <a:r>
              <a:rPr lang="en-US" sz="2400" dirty="0">
                <a:hlinkClick r:id="rId2"/>
              </a:rPr>
              <a:t>http://research.stlouisfed.org/fred2/series/M2SL?cid=29</a:t>
            </a:r>
            <a:endParaRPr lang="en-US" sz="2400" dirty="0"/>
          </a:p>
          <a:p>
            <a:r>
              <a:rPr lang="en-US" sz="2400" dirty="0"/>
              <a:t>M2 and its components: </a:t>
            </a:r>
            <a:r>
              <a:rPr lang="en-US" sz="2400" dirty="0">
                <a:hlinkClick r:id="rId3"/>
              </a:rPr>
              <a:t>http://research.stlouisfed.org/fred2/categories/29</a:t>
            </a:r>
            <a:endParaRPr lang="en-US" sz="2400" dirty="0"/>
          </a:p>
          <a:p>
            <a:pPr lvl="1"/>
            <a:r>
              <a:rPr lang="en-US" sz="2000" dirty="0"/>
              <a:t>Retail money market mutual fund balances: </a:t>
            </a:r>
            <a:r>
              <a:rPr lang="en-US" sz="2000" dirty="0">
                <a:hlinkClick r:id="rId4"/>
              </a:rPr>
              <a:t>http://research.stlouisfed.org/fred2/series/RMFNS?cid=29</a:t>
            </a:r>
            <a:endParaRPr lang="en-US" sz="2000" dirty="0"/>
          </a:p>
          <a:p>
            <a:pPr lvl="1"/>
            <a:r>
              <a:rPr lang="en-US" sz="2000" dirty="0"/>
              <a:t>Saving deposits: </a:t>
            </a:r>
            <a:r>
              <a:rPr lang="en-US" sz="2000" dirty="0">
                <a:hlinkClick r:id="rId5"/>
              </a:rPr>
              <a:t>http://research.stlouisfed.org/fred2/series/SAVINGSL?cid=29</a:t>
            </a:r>
            <a:endParaRPr lang="en-US" sz="2000" dirty="0"/>
          </a:p>
          <a:p>
            <a:pPr lvl="1"/>
            <a:r>
              <a:rPr lang="en-US" sz="2000" dirty="0"/>
              <a:t>Small time deposits: </a:t>
            </a:r>
            <a:r>
              <a:rPr lang="en-US" sz="2000" dirty="0">
                <a:hlinkClick r:id="rId6"/>
              </a:rPr>
              <a:t>http://research.stlouisfed.org/fred2/series/STDSL?cid=29</a:t>
            </a:r>
            <a:endParaRPr lang="en-US" sz="2000" dirty="0"/>
          </a:p>
          <a:p>
            <a:pPr lvl="1"/>
            <a:endParaRPr lang="en-US" sz="2000" dirty="0"/>
          </a:p>
        </p:txBody>
      </p:sp>
    </p:spTree>
    <p:extLst>
      <p:ext uri="{BB962C8B-B14F-4D97-AF65-F5344CB8AC3E}">
        <p14:creationId xmlns:p14="http://schemas.microsoft.com/office/powerpoint/2010/main" val="14337620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a:t>
            </a:r>
            <a:r>
              <a:rPr lang="en-US" dirty="0"/>
              <a:t>Banks in the Monetary System</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611969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Banks’ Liabilities: how do banks get money?</a:t>
            </a:r>
            <a:endParaRPr lang="en-US" dirty="0"/>
          </a:p>
        </p:txBody>
      </p:sp>
      <p:sp>
        <p:nvSpPr>
          <p:cNvPr id="3" name="Content Placeholder 2"/>
          <p:cNvSpPr>
            <a:spLocks noGrp="1"/>
          </p:cNvSpPr>
          <p:nvPr>
            <p:ph idx="1"/>
          </p:nvPr>
        </p:nvSpPr>
        <p:spPr/>
        <p:txBody>
          <a:bodyPr/>
          <a:lstStyle/>
          <a:p>
            <a:r>
              <a:rPr lang="en-US" dirty="0" smtClean="0"/>
              <a:t>Banks take </a:t>
            </a:r>
            <a:r>
              <a:rPr lang="en-US" i="1" dirty="0" smtClean="0"/>
              <a:t>deposits</a:t>
            </a:r>
            <a:r>
              <a:rPr lang="en-US" dirty="0" smtClean="0"/>
              <a:t> (</a:t>
            </a:r>
            <a:r>
              <a:rPr lang="en-US" i="1" dirty="0" smtClean="0"/>
              <a:t>D</a:t>
            </a:r>
            <a:r>
              <a:rPr lang="en-US" dirty="0" smtClean="0"/>
              <a:t>) from depositors</a:t>
            </a:r>
          </a:p>
          <a:p>
            <a:r>
              <a:rPr lang="en-US" dirty="0" smtClean="0"/>
              <a:t>Banks also borrow money</a:t>
            </a:r>
          </a:p>
          <a:p>
            <a:pPr lvl="1"/>
            <a:r>
              <a:rPr lang="en-US" dirty="0" smtClean="0"/>
              <a:t>This is called their </a:t>
            </a:r>
            <a:r>
              <a:rPr lang="en-US" i="1" dirty="0" smtClean="0"/>
              <a:t>debt</a:t>
            </a:r>
          </a:p>
          <a:p>
            <a:r>
              <a:rPr lang="en-US" dirty="0" smtClean="0"/>
              <a:t>The owners of a bank must also invest their own money in their bank. This is called the bank’s </a:t>
            </a:r>
            <a:r>
              <a:rPr lang="en-US" i="1" dirty="0" smtClean="0"/>
              <a:t>capital</a:t>
            </a:r>
            <a:r>
              <a:rPr lang="en-US" dirty="0" smtClean="0"/>
              <a:t> (or, </a:t>
            </a:r>
            <a:r>
              <a:rPr lang="en-US" i="1" dirty="0" smtClean="0"/>
              <a:t>equity</a:t>
            </a:r>
            <a:r>
              <a:rPr lang="en-US" dirty="0" smtClean="0"/>
              <a:t>)</a:t>
            </a:r>
          </a:p>
          <a:p>
            <a:r>
              <a:rPr lang="en-US" dirty="0" smtClean="0">
                <a:solidFill>
                  <a:srgbClr val="0070C0"/>
                </a:solidFill>
              </a:rPr>
              <a:t>Total bank liabilities = deposits + debt</a:t>
            </a:r>
          </a:p>
          <a:p>
            <a:r>
              <a:rPr lang="en-US" dirty="0" smtClean="0">
                <a:solidFill>
                  <a:srgbClr val="0070C0"/>
                </a:solidFill>
              </a:rPr>
              <a:t>Total bank funds = liabilities + capital</a:t>
            </a:r>
            <a:endParaRPr lang="en-US" dirty="0">
              <a:solidFill>
                <a:srgbClr val="0070C0"/>
              </a:solidFill>
            </a:endParaRPr>
          </a:p>
        </p:txBody>
      </p:sp>
    </p:spTree>
    <p:extLst>
      <p:ext uri="{BB962C8B-B14F-4D97-AF65-F5344CB8AC3E}">
        <p14:creationId xmlns:p14="http://schemas.microsoft.com/office/powerpoint/2010/main" val="27959182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Banks’ Assets: what do banks do with their funds?</a:t>
            </a:r>
            <a:endParaRPr lang="en-US" dirty="0"/>
          </a:p>
        </p:txBody>
      </p:sp>
      <p:sp>
        <p:nvSpPr>
          <p:cNvPr id="3" name="Content Placeholder 2"/>
          <p:cNvSpPr>
            <a:spLocks noGrp="1"/>
          </p:cNvSpPr>
          <p:nvPr>
            <p:ph idx="1"/>
          </p:nvPr>
        </p:nvSpPr>
        <p:spPr/>
        <p:txBody>
          <a:bodyPr/>
          <a:lstStyle/>
          <a:p>
            <a:r>
              <a:rPr lang="en-US" dirty="0" smtClean="0"/>
              <a:t>Some of the banks’ funds are kept as </a:t>
            </a:r>
            <a:r>
              <a:rPr lang="en-US" i="1" dirty="0" smtClean="0"/>
              <a:t>reserves </a:t>
            </a:r>
            <a:r>
              <a:rPr lang="en-US" dirty="0" smtClean="0"/>
              <a:t>(</a:t>
            </a:r>
            <a:r>
              <a:rPr lang="en-US" i="1" dirty="0" smtClean="0"/>
              <a:t>R</a:t>
            </a:r>
            <a:r>
              <a:rPr lang="en-US" dirty="0" smtClean="0"/>
              <a:t>)</a:t>
            </a:r>
          </a:p>
          <a:p>
            <a:pPr lvl="1"/>
            <a:r>
              <a:rPr lang="en-US" dirty="0" smtClean="0"/>
              <a:t>Why?</a:t>
            </a:r>
          </a:p>
          <a:p>
            <a:pPr lvl="1"/>
            <a:r>
              <a:rPr lang="en-US" dirty="0" smtClean="0"/>
              <a:t>The banks’ depositors may need some of their money back</a:t>
            </a:r>
          </a:p>
          <a:p>
            <a:pPr lvl="1"/>
            <a:r>
              <a:rPr lang="en-US" dirty="0" smtClean="0"/>
              <a:t>But not all deposits have to be kept as reserves all the time</a:t>
            </a:r>
          </a:p>
          <a:p>
            <a:pPr lvl="1"/>
            <a:r>
              <a:rPr lang="en-US" dirty="0"/>
              <a:t>I</a:t>
            </a:r>
            <a:r>
              <a:rPr lang="en-US" dirty="0" smtClean="0"/>
              <a:t>f the arrival rate of new deposits is roughly equal to the departure rate of the money withdrawn by depositors, then some of the banks’ funds could be put to other uses</a:t>
            </a:r>
          </a:p>
        </p:txBody>
      </p:sp>
    </p:spTree>
    <p:extLst>
      <p:ext uri="{BB962C8B-B14F-4D97-AF65-F5344CB8AC3E}">
        <p14:creationId xmlns:p14="http://schemas.microsoft.com/office/powerpoint/2010/main" val="1784202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Banks’ Assets: what do banks do with their funds?</a:t>
            </a:r>
            <a:endParaRPr lang="en-US" dirty="0"/>
          </a:p>
        </p:txBody>
      </p:sp>
      <p:sp>
        <p:nvSpPr>
          <p:cNvPr id="3" name="Content Placeholder 2"/>
          <p:cNvSpPr>
            <a:spLocks noGrp="1"/>
          </p:cNvSpPr>
          <p:nvPr>
            <p:ph idx="1"/>
          </p:nvPr>
        </p:nvSpPr>
        <p:spPr/>
        <p:txBody>
          <a:bodyPr/>
          <a:lstStyle/>
          <a:p>
            <a:r>
              <a:rPr lang="en-US" dirty="0" smtClean="0"/>
              <a:t>Some of the banks’ funds are kept as </a:t>
            </a:r>
            <a:r>
              <a:rPr lang="en-US" i="1" dirty="0" smtClean="0"/>
              <a:t>reserves </a:t>
            </a:r>
            <a:r>
              <a:rPr lang="en-US" dirty="0" smtClean="0"/>
              <a:t>(</a:t>
            </a:r>
            <a:r>
              <a:rPr lang="en-US" i="1" dirty="0" smtClean="0"/>
              <a:t>R</a:t>
            </a:r>
            <a:r>
              <a:rPr lang="en-US" dirty="0" smtClean="0"/>
              <a:t>)</a:t>
            </a:r>
          </a:p>
          <a:p>
            <a:r>
              <a:rPr lang="en-US" dirty="0" smtClean="0"/>
              <a:t>The rest </a:t>
            </a:r>
            <a:r>
              <a:rPr lang="en-US" dirty="0"/>
              <a:t>of the banks</a:t>
            </a:r>
            <a:r>
              <a:rPr lang="en-US" dirty="0" smtClean="0"/>
              <a:t>’ funds are used to make </a:t>
            </a:r>
            <a:r>
              <a:rPr lang="en-US" i="1" dirty="0" smtClean="0"/>
              <a:t>loans</a:t>
            </a:r>
          </a:p>
          <a:p>
            <a:pPr lvl="1"/>
            <a:r>
              <a:rPr lang="en-US" dirty="0" smtClean="0"/>
              <a:t>The interest charged on loans is a source of income for banks</a:t>
            </a:r>
          </a:p>
          <a:p>
            <a:r>
              <a:rPr lang="en-US" dirty="0" smtClean="0"/>
              <a:t>… and to make </a:t>
            </a:r>
            <a:r>
              <a:rPr lang="en-US" i="1" dirty="0" smtClean="0"/>
              <a:t>securities purchases</a:t>
            </a:r>
          </a:p>
          <a:p>
            <a:pPr lvl="1"/>
            <a:r>
              <a:rPr lang="en-US" dirty="0" smtClean="0"/>
              <a:t>Banks earn income from the securities they own</a:t>
            </a:r>
          </a:p>
          <a:p>
            <a:r>
              <a:rPr lang="en-US" dirty="0" smtClean="0">
                <a:solidFill>
                  <a:srgbClr val="0070C0"/>
                </a:solidFill>
              </a:rPr>
              <a:t>Total bank assets = reserves + loans + securities purchases</a:t>
            </a:r>
          </a:p>
          <a:p>
            <a:endParaRPr lang="en-US" dirty="0"/>
          </a:p>
        </p:txBody>
      </p:sp>
    </p:spTree>
    <p:extLst>
      <p:ext uri="{BB962C8B-B14F-4D97-AF65-F5344CB8AC3E}">
        <p14:creationId xmlns:p14="http://schemas.microsoft.com/office/powerpoint/2010/main" val="1561064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Role of Banks in the Monetary System: Bank’s Balance Sheet</a:t>
            </a:r>
            <a:endParaRPr lang="en-US" dirty="0"/>
          </a:p>
        </p:txBody>
      </p:sp>
      <p:sp>
        <p:nvSpPr>
          <p:cNvPr id="3" name="Content Placeholder 2"/>
          <p:cNvSpPr>
            <a:spLocks noGrp="1"/>
          </p:cNvSpPr>
          <p:nvPr>
            <p:ph idx="1"/>
          </p:nvPr>
        </p:nvSpPr>
        <p:spPr/>
        <p:txBody>
          <a:bodyPr/>
          <a:lstStyle/>
          <a:p>
            <a:r>
              <a:rPr lang="en-US" dirty="0" smtClean="0"/>
              <a:t>The bank’s funds—its liabilities plus capital—are used to buy assets</a:t>
            </a:r>
          </a:p>
          <a:p>
            <a:r>
              <a:rPr lang="en-US" b="1" dirty="0" smtClean="0">
                <a:solidFill>
                  <a:srgbClr val="0070C0"/>
                </a:solidFill>
              </a:rPr>
              <a:t>Assets = liabilities + capital</a:t>
            </a:r>
            <a:endParaRPr lang="en-US" b="1" dirty="0">
              <a:solidFill>
                <a:srgbClr val="0070C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216748296"/>
              </p:ext>
            </p:extLst>
          </p:nvPr>
        </p:nvGraphicFramePr>
        <p:xfrm>
          <a:off x="2201864" y="3776614"/>
          <a:ext cx="7889875" cy="2928986"/>
        </p:xfrm>
        <a:graphic>
          <a:graphicData uri="http://schemas.openxmlformats.org/drawingml/2006/table">
            <a:tbl>
              <a:tblPr firstRow="1" bandRow="1">
                <a:tableStyleId>{F5AB1C69-6EDB-4FF4-983F-18BD219EF322}</a:tableStyleId>
              </a:tblPr>
              <a:tblGrid>
                <a:gridCol w="2569940">
                  <a:extLst>
                    <a:ext uri="{9D8B030D-6E8A-4147-A177-3AD203B41FA5}">
                      <a16:colId xmlns:a16="http://schemas.microsoft.com/office/drawing/2014/main" val="20000"/>
                    </a:ext>
                  </a:extLst>
                </a:gridCol>
                <a:gridCol w="1374998">
                  <a:extLst>
                    <a:ext uri="{9D8B030D-6E8A-4147-A177-3AD203B41FA5}">
                      <a16:colId xmlns:a16="http://schemas.microsoft.com/office/drawing/2014/main" val="20001"/>
                    </a:ext>
                  </a:extLst>
                </a:gridCol>
                <a:gridCol w="2635414">
                  <a:extLst>
                    <a:ext uri="{9D8B030D-6E8A-4147-A177-3AD203B41FA5}">
                      <a16:colId xmlns:a16="http://schemas.microsoft.com/office/drawing/2014/main" val="20002"/>
                    </a:ext>
                  </a:extLst>
                </a:gridCol>
                <a:gridCol w="1309523">
                  <a:extLst>
                    <a:ext uri="{9D8B030D-6E8A-4147-A177-3AD203B41FA5}">
                      <a16:colId xmlns:a16="http://schemas.microsoft.com/office/drawing/2014/main" val="20003"/>
                    </a:ext>
                  </a:extLst>
                </a:gridCol>
              </a:tblGrid>
              <a:tr h="822934">
                <a:tc gridSpan="2">
                  <a:txBody>
                    <a:bodyPr/>
                    <a:lstStyle/>
                    <a:p>
                      <a:pPr algn="ctr"/>
                      <a:r>
                        <a:rPr lang="en-US" sz="2400" dirty="0" smtClean="0">
                          <a:solidFill>
                            <a:schemeClr val="tx1"/>
                          </a:solidFill>
                        </a:rPr>
                        <a:t>Assets</a:t>
                      </a:r>
                      <a:endParaRPr lang="en-US" sz="2400" dirty="0">
                        <a:solidFill>
                          <a:schemeClr val="tx1"/>
                        </a:solidFill>
                      </a:endParaRPr>
                    </a:p>
                  </a:txBody>
                  <a:tcPr marL="91434" marR="91434"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hMerge="1">
                  <a:txBody>
                    <a:bodyPr/>
                    <a:lstStyle/>
                    <a:p>
                      <a:endParaRPr lang="en-US" dirty="0"/>
                    </a:p>
                  </a:txBody>
                  <a:tcPr/>
                </a:tc>
                <a:tc gridSpan="2">
                  <a:txBody>
                    <a:bodyPr/>
                    <a:lstStyle/>
                    <a:p>
                      <a:pPr algn="ctr"/>
                      <a:r>
                        <a:rPr lang="en-US" sz="2400" dirty="0" smtClean="0">
                          <a:solidFill>
                            <a:schemeClr val="tx1"/>
                          </a:solidFill>
                        </a:rPr>
                        <a:t>Liabilities and </a:t>
                      </a:r>
                      <a:br>
                        <a:rPr lang="en-US" sz="2400" dirty="0" smtClean="0">
                          <a:solidFill>
                            <a:schemeClr val="tx1"/>
                          </a:solidFill>
                        </a:rPr>
                      </a:br>
                      <a:r>
                        <a:rPr lang="en-US" sz="2400" dirty="0" smtClean="0">
                          <a:solidFill>
                            <a:schemeClr val="tx1"/>
                          </a:solidFill>
                        </a:rPr>
                        <a:t>Owners’ Equity</a:t>
                      </a:r>
                      <a:endParaRPr lang="en-US" sz="2400" dirty="0">
                        <a:solidFill>
                          <a:schemeClr val="tx1"/>
                        </a:solidFill>
                      </a:endParaRPr>
                    </a:p>
                  </a:txBody>
                  <a:tcPr marL="91434" marR="91434"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hMerge="1">
                  <a:txBody>
                    <a:bodyPr/>
                    <a:lstStyle/>
                    <a:p>
                      <a:endParaRPr lang="en-US" dirty="0"/>
                    </a:p>
                  </a:txBody>
                  <a:tcPr/>
                </a:tc>
                <a:extLst>
                  <a:ext uri="{0D108BD9-81ED-4DB2-BD59-A6C34878D82A}">
                    <a16:rowId xmlns:a16="http://schemas.microsoft.com/office/drawing/2014/main" val="10000"/>
                  </a:ext>
                </a:extLst>
              </a:tr>
              <a:tr h="641535">
                <a:tc>
                  <a:txBody>
                    <a:bodyPr/>
                    <a:lstStyle/>
                    <a:p>
                      <a:r>
                        <a:rPr lang="en-US" sz="2400" dirty="0" smtClean="0">
                          <a:solidFill>
                            <a:schemeClr val="tx1"/>
                          </a:solidFill>
                        </a:rPr>
                        <a:t>Reserves</a:t>
                      </a:r>
                      <a:endParaRPr lang="en-US" sz="2400" dirty="0">
                        <a:solidFill>
                          <a:schemeClr val="tx1"/>
                        </a:solidFill>
                      </a:endParaRPr>
                    </a:p>
                  </a:txBody>
                  <a:tcPr marL="228585" marR="228585" marT="45719" marB="4571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r"/>
                      <a:r>
                        <a:rPr lang="en-US" sz="2400" dirty="0" smtClean="0">
                          <a:solidFill>
                            <a:schemeClr val="tx1"/>
                          </a:solidFill>
                        </a:rPr>
                        <a:t>$200</a:t>
                      </a:r>
                      <a:endParaRPr lang="en-US" sz="2400" dirty="0">
                        <a:solidFill>
                          <a:schemeClr val="tx1"/>
                        </a:solidFill>
                      </a:endParaRPr>
                    </a:p>
                  </a:txBody>
                  <a:tcPr marL="228585" marR="228585" marT="45719" marB="4571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r>
                        <a:rPr lang="en-US" sz="2400" dirty="0" smtClean="0">
                          <a:solidFill>
                            <a:schemeClr val="tx1"/>
                          </a:solidFill>
                        </a:rPr>
                        <a:t>Deposits</a:t>
                      </a:r>
                      <a:endParaRPr lang="en-US" sz="2400" dirty="0">
                        <a:solidFill>
                          <a:schemeClr val="tx1"/>
                        </a:solidFill>
                      </a:endParaRPr>
                    </a:p>
                  </a:txBody>
                  <a:tcPr marL="228585" marR="228585" marT="45719" marB="4571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r"/>
                      <a:r>
                        <a:rPr lang="en-US" sz="2400" dirty="0" smtClean="0">
                          <a:solidFill>
                            <a:schemeClr val="tx1"/>
                          </a:solidFill>
                        </a:rPr>
                        <a:t>$750</a:t>
                      </a:r>
                      <a:endParaRPr lang="en-US" sz="2400" dirty="0">
                        <a:solidFill>
                          <a:schemeClr val="tx1"/>
                        </a:solidFill>
                      </a:endParaRPr>
                    </a:p>
                  </a:txBody>
                  <a:tcPr marL="228585" marR="228585" marT="45719" marB="4571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10001"/>
                  </a:ext>
                </a:extLst>
              </a:tr>
              <a:tr h="641535">
                <a:tc>
                  <a:txBody>
                    <a:bodyPr/>
                    <a:lstStyle/>
                    <a:p>
                      <a:r>
                        <a:rPr lang="en-US" sz="2400" dirty="0" smtClean="0">
                          <a:solidFill>
                            <a:schemeClr val="tx1"/>
                          </a:solidFill>
                        </a:rPr>
                        <a:t>Loans</a:t>
                      </a:r>
                      <a:endParaRPr lang="en-US" sz="2400" dirty="0">
                        <a:solidFill>
                          <a:schemeClr val="tx1"/>
                        </a:solidFill>
                      </a:endParaRPr>
                    </a:p>
                  </a:txBody>
                  <a:tcPr marL="228585" marR="228585" marT="45719" marB="4571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r"/>
                      <a:r>
                        <a:rPr lang="en-US" sz="2400" dirty="0" smtClean="0">
                          <a:solidFill>
                            <a:schemeClr val="tx1"/>
                          </a:solidFill>
                        </a:rPr>
                        <a:t>500</a:t>
                      </a:r>
                      <a:endParaRPr lang="en-US" sz="2400" dirty="0">
                        <a:solidFill>
                          <a:schemeClr val="tx1"/>
                        </a:solidFill>
                      </a:endParaRPr>
                    </a:p>
                  </a:txBody>
                  <a:tcPr marL="228585" marR="228585" marT="45719" marB="4571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r>
                        <a:rPr lang="en-US" sz="2400" dirty="0" smtClean="0">
                          <a:solidFill>
                            <a:schemeClr val="tx1"/>
                          </a:solidFill>
                        </a:rPr>
                        <a:t>Debt</a:t>
                      </a:r>
                      <a:endParaRPr lang="en-US" sz="2400" dirty="0">
                        <a:solidFill>
                          <a:schemeClr val="tx1"/>
                        </a:solidFill>
                      </a:endParaRPr>
                    </a:p>
                  </a:txBody>
                  <a:tcPr marL="228585" marR="228585" marT="45719" marB="4571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r"/>
                      <a:r>
                        <a:rPr lang="en-US" sz="2400" dirty="0" smtClean="0">
                          <a:solidFill>
                            <a:schemeClr val="tx1"/>
                          </a:solidFill>
                        </a:rPr>
                        <a:t>200</a:t>
                      </a:r>
                      <a:endParaRPr lang="en-US" sz="2400" dirty="0">
                        <a:solidFill>
                          <a:schemeClr val="tx1"/>
                        </a:solidFill>
                      </a:endParaRPr>
                    </a:p>
                  </a:txBody>
                  <a:tcPr marL="228585" marR="228585" marT="45719" marB="4571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10002"/>
                  </a:ext>
                </a:extLst>
              </a:tr>
              <a:tr h="822934">
                <a:tc>
                  <a:txBody>
                    <a:bodyPr/>
                    <a:lstStyle/>
                    <a:p>
                      <a:r>
                        <a:rPr lang="en-US" sz="2400" dirty="0" smtClean="0">
                          <a:solidFill>
                            <a:schemeClr val="tx1"/>
                          </a:solidFill>
                        </a:rPr>
                        <a:t>Securities</a:t>
                      </a:r>
                      <a:endParaRPr lang="en-US" sz="2400" dirty="0">
                        <a:solidFill>
                          <a:schemeClr val="tx1"/>
                        </a:solidFill>
                      </a:endParaRPr>
                    </a:p>
                  </a:txBody>
                  <a:tcPr marL="228585" marR="228585" marT="45719" marB="4571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r"/>
                      <a:r>
                        <a:rPr lang="en-US" sz="2400" dirty="0" smtClean="0">
                          <a:solidFill>
                            <a:schemeClr val="tx1"/>
                          </a:solidFill>
                        </a:rPr>
                        <a:t>300</a:t>
                      </a:r>
                      <a:endParaRPr lang="en-US" sz="2400" dirty="0">
                        <a:solidFill>
                          <a:schemeClr val="tx1"/>
                        </a:solidFill>
                      </a:endParaRPr>
                    </a:p>
                  </a:txBody>
                  <a:tcPr marL="228585" marR="228585" marT="45719" marB="4571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r>
                        <a:rPr lang="en-US" sz="2400" dirty="0" smtClean="0">
                          <a:solidFill>
                            <a:schemeClr val="tx1"/>
                          </a:solidFill>
                        </a:rPr>
                        <a:t>Capital </a:t>
                      </a:r>
                      <a:br>
                        <a:rPr lang="en-US" sz="2400" dirty="0" smtClean="0">
                          <a:solidFill>
                            <a:schemeClr val="tx1"/>
                          </a:solidFill>
                        </a:rPr>
                      </a:br>
                      <a:r>
                        <a:rPr lang="en-US" sz="2400" dirty="0" smtClean="0">
                          <a:solidFill>
                            <a:schemeClr val="tx1"/>
                          </a:solidFill>
                        </a:rPr>
                        <a:t>(owners’ equity)</a:t>
                      </a:r>
                      <a:endParaRPr lang="en-US" sz="2400" dirty="0">
                        <a:solidFill>
                          <a:schemeClr val="tx1"/>
                        </a:solidFill>
                      </a:endParaRPr>
                    </a:p>
                  </a:txBody>
                  <a:tcPr marL="228585" marR="228585" marT="45719" marB="4571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r"/>
                      <a:r>
                        <a:rPr lang="en-US" sz="2400" dirty="0" smtClean="0">
                          <a:solidFill>
                            <a:schemeClr val="tx1"/>
                          </a:solidFill>
                        </a:rPr>
                        <a:t>50</a:t>
                      </a:r>
                      <a:endParaRPr lang="en-US" sz="2400" dirty="0">
                        <a:solidFill>
                          <a:schemeClr val="tx1"/>
                        </a:solidFill>
                      </a:endParaRPr>
                    </a:p>
                  </a:txBody>
                  <a:tcPr marL="228585" marR="228585" marT="45719" marB="4571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9014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Role of Banks in the Monetary System: Leverage</a:t>
            </a:r>
            <a:endParaRPr lang="en-US" dirty="0"/>
          </a:p>
        </p:txBody>
      </p:sp>
      <p:sp>
        <p:nvSpPr>
          <p:cNvPr id="3" name="Content Placeholder 2"/>
          <p:cNvSpPr>
            <a:spLocks noGrp="1"/>
          </p:cNvSpPr>
          <p:nvPr>
            <p:ph idx="1"/>
          </p:nvPr>
        </p:nvSpPr>
        <p:spPr/>
        <p:txBody>
          <a:bodyPr>
            <a:normAutofit/>
          </a:bodyPr>
          <a:lstStyle/>
          <a:p>
            <a:pPr>
              <a:spcBef>
                <a:spcPts val="900"/>
              </a:spcBef>
            </a:pPr>
            <a:r>
              <a:rPr lang="en-US" b="1" dirty="0" smtClean="0">
                <a:solidFill>
                  <a:srgbClr val="0070C0"/>
                </a:solidFill>
              </a:rPr>
              <a:t>Leverage</a:t>
            </a:r>
            <a:r>
              <a:rPr lang="en-US" dirty="0"/>
              <a:t> </a:t>
            </a:r>
            <a:r>
              <a:rPr lang="en-US" dirty="0" smtClean="0"/>
              <a:t>is the use of borrowed money (deposits + debt) to supplement owners’ funds for purposes of investment</a:t>
            </a:r>
          </a:p>
          <a:p>
            <a:pPr>
              <a:spcBef>
                <a:spcPts val="800"/>
              </a:spcBef>
            </a:pPr>
            <a:r>
              <a:rPr lang="en-US" i="1" dirty="0" smtClean="0"/>
              <a:t>Leverage ratio</a:t>
            </a:r>
            <a:r>
              <a:rPr lang="en-US" dirty="0" smtClean="0"/>
              <a:t> = assets/capital	= $(200 + 500 + 300)/$50 = </a:t>
            </a:r>
            <a:r>
              <a:rPr lang="en-US" b="1" dirty="0" smtClean="0">
                <a:solidFill>
                  <a:srgbClr val="FF0000"/>
                </a:solidFill>
              </a:rPr>
              <a:t>20</a:t>
            </a:r>
          </a:p>
        </p:txBody>
      </p:sp>
      <p:graphicFrame>
        <p:nvGraphicFramePr>
          <p:cNvPr id="5" name="Table 4"/>
          <p:cNvGraphicFramePr>
            <a:graphicFrameLocks noGrp="1"/>
          </p:cNvGraphicFramePr>
          <p:nvPr>
            <p:extLst>
              <p:ext uri="{D42A27DB-BD31-4B8C-83A1-F6EECF244321}">
                <p14:modId xmlns:p14="http://schemas.microsoft.com/office/powerpoint/2010/main" val="2419914962"/>
              </p:ext>
            </p:extLst>
          </p:nvPr>
        </p:nvGraphicFramePr>
        <p:xfrm>
          <a:off x="2201864" y="3776614"/>
          <a:ext cx="7889875" cy="2928986"/>
        </p:xfrm>
        <a:graphic>
          <a:graphicData uri="http://schemas.openxmlformats.org/drawingml/2006/table">
            <a:tbl>
              <a:tblPr firstRow="1" bandRow="1">
                <a:tableStyleId>{F5AB1C69-6EDB-4FF4-983F-18BD219EF322}</a:tableStyleId>
              </a:tblPr>
              <a:tblGrid>
                <a:gridCol w="2569940">
                  <a:extLst>
                    <a:ext uri="{9D8B030D-6E8A-4147-A177-3AD203B41FA5}">
                      <a16:colId xmlns:a16="http://schemas.microsoft.com/office/drawing/2014/main" val="20000"/>
                    </a:ext>
                  </a:extLst>
                </a:gridCol>
                <a:gridCol w="1374998">
                  <a:extLst>
                    <a:ext uri="{9D8B030D-6E8A-4147-A177-3AD203B41FA5}">
                      <a16:colId xmlns:a16="http://schemas.microsoft.com/office/drawing/2014/main" val="20001"/>
                    </a:ext>
                  </a:extLst>
                </a:gridCol>
                <a:gridCol w="2635414">
                  <a:extLst>
                    <a:ext uri="{9D8B030D-6E8A-4147-A177-3AD203B41FA5}">
                      <a16:colId xmlns:a16="http://schemas.microsoft.com/office/drawing/2014/main" val="20002"/>
                    </a:ext>
                  </a:extLst>
                </a:gridCol>
                <a:gridCol w="1309523">
                  <a:extLst>
                    <a:ext uri="{9D8B030D-6E8A-4147-A177-3AD203B41FA5}">
                      <a16:colId xmlns:a16="http://schemas.microsoft.com/office/drawing/2014/main" val="20003"/>
                    </a:ext>
                  </a:extLst>
                </a:gridCol>
              </a:tblGrid>
              <a:tr h="822934">
                <a:tc gridSpan="2">
                  <a:txBody>
                    <a:bodyPr/>
                    <a:lstStyle/>
                    <a:p>
                      <a:pPr algn="ctr"/>
                      <a:r>
                        <a:rPr lang="en-US" sz="2400" dirty="0" smtClean="0">
                          <a:solidFill>
                            <a:schemeClr val="tx1"/>
                          </a:solidFill>
                        </a:rPr>
                        <a:t>Assets</a:t>
                      </a:r>
                      <a:endParaRPr lang="en-US" sz="2400" dirty="0">
                        <a:solidFill>
                          <a:schemeClr val="tx1"/>
                        </a:solidFill>
                      </a:endParaRPr>
                    </a:p>
                  </a:txBody>
                  <a:tcPr marL="91434" marR="91434"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hMerge="1">
                  <a:txBody>
                    <a:bodyPr/>
                    <a:lstStyle/>
                    <a:p>
                      <a:endParaRPr lang="en-US" dirty="0"/>
                    </a:p>
                  </a:txBody>
                  <a:tcPr/>
                </a:tc>
                <a:tc gridSpan="2">
                  <a:txBody>
                    <a:bodyPr/>
                    <a:lstStyle/>
                    <a:p>
                      <a:pPr algn="ctr"/>
                      <a:r>
                        <a:rPr lang="en-US" sz="2400" dirty="0" smtClean="0">
                          <a:solidFill>
                            <a:schemeClr val="tx1"/>
                          </a:solidFill>
                        </a:rPr>
                        <a:t>Liabilities and </a:t>
                      </a:r>
                      <a:br>
                        <a:rPr lang="en-US" sz="2400" dirty="0" smtClean="0">
                          <a:solidFill>
                            <a:schemeClr val="tx1"/>
                          </a:solidFill>
                        </a:rPr>
                      </a:br>
                      <a:r>
                        <a:rPr lang="en-US" sz="2400" dirty="0" smtClean="0">
                          <a:solidFill>
                            <a:schemeClr val="tx1"/>
                          </a:solidFill>
                        </a:rPr>
                        <a:t>Owners’ Equity</a:t>
                      </a:r>
                      <a:endParaRPr lang="en-US" sz="2400" dirty="0">
                        <a:solidFill>
                          <a:schemeClr val="tx1"/>
                        </a:solidFill>
                      </a:endParaRPr>
                    </a:p>
                  </a:txBody>
                  <a:tcPr marL="91434" marR="91434"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hMerge="1">
                  <a:txBody>
                    <a:bodyPr/>
                    <a:lstStyle/>
                    <a:p>
                      <a:endParaRPr lang="en-US" dirty="0"/>
                    </a:p>
                  </a:txBody>
                  <a:tcPr/>
                </a:tc>
                <a:extLst>
                  <a:ext uri="{0D108BD9-81ED-4DB2-BD59-A6C34878D82A}">
                    <a16:rowId xmlns:a16="http://schemas.microsoft.com/office/drawing/2014/main" val="10000"/>
                  </a:ext>
                </a:extLst>
              </a:tr>
              <a:tr h="641535">
                <a:tc>
                  <a:txBody>
                    <a:bodyPr/>
                    <a:lstStyle/>
                    <a:p>
                      <a:r>
                        <a:rPr lang="en-US" sz="2400" dirty="0" smtClean="0">
                          <a:solidFill>
                            <a:schemeClr val="tx1"/>
                          </a:solidFill>
                        </a:rPr>
                        <a:t>Reserves</a:t>
                      </a:r>
                      <a:endParaRPr lang="en-US" sz="2400" dirty="0">
                        <a:solidFill>
                          <a:schemeClr val="tx1"/>
                        </a:solidFill>
                      </a:endParaRPr>
                    </a:p>
                  </a:txBody>
                  <a:tcPr marL="228585" marR="228585" marT="45719" marB="4571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r"/>
                      <a:r>
                        <a:rPr lang="en-US" sz="2400" dirty="0" smtClean="0">
                          <a:solidFill>
                            <a:schemeClr val="tx1"/>
                          </a:solidFill>
                        </a:rPr>
                        <a:t>$200</a:t>
                      </a:r>
                      <a:endParaRPr lang="en-US" sz="2400" dirty="0">
                        <a:solidFill>
                          <a:schemeClr val="tx1"/>
                        </a:solidFill>
                      </a:endParaRPr>
                    </a:p>
                  </a:txBody>
                  <a:tcPr marL="228585" marR="228585" marT="45719" marB="4571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r>
                        <a:rPr lang="en-US" sz="2400" dirty="0" smtClean="0">
                          <a:solidFill>
                            <a:schemeClr val="tx1"/>
                          </a:solidFill>
                        </a:rPr>
                        <a:t>Deposits</a:t>
                      </a:r>
                      <a:endParaRPr lang="en-US" sz="2400" dirty="0">
                        <a:solidFill>
                          <a:schemeClr val="tx1"/>
                        </a:solidFill>
                      </a:endParaRPr>
                    </a:p>
                  </a:txBody>
                  <a:tcPr marL="228585" marR="228585" marT="45719" marB="4571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r"/>
                      <a:r>
                        <a:rPr lang="en-US" sz="2400" dirty="0" smtClean="0">
                          <a:solidFill>
                            <a:schemeClr val="tx1"/>
                          </a:solidFill>
                        </a:rPr>
                        <a:t>$750</a:t>
                      </a:r>
                      <a:endParaRPr lang="en-US" sz="2400" dirty="0">
                        <a:solidFill>
                          <a:schemeClr val="tx1"/>
                        </a:solidFill>
                      </a:endParaRPr>
                    </a:p>
                  </a:txBody>
                  <a:tcPr marL="228585" marR="228585" marT="45719" marB="4571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10001"/>
                  </a:ext>
                </a:extLst>
              </a:tr>
              <a:tr h="641535">
                <a:tc>
                  <a:txBody>
                    <a:bodyPr/>
                    <a:lstStyle/>
                    <a:p>
                      <a:r>
                        <a:rPr lang="en-US" sz="2400" dirty="0" smtClean="0">
                          <a:solidFill>
                            <a:schemeClr val="tx1"/>
                          </a:solidFill>
                        </a:rPr>
                        <a:t>Loans</a:t>
                      </a:r>
                      <a:endParaRPr lang="en-US" sz="2400" dirty="0">
                        <a:solidFill>
                          <a:schemeClr val="tx1"/>
                        </a:solidFill>
                      </a:endParaRPr>
                    </a:p>
                  </a:txBody>
                  <a:tcPr marL="228585" marR="228585" marT="45719" marB="4571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r"/>
                      <a:r>
                        <a:rPr lang="en-US" sz="2400" dirty="0" smtClean="0">
                          <a:solidFill>
                            <a:schemeClr val="tx1"/>
                          </a:solidFill>
                        </a:rPr>
                        <a:t>500</a:t>
                      </a:r>
                      <a:endParaRPr lang="en-US" sz="2400" dirty="0">
                        <a:solidFill>
                          <a:schemeClr val="tx1"/>
                        </a:solidFill>
                      </a:endParaRPr>
                    </a:p>
                  </a:txBody>
                  <a:tcPr marL="228585" marR="228585" marT="45719" marB="4571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r>
                        <a:rPr lang="en-US" sz="2400" dirty="0" smtClean="0">
                          <a:solidFill>
                            <a:schemeClr val="tx1"/>
                          </a:solidFill>
                        </a:rPr>
                        <a:t>Debt</a:t>
                      </a:r>
                      <a:endParaRPr lang="en-US" sz="2400" dirty="0">
                        <a:solidFill>
                          <a:schemeClr val="tx1"/>
                        </a:solidFill>
                      </a:endParaRPr>
                    </a:p>
                  </a:txBody>
                  <a:tcPr marL="228585" marR="228585" marT="45719" marB="4571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r"/>
                      <a:r>
                        <a:rPr lang="en-US" sz="2400" dirty="0" smtClean="0">
                          <a:solidFill>
                            <a:schemeClr val="tx1"/>
                          </a:solidFill>
                        </a:rPr>
                        <a:t>200</a:t>
                      </a:r>
                      <a:endParaRPr lang="en-US" sz="2400" dirty="0">
                        <a:solidFill>
                          <a:schemeClr val="tx1"/>
                        </a:solidFill>
                      </a:endParaRPr>
                    </a:p>
                  </a:txBody>
                  <a:tcPr marL="228585" marR="228585" marT="45719" marB="4571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10002"/>
                  </a:ext>
                </a:extLst>
              </a:tr>
              <a:tr h="822934">
                <a:tc>
                  <a:txBody>
                    <a:bodyPr/>
                    <a:lstStyle/>
                    <a:p>
                      <a:r>
                        <a:rPr lang="en-US" sz="2400" dirty="0" smtClean="0">
                          <a:solidFill>
                            <a:schemeClr val="tx1"/>
                          </a:solidFill>
                        </a:rPr>
                        <a:t>Securities</a:t>
                      </a:r>
                      <a:endParaRPr lang="en-US" sz="2400" dirty="0">
                        <a:solidFill>
                          <a:schemeClr val="tx1"/>
                        </a:solidFill>
                      </a:endParaRPr>
                    </a:p>
                  </a:txBody>
                  <a:tcPr marL="228585" marR="228585" marT="45719" marB="4571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r"/>
                      <a:r>
                        <a:rPr lang="en-US" sz="2400" dirty="0" smtClean="0">
                          <a:solidFill>
                            <a:schemeClr val="tx1"/>
                          </a:solidFill>
                        </a:rPr>
                        <a:t>300</a:t>
                      </a:r>
                      <a:endParaRPr lang="en-US" sz="2400" dirty="0">
                        <a:solidFill>
                          <a:schemeClr val="tx1"/>
                        </a:solidFill>
                      </a:endParaRPr>
                    </a:p>
                  </a:txBody>
                  <a:tcPr marL="228585" marR="228585" marT="45719" marB="4571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r>
                        <a:rPr lang="en-US" sz="2400" dirty="0" smtClean="0">
                          <a:solidFill>
                            <a:schemeClr val="tx1"/>
                          </a:solidFill>
                        </a:rPr>
                        <a:t>Capital </a:t>
                      </a:r>
                      <a:br>
                        <a:rPr lang="en-US" sz="2400" dirty="0" smtClean="0">
                          <a:solidFill>
                            <a:schemeClr val="tx1"/>
                          </a:solidFill>
                        </a:rPr>
                      </a:br>
                      <a:r>
                        <a:rPr lang="en-US" sz="2400" dirty="0" smtClean="0">
                          <a:solidFill>
                            <a:schemeClr val="tx1"/>
                          </a:solidFill>
                        </a:rPr>
                        <a:t>(owners’ equity)</a:t>
                      </a:r>
                      <a:endParaRPr lang="en-US" sz="2400" dirty="0">
                        <a:solidFill>
                          <a:schemeClr val="tx1"/>
                        </a:solidFill>
                      </a:endParaRPr>
                    </a:p>
                  </a:txBody>
                  <a:tcPr marL="228585" marR="228585" marT="45719" marB="4571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r"/>
                      <a:r>
                        <a:rPr lang="en-US" sz="2400" dirty="0" smtClean="0">
                          <a:solidFill>
                            <a:schemeClr val="tx1"/>
                          </a:solidFill>
                        </a:rPr>
                        <a:t>50</a:t>
                      </a:r>
                      <a:endParaRPr lang="en-US" sz="2400" dirty="0">
                        <a:solidFill>
                          <a:schemeClr val="tx1"/>
                        </a:solidFill>
                      </a:endParaRPr>
                    </a:p>
                  </a:txBody>
                  <a:tcPr marL="228585" marR="228585" marT="45719" marB="4571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2169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Role of Banks in the Monetary System: Leverage</a:t>
            </a:r>
            <a:endParaRPr lang="en-US" dirty="0"/>
          </a:p>
        </p:txBody>
      </p:sp>
      <p:sp>
        <p:nvSpPr>
          <p:cNvPr id="3" name="Content Placeholder 2"/>
          <p:cNvSpPr>
            <a:spLocks noGrp="1"/>
          </p:cNvSpPr>
          <p:nvPr>
            <p:ph idx="1"/>
          </p:nvPr>
        </p:nvSpPr>
        <p:spPr/>
        <p:txBody>
          <a:bodyPr>
            <a:normAutofit/>
          </a:bodyPr>
          <a:lstStyle/>
          <a:p>
            <a:pPr>
              <a:spcBef>
                <a:spcPts val="600"/>
              </a:spcBef>
            </a:pPr>
            <a:r>
              <a:rPr lang="en-US" dirty="0" smtClean="0"/>
              <a:t>Being highly leveraged makes banks vulnerable.</a:t>
            </a:r>
          </a:p>
          <a:p>
            <a:pPr>
              <a:spcBef>
                <a:spcPts val="600"/>
              </a:spcBef>
            </a:pPr>
            <a:r>
              <a:rPr lang="en-US" dirty="0" smtClean="0"/>
              <a:t>Example:  Suppose the value of our bank’s assets falls by 5%, to $950.  </a:t>
            </a:r>
          </a:p>
          <a:p>
            <a:pPr>
              <a:spcBef>
                <a:spcPts val="600"/>
              </a:spcBef>
            </a:pPr>
            <a:r>
              <a:rPr lang="en-US" dirty="0" smtClean="0"/>
              <a:t>Then, capital = assets – liabilities = 950 – 950 = 0 (the end!)</a:t>
            </a:r>
          </a:p>
          <a:p>
            <a:pPr>
              <a:spcBef>
                <a:spcPts val="900"/>
              </a:spcBef>
            </a:pPr>
            <a:endParaRPr lang="en-US" b="1" dirty="0" smtClean="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250882992"/>
              </p:ext>
            </p:extLst>
          </p:nvPr>
        </p:nvGraphicFramePr>
        <p:xfrm>
          <a:off x="2201864" y="3776614"/>
          <a:ext cx="7889875" cy="2928986"/>
        </p:xfrm>
        <a:graphic>
          <a:graphicData uri="http://schemas.openxmlformats.org/drawingml/2006/table">
            <a:tbl>
              <a:tblPr firstRow="1" bandRow="1">
                <a:tableStyleId>{F5AB1C69-6EDB-4FF4-983F-18BD219EF322}</a:tableStyleId>
              </a:tblPr>
              <a:tblGrid>
                <a:gridCol w="2569940">
                  <a:extLst>
                    <a:ext uri="{9D8B030D-6E8A-4147-A177-3AD203B41FA5}">
                      <a16:colId xmlns:a16="http://schemas.microsoft.com/office/drawing/2014/main" val="20000"/>
                    </a:ext>
                  </a:extLst>
                </a:gridCol>
                <a:gridCol w="1374998">
                  <a:extLst>
                    <a:ext uri="{9D8B030D-6E8A-4147-A177-3AD203B41FA5}">
                      <a16:colId xmlns:a16="http://schemas.microsoft.com/office/drawing/2014/main" val="20001"/>
                    </a:ext>
                  </a:extLst>
                </a:gridCol>
                <a:gridCol w="2635414">
                  <a:extLst>
                    <a:ext uri="{9D8B030D-6E8A-4147-A177-3AD203B41FA5}">
                      <a16:colId xmlns:a16="http://schemas.microsoft.com/office/drawing/2014/main" val="20002"/>
                    </a:ext>
                  </a:extLst>
                </a:gridCol>
                <a:gridCol w="1309523">
                  <a:extLst>
                    <a:ext uri="{9D8B030D-6E8A-4147-A177-3AD203B41FA5}">
                      <a16:colId xmlns:a16="http://schemas.microsoft.com/office/drawing/2014/main" val="20003"/>
                    </a:ext>
                  </a:extLst>
                </a:gridCol>
              </a:tblGrid>
              <a:tr h="822934">
                <a:tc gridSpan="2">
                  <a:txBody>
                    <a:bodyPr/>
                    <a:lstStyle/>
                    <a:p>
                      <a:pPr algn="ctr"/>
                      <a:r>
                        <a:rPr lang="en-US" sz="2400" dirty="0" smtClean="0">
                          <a:solidFill>
                            <a:schemeClr val="tx1"/>
                          </a:solidFill>
                        </a:rPr>
                        <a:t>Assets</a:t>
                      </a:r>
                      <a:endParaRPr lang="en-US" sz="2400" dirty="0">
                        <a:solidFill>
                          <a:schemeClr val="tx1"/>
                        </a:solidFill>
                      </a:endParaRPr>
                    </a:p>
                  </a:txBody>
                  <a:tcPr marL="91434" marR="91434"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hMerge="1">
                  <a:txBody>
                    <a:bodyPr/>
                    <a:lstStyle/>
                    <a:p>
                      <a:endParaRPr lang="en-US" dirty="0"/>
                    </a:p>
                  </a:txBody>
                  <a:tcPr/>
                </a:tc>
                <a:tc gridSpan="2">
                  <a:txBody>
                    <a:bodyPr/>
                    <a:lstStyle/>
                    <a:p>
                      <a:pPr algn="ctr"/>
                      <a:r>
                        <a:rPr lang="en-US" sz="2400" dirty="0" smtClean="0">
                          <a:solidFill>
                            <a:schemeClr val="tx1"/>
                          </a:solidFill>
                        </a:rPr>
                        <a:t>Liabilities and </a:t>
                      </a:r>
                      <a:br>
                        <a:rPr lang="en-US" sz="2400" dirty="0" smtClean="0">
                          <a:solidFill>
                            <a:schemeClr val="tx1"/>
                          </a:solidFill>
                        </a:rPr>
                      </a:br>
                      <a:r>
                        <a:rPr lang="en-US" sz="2400" dirty="0" smtClean="0">
                          <a:solidFill>
                            <a:schemeClr val="tx1"/>
                          </a:solidFill>
                        </a:rPr>
                        <a:t>Owners’ Equity</a:t>
                      </a:r>
                      <a:endParaRPr lang="en-US" sz="2400" dirty="0">
                        <a:solidFill>
                          <a:schemeClr val="tx1"/>
                        </a:solidFill>
                      </a:endParaRPr>
                    </a:p>
                  </a:txBody>
                  <a:tcPr marL="91434" marR="91434"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hMerge="1">
                  <a:txBody>
                    <a:bodyPr/>
                    <a:lstStyle/>
                    <a:p>
                      <a:endParaRPr lang="en-US" dirty="0"/>
                    </a:p>
                  </a:txBody>
                  <a:tcPr/>
                </a:tc>
                <a:extLst>
                  <a:ext uri="{0D108BD9-81ED-4DB2-BD59-A6C34878D82A}">
                    <a16:rowId xmlns:a16="http://schemas.microsoft.com/office/drawing/2014/main" val="10000"/>
                  </a:ext>
                </a:extLst>
              </a:tr>
              <a:tr h="641535">
                <a:tc>
                  <a:txBody>
                    <a:bodyPr/>
                    <a:lstStyle/>
                    <a:p>
                      <a:r>
                        <a:rPr lang="en-US" sz="2400" dirty="0" smtClean="0">
                          <a:solidFill>
                            <a:schemeClr val="tx1"/>
                          </a:solidFill>
                        </a:rPr>
                        <a:t>Reserves</a:t>
                      </a:r>
                      <a:endParaRPr lang="en-US" sz="2400" dirty="0">
                        <a:solidFill>
                          <a:schemeClr val="tx1"/>
                        </a:solidFill>
                      </a:endParaRPr>
                    </a:p>
                  </a:txBody>
                  <a:tcPr marL="228585" marR="228585" marT="45719" marB="4571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r"/>
                      <a:r>
                        <a:rPr lang="en-US" sz="2400" dirty="0" smtClean="0">
                          <a:solidFill>
                            <a:schemeClr val="tx1"/>
                          </a:solidFill>
                        </a:rPr>
                        <a:t>$200</a:t>
                      </a:r>
                      <a:endParaRPr lang="en-US" sz="2400" dirty="0">
                        <a:solidFill>
                          <a:schemeClr val="tx1"/>
                        </a:solidFill>
                      </a:endParaRPr>
                    </a:p>
                  </a:txBody>
                  <a:tcPr marL="228585" marR="228585" marT="45719" marB="4571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r>
                        <a:rPr lang="en-US" sz="2400" dirty="0" smtClean="0">
                          <a:solidFill>
                            <a:schemeClr val="tx1"/>
                          </a:solidFill>
                        </a:rPr>
                        <a:t>Deposits</a:t>
                      </a:r>
                      <a:endParaRPr lang="en-US" sz="2400" dirty="0">
                        <a:solidFill>
                          <a:schemeClr val="tx1"/>
                        </a:solidFill>
                      </a:endParaRPr>
                    </a:p>
                  </a:txBody>
                  <a:tcPr marL="228585" marR="228585" marT="45719" marB="4571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r"/>
                      <a:r>
                        <a:rPr lang="en-US" sz="2400" dirty="0" smtClean="0">
                          <a:solidFill>
                            <a:schemeClr val="tx1"/>
                          </a:solidFill>
                        </a:rPr>
                        <a:t>$750</a:t>
                      </a:r>
                      <a:endParaRPr lang="en-US" sz="2400" dirty="0">
                        <a:solidFill>
                          <a:schemeClr val="tx1"/>
                        </a:solidFill>
                      </a:endParaRPr>
                    </a:p>
                  </a:txBody>
                  <a:tcPr marL="228585" marR="228585" marT="45719" marB="4571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10001"/>
                  </a:ext>
                </a:extLst>
              </a:tr>
              <a:tr h="641535">
                <a:tc>
                  <a:txBody>
                    <a:bodyPr/>
                    <a:lstStyle/>
                    <a:p>
                      <a:r>
                        <a:rPr lang="en-US" sz="2400" dirty="0" smtClean="0">
                          <a:solidFill>
                            <a:schemeClr val="tx1"/>
                          </a:solidFill>
                        </a:rPr>
                        <a:t>Loans</a:t>
                      </a:r>
                      <a:endParaRPr lang="en-US" sz="2400" dirty="0">
                        <a:solidFill>
                          <a:schemeClr val="tx1"/>
                        </a:solidFill>
                      </a:endParaRPr>
                    </a:p>
                  </a:txBody>
                  <a:tcPr marL="228585" marR="228585" marT="45719" marB="4571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r"/>
                      <a:r>
                        <a:rPr lang="en-US" sz="2400" dirty="0" smtClean="0">
                          <a:solidFill>
                            <a:schemeClr val="tx1"/>
                          </a:solidFill>
                        </a:rPr>
                        <a:t>500</a:t>
                      </a:r>
                      <a:endParaRPr lang="en-US" sz="2400" dirty="0">
                        <a:solidFill>
                          <a:schemeClr val="tx1"/>
                        </a:solidFill>
                      </a:endParaRPr>
                    </a:p>
                  </a:txBody>
                  <a:tcPr marL="228585" marR="228585" marT="45719" marB="4571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r>
                        <a:rPr lang="en-US" sz="2400" dirty="0" smtClean="0">
                          <a:solidFill>
                            <a:schemeClr val="tx1"/>
                          </a:solidFill>
                        </a:rPr>
                        <a:t>Debt</a:t>
                      </a:r>
                      <a:endParaRPr lang="en-US" sz="2400" dirty="0">
                        <a:solidFill>
                          <a:schemeClr val="tx1"/>
                        </a:solidFill>
                      </a:endParaRPr>
                    </a:p>
                  </a:txBody>
                  <a:tcPr marL="228585" marR="228585" marT="45719" marB="4571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r"/>
                      <a:r>
                        <a:rPr lang="en-US" sz="2400" dirty="0" smtClean="0">
                          <a:solidFill>
                            <a:schemeClr val="tx1"/>
                          </a:solidFill>
                        </a:rPr>
                        <a:t>200</a:t>
                      </a:r>
                      <a:endParaRPr lang="en-US" sz="2400" dirty="0">
                        <a:solidFill>
                          <a:schemeClr val="tx1"/>
                        </a:solidFill>
                      </a:endParaRPr>
                    </a:p>
                  </a:txBody>
                  <a:tcPr marL="228585" marR="228585" marT="45719" marB="4571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10002"/>
                  </a:ext>
                </a:extLst>
              </a:tr>
              <a:tr h="822934">
                <a:tc>
                  <a:txBody>
                    <a:bodyPr/>
                    <a:lstStyle/>
                    <a:p>
                      <a:r>
                        <a:rPr lang="en-US" sz="2400" dirty="0" smtClean="0">
                          <a:solidFill>
                            <a:schemeClr val="tx1"/>
                          </a:solidFill>
                        </a:rPr>
                        <a:t>Securities</a:t>
                      </a:r>
                      <a:endParaRPr lang="en-US" sz="2400" dirty="0">
                        <a:solidFill>
                          <a:schemeClr val="tx1"/>
                        </a:solidFill>
                      </a:endParaRPr>
                    </a:p>
                  </a:txBody>
                  <a:tcPr marL="228585" marR="228585" marT="45719" marB="4571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r"/>
                      <a:r>
                        <a:rPr lang="en-US" sz="2400" dirty="0" smtClean="0">
                          <a:solidFill>
                            <a:schemeClr val="tx1"/>
                          </a:solidFill>
                        </a:rPr>
                        <a:t>300</a:t>
                      </a:r>
                      <a:endParaRPr lang="en-US" sz="2400" dirty="0">
                        <a:solidFill>
                          <a:schemeClr val="tx1"/>
                        </a:solidFill>
                      </a:endParaRPr>
                    </a:p>
                  </a:txBody>
                  <a:tcPr marL="228585" marR="228585" marT="45719" marB="4571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r>
                        <a:rPr lang="en-US" sz="2400" dirty="0" smtClean="0">
                          <a:solidFill>
                            <a:schemeClr val="tx1"/>
                          </a:solidFill>
                        </a:rPr>
                        <a:t>Capital </a:t>
                      </a:r>
                      <a:br>
                        <a:rPr lang="en-US" sz="2400" dirty="0" smtClean="0">
                          <a:solidFill>
                            <a:schemeClr val="tx1"/>
                          </a:solidFill>
                        </a:rPr>
                      </a:br>
                      <a:r>
                        <a:rPr lang="en-US" sz="2400" dirty="0" smtClean="0">
                          <a:solidFill>
                            <a:schemeClr val="tx1"/>
                          </a:solidFill>
                        </a:rPr>
                        <a:t>(owners’ equity)</a:t>
                      </a:r>
                      <a:endParaRPr lang="en-US" sz="2400" dirty="0">
                        <a:solidFill>
                          <a:schemeClr val="tx1"/>
                        </a:solidFill>
                      </a:endParaRPr>
                    </a:p>
                  </a:txBody>
                  <a:tcPr marL="228585" marR="228585" marT="45719" marB="4571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r"/>
                      <a:r>
                        <a:rPr lang="en-US" sz="2400" dirty="0" smtClean="0">
                          <a:solidFill>
                            <a:schemeClr val="tx1"/>
                          </a:solidFill>
                        </a:rPr>
                        <a:t>50</a:t>
                      </a:r>
                      <a:endParaRPr lang="en-US" sz="2400" dirty="0">
                        <a:solidFill>
                          <a:schemeClr val="tx1"/>
                        </a:solidFill>
                      </a:endParaRPr>
                    </a:p>
                  </a:txBody>
                  <a:tcPr marL="228585" marR="228585" marT="45719" marB="4571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5463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Main Questions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What is money?</a:t>
            </a:r>
          </a:p>
          <a:p>
            <a:pPr marL="514350" indent="-514350">
              <a:buFont typeface="+mj-lt"/>
              <a:buAutoNum type="arabicPeriod"/>
            </a:pPr>
            <a:r>
              <a:rPr lang="en-US" dirty="0" smtClean="0"/>
              <a:t>What is the role of a nation’s banking system in determining the quantity of money in the economy?</a:t>
            </a:r>
          </a:p>
          <a:p>
            <a:pPr marL="514350" indent="-514350">
              <a:buFont typeface="+mj-lt"/>
              <a:buAutoNum type="arabicPeriod"/>
            </a:pPr>
            <a:r>
              <a:rPr lang="en-US" dirty="0" smtClean="0"/>
              <a:t>How does a nation’s central bank influence the banking system and the quantity of money?</a:t>
            </a:r>
            <a:endParaRPr lang="en-US" dirty="0"/>
          </a:p>
        </p:txBody>
      </p:sp>
    </p:spTree>
    <p:extLst>
      <p:ext uri="{BB962C8B-B14F-4D97-AF65-F5344CB8AC3E}">
        <p14:creationId xmlns:p14="http://schemas.microsoft.com/office/powerpoint/2010/main" val="16291271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 Requirements</a:t>
            </a:r>
            <a:endParaRPr lang="en-US" dirty="0"/>
          </a:p>
        </p:txBody>
      </p:sp>
      <p:sp>
        <p:nvSpPr>
          <p:cNvPr id="3" name="Content Placeholder 2"/>
          <p:cNvSpPr>
            <a:spLocks noGrp="1"/>
          </p:cNvSpPr>
          <p:nvPr>
            <p:ph idx="1"/>
          </p:nvPr>
        </p:nvSpPr>
        <p:spPr/>
        <p:txBody>
          <a:bodyPr>
            <a:normAutofit/>
          </a:bodyPr>
          <a:lstStyle/>
          <a:p>
            <a:r>
              <a:rPr lang="en-US" dirty="0" smtClean="0"/>
              <a:t>To reduce the risk of a bank going bust—as in the previous slide’s example—</a:t>
            </a:r>
            <a:r>
              <a:rPr lang="en-US" i="1" dirty="0" smtClean="0"/>
              <a:t>bank regulators</a:t>
            </a:r>
            <a:r>
              <a:rPr lang="en-US" dirty="0" smtClean="0"/>
              <a:t> impose </a:t>
            </a:r>
            <a:r>
              <a:rPr lang="en-US" i="1" dirty="0" smtClean="0"/>
              <a:t>capital requirements </a:t>
            </a:r>
            <a:r>
              <a:rPr lang="en-US" dirty="0" smtClean="0"/>
              <a:t>on banks</a:t>
            </a:r>
          </a:p>
          <a:p>
            <a:r>
              <a:rPr lang="en-US" dirty="0" smtClean="0"/>
              <a:t>The goal is to ensure that a bank’s capital would exceed its liabilities, so that the bank’s owners could return the money of its depositors and repay its debts</a:t>
            </a:r>
          </a:p>
          <a:p>
            <a:r>
              <a:rPr lang="en-US" dirty="0" smtClean="0"/>
              <a:t>Banks with riskier assets face higher capital requirements</a:t>
            </a:r>
            <a:endParaRPr lang="en-US" dirty="0"/>
          </a:p>
        </p:txBody>
      </p:sp>
    </p:spTree>
    <p:extLst>
      <p:ext uri="{BB962C8B-B14F-4D97-AF65-F5344CB8AC3E}">
        <p14:creationId xmlns:p14="http://schemas.microsoft.com/office/powerpoint/2010/main" val="18767688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 Requirements</a:t>
            </a:r>
            <a:endParaRPr lang="en-US" dirty="0"/>
          </a:p>
        </p:txBody>
      </p:sp>
      <p:sp>
        <p:nvSpPr>
          <p:cNvPr id="3" name="Content Placeholder 2"/>
          <p:cNvSpPr>
            <a:spLocks noGrp="1"/>
          </p:cNvSpPr>
          <p:nvPr>
            <p:ph idx="1"/>
          </p:nvPr>
        </p:nvSpPr>
        <p:spPr/>
        <p:txBody>
          <a:bodyPr/>
          <a:lstStyle/>
          <a:p>
            <a:r>
              <a:rPr lang="en-US" dirty="0" smtClean="0"/>
              <a:t>In the 2008-2009 financial crisis, </a:t>
            </a:r>
            <a:r>
              <a:rPr lang="en-US" dirty="0"/>
              <a:t>l</a:t>
            </a:r>
            <a:r>
              <a:rPr lang="en-US" dirty="0" smtClean="0"/>
              <a:t>osses on mortgages shrank bank capital, slowed lending, exacerbated the recession</a:t>
            </a:r>
          </a:p>
          <a:p>
            <a:r>
              <a:rPr lang="en-US" dirty="0" smtClean="0"/>
              <a:t>The government injected capital into banks to ease the crisis and encourage more lending</a:t>
            </a:r>
            <a:endParaRPr lang="en-US" dirty="0"/>
          </a:p>
        </p:txBody>
      </p:sp>
    </p:spTree>
    <p:extLst>
      <p:ext uri="{BB962C8B-B14F-4D97-AF65-F5344CB8AC3E}">
        <p14:creationId xmlns:p14="http://schemas.microsoft.com/office/powerpoint/2010/main" val="23672881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banks’ influence</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5902093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Central Bank’s Influence</a:t>
            </a:r>
            <a:endParaRPr lang="en-US" dirty="0"/>
          </a:p>
        </p:txBody>
      </p:sp>
      <p:sp>
        <p:nvSpPr>
          <p:cNvPr id="3" name="Content Placeholder 2"/>
          <p:cNvSpPr>
            <a:spLocks noGrp="1"/>
          </p:cNvSpPr>
          <p:nvPr>
            <p:ph idx="1"/>
          </p:nvPr>
        </p:nvSpPr>
        <p:spPr/>
        <p:txBody>
          <a:bodyPr/>
          <a:lstStyle/>
          <a:p>
            <a:r>
              <a:rPr lang="en-US" dirty="0" smtClean="0"/>
              <a:t>A bank that prints currency is called a </a:t>
            </a:r>
            <a:r>
              <a:rPr lang="en-US" i="1" dirty="0" smtClean="0"/>
              <a:t>central bank</a:t>
            </a:r>
          </a:p>
          <a:p>
            <a:r>
              <a:rPr lang="en-US" dirty="0" smtClean="0"/>
              <a:t>Besides </a:t>
            </a:r>
            <a:r>
              <a:rPr lang="en-US" i="1" dirty="0" smtClean="0"/>
              <a:t>printing currency</a:t>
            </a:r>
            <a:r>
              <a:rPr lang="en-US" dirty="0" smtClean="0"/>
              <a:t>, central banks have other responsibilities such as </a:t>
            </a:r>
            <a:r>
              <a:rPr lang="en-US" i="1" dirty="0" smtClean="0"/>
              <a:t>regulating the behavior of financial institutions</a:t>
            </a:r>
            <a:r>
              <a:rPr lang="en-US" dirty="0" smtClean="0"/>
              <a:t> and </a:t>
            </a:r>
            <a:r>
              <a:rPr lang="en-US" i="1" dirty="0" smtClean="0"/>
              <a:t>keeping the economy stable</a:t>
            </a:r>
          </a:p>
          <a:p>
            <a:r>
              <a:rPr lang="en-US" dirty="0" smtClean="0"/>
              <a:t>We will now build an algebraic model of the central bank’s influence on the monetary system of a country</a:t>
            </a:r>
          </a:p>
          <a:p>
            <a:r>
              <a:rPr lang="en-US" dirty="0" smtClean="0"/>
              <a:t>We will mainly discuss the central bank of the United States, which is called the </a:t>
            </a:r>
            <a:r>
              <a:rPr lang="en-US" i="1" dirty="0" smtClean="0"/>
              <a:t>Federal Reserve </a:t>
            </a:r>
            <a:r>
              <a:rPr lang="en-US" dirty="0" smtClean="0"/>
              <a:t>or simply the </a:t>
            </a:r>
            <a:r>
              <a:rPr lang="en-US" i="1" dirty="0" smtClean="0"/>
              <a:t>Fed</a:t>
            </a:r>
            <a:endParaRPr lang="en-US" i="1" dirty="0"/>
          </a:p>
        </p:txBody>
      </p:sp>
    </p:spTree>
    <p:extLst>
      <p:ext uri="{BB962C8B-B14F-4D97-AF65-F5344CB8AC3E}">
        <p14:creationId xmlns:p14="http://schemas.microsoft.com/office/powerpoint/2010/main" val="22188587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Central Bank’s Influence</a:t>
            </a:r>
            <a:endParaRPr lang="en-US" dirty="0"/>
          </a:p>
        </p:txBody>
      </p:sp>
      <p:sp>
        <p:nvSpPr>
          <p:cNvPr id="3" name="Content Placeholder 2"/>
          <p:cNvSpPr>
            <a:spLocks noGrp="1"/>
          </p:cNvSpPr>
          <p:nvPr>
            <p:ph idx="1"/>
          </p:nvPr>
        </p:nvSpPr>
        <p:spPr/>
        <p:txBody>
          <a:bodyPr/>
          <a:lstStyle/>
          <a:p>
            <a:r>
              <a:rPr lang="en-US" dirty="0" smtClean="0"/>
              <a:t>Our first equation is one we have seen already: </a:t>
            </a:r>
            <a:r>
              <a:rPr lang="en-US" b="1" i="1" dirty="0" smtClean="0">
                <a:solidFill>
                  <a:srgbClr val="0070C0"/>
                </a:solidFill>
              </a:rPr>
              <a:t>M</a:t>
            </a:r>
            <a:r>
              <a:rPr lang="en-US" b="1" dirty="0" smtClean="0">
                <a:solidFill>
                  <a:srgbClr val="0070C0"/>
                </a:solidFill>
              </a:rPr>
              <a:t> = </a:t>
            </a:r>
            <a:r>
              <a:rPr lang="en-US" b="1" i="1" dirty="0" smtClean="0">
                <a:solidFill>
                  <a:srgbClr val="0070C0"/>
                </a:solidFill>
              </a:rPr>
              <a:t>C</a:t>
            </a:r>
            <a:r>
              <a:rPr lang="en-US" b="1" dirty="0" smtClean="0">
                <a:solidFill>
                  <a:srgbClr val="0070C0"/>
                </a:solidFill>
              </a:rPr>
              <a:t> + </a:t>
            </a:r>
            <a:r>
              <a:rPr lang="en-US" b="1" i="1" dirty="0" smtClean="0">
                <a:solidFill>
                  <a:srgbClr val="0070C0"/>
                </a:solidFill>
              </a:rPr>
              <a:t>D</a:t>
            </a:r>
          </a:p>
          <a:p>
            <a:r>
              <a:rPr lang="en-US" dirty="0"/>
              <a:t>That is, </a:t>
            </a:r>
            <a:r>
              <a:rPr lang="en-US" dirty="0" smtClean="0"/>
              <a:t>money supply </a:t>
            </a:r>
            <a:r>
              <a:rPr lang="en-US" i="1" dirty="0" smtClean="0"/>
              <a:t>equals</a:t>
            </a:r>
            <a:r>
              <a:rPr lang="en-US" dirty="0" smtClean="0"/>
              <a:t> </a:t>
            </a:r>
            <a:r>
              <a:rPr lang="en-US" dirty="0"/>
              <a:t>currency held by the </a:t>
            </a:r>
            <a:r>
              <a:rPr lang="en-US" dirty="0" smtClean="0"/>
              <a:t>public </a:t>
            </a:r>
            <a:r>
              <a:rPr lang="en-US" i="1" dirty="0" smtClean="0"/>
              <a:t>plus</a:t>
            </a:r>
            <a:r>
              <a:rPr lang="en-US" dirty="0" smtClean="0"/>
              <a:t> bank deposits </a:t>
            </a:r>
          </a:p>
          <a:p>
            <a:r>
              <a:rPr lang="en-US" dirty="0" smtClean="0"/>
              <a:t>All three variables will be considered </a:t>
            </a:r>
            <a:r>
              <a:rPr lang="en-US" i="1" dirty="0" smtClean="0"/>
              <a:t>endogenous</a:t>
            </a:r>
            <a:endParaRPr lang="en-US" i="1" dirty="0"/>
          </a:p>
        </p:txBody>
      </p:sp>
    </p:spTree>
    <p:extLst>
      <p:ext uri="{BB962C8B-B14F-4D97-AF65-F5344CB8AC3E}">
        <p14:creationId xmlns:p14="http://schemas.microsoft.com/office/powerpoint/2010/main" val="3474838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Monetary Base</a:t>
            </a:r>
            <a:endParaRPr lang="en-US" dirty="0"/>
          </a:p>
        </p:txBody>
      </p:sp>
      <p:sp>
        <p:nvSpPr>
          <p:cNvPr id="3" name="Content Placeholder 2"/>
          <p:cNvSpPr>
            <a:spLocks noGrp="1"/>
          </p:cNvSpPr>
          <p:nvPr>
            <p:ph idx="1"/>
          </p:nvPr>
        </p:nvSpPr>
        <p:spPr/>
        <p:txBody>
          <a:bodyPr>
            <a:normAutofit/>
          </a:bodyPr>
          <a:lstStyle/>
          <a:p>
            <a:r>
              <a:rPr lang="en-US" dirty="0" smtClean="0"/>
              <a:t>The monetary base (</a:t>
            </a:r>
            <a:r>
              <a:rPr lang="en-US" i="1" dirty="0" smtClean="0"/>
              <a:t>B</a:t>
            </a:r>
            <a:r>
              <a:rPr lang="en-US" dirty="0" smtClean="0"/>
              <a:t>) is the total number of dollars held </a:t>
            </a:r>
          </a:p>
          <a:p>
            <a:pPr lvl="1"/>
            <a:r>
              <a:rPr lang="en-US" dirty="0" smtClean="0"/>
              <a:t>by the public as currency (</a:t>
            </a:r>
            <a:r>
              <a:rPr lang="en-US" i="1" dirty="0" smtClean="0"/>
              <a:t>C</a:t>
            </a:r>
            <a:r>
              <a:rPr lang="en-US" dirty="0" smtClean="0"/>
              <a:t>) or</a:t>
            </a:r>
          </a:p>
          <a:p>
            <a:pPr lvl="1"/>
            <a:r>
              <a:rPr lang="en-US" dirty="0" smtClean="0"/>
              <a:t>by banks as reserves (</a:t>
            </a:r>
            <a:r>
              <a:rPr lang="en-US" i="1" dirty="0" smtClean="0"/>
              <a:t>R</a:t>
            </a:r>
            <a:r>
              <a:rPr lang="en-US" dirty="0" smtClean="0"/>
              <a:t>)</a:t>
            </a:r>
          </a:p>
          <a:p>
            <a:r>
              <a:rPr lang="en-US" dirty="0" smtClean="0"/>
              <a:t>So, our second equation is </a:t>
            </a:r>
            <a:r>
              <a:rPr lang="en-US" b="1" i="1" dirty="0" smtClean="0">
                <a:solidFill>
                  <a:srgbClr val="0070C0"/>
                </a:solidFill>
              </a:rPr>
              <a:t>B</a:t>
            </a:r>
            <a:r>
              <a:rPr lang="en-US" b="1" dirty="0" smtClean="0">
                <a:solidFill>
                  <a:srgbClr val="0070C0"/>
                </a:solidFill>
              </a:rPr>
              <a:t> = </a:t>
            </a:r>
            <a:r>
              <a:rPr lang="en-US" b="1" i="1" dirty="0" smtClean="0">
                <a:solidFill>
                  <a:srgbClr val="0070C0"/>
                </a:solidFill>
              </a:rPr>
              <a:t>C</a:t>
            </a:r>
            <a:r>
              <a:rPr lang="en-US" b="1" dirty="0" smtClean="0">
                <a:solidFill>
                  <a:srgbClr val="0070C0"/>
                </a:solidFill>
              </a:rPr>
              <a:t> + </a:t>
            </a:r>
            <a:r>
              <a:rPr lang="en-US" b="1" i="1" dirty="0" smtClean="0">
                <a:solidFill>
                  <a:srgbClr val="0070C0"/>
                </a:solidFill>
              </a:rPr>
              <a:t>R</a:t>
            </a:r>
          </a:p>
          <a:p>
            <a:r>
              <a:rPr lang="en-US" dirty="0" smtClean="0"/>
              <a:t>A country’s monetary base is directly determined by its central bank</a:t>
            </a:r>
          </a:p>
          <a:p>
            <a:r>
              <a:rPr lang="en-US" i="1" dirty="0" smtClean="0"/>
              <a:t>B</a:t>
            </a:r>
            <a:r>
              <a:rPr lang="en-US" dirty="0" smtClean="0"/>
              <a:t> is exogenous; </a:t>
            </a:r>
            <a:r>
              <a:rPr lang="en-US" i="1" dirty="0" smtClean="0"/>
              <a:t>C</a:t>
            </a:r>
            <a:r>
              <a:rPr lang="en-US" dirty="0" smtClean="0"/>
              <a:t> and </a:t>
            </a:r>
            <a:r>
              <a:rPr lang="en-US" i="1" dirty="0" smtClean="0"/>
              <a:t>R</a:t>
            </a:r>
            <a:r>
              <a:rPr lang="en-US" dirty="0" smtClean="0"/>
              <a:t> are endogenous</a:t>
            </a:r>
            <a:endParaRPr lang="en-US" dirty="0"/>
          </a:p>
        </p:txBody>
      </p:sp>
    </p:spTree>
    <p:extLst>
      <p:ext uri="{BB962C8B-B14F-4D97-AF65-F5344CB8AC3E}">
        <p14:creationId xmlns:p14="http://schemas.microsoft.com/office/powerpoint/2010/main" val="18424705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Monetary Base = Currency + Reserves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521848"/>
            <a:ext cx="11116366" cy="4279183"/>
          </a:xfrm>
          <a:prstGeom prst="rect">
            <a:avLst/>
          </a:prstGeom>
        </p:spPr>
      </p:pic>
      <p:sp>
        <p:nvSpPr>
          <p:cNvPr id="6" name="TextBox 5"/>
          <p:cNvSpPr txBox="1"/>
          <p:nvPr/>
        </p:nvSpPr>
        <p:spPr>
          <a:xfrm>
            <a:off x="609600" y="5854318"/>
            <a:ext cx="11116366" cy="923330"/>
          </a:xfrm>
          <a:prstGeom prst="rect">
            <a:avLst/>
          </a:prstGeom>
          <a:noFill/>
        </p:spPr>
        <p:txBody>
          <a:bodyPr wrap="square" rtlCol="0">
            <a:spAutoFit/>
          </a:bodyPr>
          <a:lstStyle/>
          <a:p>
            <a:r>
              <a:rPr lang="en-US" dirty="0" smtClean="0"/>
              <a:t>For December 2021, Monetary Base (B) = $ 6,413,300 million, Currency (C) = $2,225,300 million, and Reserves (R) = $6,413,300 million. Note that until the financial crisis of 2008, monetary base consisted almost entirely of currency. Since then, much of the increase in the monetary base has been in reserves.</a:t>
            </a:r>
            <a:endParaRPr lang="en-US" dirty="0"/>
          </a:p>
        </p:txBody>
      </p:sp>
    </p:spTree>
    <p:extLst>
      <p:ext uri="{BB962C8B-B14F-4D97-AF65-F5344CB8AC3E}">
        <p14:creationId xmlns:p14="http://schemas.microsoft.com/office/powerpoint/2010/main" val="38050349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Currency-Deposit Ratio</a:t>
            </a:r>
            <a:endParaRPr lang="en-US" dirty="0"/>
          </a:p>
        </p:txBody>
      </p:sp>
      <p:sp>
        <p:nvSpPr>
          <p:cNvPr id="3" name="Content Placeholder 2"/>
          <p:cNvSpPr>
            <a:spLocks noGrp="1"/>
          </p:cNvSpPr>
          <p:nvPr>
            <p:ph idx="1"/>
          </p:nvPr>
        </p:nvSpPr>
        <p:spPr/>
        <p:txBody>
          <a:bodyPr>
            <a:normAutofit/>
          </a:bodyPr>
          <a:lstStyle/>
          <a:p>
            <a:r>
              <a:rPr lang="en-US" b="1" i="1" dirty="0" smtClean="0">
                <a:solidFill>
                  <a:srgbClr val="0070C0"/>
                </a:solidFill>
              </a:rPr>
              <a:t>cd</a:t>
            </a:r>
            <a:r>
              <a:rPr lang="en-US" b="1" dirty="0" smtClean="0">
                <a:solidFill>
                  <a:srgbClr val="0070C0"/>
                </a:solidFill>
              </a:rPr>
              <a:t> = </a:t>
            </a:r>
            <a:r>
              <a:rPr lang="en-US" b="1" i="1" dirty="0" smtClean="0">
                <a:solidFill>
                  <a:srgbClr val="0070C0"/>
                </a:solidFill>
              </a:rPr>
              <a:t>C</a:t>
            </a:r>
            <a:r>
              <a:rPr lang="en-US" b="1" dirty="0" smtClean="0">
                <a:solidFill>
                  <a:srgbClr val="0070C0"/>
                </a:solidFill>
              </a:rPr>
              <a:t>/</a:t>
            </a:r>
            <a:r>
              <a:rPr lang="en-US" b="1" i="1" dirty="0" smtClean="0">
                <a:solidFill>
                  <a:srgbClr val="0070C0"/>
                </a:solidFill>
              </a:rPr>
              <a:t>D</a:t>
            </a:r>
            <a:r>
              <a:rPr lang="en-US" b="1" dirty="0" smtClean="0">
                <a:solidFill>
                  <a:srgbClr val="0070C0"/>
                </a:solidFill>
              </a:rPr>
              <a:t> </a:t>
            </a:r>
            <a:r>
              <a:rPr lang="en-US" dirty="0" smtClean="0"/>
              <a:t>is the </a:t>
            </a:r>
            <a:r>
              <a:rPr lang="en-US" i="1" dirty="0" smtClean="0"/>
              <a:t>currency-deposit ratio</a:t>
            </a:r>
          </a:p>
          <a:p>
            <a:r>
              <a:rPr lang="en-US" dirty="0" smtClean="0">
                <a:solidFill>
                  <a:srgbClr val="0070C0"/>
                </a:solidFill>
              </a:rPr>
              <a:t>This is a matter of households’ preferences</a:t>
            </a:r>
          </a:p>
          <a:p>
            <a:r>
              <a:rPr lang="en-US" dirty="0" smtClean="0"/>
              <a:t>When people feel distrust of banks they may reduce their bank deposits (</a:t>
            </a:r>
            <a:r>
              <a:rPr lang="en-US" i="1" dirty="0" smtClean="0"/>
              <a:t>D</a:t>
            </a:r>
            <a:r>
              <a:rPr lang="en-US" dirty="0" smtClean="0">
                <a:latin typeface="Calibri" panose="020F0502020204030204" pitchFamily="34" charset="0"/>
                <a:cs typeface="Calibri" panose="020F0502020204030204" pitchFamily="34" charset="0"/>
              </a:rPr>
              <a:t>↓</a:t>
            </a:r>
            <a:r>
              <a:rPr lang="en-US" dirty="0" smtClean="0"/>
              <a:t>) and increase their </a:t>
            </a:r>
            <a:r>
              <a:rPr lang="en-US" dirty="0"/>
              <a:t>currency holdings </a:t>
            </a:r>
            <a:r>
              <a:rPr lang="en-US" dirty="0" smtClean="0"/>
              <a:t>(</a:t>
            </a:r>
            <a:r>
              <a:rPr lang="en-US" i="1" dirty="0" smtClean="0"/>
              <a:t>C</a:t>
            </a:r>
            <a:r>
              <a:rPr lang="en-US" dirty="0" smtClean="0"/>
              <a:t>↑</a:t>
            </a:r>
            <a:r>
              <a:rPr lang="en-US" dirty="0"/>
              <a:t>)</a:t>
            </a:r>
            <a:endParaRPr lang="en-US" dirty="0" smtClean="0"/>
          </a:p>
          <a:p>
            <a:r>
              <a:rPr lang="en-US" dirty="0" smtClean="0"/>
              <a:t>This increases the </a:t>
            </a:r>
            <a:r>
              <a:rPr lang="en-US" dirty="0"/>
              <a:t>currency-deposit ratio</a:t>
            </a:r>
            <a:r>
              <a:rPr lang="en-US" dirty="0" smtClean="0"/>
              <a:t> (</a:t>
            </a:r>
            <a:r>
              <a:rPr lang="en-US" i="1" dirty="0" smtClean="0"/>
              <a:t>cd</a:t>
            </a:r>
            <a:r>
              <a:rPr lang="en-US" dirty="0" smtClean="0"/>
              <a:t>↑)</a:t>
            </a:r>
          </a:p>
          <a:p>
            <a:r>
              <a:rPr lang="en-US" i="1" dirty="0" smtClean="0"/>
              <a:t>cd</a:t>
            </a:r>
            <a:r>
              <a:rPr lang="en-US" dirty="0" smtClean="0"/>
              <a:t> is assumed exogenous</a:t>
            </a:r>
          </a:p>
        </p:txBody>
      </p:sp>
    </p:spTree>
    <p:extLst>
      <p:ext uri="{BB962C8B-B14F-4D97-AF65-F5344CB8AC3E}">
        <p14:creationId xmlns:p14="http://schemas.microsoft.com/office/powerpoint/2010/main" val="25375869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Reserve-Deposit Ratio</a:t>
            </a:r>
            <a:endParaRPr lang="en-US" dirty="0"/>
          </a:p>
        </p:txBody>
      </p:sp>
      <p:sp>
        <p:nvSpPr>
          <p:cNvPr id="3" name="Content Placeholder 2"/>
          <p:cNvSpPr>
            <a:spLocks noGrp="1"/>
          </p:cNvSpPr>
          <p:nvPr>
            <p:ph idx="1"/>
          </p:nvPr>
        </p:nvSpPr>
        <p:spPr/>
        <p:txBody>
          <a:bodyPr>
            <a:normAutofit/>
          </a:bodyPr>
          <a:lstStyle/>
          <a:p>
            <a:r>
              <a:rPr lang="en-US" b="1" i="1" dirty="0" err="1" smtClean="0">
                <a:solidFill>
                  <a:srgbClr val="0070C0"/>
                </a:solidFill>
              </a:rPr>
              <a:t>rd</a:t>
            </a:r>
            <a:r>
              <a:rPr lang="en-US" b="1" i="1" dirty="0" smtClean="0">
                <a:solidFill>
                  <a:srgbClr val="0070C0"/>
                </a:solidFill>
              </a:rPr>
              <a:t> = R</a:t>
            </a:r>
            <a:r>
              <a:rPr lang="en-US" b="1" dirty="0" smtClean="0">
                <a:solidFill>
                  <a:srgbClr val="0070C0"/>
                </a:solidFill>
              </a:rPr>
              <a:t>/</a:t>
            </a:r>
            <a:r>
              <a:rPr lang="en-US" b="1" i="1" dirty="0" smtClean="0">
                <a:solidFill>
                  <a:srgbClr val="0070C0"/>
                </a:solidFill>
              </a:rPr>
              <a:t>D</a:t>
            </a:r>
            <a:r>
              <a:rPr lang="en-US" b="1" dirty="0" smtClean="0">
                <a:solidFill>
                  <a:srgbClr val="0070C0"/>
                </a:solidFill>
              </a:rPr>
              <a:t> </a:t>
            </a:r>
            <a:r>
              <a:rPr lang="en-US" dirty="0" smtClean="0"/>
              <a:t>is the </a:t>
            </a:r>
            <a:r>
              <a:rPr lang="en-US" i="1" dirty="0" smtClean="0"/>
              <a:t>reserve-deposit ratio</a:t>
            </a:r>
            <a:endParaRPr lang="en-US" dirty="0" smtClean="0"/>
          </a:p>
          <a:p>
            <a:pPr lvl="1"/>
            <a:r>
              <a:rPr lang="en-US" dirty="0" smtClean="0"/>
              <a:t>Note that 0 &lt; </a:t>
            </a:r>
            <a:r>
              <a:rPr lang="en-US" i="1" dirty="0" err="1" smtClean="0"/>
              <a:t>rd</a:t>
            </a:r>
            <a:r>
              <a:rPr lang="en-US" dirty="0" smtClean="0"/>
              <a:t> &lt; 1</a:t>
            </a:r>
          </a:p>
          <a:p>
            <a:r>
              <a:rPr lang="en-US" dirty="0">
                <a:solidFill>
                  <a:srgbClr val="0070C0"/>
                </a:solidFill>
              </a:rPr>
              <a:t>This is a matter of </a:t>
            </a:r>
            <a:r>
              <a:rPr lang="en-US" dirty="0" smtClean="0">
                <a:solidFill>
                  <a:srgbClr val="0070C0"/>
                </a:solidFill>
              </a:rPr>
              <a:t>banks</a:t>
            </a:r>
            <a:r>
              <a:rPr lang="en-US" dirty="0">
                <a:solidFill>
                  <a:srgbClr val="0070C0"/>
                </a:solidFill>
              </a:rPr>
              <a:t>’ preferences</a:t>
            </a:r>
          </a:p>
          <a:p>
            <a:r>
              <a:rPr lang="en-US" dirty="0"/>
              <a:t>When </a:t>
            </a:r>
            <a:r>
              <a:rPr lang="en-US" dirty="0" smtClean="0"/>
              <a:t>banks are afraid to make loans or buy securities, they increase their idle reserves</a:t>
            </a:r>
            <a:r>
              <a:rPr lang="en-US" dirty="0"/>
              <a:t> </a:t>
            </a:r>
            <a:r>
              <a:rPr lang="en-US" dirty="0" smtClean="0"/>
              <a:t>(</a:t>
            </a:r>
            <a:r>
              <a:rPr lang="en-US" i="1" dirty="0" smtClean="0"/>
              <a:t>R</a:t>
            </a:r>
            <a:r>
              <a:rPr lang="en-US" dirty="0" smtClean="0"/>
              <a:t>↑</a:t>
            </a:r>
            <a:r>
              <a:rPr lang="en-US" dirty="0"/>
              <a:t>)</a:t>
            </a:r>
            <a:endParaRPr lang="en-US" dirty="0" smtClean="0"/>
          </a:p>
          <a:p>
            <a:r>
              <a:rPr lang="en-US" dirty="0" smtClean="0"/>
              <a:t>This </a:t>
            </a:r>
            <a:r>
              <a:rPr lang="en-US" dirty="0"/>
              <a:t>increases the </a:t>
            </a:r>
            <a:r>
              <a:rPr lang="en-US" dirty="0" smtClean="0"/>
              <a:t>reserve-deposit </a:t>
            </a:r>
            <a:r>
              <a:rPr lang="en-US" dirty="0"/>
              <a:t>ratio </a:t>
            </a:r>
            <a:r>
              <a:rPr lang="en-US" dirty="0" smtClean="0"/>
              <a:t>(</a:t>
            </a:r>
            <a:r>
              <a:rPr lang="en-US" i="1" dirty="0" err="1" smtClean="0"/>
              <a:t>rd</a:t>
            </a:r>
            <a:r>
              <a:rPr lang="en-US" dirty="0"/>
              <a:t>↑)</a:t>
            </a:r>
          </a:p>
          <a:p>
            <a:r>
              <a:rPr lang="en-US" i="1" dirty="0" err="1" smtClean="0"/>
              <a:t>rd</a:t>
            </a:r>
            <a:r>
              <a:rPr lang="en-US" dirty="0" smtClean="0"/>
              <a:t> </a:t>
            </a:r>
            <a:r>
              <a:rPr lang="en-US" dirty="0"/>
              <a:t>is assumed exogenous</a:t>
            </a:r>
            <a:endParaRPr lang="en-US" i="1" dirty="0"/>
          </a:p>
        </p:txBody>
      </p:sp>
    </p:spTree>
    <p:extLst>
      <p:ext uri="{BB962C8B-B14F-4D97-AF65-F5344CB8AC3E}">
        <p14:creationId xmlns:p14="http://schemas.microsoft.com/office/powerpoint/2010/main" val="19806739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Demand Deposits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𝑐𝑑</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𝐷</m:t>
                    </m:r>
                  </m:oMath>
                </a14:m>
                <a:r>
                  <a:rPr lang="en-US" b="0" i="1" dirty="0" smtClean="0">
                    <a:latin typeface="Cambria Math"/>
                  </a:rPr>
                  <a:t> </a:t>
                </a:r>
                <a:r>
                  <a:rPr lang="en-US" dirty="0" smtClean="0"/>
                  <a:t>implies </a:t>
                </a:r>
                <a14:m>
                  <m:oMath xmlns:m="http://schemas.openxmlformats.org/officeDocument/2006/math">
                    <m:r>
                      <a:rPr lang="en-US" i="1">
                        <a:latin typeface="Cambria Math"/>
                      </a:rPr>
                      <m:t>𝐶</m:t>
                    </m:r>
                    <m:r>
                      <a:rPr lang="en-US" i="1">
                        <a:latin typeface="Cambria Math"/>
                      </a:rPr>
                      <m:t>=</m:t>
                    </m:r>
                    <m:r>
                      <a:rPr lang="en-US" i="1">
                        <a:latin typeface="Cambria Math"/>
                      </a:rPr>
                      <m:t>𝑐𝑑</m:t>
                    </m:r>
                    <m:r>
                      <a:rPr lang="en-US" i="1">
                        <a:latin typeface="Cambria Math"/>
                        <a:ea typeface="Cambria Math"/>
                      </a:rPr>
                      <m:t>∙</m:t>
                    </m:r>
                    <m:r>
                      <a:rPr lang="en-US" i="1">
                        <a:latin typeface="Cambria Math"/>
                        <a:ea typeface="Cambria Math"/>
                      </a:rPr>
                      <m:t>𝐷</m:t>
                    </m:r>
                  </m:oMath>
                </a14:m>
                <a:endParaRPr lang="en-US" dirty="0" smtClean="0"/>
              </a:p>
              <a:p>
                <a14:m>
                  <m:oMath xmlns:m="http://schemas.openxmlformats.org/officeDocument/2006/math">
                    <m:r>
                      <a:rPr lang="en-US" b="0" i="1" smtClean="0">
                        <a:latin typeface="Cambria Math" panose="02040503050406030204" pitchFamily="18" charset="0"/>
                      </a:rPr>
                      <m:t>𝑟</m:t>
                    </m:r>
                    <m:r>
                      <a:rPr lang="en-US" i="1">
                        <a:latin typeface="Cambria Math" panose="02040503050406030204" pitchFamily="18" charset="0"/>
                      </a:rPr>
                      <m:t>𝑑</m:t>
                    </m:r>
                    <m:r>
                      <a:rPr lang="en-US" i="1">
                        <a:latin typeface="Cambria Math" panose="02040503050406030204" pitchFamily="18" charset="0"/>
                      </a:rPr>
                      <m:t>=</m:t>
                    </m:r>
                    <m:r>
                      <a:rPr lang="en-US" b="0" i="1" smtClean="0">
                        <a:latin typeface="Cambria Math" panose="02040503050406030204" pitchFamily="18" charset="0"/>
                      </a:rPr>
                      <m:t>𝑅</m:t>
                    </m:r>
                    <m:r>
                      <a:rPr lang="en-US" i="1">
                        <a:latin typeface="Cambria Math" panose="02040503050406030204" pitchFamily="18" charset="0"/>
                      </a:rPr>
                      <m:t>/</m:t>
                    </m:r>
                    <m:r>
                      <a:rPr lang="en-US" i="1">
                        <a:latin typeface="Cambria Math" panose="02040503050406030204" pitchFamily="18" charset="0"/>
                      </a:rPr>
                      <m:t>𝐷</m:t>
                    </m:r>
                  </m:oMath>
                </a14:m>
                <a:r>
                  <a:rPr lang="en-US" i="1" dirty="0">
                    <a:latin typeface="Cambria Math"/>
                  </a:rPr>
                  <a:t> </a:t>
                </a:r>
                <a:r>
                  <a:rPr lang="en-US" dirty="0"/>
                  <a:t>implies </a:t>
                </a:r>
                <a14:m>
                  <m:oMath xmlns:m="http://schemas.openxmlformats.org/officeDocument/2006/math">
                    <m:r>
                      <a:rPr lang="en-US" b="0" i="1" smtClean="0">
                        <a:latin typeface="Cambria Math" panose="02040503050406030204" pitchFamily="18" charset="0"/>
                      </a:rPr>
                      <m:t>𝑅</m:t>
                    </m:r>
                    <m:r>
                      <a:rPr lang="en-US" i="1">
                        <a:latin typeface="Cambria Math"/>
                      </a:rPr>
                      <m:t>=</m:t>
                    </m:r>
                    <m:r>
                      <a:rPr lang="en-US" b="0" i="1" smtClean="0">
                        <a:latin typeface="Cambria Math" panose="02040503050406030204" pitchFamily="18" charset="0"/>
                      </a:rPr>
                      <m:t>𝑟</m:t>
                    </m:r>
                    <m:r>
                      <a:rPr lang="en-US" i="1">
                        <a:latin typeface="Cambria Math"/>
                      </a:rPr>
                      <m:t>𝑑</m:t>
                    </m:r>
                    <m:r>
                      <a:rPr lang="en-US" i="1">
                        <a:latin typeface="Cambria Math"/>
                        <a:ea typeface="Cambria Math"/>
                      </a:rPr>
                      <m:t>∙</m:t>
                    </m:r>
                    <m:r>
                      <a:rPr lang="en-US" i="1">
                        <a:latin typeface="Cambria Math"/>
                        <a:ea typeface="Cambria Math"/>
                      </a:rPr>
                      <m:t>𝐷</m:t>
                    </m:r>
                  </m:oMath>
                </a14:m>
                <a:endParaRPr lang="en-US" dirty="0"/>
              </a:p>
              <a:p>
                <a:endParaRPr lang="en-US" dirty="0"/>
              </a:p>
              <a:p>
                <a14:m>
                  <m:oMath xmlns:m="http://schemas.openxmlformats.org/officeDocument/2006/math">
                    <m:r>
                      <a:rPr lang="en-US" b="0" i="1" smtClean="0">
                        <a:latin typeface="Cambria Math"/>
                      </a:rPr>
                      <m:t>𝐵</m:t>
                    </m:r>
                    <m:r>
                      <a:rPr lang="en-US" b="0" i="1" smtClean="0">
                        <a:latin typeface="Cambria Math"/>
                      </a:rPr>
                      <m:t>=</m:t>
                    </m:r>
                    <m:r>
                      <a:rPr lang="en-US" b="0" i="1" smtClean="0">
                        <a:latin typeface="Cambria Math"/>
                      </a:rPr>
                      <m:t>𝐶</m:t>
                    </m:r>
                    <m:r>
                      <a:rPr lang="en-US" b="0" i="1" smtClean="0">
                        <a:latin typeface="Cambria Math"/>
                      </a:rPr>
                      <m:t>+</m:t>
                    </m:r>
                    <m:r>
                      <a:rPr lang="en-US" b="0" i="1" smtClean="0">
                        <a:latin typeface="Cambria Math"/>
                      </a:rPr>
                      <m:t>𝑅</m:t>
                    </m:r>
                    <m:r>
                      <a:rPr lang="en-US" b="0" i="1" smtClean="0">
                        <a:latin typeface="Cambria Math"/>
                      </a:rPr>
                      <m:t>=</m:t>
                    </m:r>
                    <m:r>
                      <a:rPr lang="en-US" b="0" i="1" smtClean="0">
                        <a:latin typeface="Cambria Math"/>
                      </a:rPr>
                      <m:t>𝑐𝑑</m:t>
                    </m:r>
                    <m:r>
                      <a:rPr lang="en-US" b="0" i="1" smtClean="0">
                        <a:latin typeface="Cambria Math"/>
                        <a:ea typeface="Cambria Math"/>
                      </a:rPr>
                      <m:t>∙</m:t>
                    </m:r>
                    <m:r>
                      <a:rPr lang="en-US" b="0" i="1" smtClean="0">
                        <a:latin typeface="Cambria Math"/>
                        <a:ea typeface="Cambria Math"/>
                      </a:rPr>
                      <m:t>𝐷</m:t>
                    </m:r>
                    <m:r>
                      <a:rPr lang="en-US" b="0" i="1" smtClean="0">
                        <a:latin typeface="Cambria Math"/>
                        <a:ea typeface="Cambria Math"/>
                      </a:rPr>
                      <m:t>+</m:t>
                    </m:r>
                    <m:r>
                      <a:rPr lang="en-US" b="0" i="1" smtClean="0">
                        <a:latin typeface="Cambria Math"/>
                        <a:ea typeface="Cambria Math"/>
                      </a:rPr>
                      <m:t>𝑟𝑑</m:t>
                    </m:r>
                    <m:r>
                      <a:rPr lang="en-US" b="0" i="1" smtClean="0">
                        <a:latin typeface="Cambria Math"/>
                        <a:ea typeface="Cambria Math"/>
                      </a:rPr>
                      <m:t>∙</m:t>
                    </m:r>
                    <m:r>
                      <a:rPr lang="en-US" b="0" i="1" smtClean="0">
                        <a:latin typeface="Cambria Math"/>
                        <a:ea typeface="Cambria Math"/>
                      </a:rPr>
                      <m:t>𝐷</m:t>
                    </m:r>
                    <m:r>
                      <a:rPr lang="en-US" b="0" i="1" smtClean="0">
                        <a:latin typeface="Cambria Math"/>
                        <a:ea typeface="Cambria Math"/>
                      </a:rPr>
                      <m:t>=(</m:t>
                    </m:r>
                    <m:r>
                      <a:rPr lang="en-US" b="0" i="1" smtClean="0">
                        <a:latin typeface="Cambria Math"/>
                        <a:ea typeface="Cambria Math"/>
                      </a:rPr>
                      <m:t>𝑐𝑑</m:t>
                    </m:r>
                    <m:r>
                      <a:rPr lang="en-US" b="0" i="1" smtClean="0">
                        <a:latin typeface="Cambria Math"/>
                        <a:ea typeface="Cambria Math"/>
                      </a:rPr>
                      <m:t>+</m:t>
                    </m:r>
                    <m:r>
                      <a:rPr lang="en-US" b="0" i="1" smtClean="0">
                        <a:latin typeface="Cambria Math"/>
                        <a:ea typeface="Cambria Math"/>
                      </a:rPr>
                      <m:t>𝑟𝑑</m:t>
                    </m:r>
                    <m:r>
                      <a:rPr lang="en-US" b="0" i="1" smtClean="0">
                        <a:latin typeface="Cambria Math"/>
                        <a:ea typeface="Cambria Math"/>
                      </a:rPr>
                      <m:t>)∙</m:t>
                    </m:r>
                    <m:r>
                      <a:rPr lang="en-US" b="0" i="1" smtClean="0">
                        <a:latin typeface="Cambria Math"/>
                        <a:ea typeface="Cambria Math"/>
                      </a:rPr>
                      <m:t>𝐷</m:t>
                    </m:r>
                  </m:oMath>
                </a14:m>
                <a:endParaRPr lang="en-US" dirty="0" smtClean="0"/>
              </a:p>
              <a:p>
                <a:r>
                  <a:rPr lang="en-US" dirty="0" smtClean="0"/>
                  <a:t>Therefore, </a:t>
                </a:r>
                <a14:m>
                  <m:oMath xmlns:m="http://schemas.openxmlformats.org/officeDocument/2006/math">
                    <m:r>
                      <a:rPr lang="en-US" b="0" i="1" smtClean="0">
                        <a:latin typeface="Cambria Math"/>
                      </a:rPr>
                      <m:t>𝐷</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𝑐𝑑</m:t>
                        </m:r>
                        <m:r>
                          <a:rPr lang="en-US" b="0" i="1" smtClean="0">
                            <a:latin typeface="Cambria Math"/>
                          </a:rPr>
                          <m:t>+</m:t>
                        </m:r>
                        <m:r>
                          <a:rPr lang="en-US" b="0" i="1" smtClean="0">
                            <a:latin typeface="Cambria Math"/>
                          </a:rPr>
                          <m:t>𝑟𝑑</m:t>
                        </m:r>
                      </m:den>
                    </m:f>
                    <m:r>
                      <a:rPr lang="en-US" b="0" i="1" smtClean="0">
                        <a:latin typeface="Cambria Math"/>
                        <a:ea typeface="Cambria Math"/>
                      </a:rPr>
                      <m:t>∙</m:t>
                    </m:r>
                    <m:r>
                      <a:rPr lang="en-US" b="0" i="1" smtClean="0">
                        <a:latin typeface="Cambria Math"/>
                        <a:ea typeface="Cambria Math"/>
                      </a:rPr>
                      <m:t>𝐵</m:t>
                    </m:r>
                  </m:oMath>
                </a14:m>
                <a:endParaRPr lang="en-US" dirty="0" smtClean="0"/>
              </a:p>
              <a:p>
                <a:r>
                  <a:rPr lang="en-US" dirty="0" smtClean="0"/>
                  <a:t>We have expressed an endogenous variable, </a:t>
                </a:r>
                <a:r>
                  <a:rPr lang="en-US" i="1" dirty="0" smtClean="0"/>
                  <a:t>D</a:t>
                </a:r>
                <a:r>
                  <a:rPr lang="en-US" dirty="0" smtClean="0"/>
                  <a:t>, entirely in terms of our exogenous variables (</a:t>
                </a:r>
                <a:r>
                  <a:rPr lang="en-US" i="1" dirty="0" smtClean="0"/>
                  <a:t>cd</a:t>
                </a:r>
                <a:r>
                  <a:rPr lang="en-US" dirty="0" smtClean="0"/>
                  <a:t>, </a:t>
                </a:r>
                <a:r>
                  <a:rPr lang="en-US" i="1" dirty="0" err="1" smtClean="0"/>
                  <a:t>rd</a:t>
                </a:r>
                <a:r>
                  <a:rPr lang="en-US" dirty="0" smtClean="0"/>
                  <a:t>, and </a:t>
                </a:r>
                <a:r>
                  <a:rPr lang="en-US" i="1" dirty="0" smtClean="0"/>
                  <a:t>B</a:t>
                </a:r>
                <a:r>
                  <a:rPr lang="en-US" dirty="0" smtClean="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78" t="-1617"/>
                </a:stretch>
              </a:blipFill>
            </p:spPr>
            <p:txBody>
              <a:bodyPr/>
              <a:lstStyle/>
              <a:p>
                <a:r>
                  <a:rPr lang="en-US">
                    <a:noFill/>
                  </a:rPr>
                  <a:t> </a:t>
                </a:r>
              </a:p>
            </p:txBody>
          </p:sp>
        </mc:Fallback>
      </mc:AlternateContent>
    </p:spTree>
    <p:extLst>
      <p:ext uri="{BB962C8B-B14F-4D97-AF65-F5344CB8AC3E}">
        <p14:creationId xmlns:p14="http://schemas.microsoft.com/office/powerpoint/2010/main" val="2599718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money?</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1185915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Currency held by the public</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We just saw that </a:t>
                </a:r>
                <a14:m>
                  <m:oMath xmlns:m="http://schemas.openxmlformats.org/officeDocument/2006/math">
                    <m:r>
                      <a:rPr lang="en-US" i="1">
                        <a:latin typeface="Cambria Math"/>
                      </a:rPr>
                      <m:t>𝐷</m:t>
                    </m:r>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𝑐𝑑</m:t>
                        </m:r>
                        <m:r>
                          <a:rPr lang="en-US" i="1">
                            <a:latin typeface="Cambria Math"/>
                          </a:rPr>
                          <m:t>+</m:t>
                        </m:r>
                        <m:r>
                          <a:rPr lang="en-US" i="1">
                            <a:latin typeface="Cambria Math"/>
                          </a:rPr>
                          <m:t>𝑟𝑑</m:t>
                        </m:r>
                      </m:den>
                    </m:f>
                    <m:r>
                      <a:rPr lang="en-US" i="1">
                        <a:latin typeface="Cambria Math"/>
                        <a:ea typeface="Cambria Math"/>
                      </a:rPr>
                      <m:t>∙</m:t>
                    </m:r>
                    <m:r>
                      <a:rPr lang="en-US" i="1">
                        <a:latin typeface="Cambria Math"/>
                        <a:ea typeface="Cambria Math"/>
                      </a:rPr>
                      <m:t>𝐵</m:t>
                    </m:r>
                  </m:oMath>
                </a14:m>
                <a:endParaRPr lang="en-US" dirty="0"/>
              </a:p>
              <a:p>
                <a14:m>
                  <m:oMath xmlns:m="http://schemas.openxmlformats.org/officeDocument/2006/math">
                    <m:r>
                      <a:rPr lang="en-US" b="0" i="1" smtClean="0">
                        <a:latin typeface="Cambria Math"/>
                      </a:rPr>
                      <m:t>𝐶</m:t>
                    </m:r>
                    <m:r>
                      <a:rPr lang="en-US" b="0" i="1" smtClean="0">
                        <a:latin typeface="Cambria Math"/>
                      </a:rPr>
                      <m:t>=</m:t>
                    </m:r>
                    <m:r>
                      <a:rPr lang="en-US" b="0" i="1" smtClean="0">
                        <a:latin typeface="Cambria Math"/>
                      </a:rPr>
                      <m:t>𝑐𝑑</m:t>
                    </m:r>
                    <m:r>
                      <a:rPr lang="en-US" b="0" i="1" smtClean="0">
                        <a:latin typeface="Cambria Math"/>
                        <a:ea typeface="Cambria Math"/>
                      </a:rPr>
                      <m:t>×</m:t>
                    </m:r>
                    <m:r>
                      <a:rPr lang="en-US" b="0" i="1" smtClean="0">
                        <a:latin typeface="Cambria Math"/>
                        <a:ea typeface="Cambria Math"/>
                      </a:rPr>
                      <m:t>𝐷</m:t>
                    </m:r>
                    <m:r>
                      <a:rPr lang="en-US" b="0" i="1" smtClean="0">
                        <a:latin typeface="Cambria Math"/>
                        <a:ea typeface="Cambria Math"/>
                      </a:rPr>
                      <m:t>=</m:t>
                    </m:r>
                    <m:f>
                      <m:fPr>
                        <m:ctrlPr>
                          <a:rPr lang="en-US" i="1">
                            <a:latin typeface="Cambria Math" panose="02040503050406030204" pitchFamily="18" charset="0"/>
                          </a:rPr>
                        </m:ctrlPr>
                      </m:fPr>
                      <m:num>
                        <m:r>
                          <a:rPr lang="en-US" b="0" i="1" smtClean="0">
                            <a:latin typeface="Cambria Math"/>
                          </a:rPr>
                          <m:t>𝑐𝑑</m:t>
                        </m:r>
                      </m:num>
                      <m:den>
                        <m:r>
                          <a:rPr lang="en-US" i="1">
                            <a:latin typeface="Cambria Math"/>
                          </a:rPr>
                          <m:t>𝑐𝑑</m:t>
                        </m:r>
                        <m:r>
                          <a:rPr lang="en-US" i="1">
                            <a:latin typeface="Cambria Math"/>
                          </a:rPr>
                          <m:t>+</m:t>
                        </m:r>
                        <m:r>
                          <a:rPr lang="en-US" i="1">
                            <a:latin typeface="Cambria Math"/>
                          </a:rPr>
                          <m:t>𝑟𝑑</m:t>
                        </m:r>
                      </m:den>
                    </m:f>
                    <m:r>
                      <a:rPr lang="en-US" i="1">
                        <a:latin typeface="Cambria Math"/>
                        <a:ea typeface="Cambria Math"/>
                      </a:rPr>
                      <m:t>∙</m:t>
                    </m:r>
                    <m:r>
                      <a:rPr lang="en-US" i="1">
                        <a:latin typeface="Cambria Math"/>
                        <a:ea typeface="Cambria Math"/>
                      </a:rPr>
                      <m:t>𝐵</m:t>
                    </m:r>
                  </m:oMath>
                </a14:m>
                <a:endParaRPr lang="en-US" dirty="0" smtClean="0"/>
              </a:p>
              <a:p>
                <a:r>
                  <a:rPr lang="en-US" dirty="0" smtClean="0"/>
                  <a:t>Again, we </a:t>
                </a:r>
                <a:r>
                  <a:rPr lang="en-US" dirty="0"/>
                  <a:t>have expressed an endogenous variable, </a:t>
                </a:r>
                <a:r>
                  <a:rPr lang="en-US" i="1" dirty="0" smtClean="0"/>
                  <a:t>C</a:t>
                </a:r>
                <a:r>
                  <a:rPr lang="en-US" dirty="0" smtClean="0"/>
                  <a:t>, </a:t>
                </a:r>
                <a:r>
                  <a:rPr lang="en-US" dirty="0"/>
                  <a:t>entirely in terms of our exogenous variables (</a:t>
                </a:r>
                <a:r>
                  <a:rPr lang="en-US" i="1" dirty="0"/>
                  <a:t>cd</a:t>
                </a:r>
                <a:r>
                  <a:rPr lang="en-US" dirty="0"/>
                  <a:t>, </a:t>
                </a:r>
                <a:r>
                  <a:rPr lang="en-US" i="1" dirty="0" err="1"/>
                  <a:t>rd</a:t>
                </a:r>
                <a:r>
                  <a:rPr lang="en-US" dirty="0"/>
                  <a:t>, and </a:t>
                </a:r>
                <a:r>
                  <a:rPr lang="en-US" i="1" dirty="0"/>
                  <a:t>B</a:t>
                </a:r>
                <a:r>
                  <a:rPr lang="en-US" dirty="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78"/>
                </a:stretch>
              </a:blipFill>
            </p:spPr>
            <p:txBody>
              <a:bodyPr/>
              <a:lstStyle/>
              <a:p>
                <a:r>
                  <a:rPr lang="en-US">
                    <a:noFill/>
                  </a:rPr>
                  <a:t> </a:t>
                </a:r>
              </a:p>
            </p:txBody>
          </p:sp>
        </mc:Fallback>
      </mc:AlternateContent>
    </p:spTree>
    <p:extLst>
      <p:ext uri="{BB962C8B-B14F-4D97-AF65-F5344CB8AC3E}">
        <p14:creationId xmlns:p14="http://schemas.microsoft.com/office/powerpoint/2010/main" val="11582627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Reserves held by banks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just saw that </a:t>
                </a:r>
                <a14:m>
                  <m:oMath xmlns:m="http://schemas.openxmlformats.org/officeDocument/2006/math">
                    <m:r>
                      <a:rPr lang="en-US" i="1">
                        <a:latin typeface="Cambria Math"/>
                      </a:rPr>
                      <m:t>𝐷</m:t>
                    </m:r>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𝑐𝑑</m:t>
                        </m:r>
                        <m:r>
                          <a:rPr lang="en-US" i="1">
                            <a:latin typeface="Cambria Math"/>
                          </a:rPr>
                          <m:t>+</m:t>
                        </m:r>
                        <m:r>
                          <a:rPr lang="en-US" i="1">
                            <a:latin typeface="Cambria Math"/>
                          </a:rPr>
                          <m:t>𝑟𝑑</m:t>
                        </m:r>
                      </m:den>
                    </m:f>
                    <m:r>
                      <a:rPr lang="en-US" i="1">
                        <a:latin typeface="Cambria Math"/>
                        <a:ea typeface="Cambria Math"/>
                      </a:rPr>
                      <m:t>∙</m:t>
                    </m:r>
                    <m:r>
                      <a:rPr lang="en-US" i="1">
                        <a:latin typeface="Cambria Math"/>
                        <a:ea typeface="Cambria Math"/>
                      </a:rPr>
                      <m:t>𝐵</m:t>
                    </m:r>
                  </m:oMath>
                </a14:m>
                <a:endParaRPr lang="en-US" dirty="0"/>
              </a:p>
              <a:p>
                <a14:m>
                  <m:oMath xmlns:m="http://schemas.openxmlformats.org/officeDocument/2006/math">
                    <m:r>
                      <a:rPr lang="en-US" b="0" i="1" smtClean="0">
                        <a:latin typeface="Cambria Math"/>
                      </a:rPr>
                      <m:t>𝑅</m:t>
                    </m:r>
                    <m:r>
                      <a:rPr lang="en-US" i="1">
                        <a:latin typeface="Cambria Math"/>
                      </a:rPr>
                      <m:t>=</m:t>
                    </m:r>
                    <m:r>
                      <a:rPr lang="en-US" b="0" i="1" smtClean="0">
                        <a:latin typeface="Cambria Math"/>
                      </a:rPr>
                      <m:t>𝑟</m:t>
                    </m:r>
                    <m:r>
                      <a:rPr lang="en-US" i="1">
                        <a:latin typeface="Cambria Math"/>
                      </a:rPr>
                      <m:t>𝑑</m:t>
                    </m:r>
                    <m:r>
                      <a:rPr lang="en-US" i="1">
                        <a:latin typeface="Cambria Math"/>
                        <a:ea typeface="Cambria Math"/>
                      </a:rPr>
                      <m:t>×</m:t>
                    </m:r>
                    <m:r>
                      <a:rPr lang="en-US" i="1">
                        <a:latin typeface="Cambria Math"/>
                        <a:ea typeface="Cambria Math"/>
                      </a:rPr>
                      <m:t>𝐷</m:t>
                    </m:r>
                    <m:r>
                      <a:rPr lang="en-US" i="1">
                        <a:latin typeface="Cambria Math"/>
                        <a:ea typeface="Cambria Math"/>
                      </a:rPr>
                      <m:t>=</m:t>
                    </m:r>
                    <m:f>
                      <m:fPr>
                        <m:ctrlPr>
                          <a:rPr lang="en-US" i="1">
                            <a:latin typeface="Cambria Math" panose="02040503050406030204" pitchFamily="18" charset="0"/>
                          </a:rPr>
                        </m:ctrlPr>
                      </m:fPr>
                      <m:num>
                        <m:r>
                          <a:rPr lang="en-US" b="0" i="1" smtClean="0">
                            <a:latin typeface="Cambria Math"/>
                          </a:rPr>
                          <m:t>𝑟</m:t>
                        </m:r>
                        <m:r>
                          <a:rPr lang="en-US" i="1">
                            <a:latin typeface="Cambria Math"/>
                          </a:rPr>
                          <m:t>𝑑</m:t>
                        </m:r>
                      </m:num>
                      <m:den>
                        <m:r>
                          <a:rPr lang="en-US" i="1">
                            <a:latin typeface="Cambria Math"/>
                          </a:rPr>
                          <m:t>𝑐𝑑</m:t>
                        </m:r>
                        <m:r>
                          <a:rPr lang="en-US" i="1">
                            <a:latin typeface="Cambria Math"/>
                          </a:rPr>
                          <m:t>+</m:t>
                        </m:r>
                        <m:r>
                          <a:rPr lang="en-US" i="1">
                            <a:latin typeface="Cambria Math"/>
                          </a:rPr>
                          <m:t>𝑟𝑑</m:t>
                        </m:r>
                      </m:den>
                    </m:f>
                    <m:r>
                      <a:rPr lang="en-US" i="1">
                        <a:latin typeface="Cambria Math"/>
                        <a:ea typeface="Cambria Math"/>
                      </a:rPr>
                      <m:t>∙</m:t>
                    </m:r>
                    <m:r>
                      <a:rPr lang="en-US" i="1">
                        <a:latin typeface="Cambria Math"/>
                        <a:ea typeface="Cambria Math"/>
                      </a:rPr>
                      <m:t>𝐵</m:t>
                    </m:r>
                  </m:oMath>
                </a14:m>
                <a:endParaRPr lang="en-US" dirty="0"/>
              </a:p>
              <a:p>
                <a:r>
                  <a:rPr lang="en-US" dirty="0"/>
                  <a:t>Again, we have expressed an endogenous variable, </a:t>
                </a:r>
                <a:r>
                  <a:rPr lang="en-US" i="1" dirty="0" smtClean="0"/>
                  <a:t>R</a:t>
                </a:r>
                <a:r>
                  <a:rPr lang="en-US" dirty="0" smtClean="0"/>
                  <a:t>, </a:t>
                </a:r>
                <a:r>
                  <a:rPr lang="en-US" dirty="0"/>
                  <a:t>entirely in terms of our exogenous variables (</a:t>
                </a:r>
                <a:r>
                  <a:rPr lang="en-US" i="1" dirty="0"/>
                  <a:t>cd</a:t>
                </a:r>
                <a:r>
                  <a:rPr lang="en-US" dirty="0"/>
                  <a:t>, </a:t>
                </a:r>
                <a:r>
                  <a:rPr lang="en-US" i="1" dirty="0" err="1"/>
                  <a:t>rd</a:t>
                </a:r>
                <a:r>
                  <a:rPr lang="en-US" dirty="0"/>
                  <a:t>, and </a:t>
                </a:r>
                <a:r>
                  <a:rPr lang="en-US" i="1" dirty="0"/>
                  <a:t>B</a:t>
                </a:r>
                <a:r>
                  <a:rPr lang="en-US" dirty="0"/>
                  <a:t>)</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78"/>
                </a:stretch>
              </a:blipFill>
            </p:spPr>
            <p:txBody>
              <a:bodyPr/>
              <a:lstStyle/>
              <a:p>
                <a:r>
                  <a:rPr lang="en-US">
                    <a:noFill/>
                  </a:rPr>
                  <a:t> </a:t>
                </a:r>
              </a:p>
            </p:txBody>
          </p:sp>
        </mc:Fallback>
      </mc:AlternateContent>
    </p:spTree>
    <p:extLst>
      <p:ext uri="{BB962C8B-B14F-4D97-AF65-F5344CB8AC3E}">
        <p14:creationId xmlns:p14="http://schemas.microsoft.com/office/powerpoint/2010/main" val="9454635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Money Supply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We know that </a:t>
                </a:r>
                <a:r>
                  <a:rPr lang="en-US" i="1" dirty="0" smtClean="0"/>
                  <a:t>M</a:t>
                </a:r>
                <a:r>
                  <a:rPr lang="en-US" dirty="0" smtClean="0"/>
                  <a:t> = </a:t>
                </a:r>
                <a:r>
                  <a:rPr lang="en-US" i="1" dirty="0" smtClean="0"/>
                  <a:t>C</a:t>
                </a:r>
                <a:r>
                  <a:rPr lang="en-US" dirty="0" smtClean="0"/>
                  <a:t> + </a:t>
                </a:r>
                <a:r>
                  <a:rPr lang="en-US" i="1" dirty="0" smtClean="0"/>
                  <a:t>D</a:t>
                </a:r>
                <a:r>
                  <a:rPr lang="en-US" dirty="0" smtClean="0"/>
                  <a:t>. Therefore,</a:t>
                </a:r>
              </a:p>
              <a:p>
                <a14:m>
                  <m:oMath xmlns:m="http://schemas.openxmlformats.org/officeDocument/2006/math">
                    <m:r>
                      <a:rPr lang="en-US" b="0" i="1" smtClean="0">
                        <a:latin typeface="Cambria Math"/>
                      </a:rPr>
                      <m:t>𝑀</m:t>
                    </m:r>
                    <m:r>
                      <a:rPr lang="en-US" b="0" i="1" smtClean="0">
                        <a:latin typeface="Cambria Math"/>
                      </a:rPr>
                      <m:t>=</m:t>
                    </m:r>
                    <m:f>
                      <m:fPr>
                        <m:ctrlPr>
                          <a:rPr lang="en-US" i="1">
                            <a:latin typeface="Cambria Math" panose="02040503050406030204" pitchFamily="18" charset="0"/>
                          </a:rPr>
                        </m:ctrlPr>
                      </m:fPr>
                      <m:num>
                        <m:r>
                          <a:rPr lang="en-US" i="1">
                            <a:latin typeface="Cambria Math"/>
                          </a:rPr>
                          <m:t>𝑐𝑑</m:t>
                        </m:r>
                      </m:num>
                      <m:den>
                        <m:r>
                          <a:rPr lang="en-US" i="1">
                            <a:latin typeface="Cambria Math"/>
                          </a:rPr>
                          <m:t>𝑐𝑑</m:t>
                        </m:r>
                        <m:r>
                          <a:rPr lang="en-US" i="1">
                            <a:latin typeface="Cambria Math"/>
                          </a:rPr>
                          <m:t>+</m:t>
                        </m:r>
                        <m:r>
                          <a:rPr lang="en-US" i="1">
                            <a:latin typeface="Cambria Math"/>
                          </a:rPr>
                          <m:t>𝑟𝑑</m:t>
                        </m:r>
                      </m:den>
                    </m:f>
                    <m:r>
                      <a:rPr lang="en-US" i="1">
                        <a:latin typeface="Cambria Math"/>
                        <a:ea typeface="Cambria Math"/>
                      </a:rPr>
                      <m:t>∙</m:t>
                    </m:r>
                    <m:r>
                      <a:rPr lang="en-US" i="1">
                        <a:latin typeface="Cambria Math"/>
                        <a:ea typeface="Cambria Math"/>
                      </a:rPr>
                      <m:t>𝐵</m:t>
                    </m:r>
                    <m:r>
                      <a:rPr lang="en-US" b="0" i="0" smtClean="0">
                        <a:latin typeface="Cambria Math"/>
                        <a:ea typeface="Cambria Math"/>
                      </a:rPr>
                      <m:t>+</m:t>
                    </m:r>
                    <m:f>
                      <m:fPr>
                        <m:ctrlPr>
                          <a:rPr lang="en-US" i="1">
                            <a:latin typeface="Cambria Math" panose="02040503050406030204" pitchFamily="18" charset="0"/>
                          </a:rPr>
                        </m:ctrlPr>
                      </m:fPr>
                      <m:num>
                        <m:r>
                          <a:rPr lang="en-US" b="0" i="1" smtClean="0">
                            <a:latin typeface="Cambria Math"/>
                          </a:rPr>
                          <m:t>1</m:t>
                        </m:r>
                      </m:num>
                      <m:den>
                        <m:r>
                          <a:rPr lang="en-US" i="1">
                            <a:latin typeface="Cambria Math"/>
                          </a:rPr>
                          <m:t>𝑐𝑑</m:t>
                        </m:r>
                        <m:r>
                          <a:rPr lang="en-US" i="1">
                            <a:latin typeface="Cambria Math"/>
                          </a:rPr>
                          <m:t>+</m:t>
                        </m:r>
                        <m:r>
                          <a:rPr lang="en-US" i="1">
                            <a:latin typeface="Cambria Math"/>
                          </a:rPr>
                          <m:t>𝑟𝑑</m:t>
                        </m:r>
                      </m:den>
                    </m:f>
                    <m:r>
                      <a:rPr lang="en-US" i="1">
                        <a:latin typeface="Cambria Math"/>
                        <a:ea typeface="Cambria Math"/>
                      </a:rPr>
                      <m:t>∙</m:t>
                    </m:r>
                    <m:r>
                      <a:rPr lang="en-US" i="1">
                        <a:latin typeface="Cambria Math"/>
                        <a:ea typeface="Cambria Math"/>
                      </a:rPr>
                      <m:t>𝐵</m:t>
                    </m:r>
                    <m:r>
                      <a:rPr lang="en-US" b="0" i="1" smtClean="0">
                        <a:latin typeface="Cambria Math"/>
                        <a:ea typeface="Cambria Math"/>
                      </a:rPr>
                      <m:t>=</m:t>
                    </m:r>
                    <m:f>
                      <m:fPr>
                        <m:ctrlPr>
                          <a:rPr lang="en-US" i="1">
                            <a:latin typeface="Cambria Math" panose="02040503050406030204" pitchFamily="18" charset="0"/>
                          </a:rPr>
                        </m:ctrlPr>
                      </m:fPr>
                      <m:num>
                        <m:r>
                          <a:rPr lang="en-US" i="1">
                            <a:latin typeface="Cambria Math"/>
                          </a:rPr>
                          <m:t>𝑐𝑑</m:t>
                        </m:r>
                        <m:r>
                          <a:rPr lang="en-US" b="0" i="1" smtClean="0">
                            <a:latin typeface="Cambria Math"/>
                          </a:rPr>
                          <m:t>+1</m:t>
                        </m:r>
                      </m:num>
                      <m:den>
                        <m:r>
                          <a:rPr lang="en-US" i="1">
                            <a:latin typeface="Cambria Math"/>
                          </a:rPr>
                          <m:t>𝑐𝑑</m:t>
                        </m:r>
                        <m:r>
                          <a:rPr lang="en-US" i="1">
                            <a:latin typeface="Cambria Math"/>
                          </a:rPr>
                          <m:t>+</m:t>
                        </m:r>
                        <m:r>
                          <a:rPr lang="en-US" i="1">
                            <a:latin typeface="Cambria Math"/>
                          </a:rPr>
                          <m:t>𝑟𝑑</m:t>
                        </m:r>
                      </m:den>
                    </m:f>
                    <m:r>
                      <a:rPr lang="en-US" i="1">
                        <a:latin typeface="Cambria Math"/>
                        <a:ea typeface="Cambria Math"/>
                      </a:rPr>
                      <m:t>∙</m:t>
                    </m:r>
                    <m:r>
                      <a:rPr lang="en-US" i="1">
                        <a:latin typeface="Cambria Math"/>
                        <a:ea typeface="Cambria Math"/>
                      </a:rPr>
                      <m:t>𝐵</m:t>
                    </m:r>
                  </m:oMath>
                </a14:m>
                <a:endParaRPr lang="en-US" dirty="0" smtClean="0"/>
              </a:p>
              <a:p>
                <a:r>
                  <a:rPr lang="en-US" dirty="0"/>
                  <a:t>Again, we have expressed an endogenous variable, </a:t>
                </a:r>
                <a:r>
                  <a:rPr lang="en-US" i="1" dirty="0" smtClean="0"/>
                  <a:t>M</a:t>
                </a:r>
                <a:r>
                  <a:rPr lang="en-US" dirty="0" smtClean="0"/>
                  <a:t>, </a:t>
                </a:r>
                <a:r>
                  <a:rPr lang="en-US" dirty="0"/>
                  <a:t>entirely in terms of our exogenous variables (</a:t>
                </a:r>
                <a:r>
                  <a:rPr lang="en-US" i="1" dirty="0"/>
                  <a:t>cd</a:t>
                </a:r>
                <a:r>
                  <a:rPr lang="en-US" dirty="0"/>
                  <a:t>, </a:t>
                </a:r>
                <a:r>
                  <a:rPr lang="en-US" i="1" dirty="0" err="1"/>
                  <a:t>rd</a:t>
                </a:r>
                <a:r>
                  <a:rPr lang="en-US" dirty="0"/>
                  <a:t>, and </a:t>
                </a:r>
                <a:r>
                  <a:rPr lang="en-US" i="1" dirty="0"/>
                  <a:t>B</a:t>
                </a:r>
                <a:r>
                  <a:rPr lang="en-US" dirty="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US">
                    <a:noFill/>
                  </a:rPr>
                  <a:t> </a:t>
                </a:r>
              </a:p>
            </p:txBody>
          </p:sp>
        </mc:Fallback>
      </mc:AlternateContent>
    </p:spTree>
    <p:extLst>
      <p:ext uri="{BB962C8B-B14F-4D97-AF65-F5344CB8AC3E}">
        <p14:creationId xmlns:p14="http://schemas.microsoft.com/office/powerpoint/2010/main" val="1756697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Money Multiplier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14:m>
                  <m:oMath xmlns:m="http://schemas.openxmlformats.org/officeDocument/2006/math">
                    <m:r>
                      <a:rPr lang="en-US" b="1" i="1" smtClean="0">
                        <a:solidFill>
                          <a:srgbClr val="0070C0"/>
                        </a:solidFill>
                        <a:latin typeface="Cambria Math"/>
                      </a:rPr>
                      <m:t>𝑴</m:t>
                    </m:r>
                    <m:r>
                      <a:rPr lang="en-US" b="1" i="1" smtClean="0">
                        <a:solidFill>
                          <a:srgbClr val="0070C0"/>
                        </a:solidFill>
                        <a:latin typeface="Cambria Math"/>
                      </a:rPr>
                      <m:t>=</m:t>
                    </m:r>
                    <m:f>
                      <m:fPr>
                        <m:ctrlPr>
                          <a:rPr lang="en-US" b="1" i="1" smtClean="0">
                            <a:solidFill>
                              <a:srgbClr val="0070C0"/>
                            </a:solidFill>
                            <a:latin typeface="Cambria Math" panose="02040503050406030204" pitchFamily="18" charset="0"/>
                          </a:rPr>
                        </m:ctrlPr>
                      </m:fPr>
                      <m:num>
                        <m:r>
                          <a:rPr lang="en-US" b="1" i="1" smtClean="0">
                            <a:solidFill>
                              <a:srgbClr val="0070C0"/>
                            </a:solidFill>
                            <a:latin typeface="Cambria Math"/>
                          </a:rPr>
                          <m:t>𝒄𝒅</m:t>
                        </m:r>
                        <m:r>
                          <a:rPr lang="en-US" b="1" i="1" smtClean="0">
                            <a:solidFill>
                              <a:srgbClr val="0070C0"/>
                            </a:solidFill>
                            <a:latin typeface="Cambria Math"/>
                          </a:rPr>
                          <m:t>+</m:t>
                        </m:r>
                        <m:r>
                          <a:rPr lang="en-US" b="1" i="1" smtClean="0">
                            <a:solidFill>
                              <a:srgbClr val="0070C0"/>
                            </a:solidFill>
                            <a:latin typeface="Cambria Math"/>
                          </a:rPr>
                          <m:t>𝟏</m:t>
                        </m:r>
                      </m:num>
                      <m:den>
                        <m:r>
                          <a:rPr lang="en-US" b="1" i="1" smtClean="0">
                            <a:solidFill>
                              <a:srgbClr val="0070C0"/>
                            </a:solidFill>
                            <a:latin typeface="Cambria Math"/>
                          </a:rPr>
                          <m:t>𝒄𝒅</m:t>
                        </m:r>
                        <m:r>
                          <a:rPr lang="en-US" b="1" i="1" smtClean="0">
                            <a:solidFill>
                              <a:srgbClr val="0070C0"/>
                            </a:solidFill>
                            <a:latin typeface="Cambria Math"/>
                          </a:rPr>
                          <m:t>+</m:t>
                        </m:r>
                        <m:r>
                          <a:rPr lang="en-US" b="1" i="1" smtClean="0">
                            <a:solidFill>
                              <a:srgbClr val="0070C0"/>
                            </a:solidFill>
                            <a:latin typeface="Cambria Math"/>
                          </a:rPr>
                          <m:t>𝒓𝒅</m:t>
                        </m:r>
                      </m:den>
                    </m:f>
                    <m:r>
                      <a:rPr lang="en-US" b="1" i="1" smtClean="0">
                        <a:solidFill>
                          <a:srgbClr val="0070C0"/>
                        </a:solidFill>
                        <a:latin typeface="Cambria Math"/>
                        <a:ea typeface="Cambria Math"/>
                      </a:rPr>
                      <m:t>∙</m:t>
                    </m:r>
                    <m:r>
                      <a:rPr lang="en-US" b="1" i="1" smtClean="0">
                        <a:solidFill>
                          <a:srgbClr val="0070C0"/>
                        </a:solidFill>
                        <a:latin typeface="Cambria Math"/>
                        <a:ea typeface="Cambria Math"/>
                      </a:rPr>
                      <m:t>𝑩</m:t>
                    </m:r>
                  </m:oMath>
                </a14:m>
                <a:endParaRPr lang="en-US" b="1" dirty="0" smtClean="0"/>
              </a:p>
              <a:p>
                <a:pPr marL="342900" lvl="1" indent="-342900">
                  <a:buFont typeface="Arial" pitchFamily="34" charset="0"/>
                  <a:buChar char="•"/>
                </a:pPr>
                <a:r>
                  <a:rPr lang="en-US" dirty="0" smtClean="0"/>
                  <a:t>The factor of proportionality is called the </a:t>
                </a:r>
                <a:r>
                  <a:rPr lang="en-US" b="1" dirty="0" smtClean="0"/>
                  <a:t>money multiplier</a:t>
                </a:r>
                <a:r>
                  <a:rPr lang="en-US" dirty="0" smtClean="0"/>
                  <a:t>:</a:t>
                </a:r>
              </a:p>
              <a:p>
                <a:pPr marL="742950" lvl="2" indent="-342900"/>
                <a14:m>
                  <m:oMath xmlns:m="http://schemas.openxmlformats.org/officeDocument/2006/math">
                    <m:r>
                      <a:rPr lang="en-US" b="1" i="1" smtClean="0">
                        <a:solidFill>
                          <a:srgbClr val="0070C0"/>
                        </a:solidFill>
                        <a:latin typeface="Cambria Math"/>
                      </a:rPr>
                      <m:t>𝒎</m:t>
                    </m:r>
                    <m:r>
                      <a:rPr lang="en-US" b="1" i="1" smtClean="0">
                        <a:solidFill>
                          <a:srgbClr val="0070C0"/>
                        </a:solidFill>
                        <a:latin typeface="Cambria Math"/>
                      </a:rPr>
                      <m:t>=</m:t>
                    </m:r>
                    <m:f>
                      <m:fPr>
                        <m:ctrlPr>
                          <a:rPr lang="en-US" b="1" i="1">
                            <a:solidFill>
                              <a:srgbClr val="0070C0"/>
                            </a:solidFill>
                            <a:latin typeface="Cambria Math" panose="02040503050406030204" pitchFamily="18" charset="0"/>
                          </a:rPr>
                        </m:ctrlPr>
                      </m:fPr>
                      <m:num>
                        <m:r>
                          <a:rPr lang="en-US" b="1" i="1">
                            <a:solidFill>
                              <a:srgbClr val="0070C0"/>
                            </a:solidFill>
                            <a:latin typeface="Cambria Math"/>
                          </a:rPr>
                          <m:t>𝒄𝒅</m:t>
                        </m:r>
                        <m:r>
                          <a:rPr lang="en-US" b="1" i="1">
                            <a:solidFill>
                              <a:srgbClr val="0070C0"/>
                            </a:solidFill>
                            <a:latin typeface="Cambria Math"/>
                          </a:rPr>
                          <m:t>+</m:t>
                        </m:r>
                        <m:r>
                          <a:rPr lang="en-US" b="1" i="1">
                            <a:solidFill>
                              <a:srgbClr val="0070C0"/>
                            </a:solidFill>
                            <a:latin typeface="Cambria Math"/>
                          </a:rPr>
                          <m:t>𝟏</m:t>
                        </m:r>
                      </m:num>
                      <m:den>
                        <m:r>
                          <a:rPr lang="en-US" b="1" i="1">
                            <a:solidFill>
                              <a:srgbClr val="0070C0"/>
                            </a:solidFill>
                            <a:latin typeface="Cambria Math"/>
                          </a:rPr>
                          <m:t>𝒄𝒅</m:t>
                        </m:r>
                        <m:r>
                          <a:rPr lang="en-US" b="1" i="1">
                            <a:solidFill>
                              <a:srgbClr val="0070C0"/>
                            </a:solidFill>
                            <a:latin typeface="Cambria Math"/>
                          </a:rPr>
                          <m:t>+</m:t>
                        </m:r>
                        <m:r>
                          <a:rPr lang="en-US" b="1" i="1">
                            <a:solidFill>
                              <a:srgbClr val="0070C0"/>
                            </a:solidFill>
                            <a:latin typeface="Cambria Math"/>
                          </a:rPr>
                          <m:t>𝒓𝒅</m:t>
                        </m:r>
                      </m:den>
                    </m:f>
                  </m:oMath>
                </a14:m>
                <a:endParaRPr lang="en-US" b="1" dirty="0" smtClean="0">
                  <a:solidFill>
                    <a:srgbClr val="0070C0"/>
                  </a:solidFill>
                </a:endParaRPr>
              </a:p>
              <a:p>
                <a:pPr marL="342900" lvl="1" indent="-342900">
                  <a:buFont typeface="Arial" pitchFamily="34" charset="0"/>
                  <a:buChar char="•"/>
                </a:pPr>
                <a:r>
                  <a:rPr lang="en-US" dirty="0" smtClean="0"/>
                  <a:t>Therefore, </a:t>
                </a:r>
                <a14:m>
                  <m:oMath xmlns:m="http://schemas.openxmlformats.org/officeDocument/2006/math">
                    <m:r>
                      <a:rPr lang="en-US" b="1" i="1" smtClean="0">
                        <a:solidFill>
                          <a:srgbClr val="0070C0"/>
                        </a:solidFill>
                        <a:latin typeface="Cambria Math"/>
                      </a:rPr>
                      <m:t>𝑴</m:t>
                    </m:r>
                    <m:r>
                      <a:rPr lang="en-US" b="1" i="1" smtClean="0">
                        <a:solidFill>
                          <a:srgbClr val="0070C0"/>
                        </a:solidFill>
                        <a:latin typeface="Cambria Math"/>
                      </a:rPr>
                      <m:t>=</m:t>
                    </m:r>
                    <m:r>
                      <a:rPr lang="en-US" b="1" i="1" smtClean="0">
                        <a:solidFill>
                          <a:srgbClr val="0070C0"/>
                        </a:solidFill>
                        <a:latin typeface="Cambria Math"/>
                      </a:rPr>
                      <m:t>𝒎</m:t>
                    </m:r>
                    <m:r>
                      <a:rPr lang="en-US" b="1" i="1" smtClean="0">
                        <a:solidFill>
                          <a:srgbClr val="0070C0"/>
                        </a:solidFill>
                        <a:latin typeface="Cambria Math"/>
                        <a:ea typeface="Cambria Math"/>
                      </a:rPr>
                      <m:t>×</m:t>
                    </m:r>
                    <m:r>
                      <a:rPr lang="en-US" b="1" i="1" smtClean="0">
                        <a:solidFill>
                          <a:srgbClr val="0070C0"/>
                        </a:solidFill>
                        <a:latin typeface="Cambria Math"/>
                        <a:ea typeface="Cambria Math"/>
                      </a:rPr>
                      <m:t>𝑩</m:t>
                    </m:r>
                  </m:oMath>
                </a14:m>
                <a:endParaRPr lang="en-US" b="1" dirty="0" smtClean="0">
                  <a:solidFill>
                    <a:srgbClr val="0070C0"/>
                  </a:solidFill>
                </a:endParaRPr>
              </a:p>
              <a:p>
                <a:pPr marL="342900" lvl="1" indent="-342900">
                  <a:buFont typeface="Arial" pitchFamily="34" charset="0"/>
                  <a:buChar char="•"/>
                </a:pPr>
                <a:r>
                  <a:rPr lang="en-US" dirty="0" smtClean="0"/>
                  <a:t>Note that, as 0 &lt; </a:t>
                </a:r>
                <a:r>
                  <a:rPr lang="en-US" i="1" dirty="0" err="1" smtClean="0"/>
                  <a:t>rd</a:t>
                </a:r>
                <a:r>
                  <a:rPr lang="en-US" dirty="0" smtClean="0"/>
                  <a:t> &lt; 1, it must be that </a:t>
                </a:r>
                <a:r>
                  <a:rPr lang="en-US" b="1" i="1" dirty="0" smtClean="0">
                    <a:solidFill>
                      <a:srgbClr val="0070C0"/>
                    </a:solidFill>
                  </a:rPr>
                  <a:t>m</a:t>
                </a:r>
                <a:r>
                  <a:rPr lang="en-US" b="1" dirty="0" smtClean="0">
                    <a:solidFill>
                      <a:srgbClr val="0070C0"/>
                    </a:solidFill>
                  </a:rPr>
                  <a:t> &gt; 1</a:t>
                </a:r>
              </a:p>
              <a:p>
                <a:r>
                  <a:rPr lang="en-US" dirty="0" smtClean="0"/>
                  <a:t>That is, </a:t>
                </a:r>
                <a:r>
                  <a:rPr lang="en-US" dirty="0" smtClean="0">
                    <a:solidFill>
                      <a:srgbClr val="0070C0"/>
                    </a:solidFill>
                  </a:rPr>
                  <a:t>for every dollar of monetary base created by the central bank, the money supply increases by more than a dollar</a:t>
                </a:r>
                <a:endParaRPr lang="en-US" dirty="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78"/>
                </a:stretch>
              </a:blipFill>
            </p:spPr>
            <p:txBody>
              <a:bodyPr/>
              <a:lstStyle/>
              <a:p>
                <a:r>
                  <a:rPr lang="en-US">
                    <a:noFill/>
                  </a:rPr>
                  <a:t> </a:t>
                </a:r>
              </a:p>
            </p:txBody>
          </p:sp>
        </mc:Fallback>
      </mc:AlternateContent>
    </p:spTree>
    <p:extLst>
      <p:ext uri="{BB962C8B-B14F-4D97-AF65-F5344CB8AC3E}">
        <p14:creationId xmlns:p14="http://schemas.microsoft.com/office/powerpoint/2010/main" val="40964673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Model Is Solved!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i="1" smtClean="0">
                        <a:latin typeface="Cambria Math"/>
                      </a:rPr>
                      <m:t>𝐷</m:t>
                    </m:r>
                    <m:r>
                      <a:rPr lang="en-US" i="1" smtClean="0">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𝑐𝑑</m:t>
                        </m:r>
                        <m:r>
                          <a:rPr lang="en-US" i="1">
                            <a:latin typeface="Cambria Math"/>
                          </a:rPr>
                          <m:t>+</m:t>
                        </m:r>
                        <m:r>
                          <a:rPr lang="en-US" i="1">
                            <a:latin typeface="Cambria Math"/>
                          </a:rPr>
                          <m:t>𝑟𝑑</m:t>
                        </m:r>
                      </m:den>
                    </m:f>
                    <m:r>
                      <a:rPr lang="en-US" i="1">
                        <a:latin typeface="Cambria Math"/>
                        <a:ea typeface="Cambria Math"/>
                      </a:rPr>
                      <m:t>∙</m:t>
                    </m:r>
                    <m:r>
                      <a:rPr lang="en-US" i="1">
                        <a:latin typeface="Cambria Math"/>
                        <a:ea typeface="Cambria Math"/>
                      </a:rPr>
                      <m:t>𝐵</m:t>
                    </m:r>
                  </m:oMath>
                </a14:m>
                <a:endParaRPr lang="en-US" dirty="0" smtClean="0"/>
              </a:p>
              <a:p>
                <a14:m>
                  <m:oMath xmlns:m="http://schemas.openxmlformats.org/officeDocument/2006/math">
                    <m:r>
                      <a:rPr lang="en-US" i="1">
                        <a:latin typeface="Cambria Math"/>
                      </a:rPr>
                      <m:t>𝐶</m:t>
                    </m:r>
                    <m:r>
                      <a:rPr lang="en-US" i="1">
                        <a:latin typeface="Cambria Math"/>
                        <a:ea typeface="Cambria Math"/>
                      </a:rPr>
                      <m:t>=</m:t>
                    </m:r>
                    <m:f>
                      <m:fPr>
                        <m:ctrlPr>
                          <a:rPr lang="en-US" i="1">
                            <a:latin typeface="Cambria Math" panose="02040503050406030204" pitchFamily="18" charset="0"/>
                          </a:rPr>
                        </m:ctrlPr>
                      </m:fPr>
                      <m:num>
                        <m:r>
                          <a:rPr lang="en-US" i="1">
                            <a:latin typeface="Cambria Math"/>
                          </a:rPr>
                          <m:t>𝑐𝑑</m:t>
                        </m:r>
                      </m:num>
                      <m:den>
                        <m:r>
                          <a:rPr lang="en-US" i="1">
                            <a:latin typeface="Cambria Math"/>
                          </a:rPr>
                          <m:t>𝑐𝑑</m:t>
                        </m:r>
                        <m:r>
                          <a:rPr lang="en-US" i="1">
                            <a:latin typeface="Cambria Math"/>
                          </a:rPr>
                          <m:t>+</m:t>
                        </m:r>
                        <m:r>
                          <a:rPr lang="en-US" i="1">
                            <a:latin typeface="Cambria Math"/>
                          </a:rPr>
                          <m:t>𝑟𝑑</m:t>
                        </m:r>
                      </m:den>
                    </m:f>
                    <m:r>
                      <a:rPr lang="en-US" i="1">
                        <a:latin typeface="Cambria Math"/>
                        <a:ea typeface="Cambria Math"/>
                      </a:rPr>
                      <m:t>∙</m:t>
                    </m:r>
                    <m:r>
                      <a:rPr lang="en-US" i="1">
                        <a:latin typeface="Cambria Math"/>
                        <a:ea typeface="Cambria Math"/>
                      </a:rPr>
                      <m:t>𝐵</m:t>
                    </m:r>
                  </m:oMath>
                </a14:m>
                <a:endParaRPr lang="en-US" dirty="0" smtClean="0"/>
              </a:p>
              <a:p>
                <a14:m>
                  <m:oMath xmlns:m="http://schemas.openxmlformats.org/officeDocument/2006/math">
                    <m:r>
                      <a:rPr lang="en-US" i="1">
                        <a:latin typeface="Cambria Math"/>
                      </a:rPr>
                      <m:t>𝑅</m:t>
                    </m:r>
                    <m:r>
                      <a:rPr lang="en-US" b="0" i="1" smtClean="0">
                        <a:latin typeface="Cambria Math"/>
                      </a:rPr>
                      <m:t>=</m:t>
                    </m:r>
                    <m:f>
                      <m:fPr>
                        <m:ctrlPr>
                          <a:rPr lang="en-US" i="1">
                            <a:latin typeface="Cambria Math" panose="02040503050406030204" pitchFamily="18" charset="0"/>
                          </a:rPr>
                        </m:ctrlPr>
                      </m:fPr>
                      <m:num>
                        <m:r>
                          <a:rPr lang="en-US" i="1">
                            <a:latin typeface="Cambria Math"/>
                          </a:rPr>
                          <m:t>𝑟𝑑</m:t>
                        </m:r>
                      </m:num>
                      <m:den>
                        <m:r>
                          <a:rPr lang="en-US" i="1">
                            <a:latin typeface="Cambria Math"/>
                          </a:rPr>
                          <m:t>𝑐𝑑</m:t>
                        </m:r>
                        <m:r>
                          <a:rPr lang="en-US" i="1">
                            <a:latin typeface="Cambria Math"/>
                          </a:rPr>
                          <m:t>+</m:t>
                        </m:r>
                        <m:r>
                          <a:rPr lang="en-US" i="1">
                            <a:latin typeface="Cambria Math"/>
                          </a:rPr>
                          <m:t>𝑟𝑑</m:t>
                        </m:r>
                      </m:den>
                    </m:f>
                    <m:r>
                      <a:rPr lang="en-US" i="1">
                        <a:latin typeface="Cambria Math"/>
                        <a:ea typeface="Cambria Math"/>
                      </a:rPr>
                      <m:t>∙</m:t>
                    </m:r>
                    <m:r>
                      <a:rPr lang="en-US" i="1">
                        <a:latin typeface="Cambria Math"/>
                        <a:ea typeface="Cambria Math"/>
                      </a:rPr>
                      <m:t>𝐵</m:t>
                    </m:r>
                  </m:oMath>
                </a14:m>
                <a:endParaRPr lang="en-US" dirty="0"/>
              </a:p>
              <a:p>
                <a14:m>
                  <m:oMath xmlns:m="http://schemas.openxmlformats.org/officeDocument/2006/math">
                    <m:r>
                      <a:rPr lang="en-US" i="1">
                        <a:latin typeface="Cambria Math"/>
                      </a:rPr>
                      <m:t>𝑀</m:t>
                    </m:r>
                    <m:r>
                      <a:rPr lang="en-US" i="1">
                        <a:latin typeface="Cambria Math"/>
                        <a:ea typeface="Cambria Math"/>
                      </a:rPr>
                      <m:t>=</m:t>
                    </m:r>
                    <m:f>
                      <m:fPr>
                        <m:ctrlPr>
                          <a:rPr lang="en-US" i="1">
                            <a:latin typeface="Cambria Math" panose="02040503050406030204" pitchFamily="18" charset="0"/>
                          </a:rPr>
                        </m:ctrlPr>
                      </m:fPr>
                      <m:num>
                        <m:r>
                          <a:rPr lang="en-US" i="1">
                            <a:latin typeface="Cambria Math"/>
                          </a:rPr>
                          <m:t>𝑐𝑑</m:t>
                        </m:r>
                        <m:r>
                          <a:rPr lang="en-US" i="1">
                            <a:latin typeface="Cambria Math"/>
                          </a:rPr>
                          <m:t>+1</m:t>
                        </m:r>
                      </m:num>
                      <m:den>
                        <m:r>
                          <a:rPr lang="en-US" i="1">
                            <a:latin typeface="Cambria Math"/>
                          </a:rPr>
                          <m:t>𝑐𝑑</m:t>
                        </m:r>
                        <m:r>
                          <a:rPr lang="en-US" i="1">
                            <a:latin typeface="Cambria Math"/>
                          </a:rPr>
                          <m:t>+</m:t>
                        </m:r>
                        <m:r>
                          <a:rPr lang="en-US" i="1">
                            <a:latin typeface="Cambria Math"/>
                          </a:rPr>
                          <m:t>𝑟𝑑</m:t>
                        </m:r>
                      </m:den>
                    </m:f>
                    <m:r>
                      <a:rPr lang="en-US" i="1">
                        <a:latin typeface="Cambria Math"/>
                        <a:ea typeface="Cambria Math"/>
                      </a:rPr>
                      <m:t>∙</m:t>
                    </m:r>
                    <m:r>
                      <a:rPr lang="en-US" i="1">
                        <a:latin typeface="Cambria Math"/>
                        <a:ea typeface="Cambria Math"/>
                      </a:rPr>
                      <m:t>𝐵</m:t>
                    </m:r>
                  </m:oMath>
                </a14:m>
                <a:endParaRPr lang="en-US" dirty="0" smtClean="0"/>
              </a:p>
              <a:p>
                <a14:m>
                  <m:oMath xmlns:m="http://schemas.openxmlformats.org/officeDocument/2006/math">
                    <m:r>
                      <a:rPr lang="en-US" b="0" i="1" smtClean="0">
                        <a:solidFill>
                          <a:schemeClr val="tx1"/>
                        </a:solidFill>
                        <a:latin typeface="Cambria Math"/>
                      </a:rPr>
                      <m:t>𝑚</m:t>
                    </m:r>
                    <m:r>
                      <a:rPr lang="en-US" b="0" i="1" smtClean="0">
                        <a:solidFill>
                          <a:schemeClr val="tx1"/>
                        </a:solidFill>
                        <a:latin typeface="Cambria Math"/>
                      </a:rPr>
                      <m:t>=</m:t>
                    </m:r>
                    <m:f>
                      <m:fPr>
                        <m:ctrlPr>
                          <a:rPr lang="en-US" i="1">
                            <a:solidFill>
                              <a:schemeClr val="tx1"/>
                            </a:solidFill>
                            <a:latin typeface="Cambria Math" panose="02040503050406030204" pitchFamily="18" charset="0"/>
                          </a:rPr>
                        </m:ctrlPr>
                      </m:fPr>
                      <m:num>
                        <m:r>
                          <a:rPr lang="en-US" b="0" i="1">
                            <a:solidFill>
                              <a:schemeClr val="tx1"/>
                            </a:solidFill>
                            <a:latin typeface="Cambria Math"/>
                          </a:rPr>
                          <m:t>𝑐𝑑</m:t>
                        </m:r>
                        <m:r>
                          <a:rPr lang="en-US" b="0" i="1">
                            <a:solidFill>
                              <a:schemeClr val="tx1"/>
                            </a:solidFill>
                            <a:latin typeface="Cambria Math"/>
                          </a:rPr>
                          <m:t>+1</m:t>
                        </m:r>
                      </m:num>
                      <m:den>
                        <m:r>
                          <a:rPr lang="en-US" b="0" i="1">
                            <a:solidFill>
                              <a:schemeClr val="tx1"/>
                            </a:solidFill>
                            <a:latin typeface="Cambria Math"/>
                          </a:rPr>
                          <m:t>𝑐𝑑</m:t>
                        </m:r>
                        <m:r>
                          <a:rPr lang="en-US" b="0" i="1">
                            <a:solidFill>
                              <a:schemeClr val="tx1"/>
                            </a:solidFill>
                            <a:latin typeface="Cambria Math"/>
                          </a:rPr>
                          <m:t>+</m:t>
                        </m:r>
                        <m:r>
                          <a:rPr lang="en-US" b="0" i="1">
                            <a:solidFill>
                              <a:schemeClr val="tx1"/>
                            </a:solidFill>
                            <a:latin typeface="Cambria Math"/>
                          </a:rPr>
                          <m:t>𝑟𝑑</m:t>
                        </m:r>
                      </m:den>
                    </m:f>
                  </m:oMath>
                </a14:m>
                <a:endParaRPr lang="en-US"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733504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Numerical Example</a:t>
            </a:r>
            <a:endParaRPr lang="en-US" dirty="0"/>
          </a:p>
        </p:txBody>
      </p:sp>
      <p:sp>
        <p:nvSpPr>
          <p:cNvPr id="3" name="Content Placeholder 2"/>
          <p:cNvSpPr>
            <a:spLocks noGrp="1"/>
          </p:cNvSpPr>
          <p:nvPr>
            <p:ph idx="1"/>
          </p:nvPr>
        </p:nvSpPr>
        <p:spPr/>
        <p:txBody>
          <a:bodyPr>
            <a:normAutofit lnSpcReduction="10000"/>
          </a:bodyPr>
          <a:lstStyle/>
          <a:p>
            <a:r>
              <a:rPr lang="en-US" i="1" dirty="0"/>
              <a:t>Q</a:t>
            </a:r>
            <a:r>
              <a:rPr lang="en-US" dirty="0"/>
              <a:t>: </a:t>
            </a:r>
            <a:r>
              <a:rPr lang="en-US" dirty="0" smtClean="0"/>
              <a:t>Suppose the monetary base is </a:t>
            </a:r>
            <a:r>
              <a:rPr lang="en-US" i="1" dirty="0" smtClean="0"/>
              <a:t>B</a:t>
            </a:r>
            <a:r>
              <a:rPr lang="en-US" dirty="0" smtClean="0"/>
              <a:t> = $800 billion, the reserve-deposit ratio is </a:t>
            </a:r>
            <a:r>
              <a:rPr lang="en-US" i="1" dirty="0" err="1" smtClean="0"/>
              <a:t>rd</a:t>
            </a:r>
            <a:r>
              <a:rPr lang="en-US" dirty="0" smtClean="0"/>
              <a:t> = 0.1, and the currency-deposit ratio is </a:t>
            </a:r>
            <a:r>
              <a:rPr lang="en-US" i="1" dirty="0" smtClean="0"/>
              <a:t>cd</a:t>
            </a:r>
            <a:r>
              <a:rPr lang="en-US" dirty="0" smtClean="0"/>
              <a:t> = 0.8. Calculate </a:t>
            </a:r>
            <a:r>
              <a:rPr lang="en-US" i="1" dirty="0" smtClean="0"/>
              <a:t>C</a:t>
            </a:r>
            <a:r>
              <a:rPr lang="en-US" dirty="0" smtClean="0"/>
              <a:t>, </a:t>
            </a:r>
            <a:r>
              <a:rPr lang="en-US" i="1" dirty="0" smtClean="0"/>
              <a:t>R</a:t>
            </a:r>
            <a:r>
              <a:rPr lang="en-US" dirty="0" smtClean="0"/>
              <a:t>,</a:t>
            </a:r>
            <a:r>
              <a:rPr lang="en-US" i="1" dirty="0" smtClean="0"/>
              <a:t> M</a:t>
            </a:r>
            <a:r>
              <a:rPr lang="en-US" dirty="0" smtClean="0"/>
              <a:t>, </a:t>
            </a:r>
            <a:r>
              <a:rPr lang="en-US" i="1" dirty="0" smtClean="0"/>
              <a:t>D</a:t>
            </a:r>
            <a:r>
              <a:rPr lang="en-US" dirty="0" smtClean="0"/>
              <a:t>, and </a:t>
            </a:r>
            <a:r>
              <a:rPr lang="en-US" i="1" dirty="0" smtClean="0"/>
              <a:t>m</a:t>
            </a:r>
            <a:r>
              <a:rPr lang="en-US" dirty="0" smtClean="0"/>
              <a:t>. </a:t>
            </a:r>
          </a:p>
          <a:p>
            <a:r>
              <a:rPr lang="en-US" i="1" dirty="0" smtClean="0"/>
              <a:t>A</a:t>
            </a:r>
            <a:r>
              <a:rPr lang="en-US" dirty="0" smtClean="0"/>
              <a:t>: </a:t>
            </a:r>
          </a:p>
          <a:p>
            <a:pPr lvl="1"/>
            <a:r>
              <a:rPr lang="en-US" i="1" dirty="0" smtClean="0"/>
              <a:t>R</a:t>
            </a:r>
            <a:r>
              <a:rPr lang="en-US" dirty="0" smtClean="0"/>
              <a:t> = </a:t>
            </a:r>
            <a:r>
              <a:rPr lang="en-US" dirty="0"/>
              <a:t>$88.89 </a:t>
            </a:r>
            <a:r>
              <a:rPr lang="en-US" dirty="0" smtClean="0"/>
              <a:t>billion</a:t>
            </a:r>
          </a:p>
          <a:p>
            <a:pPr lvl="1"/>
            <a:r>
              <a:rPr lang="en-US" i="1" dirty="0" smtClean="0"/>
              <a:t>C</a:t>
            </a:r>
            <a:r>
              <a:rPr lang="en-US" dirty="0" smtClean="0"/>
              <a:t> = $</a:t>
            </a:r>
            <a:r>
              <a:rPr lang="en-US" dirty="0"/>
              <a:t>711.11 </a:t>
            </a:r>
            <a:r>
              <a:rPr lang="en-US" dirty="0" smtClean="0"/>
              <a:t>billion</a:t>
            </a:r>
          </a:p>
          <a:p>
            <a:pPr lvl="1"/>
            <a:r>
              <a:rPr lang="en-US" i="1" dirty="0" smtClean="0"/>
              <a:t>D</a:t>
            </a:r>
            <a:r>
              <a:rPr lang="en-US" dirty="0" smtClean="0"/>
              <a:t> </a:t>
            </a:r>
            <a:r>
              <a:rPr lang="en-US" dirty="0"/>
              <a:t>= $888.89 </a:t>
            </a:r>
            <a:r>
              <a:rPr lang="en-US" dirty="0" smtClean="0"/>
              <a:t>billion</a:t>
            </a:r>
          </a:p>
          <a:p>
            <a:pPr lvl="1"/>
            <a:r>
              <a:rPr lang="en-US" i="1" dirty="0" smtClean="0"/>
              <a:t>M</a:t>
            </a:r>
            <a:r>
              <a:rPr lang="en-US" dirty="0" smtClean="0"/>
              <a:t> = $</a:t>
            </a:r>
            <a:r>
              <a:rPr lang="en-US" dirty="0"/>
              <a:t>1,600 </a:t>
            </a:r>
            <a:r>
              <a:rPr lang="en-US" dirty="0" smtClean="0"/>
              <a:t>billion, and </a:t>
            </a:r>
          </a:p>
          <a:p>
            <a:pPr lvl="1"/>
            <a:r>
              <a:rPr lang="en-US" i="1" dirty="0" smtClean="0"/>
              <a:t>m</a:t>
            </a:r>
            <a:r>
              <a:rPr lang="en-US" dirty="0" smtClean="0"/>
              <a:t> = 2</a:t>
            </a:r>
            <a:endParaRPr lang="en-US" dirty="0"/>
          </a:p>
          <a:p>
            <a:endParaRPr lang="en-US" dirty="0" smtClean="0"/>
          </a:p>
        </p:txBody>
      </p:sp>
    </p:spTree>
    <p:extLst>
      <p:ext uri="{BB962C8B-B14F-4D97-AF65-F5344CB8AC3E}">
        <p14:creationId xmlns:p14="http://schemas.microsoft.com/office/powerpoint/2010/main" val="3843625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Central Bank</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342900" lvl="1" indent="-342900">
                  <a:buFont typeface="Arial" pitchFamily="34" charset="0"/>
                  <a:buChar char="•"/>
                </a:pPr>
                <a14:m>
                  <m:oMath xmlns:m="http://schemas.openxmlformats.org/officeDocument/2006/math">
                    <m:r>
                      <a:rPr lang="en-US" b="1" i="1" smtClean="0">
                        <a:solidFill>
                          <a:srgbClr val="0070C0"/>
                        </a:solidFill>
                        <a:latin typeface="Cambria Math"/>
                      </a:rPr>
                      <m:t>𝑴</m:t>
                    </m:r>
                    <m:r>
                      <a:rPr lang="en-US" b="1" i="1" smtClean="0">
                        <a:solidFill>
                          <a:srgbClr val="0070C0"/>
                        </a:solidFill>
                        <a:latin typeface="Cambria Math"/>
                      </a:rPr>
                      <m:t>=</m:t>
                    </m:r>
                    <m:f>
                      <m:fPr>
                        <m:ctrlPr>
                          <a:rPr lang="en-US" b="1" i="1" smtClean="0">
                            <a:solidFill>
                              <a:srgbClr val="0070C0"/>
                            </a:solidFill>
                            <a:latin typeface="Cambria Math" panose="02040503050406030204" pitchFamily="18" charset="0"/>
                          </a:rPr>
                        </m:ctrlPr>
                      </m:fPr>
                      <m:num>
                        <m:r>
                          <a:rPr lang="en-US" b="1" i="1" smtClean="0">
                            <a:solidFill>
                              <a:srgbClr val="0070C0"/>
                            </a:solidFill>
                            <a:latin typeface="Cambria Math"/>
                          </a:rPr>
                          <m:t>𝒄𝒅</m:t>
                        </m:r>
                        <m:r>
                          <a:rPr lang="en-US" b="1" i="1" smtClean="0">
                            <a:solidFill>
                              <a:srgbClr val="0070C0"/>
                            </a:solidFill>
                            <a:latin typeface="Cambria Math"/>
                          </a:rPr>
                          <m:t>+</m:t>
                        </m:r>
                        <m:r>
                          <a:rPr lang="en-US" b="1" i="1" smtClean="0">
                            <a:solidFill>
                              <a:srgbClr val="0070C0"/>
                            </a:solidFill>
                            <a:latin typeface="Cambria Math"/>
                          </a:rPr>
                          <m:t>𝟏</m:t>
                        </m:r>
                      </m:num>
                      <m:den>
                        <m:r>
                          <a:rPr lang="en-US" b="1" i="1" smtClean="0">
                            <a:solidFill>
                              <a:srgbClr val="0070C0"/>
                            </a:solidFill>
                            <a:latin typeface="Cambria Math"/>
                          </a:rPr>
                          <m:t>𝒄𝒅</m:t>
                        </m:r>
                        <m:r>
                          <a:rPr lang="en-US" b="1" i="1" smtClean="0">
                            <a:solidFill>
                              <a:srgbClr val="0070C0"/>
                            </a:solidFill>
                            <a:latin typeface="Cambria Math"/>
                          </a:rPr>
                          <m:t>+</m:t>
                        </m:r>
                        <m:r>
                          <a:rPr lang="en-US" b="1" i="1" smtClean="0">
                            <a:solidFill>
                              <a:srgbClr val="0070C0"/>
                            </a:solidFill>
                            <a:latin typeface="Cambria Math"/>
                          </a:rPr>
                          <m:t>𝒓𝒅</m:t>
                        </m:r>
                      </m:den>
                    </m:f>
                    <m:r>
                      <a:rPr lang="en-US" b="1" i="1" smtClean="0">
                        <a:solidFill>
                          <a:srgbClr val="0070C0"/>
                        </a:solidFill>
                        <a:latin typeface="Cambria Math"/>
                        <a:ea typeface="Cambria Math"/>
                      </a:rPr>
                      <m:t>∙</m:t>
                    </m:r>
                    <m:r>
                      <a:rPr lang="en-US" b="1" i="1" smtClean="0">
                        <a:solidFill>
                          <a:srgbClr val="0070C0"/>
                        </a:solidFill>
                        <a:latin typeface="Cambria Math"/>
                        <a:ea typeface="Cambria Math"/>
                      </a:rPr>
                      <m:t>𝑩</m:t>
                    </m:r>
                  </m:oMath>
                </a14:m>
                <a:endParaRPr lang="en-US" dirty="0" smtClean="0">
                  <a:solidFill>
                    <a:srgbClr val="0070C0"/>
                  </a:solidFill>
                </a:endParaRPr>
              </a:p>
              <a:p>
                <a:pPr marL="342900" lvl="1" indent="-342900">
                  <a:buFont typeface="Arial" pitchFamily="34" charset="0"/>
                  <a:buChar char="•"/>
                </a:pPr>
                <a:r>
                  <a:rPr lang="en-US" dirty="0" smtClean="0"/>
                  <a:t>When the central bank </a:t>
                </a:r>
                <a:r>
                  <a:rPr lang="en-US" i="1" dirty="0" smtClean="0"/>
                  <a:t>increases</a:t>
                </a:r>
                <a:r>
                  <a:rPr lang="en-US" dirty="0" smtClean="0"/>
                  <a:t> the monetary base, the money supply </a:t>
                </a:r>
                <a:r>
                  <a:rPr lang="en-US" i="1" dirty="0" smtClean="0"/>
                  <a:t>increases</a:t>
                </a:r>
              </a:p>
              <a:p>
                <a:pPr marL="342900" lvl="1" indent="-342900">
                  <a:buFont typeface="Arial" pitchFamily="34" charset="0"/>
                  <a:buChar char="•"/>
                </a:pPr>
                <a:r>
                  <a:rPr lang="en-US" dirty="0" smtClean="0"/>
                  <a:t>When the reserve-deposit ratio </a:t>
                </a:r>
                <a:r>
                  <a:rPr lang="en-US" i="1" dirty="0"/>
                  <a:t>decreases</a:t>
                </a:r>
                <a:r>
                  <a:rPr lang="en-US" dirty="0"/>
                  <a:t>, the money supply </a:t>
                </a:r>
                <a:r>
                  <a:rPr lang="en-US" i="1" dirty="0" smtClean="0"/>
                  <a:t>increases</a:t>
                </a:r>
              </a:p>
              <a:p>
                <a:pPr marL="342900" lvl="1" indent="-342900">
                  <a:buFont typeface="Arial" pitchFamily="34" charset="0"/>
                  <a:buChar char="•"/>
                </a:pPr>
                <a:r>
                  <a:rPr lang="en-US" dirty="0"/>
                  <a:t>When the </a:t>
                </a:r>
                <a:r>
                  <a:rPr lang="en-US" dirty="0" smtClean="0"/>
                  <a:t>currency-deposit </a:t>
                </a:r>
                <a:r>
                  <a:rPr lang="en-US" dirty="0"/>
                  <a:t>ratio </a:t>
                </a:r>
                <a:r>
                  <a:rPr lang="en-US" i="1" dirty="0"/>
                  <a:t>decreases</a:t>
                </a:r>
                <a:r>
                  <a:rPr lang="en-US" dirty="0"/>
                  <a:t>, the money supply </a:t>
                </a:r>
                <a:r>
                  <a:rPr lang="en-US" i="1" dirty="0" smtClean="0"/>
                  <a:t>increases</a:t>
                </a:r>
                <a:r>
                  <a:rPr lang="en-US" dirty="0" smtClean="0"/>
                  <a:t> (Why?)</a:t>
                </a:r>
                <a:endParaRPr lang="en-US" dirty="0"/>
              </a:p>
              <a:p>
                <a:pPr marL="342900" lvl="1" indent="-342900">
                  <a:buFont typeface="Arial" pitchFamily="34" charset="0"/>
                  <a:buChar char="•"/>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259" r="-1185"/>
                </a:stretch>
              </a:blipFill>
            </p:spPr>
            <p:txBody>
              <a:bodyPr/>
              <a:lstStyle/>
              <a:p>
                <a:r>
                  <a:rPr lang="en-US">
                    <a:noFill/>
                  </a:rPr>
                  <a:t> </a:t>
                </a:r>
              </a:p>
            </p:txBody>
          </p:sp>
        </mc:Fallback>
      </mc:AlternateContent>
    </p:spTree>
    <p:extLst>
      <p:ext uri="{BB962C8B-B14F-4D97-AF65-F5344CB8AC3E}">
        <p14:creationId xmlns:p14="http://schemas.microsoft.com/office/powerpoint/2010/main" val="9281238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Central Bank</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342900" lvl="1" indent="-342900">
                  <a:buFont typeface="Arial" pitchFamily="34" charset="0"/>
                  <a:buChar char="•"/>
                </a:pPr>
                <a14:m>
                  <m:oMath xmlns:m="http://schemas.openxmlformats.org/officeDocument/2006/math">
                    <m:r>
                      <a:rPr lang="en-US" b="1" i="1" smtClean="0">
                        <a:solidFill>
                          <a:srgbClr val="0070C0"/>
                        </a:solidFill>
                        <a:latin typeface="Cambria Math"/>
                      </a:rPr>
                      <m:t>𝑴</m:t>
                    </m:r>
                    <m:r>
                      <a:rPr lang="en-US" b="1" i="1" smtClean="0">
                        <a:solidFill>
                          <a:srgbClr val="0070C0"/>
                        </a:solidFill>
                        <a:latin typeface="Cambria Math"/>
                      </a:rPr>
                      <m:t>=</m:t>
                    </m:r>
                    <m:f>
                      <m:fPr>
                        <m:ctrlPr>
                          <a:rPr lang="en-US" b="1" i="1" smtClean="0">
                            <a:solidFill>
                              <a:srgbClr val="0070C0"/>
                            </a:solidFill>
                            <a:latin typeface="Cambria Math" panose="02040503050406030204" pitchFamily="18" charset="0"/>
                          </a:rPr>
                        </m:ctrlPr>
                      </m:fPr>
                      <m:num>
                        <m:r>
                          <a:rPr lang="en-US" b="1" i="1" smtClean="0">
                            <a:solidFill>
                              <a:srgbClr val="0070C0"/>
                            </a:solidFill>
                            <a:latin typeface="Cambria Math"/>
                          </a:rPr>
                          <m:t>𝒄𝒅</m:t>
                        </m:r>
                        <m:r>
                          <a:rPr lang="en-US" b="1" i="1" smtClean="0">
                            <a:solidFill>
                              <a:srgbClr val="0070C0"/>
                            </a:solidFill>
                            <a:latin typeface="Cambria Math"/>
                          </a:rPr>
                          <m:t>+</m:t>
                        </m:r>
                        <m:r>
                          <a:rPr lang="en-US" b="1" i="1" smtClean="0">
                            <a:solidFill>
                              <a:srgbClr val="0070C0"/>
                            </a:solidFill>
                            <a:latin typeface="Cambria Math"/>
                          </a:rPr>
                          <m:t>𝟏</m:t>
                        </m:r>
                      </m:num>
                      <m:den>
                        <m:r>
                          <a:rPr lang="en-US" b="1" i="1" smtClean="0">
                            <a:solidFill>
                              <a:srgbClr val="0070C0"/>
                            </a:solidFill>
                            <a:latin typeface="Cambria Math"/>
                          </a:rPr>
                          <m:t>𝒄𝒅</m:t>
                        </m:r>
                        <m:r>
                          <a:rPr lang="en-US" b="1" i="1" smtClean="0">
                            <a:solidFill>
                              <a:srgbClr val="0070C0"/>
                            </a:solidFill>
                            <a:latin typeface="Cambria Math"/>
                          </a:rPr>
                          <m:t>+</m:t>
                        </m:r>
                        <m:r>
                          <a:rPr lang="en-US" b="1" i="1" smtClean="0">
                            <a:solidFill>
                              <a:srgbClr val="0070C0"/>
                            </a:solidFill>
                            <a:latin typeface="Cambria Math"/>
                          </a:rPr>
                          <m:t>𝒓𝒅</m:t>
                        </m:r>
                      </m:den>
                    </m:f>
                    <m:r>
                      <a:rPr lang="en-US" b="1" i="1" smtClean="0">
                        <a:solidFill>
                          <a:srgbClr val="0070C0"/>
                        </a:solidFill>
                        <a:latin typeface="Cambria Math"/>
                        <a:ea typeface="Cambria Math"/>
                      </a:rPr>
                      <m:t>∙</m:t>
                    </m:r>
                    <m:r>
                      <a:rPr lang="en-US" b="1" i="1" smtClean="0">
                        <a:solidFill>
                          <a:srgbClr val="0070C0"/>
                        </a:solidFill>
                        <a:latin typeface="Cambria Math"/>
                        <a:ea typeface="Cambria Math"/>
                      </a:rPr>
                      <m:t>𝑩</m:t>
                    </m:r>
                  </m:oMath>
                </a14:m>
                <a:endParaRPr lang="en-US" dirty="0" smtClean="0">
                  <a:solidFill>
                    <a:srgbClr val="0070C0"/>
                  </a:solidFill>
                </a:endParaRPr>
              </a:p>
              <a:p>
                <a:r>
                  <a:rPr lang="en-US" dirty="0" smtClean="0"/>
                  <a:t>A country’s central bank </a:t>
                </a:r>
              </a:p>
              <a:p>
                <a:pPr lvl="1"/>
                <a:r>
                  <a:rPr lang="en-US" dirty="0" smtClean="0"/>
                  <a:t>directly controls the monetary base, </a:t>
                </a:r>
                <a:r>
                  <a:rPr lang="en-US" i="1" dirty="0" smtClean="0"/>
                  <a:t>B</a:t>
                </a:r>
                <a:r>
                  <a:rPr lang="en-US" dirty="0" smtClean="0"/>
                  <a:t>, and </a:t>
                </a:r>
              </a:p>
              <a:p>
                <a:pPr lvl="1"/>
                <a:r>
                  <a:rPr lang="en-US" dirty="0" smtClean="0"/>
                  <a:t>indirectly controls the reserve-deposit ratio, </a:t>
                </a:r>
                <a:r>
                  <a:rPr lang="en-US" i="1" dirty="0" smtClean="0"/>
                  <a:t>rd</a:t>
                </a:r>
                <a:r>
                  <a:rPr lang="en-US" dirty="0" smtClean="0"/>
                  <a:t>.</a:t>
                </a:r>
              </a:p>
              <a:p>
                <a:r>
                  <a:rPr lang="en-US" dirty="0" smtClean="0"/>
                  <a:t>Therefore, the central bank can change a country’s monetary supply</a:t>
                </a:r>
              </a:p>
              <a:p>
                <a:pPr lvl="1"/>
                <a:r>
                  <a:rPr lang="en-US" dirty="0" smtClean="0"/>
                  <a:t>And do so by directly controlling the monetary base or by indirectly controlling the reserve-deposit ratio</a:t>
                </a:r>
                <a:endParaRPr lang="en-US" dirty="0"/>
              </a:p>
              <a:p>
                <a:endParaRPr lang="en-US" dirty="0" smtClean="0">
                  <a:solidFill>
                    <a:srgbClr val="0070C0"/>
                  </a:solidFill>
                </a:endParaRPr>
              </a:p>
              <a:p>
                <a:endParaRPr lang="en-US" dirty="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78"/>
                </a:stretch>
              </a:blipFill>
            </p:spPr>
            <p:txBody>
              <a:bodyPr/>
              <a:lstStyle/>
              <a:p>
                <a:r>
                  <a:rPr lang="en-US">
                    <a:noFill/>
                  </a:rPr>
                  <a:t> </a:t>
                </a:r>
              </a:p>
            </p:txBody>
          </p:sp>
        </mc:Fallback>
      </mc:AlternateContent>
    </p:spTree>
    <p:extLst>
      <p:ext uri="{BB962C8B-B14F-4D97-AF65-F5344CB8AC3E}">
        <p14:creationId xmlns:p14="http://schemas.microsoft.com/office/powerpoint/2010/main" val="20861339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does the Fed change the monetary base?</a:t>
            </a:r>
            <a:endParaRPr lang="en-US" dirty="0"/>
          </a:p>
        </p:txBody>
      </p:sp>
      <p:sp>
        <p:nvSpPr>
          <p:cNvPr id="3" name="Content Placeholder 2"/>
          <p:cNvSpPr>
            <a:spLocks noGrp="1"/>
          </p:cNvSpPr>
          <p:nvPr>
            <p:ph idx="1"/>
          </p:nvPr>
        </p:nvSpPr>
        <p:spPr/>
        <p:txBody>
          <a:bodyPr>
            <a:normAutofit/>
          </a:bodyPr>
          <a:lstStyle/>
          <a:p>
            <a:r>
              <a:rPr lang="en-US" dirty="0" smtClean="0"/>
              <a:t>Open-market operations: </a:t>
            </a:r>
          </a:p>
          <a:p>
            <a:pPr lvl="1"/>
            <a:r>
              <a:rPr lang="en-US" dirty="0" smtClean="0"/>
              <a:t>The Fed could print dollars and use them to buy securities (usually short-term Treasury bonds) from banks or from the public</a:t>
            </a:r>
          </a:p>
          <a:p>
            <a:pPr lvl="1"/>
            <a:r>
              <a:rPr lang="en-US" dirty="0" smtClean="0"/>
              <a:t>This reduces “securities” and increases “reserves”</a:t>
            </a:r>
            <a:r>
              <a:rPr lang="en-US" dirty="0"/>
              <a:t> (</a:t>
            </a:r>
            <a:r>
              <a:rPr lang="en-US" i="1" dirty="0"/>
              <a:t>R</a:t>
            </a:r>
            <a:r>
              <a:rPr lang="en-US" dirty="0"/>
              <a:t>↑)</a:t>
            </a:r>
            <a:r>
              <a:rPr lang="en-US" dirty="0" smtClean="0"/>
              <a:t> in the assets column of the banks’ balance sheets, and</a:t>
            </a:r>
          </a:p>
          <a:p>
            <a:pPr lvl="1"/>
            <a:r>
              <a:rPr lang="en-US" dirty="0" smtClean="0"/>
              <a:t>Increases cash held by the public</a:t>
            </a:r>
            <a:r>
              <a:rPr lang="en-US" dirty="0"/>
              <a:t> </a:t>
            </a:r>
            <a:r>
              <a:rPr lang="en-US" dirty="0" smtClean="0"/>
              <a:t>(</a:t>
            </a:r>
            <a:r>
              <a:rPr lang="en-US" i="1" dirty="0" smtClean="0"/>
              <a:t>C</a:t>
            </a:r>
            <a:r>
              <a:rPr lang="en-US" dirty="0" smtClean="0"/>
              <a:t>↑)</a:t>
            </a:r>
          </a:p>
          <a:p>
            <a:pPr lvl="1"/>
            <a:r>
              <a:rPr lang="en-US" dirty="0" smtClean="0"/>
              <a:t>Therefore, </a:t>
            </a:r>
            <a:r>
              <a:rPr lang="en-US" dirty="0" smtClean="0">
                <a:solidFill>
                  <a:srgbClr val="0070C0"/>
                </a:solidFill>
              </a:rPr>
              <a:t>the monetary base increases (</a:t>
            </a:r>
            <a:r>
              <a:rPr lang="en-US" i="1" dirty="0" smtClean="0">
                <a:solidFill>
                  <a:srgbClr val="0070C0"/>
                </a:solidFill>
              </a:rPr>
              <a:t>B</a:t>
            </a:r>
            <a:r>
              <a:rPr lang="en-US" dirty="0" smtClean="0">
                <a:solidFill>
                  <a:srgbClr val="0070C0"/>
                </a:solidFill>
              </a:rPr>
              <a:t> = </a:t>
            </a:r>
            <a:r>
              <a:rPr lang="en-US" i="1" dirty="0" smtClean="0">
                <a:solidFill>
                  <a:srgbClr val="0070C0"/>
                </a:solidFill>
              </a:rPr>
              <a:t>C</a:t>
            </a:r>
            <a:r>
              <a:rPr lang="en-US" dirty="0" smtClean="0">
                <a:solidFill>
                  <a:srgbClr val="0070C0"/>
                </a:solidFill>
              </a:rPr>
              <a:t> + </a:t>
            </a:r>
            <a:r>
              <a:rPr lang="en-US" i="1" dirty="0" smtClean="0">
                <a:solidFill>
                  <a:srgbClr val="0070C0"/>
                </a:solidFill>
              </a:rPr>
              <a:t>R</a:t>
            </a:r>
            <a:r>
              <a:rPr lang="en-US" dirty="0" smtClean="0">
                <a:solidFill>
                  <a:srgbClr val="0070C0"/>
                </a:solidFill>
              </a:rPr>
              <a:t>↑) whenever the central bank prints money and buys securities with it</a:t>
            </a:r>
            <a:endParaRPr lang="en-US" dirty="0">
              <a:solidFill>
                <a:srgbClr val="0070C0"/>
              </a:solidFill>
            </a:endParaRPr>
          </a:p>
        </p:txBody>
      </p:sp>
    </p:spTree>
    <p:extLst>
      <p:ext uri="{BB962C8B-B14F-4D97-AF65-F5344CB8AC3E}">
        <p14:creationId xmlns:p14="http://schemas.microsoft.com/office/powerpoint/2010/main" val="2590488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does the Fed change the monetary base?</a:t>
            </a:r>
            <a:endParaRPr lang="en-US" dirty="0"/>
          </a:p>
        </p:txBody>
      </p:sp>
      <p:sp>
        <p:nvSpPr>
          <p:cNvPr id="3" name="Content Placeholder 2"/>
          <p:cNvSpPr>
            <a:spLocks noGrp="1"/>
          </p:cNvSpPr>
          <p:nvPr>
            <p:ph idx="1"/>
          </p:nvPr>
        </p:nvSpPr>
        <p:spPr/>
        <p:txBody>
          <a:bodyPr>
            <a:normAutofit/>
          </a:bodyPr>
          <a:lstStyle/>
          <a:p>
            <a:r>
              <a:rPr lang="en-US" dirty="0" smtClean="0"/>
              <a:t>It does </a:t>
            </a:r>
            <a:r>
              <a:rPr lang="en-US" dirty="0" smtClean="0">
                <a:solidFill>
                  <a:srgbClr val="0070C0"/>
                </a:solidFill>
              </a:rPr>
              <a:t>open-market operations</a:t>
            </a:r>
            <a:r>
              <a:rPr lang="en-US" dirty="0" smtClean="0"/>
              <a:t>: </a:t>
            </a:r>
          </a:p>
          <a:p>
            <a:pPr lvl="1"/>
            <a:r>
              <a:rPr lang="en-US" dirty="0" smtClean="0"/>
              <a:t>The Fed prints dollars and uses those dollars to buy securities (usually short-term Treasury bonds):</a:t>
            </a:r>
          </a:p>
          <a:p>
            <a:pPr lvl="2"/>
            <a:r>
              <a:rPr lang="en-US" dirty="0"/>
              <a:t>from </a:t>
            </a:r>
            <a:r>
              <a:rPr lang="en-US" dirty="0" smtClean="0"/>
              <a:t>banks, or </a:t>
            </a:r>
          </a:p>
          <a:p>
            <a:pPr lvl="2"/>
            <a:r>
              <a:rPr lang="en-US" dirty="0" smtClean="0"/>
              <a:t>from the public</a:t>
            </a:r>
          </a:p>
          <a:p>
            <a:r>
              <a:rPr lang="en-US" dirty="0" smtClean="0"/>
              <a:t>When the Fed buys securities from banks (with the freshly printed cash), the banks’ stock of securities </a:t>
            </a:r>
            <a:r>
              <a:rPr lang="en-US" i="1" dirty="0" smtClean="0"/>
              <a:t>decreases</a:t>
            </a:r>
            <a:r>
              <a:rPr lang="en-US" dirty="0" smtClean="0"/>
              <a:t> and the banks’ reserves </a:t>
            </a:r>
            <a:r>
              <a:rPr lang="en-US" i="1" dirty="0" smtClean="0"/>
              <a:t>increases</a:t>
            </a:r>
            <a:r>
              <a:rPr lang="en-US" dirty="0" smtClean="0"/>
              <a:t> (</a:t>
            </a:r>
            <a:r>
              <a:rPr lang="en-US" i="1" dirty="0" smtClean="0"/>
              <a:t>R</a:t>
            </a:r>
            <a:r>
              <a:rPr lang="en-US" dirty="0" smtClean="0"/>
              <a:t>↑)</a:t>
            </a:r>
          </a:p>
        </p:txBody>
      </p:sp>
    </p:spTree>
    <p:extLst>
      <p:ext uri="{BB962C8B-B14F-4D97-AF65-F5344CB8AC3E}">
        <p14:creationId xmlns:p14="http://schemas.microsoft.com/office/powerpoint/2010/main" val="251769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money?</a:t>
            </a:r>
            <a:endParaRPr lang="en-US" dirty="0"/>
          </a:p>
        </p:txBody>
      </p:sp>
      <p:sp>
        <p:nvSpPr>
          <p:cNvPr id="3" name="Content Placeholder 2"/>
          <p:cNvSpPr>
            <a:spLocks noGrp="1"/>
          </p:cNvSpPr>
          <p:nvPr>
            <p:ph idx="1"/>
          </p:nvPr>
        </p:nvSpPr>
        <p:spPr/>
        <p:txBody>
          <a:bodyPr/>
          <a:lstStyle/>
          <a:p>
            <a:r>
              <a:rPr lang="en-US" dirty="0" smtClean="0"/>
              <a:t>Money is any asset that can be readily used to pay for purchases</a:t>
            </a:r>
          </a:p>
          <a:p>
            <a:pPr lvl="1"/>
            <a:r>
              <a:rPr lang="en-US" dirty="0" smtClean="0"/>
              <a:t>Therefore, money is a </a:t>
            </a:r>
            <a:r>
              <a:rPr lang="en-US" i="1" dirty="0" smtClean="0"/>
              <a:t>medium of exchange </a:t>
            </a:r>
            <a:r>
              <a:rPr lang="en-US" dirty="0" smtClean="0"/>
              <a:t>…</a:t>
            </a:r>
          </a:p>
          <a:p>
            <a:pPr lvl="1"/>
            <a:r>
              <a:rPr lang="en-US" dirty="0" smtClean="0"/>
              <a:t>… and a </a:t>
            </a:r>
            <a:r>
              <a:rPr lang="en-US" i="1" dirty="0" smtClean="0"/>
              <a:t>store of value</a:t>
            </a:r>
          </a:p>
          <a:p>
            <a:pPr lvl="1"/>
            <a:r>
              <a:rPr lang="en-US" dirty="0" smtClean="0"/>
              <a:t>Moreover, money also functions as a </a:t>
            </a:r>
            <a:r>
              <a:rPr lang="en-US" i="1" dirty="0" smtClean="0"/>
              <a:t>unit of account</a:t>
            </a:r>
          </a:p>
          <a:p>
            <a:endParaRPr lang="en-US" dirty="0"/>
          </a:p>
        </p:txBody>
      </p:sp>
    </p:spTree>
    <p:extLst>
      <p:ext uri="{BB962C8B-B14F-4D97-AF65-F5344CB8AC3E}">
        <p14:creationId xmlns:p14="http://schemas.microsoft.com/office/powerpoint/2010/main" val="22682008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does the Fed change the monetary base?</a:t>
            </a:r>
            <a:endParaRPr lang="en-US" dirty="0"/>
          </a:p>
        </p:txBody>
      </p:sp>
      <p:sp>
        <p:nvSpPr>
          <p:cNvPr id="3" name="Content Placeholder 2"/>
          <p:cNvSpPr>
            <a:spLocks noGrp="1"/>
          </p:cNvSpPr>
          <p:nvPr>
            <p:ph idx="1"/>
          </p:nvPr>
        </p:nvSpPr>
        <p:spPr/>
        <p:txBody>
          <a:bodyPr>
            <a:noAutofit/>
          </a:bodyPr>
          <a:lstStyle/>
          <a:p>
            <a:r>
              <a:rPr lang="en-US" dirty="0" smtClean="0"/>
              <a:t>It does </a:t>
            </a:r>
            <a:r>
              <a:rPr lang="en-US" dirty="0" smtClean="0">
                <a:solidFill>
                  <a:srgbClr val="0070C0"/>
                </a:solidFill>
              </a:rPr>
              <a:t>open-market operations</a:t>
            </a:r>
            <a:r>
              <a:rPr lang="en-US" dirty="0" smtClean="0"/>
              <a:t>: </a:t>
            </a:r>
          </a:p>
          <a:p>
            <a:pPr lvl="1"/>
            <a:r>
              <a:rPr lang="en-US" dirty="0" smtClean="0"/>
              <a:t>The Fed prints dollars and uses those dollars to buy securities (usually short-term Treasury bonds):</a:t>
            </a:r>
          </a:p>
          <a:p>
            <a:pPr lvl="2"/>
            <a:r>
              <a:rPr lang="en-US" dirty="0"/>
              <a:t>from </a:t>
            </a:r>
            <a:r>
              <a:rPr lang="en-US" dirty="0" smtClean="0"/>
              <a:t>banks, or </a:t>
            </a:r>
          </a:p>
          <a:p>
            <a:pPr lvl="2"/>
            <a:r>
              <a:rPr lang="en-US" dirty="0" smtClean="0"/>
              <a:t>from the public</a:t>
            </a:r>
          </a:p>
          <a:p>
            <a:r>
              <a:rPr lang="en-US" dirty="0" smtClean="0"/>
              <a:t>When the Fed buys securities from households</a:t>
            </a:r>
            <a:r>
              <a:rPr lang="en-US" dirty="0"/>
              <a:t> (with </a:t>
            </a:r>
            <a:r>
              <a:rPr lang="en-US" dirty="0" smtClean="0"/>
              <a:t>freshly </a:t>
            </a:r>
            <a:r>
              <a:rPr lang="en-US" dirty="0"/>
              <a:t>printed cash)</a:t>
            </a:r>
            <a:r>
              <a:rPr lang="en-US" dirty="0" smtClean="0"/>
              <a:t>, the </a:t>
            </a:r>
            <a:r>
              <a:rPr lang="en-US" dirty="0"/>
              <a:t>households</a:t>
            </a:r>
            <a:r>
              <a:rPr lang="en-US" dirty="0" smtClean="0"/>
              <a:t>’ stock of securities </a:t>
            </a:r>
            <a:r>
              <a:rPr lang="en-US" i="1" dirty="0" smtClean="0"/>
              <a:t>decreases</a:t>
            </a:r>
            <a:r>
              <a:rPr lang="en-US" dirty="0" smtClean="0"/>
              <a:t> and their currency holdings </a:t>
            </a:r>
            <a:r>
              <a:rPr lang="en-US" i="1" dirty="0" smtClean="0"/>
              <a:t>increases</a:t>
            </a:r>
            <a:r>
              <a:rPr lang="en-US" dirty="0" smtClean="0"/>
              <a:t> (</a:t>
            </a:r>
            <a:r>
              <a:rPr lang="en-US" i="1" dirty="0" smtClean="0"/>
              <a:t>C</a:t>
            </a:r>
            <a:r>
              <a:rPr lang="en-US" dirty="0" smtClean="0"/>
              <a:t>↑)</a:t>
            </a:r>
          </a:p>
          <a:p>
            <a:r>
              <a:rPr lang="en-US" dirty="0" smtClean="0">
                <a:solidFill>
                  <a:srgbClr val="0070C0"/>
                </a:solidFill>
              </a:rPr>
              <a:t>As </a:t>
            </a:r>
            <a:r>
              <a:rPr lang="en-US" i="1" dirty="0" smtClean="0">
                <a:solidFill>
                  <a:srgbClr val="0070C0"/>
                </a:solidFill>
              </a:rPr>
              <a:t>R</a:t>
            </a:r>
            <a:r>
              <a:rPr lang="en-US" dirty="0" smtClean="0">
                <a:solidFill>
                  <a:srgbClr val="0070C0"/>
                </a:solidFill>
              </a:rPr>
              <a:t>↑ and </a:t>
            </a:r>
            <a:r>
              <a:rPr lang="en-US" i="1" dirty="0">
                <a:solidFill>
                  <a:srgbClr val="0070C0"/>
                </a:solidFill>
              </a:rPr>
              <a:t>C</a:t>
            </a:r>
            <a:r>
              <a:rPr lang="en-US" dirty="0" smtClean="0">
                <a:solidFill>
                  <a:srgbClr val="0070C0"/>
                </a:solidFill>
              </a:rPr>
              <a:t>↑, </a:t>
            </a:r>
            <a:r>
              <a:rPr lang="en-US" i="1" dirty="0">
                <a:solidFill>
                  <a:srgbClr val="0070C0"/>
                </a:solidFill>
              </a:rPr>
              <a:t>B</a:t>
            </a:r>
            <a:r>
              <a:rPr lang="en-US" dirty="0">
                <a:solidFill>
                  <a:srgbClr val="0070C0"/>
                </a:solidFill>
              </a:rPr>
              <a:t> = </a:t>
            </a:r>
            <a:r>
              <a:rPr lang="en-US" i="1" dirty="0">
                <a:solidFill>
                  <a:srgbClr val="0070C0"/>
                </a:solidFill>
              </a:rPr>
              <a:t>C</a:t>
            </a:r>
            <a:r>
              <a:rPr lang="en-US" dirty="0">
                <a:solidFill>
                  <a:srgbClr val="0070C0"/>
                </a:solidFill>
              </a:rPr>
              <a:t> + </a:t>
            </a:r>
            <a:r>
              <a:rPr lang="en-US" i="1" dirty="0">
                <a:solidFill>
                  <a:srgbClr val="0070C0"/>
                </a:solidFill>
              </a:rPr>
              <a:t>R</a:t>
            </a:r>
            <a:r>
              <a:rPr lang="en-US" dirty="0" smtClean="0">
                <a:solidFill>
                  <a:srgbClr val="0070C0"/>
                </a:solidFill>
              </a:rPr>
              <a:t>↑.</a:t>
            </a:r>
          </a:p>
        </p:txBody>
      </p:sp>
    </p:spTree>
    <p:extLst>
      <p:ext uri="{BB962C8B-B14F-4D97-AF65-F5344CB8AC3E}">
        <p14:creationId xmlns:p14="http://schemas.microsoft.com/office/powerpoint/2010/main" val="28704700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does the Fed change the monetary base?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When the Fed buys securities from a bank it is basically lending money to the bank</a:t>
            </a:r>
          </a:p>
          <a:p>
            <a:r>
              <a:rPr lang="en-US" dirty="0" smtClean="0"/>
              <a:t>These loans to banks increases banks’ reserves</a:t>
            </a:r>
            <a:r>
              <a:rPr lang="en-US" dirty="0"/>
              <a:t> (</a:t>
            </a:r>
            <a:r>
              <a:rPr lang="en-US" i="1" dirty="0"/>
              <a:t>R</a:t>
            </a:r>
            <a:r>
              <a:rPr lang="en-US" dirty="0"/>
              <a:t>↑</a:t>
            </a:r>
            <a:r>
              <a:rPr lang="en-US" dirty="0" smtClean="0"/>
              <a:t>)</a:t>
            </a:r>
          </a:p>
          <a:p>
            <a:r>
              <a:rPr lang="en-US" dirty="0" smtClean="0"/>
              <a:t>This typically happens when banks lose the trust of depositors and private lenders and are unable to borrow from them</a:t>
            </a:r>
          </a:p>
          <a:p>
            <a:r>
              <a:rPr lang="en-US" dirty="0" smtClean="0"/>
              <a:t>The Fed is then the “</a:t>
            </a:r>
            <a:r>
              <a:rPr lang="en-US" dirty="0" smtClean="0">
                <a:solidFill>
                  <a:srgbClr val="0070C0"/>
                </a:solidFill>
              </a:rPr>
              <a:t>lender of last resort</a:t>
            </a:r>
            <a:r>
              <a:rPr lang="en-US" dirty="0" smtClean="0"/>
              <a:t>”</a:t>
            </a:r>
          </a:p>
          <a:p>
            <a:r>
              <a:rPr lang="en-US" dirty="0" smtClean="0"/>
              <a:t>The Fed’s lending can take two forms:</a:t>
            </a:r>
          </a:p>
          <a:p>
            <a:pPr lvl="1"/>
            <a:r>
              <a:rPr lang="en-US" dirty="0" smtClean="0"/>
              <a:t>Discount Window</a:t>
            </a:r>
          </a:p>
          <a:p>
            <a:pPr lvl="1"/>
            <a:r>
              <a:rPr lang="en-US" dirty="0" smtClean="0"/>
              <a:t>Term Auction Facility</a:t>
            </a:r>
            <a:endParaRPr lang="en-US" dirty="0"/>
          </a:p>
        </p:txBody>
      </p:sp>
    </p:spTree>
    <p:extLst>
      <p:ext uri="{BB962C8B-B14F-4D97-AF65-F5344CB8AC3E}">
        <p14:creationId xmlns:p14="http://schemas.microsoft.com/office/powerpoint/2010/main" val="2788550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does the Fed change the monetary base</a:t>
            </a:r>
            <a:r>
              <a:rPr lang="en-US" dirty="0" smtClean="0"/>
              <a:t>? Discount Window</a:t>
            </a:r>
            <a:endParaRPr lang="en-US" dirty="0"/>
          </a:p>
        </p:txBody>
      </p:sp>
      <p:sp>
        <p:nvSpPr>
          <p:cNvPr id="3" name="Content Placeholder 2"/>
          <p:cNvSpPr>
            <a:spLocks noGrp="1"/>
          </p:cNvSpPr>
          <p:nvPr>
            <p:ph idx="1"/>
          </p:nvPr>
        </p:nvSpPr>
        <p:spPr/>
        <p:txBody>
          <a:bodyPr/>
          <a:lstStyle/>
          <a:p>
            <a:r>
              <a:rPr lang="en-US" dirty="0" smtClean="0"/>
              <a:t>The Fed lends to banks directly and charges them an interest rate called the </a:t>
            </a:r>
            <a:r>
              <a:rPr lang="en-US" dirty="0" smtClean="0">
                <a:solidFill>
                  <a:srgbClr val="0070C0"/>
                </a:solidFill>
              </a:rPr>
              <a:t>discount rate</a:t>
            </a:r>
          </a:p>
          <a:p>
            <a:pPr lvl="1"/>
            <a:r>
              <a:rPr lang="en-US" dirty="0" smtClean="0">
                <a:solidFill>
                  <a:srgbClr val="0070C0"/>
                </a:solidFill>
              </a:rPr>
              <a:t>When the Fed </a:t>
            </a:r>
            <a:r>
              <a:rPr lang="en-US" i="1" dirty="0" smtClean="0">
                <a:solidFill>
                  <a:srgbClr val="0070C0"/>
                </a:solidFill>
              </a:rPr>
              <a:t>reduces</a:t>
            </a:r>
            <a:r>
              <a:rPr lang="en-US" dirty="0" smtClean="0">
                <a:solidFill>
                  <a:srgbClr val="0070C0"/>
                </a:solidFill>
              </a:rPr>
              <a:t> the discount rate, banks borrow </a:t>
            </a:r>
            <a:r>
              <a:rPr lang="en-US" i="1" dirty="0" smtClean="0">
                <a:solidFill>
                  <a:srgbClr val="0070C0"/>
                </a:solidFill>
              </a:rPr>
              <a:t>more</a:t>
            </a:r>
            <a:r>
              <a:rPr lang="en-US" dirty="0" smtClean="0">
                <a:solidFill>
                  <a:srgbClr val="0070C0"/>
                </a:solidFill>
              </a:rPr>
              <a:t>, their reserves rise by a bigger amount, and so the monetary base rises </a:t>
            </a:r>
            <a:r>
              <a:rPr lang="en-US" dirty="0">
                <a:solidFill>
                  <a:srgbClr val="0070C0"/>
                </a:solidFill>
              </a:rPr>
              <a:t>by a bigger amount</a:t>
            </a:r>
          </a:p>
        </p:txBody>
      </p:sp>
    </p:spTree>
    <p:extLst>
      <p:ext uri="{BB962C8B-B14F-4D97-AF65-F5344CB8AC3E}">
        <p14:creationId xmlns:p14="http://schemas.microsoft.com/office/powerpoint/2010/main" val="29735237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does the Fed change the monetary </a:t>
            </a:r>
            <a:r>
              <a:rPr lang="en-US" dirty="0" smtClean="0"/>
              <a:t>base? Term Auction Facility</a:t>
            </a:r>
            <a:endParaRPr lang="en-US" dirty="0"/>
          </a:p>
        </p:txBody>
      </p:sp>
      <p:sp>
        <p:nvSpPr>
          <p:cNvPr id="3" name="Content Placeholder 2"/>
          <p:cNvSpPr>
            <a:spLocks noGrp="1"/>
          </p:cNvSpPr>
          <p:nvPr>
            <p:ph idx="1"/>
          </p:nvPr>
        </p:nvSpPr>
        <p:spPr/>
        <p:txBody>
          <a:bodyPr/>
          <a:lstStyle/>
          <a:p>
            <a:r>
              <a:rPr lang="en-US" dirty="0" smtClean="0"/>
              <a:t>The TAF was a response to the financial crisis of 2008-9</a:t>
            </a:r>
          </a:p>
          <a:p>
            <a:r>
              <a:rPr lang="en-US" dirty="0" smtClean="0"/>
              <a:t>The Fed decides how much it wants to lend to banks via TAF.</a:t>
            </a:r>
          </a:p>
          <a:p>
            <a:r>
              <a:rPr lang="en-US" dirty="0" smtClean="0"/>
              <a:t>Eligible banks then bid to borrow those funds, with the loans going to the banks that offer to pay the highest interest</a:t>
            </a:r>
          </a:p>
          <a:p>
            <a:r>
              <a:rPr lang="en-US" dirty="0" smtClean="0"/>
              <a:t>In this way, both banks’ reserves and the monetary base increase</a:t>
            </a:r>
          </a:p>
          <a:p>
            <a:r>
              <a:rPr lang="en-US" dirty="0" smtClean="0">
                <a:solidFill>
                  <a:srgbClr val="0070C0"/>
                </a:solidFill>
              </a:rPr>
              <a:t>The TAF was last used in 2010. </a:t>
            </a:r>
          </a:p>
          <a:p>
            <a:pPr lvl="1"/>
            <a:r>
              <a:rPr lang="en-US" dirty="0" smtClean="0">
                <a:solidFill>
                  <a:srgbClr val="0070C0"/>
                </a:solidFill>
              </a:rPr>
              <a:t>So, we may ignore it</a:t>
            </a:r>
            <a:endParaRPr lang="en-US" dirty="0">
              <a:solidFill>
                <a:srgbClr val="0070C0"/>
              </a:solidFill>
            </a:endParaRPr>
          </a:p>
        </p:txBody>
      </p:sp>
    </p:spTree>
    <p:extLst>
      <p:ext uri="{BB962C8B-B14F-4D97-AF65-F5344CB8AC3E}">
        <p14:creationId xmlns:p14="http://schemas.microsoft.com/office/powerpoint/2010/main" val="29393482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How does the Fed indirectly control the reserve-deposit ratio?</a:t>
            </a:r>
            <a:endParaRPr lang="en-US" dirty="0"/>
          </a:p>
        </p:txBody>
      </p:sp>
      <p:sp>
        <p:nvSpPr>
          <p:cNvPr id="4" name="Content Placeholder 3"/>
          <p:cNvSpPr>
            <a:spLocks noGrp="1"/>
          </p:cNvSpPr>
          <p:nvPr>
            <p:ph idx="1"/>
          </p:nvPr>
        </p:nvSpPr>
        <p:spPr/>
        <p:txBody>
          <a:bodyPr/>
          <a:lstStyle/>
          <a:p>
            <a:r>
              <a:rPr lang="en-US" dirty="0" smtClean="0"/>
              <a:t>We have seen that a </a:t>
            </a:r>
            <a:r>
              <a:rPr lang="en-US" i="1" dirty="0" smtClean="0"/>
              <a:t>decrease</a:t>
            </a:r>
            <a:r>
              <a:rPr lang="en-US" dirty="0" smtClean="0"/>
              <a:t> in the reserve-deposit ratio (</a:t>
            </a:r>
            <a:r>
              <a:rPr lang="en-US" i="1" dirty="0" err="1" smtClean="0"/>
              <a:t>rd</a:t>
            </a:r>
            <a:r>
              <a:rPr lang="en-US" dirty="0" smtClean="0"/>
              <a:t>↓) causes the money multiplier and the money supply to </a:t>
            </a:r>
            <a:r>
              <a:rPr lang="en-US" i="1" dirty="0" smtClean="0"/>
              <a:t>increase</a:t>
            </a:r>
          </a:p>
          <a:p>
            <a:r>
              <a:rPr lang="en-US" dirty="0" smtClean="0"/>
              <a:t>The Fed influences banks</a:t>
            </a:r>
            <a:r>
              <a:rPr lang="en-US" dirty="0"/>
              <a:t>’ reserve-deposit ratio </a:t>
            </a:r>
            <a:r>
              <a:rPr lang="en-US" dirty="0" smtClean="0"/>
              <a:t>by adjusting the interest it pays banks for the reserves the banks hold</a:t>
            </a:r>
          </a:p>
          <a:p>
            <a:r>
              <a:rPr lang="en-US" dirty="0" smtClean="0">
                <a:solidFill>
                  <a:srgbClr val="0070C0"/>
                </a:solidFill>
              </a:rPr>
              <a:t>When the Fed reduces the interest rate it pays banks for the reserves they hold, banks keep fewer reserves and </a:t>
            </a:r>
            <a:r>
              <a:rPr lang="en-US" dirty="0">
                <a:solidFill>
                  <a:srgbClr val="0070C0"/>
                </a:solidFill>
              </a:rPr>
              <a:t>the reserve-deposit ratio </a:t>
            </a:r>
            <a:r>
              <a:rPr lang="en-US" dirty="0" smtClean="0">
                <a:solidFill>
                  <a:srgbClr val="0070C0"/>
                </a:solidFill>
              </a:rPr>
              <a:t>decreases</a:t>
            </a:r>
            <a:endParaRPr lang="en-US" dirty="0">
              <a:solidFill>
                <a:srgbClr val="0070C0"/>
              </a:solidFill>
            </a:endParaRPr>
          </a:p>
        </p:txBody>
      </p:sp>
    </p:spTree>
    <p:extLst>
      <p:ext uri="{BB962C8B-B14F-4D97-AF65-F5344CB8AC3E}">
        <p14:creationId xmlns:p14="http://schemas.microsoft.com/office/powerpoint/2010/main" val="28547580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does the Fed indirectly control </a:t>
            </a:r>
            <a:r>
              <a:rPr lang="en-US" i="1" dirty="0" err="1"/>
              <a:t>rd</a:t>
            </a:r>
            <a:r>
              <a:rPr lang="en-US" dirty="0"/>
              <a:t>? </a:t>
            </a:r>
            <a:r>
              <a:rPr lang="en-US" dirty="0" smtClean="0"/>
              <a:t>By paying banks interest on the reserves they hold.</a:t>
            </a:r>
            <a:endParaRPr lang="en-US" dirty="0"/>
          </a:p>
        </p:txBody>
      </p:sp>
      <p:sp>
        <p:nvSpPr>
          <p:cNvPr id="3" name="Content Placeholder 2"/>
          <p:cNvSpPr>
            <a:spLocks noGrp="1"/>
          </p:cNvSpPr>
          <p:nvPr>
            <p:ph idx="1"/>
          </p:nvPr>
        </p:nvSpPr>
        <p:spPr/>
        <p:txBody>
          <a:bodyPr/>
          <a:lstStyle/>
          <a:p>
            <a:r>
              <a:rPr lang="en-US" dirty="0"/>
              <a:t>This </a:t>
            </a:r>
            <a:r>
              <a:rPr lang="en-US" dirty="0" smtClean="0"/>
              <a:t>new monetary policy tool was </a:t>
            </a:r>
            <a:r>
              <a:rPr lang="en-US" dirty="0"/>
              <a:t>a </a:t>
            </a:r>
            <a:r>
              <a:rPr lang="en-US" dirty="0" smtClean="0"/>
              <a:t>response </a:t>
            </a:r>
            <a:r>
              <a:rPr lang="en-US" dirty="0"/>
              <a:t>to the financial crisis of 2008-9</a:t>
            </a:r>
          </a:p>
          <a:p>
            <a:r>
              <a:rPr lang="en-US" dirty="0" smtClean="0"/>
              <a:t>US banks keep their reserves with the Fed</a:t>
            </a:r>
          </a:p>
          <a:p>
            <a:r>
              <a:rPr lang="en-US" dirty="0" smtClean="0"/>
              <a:t>The Fed now pays banks interest on the reserves they keep at the Fed</a:t>
            </a:r>
          </a:p>
          <a:p>
            <a:r>
              <a:rPr lang="en-US" dirty="0" smtClean="0"/>
              <a:t>A </a:t>
            </a:r>
            <a:r>
              <a:rPr lang="en-US" i="1" dirty="0" smtClean="0"/>
              <a:t>reduction</a:t>
            </a:r>
            <a:r>
              <a:rPr lang="en-US" dirty="0" smtClean="0"/>
              <a:t> in this interest, induces banks to keep </a:t>
            </a:r>
            <a:r>
              <a:rPr lang="en-US" i="1" dirty="0" smtClean="0"/>
              <a:t>fewer</a:t>
            </a:r>
            <a:r>
              <a:rPr lang="en-US" dirty="0" smtClean="0"/>
              <a:t> reserves</a:t>
            </a:r>
          </a:p>
          <a:p>
            <a:r>
              <a:rPr lang="en-US" dirty="0" smtClean="0"/>
              <a:t>This </a:t>
            </a:r>
            <a:r>
              <a:rPr lang="en-US" i="1" dirty="0" smtClean="0"/>
              <a:t>reduces</a:t>
            </a:r>
            <a:r>
              <a:rPr lang="en-US" dirty="0" smtClean="0"/>
              <a:t> </a:t>
            </a:r>
            <a:r>
              <a:rPr lang="en-US" i="1" dirty="0" err="1" smtClean="0"/>
              <a:t>rd</a:t>
            </a:r>
            <a:r>
              <a:rPr lang="en-US" dirty="0" smtClean="0"/>
              <a:t>, and </a:t>
            </a:r>
            <a:r>
              <a:rPr lang="en-US" i="1" dirty="0" smtClean="0"/>
              <a:t>increases</a:t>
            </a:r>
            <a:r>
              <a:rPr lang="en-US" dirty="0" smtClean="0"/>
              <a:t> </a:t>
            </a:r>
            <a:r>
              <a:rPr lang="en-US" i="1" dirty="0" smtClean="0"/>
              <a:t>m</a:t>
            </a:r>
            <a:r>
              <a:rPr lang="en-US" dirty="0" smtClean="0"/>
              <a:t>, </a:t>
            </a:r>
            <a:r>
              <a:rPr lang="en-US" i="1" dirty="0" smtClean="0"/>
              <a:t>M</a:t>
            </a:r>
            <a:r>
              <a:rPr lang="en-US" dirty="0" smtClean="0"/>
              <a:t>, and </a:t>
            </a:r>
            <a:r>
              <a:rPr lang="en-US" i="1" dirty="0" smtClean="0"/>
              <a:t>B</a:t>
            </a:r>
            <a:endParaRPr lang="en-US" i="1" dirty="0"/>
          </a:p>
        </p:txBody>
      </p:sp>
    </p:spTree>
    <p:extLst>
      <p:ext uri="{BB962C8B-B14F-4D97-AF65-F5344CB8AC3E}">
        <p14:creationId xmlns:p14="http://schemas.microsoft.com/office/powerpoint/2010/main" val="23165734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Interest Rate on Reserve Balances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1" y="1580843"/>
            <a:ext cx="10058398" cy="3871924"/>
          </a:xfrm>
          <a:prstGeom prst="rect">
            <a:avLst/>
          </a:prstGeom>
        </p:spPr>
      </p:pic>
      <p:sp>
        <p:nvSpPr>
          <p:cNvPr id="6" name="TextBox 5"/>
          <p:cNvSpPr txBox="1"/>
          <p:nvPr/>
        </p:nvSpPr>
        <p:spPr>
          <a:xfrm>
            <a:off x="560439" y="5545398"/>
            <a:ext cx="11257935" cy="1200329"/>
          </a:xfrm>
          <a:prstGeom prst="rect">
            <a:avLst/>
          </a:prstGeom>
          <a:noFill/>
        </p:spPr>
        <p:txBody>
          <a:bodyPr wrap="square" rtlCol="0">
            <a:spAutoFit/>
          </a:bodyPr>
          <a:lstStyle/>
          <a:p>
            <a:r>
              <a:rPr lang="en-US" dirty="0"/>
              <a:t>See </a:t>
            </a:r>
            <a:r>
              <a:rPr lang="en-US" dirty="0">
                <a:hlinkClick r:id="rId4"/>
              </a:rPr>
              <a:t>https://</a:t>
            </a:r>
            <a:r>
              <a:rPr lang="en-US" dirty="0" smtClean="0">
                <a:hlinkClick r:id="rId4"/>
              </a:rPr>
              <a:t>fred.stlouisfed.org/series/IORB</a:t>
            </a:r>
            <a:r>
              <a:rPr lang="en-US" dirty="0"/>
              <a:t>. “The interest rate on reserve balances (IORB rate) is the rate of interest that the Federal Reserve pays on balances maintained by or on behalf of eligible institutions in master accounts at Federal Reserve Banks. The interest rate is set by the Board of Governors, and it is an important tool of monetary policy.”</a:t>
            </a:r>
          </a:p>
        </p:txBody>
      </p:sp>
    </p:spTree>
    <p:extLst>
      <p:ext uri="{BB962C8B-B14F-4D97-AF65-F5344CB8AC3E}">
        <p14:creationId xmlns:p14="http://schemas.microsoft.com/office/powerpoint/2010/main" val="4448832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does the Fed indirectly control </a:t>
            </a:r>
            <a:r>
              <a:rPr lang="en-US" i="1" dirty="0" err="1" smtClean="0"/>
              <a:t>rd</a:t>
            </a:r>
            <a:r>
              <a:rPr lang="en-US" dirty="0" smtClean="0"/>
              <a:t>? Reserve Requirements</a:t>
            </a:r>
            <a:endParaRPr lang="en-US" dirty="0"/>
          </a:p>
        </p:txBody>
      </p:sp>
      <p:sp>
        <p:nvSpPr>
          <p:cNvPr id="3" name="Content Placeholder 2"/>
          <p:cNvSpPr>
            <a:spLocks noGrp="1"/>
          </p:cNvSpPr>
          <p:nvPr>
            <p:ph idx="1"/>
          </p:nvPr>
        </p:nvSpPr>
        <p:spPr/>
        <p:txBody>
          <a:bodyPr>
            <a:normAutofit lnSpcReduction="10000"/>
          </a:bodyPr>
          <a:lstStyle/>
          <a:p>
            <a:r>
              <a:rPr lang="en-US" dirty="0" smtClean="0"/>
              <a:t>Reserve requirements are Fed regulations that impose a minimum reserve-deposit ratio on banks</a:t>
            </a:r>
          </a:p>
          <a:p>
            <a:pPr lvl="1"/>
            <a:r>
              <a:rPr lang="en-US" dirty="0" smtClean="0"/>
              <a:t>This is to ensure that there will always be enough money in banks for depositors who may need to withdraw cash</a:t>
            </a:r>
          </a:p>
          <a:p>
            <a:r>
              <a:rPr lang="en-US" dirty="0" smtClean="0"/>
              <a:t>The required minimum </a:t>
            </a:r>
            <a:r>
              <a:rPr lang="en-US" i="1" dirty="0" err="1" smtClean="0"/>
              <a:t>rd</a:t>
            </a:r>
            <a:r>
              <a:rPr lang="en-US" dirty="0" smtClean="0"/>
              <a:t> is only a minimum</a:t>
            </a:r>
          </a:p>
          <a:p>
            <a:r>
              <a:rPr lang="en-US" dirty="0" smtClean="0"/>
              <a:t>Still, when reserve requirements decrease, </a:t>
            </a:r>
            <a:r>
              <a:rPr lang="en-US" i="1" dirty="0" err="1" smtClean="0"/>
              <a:t>rd</a:t>
            </a:r>
            <a:r>
              <a:rPr lang="en-US" dirty="0" smtClean="0"/>
              <a:t> tends to fall. </a:t>
            </a:r>
          </a:p>
          <a:p>
            <a:r>
              <a:rPr lang="en-US" dirty="0" smtClean="0"/>
              <a:t>This causes </a:t>
            </a:r>
            <a:r>
              <a:rPr lang="en-US" i="1" dirty="0" smtClean="0"/>
              <a:t>m</a:t>
            </a:r>
            <a:r>
              <a:rPr lang="en-US" dirty="0" smtClean="0"/>
              <a:t>, </a:t>
            </a:r>
            <a:r>
              <a:rPr lang="en-US" i="1" dirty="0" smtClean="0"/>
              <a:t>M</a:t>
            </a:r>
            <a:r>
              <a:rPr lang="en-US" dirty="0" smtClean="0"/>
              <a:t> and </a:t>
            </a:r>
            <a:r>
              <a:rPr lang="en-US" i="1" dirty="0" smtClean="0"/>
              <a:t>B</a:t>
            </a:r>
            <a:r>
              <a:rPr lang="en-US" dirty="0" smtClean="0"/>
              <a:t> to increase</a:t>
            </a:r>
          </a:p>
          <a:p>
            <a:r>
              <a:rPr lang="en-US" dirty="0" smtClean="0">
                <a:solidFill>
                  <a:srgbClr val="0070C0"/>
                </a:solidFill>
              </a:rPr>
              <a:t>The Fed ended reserve requirements in March 2020</a:t>
            </a:r>
          </a:p>
          <a:p>
            <a:pPr lvl="1"/>
            <a:r>
              <a:rPr lang="en-US" dirty="0" smtClean="0">
                <a:solidFill>
                  <a:srgbClr val="0070C0"/>
                </a:solidFill>
              </a:rPr>
              <a:t>So, we may ignore it</a:t>
            </a:r>
            <a:endParaRPr lang="en-US" dirty="0">
              <a:solidFill>
                <a:srgbClr val="0070C0"/>
              </a:solidFill>
            </a:endParaRPr>
          </a:p>
        </p:txBody>
      </p:sp>
    </p:spTree>
    <p:extLst>
      <p:ext uri="{BB962C8B-B14F-4D97-AF65-F5344CB8AC3E}">
        <p14:creationId xmlns:p14="http://schemas.microsoft.com/office/powerpoint/2010/main" val="3289482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Quantitative Easing</a:t>
            </a:r>
            <a:endParaRPr lang="en-US" dirty="0"/>
          </a:p>
        </p:txBody>
      </p:sp>
      <p:sp>
        <p:nvSpPr>
          <p:cNvPr id="3" name="Content Placeholder 2"/>
          <p:cNvSpPr>
            <a:spLocks noGrp="1"/>
          </p:cNvSpPr>
          <p:nvPr>
            <p:ph idx="1"/>
          </p:nvPr>
        </p:nvSpPr>
        <p:spPr/>
        <p:txBody>
          <a:bodyPr>
            <a:normAutofit/>
          </a:bodyPr>
          <a:lstStyle/>
          <a:p>
            <a:r>
              <a:rPr lang="en-US" dirty="0" smtClean="0"/>
              <a:t>Prior to the financial crisis of 2008, the US monetary base rose gradually</a:t>
            </a:r>
          </a:p>
          <a:p>
            <a:r>
              <a:rPr lang="en-US" dirty="0" smtClean="0"/>
              <a:t>Between 2007 and 2011, it tripled, mainly through open-market operations</a:t>
            </a:r>
          </a:p>
          <a:p>
            <a:pPr lvl="1"/>
            <a:r>
              <a:rPr lang="en-US" dirty="0" smtClean="0"/>
              <a:t>The Fed printed money and used it to buy riskier securities than the Treasury bonds it buys during normal times</a:t>
            </a:r>
          </a:p>
        </p:txBody>
      </p:sp>
    </p:spTree>
    <p:extLst>
      <p:ext uri="{BB962C8B-B14F-4D97-AF65-F5344CB8AC3E}">
        <p14:creationId xmlns:p14="http://schemas.microsoft.com/office/powerpoint/2010/main" val="8623922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Quantitative Easing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marL="342900" lvl="1" indent="-342900">
                  <a:buFont typeface="Arial" pitchFamily="34" charset="0"/>
                  <a:buChar char="•"/>
                </a:pPr>
                <a:r>
                  <a:rPr lang="en-US" dirty="0"/>
                  <a:t>Although </a:t>
                </a:r>
                <a:r>
                  <a:rPr lang="en-US" dirty="0">
                    <a:solidFill>
                      <a:srgbClr val="0070C0"/>
                    </a:solidFill>
                  </a:rPr>
                  <a:t>the monetary base </a:t>
                </a:r>
                <a:r>
                  <a:rPr lang="en-US" dirty="0" smtClean="0">
                    <a:solidFill>
                      <a:srgbClr val="0070C0"/>
                    </a:solidFill>
                  </a:rPr>
                  <a:t>increased 400% during 2007-14</a:t>
                </a:r>
                <a:r>
                  <a:rPr lang="en-US" dirty="0" smtClean="0"/>
                  <a:t>, </a:t>
                </a:r>
                <a:r>
                  <a:rPr lang="en-US" dirty="0"/>
                  <a:t>the money supply rose a lot less: </a:t>
                </a:r>
                <a:endParaRPr lang="en-US" dirty="0" smtClean="0"/>
              </a:p>
              <a:p>
                <a:pPr marL="742950" lvl="2" indent="-342900"/>
                <a:r>
                  <a:rPr lang="en-US" dirty="0" smtClean="0">
                    <a:solidFill>
                      <a:srgbClr val="0070C0"/>
                    </a:solidFill>
                  </a:rPr>
                  <a:t>M1 </a:t>
                </a:r>
                <a:r>
                  <a:rPr lang="en-US" dirty="0">
                    <a:solidFill>
                      <a:srgbClr val="0070C0"/>
                    </a:solidFill>
                  </a:rPr>
                  <a:t>increased </a:t>
                </a:r>
                <a:r>
                  <a:rPr lang="en-US" dirty="0" smtClean="0">
                    <a:solidFill>
                      <a:srgbClr val="0070C0"/>
                    </a:solidFill>
                  </a:rPr>
                  <a:t>100</a:t>
                </a:r>
                <a:r>
                  <a:rPr lang="en-US" dirty="0">
                    <a:solidFill>
                      <a:srgbClr val="0070C0"/>
                    </a:solidFill>
                  </a:rPr>
                  <a:t>% </a:t>
                </a:r>
                <a:r>
                  <a:rPr lang="en-US" dirty="0"/>
                  <a:t>and </a:t>
                </a:r>
                <a:r>
                  <a:rPr lang="en-US" dirty="0">
                    <a:solidFill>
                      <a:srgbClr val="0070C0"/>
                    </a:solidFill>
                  </a:rPr>
                  <a:t>M2 increased </a:t>
                </a:r>
                <a:r>
                  <a:rPr lang="en-US" dirty="0" smtClean="0">
                    <a:solidFill>
                      <a:srgbClr val="0070C0"/>
                    </a:solidFill>
                  </a:rPr>
                  <a:t>55%</a:t>
                </a:r>
              </a:p>
              <a:p>
                <a:pPr marL="342900" lvl="1" indent="-342900">
                  <a:buFont typeface="Arial" pitchFamily="34" charset="0"/>
                  <a:buChar char="•"/>
                </a:pPr>
                <a:r>
                  <a:rPr lang="en-US" dirty="0" smtClean="0"/>
                  <a:t>Why?</a:t>
                </a:r>
              </a:p>
              <a:p>
                <a:pPr marL="342900" lvl="1" indent="-342900">
                  <a:buFont typeface="Arial" pitchFamily="34" charset="0"/>
                  <a:buChar char="•"/>
                </a:pPr>
                <a:r>
                  <a:rPr lang="en-US" dirty="0"/>
                  <a:t>Recall that </a:t>
                </a:r>
                <a14:m>
                  <m:oMath xmlns:m="http://schemas.openxmlformats.org/officeDocument/2006/math">
                    <m:r>
                      <a:rPr lang="en-US" i="1">
                        <a:latin typeface="Cambria Math"/>
                      </a:rPr>
                      <m:t>𝑀</m:t>
                    </m:r>
                    <m:r>
                      <a:rPr lang="en-US" i="1">
                        <a:latin typeface="Cambria Math"/>
                        <a:ea typeface="Cambria Math"/>
                      </a:rPr>
                      <m:t>=</m:t>
                    </m:r>
                    <m:f>
                      <m:fPr>
                        <m:ctrlPr>
                          <a:rPr lang="en-US" i="1">
                            <a:latin typeface="Cambria Math" panose="02040503050406030204" pitchFamily="18" charset="0"/>
                          </a:rPr>
                        </m:ctrlPr>
                      </m:fPr>
                      <m:num>
                        <m:r>
                          <a:rPr lang="en-US" i="1">
                            <a:latin typeface="Cambria Math"/>
                          </a:rPr>
                          <m:t>𝑐𝑑</m:t>
                        </m:r>
                        <m:r>
                          <a:rPr lang="en-US" i="1">
                            <a:latin typeface="Cambria Math"/>
                          </a:rPr>
                          <m:t>+1</m:t>
                        </m:r>
                      </m:num>
                      <m:den>
                        <m:r>
                          <a:rPr lang="en-US" i="1">
                            <a:latin typeface="Cambria Math"/>
                          </a:rPr>
                          <m:t>𝑐𝑑</m:t>
                        </m:r>
                        <m:r>
                          <a:rPr lang="en-US" i="1">
                            <a:latin typeface="Cambria Math"/>
                          </a:rPr>
                          <m:t>+</m:t>
                        </m:r>
                        <m:r>
                          <a:rPr lang="en-US" i="1">
                            <a:latin typeface="Cambria Math"/>
                          </a:rPr>
                          <m:t>𝑟𝑑</m:t>
                        </m:r>
                      </m:den>
                    </m:f>
                    <m:r>
                      <a:rPr lang="en-US" i="1">
                        <a:latin typeface="Cambria Math"/>
                        <a:ea typeface="Cambria Math"/>
                      </a:rPr>
                      <m:t>∙</m:t>
                    </m:r>
                    <m:r>
                      <a:rPr lang="en-US" i="1">
                        <a:latin typeface="Cambria Math"/>
                        <a:ea typeface="Cambria Math"/>
                      </a:rPr>
                      <m:t>𝐵</m:t>
                    </m:r>
                  </m:oMath>
                </a14:m>
                <a:r>
                  <a:rPr lang="en-US" dirty="0"/>
                  <a:t> and </a:t>
                </a:r>
                <a14:m>
                  <m:oMath xmlns:m="http://schemas.openxmlformats.org/officeDocument/2006/math">
                    <m:r>
                      <a:rPr lang="en-US" i="1">
                        <a:latin typeface="Cambria Math"/>
                      </a:rPr>
                      <m:t>𝑚</m:t>
                    </m:r>
                    <m:r>
                      <a:rPr lang="en-US" i="1">
                        <a:latin typeface="Cambria Math"/>
                      </a:rPr>
                      <m:t>=</m:t>
                    </m:r>
                    <m:f>
                      <m:fPr>
                        <m:ctrlPr>
                          <a:rPr lang="en-US" i="1">
                            <a:latin typeface="Cambria Math" panose="02040503050406030204" pitchFamily="18" charset="0"/>
                          </a:rPr>
                        </m:ctrlPr>
                      </m:fPr>
                      <m:num>
                        <m:r>
                          <a:rPr lang="en-US" i="1">
                            <a:latin typeface="Cambria Math"/>
                          </a:rPr>
                          <m:t>𝑐𝑑</m:t>
                        </m:r>
                        <m:r>
                          <a:rPr lang="en-US" i="1">
                            <a:latin typeface="Cambria Math"/>
                          </a:rPr>
                          <m:t>+1</m:t>
                        </m:r>
                      </m:num>
                      <m:den>
                        <m:r>
                          <a:rPr lang="en-US" i="1">
                            <a:latin typeface="Cambria Math"/>
                          </a:rPr>
                          <m:t>𝑐𝑑</m:t>
                        </m:r>
                        <m:r>
                          <a:rPr lang="en-US" i="1">
                            <a:latin typeface="Cambria Math"/>
                          </a:rPr>
                          <m:t>+</m:t>
                        </m:r>
                        <m:r>
                          <a:rPr lang="en-US" i="1">
                            <a:latin typeface="Cambria Math"/>
                          </a:rPr>
                          <m:t>𝑟𝑑</m:t>
                        </m:r>
                      </m:den>
                    </m:f>
                  </m:oMath>
                </a14:m>
                <a:endParaRPr lang="en-US" dirty="0"/>
              </a:p>
              <a:p>
                <a:pPr marL="342900" lvl="1" indent="-342900">
                  <a:buFont typeface="Arial" pitchFamily="34" charset="0"/>
                  <a:buChar char="•"/>
                </a:pPr>
                <a:r>
                  <a:rPr lang="en-US" dirty="0" smtClean="0"/>
                  <a:t>Banks had suffered huge losses on their loans. As a result, they stopped lending.</a:t>
                </a:r>
              </a:p>
              <a:p>
                <a:pPr marL="342900" lvl="1" indent="-342900">
                  <a:buFont typeface="Arial" pitchFamily="34" charset="0"/>
                  <a:buChar char="•"/>
                </a:pPr>
                <a:r>
                  <a:rPr lang="en-US" dirty="0" smtClean="0"/>
                  <a:t>The </a:t>
                </a:r>
                <a:r>
                  <a:rPr lang="en-US" dirty="0" smtClean="0">
                    <a:solidFill>
                      <a:srgbClr val="0070C0"/>
                    </a:solidFill>
                  </a:rPr>
                  <a:t>reserve-deposit ratio rose</a:t>
                </a:r>
                <a:r>
                  <a:rPr lang="en-US" dirty="0" smtClean="0"/>
                  <a:t>, thereby reducing </a:t>
                </a:r>
                <a:r>
                  <a:rPr lang="en-US" i="1" dirty="0" smtClean="0"/>
                  <a:t>m</a:t>
                </a:r>
              </a:p>
              <a:p>
                <a:pPr marL="342900" lvl="1" indent="-342900">
                  <a:buFont typeface="Arial" pitchFamily="34" charset="0"/>
                  <a:buChar char="•"/>
                </a:pPr>
                <a:r>
                  <a:rPr lang="en-US" dirty="0" smtClean="0">
                    <a:solidFill>
                      <a:srgbClr val="0070C0"/>
                    </a:solidFill>
                  </a:rPr>
                  <a:t>This is why </a:t>
                </a:r>
                <a:r>
                  <a:rPr lang="en-US" i="1" dirty="0" smtClean="0">
                    <a:solidFill>
                      <a:srgbClr val="0070C0"/>
                    </a:solidFill>
                  </a:rPr>
                  <a:t>M</a:t>
                </a:r>
                <a:r>
                  <a:rPr lang="en-US" dirty="0" smtClean="0">
                    <a:solidFill>
                      <a:srgbClr val="0070C0"/>
                    </a:solidFill>
                  </a:rPr>
                  <a:t> did not rise as fast as </a:t>
                </a:r>
                <a:r>
                  <a:rPr lang="en-US" i="1" dirty="0" smtClean="0">
                    <a:solidFill>
                      <a:srgbClr val="0070C0"/>
                    </a:solidFill>
                  </a:rPr>
                  <a:t>B</a:t>
                </a:r>
                <a:endParaRPr lang="en-US" i="1" dirty="0">
                  <a:solidFill>
                    <a:srgbClr val="0070C0"/>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00" t="-2291" r="-444"/>
                </a:stretch>
              </a:blipFill>
            </p:spPr>
            <p:txBody>
              <a:bodyPr/>
              <a:lstStyle/>
              <a:p>
                <a:r>
                  <a:rPr lang="en-US">
                    <a:noFill/>
                  </a:rPr>
                  <a:t> </a:t>
                </a:r>
              </a:p>
            </p:txBody>
          </p:sp>
        </mc:Fallback>
      </mc:AlternateContent>
    </p:spTree>
    <p:extLst>
      <p:ext uri="{BB962C8B-B14F-4D97-AF65-F5344CB8AC3E}">
        <p14:creationId xmlns:p14="http://schemas.microsoft.com/office/powerpoint/2010/main" val="3071322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Types of Money</a:t>
            </a:r>
            <a:endParaRPr lang="en-US" dirty="0"/>
          </a:p>
        </p:txBody>
      </p:sp>
      <p:sp>
        <p:nvSpPr>
          <p:cNvPr id="3" name="Content Placeholder 2"/>
          <p:cNvSpPr>
            <a:spLocks noGrp="1"/>
          </p:cNvSpPr>
          <p:nvPr>
            <p:ph idx="1"/>
          </p:nvPr>
        </p:nvSpPr>
        <p:spPr/>
        <p:txBody>
          <a:bodyPr/>
          <a:lstStyle/>
          <a:p>
            <a:r>
              <a:rPr lang="en-US" dirty="0" smtClean="0"/>
              <a:t>Fiat money</a:t>
            </a:r>
          </a:p>
          <a:p>
            <a:pPr lvl="1"/>
            <a:r>
              <a:rPr lang="en-US" dirty="0" smtClean="0"/>
              <a:t>People accept fiat money either because a government decree (or, </a:t>
            </a:r>
            <a:r>
              <a:rPr lang="en-US" i="1" dirty="0" smtClean="0"/>
              <a:t>fiat</a:t>
            </a:r>
            <a:r>
              <a:rPr lang="en-US" dirty="0" smtClean="0"/>
              <a:t>) requires them to do so or simply because others would also accept it as payment</a:t>
            </a:r>
          </a:p>
          <a:p>
            <a:r>
              <a:rPr lang="en-US" dirty="0" smtClean="0"/>
              <a:t>Commodity money</a:t>
            </a:r>
          </a:p>
          <a:p>
            <a:pPr lvl="1"/>
            <a:r>
              <a:rPr lang="en-US" dirty="0" smtClean="0"/>
              <a:t>This money is valuable in itself (e.g., gold coins) or can by law be converted into something valuable (as in a </a:t>
            </a:r>
            <a:r>
              <a:rPr lang="en-US" i="1" dirty="0" smtClean="0"/>
              <a:t>gold standard </a:t>
            </a:r>
            <a:r>
              <a:rPr lang="en-US" dirty="0" smtClean="0"/>
              <a:t>system)</a:t>
            </a:r>
            <a:endParaRPr lang="en-US" dirty="0"/>
          </a:p>
        </p:txBody>
      </p:sp>
    </p:spTree>
    <p:extLst>
      <p:ext uri="{BB962C8B-B14F-4D97-AF65-F5344CB8AC3E}">
        <p14:creationId xmlns:p14="http://schemas.microsoft.com/office/powerpoint/2010/main" val="12610944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Quantitative Easing</a:t>
            </a:r>
          </a:p>
        </p:txBody>
      </p:sp>
      <p:sp>
        <p:nvSpPr>
          <p:cNvPr id="3" name="Content Placeholder 2"/>
          <p:cNvSpPr>
            <a:spLocks noGrp="1"/>
          </p:cNvSpPr>
          <p:nvPr>
            <p:ph idx="1"/>
          </p:nvPr>
        </p:nvSpPr>
        <p:spPr/>
        <p:txBody>
          <a:bodyPr/>
          <a:lstStyle/>
          <a:p>
            <a:r>
              <a:rPr lang="en-US" dirty="0" smtClean="0"/>
              <a:t>But what if the </a:t>
            </a:r>
            <a:r>
              <a:rPr lang="en-US" i="1" dirty="0" err="1" smtClean="0"/>
              <a:t>rd</a:t>
            </a:r>
            <a:r>
              <a:rPr lang="en-US" dirty="0" smtClean="0"/>
              <a:t> returns to the pre-crisis level? </a:t>
            </a:r>
          </a:p>
          <a:p>
            <a:r>
              <a:rPr lang="en-US" dirty="0" smtClean="0"/>
              <a:t>Then the huge increase in </a:t>
            </a:r>
            <a:r>
              <a:rPr lang="en-US" i="1" dirty="0" smtClean="0"/>
              <a:t>B</a:t>
            </a:r>
            <a:r>
              <a:rPr lang="en-US" dirty="0" smtClean="0"/>
              <a:t> would translate into an equally huge increase in </a:t>
            </a:r>
            <a:r>
              <a:rPr lang="en-US" i="1" dirty="0" smtClean="0"/>
              <a:t>M</a:t>
            </a:r>
          </a:p>
          <a:p>
            <a:r>
              <a:rPr lang="en-US" dirty="0" smtClean="0"/>
              <a:t>This, as we shall see in Chapter 5, could cause massive inflation</a:t>
            </a:r>
          </a:p>
          <a:p>
            <a:r>
              <a:rPr lang="en-US" dirty="0" smtClean="0"/>
              <a:t>Should we be worried?</a:t>
            </a:r>
            <a:endParaRPr lang="en-US" dirty="0"/>
          </a:p>
        </p:txBody>
      </p:sp>
    </p:spTree>
    <p:extLst>
      <p:ext uri="{BB962C8B-B14F-4D97-AF65-F5344CB8AC3E}">
        <p14:creationId xmlns:p14="http://schemas.microsoft.com/office/powerpoint/2010/main" val="6018528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Quantitative Easing</a:t>
            </a:r>
          </a:p>
        </p:txBody>
      </p:sp>
      <p:sp>
        <p:nvSpPr>
          <p:cNvPr id="3" name="Content Placeholder 2"/>
          <p:cNvSpPr>
            <a:spLocks noGrp="1"/>
          </p:cNvSpPr>
          <p:nvPr>
            <p:ph idx="1"/>
          </p:nvPr>
        </p:nvSpPr>
        <p:spPr/>
        <p:txBody>
          <a:bodyPr>
            <a:normAutofit/>
          </a:bodyPr>
          <a:lstStyle/>
          <a:p>
            <a:r>
              <a:rPr lang="en-US" dirty="0" smtClean="0"/>
              <a:t>No, there’s nothing to worry, says the Fed</a:t>
            </a:r>
          </a:p>
          <a:p>
            <a:r>
              <a:rPr lang="en-US" dirty="0" smtClean="0"/>
              <a:t>They could simply </a:t>
            </a:r>
            <a:r>
              <a:rPr lang="en-US" i="1" dirty="0" smtClean="0"/>
              <a:t>sell</a:t>
            </a:r>
            <a:r>
              <a:rPr lang="en-US" dirty="0" smtClean="0"/>
              <a:t> the securities that they had earlier </a:t>
            </a:r>
            <a:r>
              <a:rPr lang="en-US" i="1" dirty="0" smtClean="0"/>
              <a:t>bought</a:t>
            </a:r>
            <a:r>
              <a:rPr lang="en-US" dirty="0" smtClean="0"/>
              <a:t>, thereby </a:t>
            </a:r>
            <a:r>
              <a:rPr lang="en-US" i="1" dirty="0" smtClean="0"/>
              <a:t>reducing</a:t>
            </a:r>
            <a:r>
              <a:rPr lang="en-US" dirty="0" smtClean="0"/>
              <a:t> the monetary base to pre-crisis levels</a:t>
            </a:r>
          </a:p>
          <a:p>
            <a:r>
              <a:rPr lang="en-US" dirty="0" smtClean="0"/>
              <a:t>Moreover, if there are signs that banks are beginning to lend the reserves they have accumulated, the Fed could raise the interest it pays on reserves, thereby reversing any decline in </a:t>
            </a:r>
            <a:r>
              <a:rPr lang="en-US" i="1" dirty="0" err="1" smtClean="0"/>
              <a:t>rd</a:t>
            </a:r>
            <a:endParaRPr lang="en-US" i="1" dirty="0"/>
          </a:p>
        </p:txBody>
      </p:sp>
    </p:spTree>
    <p:extLst>
      <p:ext uri="{BB962C8B-B14F-4D97-AF65-F5344CB8AC3E}">
        <p14:creationId xmlns:p14="http://schemas.microsoft.com/office/powerpoint/2010/main" val="34924484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Figure 4.1  </a:t>
            </a:r>
            <a:r>
              <a:rPr lang="en-US" dirty="0" smtClean="0"/>
              <a:t>The Monetary Base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9425" y="1935164"/>
            <a:ext cx="8693150" cy="423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85866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Fed’s Monetary Control is Imperfect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Recall that </a:t>
                </a:r>
                <a14:m>
                  <m:oMath xmlns:m="http://schemas.openxmlformats.org/officeDocument/2006/math">
                    <m:r>
                      <a:rPr lang="en-US" i="1">
                        <a:latin typeface="Cambria Math"/>
                      </a:rPr>
                      <m:t>𝑀</m:t>
                    </m:r>
                    <m:r>
                      <a:rPr lang="en-US" i="1">
                        <a:latin typeface="Cambria Math"/>
                        <a:ea typeface="Cambria Math"/>
                      </a:rPr>
                      <m:t>=</m:t>
                    </m:r>
                    <m:f>
                      <m:fPr>
                        <m:ctrlPr>
                          <a:rPr lang="en-US" i="1">
                            <a:latin typeface="Cambria Math" panose="02040503050406030204" pitchFamily="18" charset="0"/>
                          </a:rPr>
                        </m:ctrlPr>
                      </m:fPr>
                      <m:num>
                        <m:r>
                          <a:rPr lang="en-US" i="1">
                            <a:latin typeface="Cambria Math"/>
                          </a:rPr>
                          <m:t>𝑐𝑑</m:t>
                        </m:r>
                        <m:r>
                          <a:rPr lang="en-US" i="1">
                            <a:latin typeface="Cambria Math"/>
                          </a:rPr>
                          <m:t>+1</m:t>
                        </m:r>
                      </m:num>
                      <m:den>
                        <m:r>
                          <a:rPr lang="en-US" i="1">
                            <a:latin typeface="Cambria Math"/>
                          </a:rPr>
                          <m:t>𝑐𝑑</m:t>
                        </m:r>
                        <m:r>
                          <a:rPr lang="en-US" i="1">
                            <a:latin typeface="Cambria Math"/>
                          </a:rPr>
                          <m:t>+</m:t>
                        </m:r>
                        <m:r>
                          <a:rPr lang="en-US" i="1">
                            <a:latin typeface="Cambria Math"/>
                          </a:rPr>
                          <m:t>𝑟𝑑</m:t>
                        </m:r>
                      </m:den>
                    </m:f>
                    <m:r>
                      <a:rPr lang="en-US" i="1">
                        <a:latin typeface="Cambria Math"/>
                        <a:ea typeface="Cambria Math"/>
                      </a:rPr>
                      <m:t>∙</m:t>
                    </m:r>
                    <m:r>
                      <a:rPr lang="en-US" i="1">
                        <a:latin typeface="Cambria Math"/>
                        <a:ea typeface="Cambria Math"/>
                      </a:rPr>
                      <m:t>𝐵</m:t>
                    </m:r>
                  </m:oMath>
                </a14:m>
                <a:r>
                  <a:rPr lang="en-US" dirty="0" smtClean="0"/>
                  <a:t> and </a:t>
                </a:r>
                <a14:m>
                  <m:oMath xmlns:m="http://schemas.openxmlformats.org/officeDocument/2006/math">
                    <m:r>
                      <a:rPr lang="en-US" i="1">
                        <a:latin typeface="Cambria Math"/>
                      </a:rPr>
                      <m:t>𝑚</m:t>
                    </m:r>
                    <m:r>
                      <a:rPr lang="en-US" i="1">
                        <a:latin typeface="Cambria Math"/>
                      </a:rPr>
                      <m:t>=</m:t>
                    </m:r>
                    <m:f>
                      <m:fPr>
                        <m:ctrlPr>
                          <a:rPr lang="en-US" i="1">
                            <a:latin typeface="Cambria Math" panose="02040503050406030204" pitchFamily="18" charset="0"/>
                          </a:rPr>
                        </m:ctrlPr>
                      </m:fPr>
                      <m:num>
                        <m:r>
                          <a:rPr lang="en-US" i="1">
                            <a:latin typeface="Cambria Math"/>
                          </a:rPr>
                          <m:t>𝑐𝑑</m:t>
                        </m:r>
                        <m:r>
                          <a:rPr lang="en-US" i="1">
                            <a:latin typeface="Cambria Math"/>
                          </a:rPr>
                          <m:t>+1</m:t>
                        </m:r>
                      </m:num>
                      <m:den>
                        <m:r>
                          <a:rPr lang="en-US" i="1">
                            <a:latin typeface="Cambria Math"/>
                          </a:rPr>
                          <m:t>𝑐𝑑</m:t>
                        </m:r>
                        <m:r>
                          <a:rPr lang="en-US" i="1">
                            <a:latin typeface="Cambria Math"/>
                          </a:rPr>
                          <m:t>+</m:t>
                        </m:r>
                        <m:r>
                          <a:rPr lang="en-US" i="1">
                            <a:latin typeface="Cambria Math"/>
                          </a:rPr>
                          <m:t>𝑟𝑑</m:t>
                        </m:r>
                      </m:den>
                    </m:f>
                  </m:oMath>
                </a14:m>
                <a:endParaRPr lang="en-US" dirty="0" smtClean="0"/>
              </a:p>
              <a:p>
                <a:r>
                  <a:rPr lang="en-US" dirty="0" smtClean="0"/>
                  <a:t>The Fed can control the required minimum </a:t>
                </a:r>
                <a:r>
                  <a:rPr lang="en-US" i="1" dirty="0" err="1" smtClean="0"/>
                  <a:t>rd</a:t>
                </a:r>
                <a:r>
                  <a:rPr lang="en-US" dirty="0" smtClean="0"/>
                  <a:t> but not the actual </a:t>
                </a:r>
                <a:r>
                  <a:rPr lang="en-US" i="1" dirty="0" smtClean="0"/>
                  <a:t>rd</a:t>
                </a:r>
                <a:r>
                  <a:rPr lang="en-US" dirty="0" smtClean="0"/>
                  <a:t>. Banks may decide to keep reserves in excess of what is required.</a:t>
                </a:r>
              </a:p>
              <a:p>
                <a:r>
                  <a:rPr lang="en-US" dirty="0" smtClean="0"/>
                  <a:t>The currency-deposit ratio is not under the Fed’s control. For example, when people are scared of keeping money in banks, </a:t>
                </a:r>
                <a:r>
                  <a:rPr lang="en-US" i="1" dirty="0" smtClean="0"/>
                  <a:t>cd</a:t>
                </a:r>
                <a:r>
                  <a:rPr lang="en-US" dirty="0" smtClean="0"/>
                  <a:t> increases.</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b="-1752"/>
                </a:stretch>
              </a:blipFill>
            </p:spPr>
            <p:txBody>
              <a:bodyPr/>
              <a:lstStyle/>
              <a:p>
                <a:r>
                  <a:rPr lang="en-US">
                    <a:noFill/>
                  </a:rPr>
                  <a:t> </a:t>
                </a:r>
              </a:p>
            </p:txBody>
          </p:sp>
        </mc:Fallback>
      </mc:AlternateContent>
    </p:spTree>
    <p:extLst>
      <p:ext uri="{BB962C8B-B14F-4D97-AF65-F5344CB8AC3E}">
        <p14:creationId xmlns:p14="http://schemas.microsoft.com/office/powerpoint/2010/main" val="12163790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The 1930s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During the Great Depression of the 1930s, the monetary base increased but the money supply didn’t </a:t>
                </a:r>
              </a:p>
              <a:p>
                <a:r>
                  <a:rPr lang="en-US" dirty="0" smtClean="0"/>
                  <a:t>Why?</a:t>
                </a:r>
              </a:p>
              <a:p>
                <a:r>
                  <a:rPr lang="en-US" dirty="0"/>
                  <a:t>Recall that </a:t>
                </a:r>
                <a14:m>
                  <m:oMath xmlns:m="http://schemas.openxmlformats.org/officeDocument/2006/math">
                    <m:r>
                      <a:rPr lang="en-US" i="1">
                        <a:latin typeface="Cambria Math"/>
                      </a:rPr>
                      <m:t>𝑀</m:t>
                    </m:r>
                    <m:r>
                      <a:rPr lang="en-US" i="1">
                        <a:latin typeface="Cambria Math"/>
                        <a:ea typeface="Cambria Math"/>
                      </a:rPr>
                      <m:t>=</m:t>
                    </m:r>
                    <m:f>
                      <m:fPr>
                        <m:ctrlPr>
                          <a:rPr lang="en-US" i="1">
                            <a:latin typeface="Cambria Math" panose="02040503050406030204" pitchFamily="18" charset="0"/>
                          </a:rPr>
                        </m:ctrlPr>
                      </m:fPr>
                      <m:num>
                        <m:r>
                          <a:rPr lang="en-US" i="1">
                            <a:latin typeface="Cambria Math"/>
                          </a:rPr>
                          <m:t>𝑐𝑑</m:t>
                        </m:r>
                        <m:r>
                          <a:rPr lang="en-US" i="1">
                            <a:latin typeface="Cambria Math"/>
                          </a:rPr>
                          <m:t>+1</m:t>
                        </m:r>
                      </m:num>
                      <m:den>
                        <m:r>
                          <a:rPr lang="en-US" i="1">
                            <a:latin typeface="Cambria Math"/>
                          </a:rPr>
                          <m:t>𝑐𝑑</m:t>
                        </m:r>
                        <m:r>
                          <a:rPr lang="en-US" i="1">
                            <a:latin typeface="Cambria Math"/>
                          </a:rPr>
                          <m:t>+</m:t>
                        </m:r>
                        <m:r>
                          <a:rPr lang="en-US" i="1">
                            <a:latin typeface="Cambria Math"/>
                          </a:rPr>
                          <m:t>𝑟𝑑</m:t>
                        </m:r>
                      </m:den>
                    </m:f>
                    <m:r>
                      <a:rPr lang="en-US" i="1">
                        <a:latin typeface="Cambria Math"/>
                        <a:ea typeface="Cambria Math"/>
                      </a:rPr>
                      <m:t>∙</m:t>
                    </m:r>
                    <m:r>
                      <a:rPr lang="en-US" i="1">
                        <a:latin typeface="Cambria Math"/>
                        <a:ea typeface="Cambria Math"/>
                      </a:rPr>
                      <m:t>𝐵</m:t>
                    </m:r>
                  </m:oMath>
                </a14:m>
                <a:r>
                  <a:rPr lang="en-US" dirty="0"/>
                  <a:t> and </a:t>
                </a:r>
                <a14:m>
                  <m:oMath xmlns:m="http://schemas.openxmlformats.org/officeDocument/2006/math">
                    <m:r>
                      <a:rPr lang="en-US" i="1">
                        <a:latin typeface="Cambria Math"/>
                      </a:rPr>
                      <m:t>𝑚</m:t>
                    </m:r>
                    <m:r>
                      <a:rPr lang="en-US" i="1">
                        <a:latin typeface="Cambria Math"/>
                      </a:rPr>
                      <m:t>=</m:t>
                    </m:r>
                    <m:f>
                      <m:fPr>
                        <m:ctrlPr>
                          <a:rPr lang="en-US" i="1">
                            <a:latin typeface="Cambria Math" panose="02040503050406030204" pitchFamily="18" charset="0"/>
                          </a:rPr>
                        </m:ctrlPr>
                      </m:fPr>
                      <m:num>
                        <m:r>
                          <a:rPr lang="en-US" i="1">
                            <a:latin typeface="Cambria Math"/>
                          </a:rPr>
                          <m:t>𝑐𝑑</m:t>
                        </m:r>
                        <m:r>
                          <a:rPr lang="en-US" i="1">
                            <a:latin typeface="Cambria Math"/>
                          </a:rPr>
                          <m:t>+1</m:t>
                        </m:r>
                      </m:num>
                      <m:den>
                        <m:r>
                          <a:rPr lang="en-US" i="1">
                            <a:latin typeface="Cambria Math"/>
                          </a:rPr>
                          <m:t>𝑐𝑑</m:t>
                        </m:r>
                        <m:r>
                          <a:rPr lang="en-US" i="1">
                            <a:latin typeface="Cambria Math"/>
                          </a:rPr>
                          <m:t>+</m:t>
                        </m:r>
                        <m:r>
                          <a:rPr lang="en-US" i="1">
                            <a:latin typeface="Cambria Math"/>
                          </a:rPr>
                          <m:t>𝑟𝑑</m:t>
                        </m:r>
                      </m:den>
                    </m:f>
                  </m:oMath>
                </a14:m>
                <a:endParaRPr lang="en-US" dirty="0"/>
              </a:p>
              <a:p>
                <a:r>
                  <a:rPr lang="en-US" dirty="0" smtClean="0"/>
                  <a:t>Both </a:t>
                </a:r>
                <a:r>
                  <a:rPr lang="en-US" i="1" dirty="0" smtClean="0"/>
                  <a:t>cd</a:t>
                </a:r>
                <a:r>
                  <a:rPr lang="en-US" dirty="0" smtClean="0"/>
                  <a:t> and </a:t>
                </a:r>
                <a:r>
                  <a:rPr lang="en-US" i="1" dirty="0" err="1" smtClean="0"/>
                  <a:t>rd</a:t>
                </a:r>
                <a:r>
                  <a:rPr lang="en-US" dirty="0" smtClean="0"/>
                  <a:t> increased, which reduced </a:t>
                </a:r>
                <a:r>
                  <a:rPr lang="en-US" i="1" dirty="0" smtClean="0"/>
                  <a:t>m</a:t>
                </a:r>
                <a:r>
                  <a:rPr lang="en-US" dirty="0" smtClean="0"/>
                  <a:t>, making </a:t>
                </a:r>
                <a:r>
                  <a:rPr lang="en-US" i="1" dirty="0" smtClean="0"/>
                  <a:t>M</a:t>
                </a:r>
                <a:r>
                  <a:rPr lang="en-US" dirty="0" smtClean="0"/>
                  <a:t> grow slower than </a:t>
                </a:r>
                <a:r>
                  <a:rPr lang="en-US" i="1" dirty="0" smtClean="0"/>
                  <a:t>B</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1704"/>
                </a:stretch>
              </a:blipFill>
            </p:spPr>
            <p:txBody>
              <a:bodyPr/>
              <a:lstStyle/>
              <a:p>
                <a:r>
                  <a:rPr lang="en-US">
                    <a:noFill/>
                  </a:rPr>
                  <a:t> </a:t>
                </a:r>
              </a:p>
            </p:txBody>
          </p:sp>
        </mc:Fallback>
      </mc:AlternateContent>
    </p:spTree>
    <p:extLst>
      <p:ext uri="{BB962C8B-B14F-4D97-AF65-F5344CB8AC3E}">
        <p14:creationId xmlns:p14="http://schemas.microsoft.com/office/powerpoint/2010/main" val="5156798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The 1930s</a:t>
            </a:r>
          </a:p>
        </p:txBody>
      </p:sp>
      <p:sp>
        <p:nvSpPr>
          <p:cNvPr id="3" name="Content Placeholder 2"/>
          <p:cNvSpPr>
            <a:spLocks noGrp="1"/>
          </p:cNvSpPr>
          <p:nvPr>
            <p:ph idx="1"/>
          </p:nvPr>
        </p:nvSpPr>
        <p:spPr/>
        <p:txBody>
          <a:bodyPr/>
          <a:lstStyle/>
          <a:p>
            <a:r>
              <a:rPr lang="en-US" dirty="0" smtClean="0"/>
              <a:t>Businesses were losing money and defaulting on their loans</a:t>
            </a:r>
          </a:p>
          <a:p>
            <a:r>
              <a:rPr lang="en-US" dirty="0" smtClean="0"/>
              <a:t>This caused lots of bank failures</a:t>
            </a:r>
          </a:p>
          <a:p>
            <a:r>
              <a:rPr lang="en-US" dirty="0" smtClean="0"/>
              <a:t>Ordinary depositors lost faith in banks and chose to keep their savings in cash</a:t>
            </a:r>
          </a:p>
          <a:p>
            <a:r>
              <a:rPr lang="en-US" dirty="0" smtClean="0"/>
              <a:t>As a result, the cash-deposit ratio increased</a:t>
            </a:r>
          </a:p>
          <a:p>
            <a:r>
              <a:rPr lang="en-US" dirty="0" smtClean="0"/>
              <a:t>This reduced the money multiplier</a:t>
            </a:r>
          </a:p>
          <a:p>
            <a:r>
              <a:rPr lang="en-US" dirty="0" smtClean="0"/>
              <a:t>So, </a:t>
            </a:r>
            <a:r>
              <a:rPr lang="en-US" i="1" dirty="0" smtClean="0"/>
              <a:t>M</a:t>
            </a:r>
            <a:r>
              <a:rPr lang="en-US" dirty="0" smtClean="0"/>
              <a:t> rose slower than </a:t>
            </a:r>
            <a:r>
              <a:rPr lang="en-US" i="1" dirty="0" smtClean="0"/>
              <a:t>B</a:t>
            </a:r>
            <a:endParaRPr lang="en-US" i="1" dirty="0"/>
          </a:p>
        </p:txBody>
      </p:sp>
      <p:sp>
        <p:nvSpPr>
          <p:cNvPr id="4" name="TextBox 3"/>
          <p:cNvSpPr txBox="1"/>
          <p:nvPr/>
        </p:nvSpPr>
        <p:spPr>
          <a:xfrm>
            <a:off x="7190510" y="5708073"/>
            <a:ext cx="2964873" cy="369332"/>
          </a:xfrm>
          <a:prstGeom prst="rect">
            <a:avLst/>
          </a:prstGeom>
          <a:noFill/>
        </p:spPr>
        <p:txBody>
          <a:bodyPr wrap="square" rtlCol="0">
            <a:spAutoFit/>
          </a:bodyPr>
          <a:lstStyle/>
          <a:p>
            <a:pPr algn="ctr"/>
            <a:r>
              <a:rPr lang="en-US" b="1" dirty="0">
                <a:solidFill>
                  <a:srgbClr val="0070C0"/>
                </a:solidFill>
              </a:rPr>
              <a:t>There was no FDIC then!</a:t>
            </a:r>
          </a:p>
        </p:txBody>
      </p:sp>
    </p:spTree>
    <p:extLst>
      <p:ext uri="{BB962C8B-B14F-4D97-AF65-F5344CB8AC3E}">
        <p14:creationId xmlns:p14="http://schemas.microsoft.com/office/powerpoint/2010/main" val="25333500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Table 4.2  </a:t>
            </a:r>
            <a:r>
              <a:rPr lang="en-US" dirty="0" smtClean="0"/>
              <a:t>The Money Supply and Its Determinants: 1929 and 1933</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687514"/>
            <a:ext cx="8686800" cy="440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71655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What’s Next?</a:t>
            </a:r>
            <a:endParaRPr lang="en-US" dirty="0"/>
          </a:p>
        </p:txBody>
      </p:sp>
      <p:sp>
        <p:nvSpPr>
          <p:cNvPr id="4" name="Content Placeholder 3"/>
          <p:cNvSpPr>
            <a:spLocks noGrp="1"/>
          </p:cNvSpPr>
          <p:nvPr>
            <p:ph idx="1"/>
          </p:nvPr>
        </p:nvSpPr>
        <p:spPr/>
        <p:txBody>
          <a:bodyPr/>
          <a:lstStyle/>
          <a:p>
            <a:r>
              <a:rPr lang="en-US" dirty="0" smtClean="0"/>
              <a:t>In this chapter, we have studied what determines </a:t>
            </a:r>
            <a:r>
              <a:rPr lang="en-US" i="1" dirty="0" smtClean="0"/>
              <a:t>M</a:t>
            </a:r>
            <a:endParaRPr lang="en-US" dirty="0" smtClean="0"/>
          </a:p>
          <a:p>
            <a:r>
              <a:rPr lang="en-US" dirty="0" smtClean="0"/>
              <a:t>In the next chapter, we will see how </a:t>
            </a:r>
            <a:r>
              <a:rPr lang="en-US" i="1" dirty="0" smtClean="0"/>
              <a:t>M</a:t>
            </a:r>
            <a:r>
              <a:rPr lang="en-US" dirty="0" smtClean="0"/>
              <a:t> affects the economy in the long run</a:t>
            </a:r>
            <a:endParaRPr lang="en-US" dirty="0"/>
          </a:p>
        </p:txBody>
      </p:sp>
    </p:spTree>
    <p:extLst>
      <p:ext uri="{BB962C8B-B14F-4D97-AF65-F5344CB8AC3E}">
        <p14:creationId xmlns:p14="http://schemas.microsoft.com/office/powerpoint/2010/main" val="3670902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Quantity of Money</a:t>
            </a:r>
            <a:endParaRPr lang="en-US" dirty="0"/>
          </a:p>
        </p:txBody>
      </p:sp>
      <p:sp>
        <p:nvSpPr>
          <p:cNvPr id="3" name="Content Placeholder 2"/>
          <p:cNvSpPr>
            <a:spLocks noGrp="1"/>
          </p:cNvSpPr>
          <p:nvPr>
            <p:ph idx="1"/>
          </p:nvPr>
        </p:nvSpPr>
        <p:spPr/>
        <p:txBody>
          <a:bodyPr/>
          <a:lstStyle/>
          <a:p>
            <a:r>
              <a:rPr lang="en-US" dirty="0" smtClean="0"/>
              <a:t>The </a:t>
            </a:r>
            <a:r>
              <a:rPr lang="en-US" i="1" dirty="0" smtClean="0"/>
              <a:t>quantity of money</a:t>
            </a:r>
            <a:r>
              <a:rPr lang="en-US" dirty="0" smtClean="0"/>
              <a:t>, </a:t>
            </a:r>
            <a:r>
              <a:rPr lang="en-US" i="1" dirty="0" smtClean="0"/>
              <a:t>amount of money</a:t>
            </a:r>
            <a:r>
              <a:rPr lang="en-US" dirty="0" smtClean="0"/>
              <a:t>, and </a:t>
            </a:r>
            <a:r>
              <a:rPr lang="en-US" i="1" dirty="0"/>
              <a:t>supply </a:t>
            </a:r>
            <a:r>
              <a:rPr lang="en-US" i="1" dirty="0" smtClean="0"/>
              <a:t>of money </a:t>
            </a:r>
            <a:r>
              <a:rPr lang="en-US" dirty="0" smtClean="0"/>
              <a:t>all refer to the same thing: </a:t>
            </a:r>
          </a:p>
          <a:p>
            <a:pPr lvl="1"/>
            <a:r>
              <a:rPr lang="en-US" dirty="0" smtClean="0"/>
              <a:t>The total value of all assets in the economy that can be used as money</a:t>
            </a:r>
          </a:p>
          <a:p>
            <a:pPr lvl="1"/>
            <a:r>
              <a:rPr lang="en-US" dirty="0" smtClean="0"/>
              <a:t>It is denoted </a:t>
            </a:r>
            <a:r>
              <a:rPr lang="en-US" i="1" dirty="0" smtClean="0"/>
              <a:t>M</a:t>
            </a:r>
            <a:endParaRPr lang="en-US" i="1" dirty="0"/>
          </a:p>
        </p:txBody>
      </p:sp>
    </p:spTree>
    <p:extLst>
      <p:ext uri="{BB962C8B-B14F-4D97-AF65-F5344CB8AC3E}">
        <p14:creationId xmlns:p14="http://schemas.microsoft.com/office/powerpoint/2010/main" val="634131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dirty="0" smtClean="0"/>
              <a:t>Money:  Definition</a:t>
            </a:r>
          </a:p>
        </p:txBody>
      </p:sp>
      <p:sp>
        <p:nvSpPr>
          <p:cNvPr id="32771" name="Rectangle 3"/>
          <p:cNvSpPr>
            <a:spLocks noGrp="1" noChangeArrowheads="1"/>
          </p:cNvSpPr>
          <p:nvPr>
            <p:ph type="body" idx="1"/>
          </p:nvPr>
        </p:nvSpPr>
        <p:spPr>
          <a:xfrm>
            <a:off x="1965325" y="2243138"/>
            <a:ext cx="4191000" cy="2209800"/>
          </a:xfrm>
          <a:solidFill>
            <a:srgbClr val="71DB71"/>
          </a:solidFill>
          <a:ln>
            <a:solidFill>
              <a:schemeClr val="tx1"/>
            </a:solidFill>
          </a:ln>
        </p:spPr>
        <p:txBody>
          <a:bodyPr/>
          <a:lstStyle/>
          <a:p>
            <a:pPr marL="0" indent="0" algn="ctr">
              <a:buNone/>
              <a:defRPr/>
            </a:pPr>
            <a:r>
              <a:rPr lang="en-US" sz="2900" b="1" dirty="0">
                <a:solidFill>
                  <a:schemeClr val="bg1"/>
                </a:solidFill>
                <a:effectLst>
                  <a:outerShdw blurRad="38100" dist="38100" dir="2700000" algn="tl">
                    <a:srgbClr val="000000"/>
                  </a:outerShdw>
                </a:effectLst>
              </a:rPr>
              <a:t>Money</a:t>
            </a:r>
            <a:r>
              <a:rPr lang="en-US" sz="2900" dirty="0">
                <a:effectLst>
                  <a:outerShdw blurRad="38100" dist="38100" dir="2700000" algn="tl">
                    <a:srgbClr val="FFFFFF"/>
                  </a:outerShdw>
                </a:effectLst>
              </a:rPr>
              <a:t> is the stock </a:t>
            </a:r>
            <a:br>
              <a:rPr lang="en-US" sz="2900" dirty="0">
                <a:effectLst>
                  <a:outerShdw blurRad="38100" dist="38100" dir="2700000" algn="tl">
                    <a:srgbClr val="FFFFFF"/>
                  </a:outerShdw>
                </a:effectLst>
              </a:rPr>
            </a:br>
            <a:r>
              <a:rPr lang="en-US" sz="2900" dirty="0">
                <a:effectLst>
                  <a:outerShdw blurRad="38100" dist="38100" dir="2700000" algn="tl">
                    <a:srgbClr val="FFFFFF"/>
                  </a:outerShdw>
                </a:effectLst>
              </a:rPr>
              <a:t>of assets that can be readily used to make transactions.</a:t>
            </a:r>
          </a:p>
        </p:txBody>
      </p:sp>
      <p:pic>
        <p:nvPicPr>
          <p:cNvPr id="37892" name="Picture 4" descr="BTE086"/>
          <p:cNvPicPr>
            <a:picLocks noChangeAspect="1" noChangeArrowheads="1"/>
          </p:cNvPicPr>
          <p:nvPr/>
        </p:nvPicPr>
        <p:blipFill>
          <a:blip r:embed="rId3">
            <a:extLst>
              <a:ext uri="{28A0092B-C50C-407E-A947-70E740481C1C}">
                <a14:useLocalDpi xmlns:a14="http://schemas.microsoft.com/office/drawing/2010/main" val="0"/>
              </a:ext>
            </a:extLst>
          </a:blip>
          <a:srcRect b="8438"/>
          <a:stretch>
            <a:fillRect/>
          </a:stretch>
        </p:blipFill>
        <p:spPr bwMode="auto">
          <a:xfrm>
            <a:off x="6697664" y="1625601"/>
            <a:ext cx="3432175" cy="3978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5" descr="check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4752053"/>
            <a:ext cx="203835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638800" y="5867400"/>
            <a:ext cx="4495800" cy="707886"/>
          </a:xfrm>
          <a:prstGeom prst="rect">
            <a:avLst/>
          </a:prstGeom>
          <a:noFill/>
        </p:spPr>
        <p:txBody>
          <a:bodyPr wrap="square" rtlCol="0">
            <a:spAutoFit/>
          </a:bodyPr>
          <a:lstStyle/>
          <a:p>
            <a:r>
              <a:rPr lang="en-US" sz="2000" b="1" dirty="0">
                <a:solidFill>
                  <a:srgbClr val="0070C0"/>
                </a:solidFill>
              </a:rPr>
              <a:t>Two common measures of the quantity of money in an economy are M1 and M2</a:t>
            </a:r>
          </a:p>
        </p:txBody>
      </p:sp>
    </p:spTree>
    <p:extLst>
      <p:ext uri="{BB962C8B-B14F-4D97-AF65-F5344CB8AC3E}">
        <p14:creationId xmlns:p14="http://schemas.microsoft.com/office/powerpoint/2010/main" val="337269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dissolve">
                                      <p:cBhvr>
                                        <p:cTn id="7" dur="500"/>
                                        <p:tgtEl>
                                          <p:spTgt spid="3277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Counts as Money?</a:t>
            </a:r>
            <a:endParaRPr lang="en-US" dirty="0"/>
          </a:p>
        </p:txBody>
      </p:sp>
      <p:sp>
        <p:nvSpPr>
          <p:cNvPr id="3" name="Content Placeholder 2"/>
          <p:cNvSpPr>
            <a:spLocks noGrp="1"/>
          </p:cNvSpPr>
          <p:nvPr>
            <p:ph idx="1"/>
          </p:nvPr>
        </p:nvSpPr>
        <p:spPr/>
        <p:txBody>
          <a:bodyPr/>
          <a:lstStyle/>
          <a:p>
            <a:r>
              <a:rPr lang="en-US" dirty="0" smtClean="0"/>
              <a:t>The dollar value of the currency we carry, </a:t>
            </a:r>
            <a:r>
              <a:rPr lang="en-US" i="1" dirty="0" smtClean="0"/>
              <a:t>C</a:t>
            </a:r>
            <a:r>
              <a:rPr lang="en-US" dirty="0" smtClean="0"/>
              <a:t>, should clearly be counted as money</a:t>
            </a:r>
          </a:p>
          <a:p>
            <a:pPr lvl="1"/>
            <a:r>
              <a:rPr lang="en-US" dirty="0" smtClean="0"/>
              <a:t>In the previous chapter, </a:t>
            </a:r>
            <a:r>
              <a:rPr lang="en-US" i="1" dirty="0" smtClean="0"/>
              <a:t>C</a:t>
            </a:r>
            <a:r>
              <a:rPr lang="en-US" dirty="0" smtClean="0"/>
              <a:t> represented consumption spending</a:t>
            </a:r>
          </a:p>
          <a:p>
            <a:pPr lvl="1"/>
            <a:r>
              <a:rPr lang="en-US" dirty="0" smtClean="0"/>
              <a:t>Take care to not get confused about the usage in this chapter</a:t>
            </a:r>
          </a:p>
          <a:p>
            <a:r>
              <a:rPr lang="en-US" dirty="0" smtClean="0"/>
              <a:t>Moreover, when we do our shopping, we use checks and debit cards exactly the way we use currency. Therefore, the dollars that we can spend this way should also be counted as money.</a:t>
            </a:r>
            <a:endParaRPr lang="en-US" dirty="0"/>
          </a:p>
        </p:txBody>
      </p:sp>
      <p:sp>
        <p:nvSpPr>
          <p:cNvPr id="4" name="TextBox 3"/>
          <p:cNvSpPr txBox="1"/>
          <p:nvPr/>
        </p:nvSpPr>
        <p:spPr>
          <a:xfrm>
            <a:off x="6629400" y="5715000"/>
            <a:ext cx="3733800" cy="369332"/>
          </a:xfrm>
          <a:prstGeom prst="rect">
            <a:avLst/>
          </a:prstGeom>
          <a:noFill/>
        </p:spPr>
        <p:txBody>
          <a:bodyPr wrap="square" rtlCol="0">
            <a:spAutoFit/>
          </a:bodyPr>
          <a:lstStyle/>
          <a:p>
            <a:pPr algn="ctr"/>
            <a:r>
              <a:rPr lang="en-US" b="1" dirty="0">
                <a:solidFill>
                  <a:srgbClr val="0070C0"/>
                </a:solidFill>
              </a:rPr>
              <a:t>Credit cards are ignored. Why?</a:t>
            </a:r>
          </a:p>
        </p:txBody>
      </p:sp>
    </p:spTree>
    <p:extLst>
      <p:ext uri="{BB962C8B-B14F-4D97-AF65-F5344CB8AC3E}">
        <p14:creationId xmlns:p14="http://schemas.microsoft.com/office/powerpoint/2010/main" val="2200815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Quantity of Money</a:t>
            </a:r>
            <a:endParaRPr lang="en-US" dirty="0"/>
          </a:p>
        </p:txBody>
      </p:sp>
      <p:sp>
        <p:nvSpPr>
          <p:cNvPr id="3" name="Content Placeholder 2"/>
          <p:cNvSpPr>
            <a:spLocks noGrp="1"/>
          </p:cNvSpPr>
          <p:nvPr>
            <p:ph idx="1"/>
          </p:nvPr>
        </p:nvSpPr>
        <p:spPr/>
        <p:txBody>
          <a:bodyPr/>
          <a:lstStyle/>
          <a:p>
            <a:r>
              <a:rPr lang="en-US" dirty="0" smtClean="0"/>
              <a:t>There are several prominent measures of the quantity of money (</a:t>
            </a:r>
            <a:r>
              <a:rPr lang="en-US" i="1" dirty="0" smtClean="0"/>
              <a:t>M</a:t>
            </a:r>
            <a:r>
              <a:rPr lang="en-US" dirty="0" smtClean="0"/>
              <a:t>)</a:t>
            </a:r>
            <a:endParaRPr lang="en-US" dirty="0"/>
          </a:p>
        </p:txBody>
      </p:sp>
    </p:spTree>
    <p:extLst>
      <p:ext uri="{BB962C8B-B14F-4D97-AF65-F5344CB8AC3E}">
        <p14:creationId xmlns:p14="http://schemas.microsoft.com/office/powerpoint/2010/main" val="34871405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962</TotalTime>
  <Words>3335</Words>
  <Application>Microsoft Office PowerPoint</Application>
  <PresentationFormat>Widescreen</PresentationFormat>
  <Paragraphs>319</Paragraphs>
  <Slides>57</Slides>
  <Notes>3</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Calibri</vt:lpstr>
      <vt:lpstr>Cambria Math</vt:lpstr>
      <vt:lpstr>Office Theme</vt:lpstr>
      <vt:lpstr>The Monetary System: What It Is and How It Works</vt:lpstr>
      <vt:lpstr>Three Main Questions</vt:lpstr>
      <vt:lpstr>What is money?</vt:lpstr>
      <vt:lpstr>What is money?</vt:lpstr>
      <vt:lpstr>Two Types of Money</vt:lpstr>
      <vt:lpstr>The Quantity of Money</vt:lpstr>
      <vt:lpstr>Money:  Definition</vt:lpstr>
      <vt:lpstr>What Counts as Money?</vt:lpstr>
      <vt:lpstr>The Quantity of Money</vt:lpstr>
      <vt:lpstr>Table 4.1  The Measures of Money</vt:lpstr>
      <vt:lpstr>Data Sources</vt:lpstr>
      <vt:lpstr>Data Sources</vt:lpstr>
      <vt:lpstr>Role of Banks in the Monetary System</vt:lpstr>
      <vt:lpstr>Banks’ Liabilities: how do banks get money?</vt:lpstr>
      <vt:lpstr>Banks’ Assets: what do banks do with their funds?</vt:lpstr>
      <vt:lpstr>Banks’ Assets: what do banks do with their funds?</vt:lpstr>
      <vt:lpstr>The Role of Banks in the Monetary System: Bank’s Balance Sheet</vt:lpstr>
      <vt:lpstr>The Role of Banks in the Monetary System: Leverage</vt:lpstr>
      <vt:lpstr>The Role of Banks in the Monetary System: Leverage</vt:lpstr>
      <vt:lpstr>Capital Requirements</vt:lpstr>
      <vt:lpstr>Capital Requirements</vt:lpstr>
      <vt:lpstr>central banks’ influence</vt:lpstr>
      <vt:lpstr>The Central Bank’s Influence</vt:lpstr>
      <vt:lpstr>The Central Bank’s Influence</vt:lpstr>
      <vt:lpstr>Monetary Base</vt:lpstr>
      <vt:lpstr>Monetary Base = Currency + Reserves</vt:lpstr>
      <vt:lpstr>The Currency-Deposit Ratio</vt:lpstr>
      <vt:lpstr>The Reserve-Deposit Ratio</vt:lpstr>
      <vt:lpstr>Demand Deposits</vt:lpstr>
      <vt:lpstr>Currency held by the public</vt:lpstr>
      <vt:lpstr>Reserves held by banks</vt:lpstr>
      <vt:lpstr>Money Supply</vt:lpstr>
      <vt:lpstr>The Money Multiplier</vt:lpstr>
      <vt:lpstr>The Model Is Solved!</vt:lpstr>
      <vt:lpstr>Numerical Example</vt:lpstr>
      <vt:lpstr>The Central Bank</vt:lpstr>
      <vt:lpstr>The Central Bank</vt:lpstr>
      <vt:lpstr>How does the Fed change the monetary base?</vt:lpstr>
      <vt:lpstr>How does the Fed change the monetary base?</vt:lpstr>
      <vt:lpstr>How does the Fed change the monetary base?</vt:lpstr>
      <vt:lpstr>How does the Fed change the monetary base?</vt:lpstr>
      <vt:lpstr>How does the Fed change the monetary base? Discount Window</vt:lpstr>
      <vt:lpstr>How does the Fed change the monetary base? Term Auction Facility</vt:lpstr>
      <vt:lpstr>How does the Fed indirectly control the reserve-deposit ratio?</vt:lpstr>
      <vt:lpstr>How does the Fed indirectly control rd? By paying banks interest on the reserves they hold.</vt:lpstr>
      <vt:lpstr>Interest Rate on Reserve Balances</vt:lpstr>
      <vt:lpstr>How does the Fed indirectly control rd? Reserve Requirements</vt:lpstr>
      <vt:lpstr>Case Study: Quantitative Easing</vt:lpstr>
      <vt:lpstr>Case Study: Quantitative Easing</vt:lpstr>
      <vt:lpstr>Case Study: Quantitative Easing</vt:lpstr>
      <vt:lpstr>Case Study: Quantitative Easing</vt:lpstr>
      <vt:lpstr>Figure 4.1  The Monetary Base</vt:lpstr>
      <vt:lpstr>The Fed’s Monetary Control is Imperfect</vt:lpstr>
      <vt:lpstr>Case Study: The 1930s</vt:lpstr>
      <vt:lpstr>Case Study: The 1930s</vt:lpstr>
      <vt:lpstr>Table 4.2  The Money Supply and Its Determinants: 1929 and 1933</vt:lpstr>
      <vt:lpstr>What’s Next?</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Monetary System: What It Is and How It Works</dc:title>
  <dc:creator>Udayan Roy</dc:creator>
  <cp:lastModifiedBy>Udayan Roy</cp:lastModifiedBy>
  <cp:revision>75</cp:revision>
  <dcterms:created xsi:type="dcterms:W3CDTF">2013-01-27T02:57:02Z</dcterms:created>
  <dcterms:modified xsi:type="dcterms:W3CDTF">2023-02-09T14:19:56Z</dcterms:modified>
</cp:coreProperties>
</file>