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2" r:id="rId3"/>
    <p:sldId id="303" r:id="rId4"/>
    <p:sldId id="261" r:id="rId5"/>
    <p:sldId id="262" r:id="rId6"/>
    <p:sldId id="266" r:id="rId7"/>
    <p:sldId id="304" r:id="rId8"/>
    <p:sldId id="274" r:id="rId9"/>
    <p:sldId id="275" r:id="rId10"/>
    <p:sldId id="276" r:id="rId11"/>
    <p:sldId id="277" r:id="rId12"/>
    <p:sldId id="278" r:id="rId13"/>
    <p:sldId id="279" r:id="rId14"/>
    <p:sldId id="305" r:id="rId15"/>
    <p:sldId id="268" r:id="rId16"/>
    <p:sldId id="270" r:id="rId17"/>
    <p:sldId id="269" r:id="rId18"/>
    <p:sldId id="306" r:id="rId19"/>
    <p:sldId id="272" r:id="rId20"/>
    <p:sldId id="273" r:id="rId21"/>
    <p:sldId id="319" r:id="rId22"/>
    <p:sldId id="307" r:id="rId23"/>
    <p:sldId id="309" r:id="rId24"/>
    <p:sldId id="308" r:id="rId25"/>
    <p:sldId id="320" r:id="rId26"/>
    <p:sldId id="283" r:id="rId27"/>
    <p:sldId id="314" r:id="rId28"/>
    <p:sldId id="284" r:id="rId29"/>
    <p:sldId id="311" r:id="rId30"/>
    <p:sldId id="317" r:id="rId31"/>
    <p:sldId id="323" r:id="rId32"/>
    <p:sldId id="310" r:id="rId33"/>
    <p:sldId id="312" r:id="rId34"/>
    <p:sldId id="321" r:id="rId35"/>
    <p:sldId id="290" r:id="rId36"/>
    <p:sldId id="298" r:id="rId37"/>
    <p:sldId id="313" r:id="rId38"/>
    <p:sldId id="318" r:id="rId39"/>
    <p:sldId id="285" r:id="rId40"/>
    <p:sldId id="316" r:id="rId41"/>
    <p:sldId id="322" r:id="rId42"/>
    <p:sldId id="292" r:id="rId43"/>
    <p:sldId id="286" r:id="rId44"/>
    <p:sldId id="287" r:id="rId45"/>
    <p:sldId id="288" r:id="rId46"/>
    <p:sldId id="289" r:id="rId47"/>
    <p:sldId id="29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3" autoAdjust="0"/>
  </p:normalViewPr>
  <p:slideViewPr>
    <p:cSldViewPr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E0D25-65ED-46DA-9CE8-2EFB564857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9E83-36EB-42EA-9C0A-258E832B7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3E7051-CF94-4C22-86CA-027E93BEC0B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Again, this is mostly review.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5F71F5-81E9-4171-B6F2-7663220A177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Again, this is mostly review. 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C77A-E04E-413C-BA8E-0613AC692D3F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6957A-9115-438B-B677-90D68C6B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iu.edu/~uroy/eco62/index.html" TargetMode="External"/><Relationship Id="rId2" Type="http://schemas.openxmlformats.org/officeDocument/2006/relationships/hyperlink" Target="http://bcs.worthpublishers.com/mankiw7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web.liu.edu/~uroy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Inflation: Its Causes, Effects, and Social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5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i="1" dirty="0">
                <a:hlinkClick r:id="rId2"/>
              </a:rPr>
              <a:t>Macroeconomics</a:t>
            </a:r>
            <a:r>
              <a:rPr lang="en-US" dirty="0"/>
              <a:t>,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edition, by N. Gregory </a:t>
            </a:r>
            <a:r>
              <a:rPr lang="en-US" dirty="0" err="1"/>
              <a:t>Mankiw</a:t>
            </a:r>
            <a:endParaRPr lang="en-US" dirty="0"/>
          </a:p>
          <a:p>
            <a:pPr>
              <a:defRPr/>
            </a:pPr>
            <a:r>
              <a:rPr lang="en-US" dirty="0" smtClean="0">
                <a:hlinkClick r:id="rId3"/>
              </a:rPr>
              <a:t>ECO 62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Udayan </a:t>
            </a:r>
            <a:r>
              <a:rPr lang="en-US" dirty="0" smtClean="0">
                <a:hlinkClick r:id="rId4"/>
              </a:rPr>
              <a:t>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Nominal Interest Rate: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you borrow $100 today and promise to pay back $110 a year from today</a:t>
            </a:r>
          </a:p>
          <a:p>
            <a:pPr lvl="1"/>
            <a:r>
              <a:rPr lang="en-US" dirty="0" smtClean="0"/>
              <a:t>Here </a:t>
            </a:r>
            <a:r>
              <a:rPr lang="en-US" i="1" dirty="0" smtClean="0"/>
              <a:t>i</a:t>
            </a:r>
            <a:r>
              <a:rPr lang="en-US" dirty="0" smtClean="0"/>
              <a:t> = 0.10 or 10 percent</a:t>
            </a:r>
            <a:endParaRPr lang="en-US" dirty="0"/>
          </a:p>
          <a:p>
            <a:r>
              <a:rPr lang="en-US" dirty="0" smtClean="0"/>
              <a:t>If prices are </a:t>
            </a:r>
            <a:r>
              <a:rPr lang="en-US" i="1" dirty="0" smtClean="0"/>
              <a:t>low</a:t>
            </a:r>
            <a:r>
              <a:rPr lang="en-US" dirty="0" smtClean="0"/>
              <a:t> a year from today, the purchasing power of the $10 you pay in interest will be </a:t>
            </a:r>
            <a:r>
              <a:rPr lang="en-US" i="1" dirty="0" smtClean="0"/>
              <a:t>high</a:t>
            </a:r>
            <a:r>
              <a:rPr lang="en-US" dirty="0" smtClean="0"/>
              <a:t>. So, you will regret the loss.</a:t>
            </a:r>
          </a:p>
          <a:p>
            <a:r>
              <a:rPr lang="en-US" dirty="0" smtClean="0"/>
              <a:t>If prices are </a:t>
            </a:r>
            <a:r>
              <a:rPr lang="en-US" i="1" dirty="0" smtClean="0"/>
              <a:t>high</a:t>
            </a:r>
            <a:r>
              <a:rPr lang="en-US" dirty="0" smtClean="0"/>
              <a:t> a year from today, the purchasing power of the $10 you pay in interest will be </a:t>
            </a:r>
            <a:r>
              <a:rPr lang="en-US" i="1" dirty="0" smtClean="0"/>
              <a:t>low</a:t>
            </a:r>
            <a:r>
              <a:rPr lang="en-US" dirty="0" smtClean="0"/>
              <a:t>. You will not regret the loss as much.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case of cash loans, </a:t>
            </a:r>
            <a:r>
              <a:rPr lang="en-US" b="1" dirty="0" smtClean="0">
                <a:solidFill>
                  <a:srgbClr val="0070C0"/>
                </a:solidFill>
              </a:rPr>
              <a:t>the real interest rate is the inflation-adjusted interest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adjust the nominal interest rate for inflation, you simply subtract the inflation rate from the nominal interest rate</a:t>
            </a:r>
          </a:p>
          <a:p>
            <a:pPr lvl="1"/>
            <a:r>
              <a:rPr lang="en-US" dirty="0" smtClean="0"/>
              <a:t>If the bank charges you 5% interest rate on a cash loan, that’s the nominal interest rate (</a:t>
            </a:r>
            <a:r>
              <a:rPr lang="en-US" i="1" dirty="0" smtClean="0"/>
              <a:t>i</a:t>
            </a:r>
            <a:r>
              <a:rPr lang="en-US" dirty="0" smtClean="0"/>
              <a:t> = 0.05). </a:t>
            </a:r>
          </a:p>
          <a:p>
            <a:pPr lvl="1"/>
            <a:r>
              <a:rPr lang="en-US" dirty="0" smtClean="0"/>
              <a:t>If the inflation rate turns out to be 3% during the loan period (</a:t>
            </a:r>
            <a:r>
              <a:rPr lang="el-GR" dirty="0" smtClean="0">
                <a:ea typeface="Arial Unicode MS"/>
                <a:cs typeface="Arial Unicode MS"/>
              </a:rPr>
              <a:t>π</a:t>
            </a:r>
            <a:r>
              <a:rPr lang="en-US" dirty="0" smtClean="0">
                <a:ea typeface="Arial Unicode MS"/>
                <a:cs typeface="Arial Unicode MS"/>
              </a:rPr>
              <a:t> = 0.03), then you paid the real interest rate of just 2% 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 =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−</a:t>
            </a:r>
            <a:r>
              <a:rPr lang="en-US" dirty="0" smtClean="0"/>
              <a:t> </a:t>
            </a:r>
            <a:r>
              <a:rPr lang="el-GR" dirty="0" smtClean="0">
                <a:ea typeface="Arial Unicode MS"/>
                <a:cs typeface="Arial Unicode MS"/>
              </a:rPr>
              <a:t>π</a:t>
            </a:r>
            <a:r>
              <a:rPr lang="en-US" dirty="0" smtClean="0">
                <a:ea typeface="Arial Unicode MS"/>
                <a:cs typeface="Arial Unicode MS"/>
              </a:rPr>
              <a:t> = 0.02)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is that when you are taking out a loan you don’t quite know what the inflation rate will be over the loan period</a:t>
            </a:r>
          </a:p>
          <a:p>
            <a:r>
              <a:rPr lang="en-US" dirty="0" smtClean="0"/>
              <a:t>So, economists distinguish between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ex post real interest rate: 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smtClean="0">
                <a:solidFill>
                  <a:srgbClr val="0070C0"/>
                </a:solidFill>
              </a:rPr>
              <a:t>the ex ante real interest rate: 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E</a:t>
            </a:r>
            <a:r>
              <a:rPr lang="el-GR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dirty="0" smtClean="0">
                <a:ea typeface="Arial Unicode MS"/>
                <a:cs typeface="Arial Unicode MS"/>
              </a:rPr>
              <a:t>, where </a:t>
            </a:r>
            <a:r>
              <a:rPr lang="en-US" b="1" i="1" dirty="0" smtClean="0">
                <a:solidFill>
                  <a:srgbClr val="0070C0"/>
                </a:solidFill>
              </a:rPr>
              <a:t>E</a:t>
            </a:r>
            <a:r>
              <a:rPr lang="el-GR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is the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expected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inflation rate over the loan period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801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Real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Chapter 3, we also worked out the long-run theory of the (ex ante) real interest rate</a:t>
            </a:r>
          </a:p>
          <a:p>
            <a:r>
              <a:rPr lang="en-US" dirty="0" smtClean="0"/>
              <a:t>The theory yielded several predictions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82000" y="32004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0" y="6858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0" y="19050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96600" y="3212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0" y="68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I</a:t>
            </a:r>
            <a:r>
              <a:rPr lang="en-US" baseline="-25000" dirty="0"/>
              <a:t>o</a:t>
            </a:r>
            <a:r>
              <a:rPr lang="en-US" dirty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baseline="-25000" dirty="0" err="1">
                <a:latin typeface="Calibri"/>
                <a:cs typeface="Calibri"/>
              </a:rPr>
              <a:t>r</a:t>
            </a:r>
            <a:r>
              <a:rPr lang="en-US" i="1" dirty="0" err="1">
                <a:latin typeface="Calibri"/>
                <a:cs typeface="Calibri"/>
              </a:rPr>
              <a:t>r</a:t>
            </a:r>
            <a:endParaRPr lang="en-US" i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677400" y="12192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20200" y="457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 </a:t>
            </a:r>
            <a:r>
              <a:rPr lang="en-US" dirty="0"/>
              <a:t>=</a:t>
            </a:r>
            <a:r>
              <a:rPr lang="en-US" i="1" dirty="0"/>
              <a:t> Y – C(Y-T) – 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200" y="838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 </a:t>
            </a:r>
            <a:r>
              <a:rPr lang="en-US" dirty="0"/>
              <a:t>=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</a:t>
            </a:r>
            <a:r>
              <a:rPr lang="en-US" i="1" dirty="0"/>
              <a:t> – C(F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 </a:t>
            </a:r>
            <a:r>
              <a:rPr lang="en-US" i="1" dirty="0"/>
              <a:t>-T) – G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382000" y="234696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35152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31680" y="23012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790739"/>
              </p:ext>
            </p:extLst>
          </p:nvPr>
        </p:nvGraphicFramePr>
        <p:xfrm>
          <a:off x="8153400" y="403860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err="1" smtClean="0"/>
                        <a:t>Govt</a:t>
                      </a:r>
                      <a:r>
                        <a:rPr lang="en-US" i="0" dirty="0" smtClean="0"/>
                        <a:t> </a:t>
                      </a:r>
                      <a:r>
                        <a:rPr lang="en-US" i="0" dirty="0" smtClean="0"/>
                        <a:t>purchases, </a:t>
                      </a:r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d</a:t>
            </a:r>
            <a:r>
              <a:rPr lang="en-US" dirty="0" smtClean="0"/>
              <a:t>emand and the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keep our wealth (our assets) in two forms:</a:t>
            </a:r>
          </a:p>
          <a:p>
            <a:pPr lvl="1"/>
            <a:r>
              <a:rPr lang="en-US" dirty="0" smtClean="0"/>
              <a:t>Liquid (money = currency + demand deposits)</a:t>
            </a:r>
          </a:p>
          <a:p>
            <a:pPr lvl="1"/>
            <a:r>
              <a:rPr lang="en-US" dirty="0" smtClean="0"/>
              <a:t>Illiquid (stocks, bonds, real estate, a wine collection, etc.)</a:t>
            </a:r>
          </a:p>
          <a:p>
            <a:r>
              <a:rPr lang="en-US" dirty="0" smtClean="0"/>
              <a:t>Our demand for money depends on whether money is as good a </a:t>
            </a:r>
            <a:r>
              <a:rPr lang="en-US" i="1" dirty="0" smtClean="0"/>
              <a:t>store of value </a:t>
            </a:r>
            <a:r>
              <a:rPr lang="en-US" dirty="0" smtClean="0"/>
              <a:t>as the illiquid assets</a:t>
            </a:r>
          </a:p>
        </p:txBody>
      </p:sp>
    </p:spTree>
    <p:extLst>
      <p:ext uri="{BB962C8B-B14F-4D97-AF65-F5344CB8AC3E}">
        <p14:creationId xmlns:p14="http://schemas.microsoft.com/office/powerpoint/2010/main" val="4068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d</a:t>
            </a:r>
            <a:r>
              <a:rPr lang="en-US" dirty="0" smtClean="0"/>
              <a:t>emand and the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Liquid assets are assumed to earn no interest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Illiquid assets are assumed to earn the nominal interest rate </a:t>
            </a:r>
            <a:r>
              <a:rPr lang="en-US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0070C0"/>
                </a:solidFill>
              </a:rPr>
              <a:t>an </a:t>
            </a:r>
            <a:r>
              <a:rPr lang="en-US" i="1" dirty="0" smtClean="0">
                <a:solidFill>
                  <a:srgbClr val="0070C0"/>
                </a:solidFill>
              </a:rPr>
              <a:t>increase</a:t>
            </a:r>
            <a:r>
              <a:rPr lang="en-US" dirty="0" smtClean="0">
                <a:solidFill>
                  <a:srgbClr val="0070C0"/>
                </a:solidFill>
              </a:rPr>
              <a:t> in </a:t>
            </a:r>
            <a:r>
              <a:rPr lang="en-US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is assumed to </a:t>
            </a:r>
            <a:r>
              <a:rPr lang="en-US" i="1" dirty="0" smtClean="0">
                <a:solidFill>
                  <a:srgbClr val="0070C0"/>
                </a:solidFill>
              </a:rPr>
              <a:t>reduce</a:t>
            </a:r>
            <a:r>
              <a:rPr lang="en-US" dirty="0" smtClean="0">
                <a:solidFill>
                  <a:srgbClr val="0070C0"/>
                </a:solidFill>
              </a:rPr>
              <a:t> the demand for money</a:t>
            </a:r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70C0"/>
                </a:solidFill>
              </a:rPr>
              <a:t>the quantity of </a:t>
            </a:r>
            <a:r>
              <a:rPr lang="en-US" b="1" dirty="0" smtClean="0">
                <a:solidFill>
                  <a:srgbClr val="0070C0"/>
                </a:solidFill>
              </a:rPr>
              <a:t>money demanded (</a:t>
            </a:r>
            <a:r>
              <a:rPr lang="en-US" b="1" i="1" dirty="0" err="1" smtClean="0">
                <a:solidFill>
                  <a:srgbClr val="0070C0"/>
                </a:solidFill>
              </a:rPr>
              <a:t>M</a:t>
            </a:r>
            <a:r>
              <a:rPr lang="en-US" b="1" baseline="30000" dirty="0" err="1" smtClean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) is inversely related to the nominal interest rate (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demand and </a:t>
            </a:r>
            <a:r>
              <a:rPr lang="en-US" dirty="0" smtClean="0"/>
              <a:t>economic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hold some of our wealth in the form of money—instead of some illiquid asset—because money is an excellent </a:t>
            </a:r>
            <a:r>
              <a:rPr lang="en-US" i="1" dirty="0" smtClean="0"/>
              <a:t>medium of </a:t>
            </a:r>
            <a:r>
              <a:rPr lang="en-US" i="1" dirty="0" smtClean="0"/>
              <a:t>exchange</a:t>
            </a:r>
            <a:r>
              <a:rPr lang="en-US" dirty="0" smtClean="0"/>
              <a:t>, excellent for shopping</a:t>
            </a:r>
            <a:endParaRPr lang="en-US" i="1" dirty="0" smtClean="0"/>
          </a:p>
          <a:p>
            <a:r>
              <a:rPr lang="en-US" dirty="0" smtClean="0"/>
              <a:t>Therefore, the greater the need for </a:t>
            </a:r>
            <a:r>
              <a:rPr lang="en-US" dirty="0" smtClean="0"/>
              <a:t>shopping, </a:t>
            </a:r>
            <a:r>
              <a:rPr lang="en-US" dirty="0" smtClean="0"/>
              <a:t>the stronger will be the demand for </a:t>
            </a:r>
            <a:r>
              <a:rPr lang="en-US" dirty="0" smtClean="0"/>
              <a:t>money … and the need for shopping can be measured by nominal GDP</a:t>
            </a:r>
            <a:endParaRPr lang="en-US" dirty="0" smtClean="0"/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70C0"/>
                </a:solidFill>
              </a:rPr>
              <a:t>the quantity of </a:t>
            </a:r>
            <a:r>
              <a:rPr lang="en-US" b="1" dirty="0" smtClean="0">
                <a:solidFill>
                  <a:srgbClr val="0070C0"/>
                </a:solidFill>
              </a:rPr>
              <a:t>money demanded is directly related to nominal GDP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Money demand and </a:t>
            </a:r>
            <a:r>
              <a:rPr lang="en-US" dirty="0" smtClean="0"/>
              <a:t>economic activity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represent the overall level of prices, as measured by the GDP Deflator (Ch. 2)</a:t>
                </a:r>
              </a:p>
              <a:p>
                <a:r>
                  <a:rPr lang="en-US" b="0" dirty="0" smtClean="0"/>
                  <a:t>Recall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GDP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Deflator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Nominal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GDP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Real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GDP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b="0" dirty="0" smtClean="0"/>
                  <a:t>So,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GDP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Deflator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Real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GDP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Nominal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GDP</m:t>
                    </m:r>
                  </m:oMath>
                </a14:m>
                <a:endParaRPr lang="en-US" b="1" i="1" dirty="0" smtClean="0">
                  <a:solidFill>
                    <a:srgbClr val="0070C0"/>
                  </a:solidFill>
                  <a:ea typeface="Arial Unicode MS"/>
                  <a:cs typeface="Arial Unicode MS"/>
                </a:endParaRPr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Nominal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GDP</m:t>
                    </m:r>
                  </m:oMath>
                </a14:m>
                <a:endParaRPr lang="en-US" i="1" dirty="0" smtClean="0"/>
              </a:p>
              <a:p>
                <a:r>
                  <a:rPr lang="en-US" i="1" dirty="0" smtClean="0"/>
                  <a:t>Assumption</a:t>
                </a:r>
                <a:r>
                  <a:rPr lang="en-US" dirty="0" smtClean="0"/>
                  <a:t>: </a:t>
                </a:r>
                <a:r>
                  <a:rPr lang="en-US" b="1" dirty="0">
                    <a:solidFill>
                      <a:srgbClr val="0070C0"/>
                    </a:solidFill>
                  </a:rPr>
                  <a:t>the quantity of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money demanded </a:t>
                </a:r>
                <a:r>
                  <a:rPr lang="en-US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M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d</a:t>
                </a:r>
                <a:r>
                  <a:rPr lang="en-US" b="1" dirty="0">
                    <a:solidFill>
                      <a:srgbClr val="0070C0"/>
                    </a:solidFill>
                  </a:rPr>
                  <a:t>) is directly related to nominal GDP (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P∙Y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0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</a:t>
                </a:r>
                <a:r>
                  <a:rPr lang="en-US" i="1" dirty="0" err="1" smtClean="0"/>
                  <a:t>M</a:t>
                </a:r>
                <a:r>
                  <a:rPr lang="en-US" baseline="30000" dirty="0" err="1" smtClean="0"/>
                  <a:t>d</a:t>
                </a:r>
                <a:r>
                  <a:rPr lang="en-US" dirty="0" smtClean="0"/>
                  <a:t> is</a:t>
                </a:r>
              </a:p>
              <a:p>
                <a:pPr lvl="1"/>
                <a:r>
                  <a:rPr lang="en-US" i="1" dirty="0" smtClean="0"/>
                  <a:t>inversely</a:t>
                </a:r>
                <a:r>
                  <a:rPr lang="en-US" dirty="0" smtClean="0"/>
                  <a:t> related to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, and</a:t>
                </a:r>
              </a:p>
              <a:p>
                <a:pPr lvl="1"/>
                <a:r>
                  <a:rPr lang="en-US" i="1" dirty="0" smtClean="0"/>
                  <a:t>directly</a:t>
                </a:r>
                <a:r>
                  <a:rPr lang="en-US" dirty="0" smtClean="0"/>
                  <a:t> related to </a:t>
                </a:r>
                <a:r>
                  <a:rPr lang="en-US" i="1" dirty="0" smtClean="0"/>
                  <a:t>P∙Y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)∙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𝒀</m:t>
                    </m:r>
                  </m:oMath>
                </a14:m>
                <a:endParaRPr lang="en-US" b="1" i="1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Here,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, is the </a:t>
                </a:r>
                <a:r>
                  <a:rPr lang="en-US" i="1" dirty="0" smtClean="0"/>
                  <a:t>desire for liquidity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It is </a:t>
                </a:r>
                <a:r>
                  <a:rPr lang="en-US" i="1" dirty="0" smtClean="0"/>
                  <a:t>inversely</a:t>
                </a:r>
                <a:r>
                  <a:rPr lang="en-US" dirty="0" smtClean="0"/>
                  <a:t> related to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, the nominal interest rate.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1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Ch. 3 we saw a long-run theory of several </a:t>
            </a:r>
            <a:r>
              <a:rPr lang="en-US" i="1" dirty="0" smtClean="0"/>
              <a:t>real</a:t>
            </a:r>
            <a:r>
              <a:rPr lang="en-US" dirty="0" smtClean="0"/>
              <a:t> variables 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dirty="0" smtClean="0"/>
              <a:t>, and 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Real variables are inflation-adjusted variables</a:t>
            </a:r>
          </a:p>
          <a:p>
            <a:r>
              <a:rPr lang="en-US" dirty="0" smtClean="0"/>
              <a:t>In this chapter we will see a long-run theory of three </a:t>
            </a:r>
            <a:r>
              <a:rPr lang="en-US" i="1" dirty="0" smtClean="0"/>
              <a:t>nominal</a:t>
            </a:r>
            <a:r>
              <a:rPr lang="en-US" dirty="0" smtClean="0"/>
              <a:t> variables:</a:t>
            </a:r>
          </a:p>
          <a:p>
            <a:pPr lvl="1"/>
            <a:r>
              <a:rPr lang="en-US" dirty="0" smtClean="0"/>
              <a:t>The overall price level, </a:t>
            </a:r>
            <a:r>
              <a:rPr lang="en-US" i="1" dirty="0" smtClean="0"/>
              <a:t>P</a:t>
            </a:r>
          </a:p>
          <a:p>
            <a:pPr lvl="1"/>
            <a:r>
              <a:rPr lang="en-US" dirty="0" smtClean="0"/>
              <a:t>The rate of inflation, </a:t>
            </a:r>
            <a:r>
              <a:rPr lang="el-GR" dirty="0" smtClean="0"/>
              <a:t>π</a:t>
            </a:r>
            <a:endParaRPr lang="en-US" dirty="0"/>
          </a:p>
          <a:p>
            <a:pPr lvl="1"/>
            <a:r>
              <a:rPr lang="en-US" dirty="0" smtClean="0"/>
              <a:t>The nominal interest rate,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4343401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 will be discussing only sections </a:t>
            </a:r>
            <a:r>
              <a:rPr lang="en-US" sz="2400" b="1" dirty="0" smtClean="0">
                <a:solidFill>
                  <a:srgbClr val="FF0000"/>
                </a:solidFill>
              </a:rPr>
              <a:t>5-1 (only </a:t>
            </a:r>
            <a:r>
              <a:rPr lang="en-US" sz="2400" b="1" i="1" dirty="0" smtClean="0">
                <a:solidFill>
                  <a:srgbClr val="FF0000"/>
                </a:solidFill>
              </a:rPr>
              <a:t>Case Study: Inflation and Money Growth</a:t>
            </a:r>
            <a:r>
              <a:rPr lang="en-US" sz="2400" b="1" dirty="0" smtClean="0">
                <a:solidFill>
                  <a:srgbClr val="FF0000"/>
                </a:solidFill>
              </a:rPr>
              <a:t>), </a:t>
            </a:r>
            <a:r>
              <a:rPr lang="en-US" sz="2400" b="1" dirty="0">
                <a:solidFill>
                  <a:srgbClr val="FF0000"/>
                </a:solidFill>
              </a:rPr>
              <a:t>5-3 and 5-4.</a:t>
            </a:r>
          </a:p>
        </p:txBody>
      </p:sp>
    </p:spTree>
    <p:extLst>
      <p:ext uri="{BB962C8B-B14F-4D97-AF65-F5344CB8AC3E}">
        <p14:creationId xmlns:p14="http://schemas.microsoft.com/office/powerpoint/2010/main" val="23649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 = Money Supply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equilibrium in the money market we need the demand for money to be equal to the supply of money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 = Money Supply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saw in Chapter 2 that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the growth rate of a product of several variables is the sum of the growth rates of those variables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Therefore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denoting growth rates by the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subscript, we get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5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Recall </a:t>
                </a:r>
                <a:r>
                  <a:rPr lang="en-US" dirty="0"/>
                  <a:t>that the rate of </a:t>
                </a:r>
                <a:r>
                  <a:rPr lang="en-US" dirty="0" smtClean="0"/>
                  <a:t>inflation (</a:t>
                </a:r>
                <a:r>
                  <a:rPr lang="el-GR" dirty="0">
                    <a:ea typeface="Arial Unicode MS"/>
                    <a:cs typeface="Arial Unicode MS"/>
                  </a:rPr>
                  <a:t>π</a:t>
                </a:r>
                <a:r>
                  <a:rPr lang="en-US" dirty="0" smtClean="0"/>
                  <a:t>) </a:t>
                </a:r>
                <a:r>
                  <a:rPr lang="en-US" dirty="0"/>
                  <a:t>is simply the growth rate of the overall level of </a:t>
                </a:r>
                <a:r>
                  <a:rPr lang="en-US" dirty="0" smtClean="0"/>
                  <a:t>prices (</a:t>
                </a:r>
                <a:r>
                  <a:rPr lang="en-US" i="1" dirty="0" err="1"/>
                  <a:t>P</a:t>
                </a:r>
                <a:r>
                  <a:rPr lang="en-US" baseline="-25000" dirty="0" err="1"/>
                  <a:t>g</a:t>
                </a:r>
                <a:r>
                  <a:rPr lang="en-US" dirty="0" smtClean="0"/>
                  <a:t>): that is, </a:t>
                </a:r>
                <a:r>
                  <a:rPr lang="el-GR" dirty="0" smtClean="0">
                    <a:ea typeface="Arial Unicode MS"/>
                    <a:cs typeface="Arial Unicode MS"/>
                  </a:rPr>
                  <a:t>π</a:t>
                </a:r>
                <a:r>
                  <a:rPr lang="en-US" dirty="0" smtClean="0"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dirty="0"/>
                  <a:t>= </a:t>
                </a:r>
                <a:r>
                  <a:rPr lang="en-US" i="1" dirty="0" err="1"/>
                  <a:t>P</a:t>
                </a:r>
                <a:r>
                  <a:rPr lang="en-US" baseline="-25000" dirty="0" err="1"/>
                  <a:t>g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  <a:ea typeface="Arial Unicode MS"/>
                    <a:cs typeface="Arial Unicode MS"/>
                  </a:rPr>
                  <a:t>Therefore, the equation above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</a:rPr>
                  <a:t>Therefore, </a:t>
                </a:r>
                <a:r>
                  <a:rPr lang="el-GR" b="1" dirty="0" smtClean="0">
                    <a:latin typeface="Calibri" panose="020F0502020204030204" pitchFamily="34" charset="0"/>
                  </a:rPr>
                  <a:t>π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b="1" dirty="0">
                    <a:latin typeface="Calibri" panose="020F0502020204030204" pitchFamily="34" charset="0"/>
                  </a:rPr>
                  <a:t>= </a:t>
                </a:r>
                <a:r>
                  <a:rPr lang="en-US" b="1" i="1" dirty="0">
                    <a:latin typeface="Calibri" panose="020F0502020204030204" pitchFamily="34" charset="0"/>
                  </a:rPr>
                  <a:t>M</a:t>
                </a:r>
                <a:r>
                  <a:rPr lang="en-US" b="1" baseline="-25000" dirty="0">
                    <a:latin typeface="Calibri" panose="020F0502020204030204" pitchFamily="34" charset="0"/>
                  </a:rPr>
                  <a:t>g</a:t>
                </a:r>
                <a:r>
                  <a:rPr lang="en-US" b="1" dirty="0">
                    <a:latin typeface="Calibri" panose="020F0502020204030204" pitchFamily="34" charset="0"/>
                  </a:rPr>
                  <a:t> – </a:t>
                </a:r>
                <a:r>
                  <a:rPr lang="en-US" b="1" i="1" dirty="0" err="1" smtClean="0">
                    <a:latin typeface="Calibri" panose="020F0502020204030204" pitchFamily="34" charset="0"/>
                  </a:rPr>
                  <a:t>L</a:t>
                </a:r>
                <a:r>
                  <a:rPr lang="en-US" b="1" baseline="-25000" dirty="0" err="1">
                    <a:latin typeface="Calibri" panose="020F0502020204030204" pitchFamily="34" charset="0"/>
                  </a:rPr>
                  <a:t>g</a:t>
                </a:r>
                <a:r>
                  <a:rPr lang="en-US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b="1" dirty="0">
                    <a:latin typeface="Calibri" panose="020F0502020204030204" pitchFamily="34" charset="0"/>
                  </a:rPr>
                  <a:t>– </a:t>
                </a:r>
                <a:r>
                  <a:rPr lang="en-US" b="1" i="1" dirty="0" err="1" smtClean="0">
                    <a:latin typeface="Calibri" panose="020F0502020204030204" pitchFamily="34" charset="0"/>
                  </a:rPr>
                  <a:t>Y</a:t>
                </a:r>
                <a:r>
                  <a:rPr lang="en-US" b="1" baseline="-25000" dirty="0" err="1">
                    <a:latin typeface="Calibri" panose="020F0502020204030204" pitchFamily="34" charset="0"/>
                  </a:rPr>
                  <a:t>g</a:t>
                </a:r>
                <a:endParaRPr lang="en-US" b="1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1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Rates of Money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The growth rates of the quantity of money (</a:t>
            </a:r>
            <a:r>
              <a:rPr lang="en-US" b="1" i="1" dirty="0" smtClean="0">
                <a:solidFill>
                  <a:srgbClr val="0070C0"/>
                </a:solidFill>
              </a:rPr>
              <a:t>M</a:t>
            </a:r>
            <a:r>
              <a:rPr lang="en-US" b="1" baseline="-25000" dirty="0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) and real GDP (</a:t>
            </a:r>
            <a:r>
              <a:rPr lang="en-US" b="1" i="1" dirty="0" err="1" smtClean="0">
                <a:solidFill>
                  <a:srgbClr val="0070C0"/>
                </a:solidFill>
              </a:rPr>
              <a:t>Y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are </a:t>
            </a:r>
            <a:r>
              <a:rPr lang="en-US" b="1" dirty="0" smtClean="0">
                <a:solidFill>
                  <a:srgbClr val="0070C0"/>
                </a:solidFill>
              </a:rPr>
              <a:t>both exogenous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Interest Rate: Simplifying assumption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make the </a:t>
            </a:r>
            <a:r>
              <a:rPr lang="en-US" dirty="0" smtClean="0"/>
              <a:t>following assumption </a:t>
            </a:r>
            <a:r>
              <a:rPr lang="en-US" dirty="0" smtClean="0"/>
              <a:t>to </a:t>
            </a:r>
            <a:r>
              <a:rPr lang="en-US" dirty="0" smtClean="0"/>
              <a:t>simplify our </a:t>
            </a:r>
            <a:r>
              <a:rPr lang="en-US" dirty="0" smtClean="0"/>
              <a:t>analysis</a:t>
            </a:r>
            <a:endParaRPr lang="en-US" dirty="0" smtClean="0"/>
          </a:p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70C0"/>
                </a:solidFill>
              </a:rPr>
              <a:t>In the long run, the nominal interest rate (</a:t>
            </a:r>
            <a:r>
              <a:rPr lang="en-US" b="1" i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) stays constant over time</a:t>
            </a:r>
          </a:p>
          <a:p>
            <a:r>
              <a:rPr lang="en-US" dirty="0" smtClean="0"/>
              <a:t>As a result,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) also stays constant over time</a:t>
            </a:r>
          </a:p>
          <a:p>
            <a:r>
              <a:rPr lang="en-US" dirty="0" smtClean="0"/>
              <a:t>Therefore, its growth rate must be zero: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2224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Interest Rate: Simplifying assumption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 = 0, the equation </a:t>
            </a:r>
            <a:r>
              <a:rPr lang="el-GR" i="1" dirty="0">
                <a:ea typeface="Arial Unicode MS"/>
                <a:cs typeface="Arial Unicode MS"/>
              </a:rPr>
              <a:t>π</a:t>
            </a:r>
            <a:r>
              <a:rPr lang="en-US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dirty="0"/>
              <a:t>= </a:t>
            </a:r>
            <a:r>
              <a:rPr lang="en-US" i="1" dirty="0"/>
              <a:t>M</a:t>
            </a:r>
            <a:r>
              <a:rPr lang="en-US" baseline="-25000" dirty="0"/>
              <a:t>g</a:t>
            </a:r>
            <a:r>
              <a:rPr lang="en-US" dirty="0"/>
              <a:t> – </a:t>
            </a:r>
            <a:r>
              <a:rPr lang="en-US" i="1" dirty="0" err="1"/>
              <a:t>L</a:t>
            </a:r>
            <a:r>
              <a:rPr lang="en-US" baseline="-25000" dirty="0" err="1"/>
              <a:t>g</a:t>
            </a:r>
            <a:r>
              <a:rPr lang="en-US" dirty="0"/>
              <a:t> –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dirty="0" smtClean="0"/>
              <a:t> we saw a few slides back becomes </a:t>
            </a:r>
            <a:r>
              <a:rPr lang="el-GR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baseline="-25000" dirty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en-US" b="1" i="1" dirty="0" err="1">
                <a:solidFill>
                  <a:srgbClr val="0070C0"/>
                </a:solidFill>
              </a:rPr>
              <a:t>Y</a:t>
            </a:r>
            <a:r>
              <a:rPr lang="en-US" b="1" baseline="-25000" dirty="0" err="1">
                <a:solidFill>
                  <a:srgbClr val="0070C0"/>
                </a:solidFill>
              </a:rPr>
              <a:t>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both </a:t>
            </a:r>
            <a:r>
              <a:rPr lang="en-US" i="1" dirty="0"/>
              <a:t>M</a:t>
            </a:r>
            <a:r>
              <a:rPr lang="en-US" baseline="-25000" dirty="0"/>
              <a:t>g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baseline="-25000" dirty="0" err="1"/>
              <a:t>g</a:t>
            </a:r>
            <a:r>
              <a:rPr lang="en-US" dirty="0"/>
              <a:t> are </a:t>
            </a:r>
            <a:r>
              <a:rPr lang="en-US" dirty="0" smtClean="0"/>
              <a:t>assumed exogenous, we now have a solution for inflation (</a:t>
            </a:r>
            <a:r>
              <a:rPr lang="el-GR" dirty="0" smtClean="0"/>
              <a:t>π</a:t>
            </a:r>
            <a:r>
              <a:rPr lang="en-US" dirty="0" smtClean="0"/>
              <a:t>)!</a:t>
            </a:r>
          </a:p>
          <a:p>
            <a:r>
              <a:rPr lang="en-US" dirty="0" smtClean="0"/>
              <a:t>Our long-run theory of inflation is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in the Long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b="1" baseline="-25000" dirty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i="1" dirty="0" err="1">
                <a:solidFill>
                  <a:srgbClr val="0070C0"/>
                </a:solidFill>
              </a:rPr>
              <a:t>Y</a:t>
            </a:r>
            <a:r>
              <a:rPr lang="en-US" b="1" baseline="-25000" dirty="0" err="1">
                <a:solidFill>
                  <a:srgbClr val="0070C0"/>
                </a:solidFill>
              </a:rPr>
              <a:t>g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In the long run, the inflation rate is equal to the rate at which the money supply grows minus the rate at which real GDP grows</a:t>
            </a:r>
          </a:p>
          <a:p>
            <a:pPr lvl="1"/>
            <a:r>
              <a:rPr lang="en-US" dirty="0" smtClean="0"/>
              <a:t>Example: if real GDP grows at the annual rate of 3.5% and if the quantity of money grows at the annual rate of 4%, then the rate of inflation will be 0.5</a:t>
            </a:r>
            <a:r>
              <a:rPr lang="en-US" dirty="0" smtClean="0"/>
              <a:t>%</a:t>
            </a:r>
          </a:p>
          <a:p>
            <a:r>
              <a:rPr lang="en-US" dirty="0" smtClean="0"/>
              <a:t>Inflation occurs when too much money chases too few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 in the Long Run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7438796" cy="4525963"/>
          </a:xfrm>
        </p:spPr>
        <p:txBody>
          <a:bodyPr/>
          <a:lstStyle/>
          <a:p>
            <a:r>
              <a:rPr lang="en-US" dirty="0" smtClean="0"/>
              <a:t>Recall that one exogenous variable cannot, by definition, affect another exogenous variable</a:t>
            </a:r>
          </a:p>
          <a:p>
            <a:r>
              <a:rPr lang="en-US" dirty="0" smtClean="0"/>
              <a:t>So, changes in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baseline="-25000" dirty="0" smtClean="0"/>
              <a:t>o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and </a:t>
            </a:r>
            <a:r>
              <a:rPr lang="en-US" i="1" dirty="0" smtClean="0"/>
              <a:t>I</a:t>
            </a:r>
            <a:r>
              <a:rPr lang="en-US" baseline="-25000" dirty="0" smtClean="0"/>
              <a:t>o</a:t>
            </a:r>
            <a:r>
              <a:rPr lang="en-US" dirty="0" smtClean="0"/>
              <a:t> cannot affect inflation </a:t>
            </a:r>
            <a:r>
              <a:rPr lang="el-GR" dirty="0" smtClean="0"/>
              <a:t>π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baseline="-25000" dirty="0" smtClean="0"/>
              <a:t>g</a:t>
            </a:r>
            <a:r>
              <a:rPr lang="en-US" dirty="0" smtClean="0"/>
              <a:t> –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</a:t>
            </a:r>
            <a:r>
              <a:rPr lang="en-US" i="1" dirty="0"/>
              <a:t>M</a:t>
            </a:r>
            <a:r>
              <a:rPr lang="en-US" baseline="-25000" dirty="0"/>
              <a:t>g</a:t>
            </a:r>
            <a:r>
              <a:rPr lang="en-US" dirty="0"/>
              <a:t> – </a:t>
            </a:r>
            <a:r>
              <a:rPr lang="en-US" i="1" dirty="0" err="1"/>
              <a:t>Y</a:t>
            </a:r>
            <a:r>
              <a:rPr lang="en-US" baseline="-25000" dirty="0" err="1"/>
              <a:t>g</a:t>
            </a:r>
            <a:r>
              <a:rPr lang="en-US" dirty="0" smtClean="0"/>
              <a:t> obviously has a direct effect on inflation because </a:t>
            </a:r>
            <a:r>
              <a:rPr lang="el-GR" dirty="0"/>
              <a:t>π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baseline="-25000" dirty="0"/>
              <a:t>g</a:t>
            </a:r>
            <a:r>
              <a:rPr lang="en-US" dirty="0"/>
              <a:t> – </a:t>
            </a:r>
            <a:r>
              <a:rPr lang="en-US" i="1" dirty="0" err="1" smtClean="0"/>
              <a:t>Y</a:t>
            </a:r>
            <a:r>
              <a:rPr lang="en-US" baseline="-25000" dirty="0" err="1" smtClean="0"/>
              <a:t>g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995576"/>
              </p:ext>
            </p:extLst>
          </p:nvPr>
        </p:nvGraphicFramePr>
        <p:xfrm>
          <a:off x="8382000" y="3810000"/>
          <a:ext cx="36838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26950"/>
              </p:ext>
            </p:extLst>
          </p:nvPr>
        </p:nvGraphicFramePr>
        <p:xfrm>
          <a:off x="8048396" y="1143000"/>
          <a:ext cx="40674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 (Ch. 3)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Technology (A)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err="1" smtClean="0"/>
                        <a:t>Govt</a:t>
                      </a:r>
                      <a:r>
                        <a:rPr lang="en-US" i="0" dirty="0" smtClean="0"/>
                        <a:t>, </a:t>
                      </a:r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Inflation: Simplifying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Assumption</a:t>
                </a:r>
                <a:r>
                  <a:rPr lang="en-US" dirty="0" smtClean="0"/>
                  <a:t>: </a:t>
                </a:r>
                <a:r>
                  <a:rPr lang="en-US" b="1" dirty="0">
                    <a:solidFill>
                      <a:srgbClr val="0070C0"/>
                    </a:solidFill>
                  </a:rPr>
                  <a:t>In the long run,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expected </a:t>
                </a:r>
                <a:r>
                  <a:rPr lang="en-US" b="1" dirty="0">
                    <a:solidFill>
                      <a:srgbClr val="0070C0"/>
                    </a:solidFill>
                  </a:rPr>
                  <a:t>inflation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equals </a:t>
                </a:r>
                <a:r>
                  <a:rPr lang="en-US" b="1" dirty="0">
                    <a:solidFill>
                      <a:srgbClr val="0070C0"/>
                    </a:solidFill>
                  </a:rPr>
                  <a:t>actual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inflation (E</a:t>
                </a:r>
                <a:r>
                  <a:rPr lang="el-GR" b="1" i="1" dirty="0" smtClean="0">
                    <a:solidFill>
                      <a:srgbClr val="0070C0"/>
                    </a:solidFill>
                    <a:ea typeface="Arial Unicode MS"/>
                    <a:cs typeface="Arial Unicode MS"/>
                  </a:rPr>
                  <a:t>π</a:t>
                </a:r>
                <a:r>
                  <a:rPr lang="en-US" b="1" dirty="0" smtClean="0">
                    <a:solidFill>
                      <a:srgbClr val="0070C0"/>
                    </a:solidFill>
                    <a:ea typeface="Arial Unicode MS"/>
                    <a:cs typeface="Arial Unicode MS"/>
                  </a:rPr>
                  <a:t> = </a:t>
                </a:r>
                <a:r>
                  <a:rPr lang="el-GR" b="1" i="1" dirty="0">
                    <a:solidFill>
                      <a:srgbClr val="0070C0"/>
                    </a:solidFill>
                    <a:ea typeface="Arial Unicode MS"/>
                    <a:cs typeface="Arial Unicode MS"/>
                  </a:rPr>
                  <a:t>π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Interest Rate in the </a:t>
            </a:r>
            <a:r>
              <a:rPr lang="en-US" dirty="0"/>
              <a:t>L</a:t>
            </a:r>
            <a:r>
              <a:rPr lang="en-US" dirty="0" smtClean="0"/>
              <a:t>ong Run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just saw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/>
                  <a:t>As we already have a theory of </a:t>
                </a:r>
                <a:r>
                  <a:rPr lang="en-US" i="1" dirty="0"/>
                  <a:t>r</a:t>
                </a:r>
                <a:r>
                  <a:rPr lang="en-US" dirty="0"/>
                  <a:t> from Chapter </a:t>
                </a:r>
                <a:r>
                  <a:rPr lang="en-US" dirty="0" smtClean="0"/>
                  <a:t>3, </a:t>
                </a:r>
                <a:r>
                  <a:rPr lang="en-US" dirty="0"/>
                  <a:t>and as both </a:t>
                </a:r>
                <a:r>
                  <a:rPr lang="en-US" i="1" dirty="0"/>
                  <a:t>M</a:t>
                </a:r>
                <a:r>
                  <a:rPr lang="en-US" baseline="-25000" dirty="0"/>
                  <a:t>g</a:t>
                </a:r>
                <a:r>
                  <a:rPr lang="en-US" dirty="0"/>
                  <a:t> and </a:t>
                </a:r>
                <a:r>
                  <a:rPr lang="en-US" i="1" dirty="0" err="1"/>
                  <a:t>Y</a:t>
                </a:r>
                <a:r>
                  <a:rPr lang="en-US" baseline="-25000" dirty="0" err="1"/>
                  <a:t>g</a:t>
                </a:r>
                <a:r>
                  <a:rPr lang="en-US" dirty="0"/>
                  <a:t> are exogenous, we now have a theory of the nominal interest rate (</a:t>
                </a:r>
                <a:r>
                  <a:rPr lang="en-US" i="1" dirty="0" err="1"/>
                  <a:t>i</a:t>
                </a:r>
                <a:r>
                  <a:rPr lang="en-US" dirty="0" smtClean="0"/>
                  <a:t>) as well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Variables and the Quantity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see that all of our three nominal variables are, in the long run, driven primarily by the quantity of money in the economy</a:t>
            </a:r>
          </a:p>
          <a:p>
            <a:r>
              <a:rPr lang="en-US" dirty="0" smtClean="0"/>
              <a:t>Recall that in Chapter 4 we discussed </a:t>
            </a:r>
          </a:p>
          <a:p>
            <a:pPr lvl="1"/>
            <a:r>
              <a:rPr lang="en-US" dirty="0" smtClean="0"/>
              <a:t>money, </a:t>
            </a:r>
          </a:p>
          <a:p>
            <a:pPr lvl="1"/>
            <a:r>
              <a:rPr lang="en-US" dirty="0" smtClean="0"/>
              <a:t>the quantity of money, and </a:t>
            </a:r>
          </a:p>
          <a:p>
            <a:pPr lvl="1"/>
            <a:r>
              <a:rPr lang="en-US" dirty="0" smtClean="0"/>
              <a:t>the control of the quantity of money by a country’s central bank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Interest Rate in the </a:t>
            </a:r>
            <a:r>
              <a:rPr lang="en-US" dirty="0"/>
              <a:t>L</a:t>
            </a:r>
            <a:r>
              <a:rPr lang="en-US" dirty="0" smtClean="0"/>
              <a:t>ong Run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016639" cy="452596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/>
                  <a:t>Recall that changes in </a:t>
                </a:r>
                <a:r>
                  <a:rPr lang="en-US" i="1" dirty="0"/>
                  <a:t>K</a:t>
                </a:r>
                <a:r>
                  <a:rPr lang="en-US" dirty="0"/>
                  <a:t>, </a:t>
                </a:r>
                <a:r>
                  <a:rPr lang="en-US" i="1" dirty="0"/>
                  <a:t>L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T</a:t>
                </a:r>
                <a:r>
                  <a:rPr lang="en-US" dirty="0"/>
                  <a:t>, </a:t>
                </a:r>
                <a:r>
                  <a:rPr lang="en-US" i="1" dirty="0"/>
                  <a:t>C</a:t>
                </a:r>
                <a:r>
                  <a:rPr lang="en-US" baseline="-25000" dirty="0"/>
                  <a:t>o</a:t>
                </a:r>
                <a:r>
                  <a:rPr lang="en-US" dirty="0"/>
                  <a:t>, </a:t>
                </a:r>
                <a:r>
                  <a:rPr lang="en-US" i="1" dirty="0"/>
                  <a:t>G</a:t>
                </a:r>
                <a:r>
                  <a:rPr lang="en-US" dirty="0"/>
                  <a:t>, and </a:t>
                </a:r>
                <a:r>
                  <a:rPr lang="en-US" i="1" dirty="0"/>
                  <a:t>I</a:t>
                </a:r>
                <a:r>
                  <a:rPr lang="en-US" baseline="-25000" dirty="0"/>
                  <a:t>o</a:t>
                </a:r>
                <a:r>
                  <a:rPr lang="en-US" dirty="0"/>
                  <a:t> cannot affect inflation </a:t>
                </a:r>
                <a:r>
                  <a:rPr lang="el-GR" dirty="0"/>
                  <a:t>π</a:t>
                </a:r>
                <a:r>
                  <a:rPr lang="en-US" dirty="0"/>
                  <a:t> = </a:t>
                </a:r>
                <a:r>
                  <a:rPr lang="en-US" i="1" dirty="0"/>
                  <a:t>M</a:t>
                </a:r>
                <a:r>
                  <a:rPr lang="en-US" baseline="-25000" dirty="0"/>
                  <a:t>g</a:t>
                </a:r>
                <a:r>
                  <a:rPr lang="en-US" dirty="0"/>
                  <a:t> – </a:t>
                </a:r>
                <a:r>
                  <a:rPr lang="en-US" i="1" dirty="0" err="1"/>
                  <a:t>Y</a:t>
                </a:r>
                <a:r>
                  <a:rPr lang="en-US" baseline="-25000" dirty="0" err="1"/>
                  <a:t>g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So their effect on </a:t>
                </a:r>
                <a:r>
                  <a:rPr lang="en-US" i="1" dirty="0" err="1"/>
                  <a:t>i</a:t>
                </a:r>
                <a:r>
                  <a:rPr lang="en-US" dirty="0"/>
                  <a:t> must be the same as their effect on </a:t>
                </a:r>
                <a:r>
                  <a:rPr lang="en-US" i="1" dirty="0"/>
                  <a:t>r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And, as </a:t>
                </a:r>
                <a:r>
                  <a:rPr lang="en-US" i="1" dirty="0"/>
                  <a:t>M</a:t>
                </a:r>
                <a:r>
                  <a:rPr lang="en-US" baseline="-25000" dirty="0"/>
                  <a:t>g</a:t>
                </a:r>
                <a:r>
                  <a:rPr lang="en-US" dirty="0"/>
                  <a:t> – </a:t>
                </a:r>
                <a:r>
                  <a:rPr lang="en-US" i="1" dirty="0" err="1"/>
                  <a:t>Y</a:t>
                </a:r>
                <a:r>
                  <a:rPr lang="en-US" baseline="-25000" dirty="0" err="1"/>
                  <a:t>g</a:t>
                </a:r>
                <a:r>
                  <a:rPr lang="en-US" dirty="0" smtClean="0"/>
                  <a:t> has zero effect on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any change in </a:t>
                </a:r>
                <a:r>
                  <a:rPr lang="el-GR" dirty="0">
                    <a:solidFill>
                      <a:srgbClr val="0070C0"/>
                    </a:solidFill>
                  </a:rPr>
                  <a:t>π</a:t>
                </a:r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:r>
                  <a:rPr lang="en-US" i="1" dirty="0">
                    <a:solidFill>
                      <a:srgbClr val="0070C0"/>
                    </a:solidFill>
                  </a:rPr>
                  <a:t>M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g</a:t>
                </a:r>
                <a:r>
                  <a:rPr lang="en-US" dirty="0">
                    <a:solidFill>
                      <a:srgbClr val="0070C0"/>
                    </a:solidFill>
                  </a:rPr>
                  <a:t> – </a:t>
                </a:r>
                <a:r>
                  <a:rPr lang="en-US" i="1" dirty="0" err="1">
                    <a:solidFill>
                      <a:srgbClr val="0070C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must cause an identical change in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This is called the Fisher Effect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016639" cy="4525963"/>
              </a:xfrm>
              <a:blipFill>
                <a:blip r:embed="rId2"/>
                <a:stretch>
                  <a:fillRect l="-1738" r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55681"/>
              </p:ext>
            </p:extLst>
          </p:nvPr>
        </p:nvGraphicFramePr>
        <p:xfrm>
          <a:off x="7626239" y="1600201"/>
          <a:ext cx="44895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Nominal Interest Rate in the </a:t>
            </a:r>
            <a:r>
              <a:rPr lang="en-US" dirty="0"/>
              <a:t>L</a:t>
            </a:r>
            <a:r>
              <a:rPr lang="en-US" dirty="0" smtClean="0"/>
              <a:t>ong Run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010400" cy="45259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Q</a:t>
                </a:r>
                <a:r>
                  <a:rPr lang="en-US" dirty="0">
                    <a:solidFill>
                      <a:srgbClr val="C00000"/>
                    </a:solidFill>
                  </a:rPr>
                  <a:t>: Can you see why the equation above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yields the </a:t>
                </a:r>
                <a:r>
                  <a:rPr lang="en-US" dirty="0">
                    <a:solidFill>
                      <a:srgbClr val="C00000"/>
                    </a:solidFill>
                  </a:rPr>
                  <a:t>predictions in the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-column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Next, the price level, </a:t>
                </a:r>
                <a:r>
                  <a:rPr lang="en-US" i="1" dirty="0" smtClean="0"/>
                  <a:t>P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010400" cy="4525963"/>
              </a:xfr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1499"/>
              </p:ext>
            </p:extLst>
          </p:nvPr>
        </p:nvGraphicFramePr>
        <p:xfrm>
          <a:off x="7620000" y="1604444"/>
          <a:ext cx="44895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Overall Price Level in the Long Run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𝑷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 which implies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)∙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 we have already developed theories of the nominal interest rate (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) and real GDP (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), and as the quantity of money 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) is exogenous, the above equation gives our theory of the overall price level (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We now have long-run theories for all three of our nominal variables (</a:t>
                </a:r>
                <a:r>
                  <a:rPr lang="el-GR" dirty="0" smtClean="0"/>
                  <a:t>π</a:t>
                </a:r>
                <a:r>
                  <a:rPr lang="en-US" dirty="0" smtClean="0"/>
                  <a:t>,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, and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)!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Overall Price Level in the Long Run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Let’s be more specific about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), which is the desire for liquidity</a:t>
                </a:r>
              </a:p>
              <a:p>
                <a:r>
                  <a:rPr lang="en-US" dirty="0" smtClean="0"/>
                  <a:t>We have seen that the desire for liquidity is inversely related to the nominal interest rate</a:t>
                </a:r>
              </a:p>
              <a:p>
                <a:r>
                  <a:rPr lang="en-US" dirty="0" smtClean="0"/>
                  <a:t>So,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Here, </a:t>
                </a:r>
                <a:r>
                  <a:rPr lang="en-US" i="1" dirty="0" smtClean="0"/>
                  <a:t>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i="1" dirty="0" smtClean="0"/>
                  <a:t>liquidity shock</a:t>
                </a:r>
                <a:r>
                  <a:rPr lang="en-US" dirty="0" smtClean="0"/>
                  <a:t>. It represents </a:t>
                </a:r>
                <a:r>
                  <a:rPr lang="en-US" dirty="0" smtClean="0"/>
                  <a:t>all factors other than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, and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that affect people’s demand for money.</a:t>
                </a:r>
              </a:p>
              <a:p>
                <a:pPr lvl="1"/>
                <a:r>
                  <a:rPr lang="en-US" i="1" dirty="0" smtClean="0"/>
                  <a:t>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represents </a:t>
                </a:r>
                <a:r>
                  <a:rPr lang="en-US" i="1" dirty="0" smtClean="0"/>
                  <a:t>wealth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the </a:t>
                </a:r>
                <a:r>
                  <a:rPr lang="en-US" i="1" dirty="0" smtClean="0"/>
                  <a:t>distrust of non-cash assets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722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Overall Price Level in the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)∙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54140"/>
              </p:ext>
            </p:extLst>
          </p:nvPr>
        </p:nvGraphicFramePr>
        <p:xfrm>
          <a:off x="6864338" y="2971800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endParaRPr lang="en-US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baseline="0" dirty="0" smtClean="0"/>
                        <a:t>L</a:t>
                      </a:r>
                      <a:r>
                        <a:rPr lang="en-US" i="0" baseline="-25000" dirty="0" smtClean="0"/>
                        <a:t>0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638800" y="4495800"/>
            <a:ext cx="838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83390"/>
              </p:ext>
            </p:extLst>
          </p:nvPr>
        </p:nvGraphicFramePr>
        <p:xfrm>
          <a:off x="350620" y="2971800"/>
          <a:ext cx="448956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 (so far)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5-5: Simultaneous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dayan Roy\Documents\courses\eco62\text-books\Mankiw7e\images-hi-res\CH04\CH04\MankiwMacroEcon7e_fig_04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1889"/>
            <a:ext cx="609600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it all, step by step!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26670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6388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5867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56388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63246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Y – T</a:t>
            </a:r>
            <a:r>
              <a:rPr lang="en-US" dirty="0"/>
              <a:t>),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876800" y="56388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59436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638800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 = I = Y – C – G 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6172200" y="53340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5181600"/>
            <a:ext cx="609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8686800" y="5181600"/>
            <a:ext cx="685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488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6800" y="6260068"/>
            <a:ext cx="18288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/>
              <a:t>M</a:t>
            </a:r>
            <a:r>
              <a:rPr lang="en-US" baseline="-25000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baseline="-25000" dirty="0" err="1"/>
              <a:t>g</a:t>
            </a:r>
            <a:r>
              <a:rPr lang="en-US" i="1" dirty="0"/>
              <a:t>, </a:t>
            </a:r>
            <a:r>
              <a:rPr lang="el-GR" i="1" dirty="0">
                <a:ea typeface="Arial Unicode MS"/>
                <a:cs typeface="Arial Unicode MS"/>
              </a:rPr>
              <a:t>π</a:t>
            </a:r>
            <a:r>
              <a:rPr lang="en-US" dirty="0">
                <a:ea typeface="Arial Unicode MS"/>
                <a:cs typeface="Arial Unicode MS"/>
              </a:rPr>
              <a:t> = </a:t>
            </a:r>
            <a:r>
              <a:rPr lang="en-US" i="1" dirty="0"/>
              <a:t>M</a:t>
            </a:r>
            <a:r>
              <a:rPr lang="en-US" baseline="-25000" dirty="0"/>
              <a:t>g </a:t>
            </a:r>
            <a:r>
              <a:rPr lang="en-US" dirty="0"/>
              <a:t>– </a:t>
            </a:r>
            <a:r>
              <a:rPr lang="en-US" i="1" dirty="0" err="1"/>
              <a:t>Y</a:t>
            </a:r>
            <a:r>
              <a:rPr lang="en-US" baseline="-25000" dirty="0" err="1"/>
              <a:t>g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4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ea typeface="Arial Unicode MS"/>
                <a:cs typeface="Arial Unicode MS"/>
              </a:rPr>
              <a:t>π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287000" y="5867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16200000">
            <a:off x="9677400" y="4724401"/>
            <a:ext cx="4572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48800" y="4419600"/>
            <a:ext cx="914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+ </a:t>
            </a:r>
            <a:r>
              <a:rPr lang="el-GR" i="1" dirty="0">
                <a:ea typeface="Arial Unicode MS"/>
                <a:cs typeface="Arial Unicode MS"/>
              </a:rPr>
              <a:t>π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48800" y="3810000"/>
            <a:ext cx="914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</a:t>
            </a:r>
          </a:p>
        </p:txBody>
      </p:sp>
      <p:sp>
        <p:nvSpPr>
          <p:cNvPr id="24" name="Left Brace 23"/>
          <p:cNvSpPr/>
          <p:nvPr/>
        </p:nvSpPr>
        <p:spPr>
          <a:xfrm>
            <a:off x="8839200" y="3810000"/>
            <a:ext cx="4572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91400" y="4114800"/>
            <a:ext cx="1295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/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Overall Price Level in the Long </a:t>
            </a:r>
            <a:r>
              <a:rPr lang="en-US" dirty="0" smtClean="0"/>
              <a:t>Run: 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254738" cy="4525963"/>
              </a:xfrm>
            </p:spPr>
            <p:txBody>
              <a:bodyPr/>
              <a:lstStyle/>
              <a:p>
                <a:r>
                  <a:rPr lang="en-US" dirty="0" smtClean="0"/>
                  <a:t>We just saw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the long-run equation for the price level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Q</a:t>
                </a:r>
                <a:r>
                  <a:rPr lang="en-US" dirty="0">
                    <a:solidFill>
                      <a:srgbClr val="C00000"/>
                    </a:solidFill>
                  </a:rPr>
                  <a:t>: Can you see why the above equation algebraically implies the predictions in the last column (</a:t>
                </a:r>
                <a:r>
                  <a:rPr lang="en-US" i="1" dirty="0">
                    <a:solidFill>
                      <a:srgbClr val="C00000"/>
                    </a:solidFill>
                  </a:rPr>
                  <a:t>P</a:t>
                </a:r>
                <a:r>
                  <a:rPr lang="en-US" dirty="0">
                    <a:solidFill>
                      <a:srgbClr val="C00000"/>
                    </a:solidFill>
                  </a:rPr>
                  <a:t>)?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254738" cy="4525963"/>
              </a:xfrm>
              <a:blipFill>
                <a:blip r:embed="rId2"/>
                <a:stretch>
                  <a:fillRect l="-2242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008991"/>
              </p:ext>
            </p:extLst>
          </p:nvPr>
        </p:nvGraphicFramePr>
        <p:xfrm>
          <a:off x="6864338" y="2971800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Long-Run 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r>
                        <a:rPr lang="en-US" i="1" baseline="-25000" dirty="0" smtClean="0"/>
                        <a:t>g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Y</a:t>
                      </a:r>
                      <a:r>
                        <a:rPr lang="en-US" i="1" baseline="-25000" dirty="0" err="1" smtClean="0"/>
                        <a:t>g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M</a:t>
                      </a:r>
                      <a:endParaRPr lang="en-US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-shock, </a:t>
                      </a:r>
                      <a:r>
                        <a:rPr lang="en-US" i="1" baseline="0" dirty="0" smtClean="0"/>
                        <a:t>L</a:t>
                      </a:r>
                      <a:r>
                        <a:rPr lang="en-US" i="0" baseline="-25000" dirty="0" smtClean="0"/>
                        <a:t>0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Long-Run Macroeconomics in one slide!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493879" cy="452596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/>
                  <a:t> which gives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which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493879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04380"/>
              </p:ext>
            </p:extLst>
          </p:nvPr>
        </p:nvGraphicFramePr>
        <p:xfrm>
          <a:off x="7103479" y="1600201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Long-Run Predictions Grid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C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S, 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b="1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P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K, L, 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C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r>
                        <a:rPr lang="en-US" b="1" i="1" baseline="-25000" dirty="0" smtClean="0"/>
                        <a:t>g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baseline="0" dirty="0" err="1" smtClean="0"/>
                        <a:t>Y</a:t>
                      </a:r>
                      <a:r>
                        <a:rPr lang="en-US" b="1" i="1" baseline="-25000" dirty="0" err="1" smtClean="0"/>
                        <a:t>g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endParaRPr lang="en-US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L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baseline="0" dirty="0" smtClean="0"/>
                        <a:t>L</a:t>
                      </a:r>
                      <a:r>
                        <a:rPr lang="en-US" b="1" i="0" baseline="-25000" dirty="0" smtClean="0"/>
                        <a:t>0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Macroeconomics (Static)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9387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Note that the money supply and its growth rate have no effect on the real endogenous variables</a:t>
            </a:r>
          </a:p>
          <a:p>
            <a:r>
              <a:rPr lang="en-US" dirty="0" smtClean="0"/>
              <a:t>This result is called </a:t>
            </a:r>
            <a:r>
              <a:rPr lang="en-US" b="1" dirty="0" smtClean="0">
                <a:solidFill>
                  <a:srgbClr val="0070C0"/>
                </a:solidFill>
              </a:rPr>
              <a:t>monetary neutrality</a:t>
            </a:r>
          </a:p>
          <a:p>
            <a:r>
              <a:rPr lang="en-US" dirty="0" smtClean="0"/>
              <a:t>It holds in long-run theory, but not in short-run theory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54173"/>
              </p:ext>
            </p:extLst>
          </p:nvPr>
        </p:nvGraphicFramePr>
        <p:xfrm>
          <a:off x="7103479" y="1600201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Long-Run Predictions Grid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C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S, 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b="1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P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K, L, 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C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r>
                        <a:rPr lang="en-US" b="1" i="1" baseline="-25000" dirty="0" smtClean="0"/>
                        <a:t>g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baseline="0" dirty="0" err="1" smtClean="0"/>
                        <a:t>Y</a:t>
                      </a:r>
                      <a:r>
                        <a:rPr lang="en-US" b="1" i="1" baseline="-25000" dirty="0" err="1" smtClean="0"/>
                        <a:t>g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endParaRPr lang="en-US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L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baseline="0" dirty="0" smtClean="0"/>
                        <a:t>L</a:t>
                      </a:r>
                      <a:r>
                        <a:rPr lang="en-US" b="1" i="0" baseline="-25000" dirty="0" smtClean="0"/>
                        <a:t>0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money supply and </a:t>
            </a:r>
            <a:br>
              <a:rPr lang="en-US" smtClean="0"/>
            </a:br>
            <a:r>
              <a:rPr lang="en-US" smtClean="0"/>
              <a:t>monetary policy definitions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quantity of money available in the </a:t>
            </a:r>
            <a:r>
              <a:rPr lang="en-US" dirty="0" smtClean="0"/>
              <a:t>economy</a:t>
            </a:r>
            <a:r>
              <a:rPr lang="en-US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M</a:t>
            </a:r>
            <a:r>
              <a:rPr lang="en-US" dirty="0" smtClean="0"/>
              <a:t>) is also called the </a:t>
            </a:r>
            <a:r>
              <a:rPr lang="en-US" b="1" dirty="0" smtClean="0">
                <a:solidFill>
                  <a:srgbClr val="FF0000"/>
                </a:solidFill>
              </a:rPr>
              <a:t>money supply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Monetary policy</a:t>
            </a:r>
            <a:r>
              <a:rPr lang="en-US" dirty="0" smtClean="0"/>
              <a:t> is the control of the money supply.</a:t>
            </a:r>
          </a:p>
          <a:p>
            <a:pPr eaLnBrk="1" hangingPunct="1"/>
            <a:r>
              <a:rPr lang="en-US" dirty="0" smtClean="0"/>
              <a:t>The growth rate of the money supply is denoted </a:t>
            </a:r>
            <a:r>
              <a:rPr lang="en-US" b="1" i="1" dirty="0" smtClean="0">
                <a:solidFill>
                  <a:srgbClr val="0070C0"/>
                </a:solidFill>
              </a:rPr>
              <a:t>M</a:t>
            </a:r>
            <a:r>
              <a:rPr lang="en-US" b="1" baseline="-25000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Both </a:t>
            </a:r>
            <a:r>
              <a:rPr lang="en-US" b="1" i="1" dirty="0" smtClean="0"/>
              <a:t>M</a:t>
            </a:r>
            <a:r>
              <a:rPr lang="en-US" b="1" dirty="0" smtClean="0"/>
              <a:t> and </a:t>
            </a:r>
            <a:r>
              <a:rPr lang="en-US" b="1" i="1" dirty="0"/>
              <a:t>M</a:t>
            </a:r>
            <a:r>
              <a:rPr lang="en-US" b="1" baseline="-25000" dirty="0"/>
              <a:t>g</a:t>
            </a:r>
            <a:r>
              <a:rPr lang="en-US" b="1" dirty="0" smtClean="0"/>
              <a:t> are assumed exogenous</a:t>
            </a:r>
          </a:p>
        </p:txBody>
      </p:sp>
    </p:spTree>
    <p:extLst>
      <p:ext uri="{BB962C8B-B14F-4D97-AF65-F5344CB8AC3E}">
        <p14:creationId xmlns:p14="http://schemas.microsoft.com/office/powerpoint/2010/main" val="7919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</a:t>
            </a:r>
            <a:r>
              <a:rPr lang="en-US" dirty="0"/>
              <a:t>Macroeconomics (Static)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93879" cy="4525963"/>
          </a:xfrm>
        </p:spPr>
        <p:txBody>
          <a:bodyPr>
            <a:normAutofit/>
          </a:bodyPr>
          <a:lstStyle/>
          <a:p>
            <a:r>
              <a:rPr lang="en-US" dirty="0"/>
              <a:t>Recall that </a:t>
            </a:r>
            <a:r>
              <a:rPr lang="en-US" b="1" i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= </a:t>
            </a:r>
            <a:r>
              <a:rPr lang="en-US" b="1" i="1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b="1" i="1" dirty="0">
                <a:solidFill>
                  <a:srgbClr val="0070C0"/>
                </a:solidFill>
              </a:rPr>
              <a:t>E</a:t>
            </a:r>
            <a:r>
              <a:rPr lang="el-GR" b="1" dirty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b="1" dirty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l-GR" b="1" dirty="0">
                <a:solidFill>
                  <a:srgbClr val="0070C0"/>
                </a:solidFill>
                <a:ea typeface="Arial Unicode MS"/>
                <a:cs typeface="Arial Unicode MS"/>
              </a:rPr>
              <a:t>π</a:t>
            </a:r>
            <a:r>
              <a:rPr lang="en-US" b="1" dirty="0">
                <a:solidFill>
                  <a:srgbClr val="0070C0"/>
                </a:solidFill>
                <a:ea typeface="Arial Unicode MS"/>
                <a:cs typeface="Arial Unicode MS"/>
              </a:rPr>
              <a:t>,</a:t>
            </a:r>
            <a:r>
              <a:rPr lang="en-US" dirty="0"/>
              <a:t> assuming expected inflation = actual inflation</a:t>
            </a:r>
          </a:p>
          <a:p>
            <a:r>
              <a:rPr lang="en-US" dirty="0"/>
              <a:t>This yields </a:t>
            </a:r>
            <a:r>
              <a:rPr lang="en-US" b="1" dirty="0">
                <a:solidFill>
                  <a:srgbClr val="0070C0"/>
                </a:solidFill>
              </a:rPr>
              <a:t>the Fisher Effect: whatever affects inflation also has an identical effect on the nominal interest </a:t>
            </a:r>
            <a:r>
              <a:rPr lang="en-US" b="1" dirty="0" smtClean="0">
                <a:solidFill>
                  <a:srgbClr val="0070C0"/>
                </a:solidFill>
              </a:rPr>
              <a:t>rate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335148"/>
              </p:ext>
            </p:extLst>
          </p:nvPr>
        </p:nvGraphicFramePr>
        <p:xfrm>
          <a:off x="7103479" y="1600201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Long-Run Predictions Grid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C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S, 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b="1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P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K, L, 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C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r>
                        <a:rPr lang="en-US" b="1" i="1" baseline="-25000" dirty="0" smtClean="0"/>
                        <a:t>g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baseline="0" dirty="0" err="1" smtClean="0"/>
                        <a:t>Y</a:t>
                      </a:r>
                      <a:r>
                        <a:rPr lang="en-US" b="1" i="1" baseline="-25000" dirty="0" err="1" smtClean="0"/>
                        <a:t>g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endParaRPr lang="en-US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L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baseline="0" dirty="0" smtClean="0"/>
                        <a:t>L</a:t>
                      </a:r>
                      <a:r>
                        <a:rPr lang="en-US" b="1" i="0" baseline="-25000" dirty="0" smtClean="0"/>
                        <a:t>0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</a:t>
            </a:r>
            <a:r>
              <a:rPr lang="en-US" dirty="0"/>
              <a:t>Macroeconomics (Static)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93879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Exercise</a:t>
            </a:r>
            <a:r>
              <a:rPr lang="en-US" b="1" dirty="0" smtClean="0"/>
              <a:t>: Fill the blanks with + (same direction effect), – (opposite direction effect), 0 (no effect), or ? (uncertain effect).</a:t>
            </a:r>
            <a:endParaRPr lang="en-US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39673"/>
              </p:ext>
            </p:extLst>
          </p:nvPr>
        </p:nvGraphicFramePr>
        <p:xfrm>
          <a:off x="7103479" y="1600201"/>
          <a:ext cx="493612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6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Long-Run Predictions Grid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Y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C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S, 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r>
                        <a:rPr lang="en-US" b="1" i="1" dirty="0" smtClean="0">
                          <a:latin typeface="+mn-lt"/>
                          <a:ea typeface="Arial Unicode MS"/>
                          <a:cs typeface="Arial Unicode MS"/>
                        </a:rPr>
                        <a:t>, E</a:t>
                      </a:r>
                      <a:r>
                        <a:rPr lang="el-GR" b="1" i="1" dirty="0" smtClean="0">
                          <a:latin typeface="+mn-lt"/>
                          <a:ea typeface="Arial Unicode MS"/>
                          <a:cs typeface="Arial Unicode MS"/>
                        </a:rPr>
                        <a:t>π</a:t>
                      </a:r>
                      <a:endParaRPr lang="en-US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P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K, L, 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C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dirty="0" smtClean="0"/>
                        <a:t>I</a:t>
                      </a:r>
                      <a:r>
                        <a:rPr lang="en-US" b="1" i="0" baseline="-25000" dirty="0" smtClean="0"/>
                        <a:t>o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r>
                        <a:rPr lang="en-US" b="1" i="1" baseline="-25000" dirty="0" smtClean="0"/>
                        <a:t>g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dirty="0" smtClean="0">
                          <a:latin typeface="+mn-lt"/>
                          <a:cs typeface="Calibri"/>
                        </a:rPr>
                        <a:t>−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baseline="0" dirty="0" err="1" smtClean="0"/>
                        <a:t>Y</a:t>
                      </a:r>
                      <a:r>
                        <a:rPr lang="en-US" b="1" i="1" baseline="-25000" dirty="0" err="1" smtClean="0"/>
                        <a:t>g</a:t>
                      </a:r>
                      <a:endParaRPr lang="en-US" b="1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/>
                        <a:t>M</a:t>
                      </a:r>
                      <a:endParaRPr lang="en-US" b="1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L</a:t>
                      </a:r>
                      <a:r>
                        <a:rPr lang="en-US" b="1" i="0" dirty="0" smtClean="0"/>
                        <a:t>-shock, </a:t>
                      </a:r>
                      <a:r>
                        <a:rPr lang="en-US" b="1" i="1" baseline="0" dirty="0" smtClean="0"/>
                        <a:t>L</a:t>
                      </a:r>
                      <a:r>
                        <a:rPr lang="en-US" b="1" i="0" baseline="-25000" dirty="0" smtClean="0"/>
                        <a:t>0</a:t>
                      </a:r>
                      <a:endParaRPr lang="en-US" b="1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5 – 1: US Inflation and Money Growth</a:t>
            </a:r>
            <a:endParaRPr lang="en-US" dirty="0"/>
          </a:p>
        </p:txBody>
      </p:sp>
      <p:pic>
        <p:nvPicPr>
          <p:cNvPr id="6146" name="Picture 2" descr="C:\Users\Udayan Roy\Documents\courses\eco62\text-books\Mankiw7e\images-hi-res\CH04\CH04\MankiwMacroEcon7e_fig_04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0526"/>
            <a:ext cx="60960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2: International Data on </a:t>
            </a:r>
            <a:r>
              <a:rPr lang="en-US" dirty="0"/>
              <a:t>Inflation and Money Growth</a:t>
            </a:r>
          </a:p>
        </p:txBody>
      </p:sp>
      <p:pic>
        <p:nvPicPr>
          <p:cNvPr id="7170" name="Picture 2" descr="C:\Users\Udayan Roy\Documents\courses\eco62\text-books\Mankiw7e\images-hi-res\CH04\CH04\MankiwMacroEcon7e_fig_0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82750"/>
            <a:ext cx="60960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3: Fisher Effect in US Data</a:t>
            </a:r>
            <a:endParaRPr lang="en-US" dirty="0"/>
          </a:p>
        </p:txBody>
      </p:sp>
      <p:pic>
        <p:nvPicPr>
          <p:cNvPr id="8194" name="Picture 2" descr="C:\Users\Udayan Roy\Documents\courses\eco62\text-books\Mankiw7e\images-hi-res\CH04\CH04\MankiwMacroEcon7e_fig_0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24026"/>
            <a:ext cx="60960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4: </a:t>
            </a:r>
            <a:r>
              <a:rPr lang="en-US" dirty="0"/>
              <a:t>Fisher Effect in </a:t>
            </a:r>
            <a:r>
              <a:rPr lang="en-US" dirty="0" smtClean="0"/>
              <a:t>International Data</a:t>
            </a:r>
            <a:endParaRPr lang="en-US" dirty="0"/>
          </a:p>
        </p:txBody>
      </p:sp>
      <p:pic>
        <p:nvPicPr>
          <p:cNvPr id="9218" name="Picture 2" descr="C:\Users\Udayan Roy\Documents\courses\eco62\text-books\Mankiw7e\images-hi-res\CH04\CH04\MankiwMacroEcon7e_fig_04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47826"/>
            <a:ext cx="6096000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5 </a:t>
            </a:r>
            <a:r>
              <a:rPr lang="en-US" dirty="0"/>
              <a:t>– </a:t>
            </a:r>
            <a:r>
              <a:rPr lang="en-US" dirty="0" smtClean="0"/>
              <a:t>6: Money and Prices in Interwar Germany</a:t>
            </a:r>
            <a:endParaRPr lang="en-US" dirty="0"/>
          </a:p>
        </p:txBody>
      </p:sp>
      <p:pic>
        <p:nvPicPr>
          <p:cNvPr id="11266" name="Picture 2" descr="C:\Users\Udayan Roy\Documents\courses\eco62\text-books\Mankiw7e\images-hi-res\CH04\CH04\MankiwMacroEcon7e_fig_04_0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2151"/>
            <a:ext cx="609600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Central </a:t>
            </a:r>
            <a:r>
              <a:rPr lang="en-US" dirty="0"/>
              <a:t>B</a:t>
            </a:r>
            <a:r>
              <a:rPr lang="en-US" dirty="0" smtClean="0"/>
              <a:t>ank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sz="2700"/>
              <a:t>Monetary policy is conducted by a country’s </a:t>
            </a:r>
            <a:r>
              <a:rPr lang="en-US" sz="2700" b="1">
                <a:solidFill>
                  <a:srgbClr val="FF0000"/>
                </a:solidFill>
              </a:rPr>
              <a:t>central bank</a:t>
            </a:r>
            <a:r>
              <a:rPr lang="en-US" sz="2700"/>
              <a:t>.  </a:t>
            </a:r>
          </a:p>
          <a:p>
            <a:pPr eaLnBrk="1" hangingPunct="1">
              <a:spcBef>
                <a:spcPct val="75000"/>
              </a:spcBef>
            </a:pPr>
            <a:r>
              <a:rPr lang="en-US" sz="2700"/>
              <a:t>In the U.S., </a:t>
            </a:r>
            <a:br>
              <a:rPr lang="en-US" sz="2700"/>
            </a:br>
            <a:r>
              <a:rPr lang="en-US" sz="2700"/>
              <a:t>the central bank </a:t>
            </a:r>
            <a:br>
              <a:rPr lang="en-US" sz="2700"/>
            </a:br>
            <a:r>
              <a:rPr lang="en-US" sz="2700"/>
              <a:t>is called the </a:t>
            </a:r>
            <a:br>
              <a:rPr lang="en-US" sz="2700"/>
            </a:br>
            <a:r>
              <a:rPr lang="en-US" sz="2700" b="1">
                <a:solidFill>
                  <a:srgbClr val="FF0000"/>
                </a:solidFill>
              </a:rPr>
              <a:t>Federal Reserve</a:t>
            </a:r>
            <a:r>
              <a:rPr lang="en-US" sz="2700"/>
              <a:t> </a:t>
            </a:r>
            <a:br>
              <a:rPr lang="en-US" sz="2700"/>
            </a:br>
            <a:r>
              <a:rPr lang="en-US" sz="2700"/>
              <a:t>(“the Fed”).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78450" y="2247900"/>
            <a:ext cx="4800600" cy="4052888"/>
            <a:chOff x="2400" y="1297"/>
            <a:chExt cx="3024" cy="2553"/>
          </a:xfrm>
        </p:grpSpPr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2640" y="3312"/>
              <a:ext cx="268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latin typeface="Times New Roman" pitchFamily="18" charset="0"/>
                </a:rPr>
                <a:t>The Federal Reserve Building </a:t>
              </a:r>
              <a:r>
                <a:rPr lang="en-US" sz="2500" i="1">
                  <a:latin typeface="Times New Roman" pitchFamily="18" charset="0"/>
                </a:rPr>
                <a:t>Washington, DC</a:t>
              </a:r>
            </a:p>
          </p:txBody>
        </p:sp>
        <p:pic>
          <p:nvPicPr>
            <p:cNvPr id="43014" name="Picture 7" descr="fed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97"/>
              <a:ext cx="3024" cy="201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 = Money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a country’s central bank can control the money supply, ultimately the people must </a:t>
            </a:r>
            <a:r>
              <a:rPr lang="en-US" i="1" dirty="0" smtClean="0"/>
              <a:t>want</a:t>
            </a:r>
            <a:r>
              <a:rPr lang="en-US" dirty="0" smtClean="0"/>
              <a:t> to hold the money that the central bank wants them to hold</a:t>
            </a:r>
          </a:p>
          <a:p>
            <a:r>
              <a:rPr lang="en-US" dirty="0" smtClean="0"/>
              <a:t>That is,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desired</a:t>
            </a:r>
            <a:r>
              <a:rPr lang="en-US" dirty="0" smtClean="0">
                <a:solidFill>
                  <a:srgbClr val="FF0000"/>
                </a:solidFill>
              </a:rPr>
              <a:t> money demand of the people must be equal to the </a:t>
            </a:r>
            <a:r>
              <a:rPr lang="en-US" i="1" dirty="0">
                <a:solidFill>
                  <a:srgbClr val="FF0000"/>
                </a:solidFill>
              </a:rPr>
              <a:t>desired </a:t>
            </a:r>
            <a:r>
              <a:rPr lang="en-US" dirty="0" smtClean="0">
                <a:solidFill>
                  <a:srgbClr val="FF0000"/>
                </a:solidFill>
              </a:rPr>
              <a:t>money supply of the central bank</a:t>
            </a:r>
          </a:p>
          <a:p>
            <a:r>
              <a:rPr lang="en-US" dirty="0" smtClean="0"/>
              <a:t>How—by what mechanism—does the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desired money demand of the people </a:t>
            </a:r>
            <a:r>
              <a:rPr lang="en-US" dirty="0" smtClean="0"/>
              <a:t>become </a:t>
            </a:r>
            <a:r>
              <a:rPr lang="en-US" dirty="0"/>
              <a:t>equal to the desired money supply of the central </a:t>
            </a:r>
            <a:r>
              <a:rPr lang="en-US" dirty="0" smtClean="0"/>
              <a:t>bank?</a:t>
            </a:r>
            <a:endParaRPr lang="en-US" dirty="0" smtClean="0"/>
          </a:p>
          <a:p>
            <a:r>
              <a:rPr lang="en-US" dirty="0" smtClean="0"/>
              <a:t>We need </a:t>
            </a:r>
            <a:r>
              <a:rPr lang="en-US" dirty="0" smtClean="0"/>
              <a:t>to discuss </a:t>
            </a:r>
            <a:r>
              <a:rPr lang="en-US" i="1" dirty="0" smtClean="0"/>
              <a:t>money demand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90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interest rates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studied this in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Imagine that lending and borrowing take place in our economy, but in commodities, not cash</a:t>
            </a:r>
          </a:p>
          <a:p>
            <a:pPr lvl="1"/>
            <a:r>
              <a:rPr lang="en-US" dirty="0" smtClean="0"/>
              <a:t>That is, you may borrow some amount of the final good, as long as you pay back the quantity you borrowed plus a little bit extra as interest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real interest rate (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is the fraction of every unit of the final good borrowed that the borrower will have to pay to the lender as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Nominal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other hand, the interest paid for cash loans is called the </a:t>
            </a:r>
            <a:r>
              <a:rPr lang="en-US" b="1" dirty="0" smtClean="0">
                <a:solidFill>
                  <a:srgbClr val="0070C0"/>
                </a:solidFill>
              </a:rPr>
              <a:t>nominal interest rate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/>
              <a:t>It is the fraction of every dollar borrowed that the lender must pay in interest</a:t>
            </a:r>
            <a:endParaRPr lang="en-US" dirty="0"/>
          </a:p>
          <a:p>
            <a:r>
              <a:rPr lang="en-US" dirty="0" smtClean="0"/>
              <a:t>The nominal interest rate is </a:t>
            </a:r>
            <a:r>
              <a:rPr lang="en-US" i="1" dirty="0" smtClean="0"/>
              <a:t>not</a:t>
            </a:r>
            <a:r>
              <a:rPr lang="en-US" dirty="0" smtClean="0"/>
              <a:t> adjusted for inflation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3436</Words>
  <Application>Microsoft Office PowerPoint</Application>
  <PresentationFormat>Widescreen</PresentationFormat>
  <Paragraphs>832</Paragraphs>
  <Slides>47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Unicode MS</vt:lpstr>
      <vt:lpstr>Calibri</vt:lpstr>
      <vt:lpstr>Cambria Math</vt:lpstr>
      <vt:lpstr>Times New Roman</vt:lpstr>
      <vt:lpstr>Office Theme</vt:lpstr>
      <vt:lpstr>Inflation: Its Causes, Effects, and Social Costs</vt:lpstr>
      <vt:lpstr>Nominal Variables</vt:lpstr>
      <vt:lpstr>Nominal Variables and the Quantity of Money</vt:lpstr>
      <vt:lpstr>The money supply and  monetary policy definitions</vt:lpstr>
      <vt:lpstr>The Central Bank</vt:lpstr>
      <vt:lpstr>Money Demand = Money Supply</vt:lpstr>
      <vt:lpstr>Recap: interest rates</vt:lpstr>
      <vt:lpstr>The Real Interest Rate</vt:lpstr>
      <vt:lpstr>The Nominal Interest Rate</vt:lpstr>
      <vt:lpstr>The Nominal Interest Rate: Example</vt:lpstr>
      <vt:lpstr>The Real Interest Rate</vt:lpstr>
      <vt:lpstr>The Real Interest Rate</vt:lpstr>
      <vt:lpstr>The Real Interest Rate</vt:lpstr>
      <vt:lpstr>Money demand</vt:lpstr>
      <vt:lpstr>Money demand and the interest rate</vt:lpstr>
      <vt:lpstr>Money demand and the interest rate</vt:lpstr>
      <vt:lpstr>Money demand and economic activity</vt:lpstr>
      <vt:lpstr>Money demand and economic activity</vt:lpstr>
      <vt:lpstr>Money Demand</vt:lpstr>
      <vt:lpstr>Money Demand = Money Supply</vt:lpstr>
      <vt:lpstr>Money Demand = Money Supply</vt:lpstr>
      <vt:lpstr>Inflation</vt:lpstr>
      <vt:lpstr>Growth Rates of Money and Output</vt:lpstr>
      <vt:lpstr>Nominal Interest Rate: Simplifying assumption </vt:lpstr>
      <vt:lpstr>Nominal Interest Rate: Simplifying assumption </vt:lpstr>
      <vt:lpstr>Inflation in the Long Run</vt:lpstr>
      <vt:lpstr>Inflation in the Long Run</vt:lpstr>
      <vt:lpstr>Expected Inflation: Simplifying Assumption</vt:lpstr>
      <vt:lpstr>Nominal Interest Rate in the Long Run</vt:lpstr>
      <vt:lpstr>Nominal Interest Rate in the Long Run</vt:lpstr>
      <vt:lpstr>Nominal Interest Rate in the Long Run</vt:lpstr>
      <vt:lpstr>The Overall Price Level in the Long Run</vt:lpstr>
      <vt:lpstr>The Overall Price Level in the Long Run</vt:lpstr>
      <vt:lpstr>The Overall Price Level in the Long Run</vt:lpstr>
      <vt:lpstr>Figure 5-5: Simultaneous links</vt:lpstr>
      <vt:lpstr>Solving it all, step by step!</vt:lpstr>
      <vt:lpstr>The Overall Price Level in the Long Run: Exercise</vt:lpstr>
      <vt:lpstr>Static Long-Run Macroeconomics in one slide!</vt:lpstr>
      <vt:lpstr>Long-Run Macroeconomics (Static)</vt:lpstr>
      <vt:lpstr>Long-Run Macroeconomics (Static)</vt:lpstr>
      <vt:lpstr>Long-Run Macroeconomics (Static)</vt:lpstr>
      <vt:lpstr>evidence</vt:lpstr>
      <vt:lpstr>Figure 5 – 1: US Inflation and Money Growth</vt:lpstr>
      <vt:lpstr>Figure 5 – 2: International Data on Inflation and Money Growth</vt:lpstr>
      <vt:lpstr>Figure 5 – 3: Fisher Effect in US Data</vt:lpstr>
      <vt:lpstr>Figure 5 – 4: Fisher Effect in International Data</vt:lpstr>
      <vt:lpstr>Figure 5 – 6: Money and Prices in Interwar Germany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and Inflation</dc:title>
  <dc:creator>Udayan Roy</dc:creator>
  <cp:lastModifiedBy>Udayan Roy</cp:lastModifiedBy>
  <cp:revision>94</cp:revision>
  <dcterms:created xsi:type="dcterms:W3CDTF">2011-01-28T02:43:59Z</dcterms:created>
  <dcterms:modified xsi:type="dcterms:W3CDTF">2023-02-14T01:28:25Z</dcterms:modified>
</cp:coreProperties>
</file>