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69" r:id="rId4"/>
    <p:sldId id="258" r:id="rId5"/>
    <p:sldId id="288" r:id="rId6"/>
    <p:sldId id="283" r:id="rId7"/>
    <p:sldId id="289" r:id="rId8"/>
    <p:sldId id="290" r:id="rId9"/>
    <p:sldId id="291" r:id="rId10"/>
    <p:sldId id="263" r:id="rId11"/>
    <p:sldId id="287" r:id="rId12"/>
    <p:sldId id="264" r:id="rId13"/>
    <p:sldId id="293" r:id="rId14"/>
    <p:sldId id="304" r:id="rId15"/>
    <p:sldId id="305" r:id="rId16"/>
    <p:sldId id="292" r:id="rId17"/>
    <p:sldId id="270" r:id="rId18"/>
    <p:sldId id="266" r:id="rId19"/>
    <p:sldId id="299" r:id="rId20"/>
    <p:sldId id="300" r:id="rId21"/>
    <p:sldId id="267" r:id="rId22"/>
    <p:sldId id="302" r:id="rId23"/>
    <p:sldId id="268" r:id="rId24"/>
    <p:sldId id="271" r:id="rId25"/>
    <p:sldId id="303" r:id="rId26"/>
    <p:sldId id="276" r:id="rId27"/>
    <p:sldId id="272" r:id="rId28"/>
    <p:sldId id="273" r:id="rId29"/>
    <p:sldId id="294" r:id="rId30"/>
    <p:sldId id="295" r:id="rId31"/>
    <p:sldId id="296" r:id="rId32"/>
    <p:sldId id="297" r:id="rId33"/>
    <p:sldId id="274" r:id="rId34"/>
    <p:sldId id="275" r:id="rId35"/>
    <p:sldId id="298" r:id="rId36"/>
    <p:sldId id="277" r:id="rId37"/>
    <p:sldId id="278" r:id="rId38"/>
    <p:sldId id="279" r:id="rId39"/>
    <p:sldId id="280" r:id="rId40"/>
    <p:sldId id="281" r:id="rId41"/>
    <p:sldId id="282" r:id="rId42"/>
    <p:sldId id="3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74" autoAdjust="0"/>
  </p:normalViewPr>
  <p:slideViewPr>
    <p:cSldViewPr>
      <p:cViewPr varScale="1">
        <p:scale>
          <a:sx n="61" d="100"/>
          <a:sy n="61" d="100"/>
        </p:scale>
        <p:origin x="860" y="52"/>
      </p:cViewPr>
      <p:guideLst>
        <p:guide orient="horz" pos="2160"/>
        <p:guide pos="3840"/>
      </p:guideLst>
    </p:cSldViewPr>
  </p:slideViewPr>
  <p:notesTextViewPr>
    <p:cViewPr>
      <p:scale>
        <a:sx n="1" d="1"/>
        <a:sy n="1" d="1"/>
      </p:scale>
      <p:origin x="0" y="0"/>
    </p:cViewPr>
  </p:notesTextViewPr>
  <p:sorterViewPr>
    <p:cViewPr>
      <p:scale>
        <a:sx n="100" d="100"/>
        <a:sy n="100" d="100"/>
      </p:scale>
      <p:origin x="0" y="-1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jacinto\Desktop\Powerpoints\Chapter%2010\Growth%20rates%20of%20real%20GDP,%20consump.(2014)%20with%20ressession%20ba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bastian\Documents\Work%20Folder\Data\Chapter%209%20(10)\Slide%2013-14%20(index%20leading%20econ%20indicat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998123812452901E-2"/>
          <c:y val="4.8443098357032102E-2"/>
          <c:w val="0.87671171009767102"/>
          <c:h val="0.88332403513857305"/>
        </c:manualLayout>
      </c:layout>
      <c:barChart>
        <c:barDir val="col"/>
        <c:grouping val="clustered"/>
        <c:varyColors val="0"/>
        <c:ser>
          <c:idx val="3"/>
          <c:order val="2"/>
          <c:tx>
            <c:strRef>
              <c:f>Sheet1!$N$13</c:f>
              <c:strCache>
                <c:ptCount val="1"/>
                <c:pt idx="0">
                  <c:v>Recession</c:v>
                </c:pt>
              </c:strCache>
            </c:strRef>
          </c:tx>
          <c:spPr>
            <a:solidFill>
              <a:srgbClr val="FFCCCC"/>
            </a:solidFill>
          </c:spPr>
          <c:invertIfNegative val="0"/>
          <c:cat>
            <c:numRef>
              <c:f>Sheet1!$J$14:$J$192</c:f>
              <c:numCache>
                <c:formatCode>0.00</c:formatCode>
                <c:ptCount val="179"/>
                <c:pt idx="0">
                  <c:v>1970</c:v>
                </c:pt>
                <c:pt idx="1">
                  <c:v>1970.25</c:v>
                </c:pt>
                <c:pt idx="2">
                  <c:v>1970.5</c:v>
                </c:pt>
                <c:pt idx="3">
                  <c:v>1970.75</c:v>
                </c:pt>
                <c:pt idx="4">
                  <c:v>1971</c:v>
                </c:pt>
                <c:pt idx="5">
                  <c:v>1971.25</c:v>
                </c:pt>
                <c:pt idx="6">
                  <c:v>1971.5</c:v>
                </c:pt>
                <c:pt idx="7">
                  <c:v>1971.75</c:v>
                </c:pt>
                <c:pt idx="8">
                  <c:v>1972</c:v>
                </c:pt>
                <c:pt idx="9">
                  <c:v>1972.25</c:v>
                </c:pt>
                <c:pt idx="10">
                  <c:v>1972.5</c:v>
                </c:pt>
                <c:pt idx="11">
                  <c:v>1972.75</c:v>
                </c:pt>
                <c:pt idx="12">
                  <c:v>1973</c:v>
                </c:pt>
                <c:pt idx="13">
                  <c:v>1973.25</c:v>
                </c:pt>
                <c:pt idx="14">
                  <c:v>1973.5</c:v>
                </c:pt>
                <c:pt idx="15">
                  <c:v>1973.75</c:v>
                </c:pt>
                <c:pt idx="16">
                  <c:v>1974</c:v>
                </c:pt>
                <c:pt idx="17">
                  <c:v>1974.25</c:v>
                </c:pt>
                <c:pt idx="18">
                  <c:v>1974.5</c:v>
                </c:pt>
                <c:pt idx="19">
                  <c:v>1974.75</c:v>
                </c:pt>
                <c:pt idx="20">
                  <c:v>1975</c:v>
                </c:pt>
                <c:pt idx="21">
                  <c:v>1975.25</c:v>
                </c:pt>
                <c:pt idx="22">
                  <c:v>1975.5</c:v>
                </c:pt>
                <c:pt idx="23">
                  <c:v>1975.75</c:v>
                </c:pt>
                <c:pt idx="24">
                  <c:v>1976</c:v>
                </c:pt>
                <c:pt idx="25">
                  <c:v>1976.25</c:v>
                </c:pt>
                <c:pt idx="26">
                  <c:v>1976.5</c:v>
                </c:pt>
                <c:pt idx="27">
                  <c:v>1976.75</c:v>
                </c:pt>
                <c:pt idx="28">
                  <c:v>1977</c:v>
                </c:pt>
                <c:pt idx="29">
                  <c:v>1977.25</c:v>
                </c:pt>
                <c:pt idx="30">
                  <c:v>1977.5</c:v>
                </c:pt>
                <c:pt idx="31">
                  <c:v>1977.75</c:v>
                </c:pt>
                <c:pt idx="32">
                  <c:v>1978</c:v>
                </c:pt>
                <c:pt idx="33">
                  <c:v>1978.25</c:v>
                </c:pt>
                <c:pt idx="34">
                  <c:v>1978.5</c:v>
                </c:pt>
                <c:pt idx="35">
                  <c:v>1978.75</c:v>
                </c:pt>
                <c:pt idx="36">
                  <c:v>1979</c:v>
                </c:pt>
                <c:pt idx="37">
                  <c:v>1979.25</c:v>
                </c:pt>
                <c:pt idx="38">
                  <c:v>1979.5</c:v>
                </c:pt>
                <c:pt idx="39">
                  <c:v>1979.75</c:v>
                </c:pt>
                <c:pt idx="40">
                  <c:v>1980</c:v>
                </c:pt>
                <c:pt idx="41">
                  <c:v>1980.25</c:v>
                </c:pt>
                <c:pt idx="42">
                  <c:v>1980.5</c:v>
                </c:pt>
                <c:pt idx="43">
                  <c:v>1980.75</c:v>
                </c:pt>
                <c:pt idx="44">
                  <c:v>1981</c:v>
                </c:pt>
                <c:pt idx="45">
                  <c:v>1981.25</c:v>
                </c:pt>
                <c:pt idx="46">
                  <c:v>1981.5</c:v>
                </c:pt>
                <c:pt idx="47">
                  <c:v>1981.75</c:v>
                </c:pt>
                <c:pt idx="48">
                  <c:v>1982</c:v>
                </c:pt>
                <c:pt idx="49">
                  <c:v>1982.25</c:v>
                </c:pt>
                <c:pt idx="50">
                  <c:v>1982.5</c:v>
                </c:pt>
                <c:pt idx="51">
                  <c:v>1982.75</c:v>
                </c:pt>
                <c:pt idx="52">
                  <c:v>1983</c:v>
                </c:pt>
                <c:pt idx="53">
                  <c:v>1983.25</c:v>
                </c:pt>
                <c:pt idx="54">
                  <c:v>1983.5</c:v>
                </c:pt>
                <c:pt idx="55">
                  <c:v>1983.75</c:v>
                </c:pt>
                <c:pt idx="56">
                  <c:v>1984</c:v>
                </c:pt>
                <c:pt idx="57">
                  <c:v>1984.25</c:v>
                </c:pt>
                <c:pt idx="58">
                  <c:v>1984.5</c:v>
                </c:pt>
                <c:pt idx="59">
                  <c:v>1984.75</c:v>
                </c:pt>
                <c:pt idx="60">
                  <c:v>1985</c:v>
                </c:pt>
                <c:pt idx="61">
                  <c:v>1985.25</c:v>
                </c:pt>
                <c:pt idx="62">
                  <c:v>1985.5</c:v>
                </c:pt>
                <c:pt idx="63">
                  <c:v>1985.75</c:v>
                </c:pt>
                <c:pt idx="64">
                  <c:v>1986</c:v>
                </c:pt>
                <c:pt idx="65">
                  <c:v>1986.25</c:v>
                </c:pt>
                <c:pt idx="66">
                  <c:v>1986.5</c:v>
                </c:pt>
                <c:pt idx="67">
                  <c:v>1986.75</c:v>
                </c:pt>
                <c:pt idx="68">
                  <c:v>1987</c:v>
                </c:pt>
                <c:pt idx="69">
                  <c:v>1987.25</c:v>
                </c:pt>
                <c:pt idx="70">
                  <c:v>1987.5</c:v>
                </c:pt>
                <c:pt idx="71">
                  <c:v>1987.75</c:v>
                </c:pt>
                <c:pt idx="72">
                  <c:v>1988</c:v>
                </c:pt>
                <c:pt idx="73">
                  <c:v>1988.25</c:v>
                </c:pt>
                <c:pt idx="74">
                  <c:v>1988.5</c:v>
                </c:pt>
                <c:pt idx="75">
                  <c:v>1988.75</c:v>
                </c:pt>
                <c:pt idx="76">
                  <c:v>1989</c:v>
                </c:pt>
                <c:pt idx="77">
                  <c:v>1989.25</c:v>
                </c:pt>
                <c:pt idx="78">
                  <c:v>1989.5</c:v>
                </c:pt>
                <c:pt idx="79">
                  <c:v>1989.75</c:v>
                </c:pt>
                <c:pt idx="80">
                  <c:v>1990</c:v>
                </c:pt>
                <c:pt idx="81">
                  <c:v>1990.25</c:v>
                </c:pt>
                <c:pt idx="82">
                  <c:v>1990.5</c:v>
                </c:pt>
                <c:pt idx="83">
                  <c:v>1990.75</c:v>
                </c:pt>
                <c:pt idx="84">
                  <c:v>1991</c:v>
                </c:pt>
                <c:pt idx="85">
                  <c:v>1991.25</c:v>
                </c:pt>
                <c:pt idx="86">
                  <c:v>1991.5</c:v>
                </c:pt>
                <c:pt idx="87">
                  <c:v>1991.75</c:v>
                </c:pt>
                <c:pt idx="88">
                  <c:v>1992</c:v>
                </c:pt>
                <c:pt idx="89">
                  <c:v>1992.25</c:v>
                </c:pt>
                <c:pt idx="90">
                  <c:v>1992.5</c:v>
                </c:pt>
                <c:pt idx="91">
                  <c:v>1992.75</c:v>
                </c:pt>
                <c:pt idx="92">
                  <c:v>1993</c:v>
                </c:pt>
                <c:pt idx="93">
                  <c:v>1993.25</c:v>
                </c:pt>
                <c:pt idx="94">
                  <c:v>1993.5</c:v>
                </c:pt>
                <c:pt idx="95">
                  <c:v>1993.75</c:v>
                </c:pt>
                <c:pt idx="96">
                  <c:v>1994</c:v>
                </c:pt>
                <c:pt idx="97">
                  <c:v>1994.25</c:v>
                </c:pt>
                <c:pt idx="98">
                  <c:v>1994.5</c:v>
                </c:pt>
                <c:pt idx="99">
                  <c:v>1994.75</c:v>
                </c:pt>
                <c:pt idx="100">
                  <c:v>1995</c:v>
                </c:pt>
                <c:pt idx="101">
                  <c:v>1995.25</c:v>
                </c:pt>
                <c:pt idx="102">
                  <c:v>1995.5</c:v>
                </c:pt>
                <c:pt idx="103">
                  <c:v>1995.75</c:v>
                </c:pt>
                <c:pt idx="104">
                  <c:v>1996</c:v>
                </c:pt>
                <c:pt idx="105">
                  <c:v>1996.25</c:v>
                </c:pt>
                <c:pt idx="106">
                  <c:v>1996.5</c:v>
                </c:pt>
                <c:pt idx="107">
                  <c:v>1996.75</c:v>
                </c:pt>
                <c:pt idx="108">
                  <c:v>1997</c:v>
                </c:pt>
                <c:pt idx="109">
                  <c:v>1997.25</c:v>
                </c:pt>
                <c:pt idx="110">
                  <c:v>1997.5</c:v>
                </c:pt>
                <c:pt idx="111">
                  <c:v>1997.75</c:v>
                </c:pt>
                <c:pt idx="112">
                  <c:v>1998</c:v>
                </c:pt>
                <c:pt idx="113">
                  <c:v>1998.25</c:v>
                </c:pt>
                <c:pt idx="114">
                  <c:v>1998.5</c:v>
                </c:pt>
                <c:pt idx="115">
                  <c:v>1998.75</c:v>
                </c:pt>
                <c:pt idx="116">
                  <c:v>1999</c:v>
                </c:pt>
                <c:pt idx="117">
                  <c:v>1999.25</c:v>
                </c:pt>
                <c:pt idx="118">
                  <c:v>1999.5</c:v>
                </c:pt>
                <c:pt idx="119">
                  <c:v>1999.75</c:v>
                </c:pt>
                <c:pt idx="120">
                  <c:v>2000</c:v>
                </c:pt>
                <c:pt idx="121">
                  <c:v>2000.25</c:v>
                </c:pt>
                <c:pt idx="122">
                  <c:v>2000.5</c:v>
                </c:pt>
                <c:pt idx="123">
                  <c:v>2000.75</c:v>
                </c:pt>
                <c:pt idx="124">
                  <c:v>2001</c:v>
                </c:pt>
                <c:pt idx="125">
                  <c:v>2001.25</c:v>
                </c:pt>
                <c:pt idx="126">
                  <c:v>2001.5</c:v>
                </c:pt>
                <c:pt idx="127">
                  <c:v>2001.75</c:v>
                </c:pt>
                <c:pt idx="128">
                  <c:v>2002</c:v>
                </c:pt>
                <c:pt idx="129">
                  <c:v>2002.25</c:v>
                </c:pt>
                <c:pt idx="130">
                  <c:v>2002.5</c:v>
                </c:pt>
                <c:pt idx="131">
                  <c:v>2002.75</c:v>
                </c:pt>
                <c:pt idx="132">
                  <c:v>2003</c:v>
                </c:pt>
                <c:pt idx="133">
                  <c:v>2003.25</c:v>
                </c:pt>
                <c:pt idx="134">
                  <c:v>2003.5</c:v>
                </c:pt>
                <c:pt idx="135">
                  <c:v>2003.75</c:v>
                </c:pt>
                <c:pt idx="136">
                  <c:v>2004</c:v>
                </c:pt>
                <c:pt idx="137">
                  <c:v>2004.25</c:v>
                </c:pt>
                <c:pt idx="138">
                  <c:v>2004.5</c:v>
                </c:pt>
                <c:pt idx="139">
                  <c:v>2004.75</c:v>
                </c:pt>
                <c:pt idx="140">
                  <c:v>2005</c:v>
                </c:pt>
                <c:pt idx="141">
                  <c:v>2005.25</c:v>
                </c:pt>
                <c:pt idx="142">
                  <c:v>2005.5</c:v>
                </c:pt>
                <c:pt idx="143">
                  <c:v>2005.75</c:v>
                </c:pt>
                <c:pt idx="144">
                  <c:v>2006</c:v>
                </c:pt>
                <c:pt idx="145">
                  <c:v>2006.25</c:v>
                </c:pt>
                <c:pt idx="146">
                  <c:v>2006.5</c:v>
                </c:pt>
                <c:pt idx="147">
                  <c:v>2006.75</c:v>
                </c:pt>
                <c:pt idx="148">
                  <c:v>2007</c:v>
                </c:pt>
                <c:pt idx="149">
                  <c:v>2007.25</c:v>
                </c:pt>
                <c:pt idx="150">
                  <c:v>2007.5</c:v>
                </c:pt>
                <c:pt idx="151">
                  <c:v>2007.75</c:v>
                </c:pt>
                <c:pt idx="152">
                  <c:v>2008</c:v>
                </c:pt>
                <c:pt idx="153">
                  <c:v>2008.25</c:v>
                </c:pt>
                <c:pt idx="154">
                  <c:v>2008.5</c:v>
                </c:pt>
                <c:pt idx="155">
                  <c:v>2008.75</c:v>
                </c:pt>
                <c:pt idx="156">
                  <c:v>2009</c:v>
                </c:pt>
                <c:pt idx="157">
                  <c:v>2009.25</c:v>
                </c:pt>
                <c:pt idx="158">
                  <c:v>2009.5</c:v>
                </c:pt>
                <c:pt idx="159">
                  <c:v>2009.75</c:v>
                </c:pt>
                <c:pt idx="160">
                  <c:v>2010</c:v>
                </c:pt>
                <c:pt idx="161">
                  <c:v>2010.25</c:v>
                </c:pt>
                <c:pt idx="162">
                  <c:v>2010.5</c:v>
                </c:pt>
                <c:pt idx="163">
                  <c:v>2010.75</c:v>
                </c:pt>
                <c:pt idx="164">
                  <c:v>2011</c:v>
                </c:pt>
                <c:pt idx="165">
                  <c:v>2011.25</c:v>
                </c:pt>
                <c:pt idx="166">
                  <c:v>2011.5</c:v>
                </c:pt>
                <c:pt idx="167">
                  <c:v>2011.75</c:v>
                </c:pt>
                <c:pt idx="168">
                  <c:v>2012</c:v>
                </c:pt>
                <c:pt idx="169">
                  <c:v>2012.25</c:v>
                </c:pt>
                <c:pt idx="170">
                  <c:v>2012.5</c:v>
                </c:pt>
                <c:pt idx="171">
                  <c:v>2012.75</c:v>
                </c:pt>
                <c:pt idx="172">
                  <c:v>2013</c:v>
                </c:pt>
                <c:pt idx="173">
                  <c:v>2013.25</c:v>
                </c:pt>
                <c:pt idx="174">
                  <c:v>2013.5</c:v>
                </c:pt>
                <c:pt idx="175">
                  <c:v>2013.75</c:v>
                </c:pt>
                <c:pt idx="176">
                  <c:v>2014</c:v>
                </c:pt>
                <c:pt idx="177">
                  <c:v>2014.25</c:v>
                </c:pt>
                <c:pt idx="178">
                  <c:v>2014.5</c:v>
                </c:pt>
              </c:numCache>
            </c:numRef>
          </c:cat>
          <c:val>
            <c:numRef>
              <c:f>Sheet1!$N$14:$N$192</c:f>
              <c:numCache>
                <c:formatCode>General</c:formatCode>
                <c:ptCount val="179"/>
                <c:pt idx="0">
                  <c:v>100</c:v>
                </c:pt>
                <c:pt idx="1">
                  <c:v>100</c:v>
                </c:pt>
                <c:pt idx="2">
                  <c:v>100</c:v>
                </c:pt>
                <c:pt idx="3">
                  <c:v>100</c:v>
                </c:pt>
                <c:pt idx="15">
                  <c:v>100</c:v>
                </c:pt>
                <c:pt idx="16">
                  <c:v>100</c:v>
                </c:pt>
                <c:pt idx="17">
                  <c:v>100</c:v>
                </c:pt>
                <c:pt idx="18">
                  <c:v>100</c:v>
                </c:pt>
                <c:pt idx="19">
                  <c:v>100</c:v>
                </c:pt>
                <c:pt idx="20">
                  <c:v>100</c:v>
                </c:pt>
                <c:pt idx="40">
                  <c:v>100</c:v>
                </c:pt>
                <c:pt idx="41">
                  <c:v>100</c:v>
                </c:pt>
                <c:pt idx="42">
                  <c:v>100</c:v>
                </c:pt>
                <c:pt idx="46">
                  <c:v>100</c:v>
                </c:pt>
                <c:pt idx="47">
                  <c:v>100</c:v>
                </c:pt>
                <c:pt idx="48">
                  <c:v>100</c:v>
                </c:pt>
                <c:pt idx="49">
                  <c:v>100</c:v>
                </c:pt>
                <c:pt idx="50">
                  <c:v>100</c:v>
                </c:pt>
                <c:pt idx="51">
                  <c:v>100</c:v>
                </c:pt>
                <c:pt idx="82">
                  <c:v>100</c:v>
                </c:pt>
                <c:pt idx="83">
                  <c:v>100</c:v>
                </c:pt>
                <c:pt idx="84">
                  <c:v>100</c:v>
                </c:pt>
                <c:pt idx="124">
                  <c:v>100</c:v>
                </c:pt>
                <c:pt idx="125">
                  <c:v>100</c:v>
                </c:pt>
                <c:pt idx="126">
                  <c:v>100</c:v>
                </c:pt>
                <c:pt idx="151">
                  <c:v>100</c:v>
                </c:pt>
                <c:pt idx="152">
                  <c:v>100</c:v>
                </c:pt>
                <c:pt idx="153">
                  <c:v>100</c:v>
                </c:pt>
                <c:pt idx="154">
                  <c:v>100</c:v>
                </c:pt>
                <c:pt idx="155">
                  <c:v>100</c:v>
                </c:pt>
                <c:pt idx="156">
                  <c:v>100</c:v>
                </c:pt>
                <c:pt idx="157">
                  <c:v>100</c:v>
                </c:pt>
              </c:numCache>
            </c:numRef>
          </c:val>
          <c:extLst>
            <c:ext xmlns:c16="http://schemas.microsoft.com/office/drawing/2014/chart" uri="{C3380CC4-5D6E-409C-BE32-E72D297353CC}">
              <c16:uniqueId val="{00000000-9B05-4F5D-96FD-711B299BFA47}"/>
            </c:ext>
          </c:extLst>
        </c:ser>
        <c:dLbls>
          <c:showLegendKey val="0"/>
          <c:showVal val="0"/>
          <c:showCatName val="0"/>
          <c:showSerName val="0"/>
          <c:showPercent val="0"/>
          <c:showBubbleSize val="0"/>
        </c:dLbls>
        <c:gapWidth val="0"/>
        <c:overlap val="39"/>
        <c:axId val="140016256"/>
        <c:axId val="140014720"/>
      </c:barChart>
      <c:scatterChart>
        <c:scatterStyle val="lineMarker"/>
        <c:varyColors val="0"/>
        <c:ser>
          <c:idx val="0"/>
          <c:order val="0"/>
          <c:tx>
            <c:strRef>
              <c:f>Sheet1!$K$13</c:f>
              <c:strCache>
                <c:ptCount val="1"/>
                <c:pt idx="0">
                  <c:v>Var GDP</c:v>
                </c:pt>
              </c:strCache>
            </c:strRef>
          </c:tx>
          <c:spPr>
            <a:ln w="38100">
              <a:solidFill>
                <a:srgbClr val="0000FF"/>
              </a:solidFill>
            </a:ln>
          </c:spPr>
          <c:marker>
            <c:symbol val="none"/>
          </c:marker>
          <c:xVal>
            <c:numRef>
              <c:f>Sheet1!$J$14:$J$192</c:f>
              <c:numCache>
                <c:formatCode>0.00</c:formatCode>
                <c:ptCount val="179"/>
                <c:pt idx="0">
                  <c:v>1970</c:v>
                </c:pt>
                <c:pt idx="1">
                  <c:v>1970.25</c:v>
                </c:pt>
                <c:pt idx="2">
                  <c:v>1970.5</c:v>
                </c:pt>
                <c:pt idx="3">
                  <c:v>1970.75</c:v>
                </c:pt>
                <c:pt idx="4">
                  <c:v>1971</c:v>
                </c:pt>
                <c:pt idx="5">
                  <c:v>1971.25</c:v>
                </c:pt>
                <c:pt idx="6">
                  <c:v>1971.5</c:v>
                </c:pt>
                <c:pt idx="7">
                  <c:v>1971.75</c:v>
                </c:pt>
                <c:pt idx="8">
                  <c:v>1972</c:v>
                </c:pt>
                <c:pt idx="9">
                  <c:v>1972.25</c:v>
                </c:pt>
                <c:pt idx="10">
                  <c:v>1972.5</c:v>
                </c:pt>
                <c:pt idx="11">
                  <c:v>1972.75</c:v>
                </c:pt>
                <c:pt idx="12">
                  <c:v>1973</c:v>
                </c:pt>
                <c:pt idx="13">
                  <c:v>1973.25</c:v>
                </c:pt>
                <c:pt idx="14">
                  <c:v>1973.5</c:v>
                </c:pt>
                <c:pt idx="15">
                  <c:v>1973.75</c:v>
                </c:pt>
                <c:pt idx="16">
                  <c:v>1974</c:v>
                </c:pt>
                <c:pt idx="17">
                  <c:v>1974.25</c:v>
                </c:pt>
                <c:pt idx="18">
                  <c:v>1974.5</c:v>
                </c:pt>
                <c:pt idx="19">
                  <c:v>1974.75</c:v>
                </c:pt>
                <c:pt idx="20">
                  <c:v>1975</c:v>
                </c:pt>
                <c:pt idx="21">
                  <c:v>1975.25</c:v>
                </c:pt>
                <c:pt idx="22">
                  <c:v>1975.5</c:v>
                </c:pt>
                <c:pt idx="23">
                  <c:v>1975.75</c:v>
                </c:pt>
                <c:pt idx="24">
                  <c:v>1976</c:v>
                </c:pt>
                <c:pt idx="25">
                  <c:v>1976.25</c:v>
                </c:pt>
                <c:pt idx="26">
                  <c:v>1976.5</c:v>
                </c:pt>
                <c:pt idx="27">
                  <c:v>1976.75</c:v>
                </c:pt>
                <c:pt idx="28">
                  <c:v>1977</c:v>
                </c:pt>
                <c:pt idx="29">
                  <c:v>1977.25</c:v>
                </c:pt>
                <c:pt idx="30">
                  <c:v>1977.5</c:v>
                </c:pt>
                <c:pt idx="31">
                  <c:v>1977.75</c:v>
                </c:pt>
                <c:pt idx="32">
                  <c:v>1978</c:v>
                </c:pt>
                <c:pt idx="33">
                  <c:v>1978.25</c:v>
                </c:pt>
                <c:pt idx="34">
                  <c:v>1978.5</c:v>
                </c:pt>
                <c:pt idx="35">
                  <c:v>1978.75</c:v>
                </c:pt>
                <c:pt idx="36">
                  <c:v>1979</c:v>
                </c:pt>
                <c:pt idx="37">
                  <c:v>1979.25</c:v>
                </c:pt>
                <c:pt idx="38">
                  <c:v>1979.5</c:v>
                </c:pt>
                <c:pt idx="39">
                  <c:v>1979.75</c:v>
                </c:pt>
                <c:pt idx="40">
                  <c:v>1980</c:v>
                </c:pt>
                <c:pt idx="41">
                  <c:v>1980.25</c:v>
                </c:pt>
                <c:pt idx="42">
                  <c:v>1980.5</c:v>
                </c:pt>
                <c:pt idx="43">
                  <c:v>1980.75</c:v>
                </c:pt>
                <c:pt idx="44">
                  <c:v>1981</c:v>
                </c:pt>
                <c:pt idx="45">
                  <c:v>1981.25</c:v>
                </c:pt>
                <c:pt idx="46">
                  <c:v>1981.5</c:v>
                </c:pt>
                <c:pt idx="47">
                  <c:v>1981.75</c:v>
                </c:pt>
                <c:pt idx="48">
                  <c:v>1982</c:v>
                </c:pt>
                <c:pt idx="49">
                  <c:v>1982.25</c:v>
                </c:pt>
                <c:pt idx="50">
                  <c:v>1982.5</c:v>
                </c:pt>
                <c:pt idx="51">
                  <c:v>1982.75</c:v>
                </c:pt>
                <c:pt idx="52">
                  <c:v>1983</c:v>
                </c:pt>
                <c:pt idx="53">
                  <c:v>1983.25</c:v>
                </c:pt>
                <c:pt idx="54">
                  <c:v>1983.5</c:v>
                </c:pt>
                <c:pt idx="55">
                  <c:v>1983.75</c:v>
                </c:pt>
                <c:pt idx="56">
                  <c:v>1984</c:v>
                </c:pt>
                <c:pt idx="57">
                  <c:v>1984.25</c:v>
                </c:pt>
                <c:pt idx="58">
                  <c:v>1984.5</c:v>
                </c:pt>
                <c:pt idx="59">
                  <c:v>1984.75</c:v>
                </c:pt>
                <c:pt idx="60">
                  <c:v>1985</c:v>
                </c:pt>
                <c:pt idx="61">
                  <c:v>1985.25</c:v>
                </c:pt>
                <c:pt idx="62">
                  <c:v>1985.5</c:v>
                </c:pt>
                <c:pt idx="63">
                  <c:v>1985.75</c:v>
                </c:pt>
                <c:pt idx="64">
                  <c:v>1986</c:v>
                </c:pt>
                <c:pt idx="65">
                  <c:v>1986.25</c:v>
                </c:pt>
                <c:pt idx="66">
                  <c:v>1986.5</c:v>
                </c:pt>
                <c:pt idx="67">
                  <c:v>1986.75</c:v>
                </c:pt>
                <c:pt idx="68">
                  <c:v>1987</c:v>
                </c:pt>
                <c:pt idx="69">
                  <c:v>1987.25</c:v>
                </c:pt>
                <c:pt idx="70">
                  <c:v>1987.5</c:v>
                </c:pt>
                <c:pt idx="71">
                  <c:v>1987.75</c:v>
                </c:pt>
                <c:pt idx="72">
                  <c:v>1988</c:v>
                </c:pt>
                <c:pt idx="73">
                  <c:v>1988.25</c:v>
                </c:pt>
                <c:pt idx="74">
                  <c:v>1988.5</c:v>
                </c:pt>
                <c:pt idx="75">
                  <c:v>1988.75</c:v>
                </c:pt>
                <c:pt idx="76">
                  <c:v>1989</c:v>
                </c:pt>
                <c:pt idx="77">
                  <c:v>1989.25</c:v>
                </c:pt>
                <c:pt idx="78">
                  <c:v>1989.5</c:v>
                </c:pt>
                <c:pt idx="79">
                  <c:v>1989.75</c:v>
                </c:pt>
                <c:pt idx="80">
                  <c:v>1990</c:v>
                </c:pt>
                <c:pt idx="81">
                  <c:v>1990.25</c:v>
                </c:pt>
                <c:pt idx="82">
                  <c:v>1990.5</c:v>
                </c:pt>
                <c:pt idx="83">
                  <c:v>1990.75</c:v>
                </c:pt>
                <c:pt idx="84">
                  <c:v>1991</c:v>
                </c:pt>
                <c:pt idx="85">
                  <c:v>1991.25</c:v>
                </c:pt>
                <c:pt idx="86">
                  <c:v>1991.5</c:v>
                </c:pt>
                <c:pt idx="87">
                  <c:v>1991.75</c:v>
                </c:pt>
                <c:pt idx="88">
                  <c:v>1992</c:v>
                </c:pt>
                <c:pt idx="89">
                  <c:v>1992.25</c:v>
                </c:pt>
                <c:pt idx="90">
                  <c:v>1992.5</c:v>
                </c:pt>
                <c:pt idx="91">
                  <c:v>1992.75</c:v>
                </c:pt>
                <c:pt idx="92">
                  <c:v>1993</c:v>
                </c:pt>
                <c:pt idx="93">
                  <c:v>1993.25</c:v>
                </c:pt>
                <c:pt idx="94">
                  <c:v>1993.5</c:v>
                </c:pt>
                <c:pt idx="95">
                  <c:v>1993.75</c:v>
                </c:pt>
                <c:pt idx="96">
                  <c:v>1994</c:v>
                </c:pt>
                <c:pt idx="97">
                  <c:v>1994.25</c:v>
                </c:pt>
                <c:pt idx="98">
                  <c:v>1994.5</c:v>
                </c:pt>
                <c:pt idx="99">
                  <c:v>1994.75</c:v>
                </c:pt>
                <c:pt idx="100">
                  <c:v>1995</c:v>
                </c:pt>
                <c:pt idx="101">
                  <c:v>1995.25</c:v>
                </c:pt>
                <c:pt idx="102">
                  <c:v>1995.5</c:v>
                </c:pt>
                <c:pt idx="103">
                  <c:v>1995.75</c:v>
                </c:pt>
                <c:pt idx="104">
                  <c:v>1996</c:v>
                </c:pt>
                <c:pt idx="105">
                  <c:v>1996.25</c:v>
                </c:pt>
                <c:pt idx="106">
                  <c:v>1996.5</c:v>
                </c:pt>
                <c:pt idx="107">
                  <c:v>1996.75</c:v>
                </c:pt>
                <c:pt idx="108">
                  <c:v>1997</c:v>
                </c:pt>
                <c:pt idx="109">
                  <c:v>1997.25</c:v>
                </c:pt>
                <c:pt idx="110">
                  <c:v>1997.5</c:v>
                </c:pt>
                <c:pt idx="111">
                  <c:v>1997.75</c:v>
                </c:pt>
                <c:pt idx="112">
                  <c:v>1998</c:v>
                </c:pt>
                <c:pt idx="113">
                  <c:v>1998.25</c:v>
                </c:pt>
                <c:pt idx="114">
                  <c:v>1998.5</c:v>
                </c:pt>
                <c:pt idx="115">
                  <c:v>1998.75</c:v>
                </c:pt>
                <c:pt idx="116">
                  <c:v>1999</c:v>
                </c:pt>
                <c:pt idx="117">
                  <c:v>1999.25</c:v>
                </c:pt>
                <c:pt idx="118">
                  <c:v>1999.5</c:v>
                </c:pt>
                <c:pt idx="119">
                  <c:v>1999.75</c:v>
                </c:pt>
                <c:pt idx="120">
                  <c:v>2000</c:v>
                </c:pt>
                <c:pt idx="121">
                  <c:v>2000.25</c:v>
                </c:pt>
                <c:pt idx="122">
                  <c:v>2000.5</c:v>
                </c:pt>
                <c:pt idx="123">
                  <c:v>2000.75</c:v>
                </c:pt>
                <c:pt idx="124">
                  <c:v>2001</c:v>
                </c:pt>
                <c:pt idx="125">
                  <c:v>2001.25</c:v>
                </c:pt>
                <c:pt idx="126">
                  <c:v>2001.5</c:v>
                </c:pt>
                <c:pt idx="127">
                  <c:v>2001.75</c:v>
                </c:pt>
                <c:pt idx="128">
                  <c:v>2002</c:v>
                </c:pt>
                <c:pt idx="129">
                  <c:v>2002.25</c:v>
                </c:pt>
                <c:pt idx="130">
                  <c:v>2002.5</c:v>
                </c:pt>
                <c:pt idx="131">
                  <c:v>2002.75</c:v>
                </c:pt>
                <c:pt idx="132">
                  <c:v>2003</c:v>
                </c:pt>
                <c:pt idx="133">
                  <c:v>2003.25</c:v>
                </c:pt>
                <c:pt idx="134">
                  <c:v>2003.5</c:v>
                </c:pt>
                <c:pt idx="135">
                  <c:v>2003.75</c:v>
                </c:pt>
                <c:pt idx="136">
                  <c:v>2004</c:v>
                </c:pt>
                <c:pt idx="137">
                  <c:v>2004.25</c:v>
                </c:pt>
                <c:pt idx="138">
                  <c:v>2004.5</c:v>
                </c:pt>
                <c:pt idx="139">
                  <c:v>2004.75</c:v>
                </c:pt>
                <c:pt idx="140">
                  <c:v>2005</c:v>
                </c:pt>
                <c:pt idx="141">
                  <c:v>2005.25</c:v>
                </c:pt>
                <c:pt idx="142">
                  <c:v>2005.5</c:v>
                </c:pt>
                <c:pt idx="143">
                  <c:v>2005.75</c:v>
                </c:pt>
                <c:pt idx="144">
                  <c:v>2006</c:v>
                </c:pt>
                <c:pt idx="145">
                  <c:v>2006.25</c:v>
                </c:pt>
                <c:pt idx="146">
                  <c:v>2006.5</c:v>
                </c:pt>
                <c:pt idx="147">
                  <c:v>2006.75</c:v>
                </c:pt>
                <c:pt idx="148">
                  <c:v>2007</c:v>
                </c:pt>
                <c:pt idx="149">
                  <c:v>2007.25</c:v>
                </c:pt>
                <c:pt idx="150">
                  <c:v>2007.5</c:v>
                </c:pt>
                <c:pt idx="151">
                  <c:v>2007.75</c:v>
                </c:pt>
                <c:pt idx="152">
                  <c:v>2008</c:v>
                </c:pt>
                <c:pt idx="153">
                  <c:v>2008.25</c:v>
                </c:pt>
                <c:pt idx="154">
                  <c:v>2008.5</c:v>
                </c:pt>
                <c:pt idx="155">
                  <c:v>2008.75</c:v>
                </c:pt>
                <c:pt idx="156">
                  <c:v>2009</c:v>
                </c:pt>
                <c:pt idx="157">
                  <c:v>2009.25</c:v>
                </c:pt>
                <c:pt idx="158">
                  <c:v>2009.5</c:v>
                </c:pt>
                <c:pt idx="159">
                  <c:v>2009.75</c:v>
                </c:pt>
                <c:pt idx="160">
                  <c:v>2010</c:v>
                </c:pt>
                <c:pt idx="161">
                  <c:v>2010.25</c:v>
                </c:pt>
                <c:pt idx="162">
                  <c:v>2010.5</c:v>
                </c:pt>
                <c:pt idx="163">
                  <c:v>2010.75</c:v>
                </c:pt>
                <c:pt idx="164">
                  <c:v>2011</c:v>
                </c:pt>
                <c:pt idx="165">
                  <c:v>2011.25</c:v>
                </c:pt>
                <c:pt idx="166">
                  <c:v>2011.5</c:v>
                </c:pt>
                <c:pt idx="167">
                  <c:v>2011.75</c:v>
                </c:pt>
                <c:pt idx="168">
                  <c:v>2012</c:v>
                </c:pt>
                <c:pt idx="169">
                  <c:v>2012.25</c:v>
                </c:pt>
                <c:pt idx="170">
                  <c:v>2012.5</c:v>
                </c:pt>
                <c:pt idx="171">
                  <c:v>2012.75</c:v>
                </c:pt>
                <c:pt idx="172">
                  <c:v>2013</c:v>
                </c:pt>
                <c:pt idx="173">
                  <c:v>2013.25</c:v>
                </c:pt>
                <c:pt idx="174">
                  <c:v>2013.5</c:v>
                </c:pt>
                <c:pt idx="175">
                  <c:v>2013.75</c:v>
                </c:pt>
                <c:pt idx="176">
                  <c:v>2014</c:v>
                </c:pt>
                <c:pt idx="177">
                  <c:v>2014.25</c:v>
                </c:pt>
                <c:pt idx="178">
                  <c:v>2014.5</c:v>
                </c:pt>
              </c:numCache>
            </c:numRef>
          </c:xVal>
          <c:yVal>
            <c:numRef>
              <c:f>Sheet1!$K$14:$K$192</c:f>
              <c:numCache>
                <c:formatCode>0.0</c:formatCode>
                <c:ptCount val="179"/>
                <c:pt idx="0">
                  <c:v>0.33038000000000001</c:v>
                </c:pt>
                <c:pt idx="1">
                  <c:v>0.18484</c:v>
                </c:pt>
                <c:pt idx="2">
                  <c:v>0.44551000000000002</c:v>
                </c:pt>
                <c:pt idx="3">
                  <c:v>-0.15268999999999999</c:v>
                </c:pt>
                <c:pt idx="4">
                  <c:v>2.7023000000000001</c:v>
                </c:pt>
                <c:pt idx="5">
                  <c:v>3.10684</c:v>
                </c:pt>
                <c:pt idx="6">
                  <c:v>3.00177</c:v>
                </c:pt>
                <c:pt idx="7">
                  <c:v>4.3752500000000003</c:v>
                </c:pt>
                <c:pt idx="8">
                  <c:v>3.4772400000000001</c:v>
                </c:pt>
                <c:pt idx="9">
                  <c:v>5.2736599999999996</c:v>
                </c:pt>
                <c:pt idx="10">
                  <c:v>5.4163300000000003</c:v>
                </c:pt>
                <c:pt idx="11">
                  <c:v>6.8554999999999966</c:v>
                </c:pt>
                <c:pt idx="12">
                  <c:v>7.55837</c:v>
                </c:pt>
                <c:pt idx="13">
                  <c:v>6.314599999999996</c:v>
                </c:pt>
                <c:pt idx="14">
                  <c:v>4.7721400000000003</c:v>
                </c:pt>
                <c:pt idx="15">
                  <c:v>4.0219399999999963</c:v>
                </c:pt>
                <c:pt idx="16">
                  <c:v>0.67837999999999998</c:v>
                </c:pt>
                <c:pt idx="17">
                  <c:v>-0.18745000000000001</c:v>
                </c:pt>
                <c:pt idx="18">
                  <c:v>-0.61346000000000001</c:v>
                </c:pt>
                <c:pt idx="19">
                  <c:v>-1.9258900000000001</c:v>
                </c:pt>
                <c:pt idx="20">
                  <c:v>-2.30017</c:v>
                </c:pt>
                <c:pt idx="21">
                  <c:v>-1.8062</c:v>
                </c:pt>
                <c:pt idx="22">
                  <c:v>0.79386999999999996</c:v>
                </c:pt>
                <c:pt idx="23">
                  <c:v>2.5610400000000002</c:v>
                </c:pt>
                <c:pt idx="24">
                  <c:v>6.16167</c:v>
                </c:pt>
                <c:pt idx="25">
                  <c:v>6.1463999999999999</c:v>
                </c:pt>
                <c:pt idx="26">
                  <c:v>4.9507500000000002</c:v>
                </c:pt>
                <c:pt idx="27">
                  <c:v>4.3334999999999999</c:v>
                </c:pt>
                <c:pt idx="28">
                  <c:v>3.216159999999999</c:v>
                </c:pt>
                <c:pt idx="29">
                  <c:v>4.4515099999999999</c:v>
                </c:pt>
                <c:pt idx="30">
                  <c:v>5.76119</c:v>
                </c:pt>
                <c:pt idx="31">
                  <c:v>4.98386</c:v>
                </c:pt>
                <c:pt idx="32">
                  <c:v>4.1384999999999996</c:v>
                </c:pt>
                <c:pt idx="33">
                  <c:v>6.1051899999999959</c:v>
                </c:pt>
                <c:pt idx="34">
                  <c:v>5.2795100000000001</c:v>
                </c:pt>
                <c:pt idx="35">
                  <c:v>6.6814</c:v>
                </c:pt>
                <c:pt idx="36">
                  <c:v>6.5207299999999986</c:v>
                </c:pt>
                <c:pt idx="37">
                  <c:v>2.6585899999999998</c:v>
                </c:pt>
                <c:pt idx="38">
                  <c:v>2.3961000000000001</c:v>
                </c:pt>
                <c:pt idx="39">
                  <c:v>1.3021199999999999</c:v>
                </c:pt>
                <c:pt idx="40">
                  <c:v>1.4285699999999999</c:v>
                </c:pt>
                <c:pt idx="41">
                  <c:v>-0.74834999999999996</c:v>
                </c:pt>
                <c:pt idx="42">
                  <c:v>-1.60626</c:v>
                </c:pt>
                <c:pt idx="43">
                  <c:v>-4.1509999999999998E-2</c:v>
                </c:pt>
                <c:pt idx="44">
                  <c:v>1.69811</c:v>
                </c:pt>
                <c:pt idx="45">
                  <c:v>3.0457100000000001</c:v>
                </c:pt>
                <c:pt idx="46">
                  <c:v>4.3867200000000004</c:v>
                </c:pt>
                <c:pt idx="47">
                  <c:v>1.29053</c:v>
                </c:pt>
                <c:pt idx="48">
                  <c:v>-2.4217499999999981</c:v>
                </c:pt>
                <c:pt idx="49">
                  <c:v>-1.1704300000000001</c:v>
                </c:pt>
                <c:pt idx="50">
                  <c:v>-2.6429900000000002</c:v>
                </c:pt>
                <c:pt idx="51">
                  <c:v>-1.3970899999999999</c:v>
                </c:pt>
                <c:pt idx="52">
                  <c:v>1.59382</c:v>
                </c:pt>
                <c:pt idx="53">
                  <c:v>3.3501300000000001</c:v>
                </c:pt>
                <c:pt idx="54">
                  <c:v>5.7532199999999998</c:v>
                </c:pt>
                <c:pt idx="55">
                  <c:v>7.8298499999999986</c:v>
                </c:pt>
                <c:pt idx="56">
                  <c:v>8.5494500000000002</c:v>
                </c:pt>
                <c:pt idx="57">
                  <c:v>7.9916200000000002</c:v>
                </c:pt>
                <c:pt idx="58">
                  <c:v>6.9606399999999997</c:v>
                </c:pt>
                <c:pt idx="59">
                  <c:v>5.6345099999999961</c:v>
                </c:pt>
                <c:pt idx="60">
                  <c:v>4.6060600000000003</c:v>
                </c:pt>
                <c:pt idx="61">
                  <c:v>3.7420900000000001</c:v>
                </c:pt>
                <c:pt idx="62">
                  <c:v>4.3298099999999966</c:v>
                </c:pt>
                <c:pt idx="63">
                  <c:v>4.2806899999999999</c:v>
                </c:pt>
                <c:pt idx="64">
                  <c:v>4.2117899999999997</c:v>
                </c:pt>
                <c:pt idx="65">
                  <c:v>3.73977</c:v>
                </c:pt>
                <c:pt idx="66">
                  <c:v>3.1795399999999998</c:v>
                </c:pt>
                <c:pt idx="67">
                  <c:v>2.9419400000000002</c:v>
                </c:pt>
                <c:pt idx="68">
                  <c:v>2.7093699999999998</c:v>
                </c:pt>
                <c:pt idx="69">
                  <c:v>3.3875500000000001</c:v>
                </c:pt>
                <c:pt idx="70">
                  <c:v>3.2841300000000002</c:v>
                </c:pt>
                <c:pt idx="71">
                  <c:v>4.4486400000000001</c:v>
                </c:pt>
                <c:pt idx="72">
                  <c:v>4.3064400000000003</c:v>
                </c:pt>
                <c:pt idx="73">
                  <c:v>4.5122299999999997</c:v>
                </c:pt>
                <c:pt idx="74">
                  <c:v>4.1713699999999996</c:v>
                </c:pt>
                <c:pt idx="75">
                  <c:v>3.83711</c:v>
                </c:pt>
                <c:pt idx="76">
                  <c:v>4.29772</c:v>
                </c:pt>
                <c:pt idx="77">
                  <c:v>3.7469700000000001</c:v>
                </c:pt>
                <c:pt idx="78">
                  <c:v>3.9207800000000002</c:v>
                </c:pt>
                <c:pt idx="79">
                  <c:v>2.7790400000000002</c:v>
                </c:pt>
                <c:pt idx="80">
                  <c:v>2.8674200000000001</c:v>
                </c:pt>
                <c:pt idx="81">
                  <c:v>2.45947</c:v>
                </c:pt>
                <c:pt idx="82">
                  <c:v>1.7256400000000001</c:v>
                </c:pt>
                <c:pt idx="83">
                  <c:v>0.64631000000000005</c:v>
                </c:pt>
                <c:pt idx="84">
                  <c:v>-0.91091</c:v>
                </c:pt>
                <c:pt idx="85">
                  <c:v>-0.52663000000000004</c:v>
                </c:pt>
                <c:pt idx="86">
                  <c:v>-7.3459999999999998E-2</c:v>
                </c:pt>
                <c:pt idx="87">
                  <c:v>1.2237</c:v>
                </c:pt>
                <c:pt idx="88">
                  <c:v>2.9033600000000002</c:v>
                </c:pt>
                <c:pt idx="89">
                  <c:v>3.235809999999999</c:v>
                </c:pt>
                <c:pt idx="90">
                  <c:v>3.74166</c:v>
                </c:pt>
                <c:pt idx="91">
                  <c:v>4.3265599999999962</c:v>
                </c:pt>
                <c:pt idx="92">
                  <c:v>3.3004500000000001</c:v>
                </c:pt>
                <c:pt idx="93">
                  <c:v>2.7820200000000002</c:v>
                </c:pt>
                <c:pt idx="94">
                  <c:v>2.2881499999999999</c:v>
                </c:pt>
                <c:pt idx="95">
                  <c:v>2.6258400000000002</c:v>
                </c:pt>
                <c:pt idx="96">
                  <c:v>3.43906</c:v>
                </c:pt>
                <c:pt idx="97">
                  <c:v>4.2330800000000002</c:v>
                </c:pt>
                <c:pt idx="98">
                  <c:v>4.3395700000000001</c:v>
                </c:pt>
                <c:pt idx="99">
                  <c:v>4.1332199999999997</c:v>
                </c:pt>
                <c:pt idx="100">
                  <c:v>3.4744899999999981</c:v>
                </c:pt>
                <c:pt idx="101">
                  <c:v>2.4358900000000001</c:v>
                </c:pt>
                <c:pt idx="102">
                  <c:v>2.7073299999999998</c:v>
                </c:pt>
                <c:pt idx="103">
                  <c:v>2.275059999999999</c:v>
                </c:pt>
                <c:pt idx="104">
                  <c:v>2.59545</c:v>
                </c:pt>
                <c:pt idx="105">
                  <c:v>4.0238699999999996</c:v>
                </c:pt>
                <c:pt idx="106">
                  <c:v>4.0945099999999961</c:v>
                </c:pt>
                <c:pt idx="107">
                  <c:v>4.4537599999999999</c:v>
                </c:pt>
                <c:pt idx="108">
                  <c:v>4.5628899999999959</c:v>
                </c:pt>
                <c:pt idx="109">
                  <c:v>4.3193299999999999</c:v>
                </c:pt>
                <c:pt idx="110">
                  <c:v>4.6787400000000003</c:v>
                </c:pt>
                <c:pt idx="111">
                  <c:v>4.3876999999999997</c:v>
                </c:pt>
                <c:pt idx="112">
                  <c:v>4.6234599999999961</c:v>
                </c:pt>
                <c:pt idx="113">
                  <c:v>4.0676600000000001</c:v>
                </c:pt>
                <c:pt idx="114">
                  <c:v>4.1046399999999963</c:v>
                </c:pt>
                <c:pt idx="115">
                  <c:v>4.9989699999999999</c:v>
                </c:pt>
                <c:pt idx="116">
                  <c:v>4.8007299999999997</c:v>
                </c:pt>
                <c:pt idx="117">
                  <c:v>4.6496399999999998</c:v>
                </c:pt>
                <c:pt idx="118">
                  <c:v>4.5982099999999999</c:v>
                </c:pt>
                <c:pt idx="119">
                  <c:v>4.6947099999999962</c:v>
                </c:pt>
                <c:pt idx="120">
                  <c:v>4.1669799999999961</c:v>
                </c:pt>
                <c:pt idx="121">
                  <c:v>5.2664600000000004</c:v>
                </c:pt>
                <c:pt idx="122">
                  <c:v>4.0831799999999996</c:v>
                </c:pt>
                <c:pt idx="123">
                  <c:v>2.8888400000000001</c:v>
                </c:pt>
                <c:pt idx="124">
                  <c:v>2.2995199999999998</c:v>
                </c:pt>
                <c:pt idx="125">
                  <c:v>0.93547999999999998</c:v>
                </c:pt>
                <c:pt idx="126">
                  <c:v>0.49493999999999999</c:v>
                </c:pt>
                <c:pt idx="127">
                  <c:v>0.20505999999999999</c:v>
                </c:pt>
                <c:pt idx="128">
                  <c:v>1.41577</c:v>
                </c:pt>
                <c:pt idx="129">
                  <c:v>1.4374199999999999</c:v>
                </c:pt>
                <c:pt idx="130">
                  <c:v>2.2549199999999998</c:v>
                </c:pt>
                <c:pt idx="131">
                  <c:v>2.0361600000000002</c:v>
                </c:pt>
                <c:pt idx="132">
                  <c:v>1.6291899999999999</c:v>
                </c:pt>
                <c:pt idx="133">
                  <c:v>2.00962</c:v>
                </c:pt>
                <c:pt idx="134">
                  <c:v>3.215549999999999</c:v>
                </c:pt>
                <c:pt idx="135">
                  <c:v>4.3559099999999962</c:v>
                </c:pt>
                <c:pt idx="136">
                  <c:v>4.41479</c:v>
                </c:pt>
                <c:pt idx="137">
                  <c:v>4.2130200000000002</c:v>
                </c:pt>
                <c:pt idx="138">
                  <c:v>3.4279600000000001</c:v>
                </c:pt>
                <c:pt idx="139">
                  <c:v>3.1170800000000001</c:v>
                </c:pt>
                <c:pt idx="140">
                  <c:v>3.62033</c:v>
                </c:pt>
                <c:pt idx="141">
                  <c:v>3.4035700000000002</c:v>
                </c:pt>
                <c:pt idx="142">
                  <c:v>3.3331400000000002</c:v>
                </c:pt>
                <c:pt idx="143">
                  <c:v>3.032169999999998</c:v>
                </c:pt>
                <c:pt idx="144">
                  <c:v>3.17042</c:v>
                </c:pt>
                <c:pt idx="145">
                  <c:v>2.94157</c:v>
                </c:pt>
                <c:pt idx="146">
                  <c:v>2.174669999999999</c:v>
                </c:pt>
                <c:pt idx="147">
                  <c:v>2.389829999999999</c:v>
                </c:pt>
                <c:pt idx="148">
                  <c:v>1.2367600000000001</c:v>
                </c:pt>
                <c:pt idx="149">
                  <c:v>1.7073799999999999</c:v>
                </c:pt>
                <c:pt idx="150">
                  <c:v>2.300279999999999</c:v>
                </c:pt>
                <c:pt idx="151">
                  <c:v>1.86792</c:v>
                </c:pt>
                <c:pt idx="152">
                  <c:v>1.1102799999999999</c:v>
                </c:pt>
                <c:pt idx="153">
                  <c:v>0.84036999999999995</c:v>
                </c:pt>
                <c:pt idx="154">
                  <c:v>-0.31395000000000001</c:v>
                </c:pt>
                <c:pt idx="155">
                  <c:v>-2.766849999999998</c:v>
                </c:pt>
                <c:pt idx="156">
                  <c:v>-3.455459999999996</c:v>
                </c:pt>
                <c:pt idx="157">
                  <c:v>-4.0619099999999966</c:v>
                </c:pt>
                <c:pt idx="158">
                  <c:v>-3.2844000000000002</c:v>
                </c:pt>
                <c:pt idx="159">
                  <c:v>-0.24079</c:v>
                </c:pt>
                <c:pt idx="160">
                  <c:v>1.5986100000000001</c:v>
                </c:pt>
                <c:pt idx="161">
                  <c:v>2.7187999999999999</c:v>
                </c:pt>
                <c:pt idx="162">
                  <c:v>3.07585</c:v>
                </c:pt>
                <c:pt idx="163">
                  <c:v>2.7307299999999999</c:v>
                </c:pt>
                <c:pt idx="164">
                  <c:v>1.8932100000000001</c:v>
                </c:pt>
                <c:pt idx="165">
                  <c:v>1.65266</c:v>
                </c:pt>
                <c:pt idx="166">
                  <c:v>1.18285</c:v>
                </c:pt>
                <c:pt idx="167">
                  <c:v>1.6821699999999999</c:v>
                </c:pt>
                <c:pt idx="168">
                  <c:v>2.6456</c:v>
                </c:pt>
                <c:pt idx="169">
                  <c:v>2.3156099999999959</c:v>
                </c:pt>
                <c:pt idx="170">
                  <c:v>2.7308300000000001</c:v>
                </c:pt>
                <c:pt idx="171">
                  <c:v>1.6023400000000001</c:v>
                </c:pt>
                <c:pt idx="172">
                  <c:v>1.7243900000000001</c:v>
                </c:pt>
                <c:pt idx="173">
                  <c:v>1.75983</c:v>
                </c:pt>
                <c:pt idx="174">
                  <c:v>2.2590400000000002</c:v>
                </c:pt>
                <c:pt idx="175">
                  <c:v>3.1262799999999991</c:v>
                </c:pt>
                <c:pt idx="176">
                  <c:v>1.88758</c:v>
                </c:pt>
                <c:pt idx="177">
                  <c:v>2.5873699999999999</c:v>
                </c:pt>
                <c:pt idx="178">
                  <c:v>2.69774</c:v>
                </c:pt>
              </c:numCache>
            </c:numRef>
          </c:yVal>
          <c:smooth val="0"/>
          <c:extLst>
            <c:ext xmlns:c16="http://schemas.microsoft.com/office/drawing/2014/chart" uri="{C3380CC4-5D6E-409C-BE32-E72D297353CC}">
              <c16:uniqueId val="{00000001-9B05-4F5D-96FD-711B299BFA47}"/>
            </c:ext>
          </c:extLst>
        </c:ser>
        <c:ser>
          <c:idx val="1"/>
          <c:order val="1"/>
          <c:tx>
            <c:strRef>
              <c:f>Sheet1!$L$13</c:f>
              <c:strCache>
                <c:ptCount val="1"/>
                <c:pt idx="0">
                  <c:v>Var Consump Expend</c:v>
                </c:pt>
              </c:strCache>
            </c:strRef>
          </c:tx>
          <c:spPr>
            <a:ln w="38100">
              <a:solidFill>
                <a:srgbClr val="CC6600"/>
              </a:solidFill>
            </a:ln>
          </c:spPr>
          <c:marker>
            <c:symbol val="none"/>
          </c:marker>
          <c:xVal>
            <c:numRef>
              <c:f>Sheet1!$J$14:$J$192</c:f>
              <c:numCache>
                <c:formatCode>0.00</c:formatCode>
                <c:ptCount val="179"/>
                <c:pt idx="0">
                  <c:v>1970</c:v>
                </c:pt>
                <c:pt idx="1">
                  <c:v>1970.25</c:v>
                </c:pt>
                <c:pt idx="2">
                  <c:v>1970.5</c:v>
                </c:pt>
                <c:pt idx="3">
                  <c:v>1970.75</c:v>
                </c:pt>
                <c:pt idx="4">
                  <c:v>1971</c:v>
                </c:pt>
                <c:pt idx="5">
                  <c:v>1971.25</c:v>
                </c:pt>
                <c:pt idx="6">
                  <c:v>1971.5</c:v>
                </c:pt>
                <c:pt idx="7">
                  <c:v>1971.75</c:v>
                </c:pt>
                <c:pt idx="8">
                  <c:v>1972</c:v>
                </c:pt>
                <c:pt idx="9">
                  <c:v>1972.25</c:v>
                </c:pt>
                <c:pt idx="10">
                  <c:v>1972.5</c:v>
                </c:pt>
                <c:pt idx="11">
                  <c:v>1972.75</c:v>
                </c:pt>
                <c:pt idx="12">
                  <c:v>1973</c:v>
                </c:pt>
                <c:pt idx="13">
                  <c:v>1973.25</c:v>
                </c:pt>
                <c:pt idx="14">
                  <c:v>1973.5</c:v>
                </c:pt>
                <c:pt idx="15">
                  <c:v>1973.75</c:v>
                </c:pt>
                <c:pt idx="16">
                  <c:v>1974</c:v>
                </c:pt>
                <c:pt idx="17">
                  <c:v>1974.25</c:v>
                </c:pt>
                <c:pt idx="18">
                  <c:v>1974.5</c:v>
                </c:pt>
                <c:pt idx="19">
                  <c:v>1974.75</c:v>
                </c:pt>
                <c:pt idx="20">
                  <c:v>1975</c:v>
                </c:pt>
                <c:pt idx="21">
                  <c:v>1975.25</c:v>
                </c:pt>
                <c:pt idx="22">
                  <c:v>1975.5</c:v>
                </c:pt>
                <c:pt idx="23">
                  <c:v>1975.75</c:v>
                </c:pt>
                <c:pt idx="24">
                  <c:v>1976</c:v>
                </c:pt>
                <c:pt idx="25">
                  <c:v>1976.25</c:v>
                </c:pt>
                <c:pt idx="26">
                  <c:v>1976.5</c:v>
                </c:pt>
                <c:pt idx="27">
                  <c:v>1976.75</c:v>
                </c:pt>
                <c:pt idx="28">
                  <c:v>1977</c:v>
                </c:pt>
                <c:pt idx="29">
                  <c:v>1977.25</c:v>
                </c:pt>
                <c:pt idx="30">
                  <c:v>1977.5</c:v>
                </c:pt>
                <c:pt idx="31">
                  <c:v>1977.75</c:v>
                </c:pt>
                <c:pt idx="32">
                  <c:v>1978</c:v>
                </c:pt>
                <c:pt idx="33">
                  <c:v>1978.25</c:v>
                </c:pt>
                <c:pt idx="34">
                  <c:v>1978.5</c:v>
                </c:pt>
                <c:pt idx="35">
                  <c:v>1978.75</c:v>
                </c:pt>
                <c:pt idx="36">
                  <c:v>1979</c:v>
                </c:pt>
                <c:pt idx="37">
                  <c:v>1979.25</c:v>
                </c:pt>
                <c:pt idx="38">
                  <c:v>1979.5</c:v>
                </c:pt>
                <c:pt idx="39">
                  <c:v>1979.75</c:v>
                </c:pt>
                <c:pt idx="40">
                  <c:v>1980</c:v>
                </c:pt>
                <c:pt idx="41">
                  <c:v>1980.25</c:v>
                </c:pt>
                <c:pt idx="42">
                  <c:v>1980.5</c:v>
                </c:pt>
                <c:pt idx="43">
                  <c:v>1980.75</c:v>
                </c:pt>
                <c:pt idx="44">
                  <c:v>1981</c:v>
                </c:pt>
                <c:pt idx="45">
                  <c:v>1981.25</c:v>
                </c:pt>
                <c:pt idx="46">
                  <c:v>1981.5</c:v>
                </c:pt>
                <c:pt idx="47">
                  <c:v>1981.75</c:v>
                </c:pt>
                <c:pt idx="48">
                  <c:v>1982</c:v>
                </c:pt>
                <c:pt idx="49">
                  <c:v>1982.25</c:v>
                </c:pt>
                <c:pt idx="50">
                  <c:v>1982.5</c:v>
                </c:pt>
                <c:pt idx="51">
                  <c:v>1982.75</c:v>
                </c:pt>
                <c:pt idx="52">
                  <c:v>1983</c:v>
                </c:pt>
                <c:pt idx="53">
                  <c:v>1983.25</c:v>
                </c:pt>
                <c:pt idx="54">
                  <c:v>1983.5</c:v>
                </c:pt>
                <c:pt idx="55">
                  <c:v>1983.75</c:v>
                </c:pt>
                <c:pt idx="56">
                  <c:v>1984</c:v>
                </c:pt>
                <c:pt idx="57">
                  <c:v>1984.25</c:v>
                </c:pt>
                <c:pt idx="58">
                  <c:v>1984.5</c:v>
                </c:pt>
                <c:pt idx="59">
                  <c:v>1984.75</c:v>
                </c:pt>
                <c:pt idx="60">
                  <c:v>1985</c:v>
                </c:pt>
                <c:pt idx="61">
                  <c:v>1985.25</c:v>
                </c:pt>
                <c:pt idx="62">
                  <c:v>1985.5</c:v>
                </c:pt>
                <c:pt idx="63">
                  <c:v>1985.75</c:v>
                </c:pt>
                <c:pt idx="64">
                  <c:v>1986</c:v>
                </c:pt>
                <c:pt idx="65">
                  <c:v>1986.25</c:v>
                </c:pt>
                <c:pt idx="66">
                  <c:v>1986.5</c:v>
                </c:pt>
                <c:pt idx="67">
                  <c:v>1986.75</c:v>
                </c:pt>
                <c:pt idx="68">
                  <c:v>1987</c:v>
                </c:pt>
                <c:pt idx="69">
                  <c:v>1987.25</c:v>
                </c:pt>
                <c:pt idx="70">
                  <c:v>1987.5</c:v>
                </c:pt>
                <c:pt idx="71">
                  <c:v>1987.75</c:v>
                </c:pt>
                <c:pt idx="72">
                  <c:v>1988</c:v>
                </c:pt>
                <c:pt idx="73">
                  <c:v>1988.25</c:v>
                </c:pt>
                <c:pt idx="74">
                  <c:v>1988.5</c:v>
                </c:pt>
                <c:pt idx="75">
                  <c:v>1988.75</c:v>
                </c:pt>
                <c:pt idx="76">
                  <c:v>1989</c:v>
                </c:pt>
                <c:pt idx="77">
                  <c:v>1989.25</c:v>
                </c:pt>
                <c:pt idx="78">
                  <c:v>1989.5</c:v>
                </c:pt>
                <c:pt idx="79">
                  <c:v>1989.75</c:v>
                </c:pt>
                <c:pt idx="80">
                  <c:v>1990</c:v>
                </c:pt>
                <c:pt idx="81">
                  <c:v>1990.25</c:v>
                </c:pt>
                <c:pt idx="82">
                  <c:v>1990.5</c:v>
                </c:pt>
                <c:pt idx="83">
                  <c:v>1990.75</c:v>
                </c:pt>
                <c:pt idx="84">
                  <c:v>1991</c:v>
                </c:pt>
                <c:pt idx="85">
                  <c:v>1991.25</c:v>
                </c:pt>
                <c:pt idx="86">
                  <c:v>1991.5</c:v>
                </c:pt>
                <c:pt idx="87">
                  <c:v>1991.75</c:v>
                </c:pt>
                <c:pt idx="88">
                  <c:v>1992</c:v>
                </c:pt>
                <c:pt idx="89">
                  <c:v>1992.25</c:v>
                </c:pt>
                <c:pt idx="90">
                  <c:v>1992.5</c:v>
                </c:pt>
                <c:pt idx="91">
                  <c:v>1992.75</c:v>
                </c:pt>
                <c:pt idx="92">
                  <c:v>1993</c:v>
                </c:pt>
                <c:pt idx="93">
                  <c:v>1993.25</c:v>
                </c:pt>
                <c:pt idx="94">
                  <c:v>1993.5</c:v>
                </c:pt>
                <c:pt idx="95">
                  <c:v>1993.75</c:v>
                </c:pt>
                <c:pt idx="96">
                  <c:v>1994</c:v>
                </c:pt>
                <c:pt idx="97">
                  <c:v>1994.25</c:v>
                </c:pt>
                <c:pt idx="98">
                  <c:v>1994.5</c:v>
                </c:pt>
                <c:pt idx="99">
                  <c:v>1994.75</c:v>
                </c:pt>
                <c:pt idx="100">
                  <c:v>1995</c:v>
                </c:pt>
                <c:pt idx="101">
                  <c:v>1995.25</c:v>
                </c:pt>
                <c:pt idx="102">
                  <c:v>1995.5</c:v>
                </c:pt>
                <c:pt idx="103">
                  <c:v>1995.75</c:v>
                </c:pt>
                <c:pt idx="104">
                  <c:v>1996</c:v>
                </c:pt>
                <c:pt idx="105">
                  <c:v>1996.25</c:v>
                </c:pt>
                <c:pt idx="106">
                  <c:v>1996.5</c:v>
                </c:pt>
                <c:pt idx="107">
                  <c:v>1996.75</c:v>
                </c:pt>
                <c:pt idx="108">
                  <c:v>1997</c:v>
                </c:pt>
                <c:pt idx="109">
                  <c:v>1997.25</c:v>
                </c:pt>
                <c:pt idx="110">
                  <c:v>1997.5</c:v>
                </c:pt>
                <c:pt idx="111">
                  <c:v>1997.75</c:v>
                </c:pt>
                <c:pt idx="112">
                  <c:v>1998</c:v>
                </c:pt>
                <c:pt idx="113">
                  <c:v>1998.25</c:v>
                </c:pt>
                <c:pt idx="114">
                  <c:v>1998.5</c:v>
                </c:pt>
                <c:pt idx="115">
                  <c:v>1998.75</c:v>
                </c:pt>
                <c:pt idx="116">
                  <c:v>1999</c:v>
                </c:pt>
                <c:pt idx="117">
                  <c:v>1999.25</c:v>
                </c:pt>
                <c:pt idx="118">
                  <c:v>1999.5</c:v>
                </c:pt>
                <c:pt idx="119">
                  <c:v>1999.75</c:v>
                </c:pt>
                <c:pt idx="120">
                  <c:v>2000</c:v>
                </c:pt>
                <c:pt idx="121">
                  <c:v>2000.25</c:v>
                </c:pt>
                <c:pt idx="122">
                  <c:v>2000.5</c:v>
                </c:pt>
                <c:pt idx="123">
                  <c:v>2000.75</c:v>
                </c:pt>
                <c:pt idx="124">
                  <c:v>2001</c:v>
                </c:pt>
                <c:pt idx="125">
                  <c:v>2001.25</c:v>
                </c:pt>
                <c:pt idx="126">
                  <c:v>2001.5</c:v>
                </c:pt>
                <c:pt idx="127">
                  <c:v>2001.75</c:v>
                </c:pt>
                <c:pt idx="128">
                  <c:v>2002</c:v>
                </c:pt>
                <c:pt idx="129">
                  <c:v>2002.25</c:v>
                </c:pt>
                <c:pt idx="130">
                  <c:v>2002.5</c:v>
                </c:pt>
                <c:pt idx="131">
                  <c:v>2002.75</c:v>
                </c:pt>
                <c:pt idx="132">
                  <c:v>2003</c:v>
                </c:pt>
                <c:pt idx="133">
                  <c:v>2003.25</c:v>
                </c:pt>
                <c:pt idx="134">
                  <c:v>2003.5</c:v>
                </c:pt>
                <c:pt idx="135">
                  <c:v>2003.75</c:v>
                </c:pt>
                <c:pt idx="136">
                  <c:v>2004</c:v>
                </c:pt>
                <c:pt idx="137">
                  <c:v>2004.25</c:v>
                </c:pt>
                <c:pt idx="138">
                  <c:v>2004.5</c:v>
                </c:pt>
                <c:pt idx="139">
                  <c:v>2004.75</c:v>
                </c:pt>
                <c:pt idx="140">
                  <c:v>2005</c:v>
                </c:pt>
                <c:pt idx="141">
                  <c:v>2005.25</c:v>
                </c:pt>
                <c:pt idx="142">
                  <c:v>2005.5</c:v>
                </c:pt>
                <c:pt idx="143">
                  <c:v>2005.75</c:v>
                </c:pt>
                <c:pt idx="144">
                  <c:v>2006</c:v>
                </c:pt>
                <c:pt idx="145">
                  <c:v>2006.25</c:v>
                </c:pt>
                <c:pt idx="146">
                  <c:v>2006.5</c:v>
                </c:pt>
                <c:pt idx="147">
                  <c:v>2006.75</c:v>
                </c:pt>
                <c:pt idx="148">
                  <c:v>2007</c:v>
                </c:pt>
                <c:pt idx="149">
                  <c:v>2007.25</c:v>
                </c:pt>
                <c:pt idx="150">
                  <c:v>2007.5</c:v>
                </c:pt>
                <c:pt idx="151">
                  <c:v>2007.75</c:v>
                </c:pt>
                <c:pt idx="152">
                  <c:v>2008</c:v>
                </c:pt>
                <c:pt idx="153">
                  <c:v>2008.25</c:v>
                </c:pt>
                <c:pt idx="154">
                  <c:v>2008.5</c:v>
                </c:pt>
                <c:pt idx="155">
                  <c:v>2008.75</c:v>
                </c:pt>
                <c:pt idx="156">
                  <c:v>2009</c:v>
                </c:pt>
                <c:pt idx="157">
                  <c:v>2009.25</c:v>
                </c:pt>
                <c:pt idx="158">
                  <c:v>2009.5</c:v>
                </c:pt>
                <c:pt idx="159">
                  <c:v>2009.75</c:v>
                </c:pt>
                <c:pt idx="160">
                  <c:v>2010</c:v>
                </c:pt>
                <c:pt idx="161">
                  <c:v>2010.25</c:v>
                </c:pt>
                <c:pt idx="162">
                  <c:v>2010.5</c:v>
                </c:pt>
                <c:pt idx="163">
                  <c:v>2010.75</c:v>
                </c:pt>
                <c:pt idx="164">
                  <c:v>2011</c:v>
                </c:pt>
                <c:pt idx="165">
                  <c:v>2011.25</c:v>
                </c:pt>
                <c:pt idx="166">
                  <c:v>2011.5</c:v>
                </c:pt>
                <c:pt idx="167">
                  <c:v>2011.75</c:v>
                </c:pt>
                <c:pt idx="168">
                  <c:v>2012</c:v>
                </c:pt>
                <c:pt idx="169">
                  <c:v>2012.25</c:v>
                </c:pt>
                <c:pt idx="170">
                  <c:v>2012.5</c:v>
                </c:pt>
                <c:pt idx="171">
                  <c:v>2012.75</c:v>
                </c:pt>
                <c:pt idx="172">
                  <c:v>2013</c:v>
                </c:pt>
                <c:pt idx="173">
                  <c:v>2013.25</c:v>
                </c:pt>
                <c:pt idx="174">
                  <c:v>2013.5</c:v>
                </c:pt>
                <c:pt idx="175">
                  <c:v>2013.75</c:v>
                </c:pt>
                <c:pt idx="176">
                  <c:v>2014</c:v>
                </c:pt>
                <c:pt idx="177">
                  <c:v>2014.25</c:v>
                </c:pt>
                <c:pt idx="178">
                  <c:v>2014.5</c:v>
                </c:pt>
              </c:numCache>
            </c:numRef>
          </c:xVal>
          <c:yVal>
            <c:numRef>
              <c:f>Sheet1!$L$14:$L$192</c:f>
              <c:numCache>
                <c:formatCode>0.0</c:formatCode>
                <c:ptCount val="179"/>
                <c:pt idx="0">
                  <c:v>2.5655600000000001</c:v>
                </c:pt>
                <c:pt idx="1">
                  <c:v>2.3866800000000001</c:v>
                </c:pt>
                <c:pt idx="2">
                  <c:v>2.7832499999999998</c:v>
                </c:pt>
                <c:pt idx="3">
                  <c:v>1.69302</c:v>
                </c:pt>
                <c:pt idx="4">
                  <c:v>3.0009700000000001</c:v>
                </c:pt>
                <c:pt idx="5">
                  <c:v>3.4706600000000001</c:v>
                </c:pt>
                <c:pt idx="6">
                  <c:v>3.3891300000000002</c:v>
                </c:pt>
                <c:pt idx="7">
                  <c:v>5.3926999999999996</c:v>
                </c:pt>
                <c:pt idx="8">
                  <c:v>4.7795500000000004</c:v>
                </c:pt>
                <c:pt idx="9">
                  <c:v>5.8073600000000001</c:v>
                </c:pt>
                <c:pt idx="10">
                  <c:v>6.5891900000000003</c:v>
                </c:pt>
                <c:pt idx="11">
                  <c:v>7.3087299999999997</c:v>
                </c:pt>
                <c:pt idx="12">
                  <c:v>7.8436399999999997</c:v>
                </c:pt>
                <c:pt idx="13">
                  <c:v>5.7788199999999996</c:v>
                </c:pt>
                <c:pt idx="14">
                  <c:v>4.5447499999999996</c:v>
                </c:pt>
                <c:pt idx="15">
                  <c:v>1.8453900000000001</c:v>
                </c:pt>
                <c:pt idx="16">
                  <c:v>-0.84953000000000001</c:v>
                </c:pt>
                <c:pt idx="17">
                  <c:v>-0.46222000000000002</c:v>
                </c:pt>
                <c:pt idx="18">
                  <c:v>-0.40708</c:v>
                </c:pt>
                <c:pt idx="19">
                  <c:v>-1.5794999999999999</c:v>
                </c:pt>
                <c:pt idx="20">
                  <c:v>0.11724999999999999</c:v>
                </c:pt>
                <c:pt idx="21">
                  <c:v>1.43503</c:v>
                </c:pt>
                <c:pt idx="22">
                  <c:v>2.45845</c:v>
                </c:pt>
                <c:pt idx="23">
                  <c:v>5.0870600000000001</c:v>
                </c:pt>
                <c:pt idx="24">
                  <c:v>6.2969200000000001</c:v>
                </c:pt>
                <c:pt idx="25">
                  <c:v>5.5142099999999976</c:v>
                </c:pt>
                <c:pt idx="26">
                  <c:v>5.1338100000000004</c:v>
                </c:pt>
                <c:pt idx="27">
                  <c:v>5.3882700000000003</c:v>
                </c:pt>
                <c:pt idx="28">
                  <c:v>4.5057799999999997</c:v>
                </c:pt>
                <c:pt idx="29">
                  <c:v>4.1231599999999959</c:v>
                </c:pt>
                <c:pt idx="30">
                  <c:v>4.0106400000000004</c:v>
                </c:pt>
                <c:pt idx="31">
                  <c:v>4.2187299999999999</c:v>
                </c:pt>
                <c:pt idx="32">
                  <c:v>3.6357200000000001</c:v>
                </c:pt>
                <c:pt idx="33">
                  <c:v>5.2664099999999996</c:v>
                </c:pt>
                <c:pt idx="34">
                  <c:v>4.7107999999999999</c:v>
                </c:pt>
                <c:pt idx="35">
                  <c:v>3.98237</c:v>
                </c:pt>
                <c:pt idx="36">
                  <c:v>3.907249999999999</c:v>
                </c:pt>
                <c:pt idx="37">
                  <c:v>1.6753100000000001</c:v>
                </c:pt>
                <c:pt idx="38">
                  <c:v>2.2481599999999999</c:v>
                </c:pt>
                <c:pt idx="39">
                  <c:v>1.70804</c:v>
                </c:pt>
                <c:pt idx="40">
                  <c:v>1.0392300000000001</c:v>
                </c:pt>
                <c:pt idx="41">
                  <c:v>-1.1755</c:v>
                </c:pt>
                <c:pt idx="42">
                  <c:v>-1.0844400000000001</c:v>
                </c:pt>
                <c:pt idx="43">
                  <c:v>-3.9690000000000003E-2</c:v>
                </c:pt>
                <c:pt idx="44">
                  <c:v>0.64097999999999999</c:v>
                </c:pt>
                <c:pt idx="45">
                  <c:v>2.93811</c:v>
                </c:pt>
                <c:pt idx="46">
                  <c:v>2.2505000000000002</c:v>
                </c:pt>
                <c:pt idx="47">
                  <c:v>0.15386</c:v>
                </c:pt>
                <c:pt idx="48">
                  <c:v>0.29128999999999999</c:v>
                </c:pt>
                <c:pt idx="49">
                  <c:v>0.68145999999999995</c:v>
                </c:pt>
                <c:pt idx="50">
                  <c:v>1.05253</c:v>
                </c:pt>
                <c:pt idx="51">
                  <c:v>3.6745199999999998</c:v>
                </c:pt>
                <c:pt idx="52">
                  <c:v>3.98996</c:v>
                </c:pt>
                <c:pt idx="53">
                  <c:v>5.6600499999999956</c:v>
                </c:pt>
                <c:pt idx="54">
                  <c:v>6.68987</c:v>
                </c:pt>
                <c:pt idx="55">
                  <c:v>6.4289499999999986</c:v>
                </c:pt>
                <c:pt idx="56">
                  <c:v>6.2985199999999963</c:v>
                </c:pt>
                <c:pt idx="57">
                  <c:v>5.7212500000000004</c:v>
                </c:pt>
                <c:pt idx="58">
                  <c:v>4.696519999999996</c:v>
                </c:pt>
                <c:pt idx="59">
                  <c:v>4.4350100000000001</c:v>
                </c:pt>
                <c:pt idx="60">
                  <c:v>5.3174199999999958</c:v>
                </c:pt>
                <c:pt idx="61">
                  <c:v>4.8100999999999976</c:v>
                </c:pt>
                <c:pt idx="62">
                  <c:v>6.0087099999999998</c:v>
                </c:pt>
                <c:pt idx="63">
                  <c:v>4.8938899999999963</c:v>
                </c:pt>
                <c:pt idx="64">
                  <c:v>4.0171699999999966</c:v>
                </c:pt>
                <c:pt idx="65">
                  <c:v>4.2018399999999998</c:v>
                </c:pt>
                <c:pt idx="66">
                  <c:v>4.0897699999999997</c:v>
                </c:pt>
                <c:pt idx="67">
                  <c:v>4.4872199999999998</c:v>
                </c:pt>
                <c:pt idx="68">
                  <c:v>3.6242000000000001</c:v>
                </c:pt>
                <c:pt idx="69">
                  <c:v>3.899729999999999</c:v>
                </c:pt>
                <c:pt idx="70">
                  <c:v>3.2340900000000001</c:v>
                </c:pt>
                <c:pt idx="71">
                  <c:v>2.7936899999999998</c:v>
                </c:pt>
                <c:pt idx="72">
                  <c:v>4.6037699999999999</c:v>
                </c:pt>
                <c:pt idx="73">
                  <c:v>3.9313600000000002</c:v>
                </c:pt>
                <c:pt idx="74">
                  <c:v>3.6166499999999959</c:v>
                </c:pt>
                <c:pt idx="75">
                  <c:v>4.58432</c:v>
                </c:pt>
                <c:pt idx="76">
                  <c:v>3.2328800000000002</c:v>
                </c:pt>
                <c:pt idx="77">
                  <c:v>2.9617100000000001</c:v>
                </c:pt>
                <c:pt idx="78">
                  <c:v>3.1046399999999998</c:v>
                </c:pt>
                <c:pt idx="79">
                  <c:v>2.3869500000000001</c:v>
                </c:pt>
                <c:pt idx="80">
                  <c:v>2.79196</c:v>
                </c:pt>
                <c:pt idx="81">
                  <c:v>2.63063</c:v>
                </c:pt>
                <c:pt idx="82">
                  <c:v>2.031899999999998</c:v>
                </c:pt>
                <c:pt idx="83">
                  <c:v>0.81452999999999998</c:v>
                </c:pt>
                <c:pt idx="84">
                  <c:v>-0.38878000000000001</c:v>
                </c:pt>
                <c:pt idx="85">
                  <c:v>0.13389000000000001</c:v>
                </c:pt>
                <c:pt idx="86">
                  <c:v>0.21581</c:v>
                </c:pt>
                <c:pt idx="87">
                  <c:v>0.95115000000000005</c:v>
                </c:pt>
                <c:pt idx="88">
                  <c:v>3.2039499999999999</c:v>
                </c:pt>
                <c:pt idx="89">
                  <c:v>3.0470999999999999</c:v>
                </c:pt>
                <c:pt idx="90">
                  <c:v>3.65916</c:v>
                </c:pt>
                <c:pt idx="91">
                  <c:v>4.9211</c:v>
                </c:pt>
                <c:pt idx="92">
                  <c:v>3.3778000000000001</c:v>
                </c:pt>
                <c:pt idx="93">
                  <c:v>3.59551</c:v>
                </c:pt>
                <c:pt idx="94">
                  <c:v>3.6161300000000001</c:v>
                </c:pt>
                <c:pt idx="95">
                  <c:v>3.306569999999998</c:v>
                </c:pt>
                <c:pt idx="96">
                  <c:v>4.0938499999999998</c:v>
                </c:pt>
                <c:pt idx="97">
                  <c:v>3.9684200000000001</c:v>
                </c:pt>
                <c:pt idx="98">
                  <c:v>3.6317400000000002</c:v>
                </c:pt>
                <c:pt idx="99">
                  <c:v>3.8260200000000002</c:v>
                </c:pt>
                <c:pt idx="100">
                  <c:v>2.9216799999999981</c:v>
                </c:pt>
                <c:pt idx="101">
                  <c:v>3.0449999999999999</c:v>
                </c:pt>
                <c:pt idx="102">
                  <c:v>3.18988</c:v>
                </c:pt>
                <c:pt idx="103">
                  <c:v>2.8089</c:v>
                </c:pt>
                <c:pt idx="104">
                  <c:v>3.4890599999999981</c:v>
                </c:pt>
                <c:pt idx="105">
                  <c:v>3.68262</c:v>
                </c:pt>
                <c:pt idx="106">
                  <c:v>3.35955</c:v>
                </c:pt>
                <c:pt idx="107">
                  <c:v>3.44509</c:v>
                </c:pt>
                <c:pt idx="108">
                  <c:v>3.5753900000000001</c:v>
                </c:pt>
                <c:pt idx="109">
                  <c:v>2.9272100000000001</c:v>
                </c:pt>
                <c:pt idx="110">
                  <c:v>4.0614699999999999</c:v>
                </c:pt>
                <c:pt idx="111">
                  <c:v>4.4760799999999996</c:v>
                </c:pt>
                <c:pt idx="112">
                  <c:v>4.4525199999999963</c:v>
                </c:pt>
                <c:pt idx="113">
                  <c:v>5.8176600000000001</c:v>
                </c:pt>
                <c:pt idx="114">
                  <c:v>5.4065899999999996</c:v>
                </c:pt>
                <c:pt idx="115">
                  <c:v>5.6988799999999964</c:v>
                </c:pt>
                <c:pt idx="116">
                  <c:v>5.7127400000000002</c:v>
                </c:pt>
                <c:pt idx="117">
                  <c:v>5.4896399999999996</c:v>
                </c:pt>
                <c:pt idx="118">
                  <c:v>5.365909999999996</c:v>
                </c:pt>
                <c:pt idx="119">
                  <c:v>5.2869400000000004</c:v>
                </c:pt>
                <c:pt idx="120">
                  <c:v>5.7869299999999999</c:v>
                </c:pt>
                <c:pt idx="121">
                  <c:v>5.1394000000000002</c:v>
                </c:pt>
                <c:pt idx="122">
                  <c:v>4.9293100000000001</c:v>
                </c:pt>
                <c:pt idx="123">
                  <c:v>4.4073000000000002</c:v>
                </c:pt>
                <c:pt idx="124">
                  <c:v>3.2056100000000001</c:v>
                </c:pt>
                <c:pt idx="125">
                  <c:v>2.532519999999999</c:v>
                </c:pt>
                <c:pt idx="126">
                  <c:v>1.86304</c:v>
                </c:pt>
                <c:pt idx="127">
                  <c:v>2.4553699999999981</c:v>
                </c:pt>
                <c:pt idx="128">
                  <c:v>2.417809999999998</c:v>
                </c:pt>
                <c:pt idx="129">
                  <c:v>2.6819799999999998</c:v>
                </c:pt>
                <c:pt idx="130">
                  <c:v>3.0646</c:v>
                </c:pt>
                <c:pt idx="131">
                  <c:v>1.9918100000000001</c:v>
                </c:pt>
                <c:pt idx="132">
                  <c:v>2.1719200000000001</c:v>
                </c:pt>
                <c:pt idx="133">
                  <c:v>2.7752500000000002</c:v>
                </c:pt>
                <c:pt idx="134">
                  <c:v>3.5352700000000001</c:v>
                </c:pt>
                <c:pt idx="135">
                  <c:v>3.8666100000000001</c:v>
                </c:pt>
                <c:pt idx="136">
                  <c:v>4.40876</c:v>
                </c:pt>
                <c:pt idx="137">
                  <c:v>3.88531</c:v>
                </c:pt>
                <c:pt idx="138">
                  <c:v>3.36869</c:v>
                </c:pt>
                <c:pt idx="139">
                  <c:v>3.6671399999999998</c:v>
                </c:pt>
                <c:pt idx="140">
                  <c:v>3.4431600000000002</c:v>
                </c:pt>
                <c:pt idx="141">
                  <c:v>3.88313</c:v>
                </c:pt>
                <c:pt idx="142">
                  <c:v>3.6756000000000002</c:v>
                </c:pt>
                <c:pt idx="143">
                  <c:v>3.0039099999999999</c:v>
                </c:pt>
                <c:pt idx="144">
                  <c:v>3.328549999999999</c:v>
                </c:pt>
                <c:pt idx="145">
                  <c:v>2.801909999999999</c:v>
                </c:pt>
                <c:pt idx="146">
                  <c:v>2.6568800000000001</c:v>
                </c:pt>
                <c:pt idx="147">
                  <c:v>3.2688799999999998</c:v>
                </c:pt>
                <c:pt idx="148">
                  <c:v>2.7194099999999981</c:v>
                </c:pt>
                <c:pt idx="149">
                  <c:v>2.518879999999998</c:v>
                </c:pt>
                <c:pt idx="150">
                  <c:v>2.3054100000000002</c:v>
                </c:pt>
                <c:pt idx="151">
                  <c:v>1.46336</c:v>
                </c:pt>
                <c:pt idx="152">
                  <c:v>0.70365</c:v>
                </c:pt>
                <c:pt idx="153">
                  <c:v>0.53169</c:v>
                </c:pt>
                <c:pt idx="154">
                  <c:v>-0.63658999999999999</c:v>
                </c:pt>
                <c:pt idx="155">
                  <c:v>-1.9550099999999999</c:v>
                </c:pt>
                <c:pt idx="156">
                  <c:v>-2.089259999999999</c:v>
                </c:pt>
                <c:pt idx="157">
                  <c:v>-2.69401</c:v>
                </c:pt>
                <c:pt idx="158">
                  <c:v>-1.3912899999999999</c:v>
                </c:pt>
                <c:pt idx="159">
                  <c:v>-0.20132</c:v>
                </c:pt>
                <c:pt idx="160">
                  <c:v>0.67913000000000001</c:v>
                </c:pt>
                <c:pt idx="161">
                  <c:v>1.95791</c:v>
                </c:pt>
                <c:pt idx="162">
                  <c:v>1.9987999999999999</c:v>
                </c:pt>
                <c:pt idx="163">
                  <c:v>3.0542899999999991</c:v>
                </c:pt>
                <c:pt idx="164">
                  <c:v>3.01885</c:v>
                </c:pt>
                <c:pt idx="165">
                  <c:v>2.3933800000000001</c:v>
                </c:pt>
                <c:pt idx="166">
                  <c:v>2.17726</c:v>
                </c:pt>
                <c:pt idx="167">
                  <c:v>1.48238</c:v>
                </c:pt>
                <c:pt idx="168">
                  <c:v>1.6687700000000001</c:v>
                </c:pt>
                <c:pt idx="169">
                  <c:v>1.7826299999999999</c:v>
                </c:pt>
                <c:pt idx="170">
                  <c:v>1.8303499999999999</c:v>
                </c:pt>
                <c:pt idx="171">
                  <c:v>1.97542</c:v>
                </c:pt>
                <c:pt idx="172">
                  <c:v>2.1766299999999981</c:v>
                </c:pt>
                <c:pt idx="173">
                  <c:v>2.3051400000000002</c:v>
                </c:pt>
                <c:pt idx="174">
                  <c:v>2.3198699999999959</c:v>
                </c:pt>
                <c:pt idx="175">
                  <c:v>2.7641</c:v>
                </c:pt>
                <c:pt idx="176">
                  <c:v>2.17266</c:v>
                </c:pt>
                <c:pt idx="177">
                  <c:v>2.3657599999999981</c:v>
                </c:pt>
                <c:pt idx="178">
                  <c:v>2.6714500000000001</c:v>
                </c:pt>
              </c:numCache>
            </c:numRef>
          </c:yVal>
          <c:smooth val="0"/>
          <c:extLst>
            <c:ext xmlns:c16="http://schemas.microsoft.com/office/drawing/2014/chart" uri="{C3380CC4-5D6E-409C-BE32-E72D297353CC}">
              <c16:uniqueId val="{00000002-9B05-4F5D-96FD-711B299BFA47}"/>
            </c:ext>
          </c:extLst>
        </c:ser>
        <c:dLbls>
          <c:showLegendKey val="0"/>
          <c:showVal val="0"/>
          <c:showCatName val="0"/>
          <c:showSerName val="0"/>
          <c:showPercent val="0"/>
          <c:showBubbleSize val="0"/>
        </c:dLbls>
        <c:axId val="140003200"/>
        <c:axId val="140004736"/>
      </c:scatterChart>
      <c:valAx>
        <c:axId val="140003200"/>
        <c:scaling>
          <c:orientation val="minMax"/>
          <c:max val="2015"/>
          <c:min val="1970"/>
        </c:scaling>
        <c:delete val="0"/>
        <c:axPos val="b"/>
        <c:numFmt formatCode="0" sourceLinked="0"/>
        <c:majorTickMark val="cross"/>
        <c:minorTickMark val="in"/>
        <c:tickLblPos val="nextTo"/>
        <c:txPr>
          <a:bodyPr/>
          <a:lstStyle/>
          <a:p>
            <a:pPr>
              <a:defRPr sz="1800">
                <a:latin typeface="Arial" pitchFamily="34" charset="0"/>
                <a:cs typeface="Arial" pitchFamily="34" charset="0"/>
              </a:defRPr>
            </a:pPr>
            <a:endParaRPr lang="en-US"/>
          </a:p>
        </c:txPr>
        <c:crossAx val="140004736"/>
        <c:crossesAt val="-1000"/>
        <c:crossBetween val="midCat"/>
        <c:majorUnit val="5"/>
        <c:minorUnit val="1"/>
      </c:valAx>
      <c:valAx>
        <c:axId val="140004736"/>
        <c:scaling>
          <c:orientation val="minMax"/>
          <c:max val="10"/>
          <c:min val="-4"/>
        </c:scaling>
        <c:delete val="0"/>
        <c:axPos val="l"/>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140003200"/>
        <c:crosses val="autoZero"/>
        <c:crossBetween val="midCat"/>
        <c:majorUnit val="2"/>
        <c:minorUnit val="1"/>
      </c:valAx>
      <c:valAx>
        <c:axId val="140014720"/>
        <c:scaling>
          <c:orientation val="minMax"/>
          <c:max val="100"/>
          <c:min val="0"/>
        </c:scaling>
        <c:delete val="0"/>
        <c:axPos val="r"/>
        <c:numFmt formatCode="General" sourceLinked="1"/>
        <c:majorTickMark val="none"/>
        <c:minorTickMark val="none"/>
        <c:tickLblPos val="none"/>
        <c:crossAx val="140016256"/>
        <c:crosses val="max"/>
        <c:crossBetween val="between"/>
        <c:majorUnit val="20"/>
        <c:minorUnit val="4"/>
      </c:valAx>
      <c:catAx>
        <c:axId val="140016256"/>
        <c:scaling>
          <c:orientation val="minMax"/>
        </c:scaling>
        <c:delete val="1"/>
        <c:axPos val="b"/>
        <c:numFmt formatCode="0.00" sourceLinked="1"/>
        <c:majorTickMark val="out"/>
        <c:minorTickMark val="none"/>
        <c:tickLblPos val="nextTo"/>
        <c:crossAx val="140014720"/>
        <c:crosses val="autoZero"/>
        <c:auto val="1"/>
        <c:lblAlgn val="ctr"/>
        <c:lblOffset val="100"/>
        <c:noMultiLvlLbl val="0"/>
      </c:catAx>
      <c:spPr>
        <a:solidFill>
          <a:schemeClr val="bg1"/>
        </a:solidFill>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076117416890198E-2"/>
          <c:y val="3.3706177553154901E-2"/>
          <c:w val="0.88803548425100298"/>
          <c:h val="0.89359034545663196"/>
        </c:manualLayout>
      </c:layout>
      <c:barChart>
        <c:barDir val="col"/>
        <c:grouping val="clustered"/>
        <c:varyColors val="0"/>
        <c:ser>
          <c:idx val="1"/>
          <c:order val="1"/>
          <c:tx>
            <c:strRef>
              <c:f>Sheet1!$H$5</c:f>
              <c:strCache>
                <c:ptCount val="1"/>
                <c:pt idx="0">
                  <c:v>Recession</c:v>
                </c:pt>
              </c:strCache>
            </c:strRef>
          </c:tx>
          <c:spPr>
            <a:solidFill>
              <a:srgbClr val="FFCCCC"/>
            </a:solidFill>
          </c:spPr>
          <c:invertIfNegative val="0"/>
          <c:cat>
            <c:numRef>
              <c:f>Sheet1!$F$6:$F$513</c:f>
              <c:numCache>
                <c:formatCode>0.00</c:formatCode>
                <c:ptCount val="508"/>
                <c:pt idx="0">
                  <c:v>1970.083333333333</c:v>
                </c:pt>
                <c:pt idx="1">
                  <c:v>1970.166666666667</c:v>
                </c:pt>
                <c:pt idx="2">
                  <c:v>1970.25</c:v>
                </c:pt>
                <c:pt idx="3">
                  <c:v>1970.333333333333</c:v>
                </c:pt>
                <c:pt idx="4">
                  <c:v>1970.416666666667</c:v>
                </c:pt>
                <c:pt idx="5">
                  <c:v>1970.5</c:v>
                </c:pt>
                <c:pt idx="6">
                  <c:v>1970.583333333333</c:v>
                </c:pt>
                <c:pt idx="7">
                  <c:v>1970.666666666667</c:v>
                </c:pt>
                <c:pt idx="8">
                  <c:v>1970.75</c:v>
                </c:pt>
                <c:pt idx="9">
                  <c:v>1970.833333333333</c:v>
                </c:pt>
                <c:pt idx="10">
                  <c:v>1970.916666666667</c:v>
                </c:pt>
                <c:pt idx="11">
                  <c:v>1971</c:v>
                </c:pt>
                <c:pt idx="12">
                  <c:v>1971.0833333333401</c:v>
                </c:pt>
                <c:pt idx="13">
                  <c:v>1971.1666666666699</c:v>
                </c:pt>
                <c:pt idx="14">
                  <c:v>1971.25</c:v>
                </c:pt>
                <c:pt idx="15">
                  <c:v>1971.3333333333401</c:v>
                </c:pt>
                <c:pt idx="16">
                  <c:v>1971.4166666666699</c:v>
                </c:pt>
                <c:pt idx="17">
                  <c:v>1971.5</c:v>
                </c:pt>
                <c:pt idx="18">
                  <c:v>1971.5833333333401</c:v>
                </c:pt>
                <c:pt idx="19">
                  <c:v>1971.6666666666699</c:v>
                </c:pt>
                <c:pt idx="20">
                  <c:v>1971.75</c:v>
                </c:pt>
                <c:pt idx="21">
                  <c:v>1971.8333333333401</c:v>
                </c:pt>
                <c:pt idx="22">
                  <c:v>1971.9166666666699</c:v>
                </c:pt>
                <c:pt idx="23">
                  <c:v>1972</c:v>
                </c:pt>
                <c:pt idx="24">
                  <c:v>1972.0833333333401</c:v>
                </c:pt>
                <c:pt idx="25">
                  <c:v>1972.1666666666699</c:v>
                </c:pt>
                <c:pt idx="26">
                  <c:v>1972.25</c:v>
                </c:pt>
                <c:pt idx="27">
                  <c:v>1972.3333333333401</c:v>
                </c:pt>
                <c:pt idx="28">
                  <c:v>1972.4166666666699</c:v>
                </c:pt>
                <c:pt idx="29">
                  <c:v>1972.5</c:v>
                </c:pt>
                <c:pt idx="30">
                  <c:v>1972.5833333333401</c:v>
                </c:pt>
                <c:pt idx="31">
                  <c:v>1972.6666666666699</c:v>
                </c:pt>
                <c:pt idx="32">
                  <c:v>1972.75</c:v>
                </c:pt>
                <c:pt idx="33">
                  <c:v>1972.8333333333401</c:v>
                </c:pt>
                <c:pt idx="34">
                  <c:v>1972.9166666666699</c:v>
                </c:pt>
                <c:pt idx="35">
                  <c:v>1973.00000000001</c:v>
                </c:pt>
                <c:pt idx="36">
                  <c:v>1973.0833333333401</c:v>
                </c:pt>
                <c:pt idx="37">
                  <c:v>1973.1666666666699</c:v>
                </c:pt>
                <c:pt idx="38">
                  <c:v>1973.25000000001</c:v>
                </c:pt>
                <c:pt idx="39">
                  <c:v>1973.3333333333401</c:v>
                </c:pt>
                <c:pt idx="40">
                  <c:v>1973.4166666666699</c:v>
                </c:pt>
                <c:pt idx="41">
                  <c:v>1973.50000000001</c:v>
                </c:pt>
                <c:pt idx="42">
                  <c:v>1973.5833333333401</c:v>
                </c:pt>
                <c:pt idx="43">
                  <c:v>1973.6666666666699</c:v>
                </c:pt>
                <c:pt idx="44">
                  <c:v>1973.75000000001</c:v>
                </c:pt>
                <c:pt idx="45">
                  <c:v>1973.8333333333401</c:v>
                </c:pt>
                <c:pt idx="46">
                  <c:v>1973.9166666666699</c:v>
                </c:pt>
                <c:pt idx="47">
                  <c:v>1974.00000000001</c:v>
                </c:pt>
                <c:pt idx="48">
                  <c:v>1974.0833333333401</c:v>
                </c:pt>
                <c:pt idx="49">
                  <c:v>1974.1666666666699</c:v>
                </c:pt>
                <c:pt idx="50">
                  <c:v>1974.25000000001</c:v>
                </c:pt>
                <c:pt idx="51">
                  <c:v>1974.3333333333401</c:v>
                </c:pt>
                <c:pt idx="52">
                  <c:v>1974.4166666666699</c:v>
                </c:pt>
                <c:pt idx="53">
                  <c:v>1974.50000000001</c:v>
                </c:pt>
                <c:pt idx="54">
                  <c:v>1974.5833333333401</c:v>
                </c:pt>
                <c:pt idx="55">
                  <c:v>1974.6666666666699</c:v>
                </c:pt>
                <c:pt idx="56">
                  <c:v>1974.75000000001</c:v>
                </c:pt>
                <c:pt idx="57">
                  <c:v>1974.8333333333401</c:v>
                </c:pt>
                <c:pt idx="58">
                  <c:v>1974.9166666666799</c:v>
                </c:pt>
                <c:pt idx="59">
                  <c:v>1975.00000000001</c:v>
                </c:pt>
                <c:pt idx="60">
                  <c:v>1975.0833333333401</c:v>
                </c:pt>
                <c:pt idx="61">
                  <c:v>1975.1666666666799</c:v>
                </c:pt>
                <c:pt idx="62">
                  <c:v>1975.25000000001</c:v>
                </c:pt>
                <c:pt idx="63">
                  <c:v>1975.3333333333401</c:v>
                </c:pt>
                <c:pt idx="64">
                  <c:v>1975.4166666666799</c:v>
                </c:pt>
                <c:pt idx="65">
                  <c:v>1975.50000000001</c:v>
                </c:pt>
                <c:pt idx="66">
                  <c:v>1975.5833333333401</c:v>
                </c:pt>
                <c:pt idx="67">
                  <c:v>1975.6666666666799</c:v>
                </c:pt>
                <c:pt idx="68">
                  <c:v>1975.75000000001</c:v>
                </c:pt>
                <c:pt idx="69">
                  <c:v>1975.8333333333401</c:v>
                </c:pt>
                <c:pt idx="70">
                  <c:v>1975.9166666666799</c:v>
                </c:pt>
                <c:pt idx="71">
                  <c:v>1976.00000000001</c:v>
                </c:pt>
                <c:pt idx="72">
                  <c:v>1976.0833333333401</c:v>
                </c:pt>
                <c:pt idx="73">
                  <c:v>1976.1666666666799</c:v>
                </c:pt>
                <c:pt idx="74">
                  <c:v>1976.25000000001</c:v>
                </c:pt>
                <c:pt idx="75">
                  <c:v>1976.3333333333401</c:v>
                </c:pt>
                <c:pt idx="76">
                  <c:v>1976.4166666666799</c:v>
                </c:pt>
                <c:pt idx="77">
                  <c:v>1976.50000000001</c:v>
                </c:pt>
                <c:pt idx="78">
                  <c:v>1976.5833333333501</c:v>
                </c:pt>
                <c:pt idx="79">
                  <c:v>1976.6666666666799</c:v>
                </c:pt>
                <c:pt idx="80">
                  <c:v>1976.75000000001</c:v>
                </c:pt>
                <c:pt idx="81">
                  <c:v>1976.8333333333501</c:v>
                </c:pt>
                <c:pt idx="82">
                  <c:v>1976.9166666666799</c:v>
                </c:pt>
                <c:pt idx="83">
                  <c:v>1977.00000000001</c:v>
                </c:pt>
                <c:pt idx="84">
                  <c:v>1977.0833333333501</c:v>
                </c:pt>
                <c:pt idx="85">
                  <c:v>1977.1666666666799</c:v>
                </c:pt>
                <c:pt idx="86">
                  <c:v>1977.25000000001</c:v>
                </c:pt>
                <c:pt idx="87">
                  <c:v>1977.3333333333501</c:v>
                </c:pt>
                <c:pt idx="88">
                  <c:v>1977.4166666666799</c:v>
                </c:pt>
                <c:pt idx="89">
                  <c:v>1977.50000000001</c:v>
                </c:pt>
                <c:pt idx="90">
                  <c:v>1977.5833333333501</c:v>
                </c:pt>
                <c:pt idx="91">
                  <c:v>1977.6666666666799</c:v>
                </c:pt>
                <c:pt idx="92">
                  <c:v>1977.75000000001</c:v>
                </c:pt>
                <c:pt idx="93">
                  <c:v>1977.8333333333501</c:v>
                </c:pt>
                <c:pt idx="94">
                  <c:v>1977.9166666666799</c:v>
                </c:pt>
                <c:pt idx="95">
                  <c:v>1978.00000000001</c:v>
                </c:pt>
                <c:pt idx="96">
                  <c:v>1978.0833333333501</c:v>
                </c:pt>
                <c:pt idx="97">
                  <c:v>1978.1666666666799</c:v>
                </c:pt>
                <c:pt idx="98">
                  <c:v>1978.25000000001</c:v>
                </c:pt>
                <c:pt idx="99">
                  <c:v>1978.3333333333501</c:v>
                </c:pt>
                <c:pt idx="100">
                  <c:v>1978.4166666666799</c:v>
                </c:pt>
                <c:pt idx="101">
                  <c:v>1978.50000000002</c:v>
                </c:pt>
                <c:pt idx="102">
                  <c:v>1978.5833333333501</c:v>
                </c:pt>
                <c:pt idx="103">
                  <c:v>1978.6666666666799</c:v>
                </c:pt>
                <c:pt idx="104">
                  <c:v>1978.75000000002</c:v>
                </c:pt>
                <c:pt idx="105">
                  <c:v>1978.8333333333501</c:v>
                </c:pt>
                <c:pt idx="106">
                  <c:v>1978.9166666666799</c:v>
                </c:pt>
                <c:pt idx="107">
                  <c:v>1979.00000000002</c:v>
                </c:pt>
                <c:pt idx="108">
                  <c:v>1979.0833333333501</c:v>
                </c:pt>
                <c:pt idx="109">
                  <c:v>1979.1666666666799</c:v>
                </c:pt>
                <c:pt idx="110">
                  <c:v>1979.25000000002</c:v>
                </c:pt>
                <c:pt idx="111">
                  <c:v>1979.3333333333501</c:v>
                </c:pt>
                <c:pt idx="112">
                  <c:v>1979.4166666666799</c:v>
                </c:pt>
                <c:pt idx="113">
                  <c:v>1979.50000000002</c:v>
                </c:pt>
                <c:pt idx="114">
                  <c:v>1979.5833333333501</c:v>
                </c:pt>
                <c:pt idx="115">
                  <c:v>1979.6666666666799</c:v>
                </c:pt>
                <c:pt idx="116">
                  <c:v>1979.75000000002</c:v>
                </c:pt>
                <c:pt idx="117">
                  <c:v>1979.8333333333501</c:v>
                </c:pt>
                <c:pt idx="118">
                  <c:v>1979.9166666666799</c:v>
                </c:pt>
                <c:pt idx="119">
                  <c:v>1980.00000000002</c:v>
                </c:pt>
                <c:pt idx="120">
                  <c:v>1980.0833333333501</c:v>
                </c:pt>
                <c:pt idx="121">
                  <c:v>1980.1666666666799</c:v>
                </c:pt>
                <c:pt idx="122">
                  <c:v>1980.25000000002</c:v>
                </c:pt>
                <c:pt idx="123">
                  <c:v>1980.3333333333501</c:v>
                </c:pt>
                <c:pt idx="124">
                  <c:v>1980.4166666666899</c:v>
                </c:pt>
                <c:pt idx="125">
                  <c:v>1980.50000000002</c:v>
                </c:pt>
                <c:pt idx="126">
                  <c:v>1980.5833333333501</c:v>
                </c:pt>
                <c:pt idx="127">
                  <c:v>1980.6666666666899</c:v>
                </c:pt>
                <c:pt idx="128">
                  <c:v>1980.75000000002</c:v>
                </c:pt>
                <c:pt idx="129">
                  <c:v>1980.8333333333501</c:v>
                </c:pt>
                <c:pt idx="130">
                  <c:v>1980.9166666666899</c:v>
                </c:pt>
                <c:pt idx="131">
                  <c:v>1981.00000000002</c:v>
                </c:pt>
                <c:pt idx="132">
                  <c:v>1981.0833333333501</c:v>
                </c:pt>
                <c:pt idx="133">
                  <c:v>1981.1666666666899</c:v>
                </c:pt>
                <c:pt idx="134">
                  <c:v>1981.25000000002</c:v>
                </c:pt>
                <c:pt idx="135">
                  <c:v>1981.3333333333501</c:v>
                </c:pt>
                <c:pt idx="136">
                  <c:v>1981.4166666666899</c:v>
                </c:pt>
                <c:pt idx="137">
                  <c:v>1981.50000000002</c:v>
                </c:pt>
                <c:pt idx="138">
                  <c:v>1981.5833333333501</c:v>
                </c:pt>
                <c:pt idx="139">
                  <c:v>1981.6666666666899</c:v>
                </c:pt>
                <c:pt idx="140">
                  <c:v>1981.75000000002</c:v>
                </c:pt>
                <c:pt idx="141">
                  <c:v>1981.8333333333501</c:v>
                </c:pt>
                <c:pt idx="142">
                  <c:v>1981.9166666666899</c:v>
                </c:pt>
                <c:pt idx="143">
                  <c:v>1982.00000000002</c:v>
                </c:pt>
                <c:pt idx="144">
                  <c:v>1982.0833333333601</c:v>
                </c:pt>
                <c:pt idx="145">
                  <c:v>1982.1666666666899</c:v>
                </c:pt>
                <c:pt idx="146">
                  <c:v>1982.25000000002</c:v>
                </c:pt>
                <c:pt idx="147">
                  <c:v>1982.3333333333601</c:v>
                </c:pt>
                <c:pt idx="148">
                  <c:v>1982.4166666666899</c:v>
                </c:pt>
                <c:pt idx="149">
                  <c:v>1982.50000000002</c:v>
                </c:pt>
                <c:pt idx="150">
                  <c:v>1982.5833333333601</c:v>
                </c:pt>
                <c:pt idx="151">
                  <c:v>1982.6666666666899</c:v>
                </c:pt>
                <c:pt idx="152">
                  <c:v>1982.75000000002</c:v>
                </c:pt>
                <c:pt idx="153">
                  <c:v>1982.8333333333601</c:v>
                </c:pt>
                <c:pt idx="154">
                  <c:v>1982.9166666666899</c:v>
                </c:pt>
                <c:pt idx="155">
                  <c:v>1983.00000000002</c:v>
                </c:pt>
                <c:pt idx="156">
                  <c:v>1983.0833333333601</c:v>
                </c:pt>
                <c:pt idx="157">
                  <c:v>1983.1666666666899</c:v>
                </c:pt>
                <c:pt idx="158">
                  <c:v>1983.25000000002</c:v>
                </c:pt>
                <c:pt idx="159">
                  <c:v>1983.3333333333601</c:v>
                </c:pt>
                <c:pt idx="160">
                  <c:v>1983.4166666666899</c:v>
                </c:pt>
                <c:pt idx="161">
                  <c:v>1983.50000000002</c:v>
                </c:pt>
                <c:pt idx="162">
                  <c:v>1983.5833333333601</c:v>
                </c:pt>
                <c:pt idx="163">
                  <c:v>1983.6666666666899</c:v>
                </c:pt>
                <c:pt idx="164">
                  <c:v>1983.75000000002</c:v>
                </c:pt>
                <c:pt idx="165">
                  <c:v>1983.8333333333601</c:v>
                </c:pt>
                <c:pt idx="166">
                  <c:v>1983.9166666666899</c:v>
                </c:pt>
                <c:pt idx="167">
                  <c:v>1984.00000000003</c:v>
                </c:pt>
                <c:pt idx="168">
                  <c:v>1984.0833333333601</c:v>
                </c:pt>
                <c:pt idx="169">
                  <c:v>1984.1666666666899</c:v>
                </c:pt>
                <c:pt idx="170">
                  <c:v>1984.25000000003</c:v>
                </c:pt>
                <c:pt idx="171">
                  <c:v>1984.3333333333601</c:v>
                </c:pt>
                <c:pt idx="172">
                  <c:v>1984.4166666666899</c:v>
                </c:pt>
                <c:pt idx="173">
                  <c:v>1984.50000000003</c:v>
                </c:pt>
                <c:pt idx="174">
                  <c:v>1984.5833333333601</c:v>
                </c:pt>
                <c:pt idx="175">
                  <c:v>1984.6666666666899</c:v>
                </c:pt>
                <c:pt idx="176">
                  <c:v>1984.75000000003</c:v>
                </c:pt>
                <c:pt idx="177">
                  <c:v>1984.8333333333601</c:v>
                </c:pt>
                <c:pt idx="178">
                  <c:v>1984.9166666666899</c:v>
                </c:pt>
                <c:pt idx="179">
                  <c:v>1985.00000000003</c:v>
                </c:pt>
                <c:pt idx="180">
                  <c:v>1985.0833333333601</c:v>
                </c:pt>
                <c:pt idx="181">
                  <c:v>1985.1666666666899</c:v>
                </c:pt>
                <c:pt idx="182">
                  <c:v>1985.25000000003</c:v>
                </c:pt>
                <c:pt idx="183">
                  <c:v>1985.3333333333601</c:v>
                </c:pt>
                <c:pt idx="184">
                  <c:v>1985.4166666666899</c:v>
                </c:pt>
                <c:pt idx="185">
                  <c:v>1985.50000000003</c:v>
                </c:pt>
                <c:pt idx="186">
                  <c:v>1985.5833333333601</c:v>
                </c:pt>
                <c:pt idx="187">
                  <c:v>1985.6666666666899</c:v>
                </c:pt>
                <c:pt idx="188">
                  <c:v>1985.75000000003</c:v>
                </c:pt>
                <c:pt idx="189">
                  <c:v>1985.8333333333601</c:v>
                </c:pt>
                <c:pt idx="190">
                  <c:v>1985.9166666666999</c:v>
                </c:pt>
                <c:pt idx="191">
                  <c:v>1986.00000000003</c:v>
                </c:pt>
                <c:pt idx="192">
                  <c:v>1986.0833333333601</c:v>
                </c:pt>
                <c:pt idx="193">
                  <c:v>1986.1666666666999</c:v>
                </c:pt>
                <c:pt idx="194">
                  <c:v>1986.25000000003</c:v>
                </c:pt>
                <c:pt idx="195">
                  <c:v>1986.3333333333601</c:v>
                </c:pt>
                <c:pt idx="196">
                  <c:v>1986.4166666666999</c:v>
                </c:pt>
                <c:pt idx="197">
                  <c:v>1986.50000000003</c:v>
                </c:pt>
                <c:pt idx="198">
                  <c:v>1986.5833333333601</c:v>
                </c:pt>
                <c:pt idx="199">
                  <c:v>1986.6666666666999</c:v>
                </c:pt>
                <c:pt idx="200">
                  <c:v>1986.75000000003</c:v>
                </c:pt>
                <c:pt idx="201">
                  <c:v>1986.8333333333601</c:v>
                </c:pt>
                <c:pt idx="202">
                  <c:v>1986.9166666666999</c:v>
                </c:pt>
                <c:pt idx="203">
                  <c:v>1987.00000000003</c:v>
                </c:pt>
                <c:pt idx="204">
                  <c:v>1987.0833333333601</c:v>
                </c:pt>
                <c:pt idx="205">
                  <c:v>1987.1666666666999</c:v>
                </c:pt>
                <c:pt idx="206">
                  <c:v>1987.25000000003</c:v>
                </c:pt>
                <c:pt idx="207">
                  <c:v>1987.3333333333601</c:v>
                </c:pt>
                <c:pt idx="208">
                  <c:v>1987.4166666666999</c:v>
                </c:pt>
                <c:pt idx="209">
                  <c:v>1987.50000000003</c:v>
                </c:pt>
                <c:pt idx="210">
                  <c:v>1987.5833333333701</c:v>
                </c:pt>
                <c:pt idx="211">
                  <c:v>1987.6666666666999</c:v>
                </c:pt>
                <c:pt idx="212">
                  <c:v>1987.75000000003</c:v>
                </c:pt>
                <c:pt idx="213">
                  <c:v>1987.8333333333701</c:v>
                </c:pt>
                <c:pt idx="214">
                  <c:v>1987.9166666666999</c:v>
                </c:pt>
                <c:pt idx="215">
                  <c:v>1988.00000000003</c:v>
                </c:pt>
                <c:pt idx="216">
                  <c:v>1988.0833333333701</c:v>
                </c:pt>
                <c:pt idx="217">
                  <c:v>1988.1666666666999</c:v>
                </c:pt>
                <c:pt idx="218">
                  <c:v>1988.25000000003</c:v>
                </c:pt>
                <c:pt idx="219">
                  <c:v>1988.3333333333701</c:v>
                </c:pt>
                <c:pt idx="220">
                  <c:v>1988.4166666666999</c:v>
                </c:pt>
                <c:pt idx="221">
                  <c:v>1988.50000000003</c:v>
                </c:pt>
                <c:pt idx="222">
                  <c:v>1988.5833333333701</c:v>
                </c:pt>
                <c:pt idx="223">
                  <c:v>1988.6666666666999</c:v>
                </c:pt>
                <c:pt idx="224">
                  <c:v>1988.75000000003</c:v>
                </c:pt>
                <c:pt idx="225">
                  <c:v>1988.8333333333701</c:v>
                </c:pt>
                <c:pt idx="226">
                  <c:v>1988.9166666666999</c:v>
                </c:pt>
                <c:pt idx="227">
                  <c:v>1989.00000000003</c:v>
                </c:pt>
                <c:pt idx="228">
                  <c:v>1989.0833333333701</c:v>
                </c:pt>
                <c:pt idx="229">
                  <c:v>1989.1666666666999</c:v>
                </c:pt>
                <c:pt idx="230">
                  <c:v>1989.25000000003</c:v>
                </c:pt>
                <c:pt idx="231">
                  <c:v>1989.3333333333701</c:v>
                </c:pt>
                <c:pt idx="232">
                  <c:v>1989.4166666666999</c:v>
                </c:pt>
                <c:pt idx="233">
                  <c:v>1989.50000000004</c:v>
                </c:pt>
                <c:pt idx="234">
                  <c:v>1989.5833333333701</c:v>
                </c:pt>
                <c:pt idx="235">
                  <c:v>1989.6666666666999</c:v>
                </c:pt>
                <c:pt idx="236">
                  <c:v>1989.75000000004</c:v>
                </c:pt>
                <c:pt idx="237">
                  <c:v>1989.8333333333701</c:v>
                </c:pt>
                <c:pt idx="238">
                  <c:v>1989.9166666666999</c:v>
                </c:pt>
                <c:pt idx="239">
                  <c:v>1990.00000000004</c:v>
                </c:pt>
                <c:pt idx="240">
                  <c:v>1990.0833333333701</c:v>
                </c:pt>
                <c:pt idx="241">
                  <c:v>1990.1666666666999</c:v>
                </c:pt>
                <c:pt idx="242">
                  <c:v>1990.25000000004</c:v>
                </c:pt>
                <c:pt idx="243">
                  <c:v>1990.3333333333701</c:v>
                </c:pt>
                <c:pt idx="244">
                  <c:v>1990.4166666666999</c:v>
                </c:pt>
                <c:pt idx="245">
                  <c:v>1990.50000000004</c:v>
                </c:pt>
                <c:pt idx="246">
                  <c:v>1990.5833333333701</c:v>
                </c:pt>
                <c:pt idx="247">
                  <c:v>1990.6666666666999</c:v>
                </c:pt>
                <c:pt idx="248">
                  <c:v>1990.75000000004</c:v>
                </c:pt>
                <c:pt idx="249">
                  <c:v>1990.8333333333701</c:v>
                </c:pt>
                <c:pt idx="250">
                  <c:v>1990.9166666666999</c:v>
                </c:pt>
                <c:pt idx="251">
                  <c:v>1991.00000000004</c:v>
                </c:pt>
                <c:pt idx="252">
                  <c:v>1991.0833333333701</c:v>
                </c:pt>
                <c:pt idx="253">
                  <c:v>1991.1666666666999</c:v>
                </c:pt>
                <c:pt idx="254">
                  <c:v>1991.25000000004</c:v>
                </c:pt>
                <c:pt idx="255">
                  <c:v>1991.3333333333701</c:v>
                </c:pt>
                <c:pt idx="256">
                  <c:v>1991.4166666667099</c:v>
                </c:pt>
                <c:pt idx="257">
                  <c:v>1991.50000000004</c:v>
                </c:pt>
                <c:pt idx="258">
                  <c:v>1991.5833333333701</c:v>
                </c:pt>
                <c:pt idx="259">
                  <c:v>1991.6666666667099</c:v>
                </c:pt>
                <c:pt idx="260">
                  <c:v>1991.75000000004</c:v>
                </c:pt>
                <c:pt idx="261">
                  <c:v>1991.8333333333701</c:v>
                </c:pt>
                <c:pt idx="262">
                  <c:v>1991.9166666667099</c:v>
                </c:pt>
                <c:pt idx="263">
                  <c:v>1992.00000000004</c:v>
                </c:pt>
                <c:pt idx="264">
                  <c:v>1992.0833333333701</c:v>
                </c:pt>
                <c:pt idx="265">
                  <c:v>1992.1666666667099</c:v>
                </c:pt>
                <c:pt idx="266">
                  <c:v>1992.25000000004</c:v>
                </c:pt>
                <c:pt idx="267">
                  <c:v>1992.3333333333701</c:v>
                </c:pt>
                <c:pt idx="268">
                  <c:v>1992.4166666667099</c:v>
                </c:pt>
                <c:pt idx="269">
                  <c:v>1992.50000000004</c:v>
                </c:pt>
                <c:pt idx="270">
                  <c:v>1992.5833333333701</c:v>
                </c:pt>
                <c:pt idx="271">
                  <c:v>1992.6666666667099</c:v>
                </c:pt>
                <c:pt idx="272">
                  <c:v>1992.75000000004</c:v>
                </c:pt>
                <c:pt idx="273">
                  <c:v>1992.8333333333701</c:v>
                </c:pt>
                <c:pt idx="274">
                  <c:v>1992.9166666667099</c:v>
                </c:pt>
                <c:pt idx="275">
                  <c:v>1993.00000000004</c:v>
                </c:pt>
                <c:pt idx="276">
                  <c:v>1993.0833333333801</c:v>
                </c:pt>
                <c:pt idx="277">
                  <c:v>1993.1666666667099</c:v>
                </c:pt>
                <c:pt idx="278">
                  <c:v>1993.25000000004</c:v>
                </c:pt>
                <c:pt idx="279">
                  <c:v>1993.3333333333801</c:v>
                </c:pt>
                <c:pt idx="280">
                  <c:v>1993.4166666667099</c:v>
                </c:pt>
                <c:pt idx="281">
                  <c:v>1993.50000000004</c:v>
                </c:pt>
                <c:pt idx="282">
                  <c:v>1993.5833333333801</c:v>
                </c:pt>
                <c:pt idx="283">
                  <c:v>1993.6666666667099</c:v>
                </c:pt>
                <c:pt idx="284">
                  <c:v>1993.75000000004</c:v>
                </c:pt>
                <c:pt idx="285">
                  <c:v>1993.8333333333801</c:v>
                </c:pt>
                <c:pt idx="286">
                  <c:v>1993.9166666667099</c:v>
                </c:pt>
                <c:pt idx="287">
                  <c:v>1994.00000000004</c:v>
                </c:pt>
                <c:pt idx="288">
                  <c:v>1994.0833333333801</c:v>
                </c:pt>
                <c:pt idx="289">
                  <c:v>1994.1666666667099</c:v>
                </c:pt>
                <c:pt idx="290">
                  <c:v>1994.25000000004</c:v>
                </c:pt>
                <c:pt idx="291">
                  <c:v>1994.3333333333801</c:v>
                </c:pt>
                <c:pt idx="292">
                  <c:v>1994.4166666667099</c:v>
                </c:pt>
                <c:pt idx="293">
                  <c:v>1994.50000000004</c:v>
                </c:pt>
                <c:pt idx="294">
                  <c:v>1994.5833333333801</c:v>
                </c:pt>
                <c:pt idx="295">
                  <c:v>1994.6666666667099</c:v>
                </c:pt>
                <c:pt idx="296">
                  <c:v>1994.75000000004</c:v>
                </c:pt>
                <c:pt idx="297">
                  <c:v>1994.8333333333801</c:v>
                </c:pt>
                <c:pt idx="298">
                  <c:v>1994.9166666667099</c:v>
                </c:pt>
                <c:pt idx="299">
                  <c:v>1995.00000000005</c:v>
                </c:pt>
                <c:pt idx="300">
                  <c:v>1995.0833333333801</c:v>
                </c:pt>
                <c:pt idx="301">
                  <c:v>1995.1666666667099</c:v>
                </c:pt>
                <c:pt idx="302">
                  <c:v>1995.25000000005</c:v>
                </c:pt>
                <c:pt idx="303">
                  <c:v>1995.3333333333801</c:v>
                </c:pt>
                <c:pt idx="304">
                  <c:v>1995.4166666667099</c:v>
                </c:pt>
                <c:pt idx="305">
                  <c:v>1995.50000000005</c:v>
                </c:pt>
                <c:pt idx="306">
                  <c:v>1995.5833333333801</c:v>
                </c:pt>
                <c:pt idx="307">
                  <c:v>1995.6666666667099</c:v>
                </c:pt>
                <c:pt idx="308">
                  <c:v>1995.75000000005</c:v>
                </c:pt>
                <c:pt idx="309">
                  <c:v>1995.8333333333801</c:v>
                </c:pt>
                <c:pt idx="310">
                  <c:v>1995.9166666667099</c:v>
                </c:pt>
                <c:pt idx="311">
                  <c:v>1996.00000000005</c:v>
                </c:pt>
                <c:pt idx="312">
                  <c:v>1996.0833333333801</c:v>
                </c:pt>
                <c:pt idx="313">
                  <c:v>1996.1666666667099</c:v>
                </c:pt>
                <c:pt idx="314">
                  <c:v>1996.25000000005</c:v>
                </c:pt>
                <c:pt idx="315">
                  <c:v>1996.3333333333801</c:v>
                </c:pt>
                <c:pt idx="316">
                  <c:v>1996.4166666667099</c:v>
                </c:pt>
                <c:pt idx="317">
                  <c:v>1996.50000000005</c:v>
                </c:pt>
                <c:pt idx="318">
                  <c:v>1996.5833333333801</c:v>
                </c:pt>
                <c:pt idx="319">
                  <c:v>1996.6666666667099</c:v>
                </c:pt>
                <c:pt idx="320">
                  <c:v>1996.75000000005</c:v>
                </c:pt>
                <c:pt idx="321">
                  <c:v>1996.8333333333801</c:v>
                </c:pt>
                <c:pt idx="322">
                  <c:v>1996.9166666667199</c:v>
                </c:pt>
                <c:pt idx="323">
                  <c:v>1997.00000000005</c:v>
                </c:pt>
                <c:pt idx="324">
                  <c:v>1997.0833333333801</c:v>
                </c:pt>
                <c:pt idx="325">
                  <c:v>1997.1666666667199</c:v>
                </c:pt>
                <c:pt idx="326">
                  <c:v>1997.25000000005</c:v>
                </c:pt>
                <c:pt idx="327">
                  <c:v>1997.3333333333801</c:v>
                </c:pt>
                <c:pt idx="328">
                  <c:v>1997.4166666667199</c:v>
                </c:pt>
                <c:pt idx="329">
                  <c:v>1997.50000000005</c:v>
                </c:pt>
                <c:pt idx="330">
                  <c:v>1997.5833333333801</c:v>
                </c:pt>
                <c:pt idx="331">
                  <c:v>1997.6666666667199</c:v>
                </c:pt>
                <c:pt idx="332">
                  <c:v>1997.75000000005</c:v>
                </c:pt>
                <c:pt idx="333">
                  <c:v>1997.8333333333801</c:v>
                </c:pt>
                <c:pt idx="334">
                  <c:v>1997.9166666667199</c:v>
                </c:pt>
                <c:pt idx="335">
                  <c:v>1998.00000000005</c:v>
                </c:pt>
                <c:pt idx="336">
                  <c:v>1998.0833333333801</c:v>
                </c:pt>
                <c:pt idx="337">
                  <c:v>1998.1666666667199</c:v>
                </c:pt>
                <c:pt idx="338">
                  <c:v>1998.25000000005</c:v>
                </c:pt>
                <c:pt idx="339">
                  <c:v>1998.3333333333801</c:v>
                </c:pt>
                <c:pt idx="340">
                  <c:v>1998.4166666667199</c:v>
                </c:pt>
                <c:pt idx="341">
                  <c:v>1998.50000000005</c:v>
                </c:pt>
                <c:pt idx="342">
                  <c:v>1998.5833333333901</c:v>
                </c:pt>
                <c:pt idx="343">
                  <c:v>1998.6666666667199</c:v>
                </c:pt>
                <c:pt idx="344">
                  <c:v>1998.75000000005</c:v>
                </c:pt>
                <c:pt idx="345">
                  <c:v>1998.8333333333901</c:v>
                </c:pt>
                <c:pt idx="346">
                  <c:v>1998.9166666667199</c:v>
                </c:pt>
                <c:pt idx="347">
                  <c:v>1999.00000000005</c:v>
                </c:pt>
                <c:pt idx="348">
                  <c:v>1999.0833333333901</c:v>
                </c:pt>
                <c:pt idx="349">
                  <c:v>1999.1666666667199</c:v>
                </c:pt>
                <c:pt idx="350">
                  <c:v>1999.25000000005</c:v>
                </c:pt>
                <c:pt idx="351">
                  <c:v>1999.3333333333901</c:v>
                </c:pt>
                <c:pt idx="352">
                  <c:v>1999.4166666667199</c:v>
                </c:pt>
                <c:pt idx="353">
                  <c:v>1999.50000000005</c:v>
                </c:pt>
                <c:pt idx="354">
                  <c:v>1999.5833333333901</c:v>
                </c:pt>
                <c:pt idx="355">
                  <c:v>1999.6666666667199</c:v>
                </c:pt>
                <c:pt idx="356">
                  <c:v>1999.75000000005</c:v>
                </c:pt>
                <c:pt idx="357">
                  <c:v>1999.8333333333901</c:v>
                </c:pt>
                <c:pt idx="358">
                  <c:v>1999.9166666667199</c:v>
                </c:pt>
                <c:pt idx="359">
                  <c:v>2000.00000000005</c:v>
                </c:pt>
                <c:pt idx="360">
                  <c:v>2000.0833333333901</c:v>
                </c:pt>
                <c:pt idx="361">
                  <c:v>2000.1666666667199</c:v>
                </c:pt>
                <c:pt idx="362">
                  <c:v>2000.25000000005</c:v>
                </c:pt>
                <c:pt idx="363">
                  <c:v>2000.3333333333901</c:v>
                </c:pt>
                <c:pt idx="364">
                  <c:v>2000.4166666667199</c:v>
                </c:pt>
                <c:pt idx="365">
                  <c:v>2000.50000000006</c:v>
                </c:pt>
                <c:pt idx="366">
                  <c:v>2000.5833333333901</c:v>
                </c:pt>
                <c:pt idx="367">
                  <c:v>2000.6666666667199</c:v>
                </c:pt>
                <c:pt idx="368">
                  <c:v>2000.75000000006</c:v>
                </c:pt>
                <c:pt idx="369">
                  <c:v>2000.8333333333901</c:v>
                </c:pt>
                <c:pt idx="370">
                  <c:v>2000.9166666667199</c:v>
                </c:pt>
                <c:pt idx="371">
                  <c:v>2001.00000000006</c:v>
                </c:pt>
                <c:pt idx="372">
                  <c:v>2001.0833333333901</c:v>
                </c:pt>
                <c:pt idx="373">
                  <c:v>2001.1666666667199</c:v>
                </c:pt>
                <c:pt idx="374">
                  <c:v>2001.25000000006</c:v>
                </c:pt>
                <c:pt idx="375">
                  <c:v>2001.3333333333901</c:v>
                </c:pt>
                <c:pt idx="376">
                  <c:v>2001.4166666667199</c:v>
                </c:pt>
                <c:pt idx="377">
                  <c:v>2001.50000000006</c:v>
                </c:pt>
                <c:pt idx="378">
                  <c:v>2001.5833333333901</c:v>
                </c:pt>
                <c:pt idx="379">
                  <c:v>2001.6666666667199</c:v>
                </c:pt>
                <c:pt idx="380">
                  <c:v>2001.75000000006</c:v>
                </c:pt>
                <c:pt idx="381">
                  <c:v>2001.8333333333901</c:v>
                </c:pt>
                <c:pt idx="382">
                  <c:v>2001.9166666667199</c:v>
                </c:pt>
                <c:pt idx="383">
                  <c:v>2002.00000000006</c:v>
                </c:pt>
                <c:pt idx="384">
                  <c:v>2002.0833333333901</c:v>
                </c:pt>
                <c:pt idx="385">
                  <c:v>2002.1666666667199</c:v>
                </c:pt>
                <c:pt idx="386">
                  <c:v>2002.25000000006</c:v>
                </c:pt>
                <c:pt idx="387">
                  <c:v>2002.3333333333901</c:v>
                </c:pt>
                <c:pt idx="388">
                  <c:v>2002.41666666673</c:v>
                </c:pt>
                <c:pt idx="389">
                  <c:v>2002.50000000006</c:v>
                </c:pt>
                <c:pt idx="390">
                  <c:v>2002.5833333333901</c:v>
                </c:pt>
                <c:pt idx="391">
                  <c:v>2002.66666666673</c:v>
                </c:pt>
                <c:pt idx="392">
                  <c:v>2002.75000000006</c:v>
                </c:pt>
                <c:pt idx="393">
                  <c:v>2002.8333333333901</c:v>
                </c:pt>
                <c:pt idx="394">
                  <c:v>2002.91666666673</c:v>
                </c:pt>
                <c:pt idx="395">
                  <c:v>2003.00000000006</c:v>
                </c:pt>
                <c:pt idx="396">
                  <c:v>2003.0833333333901</c:v>
                </c:pt>
                <c:pt idx="397">
                  <c:v>2003.16666666673</c:v>
                </c:pt>
                <c:pt idx="398">
                  <c:v>2003.25000000006</c:v>
                </c:pt>
                <c:pt idx="399">
                  <c:v>2003.3333333333901</c:v>
                </c:pt>
                <c:pt idx="400">
                  <c:v>2003.41666666673</c:v>
                </c:pt>
                <c:pt idx="401">
                  <c:v>2003.50000000006</c:v>
                </c:pt>
                <c:pt idx="402">
                  <c:v>2003.5833333333901</c:v>
                </c:pt>
                <c:pt idx="403">
                  <c:v>2003.66666666673</c:v>
                </c:pt>
                <c:pt idx="404">
                  <c:v>2003.75000000006</c:v>
                </c:pt>
                <c:pt idx="405">
                  <c:v>2003.8333333333901</c:v>
                </c:pt>
                <c:pt idx="406">
                  <c:v>2003.91666666673</c:v>
                </c:pt>
                <c:pt idx="407">
                  <c:v>2004.00000000006</c:v>
                </c:pt>
                <c:pt idx="408">
                  <c:v>2004.0833333334001</c:v>
                </c:pt>
                <c:pt idx="409">
                  <c:v>2004.16666666673</c:v>
                </c:pt>
                <c:pt idx="410">
                  <c:v>2004.25000000006</c:v>
                </c:pt>
                <c:pt idx="411">
                  <c:v>2004.3333333334001</c:v>
                </c:pt>
                <c:pt idx="412">
                  <c:v>2004.41666666673</c:v>
                </c:pt>
                <c:pt idx="413">
                  <c:v>2004.50000000006</c:v>
                </c:pt>
                <c:pt idx="414">
                  <c:v>2004.5833333334001</c:v>
                </c:pt>
                <c:pt idx="415">
                  <c:v>2004.66666666673</c:v>
                </c:pt>
                <c:pt idx="416">
                  <c:v>2004.75000000006</c:v>
                </c:pt>
                <c:pt idx="417">
                  <c:v>2004.8333333334001</c:v>
                </c:pt>
                <c:pt idx="418">
                  <c:v>2004.91666666673</c:v>
                </c:pt>
                <c:pt idx="419">
                  <c:v>2005.00000000006</c:v>
                </c:pt>
                <c:pt idx="420">
                  <c:v>2005.0833333334001</c:v>
                </c:pt>
                <c:pt idx="421">
                  <c:v>2005.16666666673</c:v>
                </c:pt>
                <c:pt idx="422">
                  <c:v>2005.25000000006</c:v>
                </c:pt>
                <c:pt idx="423">
                  <c:v>2005.3333333334001</c:v>
                </c:pt>
                <c:pt idx="424">
                  <c:v>2005.41666666673</c:v>
                </c:pt>
                <c:pt idx="425">
                  <c:v>2005.50000000006</c:v>
                </c:pt>
                <c:pt idx="426">
                  <c:v>2005.5833333334001</c:v>
                </c:pt>
                <c:pt idx="427">
                  <c:v>2005.66666666673</c:v>
                </c:pt>
                <c:pt idx="428">
                  <c:v>2005.75000000006</c:v>
                </c:pt>
                <c:pt idx="429">
                  <c:v>2005.8333333334001</c:v>
                </c:pt>
                <c:pt idx="430">
                  <c:v>2005.91666666673</c:v>
                </c:pt>
                <c:pt idx="431">
                  <c:v>2006.00000000007</c:v>
                </c:pt>
                <c:pt idx="432">
                  <c:v>2006.0833333334001</c:v>
                </c:pt>
                <c:pt idx="433">
                  <c:v>2006.16666666673</c:v>
                </c:pt>
                <c:pt idx="434">
                  <c:v>2006.25000000007</c:v>
                </c:pt>
                <c:pt idx="435">
                  <c:v>2006.3333333334001</c:v>
                </c:pt>
                <c:pt idx="436">
                  <c:v>2006.41666666673</c:v>
                </c:pt>
                <c:pt idx="437">
                  <c:v>2006.50000000007</c:v>
                </c:pt>
                <c:pt idx="438">
                  <c:v>2006.5833333334001</c:v>
                </c:pt>
                <c:pt idx="439">
                  <c:v>2006.66666666673</c:v>
                </c:pt>
                <c:pt idx="440">
                  <c:v>2006.75000000007</c:v>
                </c:pt>
                <c:pt idx="441">
                  <c:v>2006.8333333334001</c:v>
                </c:pt>
                <c:pt idx="442">
                  <c:v>2006.91666666673</c:v>
                </c:pt>
                <c:pt idx="443">
                  <c:v>2007.00000000007</c:v>
                </c:pt>
                <c:pt idx="444">
                  <c:v>2007.0833333334001</c:v>
                </c:pt>
                <c:pt idx="445">
                  <c:v>2007.16666666673</c:v>
                </c:pt>
                <c:pt idx="446">
                  <c:v>2007.25000000007</c:v>
                </c:pt>
                <c:pt idx="447">
                  <c:v>2007.3333333334001</c:v>
                </c:pt>
                <c:pt idx="448">
                  <c:v>2007.41666666673</c:v>
                </c:pt>
                <c:pt idx="449">
                  <c:v>2007.50000000007</c:v>
                </c:pt>
                <c:pt idx="450">
                  <c:v>2007.5833333334001</c:v>
                </c:pt>
                <c:pt idx="451">
                  <c:v>2007.66666666673</c:v>
                </c:pt>
                <c:pt idx="452">
                  <c:v>2007.75000000007</c:v>
                </c:pt>
                <c:pt idx="453">
                  <c:v>2007.8333333334001</c:v>
                </c:pt>
                <c:pt idx="454">
                  <c:v>2007.91666666674</c:v>
                </c:pt>
                <c:pt idx="455">
                  <c:v>2008.00000000007</c:v>
                </c:pt>
                <c:pt idx="456">
                  <c:v>2008.0833333334001</c:v>
                </c:pt>
                <c:pt idx="457">
                  <c:v>2008.16666666674</c:v>
                </c:pt>
                <c:pt idx="458">
                  <c:v>2008.25000000007</c:v>
                </c:pt>
                <c:pt idx="459">
                  <c:v>2008.3333333334001</c:v>
                </c:pt>
                <c:pt idx="460">
                  <c:v>2008.41666666674</c:v>
                </c:pt>
                <c:pt idx="461">
                  <c:v>2008.50000000007</c:v>
                </c:pt>
                <c:pt idx="462">
                  <c:v>2008.5833333334001</c:v>
                </c:pt>
                <c:pt idx="463">
                  <c:v>2008.66666666674</c:v>
                </c:pt>
                <c:pt idx="464">
                  <c:v>2008.75000000007</c:v>
                </c:pt>
                <c:pt idx="465">
                  <c:v>2008.8333333334001</c:v>
                </c:pt>
                <c:pt idx="466">
                  <c:v>2008.91666666674</c:v>
                </c:pt>
                <c:pt idx="467">
                  <c:v>2009.00000000007</c:v>
                </c:pt>
                <c:pt idx="468">
                  <c:v>2009.0833333334001</c:v>
                </c:pt>
                <c:pt idx="469">
                  <c:v>2009.16666666674</c:v>
                </c:pt>
                <c:pt idx="470">
                  <c:v>2009.25000000007</c:v>
                </c:pt>
                <c:pt idx="471">
                  <c:v>2009.3333333334001</c:v>
                </c:pt>
                <c:pt idx="472">
                  <c:v>2009.41666666674</c:v>
                </c:pt>
                <c:pt idx="473">
                  <c:v>2009.50000000007</c:v>
                </c:pt>
                <c:pt idx="474">
                  <c:v>2009.5833333334101</c:v>
                </c:pt>
                <c:pt idx="475">
                  <c:v>2009.66666666674</c:v>
                </c:pt>
                <c:pt idx="476">
                  <c:v>2009.75000000007</c:v>
                </c:pt>
                <c:pt idx="477">
                  <c:v>2009.8333333334101</c:v>
                </c:pt>
                <c:pt idx="478">
                  <c:v>2009.91666666674</c:v>
                </c:pt>
                <c:pt idx="479">
                  <c:v>2010.00000000007</c:v>
                </c:pt>
                <c:pt idx="480">
                  <c:v>2010.0833333334101</c:v>
                </c:pt>
                <c:pt idx="481">
                  <c:v>2010.16666666674</c:v>
                </c:pt>
                <c:pt idx="482">
                  <c:v>2010.25000000007</c:v>
                </c:pt>
                <c:pt idx="483">
                  <c:v>2010.3333333334101</c:v>
                </c:pt>
                <c:pt idx="484">
                  <c:v>2010.41666666674</c:v>
                </c:pt>
                <c:pt idx="485">
                  <c:v>2010.50000000007</c:v>
                </c:pt>
                <c:pt idx="486">
                  <c:v>2010.5833333334101</c:v>
                </c:pt>
                <c:pt idx="487">
                  <c:v>2010.66666666674</c:v>
                </c:pt>
                <c:pt idx="488">
                  <c:v>2010.75000000007</c:v>
                </c:pt>
                <c:pt idx="489">
                  <c:v>2010.8333333334101</c:v>
                </c:pt>
                <c:pt idx="490">
                  <c:v>2010.91666666674</c:v>
                </c:pt>
                <c:pt idx="491">
                  <c:v>2011.00000000007</c:v>
                </c:pt>
                <c:pt idx="492">
                  <c:v>2011.0833333334101</c:v>
                </c:pt>
                <c:pt idx="493">
                  <c:v>2011.16666666674</c:v>
                </c:pt>
                <c:pt idx="494">
                  <c:v>2011.25000000007</c:v>
                </c:pt>
                <c:pt idx="495">
                  <c:v>2011.3333333334101</c:v>
                </c:pt>
                <c:pt idx="496">
                  <c:v>2011.41666666674</c:v>
                </c:pt>
                <c:pt idx="497">
                  <c:v>2011.50000000008</c:v>
                </c:pt>
                <c:pt idx="498">
                  <c:v>2011.5833333334101</c:v>
                </c:pt>
                <c:pt idx="499">
                  <c:v>2011.66666666674</c:v>
                </c:pt>
                <c:pt idx="500">
                  <c:v>2011.75000000008</c:v>
                </c:pt>
                <c:pt idx="501">
                  <c:v>2011.8333333334101</c:v>
                </c:pt>
                <c:pt idx="502">
                  <c:v>2011.91666666674</c:v>
                </c:pt>
                <c:pt idx="503">
                  <c:v>2012.00000000008</c:v>
                </c:pt>
                <c:pt idx="504">
                  <c:v>2012.0833333334101</c:v>
                </c:pt>
                <c:pt idx="505">
                  <c:v>2012.16666666674</c:v>
                </c:pt>
                <c:pt idx="506">
                  <c:v>2012.25000000008</c:v>
                </c:pt>
                <c:pt idx="507">
                  <c:v>2012.3333333334101</c:v>
                </c:pt>
              </c:numCache>
            </c:numRef>
          </c:cat>
          <c:val>
            <c:numRef>
              <c:f>Sheet1!$H$6:$H$513</c:f>
              <c:numCache>
                <c:formatCode>General</c:formatCode>
                <c:ptCount val="508"/>
                <c:pt idx="0">
                  <c:v>1</c:v>
                </c:pt>
                <c:pt idx="1">
                  <c:v>1</c:v>
                </c:pt>
                <c:pt idx="2">
                  <c:v>1</c:v>
                </c:pt>
                <c:pt idx="3">
                  <c:v>1</c:v>
                </c:pt>
                <c:pt idx="4">
                  <c:v>1</c:v>
                </c:pt>
                <c:pt idx="5">
                  <c:v>1</c:v>
                </c:pt>
                <c:pt idx="6">
                  <c:v>1</c:v>
                </c:pt>
                <c:pt idx="7">
                  <c:v>1</c:v>
                </c:pt>
                <c:pt idx="8">
                  <c:v>1</c:v>
                </c:pt>
                <c:pt idx="9">
                  <c:v>1</c:v>
                </c:pt>
                <c:pt idx="10">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120">
                  <c:v>1</c:v>
                </c:pt>
                <c:pt idx="121">
                  <c:v>1</c:v>
                </c:pt>
                <c:pt idx="122">
                  <c:v>1</c:v>
                </c:pt>
                <c:pt idx="123">
                  <c:v>1</c:v>
                </c:pt>
                <c:pt idx="124">
                  <c:v>1</c:v>
                </c:pt>
                <c:pt idx="125">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245">
                  <c:v>1</c:v>
                </c:pt>
                <c:pt idx="246">
                  <c:v>1</c:v>
                </c:pt>
                <c:pt idx="247">
                  <c:v>1</c:v>
                </c:pt>
                <c:pt idx="248">
                  <c:v>1</c:v>
                </c:pt>
                <c:pt idx="249">
                  <c:v>1</c:v>
                </c:pt>
                <c:pt idx="250">
                  <c:v>1</c:v>
                </c:pt>
                <c:pt idx="251">
                  <c:v>1</c:v>
                </c:pt>
                <c:pt idx="252">
                  <c:v>1</c:v>
                </c:pt>
                <c:pt idx="374">
                  <c:v>1</c:v>
                </c:pt>
                <c:pt idx="375">
                  <c:v>1</c:v>
                </c:pt>
                <c:pt idx="376">
                  <c:v>1</c:v>
                </c:pt>
                <c:pt idx="377">
                  <c:v>1</c:v>
                </c:pt>
                <c:pt idx="378">
                  <c:v>1</c:v>
                </c:pt>
                <c:pt idx="379">
                  <c:v>1</c:v>
                </c:pt>
                <c:pt idx="380">
                  <c:v>1</c:v>
                </c:pt>
                <c:pt idx="381">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numCache>
            </c:numRef>
          </c:val>
          <c:extLst>
            <c:ext xmlns:c16="http://schemas.microsoft.com/office/drawing/2014/chart" uri="{C3380CC4-5D6E-409C-BE32-E72D297353CC}">
              <c16:uniqueId val="{00000000-4F92-4A60-91DB-5BF92AAB86B7}"/>
            </c:ext>
          </c:extLst>
        </c:ser>
        <c:dLbls>
          <c:showLegendKey val="0"/>
          <c:showVal val="0"/>
          <c:showCatName val="0"/>
          <c:showSerName val="0"/>
          <c:showPercent val="0"/>
          <c:showBubbleSize val="0"/>
        </c:dLbls>
        <c:gapWidth val="0"/>
        <c:overlap val="39"/>
        <c:axId val="102197888"/>
        <c:axId val="102196352"/>
      </c:barChart>
      <c:scatterChart>
        <c:scatterStyle val="lineMarker"/>
        <c:varyColors val="0"/>
        <c:ser>
          <c:idx val="0"/>
          <c:order val="0"/>
          <c:tx>
            <c:strRef>
              <c:f>Sheet1!$G$5</c:f>
              <c:strCache>
                <c:ptCount val="1"/>
                <c:pt idx="0">
                  <c:v>Index</c:v>
                </c:pt>
              </c:strCache>
            </c:strRef>
          </c:tx>
          <c:spPr>
            <a:ln w="38100">
              <a:solidFill>
                <a:srgbClr val="0000FF"/>
              </a:solidFill>
            </a:ln>
          </c:spPr>
          <c:marker>
            <c:symbol val="none"/>
          </c:marker>
          <c:xVal>
            <c:numRef>
              <c:f>Sheet1!$F$6:$F$513</c:f>
              <c:numCache>
                <c:formatCode>0.00</c:formatCode>
                <c:ptCount val="508"/>
                <c:pt idx="0">
                  <c:v>1970.083333333333</c:v>
                </c:pt>
                <c:pt idx="1">
                  <c:v>1970.166666666667</c:v>
                </c:pt>
                <c:pt idx="2">
                  <c:v>1970.25</c:v>
                </c:pt>
                <c:pt idx="3">
                  <c:v>1970.333333333333</c:v>
                </c:pt>
                <c:pt idx="4">
                  <c:v>1970.416666666667</c:v>
                </c:pt>
                <c:pt idx="5">
                  <c:v>1970.5</c:v>
                </c:pt>
                <c:pt idx="6">
                  <c:v>1970.583333333333</c:v>
                </c:pt>
                <c:pt idx="7">
                  <c:v>1970.666666666667</c:v>
                </c:pt>
                <c:pt idx="8">
                  <c:v>1970.75</c:v>
                </c:pt>
                <c:pt idx="9">
                  <c:v>1970.833333333333</c:v>
                </c:pt>
                <c:pt idx="10">
                  <c:v>1970.916666666667</c:v>
                </c:pt>
                <c:pt idx="11">
                  <c:v>1971</c:v>
                </c:pt>
                <c:pt idx="12">
                  <c:v>1971.0833333333401</c:v>
                </c:pt>
                <c:pt idx="13">
                  <c:v>1971.1666666666699</c:v>
                </c:pt>
                <c:pt idx="14">
                  <c:v>1971.25</c:v>
                </c:pt>
                <c:pt idx="15">
                  <c:v>1971.3333333333401</c:v>
                </c:pt>
                <c:pt idx="16">
                  <c:v>1971.4166666666699</c:v>
                </c:pt>
                <c:pt idx="17">
                  <c:v>1971.5</c:v>
                </c:pt>
                <c:pt idx="18">
                  <c:v>1971.5833333333401</c:v>
                </c:pt>
                <c:pt idx="19">
                  <c:v>1971.6666666666699</c:v>
                </c:pt>
                <c:pt idx="20">
                  <c:v>1971.75</c:v>
                </c:pt>
                <c:pt idx="21">
                  <c:v>1971.8333333333401</c:v>
                </c:pt>
                <c:pt idx="22">
                  <c:v>1971.9166666666699</c:v>
                </c:pt>
                <c:pt idx="23">
                  <c:v>1972</c:v>
                </c:pt>
                <c:pt idx="24">
                  <c:v>1972.0833333333401</c:v>
                </c:pt>
                <c:pt idx="25">
                  <c:v>1972.1666666666699</c:v>
                </c:pt>
                <c:pt idx="26">
                  <c:v>1972.25</c:v>
                </c:pt>
                <c:pt idx="27">
                  <c:v>1972.3333333333401</c:v>
                </c:pt>
                <c:pt idx="28">
                  <c:v>1972.4166666666699</c:v>
                </c:pt>
                <c:pt idx="29">
                  <c:v>1972.5</c:v>
                </c:pt>
                <c:pt idx="30">
                  <c:v>1972.5833333333401</c:v>
                </c:pt>
                <c:pt idx="31">
                  <c:v>1972.6666666666699</c:v>
                </c:pt>
                <c:pt idx="32">
                  <c:v>1972.75</c:v>
                </c:pt>
                <c:pt idx="33">
                  <c:v>1972.8333333333401</c:v>
                </c:pt>
                <c:pt idx="34">
                  <c:v>1972.9166666666699</c:v>
                </c:pt>
                <c:pt idx="35">
                  <c:v>1973.00000000001</c:v>
                </c:pt>
                <c:pt idx="36">
                  <c:v>1973.0833333333401</c:v>
                </c:pt>
                <c:pt idx="37">
                  <c:v>1973.1666666666699</c:v>
                </c:pt>
                <c:pt idx="38">
                  <c:v>1973.25000000001</c:v>
                </c:pt>
                <c:pt idx="39">
                  <c:v>1973.3333333333401</c:v>
                </c:pt>
                <c:pt idx="40">
                  <c:v>1973.4166666666699</c:v>
                </c:pt>
                <c:pt idx="41">
                  <c:v>1973.50000000001</c:v>
                </c:pt>
                <c:pt idx="42">
                  <c:v>1973.5833333333401</c:v>
                </c:pt>
                <c:pt idx="43">
                  <c:v>1973.6666666666699</c:v>
                </c:pt>
                <c:pt idx="44">
                  <c:v>1973.75000000001</c:v>
                </c:pt>
                <c:pt idx="45">
                  <c:v>1973.8333333333401</c:v>
                </c:pt>
                <c:pt idx="46">
                  <c:v>1973.9166666666699</c:v>
                </c:pt>
                <c:pt idx="47">
                  <c:v>1974.00000000001</c:v>
                </c:pt>
                <c:pt idx="48">
                  <c:v>1974.0833333333401</c:v>
                </c:pt>
                <c:pt idx="49">
                  <c:v>1974.1666666666699</c:v>
                </c:pt>
                <c:pt idx="50">
                  <c:v>1974.25000000001</c:v>
                </c:pt>
                <c:pt idx="51">
                  <c:v>1974.3333333333401</c:v>
                </c:pt>
                <c:pt idx="52">
                  <c:v>1974.4166666666699</c:v>
                </c:pt>
                <c:pt idx="53">
                  <c:v>1974.50000000001</c:v>
                </c:pt>
                <c:pt idx="54">
                  <c:v>1974.5833333333401</c:v>
                </c:pt>
                <c:pt idx="55">
                  <c:v>1974.6666666666699</c:v>
                </c:pt>
                <c:pt idx="56">
                  <c:v>1974.75000000001</c:v>
                </c:pt>
                <c:pt idx="57">
                  <c:v>1974.8333333333401</c:v>
                </c:pt>
                <c:pt idx="58">
                  <c:v>1974.9166666666799</c:v>
                </c:pt>
                <c:pt idx="59">
                  <c:v>1975.00000000001</c:v>
                </c:pt>
                <c:pt idx="60">
                  <c:v>1975.0833333333401</c:v>
                </c:pt>
                <c:pt idx="61">
                  <c:v>1975.1666666666799</c:v>
                </c:pt>
                <c:pt idx="62">
                  <c:v>1975.25000000001</c:v>
                </c:pt>
                <c:pt idx="63">
                  <c:v>1975.3333333333401</c:v>
                </c:pt>
                <c:pt idx="64">
                  <c:v>1975.4166666666799</c:v>
                </c:pt>
                <c:pt idx="65">
                  <c:v>1975.50000000001</c:v>
                </c:pt>
                <c:pt idx="66">
                  <c:v>1975.5833333333401</c:v>
                </c:pt>
                <c:pt idx="67">
                  <c:v>1975.6666666666799</c:v>
                </c:pt>
                <c:pt idx="68">
                  <c:v>1975.75000000001</c:v>
                </c:pt>
                <c:pt idx="69">
                  <c:v>1975.8333333333401</c:v>
                </c:pt>
                <c:pt idx="70">
                  <c:v>1975.9166666666799</c:v>
                </c:pt>
                <c:pt idx="71">
                  <c:v>1976.00000000001</c:v>
                </c:pt>
                <c:pt idx="72">
                  <c:v>1976.0833333333401</c:v>
                </c:pt>
                <c:pt idx="73">
                  <c:v>1976.1666666666799</c:v>
                </c:pt>
                <c:pt idx="74">
                  <c:v>1976.25000000001</c:v>
                </c:pt>
                <c:pt idx="75">
                  <c:v>1976.3333333333401</c:v>
                </c:pt>
                <c:pt idx="76">
                  <c:v>1976.4166666666799</c:v>
                </c:pt>
                <c:pt idx="77">
                  <c:v>1976.50000000001</c:v>
                </c:pt>
                <c:pt idx="78">
                  <c:v>1976.5833333333501</c:v>
                </c:pt>
                <c:pt idx="79">
                  <c:v>1976.6666666666799</c:v>
                </c:pt>
                <c:pt idx="80">
                  <c:v>1976.75000000001</c:v>
                </c:pt>
                <c:pt idx="81">
                  <c:v>1976.8333333333501</c:v>
                </c:pt>
                <c:pt idx="82">
                  <c:v>1976.9166666666799</c:v>
                </c:pt>
                <c:pt idx="83">
                  <c:v>1977.00000000001</c:v>
                </c:pt>
                <c:pt idx="84">
                  <c:v>1977.0833333333501</c:v>
                </c:pt>
                <c:pt idx="85">
                  <c:v>1977.1666666666799</c:v>
                </c:pt>
                <c:pt idx="86">
                  <c:v>1977.25000000001</c:v>
                </c:pt>
                <c:pt idx="87">
                  <c:v>1977.3333333333501</c:v>
                </c:pt>
                <c:pt idx="88">
                  <c:v>1977.4166666666799</c:v>
                </c:pt>
                <c:pt idx="89">
                  <c:v>1977.50000000001</c:v>
                </c:pt>
                <c:pt idx="90">
                  <c:v>1977.5833333333501</c:v>
                </c:pt>
                <c:pt idx="91">
                  <c:v>1977.6666666666799</c:v>
                </c:pt>
                <c:pt idx="92">
                  <c:v>1977.75000000001</c:v>
                </c:pt>
                <c:pt idx="93">
                  <c:v>1977.8333333333501</c:v>
                </c:pt>
                <c:pt idx="94">
                  <c:v>1977.9166666666799</c:v>
                </c:pt>
                <c:pt idx="95">
                  <c:v>1978.00000000001</c:v>
                </c:pt>
                <c:pt idx="96">
                  <c:v>1978.0833333333501</c:v>
                </c:pt>
                <c:pt idx="97">
                  <c:v>1978.1666666666799</c:v>
                </c:pt>
                <c:pt idx="98">
                  <c:v>1978.25000000001</c:v>
                </c:pt>
                <c:pt idx="99">
                  <c:v>1978.3333333333501</c:v>
                </c:pt>
                <c:pt idx="100">
                  <c:v>1978.4166666666799</c:v>
                </c:pt>
                <c:pt idx="101">
                  <c:v>1978.50000000002</c:v>
                </c:pt>
                <c:pt idx="102">
                  <c:v>1978.5833333333501</c:v>
                </c:pt>
                <c:pt idx="103">
                  <c:v>1978.6666666666799</c:v>
                </c:pt>
                <c:pt idx="104">
                  <c:v>1978.75000000002</c:v>
                </c:pt>
                <c:pt idx="105">
                  <c:v>1978.8333333333501</c:v>
                </c:pt>
                <c:pt idx="106">
                  <c:v>1978.9166666666799</c:v>
                </c:pt>
                <c:pt idx="107">
                  <c:v>1979.00000000002</c:v>
                </c:pt>
                <c:pt idx="108">
                  <c:v>1979.0833333333501</c:v>
                </c:pt>
                <c:pt idx="109">
                  <c:v>1979.1666666666799</c:v>
                </c:pt>
                <c:pt idx="110">
                  <c:v>1979.25000000002</c:v>
                </c:pt>
                <c:pt idx="111">
                  <c:v>1979.3333333333501</c:v>
                </c:pt>
                <c:pt idx="112">
                  <c:v>1979.4166666666799</c:v>
                </c:pt>
                <c:pt idx="113">
                  <c:v>1979.50000000002</c:v>
                </c:pt>
                <c:pt idx="114">
                  <c:v>1979.5833333333501</c:v>
                </c:pt>
                <c:pt idx="115">
                  <c:v>1979.6666666666799</c:v>
                </c:pt>
                <c:pt idx="116">
                  <c:v>1979.75000000002</c:v>
                </c:pt>
                <c:pt idx="117">
                  <c:v>1979.8333333333501</c:v>
                </c:pt>
                <c:pt idx="118">
                  <c:v>1979.9166666666799</c:v>
                </c:pt>
                <c:pt idx="119">
                  <c:v>1980.00000000002</c:v>
                </c:pt>
                <c:pt idx="120">
                  <c:v>1980.0833333333501</c:v>
                </c:pt>
                <c:pt idx="121">
                  <c:v>1980.1666666666799</c:v>
                </c:pt>
                <c:pt idx="122">
                  <c:v>1980.25000000002</c:v>
                </c:pt>
                <c:pt idx="123">
                  <c:v>1980.3333333333501</c:v>
                </c:pt>
                <c:pt idx="124">
                  <c:v>1980.4166666666899</c:v>
                </c:pt>
                <c:pt idx="125">
                  <c:v>1980.50000000002</c:v>
                </c:pt>
                <c:pt idx="126">
                  <c:v>1980.5833333333501</c:v>
                </c:pt>
                <c:pt idx="127">
                  <c:v>1980.6666666666899</c:v>
                </c:pt>
                <c:pt idx="128">
                  <c:v>1980.75000000002</c:v>
                </c:pt>
                <c:pt idx="129">
                  <c:v>1980.8333333333501</c:v>
                </c:pt>
                <c:pt idx="130">
                  <c:v>1980.9166666666899</c:v>
                </c:pt>
                <c:pt idx="131">
                  <c:v>1981.00000000002</c:v>
                </c:pt>
                <c:pt idx="132">
                  <c:v>1981.0833333333501</c:v>
                </c:pt>
                <c:pt idx="133">
                  <c:v>1981.1666666666899</c:v>
                </c:pt>
                <c:pt idx="134">
                  <c:v>1981.25000000002</c:v>
                </c:pt>
                <c:pt idx="135">
                  <c:v>1981.3333333333501</c:v>
                </c:pt>
                <c:pt idx="136">
                  <c:v>1981.4166666666899</c:v>
                </c:pt>
                <c:pt idx="137">
                  <c:v>1981.50000000002</c:v>
                </c:pt>
                <c:pt idx="138">
                  <c:v>1981.5833333333501</c:v>
                </c:pt>
                <c:pt idx="139">
                  <c:v>1981.6666666666899</c:v>
                </c:pt>
                <c:pt idx="140">
                  <c:v>1981.75000000002</c:v>
                </c:pt>
                <c:pt idx="141">
                  <c:v>1981.8333333333501</c:v>
                </c:pt>
                <c:pt idx="142">
                  <c:v>1981.9166666666899</c:v>
                </c:pt>
                <c:pt idx="143">
                  <c:v>1982.00000000002</c:v>
                </c:pt>
                <c:pt idx="144">
                  <c:v>1982.0833333333601</c:v>
                </c:pt>
                <c:pt idx="145">
                  <c:v>1982.1666666666899</c:v>
                </c:pt>
                <c:pt idx="146">
                  <c:v>1982.25000000002</c:v>
                </c:pt>
                <c:pt idx="147">
                  <c:v>1982.3333333333601</c:v>
                </c:pt>
                <c:pt idx="148">
                  <c:v>1982.4166666666899</c:v>
                </c:pt>
                <c:pt idx="149">
                  <c:v>1982.50000000002</c:v>
                </c:pt>
                <c:pt idx="150">
                  <c:v>1982.5833333333601</c:v>
                </c:pt>
                <c:pt idx="151">
                  <c:v>1982.6666666666899</c:v>
                </c:pt>
                <c:pt idx="152">
                  <c:v>1982.75000000002</c:v>
                </c:pt>
                <c:pt idx="153">
                  <c:v>1982.8333333333601</c:v>
                </c:pt>
                <c:pt idx="154">
                  <c:v>1982.9166666666899</c:v>
                </c:pt>
                <c:pt idx="155">
                  <c:v>1983.00000000002</c:v>
                </c:pt>
                <c:pt idx="156">
                  <c:v>1983.0833333333601</c:v>
                </c:pt>
                <c:pt idx="157">
                  <c:v>1983.1666666666899</c:v>
                </c:pt>
                <c:pt idx="158">
                  <c:v>1983.25000000002</c:v>
                </c:pt>
                <c:pt idx="159">
                  <c:v>1983.3333333333601</c:v>
                </c:pt>
                <c:pt idx="160">
                  <c:v>1983.4166666666899</c:v>
                </c:pt>
                <c:pt idx="161">
                  <c:v>1983.50000000002</c:v>
                </c:pt>
                <c:pt idx="162">
                  <c:v>1983.5833333333601</c:v>
                </c:pt>
                <c:pt idx="163">
                  <c:v>1983.6666666666899</c:v>
                </c:pt>
                <c:pt idx="164">
                  <c:v>1983.75000000002</c:v>
                </c:pt>
                <c:pt idx="165">
                  <c:v>1983.8333333333601</c:v>
                </c:pt>
                <c:pt idx="166">
                  <c:v>1983.9166666666899</c:v>
                </c:pt>
                <c:pt idx="167">
                  <c:v>1984.00000000003</c:v>
                </c:pt>
                <c:pt idx="168">
                  <c:v>1984.0833333333601</c:v>
                </c:pt>
                <c:pt idx="169">
                  <c:v>1984.1666666666899</c:v>
                </c:pt>
                <c:pt idx="170">
                  <c:v>1984.25000000003</c:v>
                </c:pt>
                <c:pt idx="171">
                  <c:v>1984.3333333333601</c:v>
                </c:pt>
                <c:pt idx="172">
                  <c:v>1984.4166666666899</c:v>
                </c:pt>
                <c:pt idx="173">
                  <c:v>1984.50000000003</c:v>
                </c:pt>
                <c:pt idx="174">
                  <c:v>1984.5833333333601</c:v>
                </c:pt>
                <c:pt idx="175">
                  <c:v>1984.6666666666899</c:v>
                </c:pt>
                <c:pt idx="176">
                  <c:v>1984.75000000003</c:v>
                </c:pt>
                <c:pt idx="177">
                  <c:v>1984.8333333333601</c:v>
                </c:pt>
                <c:pt idx="178">
                  <c:v>1984.9166666666899</c:v>
                </c:pt>
                <c:pt idx="179">
                  <c:v>1985.00000000003</c:v>
                </c:pt>
                <c:pt idx="180">
                  <c:v>1985.0833333333601</c:v>
                </c:pt>
                <c:pt idx="181">
                  <c:v>1985.1666666666899</c:v>
                </c:pt>
                <c:pt idx="182">
                  <c:v>1985.25000000003</c:v>
                </c:pt>
                <c:pt idx="183">
                  <c:v>1985.3333333333601</c:v>
                </c:pt>
                <c:pt idx="184">
                  <c:v>1985.4166666666899</c:v>
                </c:pt>
                <c:pt idx="185">
                  <c:v>1985.50000000003</c:v>
                </c:pt>
                <c:pt idx="186">
                  <c:v>1985.5833333333601</c:v>
                </c:pt>
                <c:pt idx="187">
                  <c:v>1985.6666666666899</c:v>
                </c:pt>
                <c:pt idx="188">
                  <c:v>1985.75000000003</c:v>
                </c:pt>
                <c:pt idx="189">
                  <c:v>1985.8333333333601</c:v>
                </c:pt>
                <c:pt idx="190">
                  <c:v>1985.9166666666999</c:v>
                </c:pt>
                <c:pt idx="191">
                  <c:v>1986.00000000003</c:v>
                </c:pt>
                <c:pt idx="192">
                  <c:v>1986.0833333333601</c:v>
                </c:pt>
                <c:pt idx="193">
                  <c:v>1986.1666666666999</c:v>
                </c:pt>
                <c:pt idx="194">
                  <c:v>1986.25000000003</c:v>
                </c:pt>
                <c:pt idx="195">
                  <c:v>1986.3333333333601</c:v>
                </c:pt>
                <c:pt idx="196">
                  <c:v>1986.4166666666999</c:v>
                </c:pt>
                <c:pt idx="197">
                  <c:v>1986.50000000003</c:v>
                </c:pt>
                <c:pt idx="198">
                  <c:v>1986.5833333333601</c:v>
                </c:pt>
                <c:pt idx="199">
                  <c:v>1986.6666666666999</c:v>
                </c:pt>
                <c:pt idx="200">
                  <c:v>1986.75000000003</c:v>
                </c:pt>
                <c:pt idx="201">
                  <c:v>1986.8333333333601</c:v>
                </c:pt>
                <c:pt idx="202">
                  <c:v>1986.9166666666999</c:v>
                </c:pt>
                <c:pt idx="203">
                  <c:v>1987.00000000003</c:v>
                </c:pt>
                <c:pt idx="204">
                  <c:v>1987.0833333333601</c:v>
                </c:pt>
                <c:pt idx="205">
                  <c:v>1987.1666666666999</c:v>
                </c:pt>
                <c:pt idx="206">
                  <c:v>1987.25000000003</c:v>
                </c:pt>
                <c:pt idx="207">
                  <c:v>1987.3333333333601</c:v>
                </c:pt>
                <c:pt idx="208">
                  <c:v>1987.4166666666999</c:v>
                </c:pt>
                <c:pt idx="209">
                  <c:v>1987.50000000003</c:v>
                </c:pt>
                <c:pt idx="210">
                  <c:v>1987.5833333333701</c:v>
                </c:pt>
                <c:pt idx="211">
                  <c:v>1987.6666666666999</c:v>
                </c:pt>
                <c:pt idx="212">
                  <c:v>1987.75000000003</c:v>
                </c:pt>
                <c:pt idx="213">
                  <c:v>1987.8333333333701</c:v>
                </c:pt>
                <c:pt idx="214">
                  <c:v>1987.9166666666999</c:v>
                </c:pt>
                <c:pt idx="215">
                  <c:v>1988.00000000003</c:v>
                </c:pt>
                <c:pt idx="216">
                  <c:v>1988.0833333333701</c:v>
                </c:pt>
                <c:pt idx="217">
                  <c:v>1988.1666666666999</c:v>
                </c:pt>
                <c:pt idx="218">
                  <c:v>1988.25000000003</c:v>
                </c:pt>
                <c:pt idx="219">
                  <c:v>1988.3333333333701</c:v>
                </c:pt>
                <c:pt idx="220">
                  <c:v>1988.4166666666999</c:v>
                </c:pt>
                <c:pt idx="221">
                  <c:v>1988.50000000003</c:v>
                </c:pt>
                <c:pt idx="222">
                  <c:v>1988.5833333333701</c:v>
                </c:pt>
                <c:pt idx="223">
                  <c:v>1988.6666666666999</c:v>
                </c:pt>
                <c:pt idx="224">
                  <c:v>1988.75000000003</c:v>
                </c:pt>
                <c:pt idx="225">
                  <c:v>1988.8333333333701</c:v>
                </c:pt>
                <c:pt idx="226">
                  <c:v>1988.9166666666999</c:v>
                </c:pt>
                <c:pt idx="227">
                  <c:v>1989.00000000003</c:v>
                </c:pt>
                <c:pt idx="228">
                  <c:v>1989.0833333333701</c:v>
                </c:pt>
                <c:pt idx="229">
                  <c:v>1989.1666666666999</c:v>
                </c:pt>
                <c:pt idx="230">
                  <c:v>1989.25000000003</c:v>
                </c:pt>
                <c:pt idx="231">
                  <c:v>1989.3333333333701</c:v>
                </c:pt>
                <c:pt idx="232">
                  <c:v>1989.4166666666999</c:v>
                </c:pt>
                <c:pt idx="233">
                  <c:v>1989.50000000004</c:v>
                </c:pt>
                <c:pt idx="234">
                  <c:v>1989.5833333333701</c:v>
                </c:pt>
                <c:pt idx="235">
                  <c:v>1989.6666666666999</c:v>
                </c:pt>
                <c:pt idx="236">
                  <c:v>1989.75000000004</c:v>
                </c:pt>
                <c:pt idx="237">
                  <c:v>1989.8333333333701</c:v>
                </c:pt>
                <c:pt idx="238">
                  <c:v>1989.9166666666999</c:v>
                </c:pt>
                <c:pt idx="239">
                  <c:v>1990.00000000004</c:v>
                </c:pt>
                <c:pt idx="240">
                  <c:v>1990.0833333333701</c:v>
                </c:pt>
                <c:pt idx="241">
                  <c:v>1990.1666666666999</c:v>
                </c:pt>
                <c:pt idx="242">
                  <c:v>1990.25000000004</c:v>
                </c:pt>
                <c:pt idx="243">
                  <c:v>1990.3333333333701</c:v>
                </c:pt>
                <c:pt idx="244">
                  <c:v>1990.4166666666999</c:v>
                </c:pt>
                <c:pt idx="245">
                  <c:v>1990.50000000004</c:v>
                </c:pt>
                <c:pt idx="246">
                  <c:v>1990.5833333333701</c:v>
                </c:pt>
                <c:pt idx="247">
                  <c:v>1990.6666666666999</c:v>
                </c:pt>
                <c:pt idx="248">
                  <c:v>1990.75000000004</c:v>
                </c:pt>
                <c:pt idx="249">
                  <c:v>1990.8333333333701</c:v>
                </c:pt>
                <c:pt idx="250">
                  <c:v>1990.9166666666999</c:v>
                </c:pt>
                <c:pt idx="251">
                  <c:v>1991.00000000004</c:v>
                </c:pt>
                <c:pt idx="252">
                  <c:v>1991.0833333333701</c:v>
                </c:pt>
                <c:pt idx="253">
                  <c:v>1991.1666666666999</c:v>
                </c:pt>
                <c:pt idx="254">
                  <c:v>1991.25000000004</c:v>
                </c:pt>
                <c:pt idx="255">
                  <c:v>1991.3333333333701</c:v>
                </c:pt>
                <c:pt idx="256">
                  <c:v>1991.4166666667099</c:v>
                </c:pt>
                <c:pt idx="257">
                  <c:v>1991.50000000004</c:v>
                </c:pt>
                <c:pt idx="258">
                  <c:v>1991.5833333333701</c:v>
                </c:pt>
                <c:pt idx="259">
                  <c:v>1991.6666666667099</c:v>
                </c:pt>
                <c:pt idx="260">
                  <c:v>1991.75000000004</c:v>
                </c:pt>
                <c:pt idx="261">
                  <c:v>1991.8333333333701</c:v>
                </c:pt>
                <c:pt idx="262">
                  <c:v>1991.9166666667099</c:v>
                </c:pt>
                <c:pt idx="263">
                  <c:v>1992.00000000004</c:v>
                </c:pt>
                <c:pt idx="264">
                  <c:v>1992.0833333333701</c:v>
                </c:pt>
                <c:pt idx="265">
                  <c:v>1992.1666666667099</c:v>
                </c:pt>
                <c:pt idx="266">
                  <c:v>1992.25000000004</c:v>
                </c:pt>
                <c:pt idx="267">
                  <c:v>1992.3333333333701</c:v>
                </c:pt>
                <c:pt idx="268">
                  <c:v>1992.4166666667099</c:v>
                </c:pt>
                <c:pt idx="269">
                  <c:v>1992.50000000004</c:v>
                </c:pt>
                <c:pt idx="270">
                  <c:v>1992.5833333333701</c:v>
                </c:pt>
                <c:pt idx="271">
                  <c:v>1992.6666666667099</c:v>
                </c:pt>
                <c:pt idx="272">
                  <c:v>1992.75000000004</c:v>
                </c:pt>
                <c:pt idx="273">
                  <c:v>1992.8333333333701</c:v>
                </c:pt>
                <c:pt idx="274">
                  <c:v>1992.9166666667099</c:v>
                </c:pt>
                <c:pt idx="275">
                  <c:v>1993.00000000004</c:v>
                </c:pt>
                <c:pt idx="276">
                  <c:v>1993.0833333333801</c:v>
                </c:pt>
                <c:pt idx="277">
                  <c:v>1993.1666666667099</c:v>
                </c:pt>
                <c:pt idx="278">
                  <c:v>1993.25000000004</c:v>
                </c:pt>
                <c:pt idx="279">
                  <c:v>1993.3333333333801</c:v>
                </c:pt>
                <c:pt idx="280">
                  <c:v>1993.4166666667099</c:v>
                </c:pt>
                <c:pt idx="281">
                  <c:v>1993.50000000004</c:v>
                </c:pt>
                <c:pt idx="282">
                  <c:v>1993.5833333333801</c:v>
                </c:pt>
                <c:pt idx="283">
                  <c:v>1993.6666666667099</c:v>
                </c:pt>
                <c:pt idx="284">
                  <c:v>1993.75000000004</c:v>
                </c:pt>
                <c:pt idx="285">
                  <c:v>1993.8333333333801</c:v>
                </c:pt>
                <c:pt idx="286">
                  <c:v>1993.9166666667099</c:v>
                </c:pt>
                <c:pt idx="287">
                  <c:v>1994.00000000004</c:v>
                </c:pt>
                <c:pt idx="288">
                  <c:v>1994.0833333333801</c:v>
                </c:pt>
                <c:pt idx="289">
                  <c:v>1994.1666666667099</c:v>
                </c:pt>
                <c:pt idx="290">
                  <c:v>1994.25000000004</c:v>
                </c:pt>
                <c:pt idx="291">
                  <c:v>1994.3333333333801</c:v>
                </c:pt>
                <c:pt idx="292">
                  <c:v>1994.4166666667099</c:v>
                </c:pt>
                <c:pt idx="293">
                  <c:v>1994.50000000004</c:v>
                </c:pt>
                <c:pt idx="294">
                  <c:v>1994.5833333333801</c:v>
                </c:pt>
                <c:pt idx="295">
                  <c:v>1994.6666666667099</c:v>
                </c:pt>
                <c:pt idx="296">
                  <c:v>1994.75000000004</c:v>
                </c:pt>
                <c:pt idx="297">
                  <c:v>1994.8333333333801</c:v>
                </c:pt>
                <c:pt idx="298">
                  <c:v>1994.9166666667099</c:v>
                </c:pt>
                <c:pt idx="299">
                  <c:v>1995.00000000005</c:v>
                </c:pt>
                <c:pt idx="300">
                  <c:v>1995.0833333333801</c:v>
                </c:pt>
                <c:pt idx="301">
                  <c:v>1995.1666666667099</c:v>
                </c:pt>
                <c:pt idx="302">
                  <c:v>1995.25000000005</c:v>
                </c:pt>
                <c:pt idx="303">
                  <c:v>1995.3333333333801</c:v>
                </c:pt>
                <c:pt idx="304">
                  <c:v>1995.4166666667099</c:v>
                </c:pt>
                <c:pt idx="305">
                  <c:v>1995.50000000005</c:v>
                </c:pt>
                <c:pt idx="306">
                  <c:v>1995.5833333333801</c:v>
                </c:pt>
                <c:pt idx="307">
                  <c:v>1995.6666666667099</c:v>
                </c:pt>
                <c:pt idx="308">
                  <c:v>1995.75000000005</c:v>
                </c:pt>
                <c:pt idx="309">
                  <c:v>1995.8333333333801</c:v>
                </c:pt>
                <c:pt idx="310">
                  <c:v>1995.9166666667099</c:v>
                </c:pt>
                <c:pt idx="311">
                  <c:v>1996.00000000005</c:v>
                </c:pt>
                <c:pt idx="312">
                  <c:v>1996.0833333333801</c:v>
                </c:pt>
                <c:pt idx="313">
                  <c:v>1996.1666666667099</c:v>
                </c:pt>
                <c:pt idx="314">
                  <c:v>1996.25000000005</c:v>
                </c:pt>
                <c:pt idx="315">
                  <c:v>1996.3333333333801</c:v>
                </c:pt>
                <c:pt idx="316">
                  <c:v>1996.4166666667099</c:v>
                </c:pt>
                <c:pt idx="317">
                  <c:v>1996.50000000005</c:v>
                </c:pt>
                <c:pt idx="318">
                  <c:v>1996.5833333333801</c:v>
                </c:pt>
                <c:pt idx="319">
                  <c:v>1996.6666666667099</c:v>
                </c:pt>
                <c:pt idx="320">
                  <c:v>1996.75000000005</c:v>
                </c:pt>
                <c:pt idx="321">
                  <c:v>1996.8333333333801</c:v>
                </c:pt>
                <c:pt idx="322">
                  <c:v>1996.9166666667199</c:v>
                </c:pt>
                <c:pt idx="323">
                  <c:v>1997.00000000005</c:v>
                </c:pt>
                <c:pt idx="324">
                  <c:v>1997.0833333333801</c:v>
                </c:pt>
                <c:pt idx="325">
                  <c:v>1997.1666666667199</c:v>
                </c:pt>
                <c:pt idx="326">
                  <c:v>1997.25000000005</c:v>
                </c:pt>
                <c:pt idx="327">
                  <c:v>1997.3333333333801</c:v>
                </c:pt>
                <c:pt idx="328">
                  <c:v>1997.4166666667199</c:v>
                </c:pt>
                <c:pt idx="329">
                  <c:v>1997.50000000005</c:v>
                </c:pt>
                <c:pt idx="330">
                  <c:v>1997.5833333333801</c:v>
                </c:pt>
                <c:pt idx="331">
                  <c:v>1997.6666666667199</c:v>
                </c:pt>
                <c:pt idx="332">
                  <c:v>1997.75000000005</c:v>
                </c:pt>
                <c:pt idx="333">
                  <c:v>1997.8333333333801</c:v>
                </c:pt>
                <c:pt idx="334">
                  <c:v>1997.9166666667199</c:v>
                </c:pt>
                <c:pt idx="335">
                  <c:v>1998.00000000005</c:v>
                </c:pt>
                <c:pt idx="336">
                  <c:v>1998.0833333333801</c:v>
                </c:pt>
                <c:pt idx="337">
                  <c:v>1998.1666666667199</c:v>
                </c:pt>
                <c:pt idx="338">
                  <c:v>1998.25000000005</c:v>
                </c:pt>
                <c:pt idx="339">
                  <c:v>1998.3333333333801</c:v>
                </c:pt>
                <c:pt idx="340">
                  <c:v>1998.4166666667199</c:v>
                </c:pt>
                <c:pt idx="341">
                  <c:v>1998.50000000005</c:v>
                </c:pt>
                <c:pt idx="342">
                  <c:v>1998.5833333333901</c:v>
                </c:pt>
                <c:pt idx="343">
                  <c:v>1998.6666666667199</c:v>
                </c:pt>
                <c:pt idx="344">
                  <c:v>1998.75000000005</c:v>
                </c:pt>
                <c:pt idx="345">
                  <c:v>1998.8333333333901</c:v>
                </c:pt>
                <c:pt idx="346">
                  <c:v>1998.9166666667199</c:v>
                </c:pt>
                <c:pt idx="347">
                  <c:v>1999.00000000005</c:v>
                </c:pt>
                <c:pt idx="348">
                  <c:v>1999.0833333333901</c:v>
                </c:pt>
                <c:pt idx="349">
                  <c:v>1999.1666666667199</c:v>
                </c:pt>
                <c:pt idx="350">
                  <c:v>1999.25000000005</c:v>
                </c:pt>
                <c:pt idx="351">
                  <c:v>1999.3333333333901</c:v>
                </c:pt>
                <c:pt idx="352">
                  <c:v>1999.4166666667199</c:v>
                </c:pt>
                <c:pt idx="353">
                  <c:v>1999.50000000005</c:v>
                </c:pt>
                <c:pt idx="354">
                  <c:v>1999.5833333333901</c:v>
                </c:pt>
                <c:pt idx="355">
                  <c:v>1999.6666666667199</c:v>
                </c:pt>
                <c:pt idx="356">
                  <c:v>1999.75000000005</c:v>
                </c:pt>
                <c:pt idx="357">
                  <c:v>1999.8333333333901</c:v>
                </c:pt>
                <c:pt idx="358">
                  <c:v>1999.9166666667199</c:v>
                </c:pt>
                <c:pt idx="359">
                  <c:v>2000.00000000005</c:v>
                </c:pt>
                <c:pt idx="360">
                  <c:v>2000.0833333333901</c:v>
                </c:pt>
                <c:pt idx="361">
                  <c:v>2000.1666666667199</c:v>
                </c:pt>
                <c:pt idx="362">
                  <c:v>2000.25000000005</c:v>
                </c:pt>
                <c:pt idx="363">
                  <c:v>2000.3333333333901</c:v>
                </c:pt>
                <c:pt idx="364">
                  <c:v>2000.4166666667199</c:v>
                </c:pt>
                <c:pt idx="365">
                  <c:v>2000.50000000006</c:v>
                </c:pt>
                <c:pt idx="366">
                  <c:v>2000.5833333333901</c:v>
                </c:pt>
                <c:pt idx="367">
                  <c:v>2000.6666666667199</c:v>
                </c:pt>
                <c:pt idx="368">
                  <c:v>2000.75000000006</c:v>
                </c:pt>
                <c:pt idx="369">
                  <c:v>2000.8333333333901</c:v>
                </c:pt>
                <c:pt idx="370">
                  <c:v>2000.9166666667199</c:v>
                </c:pt>
                <c:pt idx="371">
                  <c:v>2001.00000000006</c:v>
                </c:pt>
                <c:pt idx="372">
                  <c:v>2001.0833333333901</c:v>
                </c:pt>
                <c:pt idx="373">
                  <c:v>2001.1666666667199</c:v>
                </c:pt>
                <c:pt idx="374">
                  <c:v>2001.25000000006</c:v>
                </c:pt>
                <c:pt idx="375">
                  <c:v>2001.3333333333901</c:v>
                </c:pt>
                <c:pt idx="376">
                  <c:v>2001.4166666667199</c:v>
                </c:pt>
                <c:pt idx="377">
                  <c:v>2001.50000000006</c:v>
                </c:pt>
                <c:pt idx="378">
                  <c:v>2001.5833333333901</c:v>
                </c:pt>
                <c:pt idx="379">
                  <c:v>2001.6666666667199</c:v>
                </c:pt>
                <c:pt idx="380">
                  <c:v>2001.75000000006</c:v>
                </c:pt>
                <c:pt idx="381">
                  <c:v>2001.8333333333901</c:v>
                </c:pt>
                <c:pt idx="382">
                  <c:v>2001.9166666667199</c:v>
                </c:pt>
                <c:pt idx="383">
                  <c:v>2002.00000000006</c:v>
                </c:pt>
                <c:pt idx="384">
                  <c:v>2002.0833333333901</c:v>
                </c:pt>
                <c:pt idx="385">
                  <c:v>2002.1666666667199</c:v>
                </c:pt>
                <c:pt idx="386">
                  <c:v>2002.25000000006</c:v>
                </c:pt>
                <c:pt idx="387">
                  <c:v>2002.3333333333901</c:v>
                </c:pt>
                <c:pt idx="388">
                  <c:v>2002.41666666673</c:v>
                </c:pt>
                <c:pt idx="389">
                  <c:v>2002.50000000006</c:v>
                </c:pt>
                <c:pt idx="390">
                  <c:v>2002.5833333333901</c:v>
                </c:pt>
                <c:pt idx="391">
                  <c:v>2002.66666666673</c:v>
                </c:pt>
                <c:pt idx="392">
                  <c:v>2002.75000000006</c:v>
                </c:pt>
                <c:pt idx="393">
                  <c:v>2002.8333333333901</c:v>
                </c:pt>
                <c:pt idx="394">
                  <c:v>2002.91666666673</c:v>
                </c:pt>
                <c:pt idx="395">
                  <c:v>2003.00000000006</c:v>
                </c:pt>
                <c:pt idx="396">
                  <c:v>2003.0833333333901</c:v>
                </c:pt>
                <c:pt idx="397">
                  <c:v>2003.16666666673</c:v>
                </c:pt>
                <c:pt idx="398">
                  <c:v>2003.25000000006</c:v>
                </c:pt>
                <c:pt idx="399">
                  <c:v>2003.3333333333901</c:v>
                </c:pt>
                <c:pt idx="400">
                  <c:v>2003.41666666673</c:v>
                </c:pt>
                <c:pt idx="401">
                  <c:v>2003.50000000006</c:v>
                </c:pt>
                <c:pt idx="402">
                  <c:v>2003.5833333333901</c:v>
                </c:pt>
                <c:pt idx="403">
                  <c:v>2003.66666666673</c:v>
                </c:pt>
                <c:pt idx="404">
                  <c:v>2003.75000000006</c:v>
                </c:pt>
                <c:pt idx="405">
                  <c:v>2003.8333333333901</c:v>
                </c:pt>
                <c:pt idx="406">
                  <c:v>2003.91666666673</c:v>
                </c:pt>
                <c:pt idx="407">
                  <c:v>2004.00000000006</c:v>
                </c:pt>
                <c:pt idx="408">
                  <c:v>2004.0833333334001</c:v>
                </c:pt>
                <c:pt idx="409">
                  <c:v>2004.16666666673</c:v>
                </c:pt>
                <c:pt idx="410">
                  <c:v>2004.25000000006</c:v>
                </c:pt>
                <c:pt idx="411">
                  <c:v>2004.3333333334001</c:v>
                </c:pt>
                <c:pt idx="412">
                  <c:v>2004.41666666673</c:v>
                </c:pt>
                <c:pt idx="413">
                  <c:v>2004.50000000006</c:v>
                </c:pt>
                <c:pt idx="414">
                  <c:v>2004.5833333334001</c:v>
                </c:pt>
                <c:pt idx="415">
                  <c:v>2004.66666666673</c:v>
                </c:pt>
                <c:pt idx="416">
                  <c:v>2004.75000000006</c:v>
                </c:pt>
                <c:pt idx="417">
                  <c:v>2004.8333333334001</c:v>
                </c:pt>
                <c:pt idx="418">
                  <c:v>2004.91666666673</c:v>
                </c:pt>
                <c:pt idx="419">
                  <c:v>2005.00000000006</c:v>
                </c:pt>
                <c:pt idx="420">
                  <c:v>2005.0833333334001</c:v>
                </c:pt>
                <c:pt idx="421">
                  <c:v>2005.16666666673</c:v>
                </c:pt>
                <c:pt idx="422">
                  <c:v>2005.25000000006</c:v>
                </c:pt>
                <c:pt idx="423">
                  <c:v>2005.3333333334001</c:v>
                </c:pt>
                <c:pt idx="424">
                  <c:v>2005.41666666673</c:v>
                </c:pt>
                <c:pt idx="425">
                  <c:v>2005.50000000006</c:v>
                </c:pt>
                <c:pt idx="426">
                  <c:v>2005.5833333334001</c:v>
                </c:pt>
                <c:pt idx="427">
                  <c:v>2005.66666666673</c:v>
                </c:pt>
                <c:pt idx="428">
                  <c:v>2005.75000000006</c:v>
                </c:pt>
                <c:pt idx="429">
                  <c:v>2005.8333333334001</c:v>
                </c:pt>
                <c:pt idx="430">
                  <c:v>2005.91666666673</c:v>
                </c:pt>
                <c:pt idx="431">
                  <c:v>2006.00000000007</c:v>
                </c:pt>
                <c:pt idx="432">
                  <c:v>2006.0833333334001</c:v>
                </c:pt>
                <c:pt idx="433">
                  <c:v>2006.16666666673</c:v>
                </c:pt>
                <c:pt idx="434">
                  <c:v>2006.25000000007</c:v>
                </c:pt>
                <c:pt idx="435">
                  <c:v>2006.3333333334001</c:v>
                </c:pt>
                <c:pt idx="436">
                  <c:v>2006.41666666673</c:v>
                </c:pt>
                <c:pt idx="437">
                  <c:v>2006.50000000007</c:v>
                </c:pt>
                <c:pt idx="438">
                  <c:v>2006.5833333334001</c:v>
                </c:pt>
                <c:pt idx="439">
                  <c:v>2006.66666666673</c:v>
                </c:pt>
                <c:pt idx="440">
                  <c:v>2006.75000000007</c:v>
                </c:pt>
                <c:pt idx="441">
                  <c:v>2006.8333333334001</c:v>
                </c:pt>
                <c:pt idx="442">
                  <c:v>2006.91666666673</c:v>
                </c:pt>
                <c:pt idx="443">
                  <c:v>2007.00000000007</c:v>
                </c:pt>
                <c:pt idx="444">
                  <c:v>2007.0833333334001</c:v>
                </c:pt>
                <c:pt idx="445">
                  <c:v>2007.16666666673</c:v>
                </c:pt>
                <c:pt idx="446">
                  <c:v>2007.25000000007</c:v>
                </c:pt>
                <c:pt idx="447">
                  <c:v>2007.3333333334001</c:v>
                </c:pt>
                <c:pt idx="448">
                  <c:v>2007.41666666673</c:v>
                </c:pt>
                <c:pt idx="449">
                  <c:v>2007.50000000007</c:v>
                </c:pt>
                <c:pt idx="450">
                  <c:v>2007.5833333334001</c:v>
                </c:pt>
                <c:pt idx="451">
                  <c:v>2007.66666666673</c:v>
                </c:pt>
                <c:pt idx="452">
                  <c:v>2007.75000000007</c:v>
                </c:pt>
                <c:pt idx="453">
                  <c:v>2007.8333333334001</c:v>
                </c:pt>
                <c:pt idx="454">
                  <c:v>2007.91666666674</c:v>
                </c:pt>
                <c:pt idx="455">
                  <c:v>2008.00000000007</c:v>
                </c:pt>
                <c:pt idx="456">
                  <c:v>2008.0833333334001</c:v>
                </c:pt>
                <c:pt idx="457">
                  <c:v>2008.16666666674</c:v>
                </c:pt>
                <c:pt idx="458">
                  <c:v>2008.25000000007</c:v>
                </c:pt>
                <c:pt idx="459">
                  <c:v>2008.3333333334001</c:v>
                </c:pt>
                <c:pt idx="460">
                  <c:v>2008.41666666674</c:v>
                </c:pt>
                <c:pt idx="461">
                  <c:v>2008.50000000007</c:v>
                </c:pt>
                <c:pt idx="462">
                  <c:v>2008.5833333334001</c:v>
                </c:pt>
                <c:pt idx="463">
                  <c:v>2008.66666666674</c:v>
                </c:pt>
                <c:pt idx="464">
                  <c:v>2008.75000000007</c:v>
                </c:pt>
                <c:pt idx="465">
                  <c:v>2008.8333333334001</c:v>
                </c:pt>
                <c:pt idx="466">
                  <c:v>2008.91666666674</c:v>
                </c:pt>
                <c:pt idx="467">
                  <c:v>2009.00000000007</c:v>
                </c:pt>
                <c:pt idx="468">
                  <c:v>2009.0833333334001</c:v>
                </c:pt>
                <c:pt idx="469">
                  <c:v>2009.16666666674</c:v>
                </c:pt>
                <c:pt idx="470">
                  <c:v>2009.25000000007</c:v>
                </c:pt>
                <c:pt idx="471">
                  <c:v>2009.3333333334001</c:v>
                </c:pt>
                <c:pt idx="472">
                  <c:v>2009.41666666674</c:v>
                </c:pt>
                <c:pt idx="473">
                  <c:v>2009.50000000007</c:v>
                </c:pt>
                <c:pt idx="474">
                  <c:v>2009.5833333334101</c:v>
                </c:pt>
                <c:pt idx="475">
                  <c:v>2009.66666666674</c:v>
                </c:pt>
                <c:pt idx="476">
                  <c:v>2009.75000000007</c:v>
                </c:pt>
                <c:pt idx="477">
                  <c:v>2009.8333333334101</c:v>
                </c:pt>
                <c:pt idx="478">
                  <c:v>2009.91666666674</c:v>
                </c:pt>
                <c:pt idx="479">
                  <c:v>2010.00000000007</c:v>
                </c:pt>
                <c:pt idx="480">
                  <c:v>2010.0833333334101</c:v>
                </c:pt>
                <c:pt idx="481">
                  <c:v>2010.16666666674</c:v>
                </c:pt>
                <c:pt idx="482">
                  <c:v>2010.25000000007</c:v>
                </c:pt>
                <c:pt idx="483">
                  <c:v>2010.3333333334101</c:v>
                </c:pt>
                <c:pt idx="484">
                  <c:v>2010.41666666674</c:v>
                </c:pt>
                <c:pt idx="485">
                  <c:v>2010.50000000007</c:v>
                </c:pt>
                <c:pt idx="486">
                  <c:v>2010.5833333334101</c:v>
                </c:pt>
                <c:pt idx="487">
                  <c:v>2010.66666666674</c:v>
                </c:pt>
                <c:pt idx="488">
                  <c:v>2010.75000000007</c:v>
                </c:pt>
                <c:pt idx="489">
                  <c:v>2010.8333333334101</c:v>
                </c:pt>
                <c:pt idx="490">
                  <c:v>2010.91666666674</c:v>
                </c:pt>
                <c:pt idx="491">
                  <c:v>2011.00000000007</c:v>
                </c:pt>
                <c:pt idx="492">
                  <c:v>2011.0833333334101</c:v>
                </c:pt>
                <c:pt idx="493">
                  <c:v>2011.16666666674</c:v>
                </c:pt>
                <c:pt idx="494">
                  <c:v>2011.25000000007</c:v>
                </c:pt>
                <c:pt idx="495">
                  <c:v>2011.3333333334101</c:v>
                </c:pt>
                <c:pt idx="496">
                  <c:v>2011.41666666674</c:v>
                </c:pt>
                <c:pt idx="497">
                  <c:v>2011.50000000008</c:v>
                </c:pt>
                <c:pt idx="498">
                  <c:v>2011.5833333334101</c:v>
                </c:pt>
                <c:pt idx="499">
                  <c:v>2011.66666666674</c:v>
                </c:pt>
                <c:pt idx="500">
                  <c:v>2011.75000000008</c:v>
                </c:pt>
                <c:pt idx="501">
                  <c:v>2011.8333333334101</c:v>
                </c:pt>
                <c:pt idx="502">
                  <c:v>2011.91666666674</c:v>
                </c:pt>
                <c:pt idx="503">
                  <c:v>2012.00000000008</c:v>
                </c:pt>
                <c:pt idx="504">
                  <c:v>2012.0833333334101</c:v>
                </c:pt>
                <c:pt idx="505">
                  <c:v>2012.16666666674</c:v>
                </c:pt>
                <c:pt idx="506">
                  <c:v>2012.25000000008</c:v>
                </c:pt>
                <c:pt idx="507">
                  <c:v>2012.3333333334101</c:v>
                </c:pt>
              </c:numCache>
            </c:numRef>
          </c:xVal>
          <c:yVal>
            <c:numRef>
              <c:f>Sheet1!$G$6:$G$513</c:f>
              <c:numCache>
                <c:formatCode>General</c:formatCode>
                <c:ptCount val="508"/>
                <c:pt idx="0">
                  <c:v>44.1</c:v>
                </c:pt>
                <c:pt idx="1">
                  <c:v>43.8</c:v>
                </c:pt>
                <c:pt idx="2">
                  <c:v>43.5</c:v>
                </c:pt>
                <c:pt idx="3">
                  <c:v>43.1</c:v>
                </c:pt>
                <c:pt idx="4">
                  <c:v>43.1</c:v>
                </c:pt>
                <c:pt idx="5">
                  <c:v>43.1</c:v>
                </c:pt>
                <c:pt idx="6">
                  <c:v>43.3</c:v>
                </c:pt>
                <c:pt idx="7">
                  <c:v>43.4</c:v>
                </c:pt>
                <c:pt idx="8">
                  <c:v>43.4</c:v>
                </c:pt>
                <c:pt idx="9">
                  <c:v>43.3</c:v>
                </c:pt>
                <c:pt idx="10">
                  <c:v>43.3</c:v>
                </c:pt>
                <c:pt idx="11">
                  <c:v>43.9</c:v>
                </c:pt>
                <c:pt idx="12">
                  <c:v>44.1</c:v>
                </c:pt>
                <c:pt idx="13">
                  <c:v>44.6</c:v>
                </c:pt>
                <c:pt idx="14">
                  <c:v>45</c:v>
                </c:pt>
                <c:pt idx="15">
                  <c:v>45.1</c:v>
                </c:pt>
                <c:pt idx="16">
                  <c:v>45.5</c:v>
                </c:pt>
                <c:pt idx="17">
                  <c:v>45.6</c:v>
                </c:pt>
                <c:pt idx="18">
                  <c:v>45.7</c:v>
                </c:pt>
                <c:pt idx="19">
                  <c:v>45.9</c:v>
                </c:pt>
                <c:pt idx="20">
                  <c:v>46.1</c:v>
                </c:pt>
                <c:pt idx="21">
                  <c:v>46.4</c:v>
                </c:pt>
                <c:pt idx="22">
                  <c:v>46.5</c:v>
                </c:pt>
                <c:pt idx="23">
                  <c:v>47.1</c:v>
                </c:pt>
                <c:pt idx="24">
                  <c:v>47.5</c:v>
                </c:pt>
                <c:pt idx="25">
                  <c:v>48.1</c:v>
                </c:pt>
                <c:pt idx="26">
                  <c:v>48.5</c:v>
                </c:pt>
                <c:pt idx="27">
                  <c:v>48.8</c:v>
                </c:pt>
                <c:pt idx="28">
                  <c:v>49</c:v>
                </c:pt>
                <c:pt idx="29">
                  <c:v>49.4</c:v>
                </c:pt>
                <c:pt idx="30">
                  <c:v>49.7</c:v>
                </c:pt>
                <c:pt idx="31">
                  <c:v>50.4</c:v>
                </c:pt>
                <c:pt idx="32">
                  <c:v>50.9</c:v>
                </c:pt>
                <c:pt idx="33">
                  <c:v>51.4</c:v>
                </c:pt>
                <c:pt idx="34">
                  <c:v>51.9</c:v>
                </c:pt>
                <c:pt idx="35">
                  <c:v>52.5</c:v>
                </c:pt>
                <c:pt idx="36">
                  <c:v>52.8</c:v>
                </c:pt>
                <c:pt idx="37">
                  <c:v>53</c:v>
                </c:pt>
                <c:pt idx="38">
                  <c:v>52.9</c:v>
                </c:pt>
                <c:pt idx="39">
                  <c:v>52.7</c:v>
                </c:pt>
                <c:pt idx="40">
                  <c:v>52.6</c:v>
                </c:pt>
                <c:pt idx="41">
                  <c:v>52.5</c:v>
                </c:pt>
                <c:pt idx="42">
                  <c:v>52.2</c:v>
                </c:pt>
                <c:pt idx="43">
                  <c:v>51.7</c:v>
                </c:pt>
                <c:pt idx="44">
                  <c:v>51.5</c:v>
                </c:pt>
                <c:pt idx="45">
                  <c:v>51.4</c:v>
                </c:pt>
                <c:pt idx="46">
                  <c:v>51.2</c:v>
                </c:pt>
                <c:pt idx="47">
                  <c:v>50.6</c:v>
                </c:pt>
                <c:pt idx="48">
                  <c:v>50.3</c:v>
                </c:pt>
                <c:pt idx="49">
                  <c:v>49.9</c:v>
                </c:pt>
                <c:pt idx="50">
                  <c:v>49.8</c:v>
                </c:pt>
                <c:pt idx="51">
                  <c:v>49.2</c:v>
                </c:pt>
                <c:pt idx="52">
                  <c:v>48.9</c:v>
                </c:pt>
                <c:pt idx="53">
                  <c:v>48.4</c:v>
                </c:pt>
                <c:pt idx="54">
                  <c:v>47.9</c:v>
                </c:pt>
                <c:pt idx="55">
                  <c:v>47.1</c:v>
                </c:pt>
                <c:pt idx="56">
                  <c:v>46.2</c:v>
                </c:pt>
                <c:pt idx="57">
                  <c:v>45.6</c:v>
                </c:pt>
                <c:pt idx="58">
                  <c:v>44.9</c:v>
                </c:pt>
                <c:pt idx="59">
                  <c:v>44.1</c:v>
                </c:pt>
                <c:pt idx="60">
                  <c:v>43.7</c:v>
                </c:pt>
                <c:pt idx="61">
                  <c:v>43.6</c:v>
                </c:pt>
                <c:pt idx="62">
                  <c:v>43.5</c:v>
                </c:pt>
                <c:pt idx="63">
                  <c:v>44</c:v>
                </c:pt>
                <c:pt idx="64">
                  <c:v>44.3</c:v>
                </c:pt>
                <c:pt idx="65">
                  <c:v>44.7</c:v>
                </c:pt>
                <c:pt idx="66">
                  <c:v>45.1</c:v>
                </c:pt>
                <c:pt idx="67">
                  <c:v>45.3</c:v>
                </c:pt>
                <c:pt idx="68">
                  <c:v>45.4</c:v>
                </c:pt>
                <c:pt idx="69">
                  <c:v>45.8</c:v>
                </c:pt>
                <c:pt idx="70">
                  <c:v>46</c:v>
                </c:pt>
                <c:pt idx="71">
                  <c:v>46.2</c:v>
                </c:pt>
                <c:pt idx="72">
                  <c:v>46.9</c:v>
                </c:pt>
                <c:pt idx="73">
                  <c:v>47.6</c:v>
                </c:pt>
                <c:pt idx="74">
                  <c:v>47.8</c:v>
                </c:pt>
                <c:pt idx="75">
                  <c:v>48</c:v>
                </c:pt>
                <c:pt idx="76">
                  <c:v>48.4</c:v>
                </c:pt>
                <c:pt idx="77">
                  <c:v>48.5</c:v>
                </c:pt>
                <c:pt idx="78">
                  <c:v>49</c:v>
                </c:pt>
                <c:pt idx="79">
                  <c:v>49.2</c:v>
                </c:pt>
                <c:pt idx="80">
                  <c:v>49.5</c:v>
                </c:pt>
                <c:pt idx="81">
                  <c:v>49.6</c:v>
                </c:pt>
                <c:pt idx="82">
                  <c:v>50.1</c:v>
                </c:pt>
                <c:pt idx="83">
                  <c:v>50.6</c:v>
                </c:pt>
                <c:pt idx="84">
                  <c:v>50.6</c:v>
                </c:pt>
                <c:pt idx="85">
                  <c:v>50.9</c:v>
                </c:pt>
                <c:pt idx="86">
                  <c:v>51.6</c:v>
                </c:pt>
                <c:pt idx="87">
                  <c:v>51.8</c:v>
                </c:pt>
                <c:pt idx="88">
                  <c:v>52.1</c:v>
                </c:pt>
                <c:pt idx="89">
                  <c:v>52.4</c:v>
                </c:pt>
                <c:pt idx="90">
                  <c:v>52.5</c:v>
                </c:pt>
                <c:pt idx="91">
                  <c:v>52.7</c:v>
                </c:pt>
                <c:pt idx="92">
                  <c:v>52.8</c:v>
                </c:pt>
                <c:pt idx="93">
                  <c:v>52.9</c:v>
                </c:pt>
                <c:pt idx="94">
                  <c:v>53.1</c:v>
                </c:pt>
                <c:pt idx="95">
                  <c:v>53.2</c:v>
                </c:pt>
                <c:pt idx="96">
                  <c:v>52.8</c:v>
                </c:pt>
                <c:pt idx="97">
                  <c:v>53.2</c:v>
                </c:pt>
                <c:pt idx="98">
                  <c:v>53.6</c:v>
                </c:pt>
                <c:pt idx="99">
                  <c:v>54.3</c:v>
                </c:pt>
                <c:pt idx="100">
                  <c:v>54.5</c:v>
                </c:pt>
                <c:pt idx="101">
                  <c:v>54.8</c:v>
                </c:pt>
                <c:pt idx="102">
                  <c:v>54.7</c:v>
                </c:pt>
                <c:pt idx="103">
                  <c:v>55</c:v>
                </c:pt>
                <c:pt idx="104">
                  <c:v>55.2</c:v>
                </c:pt>
                <c:pt idx="105">
                  <c:v>55.3</c:v>
                </c:pt>
                <c:pt idx="106">
                  <c:v>55</c:v>
                </c:pt>
                <c:pt idx="107">
                  <c:v>55.1</c:v>
                </c:pt>
                <c:pt idx="108">
                  <c:v>54.7</c:v>
                </c:pt>
                <c:pt idx="109">
                  <c:v>54.7</c:v>
                </c:pt>
                <c:pt idx="110">
                  <c:v>55.2</c:v>
                </c:pt>
                <c:pt idx="111">
                  <c:v>54.2</c:v>
                </c:pt>
                <c:pt idx="112">
                  <c:v>54.6</c:v>
                </c:pt>
                <c:pt idx="113">
                  <c:v>54.3</c:v>
                </c:pt>
                <c:pt idx="114">
                  <c:v>53.9</c:v>
                </c:pt>
                <c:pt idx="115">
                  <c:v>53.6</c:v>
                </c:pt>
                <c:pt idx="116">
                  <c:v>53.4</c:v>
                </c:pt>
                <c:pt idx="117">
                  <c:v>52.9</c:v>
                </c:pt>
                <c:pt idx="118">
                  <c:v>52.3</c:v>
                </c:pt>
                <c:pt idx="119">
                  <c:v>51.9</c:v>
                </c:pt>
                <c:pt idx="120">
                  <c:v>51.8</c:v>
                </c:pt>
                <c:pt idx="121">
                  <c:v>51.6</c:v>
                </c:pt>
                <c:pt idx="122">
                  <c:v>50.4</c:v>
                </c:pt>
                <c:pt idx="123">
                  <c:v>48.9</c:v>
                </c:pt>
                <c:pt idx="124">
                  <c:v>48.3</c:v>
                </c:pt>
                <c:pt idx="125">
                  <c:v>48.5</c:v>
                </c:pt>
                <c:pt idx="126">
                  <c:v>48.9</c:v>
                </c:pt>
                <c:pt idx="127">
                  <c:v>49.3</c:v>
                </c:pt>
                <c:pt idx="128">
                  <c:v>49.7</c:v>
                </c:pt>
                <c:pt idx="129">
                  <c:v>50.1</c:v>
                </c:pt>
                <c:pt idx="130">
                  <c:v>50.1</c:v>
                </c:pt>
                <c:pt idx="131">
                  <c:v>49.9</c:v>
                </c:pt>
                <c:pt idx="132">
                  <c:v>49.2</c:v>
                </c:pt>
                <c:pt idx="133">
                  <c:v>48.9</c:v>
                </c:pt>
                <c:pt idx="134">
                  <c:v>49.1</c:v>
                </c:pt>
                <c:pt idx="135">
                  <c:v>49.3</c:v>
                </c:pt>
                <c:pt idx="136">
                  <c:v>49</c:v>
                </c:pt>
                <c:pt idx="137">
                  <c:v>48.6</c:v>
                </c:pt>
                <c:pt idx="138">
                  <c:v>48.2</c:v>
                </c:pt>
                <c:pt idx="139">
                  <c:v>48</c:v>
                </c:pt>
                <c:pt idx="140">
                  <c:v>47.4</c:v>
                </c:pt>
                <c:pt idx="141">
                  <c:v>47</c:v>
                </c:pt>
                <c:pt idx="142">
                  <c:v>46.8</c:v>
                </c:pt>
                <c:pt idx="143">
                  <c:v>46.7</c:v>
                </c:pt>
                <c:pt idx="144">
                  <c:v>46.2</c:v>
                </c:pt>
                <c:pt idx="145">
                  <c:v>46.5</c:v>
                </c:pt>
                <c:pt idx="146">
                  <c:v>46.3</c:v>
                </c:pt>
                <c:pt idx="147">
                  <c:v>46.3</c:v>
                </c:pt>
                <c:pt idx="148">
                  <c:v>46.1</c:v>
                </c:pt>
                <c:pt idx="149">
                  <c:v>45.8</c:v>
                </c:pt>
                <c:pt idx="150">
                  <c:v>45.9</c:v>
                </c:pt>
                <c:pt idx="151">
                  <c:v>45.6</c:v>
                </c:pt>
                <c:pt idx="152">
                  <c:v>45.9</c:v>
                </c:pt>
                <c:pt idx="153">
                  <c:v>46.1</c:v>
                </c:pt>
                <c:pt idx="154">
                  <c:v>46.3</c:v>
                </c:pt>
                <c:pt idx="155">
                  <c:v>46.7</c:v>
                </c:pt>
                <c:pt idx="156">
                  <c:v>47.5</c:v>
                </c:pt>
                <c:pt idx="157">
                  <c:v>48</c:v>
                </c:pt>
                <c:pt idx="158">
                  <c:v>48.6</c:v>
                </c:pt>
                <c:pt idx="159">
                  <c:v>49</c:v>
                </c:pt>
                <c:pt idx="160">
                  <c:v>49.7</c:v>
                </c:pt>
                <c:pt idx="161">
                  <c:v>50.4</c:v>
                </c:pt>
                <c:pt idx="162">
                  <c:v>50.9</c:v>
                </c:pt>
                <c:pt idx="163">
                  <c:v>51.1</c:v>
                </c:pt>
                <c:pt idx="164">
                  <c:v>51.7</c:v>
                </c:pt>
                <c:pt idx="165">
                  <c:v>52.4</c:v>
                </c:pt>
                <c:pt idx="166">
                  <c:v>52.7</c:v>
                </c:pt>
                <c:pt idx="167">
                  <c:v>53.3</c:v>
                </c:pt>
                <c:pt idx="168">
                  <c:v>53.9</c:v>
                </c:pt>
                <c:pt idx="169">
                  <c:v>54.4</c:v>
                </c:pt>
                <c:pt idx="170">
                  <c:v>54.4</c:v>
                </c:pt>
                <c:pt idx="171">
                  <c:v>54.6</c:v>
                </c:pt>
                <c:pt idx="172">
                  <c:v>55.1</c:v>
                </c:pt>
                <c:pt idx="173">
                  <c:v>55.2</c:v>
                </c:pt>
                <c:pt idx="174">
                  <c:v>55.3</c:v>
                </c:pt>
                <c:pt idx="175">
                  <c:v>55.2</c:v>
                </c:pt>
                <c:pt idx="176">
                  <c:v>55.2</c:v>
                </c:pt>
                <c:pt idx="177">
                  <c:v>55.3</c:v>
                </c:pt>
                <c:pt idx="178">
                  <c:v>55.8</c:v>
                </c:pt>
                <c:pt idx="179">
                  <c:v>56.1</c:v>
                </c:pt>
                <c:pt idx="180">
                  <c:v>56.5</c:v>
                </c:pt>
                <c:pt idx="181">
                  <c:v>56.9</c:v>
                </c:pt>
                <c:pt idx="182">
                  <c:v>57</c:v>
                </c:pt>
                <c:pt idx="183">
                  <c:v>57</c:v>
                </c:pt>
                <c:pt idx="184">
                  <c:v>57.3</c:v>
                </c:pt>
                <c:pt idx="185">
                  <c:v>57.7</c:v>
                </c:pt>
                <c:pt idx="186">
                  <c:v>57.9</c:v>
                </c:pt>
                <c:pt idx="187">
                  <c:v>58.1</c:v>
                </c:pt>
                <c:pt idx="188">
                  <c:v>58.4</c:v>
                </c:pt>
                <c:pt idx="189">
                  <c:v>58.4</c:v>
                </c:pt>
                <c:pt idx="190">
                  <c:v>58.7</c:v>
                </c:pt>
                <c:pt idx="191">
                  <c:v>58.9</c:v>
                </c:pt>
                <c:pt idx="192">
                  <c:v>59.2</c:v>
                </c:pt>
                <c:pt idx="193">
                  <c:v>59.4</c:v>
                </c:pt>
                <c:pt idx="194">
                  <c:v>59.4</c:v>
                </c:pt>
                <c:pt idx="195">
                  <c:v>59.8</c:v>
                </c:pt>
                <c:pt idx="196">
                  <c:v>60</c:v>
                </c:pt>
                <c:pt idx="197">
                  <c:v>60.5</c:v>
                </c:pt>
                <c:pt idx="198">
                  <c:v>60.4</c:v>
                </c:pt>
                <c:pt idx="199">
                  <c:v>60.5</c:v>
                </c:pt>
                <c:pt idx="200">
                  <c:v>60.8</c:v>
                </c:pt>
                <c:pt idx="201">
                  <c:v>60.9</c:v>
                </c:pt>
                <c:pt idx="202">
                  <c:v>61.1</c:v>
                </c:pt>
                <c:pt idx="203">
                  <c:v>61.6</c:v>
                </c:pt>
                <c:pt idx="204">
                  <c:v>61.6</c:v>
                </c:pt>
                <c:pt idx="205">
                  <c:v>62.1</c:v>
                </c:pt>
                <c:pt idx="206">
                  <c:v>62.2</c:v>
                </c:pt>
                <c:pt idx="207">
                  <c:v>62.3</c:v>
                </c:pt>
                <c:pt idx="208">
                  <c:v>62.4</c:v>
                </c:pt>
                <c:pt idx="209">
                  <c:v>62.8</c:v>
                </c:pt>
                <c:pt idx="210">
                  <c:v>63.1</c:v>
                </c:pt>
                <c:pt idx="211">
                  <c:v>63.2</c:v>
                </c:pt>
                <c:pt idx="212">
                  <c:v>63.6</c:v>
                </c:pt>
                <c:pt idx="213">
                  <c:v>63.7</c:v>
                </c:pt>
                <c:pt idx="214">
                  <c:v>63.5</c:v>
                </c:pt>
                <c:pt idx="215">
                  <c:v>63.5</c:v>
                </c:pt>
                <c:pt idx="216">
                  <c:v>63.6</c:v>
                </c:pt>
                <c:pt idx="217">
                  <c:v>64.3</c:v>
                </c:pt>
                <c:pt idx="218">
                  <c:v>64.7</c:v>
                </c:pt>
                <c:pt idx="219">
                  <c:v>64.7</c:v>
                </c:pt>
                <c:pt idx="220">
                  <c:v>64.900000000000006</c:v>
                </c:pt>
                <c:pt idx="221">
                  <c:v>65.3</c:v>
                </c:pt>
                <c:pt idx="222">
                  <c:v>65.3</c:v>
                </c:pt>
                <c:pt idx="223">
                  <c:v>65.5</c:v>
                </c:pt>
                <c:pt idx="224">
                  <c:v>65.599999999999994</c:v>
                </c:pt>
                <c:pt idx="225">
                  <c:v>65.900000000000006</c:v>
                </c:pt>
                <c:pt idx="226">
                  <c:v>66</c:v>
                </c:pt>
                <c:pt idx="227">
                  <c:v>66.099999999999994</c:v>
                </c:pt>
                <c:pt idx="228">
                  <c:v>66.2</c:v>
                </c:pt>
                <c:pt idx="229">
                  <c:v>66.099999999999994</c:v>
                </c:pt>
                <c:pt idx="230">
                  <c:v>65.599999999999994</c:v>
                </c:pt>
                <c:pt idx="231">
                  <c:v>65.8</c:v>
                </c:pt>
                <c:pt idx="232">
                  <c:v>65.599999999999994</c:v>
                </c:pt>
                <c:pt idx="233">
                  <c:v>65.599999999999994</c:v>
                </c:pt>
                <c:pt idx="234">
                  <c:v>65.099999999999994</c:v>
                </c:pt>
                <c:pt idx="235">
                  <c:v>65.5</c:v>
                </c:pt>
                <c:pt idx="236">
                  <c:v>65.5</c:v>
                </c:pt>
                <c:pt idx="237">
                  <c:v>65.2</c:v>
                </c:pt>
                <c:pt idx="238">
                  <c:v>65.3</c:v>
                </c:pt>
                <c:pt idx="239">
                  <c:v>65.400000000000006</c:v>
                </c:pt>
                <c:pt idx="240">
                  <c:v>65.3</c:v>
                </c:pt>
                <c:pt idx="241">
                  <c:v>65.099999999999994</c:v>
                </c:pt>
                <c:pt idx="242">
                  <c:v>65.099999999999994</c:v>
                </c:pt>
                <c:pt idx="243">
                  <c:v>64.8</c:v>
                </c:pt>
                <c:pt idx="244">
                  <c:v>64.8</c:v>
                </c:pt>
                <c:pt idx="245">
                  <c:v>64.900000000000006</c:v>
                </c:pt>
                <c:pt idx="246">
                  <c:v>64.599999999999994</c:v>
                </c:pt>
                <c:pt idx="247">
                  <c:v>63.8</c:v>
                </c:pt>
                <c:pt idx="248">
                  <c:v>63</c:v>
                </c:pt>
                <c:pt idx="249">
                  <c:v>62.2</c:v>
                </c:pt>
                <c:pt idx="250">
                  <c:v>61.2</c:v>
                </c:pt>
                <c:pt idx="251">
                  <c:v>60.7</c:v>
                </c:pt>
                <c:pt idx="252">
                  <c:v>60</c:v>
                </c:pt>
                <c:pt idx="253">
                  <c:v>59.8</c:v>
                </c:pt>
                <c:pt idx="254">
                  <c:v>59.6</c:v>
                </c:pt>
                <c:pt idx="255">
                  <c:v>60.2</c:v>
                </c:pt>
                <c:pt idx="256">
                  <c:v>60.6</c:v>
                </c:pt>
                <c:pt idx="257">
                  <c:v>60.7</c:v>
                </c:pt>
                <c:pt idx="258">
                  <c:v>61.4</c:v>
                </c:pt>
                <c:pt idx="259">
                  <c:v>61.5</c:v>
                </c:pt>
                <c:pt idx="260">
                  <c:v>61.9</c:v>
                </c:pt>
                <c:pt idx="261">
                  <c:v>62</c:v>
                </c:pt>
                <c:pt idx="262">
                  <c:v>61.9</c:v>
                </c:pt>
                <c:pt idx="263">
                  <c:v>61.8</c:v>
                </c:pt>
                <c:pt idx="264">
                  <c:v>62.3</c:v>
                </c:pt>
                <c:pt idx="265">
                  <c:v>62.5</c:v>
                </c:pt>
                <c:pt idx="266">
                  <c:v>63.1</c:v>
                </c:pt>
                <c:pt idx="267">
                  <c:v>63.6</c:v>
                </c:pt>
                <c:pt idx="268">
                  <c:v>64.099999999999994</c:v>
                </c:pt>
                <c:pt idx="269">
                  <c:v>64.5</c:v>
                </c:pt>
                <c:pt idx="270">
                  <c:v>64.7</c:v>
                </c:pt>
                <c:pt idx="271">
                  <c:v>65</c:v>
                </c:pt>
                <c:pt idx="272">
                  <c:v>65.2</c:v>
                </c:pt>
                <c:pt idx="273">
                  <c:v>65.400000000000006</c:v>
                </c:pt>
                <c:pt idx="274">
                  <c:v>66</c:v>
                </c:pt>
                <c:pt idx="275">
                  <c:v>66.900000000000006</c:v>
                </c:pt>
                <c:pt idx="276">
                  <c:v>67.3</c:v>
                </c:pt>
                <c:pt idx="277">
                  <c:v>67.8</c:v>
                </c:pt>
                <c:pt idx="278">
                  <c:v>67.7</c:v>
                </c:pt>
                <c:pt idx="279">
                  <c:v>68.3</c:v>
                </c:pt>
                <c:pt idx="280">
                  <c:v>68.400000000000006</c:v>
                </c:pt>
                <c:pt idx="281">
                  <c:v>68.599999999999994</c:v>
                </c:pt>
                <c:pt idx="282">
                  <c:v>68.7</c:v>
                </c:pt>
                <c:pt idx="283">
                  <c:v>69.2</c:v>
                </c:pt>
                <c:pt idx="284">
                  <c:v>69.5</c:v>
                </c:pt>
                <c:pt idx="285">
                  <c:v>69.8</c:v>
                </c:pt>
                <c:pt idx="286">
                  <c:v>70.2</c:v>
                </c:pt>
                <c:pt idx="287">
                  <c:v>71.2</c:v>
                </c:pt>
                <c:pt idx="288">
                  <c:v>71.099999999999994</c:v>
                </c:pt>
                <c:pt idx="289">
                  <c:v>71.3</c:v>
                </c:pt>
                <c:pt idx="290">
                  <c:v>72.400000000000006</c:v>
                </c:pt>
                <c:pt idx="291">
                  <c:v>72.8</c:v>
                </c:pt>
                <c:pt idx="292">
                  <c:v>73.3</c:v>
                </c:pt>
                <c:pt idx="293">
                  <c:v>73.900000000000006</c:v>
                </c:pt>
                <c:pt idx="294">
                  <c:v>74.2</c:v>
                </c:pt>
                <c:pt idx="295">
                  <c:v>74.900000000000006</c:v>
                </c:pt>
                <c:pt idx="296">
                  <c:v>75.3</c:v>
                </c:pt>
                <c:pt idx="297">
                  <c:v>75.900000000000006</c:v>
                </c:pt>
                <c:pt idx="298">
                  <c:v>76.2</c:v>
                </c:pt>
                <c:pt idx="299">
                  <c:v>76.7</c:v>
                </c:pt>
                <c:pt idx="300">
                  <c:v>77</c:v>
                </c:pt>
                <c:pt idx="301">
                  <c:v>77</c:v>
                </c:pt>
                <c:pt idx="302">
                  <c:v>76.900000000000006</c:v>
                </c:pt>
                <c:pt idx="303">
                  <c:v>77</c:v>
                </c:pt>
                <c:pt idx="304">
                  <c:v>77</c:v>
                </c:pt>
                <c:pt idx="305">
                  <c:v>77</c:v>
                </c:pt>
                <c:pt idx="306">
                  <c:v>77.099999999999994</c:v>
                </c:pt>
                <c:pt idx="307">
                  <c:v>77.5</c:v>
                </c:pt>
                <c:pt idx="308">
                  <c:v>77.8</c:v>
                </c:pt>
                <c:pt idx="309">
                  <c:v>77.7</c:v>
                </c:pt>
                <c:pt idx="310">
                  <c:v>77.7</c:v>
                </c:pt>
                <c:pt idx="311">
                  <c:v>77.8</c:v>
                </c:pt>
                <c:pt idx="312">
                  <c:v>76.5</c:v>
                </c:pt>
                <c:pt idx="313">
                  <c:v>77.400000000000006</c:v>
                </c:pt>
                <c:pt idx="314">
                  <c:v>77.599999999999994</c:v>
                </c:pt>
                <c:pt idx="315">
                  <c:v>78.099999999999994</c:v>
                </c:pt>
                <c:pt idx="316">
                  <c:v>78.7</c:v>
                </c:pt>
                <c:pt idx="317">
                  <c:v>79.2</c:v>
                </c:pt>
                <c:pt idx="318">
                  <c:v>79.2</c:v>
                </c:pt>
                <c:pt idx="319">
                  <c:v>79.5</c:v>
                </c:pt>
                <c:pt idx="320">
                  <c:v>79.8</c:v>
                </c:pt>
                <c:pt idx="321">
                  <c:v>80</c:v>
                </c:pt>
                <c:pt idx="322">
                  <c:v>80.599999999999994</c:v>
                </c:pt>
                <c:pt idx="323">
                  <c:v>80.7</c:v>
                </c:pt>
                <c:pt idx="324">
                  <c:v>81.3</c:v>
                </c:pt>
                <c:pt idx="325">
                  <c:v>82.3</c:v>
                </c:pt>
                <c:pt idx="326">
                  <c:v>82.7</c:v>
                </c:pt>
                <c:pt idx="327">
                  <c:v>82.8</c:v>
                </c:pt>
                <c:pt idx="328">
                  <c:v>83.5</c:v>
                </c:pt>
                <c:pt idx="329">
                  <c:v>84.1</c:v>
                </c:pt>
                <c:pt idx="330">
                  <c:v>85.1</c:v>
                </c:pt>
                <c:pt idx="331">
                  <c:v>85.2</c:v>
                </c:pt>
                <c:pt idx="332">
                  <c:v>85.9</c:v>
                </c:pt>
                <c:pt idx="333">
                  <c:v>86.3</c:v>
                </c:pt>
                <c:pt idx="334">
                  <c:v>86.5</c:v>
                </c:pt>
                <c:pt idx="335">
                  <c:v>87</c:v>
                </c:pt>
                <c:pt idx="336">
                  <c:v>87</c:v>
                </c:pt>
                <c:pt idx="337">
                  <c:v>87.9</c:v>
                </c:pt>
                <c:pt idx="338">
                  <c:v>88.1</c:v>
                </c:pt>
                <c:pt idx="339">
                  <c:v>88.1</c:v>
                </c:pt>
                <c:pt idx="340">
                  <c:v>88.5</c:v>
                </c:pt>
                <c:pt idx="341">
                  <c:v>88.1</c:v>
                </c:pt>
                <c:pt idx="342">
                  <c:v>88.4</c:v>
                </c:pt>
                <c:pt idx="343">
                  <c:v>88.6</c:v>
                </c:pt>
                <c:pt idx="344">
                  <c:v>88.1</c:v>
                </c:pt>
                <c:pt idx="345">
                  <c:v>87.8</c:v>
                </c:pt>
                <c:pt idx="346">
                  <c:v>88.1</c:v>
                </c:pt>
                <c:pt idx="347">
                  <c:v>88.4</c:v>
                </c:pt>
                <c:pt idx="348">
                  <c:v>88.3</c:v>
                </c:pt>
                <c:pt idx="349">
                  <c:v>89</c:v>
                </c:pt>
                <c:pt idx="350">
                  <c:v>89.1</c:v>
                </c:pt>
                <c:pt idx="351">
                  <c:v>89.2</c:v>
                </c:pt>
                <c:pt idx="352">
                  <c:v>89.7</c:v>
                </c:pt>
                <c:pt idx="353">
                  <c:v>90</c:v>
                </c:pt>
                <c:pt idx="354">
                  <c:v>90.4</c:v>
                </c:pt>
                <c:pt idx="355">
                  <c:v>90.7</c:v>
                </c:pt>
                <c:pt idx="356">
                  <c:v>90.8</c:v>
                </c:pt>
                <c:pt idx="357">
                  <c:v>91.2</c:v>
                </c:pt>
                <c:pt idx="358">
                  <c:v>91.8</c:v>
                </c:pt>
                <c:pt idx="359">
                  <c:v>92.6</c:v>
                </c:pt>
                <c:pt idx="360">
                  <c:v>93.3</c:v>
                </c:pt>
                <c:pt idx="361">
                  <c:v>92.8</c:v>
                </c:pt>
                <c:pt idx="362">
                  <c:v>93.7</c:v>
                </c:pt>
                <c:pt idx="363">
                  <c:v>93.8</c:v>
                </c:pt>
                <c:pt idx="364">
                  <c:v>93.1</c:v>
                </c:pt>
                <c:pt idx="365">
                  <c:v>93.3</c:v>
                </c:pt>
                <c:pt idx="366">
                  <c:v>93</c:v>
                </c:pt>
                <c:pt idx="367">
                  <c:v>92.5</c:v>
                </c:pt>
                <c:pt idx="368">
                  <c:v>92.8</c:v>
                </c:pt>
                <c:pt idx="369">
                  <c:v>92.1</c:v>
                </c:pt>
                <c:pt idx="370">
                  <c:v>91.4</c:v>
                </c:pt>
                <c:pt idx="371">
                  <c:v>90</c:v>
                </c:pt>
                <c:pt idx="372">
                  <c:v>89.6</c:v>
                </c:pt>
                <c:pt idx="373">
                  <c:v>88.6</c:v>
                </c:pt>
                <c:pt idx="374">
                  <c:v>87.4</c:v>
                </c:pt>
                <c:pt idx="375">
                  <c:v>86.6</c:v>
                </c:pt>
                <c:pt idx="376">
                  <c:v>86.9</c:v>
                </c:pt>
                <c:pt idx="377">
                  <c:v>86.4</c:v>
                </c:pt>
                <c:pt idx="378">
                  <c:v>86.3</c:v>
                </c:pt>
                <c:pt idx="379">
                  <c:v>86.2</c:v>
                </c:pt>
                <c:pt idx="380">
                  <c:v>84.7</c:v>
                </c:pt>
                <c:pt idx="381">
                  <c:v>84.2</c:v>
                </c:pt>
                <c:pt idx="382">
                  <c:v>84.7</c:v>
                </c:pt>
                <c:pt idx="383">
                  <c:v>85.5</c:v>
                </c:pt>
                <c:pt idx="384">
                  <c:v>85.5</c:v>
                </c:pt>
                <c:pt idx="385">
                  <c:v>86.3</c:v>
                </c:pt>
                <c:pt idx="386">
                  <c:v>86.7</c:v>
                </c:pt>
                <c:pt idx="387">
                  <c:v>87.3</c:v>
                </c:pt>
                <c:pt idx="388">
                  <c:v>88.2</c:v>
                </c:pt>
                <c:pt idx="389">
                  <c:v>88.5</c:v>
                </c:pt>
                <c:pt idx="390">
                  <c:v>88.1</c:v>
                </c:pt>
                <c:pt idx="391">
                  <c:v>88.3</c:v>
                </c:pt>
                <c:pt idx="392">
                  <c:v>88</c:v>
                </c:pt>
                <c:pt idx="393">
                  <c:v>88</c:v>
                </c:pt>
                <c:pt idx="394">
                  <c:v>88.5</c:v>
                </c:pt>
                <c:pt idx="395">
                  <c:v>88.5</c:v>
                </c:pt>
                <c:pt idx="396">
                  <c:v>88.8</c:v>
                </c:pt>
                <c:pt idx="397">
                  <c:v>88.5</c:v>
                </c:pt>
                <c:pt idx="398">
                  <c:v>88.5</c:v>
                </c:pt>
                <c:pt idx="399">
                  <c:v>88.2</c:v>
                </c:pt>
                <c:pt idx="400">
                  <c:v>89.2</c:v>
                </c:pt>
                <c:pt idx="401">
                  <c:v>89.9</c:v>
                </c:pt>
                <c:pt idx="402">
                  <c:v>90.3</c:v>
                </c:pt>
                <c:pt idx="403">
                  <c:v>90.9</c:v>
                </c:pt>
                <c:pt idx="404">
                  <c:v>92</c:v>
                </c:pt>
                <c:pt idx="405">
                  <c:v>93.1</c:v>
                </c:pt>
                <c:pt idx="406">
                  <c:v>94.1</c:v>
                </c:pt>
                <c:pt idx="407">
                  <c:v>95.1</c:v>
                </c:pt>
                <c:pt idx="408">
                  <c:v>96</c:v>
                </c:pt>
                <c:pt idx="409">
                  <c:v>96.9</c:v>
                </c:pt>
                <c:pt idx="410">
                  <c:v>98.3</c:v>
                </c:pt>
                <c:pt idx="411">
                  <c:v>98.5</c:v>
                </c:pt>
                <c:pt idx="412">
                  <c:v>99.3</c:v>
                </c:pt>
                <c:pt idx="413">
                  <c:v>99.7</c:v>
                </c:pt>
                <c:pt idx="414">
                  <c:v>100.4</c:v>
                </c:pt>
                <c:pt idx="415">
                  <c:v>101</c:v>
                </c:pt>
                <c:pt idx="416">
                  <c:v>101.6</c:v>
                </c:pt>
                <c:pt idx="417">
                  <c:v>101.9</c:v>
                </c:pt>
                <c:pt idx="418">
                  <c:v>102.7</c:v>
                </c:pt>
                <c:pt idx="419">
                  <c:v>103.8</c:v>
                </c:pt>
                <c:pt idx="420">
                  <c:v>104.2</c:v>
                </c:pt>
                <c:pt idx="421">
                  <c:v>104.8</c:v>
                </c:pt>
                <c:pt idx="422">
                  <c:v>104.6</c:v>
                </c:pt>
                <c:pt idx="423">
                  <c:v>105.2</c:v>
                </c:pt>
                <c:pt idx="424">
                  <c:v>105</c:v>
                </c:pt>
                <c:pt idx="425">
                  <c:v>105.8</c:v>
                </c:pt>
                <c:pt idx="426">
                  <c:v>105.9</c:v>
                </c:pt>
                <c:pt idx="427">
                  <c:v>106.6</c:v>
                </c:pt>
                <c:pt idx="428">
                  <c:v>106</c:v>
                </c:pt>
                <c:pt idx="429">
                  <c:v>106.4</c:v>
                </c:pt>
                <c:pt idx="430">
                  <c:v>107</c:v>
                </c:pt>
                <c:pt idx="431">
                  <c:v>107.2</c:v>
                </c:pt>
                <c:pt idx="432">
                  <c:v>108.1</c:v>
                </c:pt>
                <c:pt idx="433">
                  <c:v>108.2</c:v>
                </c:pt>
                <c:pt idx="434">
                  <c:v>108.5</c:v>
                </c:pt>
                <c:pt idx="435">
                  <c:v>107.9</c:v>
                </c:pt>
                <c:pt idx="436">
                  <c:v>107.4</c:v>
                </c:pt>
                <c:pt idx="437">
                  <c:v>107.5</c:v>
                </c:pt>
                <c:pt idx="438">
                  <c:v>107</c:v>
                </c:pt>
                <c:pt idx="439">
                  <c:v>106.7</c:v>
                </c:pt>
                <c:pt idx="440">
                  <c:v>106.7</c:v>
                </c:pt>
                <c:pt idx="441">
                  <c:v>106.5</c:v>
                </c:pt>
                <c:pt idx="442">
                  <c:v>106.4</c:v>
                </c:pt>
                <c:pt idx="443">
                  <c:v>107</c:v>
                </c:pt>
                <c:pt idx="444">
                  <c:v>106.7</c:v>
                </c:pt>
                <c:pt idx="445">
                  <c:v>106.8</c:v>
                </c:pt>
                <c:pt idx="446">
                  <c:v>107.1</c:v>
                </c:pt>
                <c:pt idx="447">
                  <c:v>106.9</c:v>
                </c:pt>
                <c:pt idx="448">
                  <c:v>107</c:v>
                </c:pt>
                <c:pt idx="449">
                  <c:v>106.7</c:v>
                </c:pt>
                <c:pt idx="450">
                  <c:v>106.6</c:v>
                </c:pt>
                <c:pt idx="451">
                  <c:v>106</c:v>
                </c:pt>
                <c:pt idx="452">
                  <c:v>105.4</c:v>
                </c:pt>
                <c:pt idx="453">
                  <c:v>104.8</c:v>
                </c:pt>
                <c:pt idx="454">
                  <c:v>103.9</c:v>
                </c:pt>
                <c:pt idx="455">
                  <c:v>103</c:v>
                </c:pt>
                <c:pt idx="456">
                  <c:v>101.9</c:v>
                </c:pt>
                <c:pt idx="457">
                  <c:v>101</c:v>
                </c:pt>
                <c:pt idx="458">
                  <c:v>99.5</c:v>
                </c:pt>
                <c:pt idx="459">
                  <c:v>99</c:v>
                </c:pt>
                <c:pt idx="460">
                  <c:v>98.1</c:v>
                </c:pt>
                <c:pt idx="461">
                  <c:v>97.5</c:v>
                </c:pt>
                <c:pt idx="462">
                  <c:v>95.4</c:v>
                </c:pt>
                <c:pt idx="463">
                  <c:v>94.1</c:v>
                </c:pt>
                <c:pt idx="464">
                  <c:v>92</c:v>
                </c:pt>
                <c:pt idx="465">
                  <c:v>89.2</c:v>
                </c:pt>
                <c:pt idx="466">
                  <c:v>86.8</c:v>
                </c:pt>
                <c:pt idx="467">
                  <c:v>84.5</c:v>
                </c:pt>
                <c:pt idx="468">
                  <c:v>82.9</c:v>
                </c:pt>
                <c:pt idx="469">
                  <c:v>81.8</c:v>
                </c:pt>
                <c:pt idx="470">
                  <c:v>80.400000000000006</c:v>
                </c:pt>
                <c:pt idx="471">
                  <c:v>80.7</c:v>
                </c:pt>
                <c:pt idx="472">
                  <c:v>81.099999999999994</c:v>
                </c:pt>
                <c:pt idx="473">
                  <c:v>81.7</c:v>
                </c:pt>
                <c:pt idx="474">
                  <c:v>82.4</c:v>
                </c:pt>
                <c:pt idx="475">
                  <c:v>83.1</c:v>
                </c:pt>
                <c:pt idx="476">
                  <c:v>83.7</c:v>
                </c:pt>
                <c:pt idx="477">
                  <c:v>84.3</c:v>
                </c:pt>
                <c:pt idx="478">
                  <c:v>85.2</c:v>
                </c:pt>
                <c:pt idx="479">
                  <c:v>86.3</c:v>
                </c:pt>
                <c:pt idx="480">
                  <c:v>86.8</c:v>
                </c:pt>
                <c:pt idx="481">
                  <c:v>86.9</c:v>
                </c:pt>
                <c:pt idx="482">
                  <c:v>88.4</c:v>
                </c:pt>
                <c:pt idx="483">
                  <c:v>88.9</c:v>
                </c:pt>
                <c:pt idx="484">
                  <c:v>89</c:v>
                </c:pt>
                <c:pt idx="485">
                  <c:v>88.9</c:v>
                </c:pt>
                <c:pt idx="486">
                  <c:v>89.1</c:v>
                </c:pt>
                <c:pt idx="487">
                  <c:v>89.2</c:v>
                </c:pt>
                <c:pt idx="488">
                  <c:v>89.7</c:v>
                </c:pt>
                <c:pt idx="489">
                  <c:v>89.8</c:v>
                </c:pt>
                <c:pt idx="490">
                  <c:v>90.5</c:v>
                </c:pt>
                <c:pt idx="491">
                  <c:v>91.7</c:v>
                </c:pt>
                <c:pt idx="492">
                  <c:v>91.8</c:v>
                </c:pt>
                <c:pt idx="493">
                  <c:v>92.7</c:v>
                </c:pt>
                <c:pt idx="494">
                  <c:v>93.7</c:v>
                </c:pt>
                <c:pt idx="495">
                  <c:v>93.7</c:v>
                </c:pt>
                <c:pt idx="496">
                  <c:v>94.2</c:v>
                </c:pt>
                <c:pt idx="497">
                  <c:v>94.2</c:v>
                </c:pt>
                <c:pt idx="498">
                  <c:v>94.4</c:v>
                </c:pt>
                <c:pt idx="499">
                  <c:v>93.7</c:v>
                </c:pt>
                <c:pt idx="500">
                  <c:v>93.2</c:v>
                </c:pt>
                <c:pt idx="501">
                  <c:v>93.8</c:v>
                </c:pt>
                <c:pt idx="502">
                  <c:v>94.1</c:v>
                </c:pt>
                <c:pt idx="503">
                  <c:v>94.5</c:v>
                </c:pt>
                <c:pt idx="504">
                  <c:v>94.6</c:v>
                </c:pt>
                <c:pt idx="505">
                  <c:v>95.3</c:v>
                </c:pt>
                <c:pt idx="506">
                  <c:v>95.6</c:v>
                </c:pt>
                <c:pt idx="507">
                  <c:v>95.5</c:v>
                </c:pt>
              </c:numCache>
            </c:numRef>
          </c:yVal>
          <c:smooth val="0"/>
          <c:extLst>
            <c:ext xmlns:c16="http://schemas.microsoft.com/office/drawing/2014/chart" uri="{C3380CC4-5D6E-409C-BE32-E72D297353CC}">
              <c16:uniqueId val="{00000001-4F92-4A60-91DB-5BF92AAB86B7}"/>
            </c:ext>
          </c:extLst>
        </c:ser>
        <c:dLbls>
          <c:showLegendKey val="0"/>
          <c:showVal val="0"/>
          <c:showCatName val="0"/>
          <c:showSerName val="0"/>
          <c:showPercent val="0"/>
          <c:showBubbleSize val="0"/>
        </c:dLbls>
        <c:axId val="100906112"/>
        <c:axId val="101065856"/>
      </c:scatterChart>
      <c:valAx>
        <c:axId val="100906112"/>
        <c:scaling>
          <c:orientation val="minMax"/>
          <c:max val="2013"/>
          <c:min val="1970"/>
        </c:scaling>
        <c:delete val="0"/>
        <c:axPos val="b"/>
        <c:numFmt formatCode="0" sourceLinked="0"/>
        <c:majorTickMark val="cross"/>
        <c:minorTickMark val="in"/>
        <c:tickLblPos val="nextTo"/>
        <c:txPr>
          <a:bodyPr/>
          <a:lstStyle/>
          <a:p>
            <a:pPr>
              <a:defRPr sz="1800">
                <a:latin typeface="Arial" pitchFamily="34" charset="0"/>
                <a:cs typeface="Arial" pitchFamily="34" charset="0"/>
              </a:defRPr>
            </a:pPr>
            <a:endParaRPr lang="en-US"/>
          </a:p>
        </c:txPr>
        <c:crossAx val="101065856"/>
        <c:crosses val="autoZero"/>
        <c:crossBetween val="midCat"/>
        <c:majorUnit val="5"/>
        <c:minorUnit val="1"/>
      </c:valAx>
      <c:valAx>
        <c:axId val="101065856"/>
        <c:scaling>
          <c:orientation val="minMax"/>
          <c:max val="120"/>
          <c:min val="0"/>
        </c:scaling>
        <c:delete val="0"/>
        <c:axPos val="l"/>
        <c:numFmt formatCode="General" sourceLinked="1"/>
        <c:majorTickMark val="out"/>
        <c:minorTickMark val="none"/>
        <c:tickLblPos val="nextTo"/>
        <c:txPr>
          <a:bodyPr/>
          <a:lstStyle/>
          <a:p>
            <a:pPr>
              <a:defRPr sz="1800">
                <a:latin typeface="Arial" pitchFamily="34" charset="0"/>
                <a:cs typeface="Arial" pitchFamily="34" charset="0"/>
              </a:defRPr>
            </a:pPr>
            <a:endParaRPr lang="en-US"/>
          </a:p>
        </c:txPr>
        <c:crossAx val="100906112"/>
        <c:crosses val="autoZero"/>
        <c:crossBetween val="midCat"/>
        <c:majorUnit val="10"/>
        <c:minorUnit val="4"/>
      </c:valAx>
      <c:valAx>
        <c:axId val="102196352"/>
        <c:scaling>
          <c:orientation val="minMax"/>
          <c:max val="1"/>
          <c:min val="0"/>
        </c:scaling>
        <c:delete val="0"/>
        <c:axPos val="r"/>
        <c:numFmt formatCode="General" sourceLinked="1"/>
        <c:majorTickMark val="none"/>
        <c:minorTickMark val="none"/>
        <c:tickLblPos val="none"/>
        <c:crossAx val="102197888"/>
        <c:crosses val="max"/>
        <c:crossBetween val="between"/>
        <c:majorUnit val="0.2"/>
        <c:minorUnit val="0.04"/>
      </c:valAx>
      <c:catAx>
        <c:axId val="102197888"/>
        <c:scaling>
          <c:orientation val="minMax"/>
        </c:scaling>
        <c:delete val="1"/>
        <c:axPos val="b"/>
        <c:numFmt formatCode="0.00" sourceLinked="1"/>
        <c:majorTickMark val="out"/>
        <c:minorTickMark val="none"/>
        <c:tickLblPos val="nextTo"/>
        <c:crossAx val="102196352"/>
        <c:crosses val="autoZero"/>
        <c:auto val="1"/>
        <c:lblAlgn val="ctr"/>
        <c:lblOffset val="100"/>
        <c:noMultiLvlLbl val="0"/>
      </c:catAx>
      <c:spPr>
        <a:solidFill>
          <a:schemeClr val="bg1"/>
        </a:solidFill>
        <a:ln>
          <a:solidFill>
            <a:schemeClr val="tx1"/>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10725-1A44-4E5F-AB9C-32A94965F0B3}" type="datetimeFigureOut">
              <a:rPr lang="en-US" smtClean="0"/>
              <a:t>3/31/2021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2B30E-93B4-4AC7-B735-9A3B8E64217E}" type="slidenum">
              <a:rPr lang="en-US" smtClean="0"/>
              <a:t>‹#›</a:t>
            </a:fld>
            <a:endParaRPr lang="en-US"/>
          </a:p>
        </p:txBody>
      </p:sp>
    </p:spTree>
    <p:extLst>
      <p:ext uri="{BB962C8B-B14F-4D97-AF65-F5344CB8AC3E}">
        <p14:creationId xmlns:p14="http://schemas.microsoft.com/office/powerpoint/2010/main" val="405070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red.stlouisfed.org/series/UNRAT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wsj.com/articles/are-we-in-a-recession-experts-agree-ask-claudia-sahm-11572789602" TargetMode="External"/><Relationship Id="rId4" Type="http://schemas.openxmlformats.org/officeDocument/2006/relationships/hyperlink" Target="https://www.reuters.com/article/us-usa-fed-sahm/sahm-rule-enters-fed-lexicon-as-fast-real-time-recession-flag-idUSKBN1WJ12J"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red.stlouisfed.org/series/UNRAT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red.stlouisfed.org/series/T10YF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CD8071-2D32-4AC8-943A-6B9B2CB6A714}" type="slidenum">
              <a:rPr lang="en-US"/>
              <a:pPr>
                <a:defRPr/>
              </a:pPr>
              <a:t>4</a:t>
            </a:fld>
            <a:endParaRPr lang="en-US"/>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four slides that follow provide data on each of these points.  If you wish, you can “hide” (omit) this slide from your presentation, and instead give students this information verbally as you display the following slides.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Sahm</a:t>
            </a:r>
            <a:r>
              <a:rPr lang="en-US" sz="1200" b="0" i="0" kern="1200" dirty="0" smtClean="0">
                <a:solidFill>
                  <a:schemeClr val="tx1"/>
                </a:solidFill>
                <a:effectLst/>
                <a:latin typeface="+mn-lt"/>
                <a:ea typeface="+mn-ea"/>
                <a:cs typeface="+mn-cs"/>
              </a:rPr>
              <a:t> Recession Indicator signals the start of a recession when the three-month moving average of the </a:t>
            </a:r>
            <a:r>
              <a:rPr lang="en-US" sz="1200" b="0" i="0" u="none" strike="noStrike" kern="1200" dirty="0" smtClean="0">
                <a:solidFill>
                  <a:schemeClr val="tx1"/>
                </a:solidFill>
                <a:effectLst/>
                <a:latin typeface="+mn-lt"/>
                <a:ea typeface="+mn-ea"/>
                <a:cs typeface="+mn-cs"/>
                <a:hlinkClick r:id="rId3"/>
              </a:rPr>
              <a:t>national unemployment rate (U3)</a:t>
            </a:r>
            <a:r>
              <a:rPr lang="en-US" sz="1200" b="0" i="0" kern="1200" dirty="0" smtClean="0">
                <a:solidFill>
                  <a:schemeClr val="tx1"/>
                </a:solidFill>
                <a:effectLst/>
                <a:latin typeface="+mn-lt"/>
                <a:ea typeface="+mn-ea"/>
                <a:cs typeface="+mn-cs"/>
              </a:rPr>
              <a:t> rises by 0.50 percentage points or more relative to its low during the previous 12 months.</a:t>
            </a:r>
          </a:p>
          <a:p>
            <a:r>
              <a:rPr lang="en-US" sz="1200" b="0" i="0" kern="1200" dirty="0" err="1" smtClean="0">
                <a:solidFill>
                  <a:schemeClr val="tx1"/>
                </a:solidFill>
                <a:effectLst/>
                <a:latin typeface="+mn-lt"/>
                <a:ea typeface="+mn-ea"/>
                <a:cs typeface="+mn-cs"/>
              </a:rPr>
              <a:t>Sahm</a:t>
            </a:r>
            <a:r>
              <a:rPr lang="en-US" sz="1200" b="0" i="0" kern="1200" dirty="0" smtClean="0">
                <a:solidFill>
                  <a:schemeClr val="tx1"/>
                </a:solidFill>
                <a:effectLst/>
                <a:latin typeface="+mn-lt"/>
                <a:ea typeface="+mn-ea"/>
                <a:cs typeface="+mn-cs"/>
              </a:rPr>
              <a:t>, Claudia, </a:t>
            </a:r>
            <a:r>
              <a:rPr lang="en-US" sz="1200" b="0" i="0" kern="1200" dirty="0" err="1" smtClean="0">
                <a:solidFill>
                  <a:schemeClr val="tx1"/>
                </a:solidFill>
                <a:effectLst/>
                <a:latin typeface="+mn-lt"/>
                <a:ea typeface="+mn-ea"/>
                <a:cs typeface="+mn-cs"/>
              </a:rPr>
              <a:t>Sahm</a:t>
            </a:r>
            <a:r>
              <a:rPr lang="en-US" sz="1200" b="0" i="0" kern="1200" dirty="0" smtClean="0">
                <a:solidFill>
                  <a:schemeClr val="tx1"/>
                </a:solidFill>
                <a:effectLst/>
                <a:latin typeface="+mn-lt"/>
                <a:ea typeface="+mn-ea"/>
                <a:cs typeface="+mn-cs"/>
              </a:rPr>
              <a:t> Rule Recession Indicator [SAHMCURRENT], retrieved from FRED, Federal Reserve Bank of St. Louis; https://fred.stlouisfed.org/series/SAHMCURRENT, March 16, 2020.</a:t>
            </a:r>
          </a:p>
          <a:p>
            <a:r>
              <a:rPr lang="en-US" sz="1200" b="0" i="0" kern="1200" dirty="0" smtClean="0">
                <a:solidFill>
                  <a:schemeClr val="tx1"/>
                </a:solidFill>
                <a:effectLst/>
                <a:latin typeface="+mn-lt"/>
                <a:ea typeface="+mn-ea"/>
                <a:cs typeface="+mn-cs"/>
              </a:rPr>
              <a:t>See </a:t>
            </a:r>
            <a:r>
              <a:rPr lang="en-US" dirty="0" smtClean="0">
                <a:hlinkClick r:id="rId4"/>
              </a:rPr>
              <a:t>https://www.reuters.com/article/us-usa-fed-sahm/sahm-rule-enters-fed-lexicon-as-fast-real-time-recession-flag-idUSKBN1WJ12J</a:t>
            </a:r>
            <a:endParaRPr lang="en-US" dirty="0" smtClean="0"/>
          </a:p>
          <a:p>
            <a:r>
              <a:rPr lang="en-US" sz="1200" b="0" i="0" kern="1200" dirty="0" smtClean="0">
                <a:solidFill>
                  <a:schemeClr val="tx1"/>
                </a:solidFill>
                <a:effectLst/>
                <a:latin typeface="+mn-lt"/>
                <a:ea typeface="+mn-ea"/>
                <a:cs typeface="+mn-cs"/>
              </a:rPr>
              <a:t>See </a:t>
            </a:r>
            <a:r>
              <a:rPr lang="en-US" dirty="0" smtClean="0">
                <a:hlinkClick r:id="rId5"/>
              </a:rPr>
              <a:t>https://www.wsj.com/articles/are-we-in-a-recession-experts-agree-ask-claudia-sahm-11572789602</a:t>
            </a:r>
            <a:endParaRPr lang="en-US" dirty="0" smtClean="0"/>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62B30E-93B4-4AC7-B735-9A3B8E64217E}" type="slidenum">
              <a:rPr lang="en-US" smtClean="0"/>
              <a:t>16</a:t>
            </a:fld>
            <a:endParaRPr lang="en-US"/>
          </a:p>
        </p:txBody>
      </p:sp>
    </p:spTree>
    <p:extLst>
      <p:ext uri="{BB962C8B-B14F-4D97-AF65-F5344CB8AC3E}">
        <p14:creationId xmlns:p14="http://schemas.microsoft.com/office/powerpoint/2010/main" val="120446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7B667A-120C-42CC-AC02-846AD2DA80C4}" type="slidenum">
              <a:rPr lang="en-US"/>
              <a:pPr>
                <a:defRPr/>
              </a:pPr>
              <a:t>18</a:t>
            </a:fld>
            <a:endParaRPr lang="en-US"/>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material on this slide was introduced in Chapter 1.  Since it’s been a while since your students read that chapter, it’s probably worth repeating at this point, especially since the behavior of prices is so critical for understanding short-run fluctuations.  </a:t>
            </a:r>
          </a:p>
          <a:p>
            <a:endParaRPr lang="en-US" smtClean="0"/>
          </a:p>
          <a:p>
            <a:r>
              <a:rPr lang="en-US" smtClean="0"/>
              <a:t>It might also be worth reminding them that they (and most adults) are already aware of the concept of sticky prices.  If they have a favorite beverage at Starbucks, ask if they can remember when its price was last increased.  If they work, ask how long they go between wage changes.  Sticky prices are a fact of everyday life, even if most adults have not heard the term “sticky prices” or studied the implications of sticky prices for short-run economic fluctuations. </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601D4A-0486-4040-8F7F-B13217142057}" type="slidenum">
              <a:rPr lang="en-US"/>
              <a:pPr>
                <a:defRPr/>
              </a:pPr>
              <a:t>21</a:t>
            </a:fld>
            <a:endParaRPr lang="en-US"/>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Classical macroeconomic theory is what students learned in chapters 3-9.  This slide recaps an important lesson from classical theory, which stands in sharp contrast to what we are about to cover now.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460560-D790-49D5-8E9B-614F2901495C}" type="slidenum">
              <a:rPr lang="en-US"/>
              <a:pPr>
                <a:defRPr/>
              </a:pPr>
              <a:t>23</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Chapters 10-12 focus on the closed economy case.  In an open economy, the list of things that affect aggregate demand is a bit larger.  (See Chapter 13.)</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A403DF-B591-42AA-AB3D-7CF24FD929E8}" type="slidenum">
              <a:rPr lang="en-US"/>
              <a:pPr>
                <a:defRPr/>
              </a:pPr>
              <a:t>37</a:t>
            </a:fld>
            <a:endParaRPr lang="en-US"/>
          </a:p>
        </p:txBody>
      </p:sp>
      <p:sp>
        <p:nvSpPr>
          <p:cNvPr id="86019" name="Rectangle 2"/>
          <p:cNvSpPr>
            <a:spLocks noGrp="1" noRot="1" noChangeAspect="1" noChangeArrowheads="1" noTextEdit="1"/>
          </p:cNvSpPr>
          <p:nvPr>
            <p:ph type="sldImg"/>
          </p:nvPr>
        </p:nvSpPr>
        <p:spPr>
          <a:xfrm>
            <a:off x="381000" y="685800"/>
            <a:ext cx="6096000" cy="3429000"/>
          </a:xfrm>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432D7A-3695-4953-A033-0B683887AEBA}" type="slidenum">
              <a:rPr lang="en-US"/>
              <a:pPr>
                <a:defRPr/>
              </a:pPr>
              <a:t>38</a:t>
            </a:fld>
            <a:endParaRPr lang="en-US"/>
          </a:p>
        </p:txBody>
      </p:sp>
      <p:sp>
        <p:nvSpPr>
          <p:cNvPr id="87043" name="Rectangle 2"/>
          <p:cNvSpPr>
            <a:spLocks noGrp="1" noRot="1" noChangeAspect="1" noChangeArrowheads="1" noTextEdit="1"/>
          </p:cNvSpPr>
          <p:nvPr>
            <p:ph type="sldImg"/>
          </p:nvPr>
        </p:nvSpPr>
        <p:spPr>
          <a:xfrm>
            <a:off x="381000" y="685800"/>
            <a:ext cx="6096000" cy="3429000"/>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Oil is required to heat the factories in which goods are produced, and to fuel the trucks that transport the goods from the factories to the warehouses to Walmart stores.  A sharp increase in the price of oil, therefore, has a substantial effect on production costs.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D561A2-6E76-4A06-88E7-C1658F799EDC}" type="slidenum">
              <a:rPr lang="en-US"/>
              <a:pPr>
                <a:defRPr/>
              </a:pPr>
              <a:t>39</a:t>
            </a:fld>
            <a:endParaRPr lang="en-US"/>
          </a:p>
        </p:txBody>
      </p:sp>
      <p:sp>
        <p:nvSpPr>
          <p:cNvPr id="89091" name="Rectangle 2"/>
          <p:cNvSpPr>
            <a:spLocks noGrp="1" noRot="1" noChangeAspect="1" noChangeArrowheads="1" noTextEdit="1"/>
          </p:cNvSpPr>
          <p:nvPr>
            <p:ph type="sldImg"/>
          </p:nvPr>
        </p:nvSpPr>
        <p:spPr>
          <a:xfrm>
            <a:off x="381000" y="685800"/>
            <a:ext cx="6096000" cy="3429000"/>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first summarizes the model’s predictions from the preceding slide, and then presents data (from the text, p.282) that supports the model’s predictions.  </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4FF382-48BC-43BD-A2A6-43D8B3A9CCFC}" type="slidenum">
              <a:rPr lang="en-US"/>
              <a:pPr>
                <a:defRPr/>
              </a:pPr>
              <a:t>40</a:t>
            </a:fld>
            <a:endParaRPr lang="en-US"/>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Data source:  See p.282 of the textbook.</a:t>
            </a:r>
          </a:p>
          <a:p>
            <a:r>
              <a:rPr lang="en-US" smtClean="0"/>
              <a:t>This second shock was associated with the revolution in Iran.  The Shah, who maintained cordial relations with the West, was deposed.   The new leader, Ayatollah Khomeini, was considerably less friendly toward the West.  (He even forbade his citizens from listening to Western music.)  </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499733-44D5-4929-986C-C91CF9550377}" type="slidenum">
              <a:rPr lang="en-US"/>
              <a:pPr>
                <a:defRPr/>
              </a:pPr>
              <a:t>41</a:t>
            </a:fld>
            <a:endParaRPr lang="en-US"/>
          </a:p>
        </p:txBody>
      </p:sp>
      <p:sp>
        <p:nvSpPr>
          <p:cNvPr id="91139" name="Rectangle 2"/>
          <p:cNvSpPr>
            <a:spLocks noGrp="1" noRot="1" noChangeAspect="1" noChangeArrowheads="1" noTextEdit="1"/>
          </p:cNvSpPr>
          <p:nvPr>
            <p:ph type="sldImg"/>
          </p:nvPr>
        </p:nvSpPr>
        <p:spPr>
          <a:xfrm>
            <a:off x="381000" y="685800"/>
            <a:ext cx="6096000" cy="3429000"/>
          </a:xfrm>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few slides back, we analyzed the effects of an adverse supply shock.  It might be worth noting that the predicted effects of a favorable supply shock are just the opposite:  in the short run, the price level (or inflation rate) falls, output rises, and unemployment falls.  </a:t>
            </a:r>
          </a:p>
          <a:p>
            <a:endParaRPr lang="en-US" smtClean="0"/>
          </a:p>
          <a:p>
            <a:r>
              <a:rPr lang="en-US" smtClean="0"/>
              <a:t>Looking at the graph:  at first glance, it may seem that the fall in oil prices doesn’t occur until 1986.  But remind students to look at the left-hand scale, on which 0 is in the middle, not at the bottom.  Oil prices fell about 10% in 1982, and generally fell during most years between 1982 and 1986.  </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935038" y="650875"/>
            <a:ext cx="4995862" cy="2811463"/>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0"/>
              </a:spcBef>
            </a:pPr>
            <a:r>
              <a:rPr lang="en-US" dirty="0" smtClean="0"/>
              <a:t>The shaded vertical bars denote recessions.  </a:t>
            </a:r>
          </a:p>
          <a:p>
            <a:pPr>
              <a:lnSpc>
                <a:spcPct val="105000"/>
              </a:lnSpc>
              <a:spcBef>
                <a:spcPct val="0"/>
              </a:spcBef>
            </a:pPr>
            <a:endParaRPr lang="en-US" dirty="0" smtClean="0"/>
          </a:p>
          <a:p>
            <a:pPr>
              <a:lnSpc>
                <a:spcPct val="105000"/>
              </a:lnSpc>
              <a:spcBef>
                <a:spcPct val="0"/>
              </a:spcBef>
            </a:pPr>
            <a:r>
              <a:rPr lang="en-US" dirty="0" smtClean="0"/>
              <a:t>Over the long run, real GDP grows about 3 percent per year.  Over the short run, though, there are substantial fluctuations in GDP, as this graph clearly shows.  </a:t>
            </a:r>
          </a:p>
          <a:p>
            <a:pPr>
              <a:lnSpc>
                <a:spcPct val="105000"/>
              </a:lnSpc>
              <a:spcBef>
                <a:spcPct val="0"/>
              </a:spcBef>
            </a:pPr>
            <a:endParaRPr lang="en-US" dirty="0" smtClean="0"/>
          </a:p>
          <a:p>
            <a:pPr>
              <a:lnSpc>
                <a:spcPct val="105000"/>
              </a:lnSpc>
              <a:spcBef>
                <a:spcPct val="0"/>
              </a:spcBef>
            </a:pPr>
            <a:r>
              <a:rPr lang="en-US" dirty="0" smtClean="0"/>
              <a:t>This graph also shows the growth rate of consumption.  It’s easy to see that consumption is usually less volatile than income.  Consumers prefer smooth consumption, so they use saving as a buffer against income shocks.  </a:t>
            </a:r>
          </a:p>
          <a:p>
            <a:pPr>
              <a:lnSpc>
                <a:spcPct val="105000"/>
              </a:lnSpc>
              <a:spcBef>
                <a:spcPct val="0"/>
              </a:spcBef>
            </a:pPr>
            <a:endParaRPr lang="en-US" dirty="0" smtClean="0"/>
          </a:p>
          <a:p>
            <a:pPr>
              <a:lnSpc>
                <a:spcPct val="105000"/>
              </a:lnSpc>
              <a:spcBef>
                <a:spcPct val="0"/>
              </a:spcBef>
            </a:pPr>
            <a:r>
              <a:rPr lang="en-US" dirty="0" smtClean="0"/>
              <a:t>(An exception occurs in the late 1990s, when consumption growth exceeded income growth – probably due to the stock market boom.) </a:t>
            </a:r>
          </a:p>
          <a:p>
            <a:pPr>
              <a:lnSpc>
                <a:spcPct val="105000"/>
              </a:lnSpc>
              <a:spcBef>
                <a:spcPct val="0"/>
              </a:spcBef>
            </a:pPr>
            <a:endParaRPr lang="en-US" dirty="0" smtClean="0"/>
          </a:p>
          <a:p>
            <a:pPr>
              <a:lnSpc>
                <a:spcPct val="105000"/>
              </a:lnSpc>
              <a:spcBef>
                <a:spcPct val="0"/>
              </a:spcBef>
            </a:pPr>
            <a:r>
              <a:rPr lang="en-US" dirty="0" smtClean="0"/>
              <a:t>Source of data:  FRED</a:t>
            </a:r>
          </a:p>
          <a:p>
            <a:pPr>
              <a:lnSpc>
                <a:spcPct val="105000"/>
              </a:lnSpc>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4BEDA5C5-145E-4D9F-A99F-D607FD5BDCE9}"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01615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on 3/24/2021 from </a:t>
            </a:r>
            <a:r>
              <a:rPr lang="en-US" dirty="0" smtClean="0">
                <a:hlinkClick r:id="rId3"/>
              </a:rPr>
              <a:t>https://fred.stlouisfed.org/series/UNRATE</a:t>
            </a:r>
            <a:endParaRPr lang="en-US" dirty="0"/>
          </a:p>
        </p:txBody>
      </p:sp>
      <p:sp>
        <p:nvSpPr>
          <p:cNvPr id="4" name="Slide Number Placeholder 3"/>
          <p:cNvSpPr>
            <a:spLocks noGrp="1"/>
          </p:cNvSpPr>
          <p:nvPr>
            <p:ph type="sldNum" sz="quarter" idx="10"/>
          </p:nvPr>
        </p:nvSpPr>
        <p:spPr/>
        <p:txBody>
          <a:bodyPr/>
          <a:lstStyle/>
          <a:p>
            <a:fld id="{BE62B30E-93B4-4AC7-B735-9A3B8E64217E}" type="slidenum">
              <a:rPr lang="en-US" smtClean="0"/>
              <a:t>8</a:t>
            </a:fld>
            <a:endParaRPr lang="en-US"/>
          </a:p>
        </p:txBody>
      </p:sp>
    </p:spTree>
    <p:extLst>
      <p:ext uri="{BB962C8B-B14F-4D97-AF65-F5344CB8AC3E}">
        <p14:creationId xmlns:p14="http://schemas.microsoft.com/office/powerpoint/2010/main" val="56961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6C85CA-94E9-44A0-8A3E-3347897F245C}" type="slidenum">
              <a:rPr lang="en-US"/>
              <a:pPr>
                <a:defRPr/>
              </a:pPr>
              <a:t>10</a:t>
            </a:fld>
            <a:endParaRPr lang="en-US"/>
          </a:p>
        </p:txBody>
      </p:sp>
      <p:sp>
        <p:nvSpPr>
          <p:cNvPr id="64515" name="Rectangle 2"/>
          <p:cNvSpPr>
            <a:spLocks noGrp="1" noRot="1" noChangeAspect="1" noChangeArrowheads="1" noTextEdit="1"/>
          </p:cNvSpPr>
          <p:nvPr>
            <p:ph type="sldImg"/>
          </p:nvPr>
        </p:nvSpPr>
        <p:spPr>
          <a:xfrm>
            <a:off x="381000" y="685800"/>
            <a:ext cx="6096000" cy="34290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935038" y="650875"/>
            <a:ext cx="4995862" cy="2811463"/>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index turns downward a few months to a year before almost every recession.  It also turns upward just prior to the end of almost every recession. </a:t>
            </a:r>
          </a:p>
          <a:p>
            <a:endParaRPr lang="en-US" dirty="0" smtClean="0"/>
          </a:p>
          <a:p>
            <a:r>
              <a:rPr lang="en-US" dirty="0" smtClean="0"/>
              <a:t>Source:  Conference Board. http://</a:t>
            </a:r>
            <a:r>
              <a:rPr lang="en-US" dirty="0" err="1" smtClean="0"/>
              <a:t>www.conference-board.org</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3C451937-9944-48A5-89BE-0882369F943E}" type="slidenum">
              <a:rPr lang="en-US">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34480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2B7FEE-8566-448C-8689-6A00347D5756}" type="slidenum">
              <a:rPr lang="en-US"/>
              <a:pPr>
                <a:defRPr/>
              </a:pPr>
              <a:t>12</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I’ve abbreviated some of the names to fit more neatly on this slide.  </a:t>
            </a:r>
          </a:p>
          <a:p>
            <a:r>
              <a:rPr lang="en-US" dirty="0" smtClean="0"/>
              <a:t>Pp. 281–283 provides a full list of complete names and a discussion of the role of each component in helping forecast economic activity.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2B7FEE-8566-448C-8689-6A00347D5756}" type="slidenum">
              <a:rPr lang="en-US"/>
              <a:pPr>
                <a:defRPr/>
              </a:pPr>
              <a:t>13</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hlinkClick r:id="rId3"/>
              </a:rPr>
              <a:t>https://fred.stlouisfed.org/series/T10YFF</a:t>
            </a:r>
            <a:endParaRPr lang="en-US" dirty="0" smtClean="0"/>
          </a:p>
          <a:p>
            <a:r>
              <a:rPr lang="en-US" dirty="0" smtClean="0"/>
              <a:t>Also</a:t>
            </a:r>
            <a:r>
              <a:rPr lang="en-US" baseline="0" dirty="0" smtClean="0"/>
              <a:t> called the slope of the yield curve. Higher value means that interest rates are expected to rise, which typically occurs when economic activity increases.</a:t>
            </a:r>
          </a:p>
          <a:p>
            <a:r>
              <a:rPr lang="en-US" baseline="0" dirty="0" smtClean="0"/>
              <a:t>Downloaded on </a:t>
            </a:r>
            <a:r>
              <a:rPr lang="en-US" baseline="0" dirty="0" smtClean="0"/>
              <a:t>March 31, 2021.</a:t>
            </a:r>
            <a:endParaRPr lang="en-US" dirty="0" smtClean="0"/>
          </a:p>
        </p:txBody>
      </p:sp>
    </p:spTree>
    <p:extLst>
      <p:ext uri="{BB962C8B-B14F-4D97-AF65-F5344CB8AC3E}">
        <p14:creationId xmlns:p14="http://schemas.microsoft.com/office/powerpoint/2010/main" val="418543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2B7FEE-8566-448C-8689-6A00347D5756}" type="slidenum">
              <a:rPr lang="en-US"/>
              <a:pPr>
                <a:defRPr/>
              </a:pPr>
              <a:t>14</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55942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2B7FEE-8566-448C-8689-6A00347D5756}" type="slidenum">
              <a:rPr lang="en-US"/>
              <a:pPr>
                <a:defRPr/>
              </a:pPr>
              <a:t>15</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Downloaded on March 31, 2021</a:t>
            </a:r>
            <a:endParaRPr lang="en-US" dirty="0" smtClean="0"/>
          </a:p>
        </p:txBody>
      </p:sp>
    </p:spTree>
    <p:extLst>
      <p:ext uri="{BB962C8B-B14F-4D97-AF65-F5344CB8AC3E}">
        <p14:creationId xmlns:p14="http://schemas.microsoft.com/office/powerpoint/2010/main" val="415429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0EB677-F0B3-4212-994B-6CFDD5E520E7}"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57872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EB677-F0B3-4212-994B-6CFDD5E520E7}"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326415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EB677-F0B3-4212-994B-6CFDD5E520E7}"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192171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EB677-F0B3-4212-994B-6CFDD5E520E7}"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87523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EB677-F0B3-4212-994B-6CFDD5E520E7}"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44562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0EB677-F0B3-4212-994B-6CFDD5E520E7}"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229917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0EB677-F0B3-4212-994B-6CFDD5E520E7}"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328738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EB677-F0B3-4212-994B-6CFDD5E520E7}"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263570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EB677-F0B3-4212-994B-6CFDD5E520E7}"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106831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EB677-F0B3-4212-994B-6CFDD5E520E7}"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257304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EB677-F0B3-4212-994B-6CFDD5E520E7}"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64CF2-F0EF-4EA2-92DC-F363C8ACA98E}" type="slidenum">
              <a:rPr lang="en-US" smtClean="0"/>
              <a:t>‹#›</a:t>
            </a:fld>
            <a:endParaRPr lang="en-US"/>
          </a:p>
        </p:txBody>
      </p:sp>
    </p:spTree>
    <p:extLst>
      <p:ext uri="{BB962C8B-B14F-4D97-AF65-F5344CB8AC3E}">
        <p14:creationId xmlns:p14="http://schemas.microsoft.com/office/powerpoint/2010/main" val="255239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EB677-F0B3-4212-994B-6CFDD5E520E7}" type="datetimeFigureOut">
              <a:rPr lang="en-US" smtClean="0"/>
              <a:t>3/31/2021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64CF2-F0EF-4EA2-92DC-F363C8ACA98E}" type="slidenum">
              <a:rPr lang="en-US" smtClean="0"/>
              <a:t>‹#›</a:t>
            </a:fld>
            <a:endParaRPr lang="en-US"/>
          </a:p>
        </p:txBody>
      </p:sp>
    </p:spTree>
    <p:extLst>
      <p:ext uri="{BB962C8B-B14F-4D97-AF65-F5344CB8AC3E}">
        <p14:creationId xmlns:p14="http://schemas.microsoft.com/office/powerpoint/2010/main" val="3933017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eco62/index.html" TargetMode="External"/><Relationship Id="rId2" Type="http://schemas.openxmlformats.org/officeDocument/2006/relationships/hyperlink" Target="http://bcs.worthpublishers.com/mankiw7/" TargetMode="External"/><Relationship Id="rId1" Type="http://schemas.openxmlformats.org/officeDocument/2006/relationships/slideLayout" Target="../slideLayouts/slideLayout1.xml"/><Relationship Id="rId4" Type="http://schemas.openxmlformats.org/officeDocument/2006/relationships/hyperlink" Target="http://myweb.liu.edu/~uroy/index.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red.stlouisfed.org/series/T10YF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DCQwiF0J7h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red.stlouisfed.org/series/T10Y3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fred.stlouisfed.org/series/UNRAT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Economic Fluctuations</a:t>
            </a:r>
            <a:endParaRPr lang="en-US" dirty="0"/>
          </a:p>
        </p:txBody>
      </p:sp>
      <p:sp>
        <p:nvSpPr>
          <p:cNvPr id="3" name="Subtitle 2"/>
          <p:cNvSpPr>
            <a:spLocks noGrp="1"/>
          </p:cNvSpPr>
          <p:nvPr>
            <p:ph type="subTitle" idx="1"/>
          </p:nvPr>
        </p:nvSpPr>
        <p:spPr/>
        <p:txBody>
          <a:bodyPr/>
          <a:lstStyle/>
          <a:p>
            <a:pPr>
              <a:defRPr/>
            </a:pPr>
            <a:r>
              <a:rPr lang="en-US" dirty="0"/>
              <a:t>Chapter </a:t>
            </a:r>
            <a:r>
              <a:rPr lang="en-US" dirty="0" smtClean="0"/>
              <a:t>10 of </a:t>
            </a:r>
            <a:r>
              <a:rPr lang="en-US" i="1" dirty="0">
                <a:hlinkClick r:id="rId2"/>
              </a:rPr>
              <a:t>Macroeconomics</a:t>
            </a:r>
            <a:r>
              <a:rPr lang="en-US" dirty="0"/>
              <a:t>, </a:t>
            </a:r>
            <a:r>
              <a:rPr lang="en-US" dirty="0" smtClean="0"/>
              <a:t>10</a:t>
            </a:r>
            <a:r>
              <a:rPr lang="en-US" baseline="30000" dirty="0" smtClean="0"/>
              <a:t>th</a:t>
            </a:r>
            <a:r>
              <a:rPr lang="en-US" dirty="0" smtClean="0"/>
              <a:t> </a:t>
            </a:r>
            <a:r>
              <a:rPr lang="en-US" dirty="0"/>
              <a:t>edition, by N. Gregory </a:t>
            </a:r>
            <a:r>
              <a:rPr lang="en-US" dirty="0" err="1"/>
              <a:t>Mankiw</a:t>
            </a:r>
            <a:endParaRPr lang="en-US" dirty="0"/>
          </a:p>
          <a:p>
            <a:pPr>
              <a:defRPr/>
            </a:pPr>
            <a:r>
              <a:rPr lang="en-US" dirty="0">
                <a:hlinkClick r:id="rId3"/>
              </a:rPr>
              <a:t>ECO62</a:t>
            </a:r>
            <a:r>
              <a:rPr lang="en-US" dirty="0"/>
              <a:t> </a:t>
            </a:r>
            <a:r>
              <a:rPr lang="en-US" dirty="0" err="1">
                <a:hlinkClick r:id="rId4"/>
              </a:rPr>
              <a:t>Udayan</a:t>
            </a:r>
            <a:r>
              <a:rPr lang="en-US" dirty="0">
                <a:hlinkClick r:id="rId4"/>
              </a:rPr>
              <a:t> </a:t>
            </a:r>
            <a:r>
              <a:rPr lang="en-US" dirty="0" smtClean="0">
                <a:hlinkClick r:id="rId4"/>
              </a:rPr>
              <a:t>Roy</a:t>
            </a:r>
            <a:endParaRPr lang="en-US" dirty="0"/>
          </a:p>
        </p:txBody>
      </p:sp>
      <p:sp>
        <p:nvSpPr>
          <p:cNvPr id="4" name="TextBox 3"/>
          <p:cNvSpPr txBox="1"/>
          <p:nvPr/>
        </p:nvSpPr>
        <p:spPr>
          <a:xfrm>
            <a:off x="3124200" y="457201"/>
            <a:ext cx="6096000" cy="954107"/>
          </a:xfrm>
          <a:prstGeom prst="rect">
            <a:avLst/>
          </a:prstGeom>
          <a:noFill/>
        </p:spPr>
        <p:txBody>
          <a:bodyPr wrap="square" rtlCol="0">
            <a:spAutoFit/>
          </a:bodyPr>
          <a:lstStyle/>
          <a:p>
            <a:pPr algn="ctr"/>
            <a:r>
              <a:rPr lang="en-US" sz="2800" b="1" dirty="0">
                <a:solidFill>
                  <a:srgbClr val="C00000"/>
                </a:solidFill>
              </a:rPr>
              <a:t>PART IV Business Cycle Theory: The Economy in the Short Run</a:t>
            </a:r>
          </a:p>
        </p:txBody>
      </p:sp>
    </p:spTree>
    <p:extLst>
      <p:ext uri="{BB962C8B-B14F-4D97-AF65-F5344CB8AC3E}">
        <p14:creationId xmlns:p14="http://schemas.microsoft.com/office/powerpoint/2010/main" val="2097919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smtClean="0"/>
              <a:t>Index of Leading Economic Indicators</a:t>
            </a:r>
          </a:p>
        </p:txBody>
      </p:sp>
      <p:sp>
        <p:nvSpPr>
          <p:cNvPr id="36867" name="Rectangle 3"/>
          <p:cNvSpPr>
            <a:spLocks noGrp="1" noChangeArrowheads="1"/>
          </p:cNvSpPr>
          <p:nvPr>
            <p:ph type="body" idx="1"/>
          </p:nvPr>
        </p:nvSpPr>
        <p:spPr/>
        <p:txBody>
          <a:bodyPr/>
          <a:lstStyle/>
          <a:p>
            <a:r>
              <a:rPr lang="en-US" dirty="0" smtClean="0"/>
              <a:t>Published monthly by the Conference Board.</a:t>
            </a:r>
          </a:p>
          <a:p>
            <a:r>
              <a:rPr lang="en-US" dirty="0" smtClean="0"/>
              <a:t>Aims to forecast changes in economic activity </a:t>
            </a:r>
            <a:br>
              <a:rPr lang="en-US" dirty="0" smtClean="0"/>
            </a:br>
            <a:r>
              <a:rPr lang="en-US" dirty="0" smtClean="0"/>
              <a:t>6-9 months into the future. </a:t>
            </a:r>
          </a:p>
          <a:p>
            <a:r>
              <a:rPr lang="en-US" dirty="0" smtClean="0"/>
              <a:t>Used in planning by businesses and government, even though ILEI is not a perfect predictor. </a:t>
            </a:r>
          </a:p>
        </p:txBody>
      </p:sp>
    </p:spTree>
    <p:extLst>
      <p:ext uri="{BB962C8B-B14F-4D97-AF65-F5344CB8AC3E}">
        <p14:creationId xmlns:p14="http://schemas.microsoft.com/office/powerpoint/2010/main" val="111572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p:cNvSpPr>
            <a:spLocks noGrp="1"/>
          </p:cNvSpPr>
          <p:nvPr>
            <p:ph type="title"/>
          </p:nvPr>
        </p:nvSpPr>
        <p:spPr>
          <a:xfrm>
            <a:off x="1903413" y="189023"/>
            <a:ext cx="8367712" cy="752475"/>
          </a:xfrm>
        </p:spPr>
        <p:txBody>
          <a:bodyPr/>
          <a:lstStyle/>
          <a:p>
            <a:pPr>
              <a:defRPr/>
            </a:pPr>
            <a:r>
              <a:rPr lang="en-US" sz="3000" dirty="0">
                <a:solidFill>
                  <a:srgbClr val="336699"/>
                </a:solidFill>
              </a:rPr>
              <a:t>Index of Leading Economic Indicators,</a:t>
            </a:r>
            <a:r>
              <a:rPr lang="en-US" sz="2800" dirty="0">
                <a:solidFill>
                  <a:srgbClr val="336699"/>
                </a:solidFill>
              </a:rPr>
              <a:t> </a:t>
            </a:r>
            <a:r>
              <a:rPr lang="en-US" sz="2400" dirty="0">
                <a:solidFill>
                  <a:srgbClr val="336699"/>
                </a:solidFill>
              </a:rPr>
              <a:t>1970-2012</a:t>
            </a:r>
          </a:p>
        </p:txBody>
      </p:sp>
      <p:sp>
        <p:nvSpPr>
          <p:cNvPr id="40965" name="Text Box 56"/>
          <p:cNvSpPr txBox="1">
            <a:spLocks noChangeArrowheads="1"/>
          </p:cNvSpPr>
          <p:nvPr/>
        </p:nvSpPr>
        <p:spPr bwMode="auto">
          <a:xfrm>
            <a:off x="1534964" y="6018841"/>
            <a:ext cx="15414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i="1" dirty="0">
                <a:solidFill>
                  <a:srgbClr val="B2B2B2"/>
                </a:solidFill>
              </a:rPr>
              <a:t>Source:  </a:t>
            </a:r>
            <a:br>
              <a:rPr lang="en-US" sz="1600" i="1" dirty="0">
                <a:solidFill>
                  <a:srgbClr val="B2B2B2"/>
                </a:solidFill>
              </a:rPr>
            </a:br>
            <a:r>
              <a:rPr lang="en-US" sz="1600" i="1" dirty="0">
                <a:solidFill>
                  <a:srgbClr val="B2B2B2"/>
                </a:solidFill>
              </a:rPr>
              <a:t>Conference Board</a:t>
            </a:r>
          </a:p>
        </p:txBody>
      </p:sp>
      <p:graphicFrame>
        <p:nvGraphicFramePr>
          <p:cNvPr id="5" name="Chart 4"/>
          <p:cNvGraphicFramePr>
            <a:graphicFrameLocks noGrp="1"/>
          </p:cNvGraphicFramePr>
          <p:nvPr>
            <p:extLst>
              <p:ext uri="{D42A27DB-BD31-4B8C-83A1-F6EECF244321}">
                <p14:modId xmlns:p14="http://schemas.microsoft.com/office/powerpoint/2010/main" val="2341216127"/>
              </p:ext>
            </p:extLst>
          </p:nvPr>
        </p:nvGraphicFramePr>
        <p:xfrm>
          <a:off x="2395870" y="1028700"/>
          <a:ext cx="8272130" cy="56725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5"/>
          <p:cNvSpPr txBox="1">
            <a:spLocks noChangeArrowheads="1"/>
          </p:cNvSpPr>
          <p:nvPr/>
        </p:nvSpPr>
        <p:spPr bwMode="auto">
          <a:xfrm rot="-5400000">
            <a:off x="1034461" y="3114677"/>
            <a:ext cx="19446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dirty="0">
                <a:solidFill>
                  <a:srgbClr val="000000"/>
                </a:solidFill>
              </a:rPr>
              <a:t>2004 = 100</a:t>
            </a:r>
          </a:p>
        </p:txBody>
      </p:sp>
    </p:spTree>
    <p:extLst>
      <p:ext uri="{BB962C8B-B14F-4D97-AF65-F5344CB8AC3E}">
        <p14:creationId xmlns:p14="http://schemas.microsoft.com/office/powerpoint/2010/main" val="253432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Components of the ILEI</a:t>
            </a:r>
          </a:p>
        </p:txBody>
      </p:sp>
      <p:sp>
        <p:nvSpPr>
          <p:cNvPr id="146435" name="Rectangle 3"/>
          <p:cNvSpPr>
            <a:spLocks noGrp="1" noChangeArrowheads="1"/>
          </p:cNvSpPr>
          <p:nvPr>
            <p:ph idx="1"/>
          </p:nvPr>
        </p:nvSpPr>
        <p:spPr/>
        <p:txBody>
          <a:bodyPr>
            <a:normAutofit fontScale="92500"/>
          </a:bodyPr>
          <a:lstStyle/>
          <a:p>
            <a:pPr>
              <a:spcBef>
                <a:spcPts val="600"/>
              </a:spcBef>
            </a:pPr>
            <a:r>
              <a:rPr lang="en-US" sz="2600" dirty="0"/>
              <a:t>Average workweek in manufacturing </a:t>
            </a:r>
          </a:p>
          <a:p>
            <a:pPr>
              <a:spcBef>
                <a:spcPts val="600"/>
              </a:spcBef>
            </a:pPr>
            <a:r>
              <a:rPr lang="en-US" sz="2600" dirty="0"/>
              <a:t>Initial weekly claims for unemployment insurance (–)</a:t>
            </a:r>
          </a:p>
          <a:p>
            <a:pPr>
              <a:spcBef>
                <a:spcPts val="600"/>
              </a:spcBef>
            </a:pPr>
            <a:r>
              <a:rPr lang="en-US" sz="2600" dirty="0" smtClean="0"/>
              <a:t>Manufacturers’ new </a:t>
            </a:r>
            <a:r>
              <a:rPr lang="en-US" sz="2600" dirty="0"/>
              <a:t>orders for consumer goods and materials </a:t>
            </a:r>
          </a:p>
          <a:p>
            <a:pPr>
              <a:spcBef>
                <a:spcPts val="600"/>
              </a:spcBef>
            </a:pPr>
            <a:r>
              <a:rPr lang="en-US" sz="2600" dirty="0"/>
              <a:t>Manufacturers’ new</a:t>
            </a:r>
            <a:r>
              <a:rPr lang="en-US" sz="2600" dirty="0" smtClean="0"/>
              <a:t> </a:t>
            </a:r>
            <a:r>
              <a:rPr lang="en-US" sz="2600" dirty="0"/>
              <a:t>orders for nondefense capital </a:t>
            </a:r>
            <a:r>
              <a:rPr lang="en-US" sz="2600" dirty="0" smtClean="0"/>
              <a:t>goods, excluding aircraft </a:t>
            </a:r>
            <a:endParaRPr lang="en-US" sz="2600" dirty="0"/>
          </a:p>
          <a:p>
            <a:pPr>
              <a:spcBef>
                <a:spcPts val="600"/>
              </a:spcBef>
            </a:pPr>
            <a:r>
              <a:rPr lang="en-US" sz="2600" dirty="0" smtClean="0"/>
              <a:t>Institute for Supply Management </a:t>
            </a:r>
            <a:r>
              <a:rPr lang="en-US" sz="2600" dirty="0"/>
              <a:t>new orders index</a:t>
            </a:r>
          </a:p>
          <a:p>
            <a:pPr>
              <a:spcBef>
                <a:spcPts val="600"/>
              </a:spcBef>
            </a:pPr>
            <a:r>
              <a:rPr lang="en-US" sz="2600" dirty="0"/>
              <a:t>Building permits issued for </a:t>
            </a:r>
            <a:r>
              <a:rPr lang="en-US" sz="2600" dirty="0" smtClean="0"/>
              <a:t>new private </a:t>
            </a:r>
            <a:r>
              <a:rPr lang="en-US" sz="2600" dirty="0"/>
              <a:t>housing units</a:t>
            </a:r>
          </a:p>
          <a:p>
            <a:pPr>
              <a:spcBef>
                <a:spcPts val="600"/>
              </a:spcBef>
            </a:pPr>
            <a:r>
              <a:rPr lang="en-US" sz="2600" dirty="0"/>
              <a:t>Index of stock prices</a:t>
            </a:r>
          </a:p>
          <a:p>
            <a:pPr>
              <a:spcBef>
                <a:spcPts val="600"/>
              </a:spcBef>
            </a:pPr>
            <a:r>
              <a:rPr lang="en-US" sz="2600" dirty="0"/>
              <a:t>Leading Credit Index</a:t>
            </a:r>
          </a:p>
          <a:p>
            <a:pPr>
              <a:spcBef>
                <a:spcPts val="600"/>
              </a:spcBef>
            </a:pPr>
            <a:r>
              <a:rPr lang="en-US" sz="2600" dirty="0"/>
              <a:t>Interest rate spread (yield on 10-year Treasury bonds minus the federal funds rate) </a:t>
            </a:r>
          </a:p>
          <a:p>
            <a:pPr>
              <a:spcBef>
                <a:spcPts val="600"/>
              </a:spcBef>
            </a:pPr>
            <a:r>
              <a:rPr lang="en-US" sz="2600" dirty="0" smtClean="0"/>
              <a:t>Consumer expectations for business and economic conditions</a:t>
            </a:r>
            <a:endParaRPr lang="en-US" sz="2600" dirty="0"/>
          </a:p>
        </p:txBody>
      </p:sp>
    </p:spTree>
    <p:extLst>
      <p:ext uri="{BB962C8B-B14F-4D97-AF65-F5344CB8AC3E}">
        <p14:creationId xmlns:p14="http://schemas.microsoft.com/office/powerpoint/2010/main" val="161330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500"/>
                                        <p:tgtEl>
                                          <p:spTgt spid="146435">
                                            <p:txEl>
                                              <p:pRg st="0" end="0"/>
                                            </p:txEl>
                                          </p:spTgt>
                                        </p:tgtEl>
                                      </p:cBhvr>
                                    </p:animEffect>
                                  </p:childTnLst>
                                  <p:subTnLst>
                                    <p:animClr clrSpc="rgb" dir="cw">
                                      <p:cBhvr override="childStyle">
                                        <p:cTn dur="1" fill="hold" display="0" masterRel="nextClick" afterEffect="1"/>
                                        <p:tgtEl>
                                          <p:spTgt spid="146435">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fade">
                                      <p:cBhvr>
                                        <p:cTn id="12" dur="500"/>
                                        <p:tgtEl>
                                          <p:spTgt spid="146435">
                                            <p:txEl>
                                              <p:pRg st="1" end="1"/>
                                            </p:txEl>
                                          </p:spTgt>
                                        </p:tgtEl>
                                      </p:cBhvr>
                                    </p:animEffect>
                                  </p:childTnLst>
                                  <p:subTnLst>
                                    <p:animClr clrSpc="rgb" dir="cw">
                                      <p:cBhvr override="childStyle">
                                        <p:cTn dur="1" fill="hold" display="0" masterRel="nextClick" afterEffect="1"/>
                                        <p:tgtEl>
                                          <p:spTgt spid="146435">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fade">
                                      <p:cBhvr>
                                        <p:cTn id="17" dur="500"/>
                                        <p:tgtEl>
                                          <p:spTgt spid="146435">
                                            <p:txEl>
                                              <p:pRg st="2" end="2"/>
                                            </p:txEl>
                                          </p:spTgt>
                                        </p:tgtEl>
                                      </p:cBhvr>
                                    </p:animEffect>
                                  </p:childTnLst>
                                  <p:subTnLst>
                                    <p:animClr clrSpc="rgb" dir="cw">
                                      <p:cBhvr override="childStyle">
                                        <p:cTn dur="1" fill="hold" display="0" masterRel="nextClick" afterEffect="1"/>
                                        <p:tgtEl>
                                          <p:spTgt spid="146435">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fade">
                                      <p:cBhvr>
                                        <p:cTn id="22" dur="500"/>
                                        <p:tgtEl>
                                          <p:spTgt spid="146435">
                                            <p:txEl>
                                              <p:pRg st="3" end="3"/>
                                            </p:txEl>
                                          </p:spTgt>
                                        </p:tgtEl>
                                      </p:cBhvr>
                                    </p:animEffect>
                                  </p:childTnLst>
                                  <p:subTnLst>
                                    <p:animClr clrSpc="rgb" dir="cw">
                                      <p:cBhvr override="childStyle">
                                        <p:cTn dur="1" fill="hold" display="0" masterRel="nextClick" afterEffect="1"/>
                                        <p:tgtEl>
                                          <p:spTgt spid="146435">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Effect transition="in" filter="fade">
                                      <p:cBhvr>
                                        <p:cTn id="27" dur="500"/>
                                        <p:tgtEl>
                                          <p:spTgt spid="146435">
                                            <p:txEl>
                                              <p:pRg st="4" end="4"/>
                                            </p:txEl>
                                          </p:spTgt>
                                        </p:tgtEl>
                                      </p:cBhvr>
                                    </p:animEffect>
                                  </p:childTnLst>
                                  <p:subTnLst>
                                    <p:animClr clrSpc="rgb" dir="cw">
                                      <p:cBhvr override="childStyle">
                                        <p:cTn dur="1" fill="hold" display="0" masterRel="nextClick" afterEffect="1"/>
                                        <p:tgtEl>
                                          <p:spTgt spid="146435">
                                            <p:txEl>
                                              <p:pRg st="4" end="4"/>
                                            </p:txEl>
                                          </p:spTgt>
                                        </p:tgtEl>
                                        <p:attrNameLst>
                                          <p:attrName>ppt_c</p:attrName>
                                        </p:attrNameLst>
                                      </p:cBhvr>
                                      <p:to>
                                        <a:srgbClr val="C0C0C0"/>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Effect transition="in" filter="fade">
                                      <p:cBhvr>
                                        <p:cTn id="32" dur="500"/>
                                        <p:tgtEl>
                                          <p:spTgt spid="146435">
                                            <p:txEl>
                                              <p:pRg st="5" end="5"/>
                                            </p:txEl>
                                          </p:spTgt>
                                        </p:tgtEl>
                                      </p:cBhvr>
                                    </p:animEffect>
                                  </p:childTnLst>
                                  <p:subTnLst>
                                    <p:animClr clrSpc="rgb" dir="cw">
                                      <p:cBhvr override="childStyle">
                                        <p:cTn dur="1" fill="hold" display="0" masterRel="nextClick" afterEffect="1"/>
                                        <p:tgtEl>
                                          <p:spTgt spid="146435">
                                            <p:txEl>
                                              <p:pRg st="5" end="5"/>
                                            </p:txEl>
                                          </p:spTgt>
                                        </p:tgtEl>
                                        <p:attrNameLst>
                                          <p:attrName>ppt_c</p:attrName>
                                        </p:attrNameLst>
                                      </p:cBhvr>
                                      <p:to>
                                        <a:srgbClr val="C0C0C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Effect transition="in" filter="fade">
                                      <p:cBhvr>
                                        <p:cTn id="37" dur="500"/>
                                        <p:tgtEl>
                                          <p:spTgt spid="146435">
                                            <p:txEl>
                                              <p:pRg st="6" end="6"/>
                                            </p:txEl>
                                          </p:spTgt>
                                        </p:tgtEl>
                                      </p:cBhvr>
                                    </p:animEffect>
                                  </p:childTnLst>
                                  <p:subTnLst>
                                    <p:animClr clrSpc="rgb" dir="cw">
                                      <p:cBhvr override="childStyle">
                                        <p:cTn dur="1" fill="hold" display="0" masterRel="nextClick" afterEffect="1"/>
                                        <p:tgtEl>
                                          <p:spTgt spid="146435">
                                            <p:txEl>
                                              <p:pRg st="6" end="6"/>
                                            </p:txEl>
                                          </p:spTgt>
                                        </p:tgtEl>
                                        <p:attrNameLst>
                                          <p:attrName>ppt_c</p:attrName>
                                        </p:attrNameLst>
                                      </p:cBhvr>
                                      <p:to>
                                        <a:srgbClr val="C0C0C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6435">
                                            <p:txEl>
                                              <p:pRg st="7" end="7"/>
                                            </p:txEl>
                                          </p:spTgt>
                                        </p:tgtEl>
                                        <p:attrNameLst>
                                          <p:attrName>style.visibility</p:attrName>
                                        </p:attrNameLst>
                                      </p:cBhvr>
                                      <p:to>
                                        <p:strVal val="visible"/>
                                      </p:to>
                                    </p:set>
                                    <p:animEffect transition="in" filter="fade">
                                      <p:cBhvr>
                                        <p:cTn id="42" dur="500"/>
                                        <p:tgtEl>
                                          <p:spTgt spid="146435">
                                            <p:txEl>
                                              <p:pRg st="7" end="7"/>
                                            </p:txEl>
                                          </p:spTgt>
                                        </p:tgtEl>
                                      </p:cBhvr>
                                    </p:animEffect>
                                  </p:childTnLst>
                                  <p:subTnLst>
                                    <p:animClr clrSpc="rgb" dir="cw">
                                      <p:cBhvr override="childStyle">
                                        <p:cTn dur="1" fill="hold" display="0" masterRel="nextClick" afterEffect="1"/>
                                        <p:tgtEl>
                                          <p:spTgt spid="146435">
                                            <p:txEl>
                                              <p:pRg st="7" end="7"/>
                                            </p:txEl>
                                          </p:spTgt>
                                        </p:tgtEl>
                                        <p:attrNameLst>
                                          <p:attrName>ppt_c</p:attrName>
                                        </p:attrNameLst>
                                      </p:cBhvr>
                                      <p:to>
                                        <a:srgbClr val="C0C0C0"/>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6435">
                                            <p:txEl>
                                              <p:pRg st="8" end="8"/>
                                            </p:txEl>
                                          </p:spTgt>
                                        </p:tgtEl>
                                        <p:attrNameLst>
                                          <p:attrName>style.visibility</p:attrName>
                                        </p:attrNameLst>
                                      </p:cBhvr>
                                      <p:to>
                                        <p:strVal val="visible"/>
                                      </p:to>
                                    </p:set>
                                    <p:animEffect transition="in" filter="fade">
                                      <p:cBhvr>
                                        <p:cTn id="47" dur="500"/>
                                        <p:tgtEl>
                                          <p:spTgt spid="146435">
                                            <p:txEl>
                                              <p:pRg st="8" end="8"/>
                                            </p:txEl>
                                          </p:spTgt>
                                        </p:tgtEl>
                                      </p:cBhvr>
                                    </p:animEffect>
                                  </p:childTnLst>
                                  <p:subTnLst>
                                    <p:animClr clrSpc="rgb" dir="cw">
                                      <p:cBhvr override="childStyle">
                                        <p:cTn dur="1" fill="hold" display="0" masterRel="nextClick" afterEffect="1"/>
                                        <p:tgtEl>
                                          <p:spTgt spid="146435">
                                            <p:txEl>
                                              <p:pRg st="8" end="8"/>
                                            </p:txEl>
                                          </p:spTgt>
                                        </p:tgtEl>
                                        <p:attrNameLst>
                                          <p:attrName>ppt_c</p:attrName>
                                        </p:attrNameLst>
                                      </p:cBhvr>
                                      <p:to>
                                        <a:srgbClr val="C0C0C0"/>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6435">
                                            <p:txEl>
                                              <p:pRg st="9" end="9"/>
                                            </p:txEl>
                                          </p:spTgt>
                                        </p:tgtEl>
                                        <p:attrNameLst>
                                          <p:attrName>style.visibility</p:attrName>
                                        </p:attrNameLst>
                                      </p:cBhvr>
                                      <p:to>
                                        <p:strVal val="visible"/>
                                      </p:to>
                                    </p:set>
                                    <p:animEffect transition="in" filter="fade">
                                      <p:cBhvr>
                                        <p:cTn id="52" dur="500"/>
                                        <p:tgtEl>
                                          <p:spTgt spid="1464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Components of the </a:t>
            </a:r>
            <a:r>
              <a:rPr lang="en-US" dirty="0" smtClean="0"/>
              <a:t>ILEI: Interest Rate Spread</a:t>
            </a:r>
            <a:endParaRPr lang="en-US" dirty="0" smtClean="0"/>
          </a:p>
        </p:txBody>
      </p:sp>
      <p:sp>
        <p:nvSpPr>
          <p:cNvPr id="146435" name="Rectangle 3"/>
          <p:cNvSpPr>
            <a:spLocks noGrp="1" noChangeArrowheads="1"/>
          </p:cNvSpPr>
          <p:nvPr>
            <p:ph idx="1"/>
          </p:nvPr>
        </p:nvSpPr>
        <p:spPr/>
        <p:txBody>
          <a:bodyPr>
            <a:normAutofit fontScale="92500"/>
          </a:bodyPr>
          <a:lstStyle/>
          <a:p>
            <a:pPr>
              <a:spcBef>
                <a:spcPts val="600"/>
              </a:spcBef>
            </a:pPr>
            <a:r>
              <a:rPr lang="en-US" sz="2600" dirty="0"/>
              <a:t>Average workweek in manufacturing </a:t>
            </a:r>
          </a:p>
          <a:p>
            <a:pPr>
              <a:spcBef>
                <a:spcPts val="600"/>
              </a:spcBef>
            </a:pPr>
            <a:r>
              <a:rPr lang="en-US" sz="2600" dirty="0"/>
              <a:t>Initial weekly claims for unemployment insurance (–)</a:t>
            </a:r>
          </a:p>
          <a:p>
            <a:pPr>
              <a:spcBef>
                <a:spcPts val="600"/>
              </a:spcBef>
            </a:pPr>
            <a:r>
              <a:rPr lang="en-US" sz="2600" dirty="0" smtClean="0"/>
              <a:t>Manufacturers’ new </a:t>
            </a:r>
            <a:r>
              <a:rPr lang="en-US" sz="2600" dirty="0"/>
              <a:t>orders for consumer goods and materials </a:t>
            </a:r>
          </a:p>
          <a:p>
            <a:pPr>
              <a:spcBef>
                <a:spcPts val="600"/>
              </a:spcBef>
            </a:pPr>
            <a:r>
              <a:rPr lang="en-US" sz="2600" dirty="0"/>
              <a:t>Manufacturers’ new</a:t>
            </a:r>
            <a:r>
              <a:rPr lang="en-US" sz="2600" dirty="0" smtClean="0"/>
              <a:t> </a:t>
            </a:r>
            <a:r>
              <a:rPr lang="en-US" sz="2600" dirty="0"/>
              <a:t>orders for nondefense capital </a:t>
            </a:r>
            <a:r>
              <a:rPr lang="en-US" sz="2600" dirty="0" smtClean="0"/>
              <a:t>goods, excluding aircraft </a:t>
            </a:r>
            <a:endParaRPr lang="en-US" sz="2600" dirty="0"/>
          </a:p>
          <a:p>
            <a:pPr>
              <a:spcBef>
                <a:spcPts val="600"/>
              </a:spcBef>
            </a:pPr>
            <a:r>
              <a:rPr lang="en-US" sz="2600" dirty="0" smtClean="0"/>
              <a:t>Institute for Supply Management </a:t>
            </a:r>
            <a:r>
              <a:rPr lang="en-US" sz="2600" dirty="0"/>
              <a:t>new orders index</a:t>
            </a:r>
          </a:p>
          <a:p>
            <a:pPr>
              <a:spcBef>
                <a:spcPts val="600"/>
              </a:spcBef>
            </a:pPr>
            <a:r>
              <a:rPr lang="en-US" sz="2600" dirty="0"/>
              <a:t>Building permits issued for </a:t>
            </a:r>
            <a:r>
              <a:rPr lang="en-US" sz="2600" dirty="0" smtClean="0"/>
              <a:t>new private </a:t>
            </a:r>
            <a:r>
              <a:rPr lang="en-US" sz="2600" dirty="0"/>
              <a:t>housing units</a:t>
            </a:r>
          </a:p>
          <a:p>
            <a:pPr>
              <a:spcBef>
                <a:spcPts val="600"/>
              </a:spcBef>
            </a:pPr>
            <a:r>
              <a:rPr lang="en-US" sz="2600" dirty="0"/>
              <a:t>Index of stock prices</a:t>
            </a:r>
          </a:p>
          <a:p>
            <a:pPr>
              <a:spcBef>
                <a:spcPts val="600"/>
              </a:spcBef>
            </a:pPr>
            <a:r>
              <a:rPr lang="en-US" sz="2600" dirty="0"/>
              <a:t>Leading Credit Index</a:t>
            </a:r>
          </a:p>
          <a:p>
            <a:pPr>
              <a:spcBef>
                <a:spcPts val="600"/>
              </a:spcBef>
            </a:pPr>
            <a:r>
              <a:rPr lang="en-US" sz="2600" b="1" dirty="0"/>
              <a:t>Interest rate spread (yield on 10-year Treasury bonds minus the federal funds rate) </a:t>
            </a:r>
          </a:p>
          <a:p>
            <a:pPr>
              <a:spcBef>
                <a:spcPts val="600"/>
              </a:spcBef>
            </a:pPr>
            <a:r>
              <a:rPr lang="en-US" sz="2600" dirty="0" smtClean="0"/>
              <a:t>Consumer expectations for business and economic conditions</a:t>
            </a:r>
            <a:endParaRPr lang="en-US" sz="2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605456"/>
            <a:ext cx="9372600" cy="3607929"/>
          </a:xfrm>
          <a:prstGeom prst="rect">
            <a:avLst/>
          </a:prstGeom>
        </p:spPr>
      </p:pic>
      <p:sp>
        <p:nvSpPr>
          <p:cNvPr id="7" name="TextBox 6"/>
          <p:cNvSpPr txBox="1"/>
          <p:nvPr/>
        </p:nvSpPr>
        <p:spPr>
          <a:xfrm>
            <a:off x="2667000" y="6059269"/>
            <a:ext cx="9372600" cy="646331"/>
          </a:xfrm>
          <a:prstGeom prst="rect">
            <a:avLst/>
          </a:prstGeom>
          <a:noFill/>
        </p:spPr>
        <p:txBody>
          <a:bodyPr wrap="square" rtlCol="0">
            <a:spAutoFit/>
          </a:bodyPr>
          <a:lstStyle/>
          <a:p>
            <a:r>
              <a:rPr lang="en-US" dirty="0"/>
              <a:t>Source: </a:t>
            </a:r>
            <a:r>
              <a:rPr lang="en-US" dirty="0">
                <a:hlinkClick r:id="rId4"/>
              </a:rPr>
              <a:t>https://</a:t>
            </a:r>
            <a:r>
              <a:rPr lang="en-US" dirty="0" smtClean="0">
                <a:hlinkClick r:id="rId4"/>
              </a:rPr>
              <a:t>fred.stlouisfed.org/series/T10YFF</a:t>
            </a:r>
            <a:r>
              <a:rPr lang="en-US" dirty="0" smtClean="0"/>
              <a:t>. Note that the Interest Rate Spread turns negative (gets “inverted”) before recessions.</a:t>
            </a:r>
            <a:endParaRPr lang="en-US" dirty="0"/>
          </a:p>
        </p:txBody>
      </p:sp>
    </p:spTree>
    <p:extLst>
      <p:ext uri="{BB962C8B-B14F-4D97-AF65-F5344CB8AC3E}">
        <p14:creationId xmlns:p14="http://schemas.microsoft.com/office/powerpoint/2010/main" val="225301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500"/>
                                        <p:tgtEl>
                                          <p:spTgt spid="146435">
                                            <p:txEl>
                                              <p:pRg st="0" end="0"/>
                                            </p:txEl>
                                          </p:spTgt>
                                        </p:tgtEl>
                                      </p:cBhvr>
                                    </p:animEffect>
                                  </p:childTnLst>
                                  <p:subTnLst>
                                    <p:animClr clrSpc="rgb" dir="cw">
                                      <p:cBhvr override="childStyle">
                                        <p:cTn dur="1" fill="hold" display="0" masterRel="nextClick" afterEffect="1"/>
                                        <p:tgtEl>
                                          <p:spTgt spid="146435">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fade">
                                      <p:cBhvr>
                                        <p:cTn id="12" dur="500"/>
                                        <p:tgtEl>
                                          <p:spTgt spid="146435">
                                            <p:txEl>
                                              <p:pRg st="1" end="1"/>
                                            </p:txEl>
                                          </p:spTgt>
                                        </p:tgtEl>
                                      </p:cBhvr>
                                    </p:animEffect>
                                  </p:childTnLst>
                                  <p:subTnLst>
                                    <p:animClr clrSpc="rgb" dir="cw">
                                      <p:cBhvr override="childStyle">
                                        <p:cTn dur="1" fill="hold" display="0" masterRel="nextClick" afterEffect="1"/>
                                        <p:tgtEl>
                                          <p:spTgt spid="146435">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fade">
                                      <p:cBhvr>
                                        <p:cTn id="17" dur="500"/>
                                        <p:tgtEl>
                                          <p:spTgt spid="146435">
                                            <p:txEl>
                                              <p:pRg st="2" end="2"/>
                                            </p:txEl>
                                          </p:spTgt>
                                        </p:tgtEl>
                                      </p:cBhvr>
                                    </p:animEffect>
                                  </p:childTnLst>
                                  <p:subTnLst>
                                    <p:animClr clrSpc="rgb" dir="cw">
                                      <p:cBhvr override="childStyle">
                                        <p:cTn dur="1" fill="hold" display="0" masterRel="nextClick" afterEffect="1"/>
                                        <p:tgtEl>
                                          <p:spTgt spid="146435">
                                            <p:txEl>
                                              <p:pRg st="2" end="2"/>
                                            </p:txEl>
                                          </p:spTgt>
                                        </p:tgtEl>
                                        <p:attrNameLst>
                                          <p:attrName>ppt_c</p:attrName>
                                        </p:attrNameLst>
                                      </p:cBhvr>
                                      <p:to>
                                        <a:srgbClr val="C0C0C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fade">
                                      <p:cBhvr>
                                        <p:cTn id="22" dur="500"/>
                                        <p:tgtEl>
                                          <p:spTgt spid="146435">
                                            <p:txEl>
                                              <p:pRg st="3" end="3"/>
                                            </p:txEl>
                                          </p:spTgt>
                                        </p:tgtEl>
                                      </p:cBhvr>
                                    </p:animEffect>
                                  </p:childTnLst>
                                  <p:subTnLst>
                                    <p:animClr clrSpc="rgb" dir="cw">
                                      <p:cBhvr override="childStyle">
                                        <p:cTn dur="1" fill="hold" display="0" masterRel="nextClick" afterEffect="1"/>
                                        <p:tgtEl>
                                          <p:spTgt spid="146435">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Effect transition="in" filter="fade">
                                      <p:cBhvr>
                                        <p:cTn id="27" dur="500"/>
                                        <p:tgtEl>
                                          <p:spTgt spid="146435">
                                            <p:txEl>
                                              <p:pRg st="4" end="4"/>
                                            </p:txEl>
                                          </p:spTgt>
                                        </p:tgtEl>
                                      </p:cBhvr>
                                    </p:animEffect>
                                  </p:childTnLst>
                                  <p:subTnLst>
                                    <p:animClr clrSpc="rgb" dir="cw">
                                      <p:cBhvr override="childStyle">
                                        <p:cTn dur="1" fill="hold" display="0" masterRel="nextClick" afterEffect="1"/>
                                        <p:tgtEl>
                                          <p:spTgt spid="146435">
                                            <p:txEl>
                                              <p:pRg st="4" end="4"/>
                                            </p:txEl>
                                          </p:spTgt>
                                        </p:tgtEl>
                                        <p:attrNameLst>
                                          <p:attrName>ppt_c</p:attrName>
                                        </p:attrNameLst>
                                      </p:cBhvr>
                                      <p:to>
                                        <a:srgbClr val="C0C0C0"/>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Effect transition="in" filter="fade">
                                      <p:cBhvr>
                                        <p:cTn id="32" dur="500"/>
                                        <p:tgtEl>
                                          <p:spTgt spid="146435">
                                            <p:txEl>
                                              <p:pRg st="5" end="5"/>
                                            </p:txEl>
                                          </p:spTgt>
                                        </p:tgtEl>
                                      </p:cBhvr>
                                    </p:animEffect>
                                  </p:childTnLst>
                                  <p:subTnLst>
                                    <p:animClr clrSpc="rgb" dir="cw">
                                      <p:cBhvr override="childStyle">
                                        <p:cTn dur="1" fill="hold" display="0" masterRel="nextClick" afterEffect="1"/>
                                        <p:tgtEl>
                                          <p:spTgt spid="146435">
                                            <p:txEl>
                                              <p:pRg st="5" end="5"/>
                                            </p:txEl>
                                          </p:spTgt>
                                        </p:tgtEl>
                                        <p:attrNameLst>
                                          <p:attrName>ppt_c</p:attrName>
                                        </p:attrNameLst>
                                      </p:cBhvr>
                                      <p:to>
                                        <a:srgbClr val="C0C0C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Effect transition="in" filter="fade">
                                      <p:cBhvr>
                                        <p:cTn id="37" dur="500"/>
                                        <p:tgtEl>
                                          <p:spTgt spid="146435">
                                            <p:txEl>
                                              <p:pRg st="6" end="6"/>
                                            </p:txEl>
                                          </p:spTgt>
                                        </p:tgtEl>
                                      </p:cBhvr>
                                    </p:animEffect>
                                  </p:childTnLst>
                                  <p:subTnLst>
                                    <p:animClr clrSpc="rgb" dir="cw">
                                      <p:cBhvr override="childStyle">
                                        <p:cTn dur="1" fill="hold" display="0" masterRel="nextClick" afterEffect="1"/>
                                        <p:tgtEl>
                                          <p:spTgt spid="146435">
                                            <p:txEl>
                                              <p:pRg st="6" end="6"/>
                                            </p:txEl>
                                          </p:spTgt>
                                        </p:tgtEl>
                                        <p:attrNameLst>
                                          <p:attrName>ppt_c</p:attrName>
                                        </p:attrNameLst>
                                      </p:cBhvr>
                                      <p:to>
                                        <a:srgbClr val="C0C0C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6435">
                                            <p:txEl>
                                              <p:pRg st="7" end="7"/>
                                            </p:txEl>
                                          </p:spTgt>
                                        </p:tgtEl>
                                        <p:attrNameLst>
                                          <p:attrName>style.visibility</p:attrName>
                                        </p:attrNameLst>
                                      </p:cBhvr>
                                      <p:to>
                                        <p:strVal val="visible"/>
                                      </p:to>
                                    </p:set>
                                    <p:animEffect transition="in" filter="fade">
                                      <p:cBhvr>
                                        <p:cTn id="42" dur="500"/>
                                        <p:tgtEl>
                                          <p:spTgt spid="146435">
                                            <p:txEl>
                                              <p:pRg st="7" end="7"/>
                                            </p:txEl>
                                          </p:spTgt>
                                        </p:tgtEl>
                                      </p:cBhvr>
                                    </p:animEffect>
                                  </p:childTnLst>
                                  <p:subTnLst>
                                    <p:animClr clrSpc="rgb" dir="cw">
                                      <p:cBhvr override="childStyle">
                                        <p:cTn dur="1" fill="hold" display="0" masterRel="nextClick" afterEffect="1"/>
                                        <p:tgtEl>
                                          <p:spTgt spid="146435">
                                            <p:txEl>
                                              <p:pRg st="7" end="7"/>
                                            </p:txEl>
                                          </p:spTgt>
                                        </p:tgtEl>
                                        <p:attrNameLst>
                                          <p:attrName>ppt_c</p:attrName>
                                        </p:attrNameLst>
                                      </p:cBhvr>
                                      <p:to>
                                        <a:srgbClr val="C0C0C0"/>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6435">
                                            <p:txEl>
                                              <p:pRg st="8" end="8"/>
                                            </p:txEl>
                                          </p:spTgt>
                                        </p:tgtEl>
                                        <p:attrNameLst>
                                          <p:attrName>style.visibility</p:attrName>
                                        </p:attrNameLst>
                                      </p:cBhvr>
                                      <p:to>
                                        <p:strVal val="visible"/>
                                      </p:to>
                                    </p:set>
                                    <p:animEffect transition="in" filter="fade">
                                      <p:cBhvr>
                                        <p:cTn id="47" dur="500"/>
                                        <p:tgtEl>
                                          <p:spTgt spid="146435">
                                            <p:txEl>
                                              <p:pRg st="8" end="8"/>
                                            </p:txEl>
                                          </p:spTgt>
                                        </p:tgtEl>
                                      </p:cBhvr>
                                    </p:animEffect>
                                  </p:childTnLst>
                                  <p:subTnLst>
                                    <p:animClr clrSpc="rgb" dir="cw">
                                      <p:cBhvr override="childStyle">
                                        <p:cTn dur="1" fill="hold" display="0" masterRel="nextClick" afterEffect="1"/>
                                        <p:tgtEl>
                                          <p:spTgt spid="146435">
                                            <p:txEl>
                                              <p:pRg st="8" end="8"/>
                                            </p:txEl>
                                          </p:spTgt>
                                        </p:tgtEl>
                                        <p:attrNameLst>
                                          <p:attrName>ppt_c</p:attrName>
                                        </p:attrNameLst>
                                      </p:cBhvr>
                                      <p:to>
                                        <a:srgbClr val="C0C0C0"/>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6435">
                                            <p:txEl>
                                              <p:pRg st="9" end="9"/>
                                            </p:txEl>
                                          </p:spTgt>
                                        </p:tgtEl>
                                        <p:attrNameLst>
                                          <p:attrName>style.visibility</p:attrName>
                                        </p:attrNameLst>
                                      </p:cBhvr>
                                      <p:to>
                                        <p:strVal val="visible"/>
                                      </p:to>
                                    </p:set>
                                    <p:animEffect transition="in" filter="fade">
                                      <p:cBhvr>
                                        <p:cTn id="52" dur="500"/>
                                        <p:tgtEl>
                                          <p:spTgt spid="1464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Components of the </a:t>
            </a:r>
            <a:r>
              <a:rPr lang="en-US" dirty="0" smtClean="0"/>
              <a:t>ILEI: Yield Curve</a:t>
            </a:r>
            <a:endParaRPr lang="en-US" dirty="0" smtClean="0"/>
          </a:p>
        </p:txBody>
      </p:sp>
      <p:sp>
        <p:nvSpPr>
          <p:cNvPr id="146435" name="Rectangle 3"/>
          <p:cNvSpPr>
            <a:spLocks noGrp="1" noChangeArrowheads="1"/>
          </p:cNvSpPr>
          <p:nvPr>
            <p:ph idx="1"/>
          </p:nvPr>
        </p:nvSpPr>
        <p:spPr/>
        <p:txBody>
          <a:bodyPr>
            <a:normAutofit/>
          </a:bodyPr>
          <a:lstStyle/>
          <a:p>
            <a:pPr>
              <a:spcBef>
                <a:spcPts val="600"/>
              </a:spcBef>
            </a:pPr>
            <a:r>
              <a:rPr lang="en-US" sz="2600" dirty="0" smtClean="0"/>
              <a:t>Closely related to the </a:t>
            </a:r>
            <a:r>
              <a:rPr lang="en-US" sz="2600" i="1" dirty="0" smtClean="0"/>
              <a:t>Interest Rate Spread </a:t>
            </a:r>
            <a:r>
              <a:rPr lang="en-US" sz="2600" dirty="0" smtClean="0"/>
              <a:t>is the </a:t>
            </a:r>
            <a:r>
              <a:rPr lang="en-US" sz="2600" i="1" dirty="0" smtClean="0"/>
              <a:t>Yield Curve</a:t>
            </a:r>
          </a:p>
          <a:p>
            <a:pPr>
              <a:spcBef>
                <a:spcPts val="600"/>
              </a:spcBef>
            </a:pPr>
            <a:r>
              <a:rPr lang="en-US" sz="2600" dirty="0" smtClean="0"/>
              <a:t>The Yield Curve shows the interest rates on US Treasury Bonds for bonds with increasing maturity</a:t>
            </a:r>
          </a:p>
          <a:p>
            <a:pPr>
              <a:spcBef>
                <a:spcPts val="600"/>
              </a:spcBef>
            </a:pPr>
            <a:r>
              <a:rPr lang="en-US" sz="2600" dirty="0" smtClean="0"/>
              <a:t>For example, the Yield Curve shows </a:t>
            </a:r>
            <a:r>
              <a:rPr lang="en-US" sz="2600" dirty="0"/>
              <a:t>the </a:t>
            </a:r>
            <a:r>
              <a:rPr lang="en-US" sz="2600" dirty="0" smtClean="0"/>
              <a:t>interest </a:t>
            </a:r>
            <a:r>
              <a:rPr lang="en-US" sz="2600" dirty="0"/>
              <a:t>rates on </a:t>
            </a:r>
            <a:r>
              <a:rPr lang="en-US" sz="2600" dirty="0" smtClean="0"/>
              <a:t>3-month US </a:t>
            </a:r>
            <a:r>
              <a:rPr lang="en-US" sz="2600" dirty="0"/>
              <a:t>Treasury Bonds </a:t>
            </a:r>
            <a:r>
              <a:rPr lang="en-US" sz="2600" dirty="0" smtClean="0"/>
              <a:t>as well as 10-year </a:t>
            </a:r>
            <a:r>
              <a:rPr lang="en-US" sz="2600" dirty="0"/>
              <a:t>US Treasury </a:t>
            </a:r>
            <a:r>
              <a:rPr lang="en-US" sz="2600" dirty="0" smtClean="0"/>
              <a:t>Bonds</a:t>
            </a:r>
          </a:p>
          <a:p>
            <a:pPr>
              <a:spcBef>
                <a:spcPts val="600"/>
              </a:spcBef>
            </a:pPr>
            <a:r>
              <a:rPr lang="en-US" sz="2600" dirty="0" smtClean="0">
                <a:solidFill>
                  <a:srgbClr val="0070C0"/>
                </a:solidFill>
              </a:rPr>
              <a:t>Higher values of 10-year interest rate </a:t>
            </a:r>
            <a:r>
              <a:rPr lang="en-US" sz="2600" i="1" dirty="0" smtClean="0">
                <a:solidFill>
                  <a:srgbClr val="0070C0"/>
                </a:solidFill>
              </a:rPr>
              <a:t>minus</a:t>
            </a:r>
            <a:r>
              <a:rPr lang="en-US" sz="2600" dirty="0" smtClean="0">
                <a:solidFill>
                  <a:srgbClr val="0070C0"/>
                </a:solidFill>
              </a:rPr>
              <a:t> 3-month interest rate signals improving prospects</a:t>
            </a:r>
          </a:p>
          <a:p>
            <a:pPr>
              <a:spcBef>
                <a:spcPts val="600"/>
              </a:spcBef>
            </a:pPr>
            <a:r>
              <a:rPr lang="en-US" sz="2600" dirty="0" smtClean="0"/>
              <a:t>Conversely, </a:t>
            </a:r>
            <a:r>
              <a:rPr lang="en-US" sz="2600" dirty="0"/>
              <a:t>10-year interest rate </a:t>
            </a:r>
            <a:r>
              <a:rPr lang="en-US" sz="2600" i="1" dirty="0"/>
              <a:t>minus</a:t>
            </a:r>
            <a:r>
              <a:rPr lang="en-US" sz="2600" dirty="0"/>
              <a:t> 3-month interest rate </a:t>
            </a:r>
            <a:r>
              <a:rPr lang="en-US" sz="2600" dirty="0" smtClean="0"/>
              <a:t>&lt; 0 – also called an </a:t>
            </a:r>
            <a:r>
              <a:rPr lang="en-US" sz="2600" i="1" dirty="0" smtClean="0"/>
              <a:t>inverted yield curve </a:t>
            </a:r>
            <a:r>
              <a:rPr lang="en-US" sz="2600" dirty="0" smtClean="0"/>
              <a:t>– signals an approaching recession</a:t>
            </a:r>
            <a:endParaRPr lang="en-US" sz="2600" dirty="0" smtClean="0"/>
          </a:p>
          <a:p>
            <a:pPr>
              <a:spcBef>
                <a:spcPts val="600"/>
              </a:spcBef>
            </a:pPr>
            <a:r>
              <a:rPr lang="en-US" sz="2600" dirty="0" smtClean="0"/>
              <a:t>See this video: </a:t>
            </a:r>
            <a:r>
              <a:rPr lang="en-US" sz="2600" dirty="0">
                <a:hlinkClick r:id="rId3"/>
              </a:rPr>
              <a:t>https://</a:t>
            </a:r>
            <a:r>
              <a:rPr lang="en-US" sz="2600" dirty="0" smtClean="0">
                <a:hlinkClick r:id="rId3"/>
              </a:rPr>
              <a:t>youtu.be/DCQwiF0J7hw</a:t>
            </a:r>
            <a:endParaRPr lang="en-US" sz="2600" dirty="0" smtClean="0"/>
          </a:p>
          <a:p>
            <a:pPr>
              <a:spcBef>
                <a:spcPts val="600"/>
              </a:spcBef>
            </a:pPr>
            <a:endParaRPr lang="en-US" sz="2600" dirty="0"/>
          </a:p>
        </p:txBody>
      </p:sp>
    </p:spTree>
    <p:extLst>
      <p:ext uri="{BB962C8B-B14F-4D97-AF65-F5344CB8AC3E}">
        <p14:creationId xmlns:p14="http://schemas.microsoft.com/office/powerpoint/2010/main" val="162589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500"/>
                                        <p:tgtEl>
                                          <p:spTgt spid="146435">
                                            <p:txEl>
                                              <p:pRg st="0" end="0"/>
                                            </p:txEl>
                                          </p:spTgt>
                                        </p:tgtEl>
                                      </p:cBhvr>
                                    </p:animEffect>
                                  </p:childTnLst>
                                  <p:subTnLst>
                                    <p:animClr clrSpc="rgb" dir="cw">
                                      <p:cBhvr override="childStyle">
                                        <p:cTn dur="1" fill="hold" display="0" masterRel="nextClick" afterEffect="1"/>
                                        <p:tgtEl>
                                          <p:spTgt spid="146435">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fade">
                                      <p:cBhvr>
                                        <p:cTn id="12" dur="500"/>
                                        <p:tgtEl>
                                          <p:spTgt spid="146435">
                                            <p:txEl>
                                              <p:pRg st="1" end="1"/>
                                            </p:txEl>
                                          </p:spTgt>
                                        </p:tgtEl>
                                      </p:cBhvr>
                                    </p:animEffect>
                                  </p:childTnLst>
                                  <p:subTnLst>
                                    <p:animClr clrSpc="rgb" dir="cw">
                                      <p:cBhvr override="childStyle">
                                        <p:cTn dur="1" fill="hold" display="0" masterRel="nextClick" afterEffect="1"/>
                                        <p:tgtEl>
                                          <p:spTgt spid="146435">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fade">
                                      <p:cBhvr>
                                        <p:cTn id="17" dur="500"/>
                                        <p:tgtEl>
                                          <p:spTgt spid="146435">
                                            <p:txEl>
                                              <p:pRg st="2" end="2"/>
                                            </p:txEl>
                                          </p:spTgt>
                                        </p:tgtEl>
                                      </p:cBhvr>
                                    </p:animEffect>
                                  </p:childTnLst>
                                  <p:subTnLst>
                                    <p:animClr clrSpc="rgb" dir="cw">
                                      <p:cBhvr override="childStyle">
                                        <p:cTn dur="1" fill="hold" display="0" masterRel="nextClick" afterEffect="1"/>
                                        <p:tgtEl>
                                          <p:spTgt spid="146435">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fade">
                                      <p:cBhvr>
                                        <p:cTn id="22" dur="500"/>
                                        <p:tgtEl>
                                          <p:spTgt spid="146435">
                                            <p:txEl>
                                              <p:pRg st="3" end="3"/>
                                            </p:txEl>
                                          </p:spTgt>
                                        </p:tgtEl>
                                      </p:cBhvr>
                                    </p:animEffect>
                                  </p:childTnLst>
                                  <p:subTnLst>
                                    <p:animClr clrSpc="rgb" dir="cw">
                                      <p:cBhvr override="childStyle">
                                        <p:cTn dur="1" fill="hold" display="0" masterRel="nextClick" afterEffect="1"/>
                                        <p:tgtEl>
                                          <p:spTgt spid="146435">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Effect transition="in" filter="fade">
                                      <p:cBhvr>
                                        <p:cTn id="27" dur="500"/>
                                        <p:tgtEl>
                                          <p:spTgt spid="146435">
                                            <p:txEl>
                                              <p:pRg st="4" end="4"/>
                                            </p:txEl>
                                          </p:spTgt>
                                        </p:tgtEl>
                                      </p:cBhvr>
                                    </p:animEffect>
                                  </p:childTnLst>
                                  <p:subTnLst>
                                    <p:animClr clrSpc="rgb" dir="cw">
                                      <p:cBhvr override="childStyle">
                                        <p:cTn dur="1" fill="hold" display="0" masterRel="nextClick" afterEffect="1"/>
                                        <p:tgtEl>
                                          <p:spTgt spid="146435">
                                            <p:txEl>
                                              <p:pRg st="4" end="4"/>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Effect transition="in" filter="fade">
                                      <p:cBhvr>
                                        <p:cTn id="32" dur="500"/>
                                        <p:tgtEl>
                                          <p:spTgt spid="146435">
                                            <p:txEl>
                                              <p:pRg st="5" end="5"/>
                                            </p:txEl>
                                          </p:spTgt>
                                        </p:tgtEl>
                                      </p:cBhvr>
                                    </p:animEffect>
                                  </p:childTnLst>
                                  <p:subTnLst>
                                    <p:animClr clrSpc="rgb" dir="cw">
                                      <p:cBhvr override="childStyle">
                                        <p:cTn dur="1" fill="hold" display="0" masterRel="nextClick" afterEffect="1"/>
                                        <p:tgtEl>
                                          <p:spTgt spid="146435">
                                            <p:txEl>
                                              <p:pRg st="5" end="5"/>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Components of the </a:t>
            </a:r>
            <a:r>
              <a:rPr lang="en-US" dirty="0" smtClean="0"/>
              <a:t>ILEI: Yield Curve</a:t>
            </a:r>
            <a:endParaRPr lang="en-US" dirty="0"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751223"/>
            <a:ext cx="10972800" cy="4223917"/>
          </a:xfrm>
        </p:spPr>
      </p:pic>
      <p:sp>
        <p:nvSpPr>
          <p:cNvPr id="3" name="TextBox 2"/>
          <p:cNvSpPr txBox="1"/>
          <p:nvPr/>
        </p:nvSpPr>
        <p:spPr>
          <a:xfrm>
            <a:off x="609600" y="6248400"/>
            <a:ext cx="5334000" cy="381000"/>
          </a:xfrm>
          <a:prstGeom prst="rect">
            <a:avLst/>
          </a:prstGeom>
          <a:noFill/>
        </p:spPr>
        <p:txBody>
          <a:bodyPr wrap="square" rtlCol="0">
            <a:spAutoFit/>
          </a:bodyPr>
          <a:lstStyle/>
          <a:p>
            <a:r>
              <a:rPr lang="en-US" dirty="0"/>
              <a:t>Source: </a:t>
            </a:r>
            <a:r>
              <a:rPr lang="en-US" dirty="0">
                <a:hlinkClick r:id="rId4"/>
              </a:rPr>
              <a:t>https://</a:t>
            </a:r>
            <a:r>
              <a:rPr lang="en-US" dirty="0" smtClean="0">
                <a:hlinkClick r:id="rId4"/>
              </a:rPr>
              <a:t>fred.stlouisfed.org/series/T10Y3M</a:t>
            </a:r>
            <a:r>
              <a:rPr lang="en-US" dirty="0" smtClean="0"/>
              <a:t> </a:t>
            </a:r>
            <a:endParaRPr lang="en-US" dirty="0"/>
          </a:p>
        </p:txBody>
      </p:sp>
    </p:spTree>
    <p:extLst>
      <p:ext uri="{BB962C8B-B14F-4D97-AF65-F5344CB8AC3E}">
        <p14:creationId xmlns:p14="http://schemas.microsoft.com/office/powerpoint/2010/main" val="150070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Sahm</a:t>
            </a:r>
            <a:r>
              <a:rPr lang="en-US" dirty="0" smtClean="0"/>
              <a:t> Rule Recession Indicator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25" y="1676400"/>
            <a:ext cx="10877975" cy="4191000"/>
          </a:xfrm>
          <a:prstGeom prst="rect">
            <a:avLst/>
          </a:prstGeom>
        </p:spPr>
      </p:pic>
      <p:sp>
        <p:nvSpPr>
          <p:cNvPr id="4" name="TextBox 3"/>
          <p:cNvSpPr txBox="1"/>
          <p:nvPr/>
        </p:nvSpPr>
        <p:spPr>
          <a:xfrm>
            <a:off x="602225" y="6019800"/>
            <a:ext cx="10877975" cy="646331"/>
          </a:xfrm>
          <a:prstGeom prst="rect">
            <a:avLst/>
          </a:prstGeom>
          <a:noFill/>
        </p:spPr>
        <p:txBody>
          <a:bodyPr wrap="square" rtlCol="0">
            <a:spAutoFit/>
          </a:bodyPr>
          <a:lstStyle/>
          <a:p>
            <a:r>
              <a:rPr lang="en-US" dirty="0" err="1"/>
              <a:t>Sahm</a:t>
            </a:r>
            <a:r>
              <a:rPr lang="en-US" dirty="0"/>
              <a:t> Recession Indicator signals the start of a recession when the three-month moving average of the </a:t>
            </a:r>
            <a:r>
              <a:rPr lang="en-US" dirty="0">
                <a:hlinkClick r:id="rId4"/>
              </a:rPr>
              <a:t>national unemployment rate (U3)</a:t>
            </a:r>
            <a:r>
              <a:rPr lang="en-US" dirty="0"/>
              <a:t> rises by 0.50 percentage points or more relative to its low during the previous 12 months.</a:t>
            </a:r>
          </a:p>
        </p:txBody>
      </p:sp>
    </p:spTree>
    <p:extLst>
      <p:ext uri="{BB962C8B-B14F-4D97-AF65-F5344CB8AC3E}">
        <p14:creationId xmlns:p14="http://schemas.microsoft.com/office/powerpoint/2010/main" val="1176626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Short-run Price stickiness is the root cause of fluctuations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169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r>
              <a:rPr lang="en-US" smtClean="0"/>
              <a:t>Time horizons in macroeconomics</a:t>
            </a:r>
          </a:p>
        </p:txBody>
      </p:sp>
      <p:sp>
        <p:nvSpPr>
          <p:cNvPr id="39939" name="Rectangle 6"/>
          <p:cNvSpPr>
            <a:spLocks noGrp="1" noChangeArrowheads="1"/>
          </p:cNvSpPr>
          <p:nvPr>
            <p:ph type="body" idx="1"/>
          </p:nvPr>
        </p:nvSpPr>
        <p:spPr/>
        <p:txBody>
          <a:bodyPr/>
          <a:lstStyle/>
          <a:p>
            <a:r>
              <a:rPr lang="en-US" u="sng" smtClean="0"/>
              <a:t>Long run</a:t>
            </a:r>
            <a:r>
              <a:rPr lang="en-US" smtClean="0"/>
              <a:t>  </a:t>
            </a:r>
            <a:br>
              <a:rPr lang="en-US" smtClean="0"/>
            </a:br>
            <a:r>
              <a:rPr lang="en-US" smtClean="0"/>
              <a:t>Prices are flexible, respond to changes in supply or demand.</a:t>
            </a:r>
          </a:p>
          <a:p>
            <a:r>
              <a:rPr lang="en-US" u="sng" smtClean="0"/>
              <a:t>Short run</a:t>
            </a:r>
            <a:r>
              <a:rPr lang="en-US" smtClean="0"/>
              <a:t/>
            </a:r>
            <a:br>
              <a:rPr lang="en-US" smtClean="0"/>
            </a:br>
            <a:r>
              <a:rPr lang="en-US" smtClean="0"/>
              <a:t>Many prices are “sticky” at a predetermined level.</a:t>
            </a:r>
          </a:p>
        </p:txBody>
      </p:sp>
      <p:sp>
        <p:nvSpPr>
          <p:cNvPr id="38916" name="Text Box 4"/>
          <p:cNvSpPr txBox="1">
            <a:spLocks noChangeArrowheads="1"/>
          </p:cNvSpPr>
          <p:nvPr/>
        </p:nvSpPr>
        <p:spPr bwMode="auto">
          <a:xfrm>
            <a:off x="2982913" y="4773613"/>
            <a:ext cx="6553200" cy="958850"/>
          </a:xfrm>
          <a:prstGeom prst="rect">
            <a:avLst/>
          </a:prstGeom>
          <a:noFill/>
          <a:ln w="127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dirty="0"/>
              <a:t>The economy behaves very differently when prices are sticky.</a:t>
            </a:r>
          </a:p>
        </p:txBody>
      </p:sp>
    </p:spTree>
    <p:extLst>
      <p:ext uri="{BB962C8B-B14F-4D97-AF65-F5344CB8AC3E}">
        <p14:creationId xmlns:p14="http://schemas.microsoft.com/office/powerpoint/2010/main" val="159093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ssolve">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Price Adjustment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98707944"/>
              </p:ext>
            </p:extLst>
          </p:nvPr>
        </p:nvGraphicFramePr>
        <p:xfrm>
          <a:off x="2032000" y="1635760"/>
          <a:ext cx="8128000" cy="4892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31273884"/>
                    </a:ext>
                  </a:extLst>
                </a:gridCol>
                <a:gridCol w="4064000">
                  <a:extLst>
                    <a:ext uri="{9D8B030D-6E8A-4147-A177-3AD203B41FA5}">
                      <a16:colId xmlns:a16="http://schemas.microsoft.com/office/drawing/2014/main" val="455643452"/>
                    </a:ext>
                  </a:extLst>
                </a:gridCol>
              </a:tblGrid>
              <a:tr h="370840">
                <a:tc gridSpan="2">
                  <a:txBody>
                    <a:bodyPr/>
                    <a:lstStyle/>
                    <a:p>
                      <a:r>
                        <a:rPr lang="en-US" dirty="0" smtClean="0"/>
                        <a:t>Firms’ answers to the question: How often do the prices of your most important products change in a typical year?</a:t>
                      </a:r>
                      <a:endParaRPr lang="en-US" dirty="0"/>
                    </a:p>
                  </a:txBody>
                  <a:tcPr/>
                </a:tc>
                <a:tc hMerge="1">
                  <a:txBody>
                    <a:bodyPr/>
                    <a:lstStyle/>
                    <a:p>
                      <a:endParaRPr lang="en-US" dirty="0"/>
                    </a:p>
                  </a:txBody>
                  <a:tcPr/>
                </a:tc>
                <a:extLst>
                  <a:ext uri="{0D108BD9-81ED-4DB2-BD59-A6C34878D82A}">
                    <a16:rowId xmlns:a16="http://schemas.microsoft.com/office/drawing/2014/main" val="415332099"/>
                  </a:ext>
                </a:extLst>
              </a:tr>
              <a:tr h="370840">
                <a:tc>
                  <a:txBody>
                    <a:bodyPr/>
                    <a:lstStyle/>
                    <a:p>
                      <a:r>
                        <a:rPr lang="en-US" dirty="0" smtClean="0"/>
                        <a:t>Frequency</a:t>
                      </a:r>
                      <a:endParaRPr lang="en-US" dirty="0"/>
                    </a:p>
                  </a:txBody>
                  <a:tcPr/>
                </a:tc>
                <a:tc>
                  <a:txBody>
                    <a:bodyPr/>
                    <a:lstStyle/>
                    <a:p>
                      <a:pPr algn="ctr"/>
                      <a:r>
                        <a:rPr lang="en-US" dirty="0" smtClean="0"/>
                        <a:t>Percentage of Firms</a:t>
                      </a:r>
                      <a:endParaRPr lang="en-US" dirty="0"/>
                    </a:p>
                  </a:txBody>
                  <a:tcPr/>
                </a:tc>
                <a:extLst>
                  <a:ext uri="{0D108BD9-81ED-4DB2-BD59-A6C34878D82A}">
                    <a16:rowId xmlns:a16="http://schemas.microsoft.com/office/drawing/2014/main" val="3922074855"/>
                  </a:ext>
                </a:extLst>
              </a:tr>
              <a:tr h="370840">
                <a:tc>
                  <a:txBody>
                    <a:bodyPr/>
                    <a:lstStyle/>
                    <a:p>
                      <a:r>
                        <a:rPr lang="en-US" dirty="0" smtClean="0"/>
                        <a:t>Less than once</a:t>
                      </a:r>
                    </a:p>
                  </a:txBody>
                  <a:tcPr/>
                </a:tc>
                <a:tc>
                  <a:txBody>
                    <a:bodyPr/>
                    <a:lstStyle/>
                    <a:p>
                      <a:pPr algn="ctr"/>
                      <a:r>
                        <a:rPr lang="en-US" dirty="0" smtClean="0"/>
                        <a:t>10.2</a:t>
                      </a:r>
                      <a:endParaRPr lang="en-US" dirty="0"/>
                    </a:p>
                  </a:txBody>
                  <a:tcPr/>
                </a:tc>
                <a:extLst>
                  <a:ext uri="{0D108BD9-81ED-4DB2-BD59-A6C34878D82A}">
                    <a16:rowId xmlns:a16="http://schemas.microsoft.com/office/drawing/2014/main" val="3831114039"/>
                  </a:ext>
                </a:extLst>
              </a:tr>
              <a:tr h="370840">
                <a:tc>
                  <a:txBody>
                    <a:bodyPr/>
                    <a:lstStyle/>
                    <a:p>
                      <a:r>
                        <a:rPr lang="en-US" dirty="0" smtClean="0"/>
                        <a:t>Once</a:t>
                      </a:r>
                      <a:endParaRPr lang="en-US" dirty="0"/>
                    </a:p>
                  </a:txBody>
                  <a:tcPr/>
                </a:tc>
                <a:tc>
                  <a:txBody>
                    <a:bodyPr/>
                    <a:lstStyle/>
                    <a:p>
                      <a:pPr algn="ctr"/>
                      <a:r>
                        <a:rPr lang="en-US" dirty="0" smtClean="0"/>
                        <a:t>39.3</a:t>
                      </a:r>
                      <a:endParaRPr lang="en-US" dirty="0"/>
                    </a:p>
                  </a:txBody>
                  <a:tcPr/>
                </a:tc>
                <a:extLst>
                  <a:ext uri="{0D108BD9-81ED-4DB2-BD59-A6C34878D82A}">
                    <a16:rowId xmlns:a16="http://schemas.microsoft.com/office/drawing/2014/main" val="1890320116"/>
                  </a:ext>
                </a:extLst>
              </a:tr>
              <a:tr h="370840">
                <a:tc>
                  <a:txBody>
                    <a:bodyPr/>
                    <a:lstStyle/>
                    <a:p>
                      <a:r>
                        <a:rPr lang="en-US" dirty="0" smtClean="0"/>
                        <a:t>1.01 to 2</a:t>
                      </a:r>
                      <a:endParaRPr lang="en-US" dirty="0"/>
                    </a:p>
                  </a:txBody>
                  <a:tcPr/>
                </a:tc>
                <a:tc>
                  <a:txBody>
                    <a:bodyPr/>
                    <a:lstStyle/>
                    <a:p>
                      <a:pPr algn="ctr"/>
                      <a:r>
                        <a:rPr lang="en-US" dirty="0" smtClean="0"/>
                        <a:t>15.6</a:t>
                      </a:r>
                      <a:endParaRPr lang="en-US" dirty="0"/>
                    </a:p>
                  </a:txBody>
                  <a:tcPr/>
                </a:tc>
                <a:extLst>
                  <a:ext uri="{0D108BD9-81ED-4DB2-BD59-A6C34878D82A}">
                    <a16:rowId xmlns:a16="http://schemas.microsoft.com/office/drawing/2014/main" val="471928197"/>
                  </a:ext>
                </a:extLst>
              </a:tr>
              <a:tr h="370840">
                <a:tc>
                  <a:txBody>
                    <a:bodyPr/>
                    <a:lstStyle/>
                    <a:p>
                      <a:r>
                        <a:rPr lang="en-US" dirty="0" smtClean="0"/>
                        <a:t>2.01 to 4</a:t>
                      </a:r>
                      <a:endParaRPr lang="en-US" dirty="0"/>
                    </a:p>
                  </a:txBody>
                  <a:tcPr/>
                </a:tc>
                <a:tc>
                  <a:txBody>
                    <a:bodyPr/>
                    <a:lstStyle/>
                    <a:p>
                      <a:pPr algn="ctr"/>
                      <a:r>
                        <a:rPr lang="en-US" dirty="0" smtClean="0"/>
                        <a:t>12.9</a:t>
                      </a:r>
                      <a:endParaRPr lang="en-US" dirty="0"/>
                    </a:p>
                  </a:txBody>
                  <a:tcPr/>
                </a:tc>
                <a:extLst>
                  <a:ext uri="{0D108BD9-81ED-4DB2-BD59-A6C34878D82A}">
                    <a16:rowId xmlns:a16="http://schemas.microsoft.com/office/drawing/2014/main" val="2361066616"/>
                  </a:ext>
                </a:extLst>
              </a:tr>
              <a:tr h="370840">
                <a:tc>
                  <a:txBody>
                    <a:bodyPr/>
                    <a:lstStyle/>
                    <a:p>
                      <a:r>
                        <a:rPr lang="en-US" dirty="0" smtClean="0"/>
                        <a:t>4.01 to 12</a:t>
                      </a:r>
                      <a:endParaRPr lang="en-US" dirty="0"/>
                    </a:p>
                  </a:txBody>
                  <a:tcPr/>
                </a:tc>
                <a:tc>
                  <a:txBody>
                    <a:bodyPr/>
                    <a:lstStyle/>
                    <a:p>
                      <a:pPr algn="ctr"/>
                      <a:r>
                        <a:rPr lang="en-US" dirty="0" smtClean="0"/>
                        <a:t>7.5</a:t>
                      </a:r>
                      <a:endParaRPr lang="en-US" dirty="0"/>
                    </a:p>
                  </a:txBody>
                  <a:tcPr/>
                </a:tc>
                <a:extLst>
                  <a:ext uri="{0D108BD9-81ED-4DB2-BD59-A6C34878D82A}">
                    <a16:rowId xmlns:a16="http://schemas.microsoft.com/office/drawing/2014/main" val="488129528"/>
                  </a:ext>
                </a:extLst>
              </a:tr>
              <a:tr h="370840">
                <a:tc>
                  <a:txBody>
                    <a:bodyPr/>
                    <a:lstStyle/>
                    <a:p>
                      <a:r>
                        <a:rPr lang="en-US" dirty="0" smtClean="0"/>
                        <a:t>12.01 to 52</a:t>
                      </a:r>
                      <a:endParaRPr lang="en-US" dirty="0"/>
                    </a:p>
                  </a:txBody>
                  <a:tcPr/>
                </a:tc>
                <a:tc>
                  <a:txBody>
                    <a:bodyPr/>
                    <a:lstStyle/>
                    <a:p>
                      <a:pPr algn="ctr"/>
                      <a:r>
                        <a:rPr lang="en-US" dirty="0" smtClean="0"/>
                        <a:t>4.3</a:t>
                      </a:r>
                      <a:endParaRPr lang="en-US" dirty="0"/>
                    </a:p>
                  </a:txBody>
                  <a:tcPr/>
                </a:tc>
                <a:extLst>
                  <a:ext uri="{0D108BD9-81ED-4DB2-BD59-A6C34878D82A}">
                    <a16:rowId xmlns:a16="http://schemas.microsoft.com/office/drawing/2014/main" val="351153311"/>
                  </a:ext>
                </a:extLst>
              </a:tr>
              <a:tr h="370840">
                <a:tc>
                  <a:txBody>
                    <a:bodyPr/>
                    <a:lstStyle/>
                    <a:p>
                      <a:r>
                        <a:rPr lang="en-US" dirty="0" smtClean="0"/>
                        <a:t>52.01 to 365</a:t>
                      </a:r>
                      <a:endParaRPr lang="en-US" dirty="0"/>
                    </a:p>
                  </a:txBody>
                  <a:tcPr/>
                </a:tc>
                <a:tc>
                  <a:txBody>
                    <a:bodyPr/>
                    <a:lstStyle/>
                    <a:p>
                      <a:pPr algn="ctr"/>
                      <a:r>
                        <a:rPr lang="en-US" dirty="0" smtClean="0"/>
                        <a:t>8.6</a:t>
                      </a:r>
                      <a:endParaRPr lang="en-US" dirty="0"/>
                    </a:p>
                  </a:txBody>
                  <a:tcPr/>
                </a:tc>
                <a:extLst>
                  <a:ext uri="{0D108BD9-81ED-4DB2-BD59-A6C34878D82A}">
                    <a16:rowId xmlns:a16="http://schemas.microsoft.com/office/drawing/2014/main" val="3606567541"/>
                  </a:ext>
                </a:extLst>
              </a:tr>
              <a:tr h="370840">
                <a:tc>
                  <a:txBody>
                    <a:bodyPr/>
                    <a:lstStyle/>
                    <a:p>
                      <a:r>
                        <a:rPr lang="en-US" dirty="0" smtClean="0"/>
                        <a:t>More than 365</a:t>
                      </a:r>
                      <a:endParaRPr lang="en-US" dirty="0"/>
                    </a:p>
                  </a:txBody>
                  <a:tcPr/>
                </a:tc>
                <a:tc>
                  <a:txBody>
                    <a:bodyPr/>
                    <a:lstStyle/>
                    <a:p>
                      <a:pPr algn="ctr"/>
                      <a:r>
                        <a:rPr lang="en-US" dirty="0" smtClean="0"/>
                        <a:t>1.6</a:t>
                      </a:r>
                      <a:endParaRPr lang="en-US" dirty="0"/>
                    </a:p>
                  </a:txBody>
                  <a:tcPr/>
                </a:tc>
                <a:extLst>
                  <a:ext uri="{0D108BD9-81ED-4DB2-BD59-A6C34878D82A}">
                    <a16:rowId xmlns:a16="http://schemas.microsoft.com/office/drawing/2014/main" val="1006309545"/>
                  </a:ext>
                </a:extLst>
              </a:tr>
              <a:tr h="370840">
                <a:tc gridSpan="2">
                  <a:txBody>
                    <a:bodyPr/>
                    <a:lstStyle/>
                    <a:p>
                      <a:r>
                        <a:rPr lang="en-US" dirty="0" smtClean="0"/>
                        <a:t>Source: Alan S. Blinder, “On Sticky Prices: Academic Theories Meet the Real World,” in N. G. </a:t>
                      </a:r>
                      <a:r>
                        <a:rPr lang="en-US" dirty="0" err="1" smtClean="0"/>
                        <a:t>Mankiw</a:t>
                      </a:r>
                      <a:r>
                        <a:rPr lang="en-US" dirty="0" smtClean="0"/>
                        <a:t>, ed., </a:t>
                      </a:r>
                      <a:r>
                        <a:rPr lang="en-US" i="1" dirty="0" smtClean="0"/>
                        <a:t>Monetary Policy</a:t>
                      </a:r>
                      <a:r>
                        <a:rPr lang="en-US" i="0" dirty="0" smtClean="0"/>
                        <a:t> (Chicago: University of Chicago Press, 1994), 117—154, Table 4.1.</a:t>
                      </a:r>
                      <a:endParaRPr lang="en-US" dirty="0"/>
                    </a:p>
                  </a:txBody>
                  <a:tcPr/>
                </a:tc>
                <a:tc hMerge="1">
                  <a:txBody>
                    <a:bodyPr/>
                    <a:lstStyle/>
                    <a:p>
                      <a:endParaRPr lang="en-US" dirty="0"/>
                    </a:p>
                  </a:txBody>
                  <a:tcPr/>
                </a:tc>
                <a:extLst>
                  <a:ext uri="{0D108BD9-81ED-4DB2-BD59-A6C34878D82A}">
                    <a16:rowId xmlns:a16="http://schemas.microsoft.com/office/drawing/2014/main" val="473215383"/>
                  </a:ext>
                </a:extLst>
              </a:tr>
            </a:tbl>
          </a:graphicData>
        </a:graphic>
      </p:graphicFrame>
    </p:spTree>
    <p:extLst>
      <p:ext uri="{BB962C8B-B14F-4D97-AF65-F5344CB8AC3E}">
        <p14:creationId xmlns:p14="http://schemas.microsoft.com/office/powerpoint/2010/main" val="4141035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Fluctuations</a:t>
            </a:r>
            <a:endParaRPr lang="en-US" dirty="0"/>
          </a:p>
        </p:txBody>
      </p:sp>
      <p:sp>
        <p:nvSpPr>
          <p:cNvPr id="3" name="Content Placeholder 2"/>
          <p:cNvSpPr>
            <a:spLocks noGrp="1"/>
          </p:cNvSpPr>
          <p:nvPr>
            <p:ph idx="1"/>
          </p:nvPr>
        </p:nvSpPr>
        <p:spPr/>
        <p:txBody>
          <a:bodyPr>
            <a:normAutofit/>
          </a:bodyPr>
          <a:lstStyle/>
          <a:p>
            <a:r>
              <a:rPr lang="en-US" dirty="0" smtClean="0"/>
              <a:t>We have discussed the behavior of an economy in the long run</a:t>
            </a:r>
          </a:p>
          <a:p>
            <a:r>
              <a:rPr lang="en-US" dirty="0" smtClean="0"/>
              <a:t>In the short run, the economy fluctuates around its long-run path</a:t>
            </a:r>
          </a:p>
          <a:p>
            <a:r>
              <a:rPr lang="en-US" dirty="0" smtClean="0"/>
              <a:t>We need to understand why these fluctuations happen …</a:t>
            </a:r>
          </a:p>
          <a:p>
            <a:r>
              <a:rPr lang="en-US" dirty="0" smtClean="0"/>
              <a:t>… and what can be done to stabilize the economy—as far as possible—when fluctuations occur</a:t>
            </a:r>
            <a:endParaRPr lang="en-US" dirty="0"/>
          </a:p>
        </p:txBody>
      </p:sp>
    </p:spTree>
    <p:extLst>
      <p:ext uri="{BB962C8B-B14F-4D97-AF65-F5344CB8AC3E}">
        <p14:creationId xmlns:p14="http://schemas.microsoft.com/office/powerpoint/2010/main" val="3768287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Reasons for Price Stickiness</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Firms hold back on price changes waiting for others to go first</a:t>
            </a:r>
          </a:p>
          <a:p>
            <a:r>
              <a:rPr lang="en-US" dirty="0" smtClean="0"/>
              <a:t>Price increases are delayed until costs rise</a:t>
            </a:r>
          </a:p>
          <a:p>
            <a:r>
              <a:rPr lang="en-US" dirty="0" smtClean="0"/>
              <a:t>Firms prefer to vary product and service quality</a:t>
            </a:r>
          </a:p>
          <a:p>
            <a:r>
              <a:rPr lang="en-US" dirty="0" smtClean="0"/>
              <a:t>Firms don’t want to look opportunistic</a:t>
            </a:r>
          </a:p>
          <a:p>
            <a:r>
              <a:rPr lang="en-US" dirty="0" smtClean="0"/>
              <a:t>Prices are fixed by long-term contracts</a:t>
            </a:r>
          </a:p>
          <a:p>
            <a:r>
              <a:rPr lang="en-US" dirty="0" smtClean="0"/>
              <a:t>Firms incur costs (“menu costs”)</a:t>
            </a:r>
          </a:p>
          <a:p>
            <a:r>
              <a:rPr lang="en-US" dirty="0" smtClean="0"/>
              <a:t>When demand decreases, price changes have less effect</a:t>
            </a:r>
          </a:p>
          <a:p>
            <a:r>
              <a:rPr lang="en-US" dirty="0" smtClean="0"/>
              <a:t>Certain prices (e.g., $9.99) have psychological significance</a:t>
            </a:r>
          </a:p>
          <a:p>
            <a:r>
              <a:rPr lang="en-US" dirty="0" smtClean="0"/>
              <a:t>Firms adjust warehouse stocks (inventories) when demand changes</a:t>
            </a:r>
          </a:p>
          <a:p>
            <a:r>
              <a:rPr lang="en-US" dirty="0" smtClean="0"/>
              <a:t>Production costs do not vary much with output</a:t>
            </a:r>
          </a:p>
          <a:p>
            <a:r>
              <a:rPr lang="en-US" dirty="0" smtClean="0"/>
              <a:t>Bureaucratic delays within firms can delay price changes</a:t>
            </a:r>
          </a:p>
          <a:p>
            <a:r>
              <a:rPr lang="en-US" dirty="0" smtClean="0"/>
              <a:t>Firms fear that people will interpret price cuts as reductions in quality</a:t>
            </a:r>
            <a:endParaRPr lang="en-US" dirty="0"/>
          </a:p>
        </p:txBody>
      </p:sp>
    </p:spTree>
    <p:extLst>
      <p:ext uri="{BB962C8B-B14F-4D97-AF65-F5344CB8AC3E}">
        <p14:creationId xmlns:p14="http://schemas.microsoft.com/office/powerpoint/2010/main" val="1669877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normAutofit fontScale="90000"/>
          </a:bodyPr>
          <a:lstStyle/>
          <a:p>
            <a:r>
              <a:rPr lang="en-US" dirty="0" smtClean="0"/>
              <a:t>Recap of classical macro theory </a:t>
            </a:r>
            <a:br>
              <a:rPr lang="en-US" dirty="0" smtClean="0"/>
            </a:br>
            <a:r>
              <a:rPr lang="en-US" sz="2600" dirty="0"/>
              <a:t>(Chaps. 3-9)</a:t>
            </a:r>
            <a:endParaRPr lang="en-US" dirty="0" smtClean="0"/>
          </a:p>
        </p:txBody>
      </p:sp>
      <p:sp>
        <p:nvSpPr>
          <p:cNvPr id="40966" name="Rectangle 6"/>
          <p:cNvSpPr>
            <a:spLocks noGrp="1" noChangeArrowheads="1"/>
          </p:cNvSpPr>
          <p:nvPr>
            <p:ph idx="1"/>
          </p:nvPr>
        </p:nvSpPr>
        <p:spPr/>
        <p:txBody>
          <a:bodyPr>
            <a:normAutofit/>
          </a:bodyPr>
          <a:lstStyle/>
          <a:p>
            <a:r>
              <a:rPr lang="en-US" dirty="0" smtClean="0"/>
              <a:t>Output is determined by the supply side:</a:t>
            </a:r>
          </a:p>
          <a:p>
            <a:pPr lvl="1"/>
            <a:r>
              <a:rPr lang="en-US" dirty="0" smtClean="0"/>
              <a:t>supplies of capital, labor</a:t>
            </a:r>
          </a:p>
          <a:p>
            <a:pPr lvl="1"/>
            <a:r>
              <a:rPr lang="en-US" dirty="0" smtClean="0"/>
              <a:t>Technology</a:t>
            </a:r>
          </a:p>
          <a:p>
            <a:pPr lvl="1"/>
            <a:r>
              <a:rPr lang="en-US" i="1" dirty="0" smtClean="0"/>
              <a:t>Y</a:t>
            </a:r>
            <a:r>
              <a:rPr lang="en-US" dirty="0" smtClean="0"/>
              <a:t> = </a:t>
            </a:r>
            <a:r>
              <a:rPr lang="en-US" i="1" dirty="0" smtClean="0"/>
              <a:t>F</a:t>
            </a:r>
            <a:r>
              <a:rPr lang="en-US" dirty="0" smtClean="0"/>
              <a:t>(</a:t>
            </a:r>
            <a:r>
              <a:rPr lang="en-US" i="1" dirty="0" smtClean="0"/>
              <a:t>K</a:t>
            </a:r>
            <a:r>
              <a:rPr lang="en-US" dirty="0" smtClean="0"/>
              <a:t>, </a:t>
            </a:r>
            <a:r>
              <a:rPr lang="en-US" i="1" dirty="0" smtClean="0"/>
              <a:t>L</a:t>
            </a:r>
            <a:r>
              <a:rPr lang="en-US" dirty="0" smtClean="0"/>
              <a:t>)</a:t>
            </a:r>
          </a:p>
          <a:p>
            <a:r>
              <a:rPr lang="en-US" dirty="0" smtClean="0"/>
              <a:t>Changes in demand for goods and services (</a:t>
            </a:r>
            <a:r>
              <a:rPr lang="en-US" i="1" dirty="0" smtClean="0"/>
              <a:t>C</a:t>
            </a:r>
            <a:r>
              <a:rPr lang="en-US" dirty="0" smtClean="0"/>
              <a:t>, </a:t>
            </a:r>
            <a:r>
              <a:rPr lang="en-US" i="1" dirty="0" smtClean="0"/>
              <a:t>I</a:t>
            </a:r>
            <a:r>
              <a:rPr lang="en-US" dirty="0" smtClean="0"/>
              <a:t>, </a:t>
            </a:r>
            <a:r>
              <a:rPr lang="en-US" i="1" dirty="0" smtClean="0"/>
              <a:t>G</a:t>
            </a:r>
            <a:r>
              <a:rPr lang="en-US" dirty="0" smtClean="0"/>
              <a:t>) only affect </a:t>
            </a:r>
            <a:r>
              <a:rPr lang="en-US" dirty="0"/>
              <a:t>interest </a:t>
            </a:r>
            <a:r>
              <a:rPr lang="en-US" dirty="0" smtClean="0"/>
              <a:t>rates (</a:t>
            </a:r>
            <a:r>
              <a:rPr lang="en-US" i="1" dirty="0" smtClean="0"/>
              <a:t>r</a:t>
            </a:r>
            <a:r>
              <a:rPr lang="en-US" dirty="0" smtClean="0"/>
              <a:t>) and prices (</a:t>
            </a:r>
            <a:r>
              <a:rPr lang="en-US" i="1" dirty="0" smtClean="0"/>
              <a:t>P</a:t>
            </a:r>
            <a:r>
              <a:rPr lang="en-US" dirty="0" smtClean="0"/>
              <a:t>), not output.</a:t>
            </a:r>
          </a:p>
          <a:p>
            <a:r>
              <a:rPr lang="en-US" dirty="0" smtClean="0"/>
              <a:t>Assumes complete flexibility of overall price level (</a:t>
            </a:r>
            <a:r>
              <a:rPr lang="en-US" i="1" dirty="0" smtClean="0"/>
              <a:t>P</a:t>
            </a:r>
            <a:r>
              <a:rPr lang="en-US" dirty="0" smtClean="0"/>
              <a:t>). </a:t>
            </a:r>
          </a:p>
          <a:p>
            <a:r>
              <a:rPr lang="en-US" dirty="0" smtClean="0"/>
              <a:t>Applies to the long run.</a:t>
            </a:r>
          </a:p>
        </p:txBody>
      </p:sp>
    </p:spTree>
    <p:extLst>
      <p:ext uri="{BB962C8B-B14F-4D97-AF65-F5344CB8AC3E}">
        <p14:creationId xmlns:p14="http://schemas.microsoft.com/office/powerpoint/2010/main" val="343672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6">
                                            <p:txEl>
                                              <p:pRg st="0" end="0"/>
                                            </p:txEl>
                                          </p:spTgt>
                                        </p:tgtEl>
                                        <p:attrNameLst>
                                          <p:attrName>style.visibility</p:attrName>
                                        </p:attrNameLst>
                                      </p:cBhvr>
                                      <p:to>
                                        <p:strVal val="visible"/>
                                      </p:to>
                                    </p:set>
                                    <p:animEffect transition="in" filter="wipe(left)">
                                      <p:cBhvr>
                                        <p:cTn id="7" dur="500"/>
                                        <p:tgtEl>
                                          <p:spTgt spid="4096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966">
                                            <p:txEl>
                                              <p:pRg st="1" end="1"/>
                                            </p:txEl>
                                          </p:spTgt>
                                        </p:tgtEl>
                                        <p:attrNameLst>
                                          <p:attrName>style.visibility</p:attrName>
                                        </p:attrNameLst>
                                      </p:cBhvr>
                                      <p:to>
                                        <p:strVal val="visible"/>
                                      </p:to>
                                    </p:set>
                                    <p:animEffect transition="in" filter="wipe(left)">
                                      <p:cBhvr>
                                        <p:cTn id="10" dur="500"/>
                                        <p:tgtEl>
                                          <p:spTgt spid="4096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966">
                                            <p:txEl>
                                              <p:pRg st="2" end="2"/>
                                            </p:txEl>
                                          </p:spTgt>
                                        </p:tgtEl>
                                        <p:attrNameLst>
                                          <p:attrName>style.visibility</p:attrName>
                                        </p:attrNameLst>
                                      </p:cBhvr>
                                      <p:to>
                                        <p:strVal val="visible"/>
                                      </p:to>
                                    </p:set>
                                    <p:animEffect transition="in" filter="wipe(left)">
                                      <p:cBhvr>
                                        <p:cTn id="13" dur="500"/>
                                        <p:tgtEl>
                                          <p:spTgt spid="4096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0966">
                                            <p:txEl>
                                              <p:pRg st="3" end="3"/>
                                            </p:txEl>
                                          </p:spTgt>
                                        </p:tgtEl>
                                        <p:attrNameLst>
                                          <p:attrName>style.visibility</p:attrName>
                                        </p:attrNameLst>
                                      </p:cBhvr>
                                      <p:to>
                                        <p:strVal val="visible"/>
                                      </p:to>
                                    </p:set>
                                    <p:animEffect transition="in" filter="wipe(left)">
                                      <p:cBhvr>
                                        <p:cTn id="16" dur="500"/>
                                        <p:tgtEl>
                                          <p:spTgt spid="4096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966">
                                            <p:txEl>
                                              <p:pRg st="4" end="4"/>
                                            </p:txEl>
                                          </p:spTgt>
                                        </p:tgtEl>
                                        <p:attrNameLst>
                                          <p:attrName>style.visibility</p:attrName>
                                        </p:attrNameLst>
                                      </p:cBhvr>
                                      <p:to>
                                        <p:strVal val="visible"/>
                                      </p:to>
                                    </p:set>
                                    <p:animEffect transition="in" filter="wipe(left)">
                                      <p:cBhvr>
                                        <p:cTn id="21" dur="500"/>
                                        <p:tgtEl>
                                          <p:spTgt spid="40966">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0966">
                                            <p:txEl>
                                              <p:pRg st="5" end="5"/>
                                            </p:txEl>
                                          </p:spTgt>
                                        </p:tgtEl>
                                        <p:attrNameLst>
                                          <p:attrName>style.visibility</p:attrName>
                                        </p:attrNameLst>
                                      </p:cBhvr>
                                      <p:to>
                                        <p:strVal val="visible"/>
                                      </p:to>
                                    </p:set>
                                    <p:animEffect transition="in" filter="wipe(left)">
                                      <p:cBhvr>
                                        <p:cTn id="26" dur="500"/>
                                        <p:tgtEl>
                                          <p:spTgt spid="40966">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0966">
                                            <p:txEl>
                                              <p:pRg st="6" end="6"/>
                                            </p:txEl>
                                          </p:spTgt>
                                        </p:tgtEl>
                                        <p:attrNameLst>
                                          <p:attrName>style.visibility</p:attrName>
                                        </p:attrNameLst>
                                      </p:cBhvr>
                                      <p:to>
                                        <p:strVal val="visible"/>
                                      </p:to>
                                    </p:set>
                                    <p:animEffect transition="in" filter="wipe(left)">
                                      <p:cBhvr>
                                        <p:cTn id="31" dur="500"/>
                                        <p:tgtEl>
                                          <p:spTgt spid="409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 of Ch. 5: Static </a:t>
            </a:r>
            <a:r>
              <a:rPr lang="en-US" i="1" dirty="0" smtClean="0"/>
              <a:t>Long-Run</a:t>
            </a:r>
            <a:r>
              <a:rPr lang="en-US" dirty="0" smtClean="0"/>
              <a:t> Macroeconomics in one slide!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14:m>
                  <m:oMath xmlns:m="http://schemas.openxmlformats.org/officeDocument/2006/math">
                    <m:r>
                      <a:rPr lang="en-US" i="1" smtClean="0">
                        <a:solidFill>
                          <a:srgbClr val="FF0000"/>
                        </a:solidFill>
                        <a:latin typeface="Cambria Math"/>
                      </a:rPr>
                      <m:t>𝑌</m:t>
                    </m:r>
                    <m:r>
                      <a:rPr lang="en-US" i="1">
                        <a:latin typeface="Cambria Math"/>
                      </a:rPr>
                      <m:t>=</m:t>
                    </m:r>
                    <m:r>
                      <a:rPr lang="en-US" i="1">
                        <a:latin typeface="Cambria Math"/>
                      </a:rPr>
                      <m:t>𝐴</m:t>
                    </m:r>
                    <m:r>
                      <a:rPr lang="en-US" i="1">
                        <a:latin typeface="Cambria Math"/>
                        <a:ea typeface="Cambria Math"/>
                      </a:rPr>
                      <m:t>∙</m:t>
                    </m:r>
                    <m:sSup>
                      <m:sSupPr>
                        <m:ctrlPr>
                          <a:rPr lang="en-US" i="1">
                            <a:latin typeface="Cambria Math" panose="02040503050406030204" pitchFamily="18" charset="0"/>
                          </a:rPr>
                        </m:ctrlPr>
                      </m:sSupPr>
                      <m:e>
                        <m:r>
                          <a:rPr lang="en-US" i="1">
                            <a:latin typeface="Cambria Math"/>
                          </a:rPr>
                          <m:t>𝐾</m:t>
                        </m:r>
                      </m:e>
                      <m:sup>
                        <m:r>
                          <a:rPr lang="en-US" i="1">
                            <a:latin typeface="Cambria Math"/>
                          </a:rPr>
                          <m:t>0.3</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0.7</m:t>
                        </m:r>
                      </m:sup>
                    </m:sSup>
                  </m:oMath>
                </a14:m>
                <a:endParaRPr lang="en-US" dirty="0"/>
              </a:p>
              <a:p>
                <a14:m>
                  <m:oMath xmlns:m="http://schemas.openxmlformats.org/officeDocument/2006/math">
                    <m:r>
                      <a:rPr lang="en-US" i="1">
                        <a:solidFill>
                          <a:srgbClr val="FF0000"/>
                        </a:solidFill>
                        <a:latin typeface="Cambria Math"/>
                      </a:rPr>
                      <m:t>𝐶</m:t>
                    </m:r>
                    <m:r>
                      <a:rPr lang="en-US" i="1">
                        <a:latin typeface="Cambria Math"/>
                      </a:rPr>
                      <m:t>=</m:t>
                    </m:r>
                    <m:sSub>
                      <m:sSubPr>
                        <m:ctrlPr>
                          <a:rPr lang="en-US" i="1">
                            <a:latin typeface="Cambria Math" panose="02040503050406030204" pitchFamily="18" charset="0"/>
                          </a:rPr>
                        </m:ctrlPr>
                      </m:sSubPr>
                      <m:e>
                        <m:r>
                          <a:rPr lang="en-US" i="1">
                            <a:latin typeface="Cambria Math"/>
                          </a:rPr>
                          <m:t>𝐶</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𝐶</m:t>
                        </m:r>
                      </m:e>
                      <m:sub>
                        <m:r>
                          <a:rPr lang="en-US" i="1">
                            <a:latin typeface="Cambria Math"/>
                          </a:rPr>
                          <m:t>𝑦</m:t>
                        </m:r>
                      </m:sub>
                    </m:sSub>
                    <m:r>
                      <a:rPr lang="en-US" i="1">
                        <a:latin typeface="Cambria Math"/>
                        <a:ea typeface="Cambria Math"/>
                      </a:rPr>
                      <m:t>∙(</m:t>
                    </m:r>
                    <m:r>
                      <a:rPr lang="en-US" i="1">
                        <a:solidFill>
                          <a:srgbClr val="FF0000"/>
                        </a:solidFill>
                        <a:latin typeface="Cambria Math"/>
                        <a:ea typeface="Cambria Math"/>
                      </a:rPr>
                      <m:t>𝑌</m:t>
                    </m:r>
                    <m:r>
                      <a:rPr lang="en-US" i="1">
                        <a:latin typeface="Cambria Math"/>
                        <a:ea typeface="Cambria Math"/>
                      </a:rPr>
                      <m:t>−</m:t>
                    </m:r>
                    <m:r>
                      <a:rPr lang="en-US" i="1">
                        <a:latin typeface="Cambria Math"/>
                        <a:ea typeface="Cambria Math"/>
                      </a:rPr>
                      <m:t>𝑇</m:t>
                    </m:r>
                    <m:r>
                      <a:rPr lang="en-US" i="1">
                        <a:latin typeface="Cambria Math"/>
                        <a:ea typeface="Cambria Math"/>
                      </a:rPr>
                      <m:t>)</m:t>
                    </m:r>
                  </m:oMath>
                </a14:m>
                <a:endParaRPr lang="en-US" dirty="0"/>
              </a:p>
              <a:p>
                <a14:m>
                  <m:oMath xmlns:m="http://schemas.openxmlformats.org/officeDocument/2006/math">
                    <m:r>
                      <a:rPr lang="en-US" i="1">
                        <a:solidFill>
                          <a:srgbClr val="FF0000"/>
                        </a:solidFill>
                        <a:latin typeface="Cambria Math"/>
                      </a:rPr>
                      <m:t>𝐼</m:t>
                    </m:r>
                    <m:r>
                      <a:rPr lang="en-US" i="1">
                        <a:latin typeface="Cambria Math"/>
                      </a:rPr>
                      <m:t>=</m:t>
                    </m:r>
                    <m:r>
                      <a:rPr lang="en-US" i="1">
                        <a:solidFill>
                          <a:srgbClr val="FF0000"/>
                        </a:solidFill>
                        <a:latin typeface="Cambria Math"/>
                      </a:rPr>
                      <m:t>𝑆</m:t>
                    </m:r>
                    <m:r>
                      <a:rPr lang="en-US" i="1">
                        <a:latin typeface="Cambria Math"/>
                      </a:rPr>
                      <m:t>=</m:t>
                    </m:r>
                    <m:r>
                      <a:rPr lang="en-US" i="1">
                        <a:solidFill>
                          <a:srgbClr val="FF0000"/>
                        </a:solidFill>
                        <a:latin typeface="Cambria Math"/>
                      </a:rPr>
                      <m:t>𝑌</m:t>
                    </m:r>
                    <m:r>
                      <a:rPr lang="en-US" i="1">
                        <a:latin typeface="Cambria Math"/>
                      </a:rPr>
                      <m:t>−</m:t>
                    </m:r>
                    <m:r>
                      <a:rPr lang="en-US" i="1">
                        <a:solidFill>
                          <a:srgbClr val="FF0000"/>
                        </a:solidFill>
                        <a:latin typeface="Cambria Math"/>
                      </a:rPr>
                      <m:t>𝐶</m:t>
                    </m:r>
                    <m:r>
                      <a:rPr lang="en-US" i="1">
                        <a:latin typeface="Cambria Math"/>
                      </a:rPr>
                      <m:t>−</m:t>
                    </m:r>
                    <m:r>
                      <a:rPr lang="en-US" i="1">
                        <a:latin typeface="Cambria Math"/>
                      </a:rPr>
                      <m:t>𝐺</m:t>
                    </m:r>
                  </m:oMath>
                </a14:m>
                <a:endParaRPr lang="en-US" dirty="0"/>
              </a:p>
              <a:p>
                <a14:m>
                  <m:oMath xmlns:m="http://schemas.openxmlformats.org/officeDocument/2006/math">
                    <m:r>
                      <a:rPr lang="en-US" i="1">
                        <a:solidFill>
                          <a:srgbClr val="FF0000"/>
                        </a:solidFill>
                        <a:latin typeface="Cambria Math"/>
                      </a:rPr>
                      <m:t>𝐼</m:t>
                    </m:r>
                    <m:r>
                      <a:rPr lang="en-US" i="1">
                        <a:latin typeface="Cambria Math"/>
                      </a:rPr>
                      <m:t>=</m:t>
                    </m:r>
                    <m:sSub>
                      <m:sSubPr>
                        <m:ctrlPr>
                          <a:rPr lang="en-US" i="1">
                            <a:latin typeface="Cambria Math" panose="02040503050406030204" pitchFamily="18" charset="0"/>
                          </a:rPr>
                        </m:ctrlPr>
                      </m:sSubPr>
                      <m:e>
                        <m:r>
                          <a:rPr lang="en-US" i="1">
                            <a:latin typeface="Cambria Math"/>
                          </a:rPr>
                          <m:t>𝐼</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𝐼</m:t>
                        </m:r>
                      </m:e>
                      <m:sub>
                        <m:r>
                          <a:rPr lang="en-US" i="1">
                            <a:latin typeface="Cambria Math"/>
                          </a:rPr>
                          <m:t>𝑟</m:t>
                        </m:r>
                      </m:sub>
                    </m:sSub>
                    <m:r>
                      <a:rPr lang="en-US" i="1">
                        <a:latin typeface="Cambria Math"/>
                        <a:ea typeface="Cambria Math"/>
                      </a:rPr>
                      <m:t>∙</m:t>
                    </m:r>
                    <m:r>
                      <a:rPr lang="en-US" i="1" smtClean="0">
                        <a:solidFill>
                          <a:srgbClr val="FF0000"/>
                        </a:solidFill>
                        <a:latin typeface="Cambria Math"/>
                        <a:ea typeface="Cambria Math"/>
                      </a:rPr>
                      <m:t>𝑟</m:t>
                    </m:r>
                  </m:oMath>
                </a14:m>
                <a:r>
                  <a:rPr lang="en-US" dirty="0"/>
                  <a:t> which gives </a:t>
                </a:r>
                <a14:m>
                  <m:oMath xmlns:m="http://schemas.openxmlformats.org/officeDocument/2006/math">
                    <m:r>
                      <a:rPr lang="en-US" i="1">
                        <a:solidFill>
                          <a:srgbClr val="FF0000"/>
                        </a:solidFill>
                        <a:latin typeface="Cambria Math"/>
                      </a:rPr>
                      <m:t>𝑟</m:t>
                    </m:r>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𝐼</m:t>
                            </m:r>
                          </m:e>
                          <m:sub>
                            <m:r>
                              <a:rPr lang="en-US" i="1">
                                <a:latin typeface="Cambria Math"/>
                              </a:rPr>
                              <m:t>0</m:t>
                            </m:r>
                          </m:sub>
                        </m:sSub>
                        <m:r>
                          <a:rPr lang="en-US" i="1">
                            <a:latin typeface="Cambria Math"/>
                          </a:rPr>
                          <m:t>−</m:t>
                        </m:r>
                        <m:r>
                          <a:rPr lang="en-US" i="1">
                            <a:solidFill>
                              <a:srgbClr val="FF0000"/>
                            </a:solidFill>
                            <a:latin typeface="Cambria Math"/>
                          </a:rPr>
                          <m:t>𝐼</m:t>
                        </m:r>
                      </m:num>
                      <m:den>
                        <m:sSub>
                          <m:sSubPr>
                            <m:ctrlPr>
                              <a:rPr lang="en-US" i="1">
                                <a:latin typeface="Cambria Math" panose="02040503050406030204" pitchFamily="18" charset="0"/>
                              </a:rPr>
                            </m:ctrlPr>
                          </m:sSubPr>
                          <m:e>
                            <m:r>
                              <a:rPr lang="en-US" i="1">
                                <a:latin typeface="Cambria Math"/>
                              </a:rPr>
                              <m:t>𝐼</m:t>
                            </m:r>
                          </m:e>
                          <m:sub>
                            <m:r>
                              <a:rPr lang="en-US" i="1">
                                <a:latin typeface="Cambria Math"/>
                              </a:rPr>
                              <m:t>𝑟</m:t>
                            </m:r>
                          </m:sub>
                        </m:sSub>
                      </m:den>
                    </m:f>
                  </m:oMath>
                </a14:m>
                <a:endParaRPr lang="en-US" dirty="0"/>
              </a:p>
              <a:p>
                <a:endParaRPr lang="en-US" b="1" i="1" dirty="0" smtClean="0">
                  <a:solidFill>
                    <a:schemeClr val="tx1"/>
                  </a:solidFill>
                  <a:latin typeface="Cambria Math"/>
                  <a:ea typeface="Cambria Math"/>
                </a:endParaRPr>
              </a:p>
              <a:p>
                <a14:m>
                  <m:oMath xmlns:m="http://schemas.openxmlformats.org/officeDocument/2006/math">
                    <m:r>
                      <a:rPr lang="en-US" b="0" i="1" smtClean="0">
                        <a:solidFill>
                          <a:srgbClr val="FF0000"/>
                        </a:solidFill>
                        <a:latin typeface="Cambria Math"/>
                        <a:ea typeface="Cambria Math"/>
                      </a:rPr>
                      <m:t>𝜋</m:t>
                    </m:r>
                    <m:r>
                      <a:rPr lang="en-US" b="0" i="1" smtClean="0">
                        <a:solidFill>
                          <a:schemeClr val="tx1"/>
                        </a:solidFill>
                        <a:latin typeface="Cambria Math"/>
                        <a:ea typeface="Cambria Math"/>
                      </a:rPr>
                      <m:t>=</m:t>
                    </m:r>
                    <m:sSub>
                      <m:sSubPr>
                        <m:ctrlPr>
                          <a:rPr lang="en-US" i="1" smtClean="0">
                            <a:solidFill>
                              <a:schemeClr val="tx1"/>
                            </a:solidFill>
                            <a:latin typeface="Cambria Math" panose="02040503050406030204" pitchFamily="18" charset="0"/>
                            <a:ea typeface="Cambria Math"/>
                          </a:rPr>
                        </m:ctrlPr>
                      </m:sSubPr>
                      <m:e>
                        <m:r>
                          <a:rPr lang="en-US" b="0" i="1" smtClean="0">
                            <a:solidFill>
                              <a:schemeClr val="tx1"/>
                            </a:solidFill>
                            <a:latin typeface="Cambria Math"/>
                            <a:ea typeface="Cambria Math"/>
                          </a:rPr>
                          <m:t>𝑀</m:t>
                        </m:r>
                      </m:e>
                      <m:sub>
                        <m:r>
                          <a:rPr lang="en-US" b="0" i="1" smtClean="0">
                            <a:solidFill>
                              <a:schemeClr val="tx1"/>
                            </a:solidFill>
                            <a:latin typeface="Cambria Math"/>
                            <a:ea typeface="Cambria Math"/>
                          </a:rPr>
                          <m:t>𝑔</m:t>
                        </m:r>
                      </m:sub>
                    </m:sSub>
                    <m:r>
                      <a:rPr lang="en-US" b="0" i="1" smtClean="0">
                        <a:solidFill>
                          <a:schemeClr val="tx1"/>
                        </a:solidFill>
                        <a:latin typeface="Cambria Math"/>
                        <a:ea typeface="Cambria Math"/>
                      </a:rPr>
                      <m:t>−</m:t>
                    </m:r>
                    <m:sSub>
                      <m:sSubPr>
                        <m:ctrlPr>
                          <a:rPr lang="en-US" i="1" smtClean="0">
                            <a:solidFill>
                              <a:schemeClr val="tx1"/>
                            </a:solidFill>
                            <a:latin typeface="Cambria Math" panose="02040503050406030204" pitchFamily="18" charset="0"/>
                            <a:ea typeface="Cambria Math"/>
                          </a:rPr>
                        </m:ctrlPr>
                      </m:sSubPr>
                      <m:e>
                        <m:r>
                          <a:rPr lang="en-US" b="0" i="1" smtClean="0">
                            <a:solidFill>
                              <a:schemeClr val="tx1"/>
                            </a:solidFill>
                            <a:latin typeface="Cambria Math"/>
                            <a:ea typeface="Cambria Math"/>
                          </a:rPr>
                          <m:t>𝑌</m:t>
                        </m:r>
                      </m:e>
                      <m:sub>
                        <m:r>
                          <a:rPr lang="en-US" b="0" i="1" smtClean="0">
                            <a:solidFill>
                              <a:schemeClr val="tx1"/>
                            </a:solidFill>
                            <a:latin typeface="Cambria Math"/>
                            <a:ea typeface="Cambria Math"/>
                          </a:rPr>
                          <m:t>𝑔</m:t>
                        </m:r>
                      </m:sub>
                    </m:sSub>
                  </m:oMath>
                </a14:m>
                <a:endParaRPr lang="en-US" dirty="0" smtClean="0">
                  <a:solidFill>
                    <a:schemeClr val="tx1"/>
                  </a:solidFill>
                </a:endParaRPr>
              </a:p>
              <a:p>
                <a14:m>
                  <m:oMath xmlns:m="http://schemas.openxmlformats.org/officeDocument/2006/math">
                    <m:r>
                      <a:rPr lang="en-US" b="0" i="1" smtClean="0">
                        <a:solidFill>
                          <a:srgbClr val="FF0000"/>
                        </a:solidFill>
                        <a:latin typeface="Cambria Math"/>
                      </a:rPr>
                      <m:t>𝑖</m:t>
                    </m:r>
                    <m:r>
                      <a:rPr lang="en-US" b="0" i="1">
                        <a:solidFill>
                          <a:schemeClr val="tx1"/>
                        </a:solidFill>
                        <a:latin typeface="Cambria Math"/>
                      </a:rPr>
                      <m:t>=</m:t>
                    </m:r>
                    <m:r>
                      <a:rPr lang="en-US" b="0" i="1" smtClean="0">
                        <a:solidFill>
                          <a:srgbClr val="FF0000"/>
                        </a:solidFill>
                        <a:latin typeface="Cambria Math"/>
                        <a:ea typeface="Cambria Math"/>
                      </a:rPr>
                      <m:t>𝑟</m:t>
                    </m:r>
                    <m:r>
                      <a:rPr lang="en-US" b="0" i="1">
                        <a:solidFill>
                          <a:schemeClr val="tx1"/>
                        </a:solidFill>
                        <a:latin typeface="Cambria Math"/>
                        <a:ea typeface="Cambria Math"/>
                      </a:rPr>
                      <m:t>+</m:t>
                    </m:r>
                    <m:r>
                      <a:rPr lang="en-US" b="0" i="1" smtClean="0">
                        <a:solidFill>
                          <a:srgbClr val="FF0000"/>
                        </a:solidFill>
                        <a:latin typeface="Cambria Math" panose="02040503050406030204" pitchFamily="18" charset="0"/>
                        <a:ea typeface="Cambria Math" panose="02040503050406030204" pitchFamily="18" charset="0"/>
                      </a:rPr>
                      <m:t>𝜋</m:t>
                    </m:r>
                  </m:oMath>
                </a14:m>
                <a:endParaRPr lang="en-US" dirty="0" smtClean="0">
                  <a:solidFill>
                    <a:schemeClr val="tx1"/>
                  </a:solidFill>
                </a:endParaRPr>
              </a:p>
              <a:p>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0</m:t>
                            </m:r>
                          </m:sub>
                        </m:sSub>
                      </m:num>
                      <m:den>
                        <m:r>
                          <a:rPr lang="en-US" b="0" i="1" smtClean="0">
                            <a:solidFill>
                              <a:srgbClr val="FF0000"/>
                            </a:solidFill>
                            <a:latin typeface="Cambria Math" panose="02040503050406030204" pitchFamily="18" charset="0"/>
                          </a:rPr>
                          <m:t>𝑖</m:t>
                        </m:r>
                      </m:den>
                    </m:f>
                    <m:r>
                      <a:rPr lang="en-US" b="0" i="1" smtClean="0">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𝑃</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𝑌</m:t>
                    </m:r>
                  </m:oMath>
                </a14:m>
                <a:r>
                  <a:rPr lang="en-US" dirty="0" smtClean="0"/>
                  <a:t> which gives </a:t>
                </a:r>
                <a14:m>
                  <m:oMath xmlns:m="http://schemas.openxmlformats.org/officeDocument/2006/math">
                    <m:r>
                      <a:rPr lang="en-US" b="0" i="1" smtClean="0">
                        <a:solidFill>
                          <a:srgbClr val="FF0000"/>
                        </a:solidFill>
                        <a:latin typeface="Cambria Math"/>
                      </a:rPr>
                      <m:t>𝑃</m:t>
                    </m:r>
                    <m:r>
                      <a:rPr lang="en-US" b="0" i="1">
                        <a:solidFill>
                          <a:schemeClr val="tx1"/>
                        </a:solidFill>
                        <a:latin typeface="Cambria Math"/>
                        <a:ea typeface="Cambria Math"/>
                      </a:rPr>
                      <m:t>=</m:t>
                    </m:r>
                    <m:f>
                      <m:fPr>
                        <m:ctrlPr>
                          <a:rPr lang="en-US" i="1">
                            <a:solidFill>
                              <a:schemeClr val="tx1"/>
                            </a:solidFill>
                            <a:latin typeface="Cambria Math" panose="02040503050406030204" pitchFamily="18" charset="0"/>
                            <a:ea typeface="Cambria Math"/>
                          </a:rPr>
                        </m:ctrlPr>
                      </m:fPr>
                      <m:num>
                        <m:r>
                          <a:rPr lang="en-US" b="0" i="1">
                            <a:solidFill>
                              <a:schemeClr val="tx1"/>
                            </a:solidFill>
                            <a:latin typeface="Cambria Math"/>
                            <a:ea typeface="Cambria Math"/>
                          </a:rPr>
                          <m:t>𝑀</m:t>
                        </m:r>
                        <m:r>
                          <a:rPr lang="en-US" b="0" i="1">
                            <a:solidFill>
                              <a:schemeClr val="tx1"/>
                            </a:solidFill>
                            <a:latin typeface="Cambria Math"/>
                            <a:ea typeface="Cambria Math"/>
                          </a:rPr>
                          <m:t>∙</m:t>
                        </m:r>
                        <m:r>
                          <a:rPr lang="en-US" b="0" i="1" smtClean="0">
                            <a:solidFill>
                              <a:srgbClr val="FF0000"/>
                            </a:solidFill>
                            <a:latin typeface="Cambria Math"/>
                            <a:ea typeface="Cambria Math"/>
                          </a:rPr>
                          <m:t>𝑖</m:t>
                        </m:r>
                      </m:num>
                      <m:den>
                        <m:sSub>
                          <m:sSubPr>
                            <m:ctrlPr>
                              <a:rPr lang="en-US" i="1">
                                <a:solidFill>
                                  <a:schemeClr val="tx1"/>
                                </a:solidFill>
                                <a:latin typeface="Cambria Math" panose="02040503050406030204" pitchFamily="18" charset="0"/>
                                <a:ea typeface="Cambria Math"/>
                              </a:rPr>
                            </m:ctrlPr>
                          </m:sSubPr>
                          <m:e>
                            <m:r>
                              <a:rPr lang="en-US" b="0" i="1">
                                <a:solidFill>
                                  <a:schemeClr val="tx1"/>
                                </a:solidFill>
                                <a:latin typeface="Cambria Math"/>
                                <a:ea typeface="Cambria Math"/>
                              </a:rPr>
                              <m:t>𝐿</m:t>
                            </m:r>
                          </m:e>
                          <m:sub>
                            <m:r>
                              <a:rPr lang="en-US" b="0" i="1">
                                <a:solidFill>
                                  <a:schemeClr val="tx1"/>
                                </a:solidFill>
                                <a:latin typeface="Cambria Math"/>
                                <a:ea typeface="Cambria Math"/>
                              </a:rPr>
                              <m:t>0</m:t>
                            </m:r>
                          </m:sub>
                        </m:sSub>
                        <m:r>
                          <a:rPr lang="en-US" b="0" i="1">
                            <a:solidFill>
                              <a:schemeClr val="tx1"/>
                            </a:solidFill>
                            <a:latin typeface="Cambria Math"/>
                            <a:ea typeface="Cambria Math"/>
                          </a:rPr>
                          <m:t>∙</m:t>
                        </m:r>
                        <m:r>
                          <a:rPr lang="en-US" b="0" i="1" smtClean="0">
                            <a:solidFill>
                              <a:srgbClr val="FF0000"/>
                            </a:solidFill>
                            <a:latin typeface="Cambria Math"/>
                            <a:ea typeface="Cambria Math"/>
                          </a:rPr>
                          <m:t>𝑌</m:t>
                        </m:r>
                      </m:den>
                    </m:f>
                  </m:oMath>
                </a14:m>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5" name="TextBox 4"/>
          <p:cNvSpPr txBox="1"/>
          <p:nvPr/>
        </p:nvSpPr>
        <p:spPr>
          <a:xfrm>
            <a:off x="990600" y="6126164"/>
            <a:ext cx="4104335" cy="646331"/>
          </a:xfrm>
          <a:prstGeom prst="rect">
            <a:avLst/>
          </a:prstGeom>
          <a:noFill/>
        </p:spPr>
        <p:txBody>
          <a:bodyPr wrap="square" rtlCol="0">
            <a:spAutoFit/>
          </a:bodyPr>
          <a:lstStyle/>
          <a:p>
            <a:r>
              <a:rPr lang="en-US" dirty="0" smtClean="0"/>
              <a:t>Variables in </a:t>
            </a:r>
            <a:r>
              <a:rPr lang="en-US" dirty="0" smtClean="0">
                <a:solidFill>
                  <a:srgbClr val="FF0000"/>
                </a:solidFill>
              </a:rPr>
              <a:t>red</a:t>
            </a:r>
            <a:r>
              <a:rPr lang="en-US" dirty="0" smtClean="0"/>
              <a:t> font are </a:t>
            </a:r>
            <a:r>
              <a:rPr lang="en-US" dirty="0" smtClean="0">
                <a:solidFill>
                  <a:srgbClr val="FF0000"/>
                </a:solidFill>
              </a:rPr>
              <a:t>endogenous</a:t>
            </a:r>
            <a:r>
              <a:rPr lang="en-US" dirty="0" smtClean="0"/>
              <a:t>.</a:t>
            </a:r>
            <a:r>
              <a:rPr lang="en-US" dirty="0"/>
              <a:t> Variables in </a:t>
            </a:r>
            <a:r>
              <a:rPr lang="en-US" dirty="0" smtClean="0"/>
              <a:t>black </a:t>
            </a:r>
            <a:r>
              <a:rPr lang="en-US" dirty="0"/>
              <a:t>font are </a:t>
            </a:r>
            <a:r>
              <a:rPr lang="en-US" dirty="0" smtClean="0"/>
              <a:t>exogenous.</a:t>
            </a:r>
            <a:endParaRPr lang="en-US" dirty="0"/>
          </a:p>
        </p:txBody>
      </p:sp>
      <p:graphicFrame>
        <p:nvGraphicFramePr>
          <p:cNvPr id="6" name="Content Placeholder 3"/>
          <p:cNvGraphicFramePr>
            <a:graphicFrameLocks/>
          </p:cNvGraphicFramePr>
          <p:nvPr>
            <p:extLst/>
          </p:nvPr>
        </p:nvGraphicFramePr>
        <p:xfrm>
          <a:off x="6864338" y="2971800"/>
          <a:ext cx="4641862" cy="3708400"/>
        </p:xfrm>
        <a:graphic>
          <a:graphicData uri="http://schemas.openxmlformats.org/drawingml/2006/table">
            <a:tbl>
              <a:tblPr firstRow="1" bandRow="1">
                <a:tableStyleId>{5C22544A-7EE6-4342-B048-85BDC9FD1C3A}</a:tableStyleId>
              </a:tblPr>
              <a:tblGrid>
                <a:gridCol w="952246">
                  <a:extLst>
                    <a:ext uri="{9D8B030D-6E8A-4147-A177-3AD203B41FA5}">
                      <a16:colId xmlns:a16="http://schemas.microsoft.com/office/drawing/2014/main" val="20000"/>
                    </a:ext>
                  </a:extLst>
                </a:gridCol>
                <a:gridCol w="442541">
                  <a:extLst>
                    <a:ext uri="{9D8B030D-6E8A-4147-A177-3AD203B41FA5}">
                      <a16:colId xmlns:a16="http://schemas.microsoft.com/office/drawing/2014/main" val="20001"/>
                    </a:ext>
                  </a:extLst>
                </a:gridCol>
                <a:gridCol w="508861">
                  <a:extLst>
                    <a:ext uri="{9D8B030D-6E8A-4147-A177-3AD203B41FA5}">
                      <a16:colId xmlns:a16="http://schemas.microsoft.com/office/drawing/2014/main" val="20002"/>
                    </a:ext>
                  </a:extLst>
                </a:gridCol>
                <a:gridCol w="639492">
                  <a:extLst>
                    <a:ext uri="{9D8B030D-6E8A-4147-A177-3AD203B41FA5}">
                      <a16:colId xmlns:a16="http://schemas.microsoft.com/office/drawing/2014/main" val="20003"/>
                    </a:ext>
                  </a:extLst>
                </a:gridCol>
                <a:gridCol w="442541">
                  <a:extLst>
                    <a:ext uri="{9D8B030D-6E8A-4147-A177-3AD203B41FA5}">
                      <a16:colId xmlns:a16="http://schemas.microsoft.com/office/drawing/2014/main" val="20004"/>
                    </a:ext>
                  </a:extLst>
                </a:gridCol>
                <a:gridCol w="767080">
                  <a:extLst>
                    <a:ext uri="{9D8B030D-6E8A-4147-A177-3AD203B41FA5}">
                      <a16:colId xmlns:a16="http://schemas.microsoft.com/office/drawing/2014/main" val="20005"/>
                    </a:ext>
                  </a:extLst>
                </a:gridCol>
                <a:gridCol w="442541">
                  <a:extLst>
                    <a:ext uri="{9D8B030D-6E8A-4147-A177-3AD203B41FA5}">
                      <a16:colId xmlns:a16="http://schemas.microsoft.com/office/drawing/2014/main" val="20006"/>
                    </a:ext>
                  </a:extLst>
                </a:gridCol>
                <a:gridCol w="446560">
                  <a:extLst>
                    <a:ext uri="{9D8B030D-6E8A-4147-A177-3AD203B41FA5}">
                      <a16:colId xmlns:a16="http://schemas.microsoft.com/office/drawing/2014/main" val="20007"/>
                    </a:ext>
                  </a:extLst>
                </a:gridCol>
              </a:tblGrid>
              <a:tr h="370840">
                <a:tc gridSpan="8">
                  <a:txBody>
                    <a:bodyPr/>
                    <a:lstStyle/>
                    <a:p>
                      <a:pPr algn="ctr"/>
                      <a:r>
                        <a:rPr lang="en-US" dirty="0" smtClean="0"/>
                        <a:t>Long-Run Predictions Grid</a:t>
                      </a:r>
                      <a:endParaRPr lang="en-US" dirty="0"/>
                    </a:p>
                  </a:txBody>
                  <a:tcPr/>
                </a:tc>
                <a:tc hMerge="1">
                  <a:txBody>
                    <a:bodyPr/>
                    <a:lstStyle/>
                    <a:p>
                      <a:pPr algn="ctr"/>
                      <a:endParaRPr lang="en-US" i="1"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pPr algn="ctr"/>
                      <a:r>
                        <a:rPr lang="en-US" i="1" dirty="0" smtClean="0"/>
                        <a:t>Y</a:t>
                      </a:r>
                      <a:endParaRPr lang="en-US" i="1" dirty="0"/>
                    </a:p>
                  </a:txBody>
                  <a:tcPr/>
                </a:tc>
                <a:tc>
                  <a:txBody>
                    <a:bodyPr/>
                    <a:lstStyle/>
                    <a:p>
                      <a:pPr algn="ctr"/>
                      <a:r>
                        <a:rPr lang="en-US" i="1" dirty="0" smtClean="0"/>
                        <a:t>C</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t>S, I</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t>r</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i="1" dirty="0" smtClean="0">
                          <a:latin typeface="+mn-lt"/>
                          <a:ea typeface="Arial Unicode MS"/>
                          <a:cs typeface="Arial Unicode MS"/>
                        </a:rPr>
                        <a:t>π</a:t>
                      </a:r>
                      <a:r>
                        <a:rPr lang="en-US" i="1" dirty="0" smtClean="0">
                          <a:latin typeface="+mn-lt"/>
                          <a:ea typeface="Arial Unicode MS"/>
                          <a:cs typeface="Arial Unicode MS"/>
                        </a:rPr>
                        <a:t>, E</a:t>
                      </a:r>
                      <a:r>
                        <a:rPr lang="el-GR" i="1" dirty="0" smtClean="0">
                          <a:latin typeface="+mn-lt"/>
                          <a:ea typeface="Arial Unicode MS"/>
                          <a:cs typeface="Arial Unicode MS"/>
                        </a:rPr>
                        <a:t>π</a:t>
                      </a:r>
                      <a:endParaRPr lang="en-US" i="1"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t>i</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t>P</a:t>
                      </a:r>
                      <a:endParaRPr lang="en-US" i="1" dirty="0"/>
                    </a:p>
                  </a:txBody>
                  <a:tcPr/>
                </a:tc>
                <a:extLst>
                  <a:ext uri="{0D108BD9-81ED-4DB2-BD59-A6C34878D82A}">
                    <a16:rowId xmlns:a16="http://schemas.microsoft.com/office/drawing/2014/main" val="10001"/>
                  </a:ext>
                </a:extLst>
              </a:tr>
              <a:tr h="370840">
                <a:tc>
                  <a:txBody>
                    <a:bodyPr/>
                    <a:lstStyle/>
                    <a:p>
                      <a:r>
                        <a:rPr lang="en-US" i="1" dirty="0" smtClean="0"/>
                        <a:t>K, L, A</a:t>
                      </a:r>
                      <a:endParaRPr lang="en-US" i="1"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t>
                      </a:r>
                      <a:endParaRPr lang="en-US" dirty="0" smtClean="0"/>
                    </a:p>
                  </a:txBody>
                  <a:tcPr/>
                </a:tc>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t>
                      </a:r>
                      <a:endParaRPr lang="en-US" dirty="0" smtClean="0"/>
                    </a:p>
                  </a:txBody>
                  <a:tcPr/>
                </a:tc>
                <a:extLst>
                  <a:ext uri="{0D108BD9-81ED-4DB2-BD59-A6C34878D82A}">
                    <a16:rowId xmlns:a16="http://schemas.microsoft.com/office/drawing/2014/main" val="10002"/>
                  </a:ext>
                </a:extLst>
              </a:tr>
              <a:tr h="370840">
                <a:tc>
                  <a:txBody>
                    <a:bodyPr/>
                    <a:lstStyle/>
                    <a:p>
                      <a:r>
                        <a:rPr lang="en-US" i="1" dirty="0" smtClean="0"/>
                        <a:t>T</a:t>
                      </a:r>
                      <a:endParaRPr lang="en-US" i="1" dirty="0"/>
                    </a:p>
                  </a:txBody>
                  <a:tcPr/>
                </a:tc>
                <a:tc>
                  <a:txBody>
                    <a:bodyPr/>
                    <a:lstStyle/>
                    <a:p>
                      <a:pPr algn="ctr"/>
                      <a:r>
                        <a:rPr lang="en-US" dirty="0" smtClean="0"/>
                        <a:t>0</a:t>
                      </a:r>
                      <a:endParaRPr lang="en-US" dirty="0"/>
                    </a:p>
                  </a:txBody>
                  <a:tcPr/>
                </a:tc>
                <a:tc>
                  <a:txBody>
                    <a:bodyPr/>
                    <a:lstStyle/>
                    <a:p>
                      <a:pPr algn="ctr"/>
                      <a:r>
                        <a:rPr lang="en-US" dirty="0" smtClean="0">
                          <a:latin typeface="Calibri"/>
                          <a:cs typeface="Calibri"/>
                        </a:rPr>
                        <a:t>−</a:t>
                      </a:r>
                      <a:r>
                        <a:rPr lang="en-US" dirty="0" smtClean="0"/>
                        <a:t> </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t>
                      </a:r>
                      <a:endParaRPr lang="en-US" dirty="0" smtClean="0"/>
                    </a:p>
                  </a:txBody>
                  <a:tcPr/>
                </a:tc>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t>
                      </a:r>
                      <a:endParaRPr lang="en-US" dirty="0" smtClean="0"/>
                    </a:p>
                  </a:txBody>
                  <a:tcPr/>
                </a:tc>
                <a:extLst>
                  <a:ext uri="{0D108BD9-81ED-4DB2-BD59-A6C34878D82A}">
                    <a16:rowId xmlns:a16="http://schemas.microsoft.com/office/drawing/2014/main" val="10003"/>
                  </a:ext>
                </a:extLst>
              </a:tr>
              <a:tr h="370840">
                <a:tc>
                  <a:txBody>
                    <a:bodyPr/>
                    <a:lstStyle/>
                    <a:p>
                      <a:r>
                        <a:rPr lang="en-US" i="1" dirty="0" smtClean="0"/>
                        <a:t>C</a:t>
                      </a:r>
                      <a:r>
                        <a:rPr lang="en-US" i="0" baseline="-25000" dirty="0" smtClean="0"/>
                        <a:t>o</a:t>
                      </a:r>
                      <a:endParaRPr lang="en-US" i="0" baseline="-25000" dirty="0"/>
                    </a:p>
                  </a:txBody>
                  <a:tcPr/>
                </a:tc>
                <a:tc>
                  <a:txBody>
                    <a:bodyPr/>
                    <a:lstStyle/>
                    <a:p>
                      <a:pPr algn="ctr"/>
                      <a:r>
                        <a:rPr lang="en-US" dirty="0" smtClean="0"/>
                        <a:t>0</a:t>
                      </a:r>
                      <a:endParaRPr lang="en-US" dirty="0"/>
                    </a:p>
                  </a:txBody>
                  <a:tcPr/>
                </a:tc>
                <a:tc>
                  <a:txBody>
                    <a:bodyPr/>
                    <a:lstStyle/>
                    <a:p>
                      <a:pPr algn="ctr"/>
                      <a:r>
                        <a:rPr lang="en-US" dirty="0" smtClean="0"/>
                        <a:t>+</a:t>
                      </a:r>
                      <a:endParaRPr lang="en-US" dirty="0"/>
                    </a:p>
                  </a:txBody>
                  <a:tcPr/>
                </a:tc>
                <a:tc>
                  <a:txBody>
                    <a:bodyPr/>
                    <a:lstStyle/>
                    <a:p>
                      <a:pPr algn="ctr"/>
                      <a:r>
                        <a:rPr lang="en-US" dirty="0" smtClean="0">
                          <a:latin typeface="+mn-lt"/>
                          <a:cs typeface="Calibri"/>
                        </a:rPr>
                        <a:t>−</a:t>
                      </a:r>
                      <a:endParaRPr lang="en-US" dirty="0"/>
                    </a:p>
                  </a:txBody>
                  <a:tcPr/>
                </a:tc>
                <a:tc>
                  <a:txBody>
                    <a:bodyPr/>
                    <a:lstStyle/>
                    <a:p>
                      <a:pPr algn="ctr"/>
                      <a:r>
                        <a:rPr lang="en-US" dirty="0" smtClean="0"/>
                        <a:t>+</a:t>
                      </a:r>
                      <a:endParaRPr lang="en-US" dirty="0"/>
                    </a:p>
                  </a:txBody>
                  <a:tcPr/>
                </a:tc>
                <a:tc>
                  <a:txBody>
                    <a:bodyPr/>
                    <a:lstStyle/>
                    <a:p>
                      <a:pPr algn="ctr"/>
                      <a:r>
                        <a:rPr lang="en-US" dirty="0" smtClean="0"/>
                        <a:t>0</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4"/>
                  </a:ext>
                </a:extLst>
              </a:tr>
              <a:tr h="370840">
                <a:tc>
                  <a:txBody>
                    <a:bodyPr/>
                    <a:lstStyle/>
                    <a:p>
                      <a:r>
                        <a:rPr lang="en-US" i="1" dirty="0" smtClean="0"/>
                        <a:t>G</a:t>
                      </a:r>
                      <a:endParaRPr lang="en-US" i="1"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latin typeface="Calibri"/>
                          <a:cs typeface="Calibri"/>
                        </a:rPr>
                        <a:t>−</a:t>
                      </a:r>
                      <a:endParaRPr lang="en-US" dirty="0"/>
                    </a:p>
                  </a:txBody>
                  <a:tcPr/>
                </a:tc>
                <a:tc>
                  <a:txBody>
                    <a:bodyPr/>
                    <a:lstStyle/>
                    <a:p>
                      <a:pPr algn="ctr"/>
                      <a:r>
                        <a:rPr lang="en-US" dirty="0" smtClean="0"/>
                        <a:t>+</a:t>
                      </a:r>
                      <a:endParaRPr lang="en-US" dirty="0"/>
                    </a:p>
                  </a:txBody>
                  <a:tcPr/>
                </a:tc>
                <a:tc>
                  <a:txBody>
                    <a:bodyPr/>
                    <a:lstStyle/>
                    <a:p>
                      <a:pPr algn="ctr"/>
                      <a:r>
                        <a:rPr lang="en-US" dirty="0" smtClean="0"/>
                        <a:t>0</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5"/>
                  </a:ext>
                </a:extLst>
              </a:tr>
              <a:tr h="370840">
                <a:tc>
                  <a:txBody>
                    <a:bodyPr/>
                    <a:lstStyle/>
                    <a:p>
                      <a:r>
                        <a:rPr lang="en-US" i="1" dirty="0" smtClean="0"/>
                        <a:t>I</a:t>
                      </a:r>
                      <a:r>
                        <a:rPr lang="en-US" i="0" baseline="-25000" dirty="0" smtClean="0"/>
                        <a:t>o</a:t>
                      </a:r>
                      <a:endParaRPr lang="en-US" i="0" baseline="-25000"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t>
                      </a:r>
                      <a:endParaRPr lang="en-US" dirty="0" smtClean="0"/>
                    </a:p>
                  </a:txBody>
                  <a:tcPr/>
                </a:tc>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extLst>
                  <a:ext uri="{0D108BD9-81ED-4DB2-BD59-A6C34878D82A}">
                    <a16:rowId xmlns:a16="http://schemas.microsoft.com/office/drawing/2014/main" val="10006"/>
                  </a:ext>
                </a:extLst>
              </a:tr>
              <a:tr h="370840">
                <a:tc>
                  <a:txBody>
                    <a:bodyPr/>
                    <a:lstStyle/>
                    <a:p>
                      <a:r>
                        <a:rPr lang="en-US" i="1" baseline="0" dirty="0" smtClean="0"/>
                        <a:t>M</a:t>
                      </a:r>
                      <a:r>
                        <a:rPr lang="en-US" i="1" baseline="-25000" dirty="0" smtClean="0"/>
                        <a:t>g</a:t>
                      </a:r>
                      <a:r>
                        <a:rPr lang="en-US" i="1" baseline="0" dirty="0" smtClean="0"/>
                        <a:t> </a:t>
                      </a:r>
                      <a:r>
                        <a:rPr lang="en-US" dirty="0" smtClean="0">
                          <a:latin typeface="+mn-lt"/>
                          <a:cs typeface="Calibri"/>
                        </a:rPr>
                        <a:t>−</a:t>
                      </a:r>
                      <a:r>
                        <a:rPr lang="en-US" i="1" baseline="0" dirty="0" smtClean="0"/>
                        <a:t> </a:t>
                      </a:r>
                      <a:r>
                        <a:rPr lang="en-US" i="1" baseline="0" dirty="0" err="1" smtClean="0"/>
                        <a:t>Y</a:t>
                      </a:r>
                      <a:r>
                        <a:rPr lang="en-US" i="1" baseline="-25000" dirty="0" err="1" smtClean="0"/>
                        <a:t>g</a:t>
                      </a:r>
                      <a:endParaRPr lang="en-US" i="1" baseline="-25000"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extLst>
                  <a:ext uri="{0D108BD9-81ED-4DB2-BD59-A6C34878D82A}">
                    <a16:rowId xmlns:a16="http://schemas.microsoft.com/office/drawing/2014/main" val="10007"/>
                  </a:ext>
                </a:extLst>
              </a:tr>
              <a:tr h="370840">
                <a:tc>
                  <a:txBody>
                    <a:bodyPr/>
                    <a:lstStyle/>
                    <a:p>
                      <a:r>
                        <a:rPr lang="en-US" i="1" baseline="0" dirty="0" smtClean="0"/>
                        <a:t>M</a:t>
                      </a:r>
                      <a:endParaRPr lang="en-US" i="1" baseline="0"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extLst>
                  <a:ext uri="{0D108BD9-81ED-4DB2-BD59-A6C34878D82A}">
                    <a16:rowId xmlns:a16="http://schemas.microsoft.com/office/drawing/2014/main" val="10008"/>
                  </a:ext>
                </a:extLst>
              </a:tr>
              <a:tr h="370840">
                <a:tc>
                  <a:txBody>
                    <a:bodyPr/>
                    <a:lstStyle/>
                    <a:p>
                      <a:r>
                        <a:rPr lang="en-US" i="1" baseline="0" dirty="0" smtClean="0"/>
                        <a:t>L</a:t>
                      </a:r>
                      <a:r>
                        <a:rPr lang="en-US" i="0" baseline="-25000" dirty="0" smtClean="0"/>
                        <a:t>0</a:t>
                      </a:r>
                      <a:endParaRPr lang="en-US" i="0" baseline="-25000"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t>
                      </a:r>
                      <a:endParaRPr lang="en-US" dirty="0" smtClean="0"/>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3581400" y="1676400"/>
            <a:ext cx="4648200" cy="369332"/>
          </a:xfrm>
          <a:prstGeom prst="rect">
            <a:avLst/>
          </a:prstGeom>
          <a:noFill/>
        </p:spPr>
        <p:txBody>
          <a:bodyPr wrap="square" rtlCol="0">
            <a:spAutoFit/>
          </a:bodyPr>
          <a:lstStyle/>
          <a:p>
            <a:r>
              <a:rPr lang="en-US" dirty="0" smtClean="0">
                <a:solidFill>
                  <a:srgbClr val="0070C0"/>
                </a:solidFill>
              </a:rPr>
              <a:t>Not used in short-run macroeconomic theory</a:t>
            </a:r>
            <a:endParaRPr lang="en-US" dirty="0">
              <a:solidFill>
                <a:srgbClr val="0070C0"/>
              </a:solidFill>
            </a:endParaRPr>
          </a:p>
        </p:txBody>
      </p:sp>
      <p:sp>
        <p:nvSpPr>
          <p:cNvPr id="7" name="TextBox 6"/>
          <p:cNvSpPr txBox="1"/>
          <p:nvPr/>
        </p:nvSpPr>
        <p:spPr>
          <a:xfrm>
            <a:off x="3048000" y="4267200"/>
            <a:ext cx="3200400" cy="646331"/>
          </a:xfrm>
          <a:prstGeom prst="rect">
            <a:avLst/>
          </a:prstGeom>
          <a:noFill/>
        </p:spPr>
        <p:txBody>
          <a:bodyPr wrap="square" rtlCol="0">
            <a:spAutoFit/>
          </a:bodyPr>
          <a:lstStyle/>
          <a:p>
            <a:r>
              <a:rPr lang="en-US" dirty="0" smtClean="0">
                <a:solidFill>
                  <a:srgbClr val="0070C0"/>
                </a:solidFill>
              </a:rPr>
              <a:t>Not used in short-run macroeconomic theory</a:t>
            </a:r>
            <a:endParaRPr lang="en-US" dirty="0">
              <a:solidFill>
                <a:srgbClr val="0070C0"/>
              </a:solidFill>
            </a:endParaRPr>
          </a:p>
        </p:txBody>
      </p:sp>
      <p:sp>
        <p:nvSpPr>
          <p:cNvPr id="8" name="TextBox 7"/>
          <p:cNvSpPr txBox="1"/>
          <p:nvPr/>
        </p:nvSpPr>
        <p:spPr>
          <a:xfrm>
            <a:off x="7086600" y="2233098"/>
            <a:ext cx="4648200" cy="646331"/>
          </a:xfrm>
          <a:prstGeom prst="rect">
            <a:avLst/>
          </a:prstGeom>
          <a:noFill/>
        </p:spPr>
        <p:txBody>
          <a:bodyPr wrap="square" rtlCol="0">
            <a:spAutoFit/>
          </a:bodyPr>
          <a:lstStyle/>
          <a:p>
            <a:r>
              <a:rPr lang="en-US" i="1" dirty="0" smtClean="0">
                <a:solidFill>
                  <a:srgbClr val="0070C0"/>
                </a:solidFill>
              </a:rPr>
              <a:t>P</a:t>
            </a:r>
            <a:r>
              <a:rPr lang="en-US" dirty="0" smtClean="0">
                <a:solidFill>
                  <a:srgbClr val="0070C0"/>
                </a:solidFill>
              </a:rPr>
              <a:t> and </a:t>
            </a:r>
            <a:r>
              <a:rPr lang="el-GR" dirty="0" smtClean="0">
                <a:solidFill>
                  <a:srgbClr val="0070C0"/>
                </a:solidFill>
              </a:rPr>
              <a:t>π</a:t>
            </a:r>
            <a:r>
              <a:rPr lang="en-US" dirty="0" smtClean="0">
                <a:solidFill>
                  <a:srgbClr val="0070C0"/>
                </a:solidFill>
              </a:rPr>
              <a:t> are </a:t>
            </a:r>
            <a:r>
              <a:rPr lang="en-US" i="1" dirty="0" smtClean="0">
                <a:solidFill>
                  <a:srgbClr val="0070C0"/>
                </a:solidFill>
              </a:rPr>
              <a:t>exogenous</a:t>
            </a:r>
            <a:r>
              <a:rPr lang="en-US" dirty="0" smtClean="0">
                <a:solidFill>
                  <a:srgbClr val="0070C0"/>
                </a:solidFill>
              </a:rPr>
              <a:t> in short-run macroeconomic theory</a:t>
            </a:r>
            <a:endParaRPr lang="en-US" dirty="0">
              <a:solidFill>
                <a:srgbClr val="0070C0"/>
              </a:solidFill>
            </a:endParaRPr>
          </a:p>
        </p:txBody>
      </p:sp>
    </p:spTree>
    <p:extLst>
      <p:ext uri="{BB962C8B-B14F-4D97-AF65-F5344CB8AC3E}">
        <p14:creationId xmlns:p14="http://schemas.microsoft.com/office/powerpoint/2010/main" val="2602147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r>
              <a:rPr lang="en-US" smtClean="0"/>
              <a:t>When prices are sticky…</a:t>
            </a:r>
          </a:p>
        </p:txBody>
      </p:sp>
      <p:sp>
        <p:nvSpPr>
          <p:cNvPr id="41987" name="Rectangle 5"/>
          <p:cNvSpPr>
            <a:spLocks noGrp="1" noChangeArrowheads="1"/>
          </p:cNvSpPr>
          <p:nvPr>
            <p:ph type="body" idx="1"/>
          </p:nvPr>
        </p:nvSpPr>
        <p:spPr/>
        <p:txBody>
          <a:bodyPr/>
          <a:lstStyle/>
          <a:p>
            <a:pPr>
              <a:buFont typeface="Wingdings" pitchFamily="2" charset="2"/>
              <a:buNone/>
            </a:pPr>
            <a:r>
              <a:rPr lang="en-US" dirty="0" smtClean="0"/>
              <a:t>… output and employment also depend on demand, </a:t>
            </a:r>
          </a:p>
          <a:p>
            <a:pPr>
              <a:buFont typeface="Wingdings" pitchFamily="2" charset="2"/>
              <a:buNone/>
            </a:pPr>
            <a:r>
              <a:rPr lang="en-US" dirty="0" smtClean="0"/>
              <a:t>And demand is affected by:</a:t>
            </a:r>
          </a:p>
          <a:p>
            <a:pPr lvl="1">
              <a:spcBef>
                <a:spcPts val="1200"/>
              </a:spcBef>
            </a:pPr>
            <a:r>
              <a:rPr lang="en-US" dirty="0" smtClean="0"/>
              <a:t>fiscal policy: </a:t>
            </a:r>
            <a:r>
              <a:rPr lang="en-US" dirty="0"/>
              <a:t>government purchases (</a:t>
            </a:r>
            <a:r>
              <a:rPr lang="en-US" i="1" dirty="0"/>
              <a:t>G</a:t>
            </a:r>
            <a:r>
              <a:rPr lang="en-US" dirty="0"/>
              <a:t>) and taxes (</a:t>
            </a:r>
            <a:r>
              <a:rPr lang="en-US" i="1" dirty="0"/>
              <a:t>T</a:t>
            </a:r>
            <a:r>
              <a:rPr lang="en-US" dirty="0"/>
              <a:t>)</a:t>
            </a:r>
            <a:endParaRPr lang="en-US" dirty="0" smtClean="0"/>
          </a:p>
          <a:p>
            <a:pPr lvl="1">
              <a:spcBef>
                <a:spcPts val="1200"/>
              </a:spcBef>
            </a:pPr>
            <a:r>
              <a:rPr lang="en-US" dirty="0" smtClean="0"/>
              <a:t>monetary policy: </a:t>
            </a:r>
            <a:r>
              <a:rPr lang="en-US" dirty="0"/>
              <a:t>the quantity of money (</a:t>
            </a:r>
            <a:r>
              <a:rPr lang="en-US" i="1" dirty="0" smtClean="0"/>
              <a:t>M</a:t>
            </a:r>
            <a:r>
              <a:rPr lang="en-US" dirty="0" smtClean="0"/>
              <a:t>)</a:t>
            </a:r>
          </a:p>
          <a:p>
            <a:pPr lvl="1">
              <a:spcBef>
                <a:spcPts val="1200"/>
              </a:spcBef>
            </a:pPr>
            <a:r>
              <a:rPr lang="en-US" dirty="0" smtClean="0"/>
              <a:t>other factors, like exogenous changes in </a:t>
            </a:r>
            <a:r>
              <a:rPr lang="en-US" b="1" i="1" dirty="0" smtClean="0"/>
              <a:t>C</a:t>
            </a:r>
            <a:r>
              <a:rPr lang="en-US" dirty="0" smtClean="0"/>
              <a:t> or </a:t>
            </a:r>
            <a:r>
              <a:rPr lang="en-US" b="1" i="1" dirty="0" smtClean="0"/>
              <a:t>I</a:t>
            </a:r>
            <a:r>
              <a:rPr lang="en-US" dirty="0" smtClean="0"/>
              <a:t> or </a:t>
            </a:r>
            <a:r>
              <a:rPr lang="en-US" b="1" i="1" dirty="0" smtClean="0"/>
              <a:t>NX</a:t>
            </a:r>
            <a:r>
              <a:rPr lang="en-US" dirty="0" smtClean="0"/>
              <a:t>.</a:t>
            </a:r>
          </a:p>
        </p:txBody>
      </p:sp>
    </p:spTree>
    <p:extLst>
      <p:ext uri="{BB962C8B-B14F-4D97-AF65-F5344CB8AC3E}">
        <p14:creationId xmlns:p14="http://schemas.microsoft.com/office/powerpoint/2010/main" val="395221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price stickiness</a:t>
            </a:r>
            <a:endParaRPr lang="en-US" dirty="0"/>
          </a:p>
        </p:txBody>
      </p:sp>
      <p:sp>
        <p:nvSpPr>
          <p:cNvPr id="3" name="Content Placeholder 2"/>
          <p:cNvSpPr>
            <a:spLocks noGrp="1"/>
          </p:cNvSpPr>
          <p:nvPr>
            <p:ph idx="1"/>
          </p:nvPr>
        </p:nvSpPr>
        <p:spPr/>
        <p:txBody>
          <a:bodyPr>
            <a:normAutofit/>
          </a:bodyPr>
          <a:lstStyle/>
          <a:p>
            <a:r>
              <a:rPr lang="en-US" dirty="0" smtClean="0"/>
              <a:t>If </a:t>
            </a:r>
            <a:r>
              <a:rPr lang="en-US" i="1" dirty="0" smtClean="0"/>
              <a:t>P</a:t>
            </a:r>
            <a:r>
              <a:rPr lang="en-US" dirty="0" smtClean="0"/>
              <a:t> is flexible, major recessions, in theory, could not occur</a:t>
            </a:r>
          </a:p>
          <a:p>
            <a:pPr lvl="1"/>
            <a:r>
              <a:rPr lang="en-US" dirty="0" smtClean="0"/>
              <a:t>Under price and wage flexibility, if any recession did occur it would quickly be over …</a:t>
            </a:r>
          </a:p>
          <a:p>
            <a:pPr lvl="1"/>
            <a:r>
              <a:rPr lang="en-US" dirty="0" smtClean="0"/>
              <a:t>… because unemployed workers would accept lower and lower wages, prices would drop, and people would flock to the malls, thereby ending the recession</a:t>
            </a:r>
          </a:p>
          <a:p>
            <a:r>
              <a:rPr lang="en-US" dirty="0" smtClean="0"/>
              <a:t>To explain why recessions do in fact occur, we </a:t>
            </a:r>
            <a:r>
              <a:rPr lang="en-US" dirty="0"/>
              <a:t>t</a:t>
            </a:r>
            <a:r>
              <a:rPr lang="en-US" dirty="0" smtClean="0"/>
              <a:t>herefore need to assume that prices are </a:t>
            </a:r>
            <a:r>
              <a:rPr lang="en-US" i="1" dirty="0" smtClean="0"/>
              <a:t>sticky</a:t>
            </a:r>
            <a:r>
              <a:rPr lang="en-US" dirty="0" smtClean="0"/>
              <a:t> or </a:t>
            </a:r>
            <a:r>
              <a:rPr lang="en-US" i="1" dirty="0" smtClean="0"/>
              <a:t>rigid</a:t>
            </a:r>
          </a:p>
          <a:p>
            <a:endParaRPr lang="en-US" dirty="0"/>
          </a:p>
        </p:txBody>
      </p:sp>
    </p:spTree>
    <p:extLst>
      <p:ext uri="{BB962C8B-B14F-4D97-AF65-F5344CB8AC3E}">
        <p14:creationId xmlns:p14="http://schemas.microsoft.com/office/powerpoint/2010/main" val="2762608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342922"/>
            <a:ext cx="9157171" cy="4438878"/>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8903"/>
            <a:ext cx="4559299" cy="3552497"/>
          </a:xfrm>
          <a:prstGeom prst="rect">
            <a:avLst/>
          </a:prstGeom>
        </p:spPr>
      </p:pic>
    </p:spTree>
    <p:extLst>
      <p:ext uri="{BB962C8B-B14F-4D97-AF65-F5344CB8AC3E}">
        <p14:creationId xmlns:p14="http://schemas.microsoft.com/office/powerpoint/2010/main" val="3461858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Stickiness”</a:t>
            </a:r>
            <a:endParaRPr lang="en-US" dirty="0"/>
          </a:p>
        </p:txBody>
      </p:sp>
      <p:sp>
        <p:nvSpPr>
          <p:cNvPr id="3" name="Content Placeholder 2"/>
          <p:cNvSpPr>
            <a:spLocks noGrp="1"/>
          </p:cNvSpPr>
          <p:nvPr>
            <p:ph idx="1"/>
          </p:nvPr>
        </p:nvSpPr>
        <p:spPr/>
        <p:txBody>
          <a:bodyPr>
            <a:normAutofit/>
          </a:bodyPr>
          <a:lstStyle/>
          <a:p>
            <a:r>
              <a:rPr lang="en-US" dirty="0" smtClean="0"/>
              <a:t>Price stickiness does not necessarily mean that the overall level of prices (</a:t>
            </a:r>
            <a:r>
              <a:rPr lang="en-US" i="1" dirty="0" smtClean="0"/>
              <a:t>P</a:t>
            </a:r>
            <a:r>
              <a:rPr lang="en-US" dirty="0" smtClean="0"/>
              <a:t>) is constant or unchanging</a:t>
            </a:r>
          </a:p>
          <a:p>
            <a:r>
              <a:rPr lang="en-US" dirty="0" smtClean="0"/>
              <a:t>All that price stickiness means is that </a:t>
            </a:r>
            <a:r>
              <a:rPr lang="en-US" i="1" dirty="0" smtClean="0"/>
              <a:t>P</a:t>
            </a:r>
            <a:r>
              <a:rPr lang="en-US" dirty="0" smtClean="0"/>
              <a:t> no longer </a:t>
            </a:r>
            <a:r>
              <a:rPr lang="en-US" i="1" dirty="0" smtClean="0"/>
              <a:t>responds </a:t>
            </a:r>
            <a:r>
              <a:rPr lang="en-US" dirty="0" smtClean="0"/>
              <a:t>to the economic factors that you would expect to affect </a:t>
            </a:r>
            <a:r>
              <a:rPr lang="en-US" i="1" dirty="0" smtClean="0"/>
              <a:t>P</a:t>
            </a:r>
          </a:p>
          <a:p>
            <a:r>
              <a:rPr lang="en-US" i="1" dirty="0" smtClean="0"/>
              <a:t>P</a:t>
            </a:r>
            <a:r>
              <a:rPr lang="en-US" dirty="0" smtClean="0"/>
              <a:t> may increase or decrease in the short run, but in that case it would be doing so purely on momentum or some exogenous reason, and not because of some economic cause</a:t>
            </a:r>
            <a:endParaRPr lang="en-US" dirty="0"/>
          </a:p>
        </p:txBody>
      </p:sp>
    </p:spTree>
    <p:extLst>
      <p:ext uri="{BB962C8B-B14F-4D97-AF65-F5344CB8AC3E}">
        <p14:creationId xmlns:p14="http://schemas.microsoft.com/office/powerpoint/2010/main" val="2286590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shocks</a:t>
            </a:r>
            <a:endParaRPr lang="en-US" dirty="0"/>
          </a:p>
        </p:txBody>
      </p:sp>
      <p:sp>
        <p:nvSpPr>
          <p:cNvPr id="3" name="Content Placeholder 2"/>
          <p:cNvSpPr>
            <a:spLocks noGrp="1"/>
          </p:cNvSpPr>
          <p:nvPr>
            <p:ph idx="1"/>
          </p:nvPr>
        </p:nvSpPr>
        <p:spPr/>
        <p:txBody>
          <a:bodyPr/>
          <a:lstStyle/>
          <a:p>
            <a:r>
              <a:rPr lang="en-US" dirty="0" smtClean="0"/>
              <a:t>Price stickiness helps us explain why an economy that has fallen into a recession may continue in a recession</a:t>
            </a:r>
          </a:p>
          <a:p>
            <a:r>
              <a:rPr lang="en-US" dirty="0" smtClean="0"/>
              <a:t>But price stickiness does not explain why the economy got into trouble in the first place</a:t>
            </a:r>
          </a:p>
          <a:p>
            <a:r>
              <a:rPr lang="en-US" dirty="0" smtClean="0"/>
              <a:t>For that we need </a:t>
            </a:r>
            <a:r>
              <a:rPr lang="en-US" i="1" dirty="0" smtClean="0"/>
              <a:t>shocks</a:t>
            </a:r>
            <a:r>
              <a:rPr lang="en-US" dirty="0" smtClean="0"/>
              <a:t> that can explain why businesses may suddenly see there customers stop buying</a:t>
            </a:r>
            <a:endParaRPr lang="en-US" dirty="0"/>
          </a:p>
        </p:txBody>
      </p:sp>
    </p:spTree>
    <p:extLst>
      <p:ext uri="{BB962C8B-B14F-4D97-AF65-F5344CB8AC3E}">
        <p14:creationId xmlns:p14="http://schemas.microsoft.com/office/powerpoint/2010/main" val="39629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shocks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Consumption function: </a:t>
            </a:r>
            <a:r>
              <a:rPr lang="en-US" b="1" i="1" dirty="0" smtClean="0"/>
              <a:t>C</a:t>
            </a:r>
            <a:r>
              <a:rPr lang="en-US" b="1" dirty="0" smtClean="0"/>
              <a:t> =</a:t>
            </a:r>
            <a:r>
              <a:rPr lang="en-US" dirty="0" smtClean="0"/>
              <a:t> </a:t>
            </a:r>
            <a:r>
              <a:rPr lang="en-US" b="1" i="1" dirty="0" smtClean="0">
                <a:solidFill>
                  <a:srgbClr val="FF0000"/>
                </a:solidFill>
              </a:rPr>
              <a:t>C</a:t>
            </a:r>
            <a:r>
              <a:rPr lang="en-US" b="1" baseline="-25000" dirty="0" smtClean="0">
                <a:solidFill>
                  <a:srgbClr val="FF0000"/>
                </a:solidFill>
              </a:rPr>
              <a:t>o</a:t>
            </a:r>
            <a:r>
              <a:rPr lang="en-US" b="1" dirty="0" smtClean="0"/>
              <a:t> + </a:t>
            </a:r>
            <a:r>
              <a:rPr lang="en-US" b="1" i="1" dirty="0" smtClean="0"/>
              <a:t>C</a:t>
            </a:r>
            <a:r>
              <a:rPr lang="en-US" b="1" baseline="-25000" dirty="0" smtClean="0"/>
              <a:t>y</a:t>
            </a:r>
            <a:r>
              <a:rPr lang="en-US" b="1" dirty="0" smtClean="0"/>
              <a:t>(</a:t>
            </a:r>
            <a:r>
              <a:rPr lang="en-US" b="1" i="1" dirty="0" smtClean="0"/>
              <a:t>Y</a:t>
            </a:r>
            <a:r>
              <a:rPr lang="en-US" b="1" dirty="0" smtClean="0"/>
              <a:t> – </a:t>
            </a:r>
            <a:r>
              <a:rPr lang="en-US" b="1" i="1" dirty="0" smtClean="0"/>
              <a:t>T</a:t>
            </a:r>
            <a:r>
              <a:rPr lang="en-US" b="1" dirty="0" smtClean="0"/>
              <a:t>)</a:t>
            </a:r>
            <a:endParaRPr lang="en-US" dirty="0" smtClean="0"/>
          </a:p>
          <a:p>
            <a:r>
              <a:rPr lang="en-US" dirty="0" smtClean="0"/>
              <a:t>Investment function: </a:t>
            </a:r>
            <a:r>
              <a:rPr lang="en-US" b="1" i="1" dirty="0" smtClean="0"/>
              <a:t>I</a:t>
            </a:r>
            <a:r>
              <a:rPr lang="en-US" b="1" dirty="0" smtClean="0"/>
              <a:t> =</a:t>
            </a:r>
            <a:r>
              <a:rPr lang="en-US" dirty="0" smtClean="0"/>
              <a:t> </a:t>
            </a:r>
            <a:r>
              <a:rPr lang="en-US" b="1" i="1" dirty="0" smtClean="0">
                <a:solidFill>
                  <a:srgbClr val="FF0000"/>
                </a:solidFill>
              </a:rPr>
              <a:t>I</a:t>
            </a:r>
            <a:r>
              <a:rPr lang="en-US" b="1" baseline="-25000" dirty="0" smtClean="0">
                <a:solidFill>
                  <a:srgbClr val="FF0000"/>
                </a:solidFill>
              </a:rPr>
              <a:t>o</a:t>
            </a:r>
            <a:r>
              <a:rPr lang="en-US" b="1" dirty="0" smtClean="0"/>
              <a:t> </a:t>
            </a:r>
            <a:r>
              <a:rPr lang="en-US" b="1" dirty="0" smtClean="0">
                <a:latin typeface="Calibri"/>
                <a:cs typeface="Calibri"/>
              </a:rPr>
              <a:t>−</a:t>
            </a:r>
            <a:r>
              <a:rPr lang="en-US" b="1" dirty="0" smtClean="0"/>
              <a:t> </a:t>
            </a:r>
            <a:r>
              <a:rPr lang="en-US" b="1" i="1" dirty="0" err="1" smtClean="0"/>
              <a:t>I</a:t>
            </a:r>
            <a:r>
              <a:rPr lang="en-US" b="1" baseline="-25000" dirty="0" err="1" smtClean="0"/>
              <a:t>r</a:t>
            </a:r>
            <a:r>
              <a:rPr lang="en-US" b="1" i="1" dirty="0" err="1" smtClean="0"/>
              <a:t>r</a:t>
            </a:r>
            <a:endParaRPr lang="en-US" b="1" i="1" dirty="0" smtClean="0"/>
          </a:p>
          <a:p>
            <a:r>
              <a:rPr lang="en-US" dirty="0" smtClean="0"/>
              <a:t>Net exports function: </a:t>
            </a:r>
            <a:r>
              <a:rPr lang="en-US" b="1" i="1" dirty="0" smtClean="0"/>
              <a:t>NX</a:t>
            </a:r>
            <a:r>
              <a:rPr lang="en-US" b="1" dirty="0" smtClean="0"/>
              <a:t> =</a:t>
            </a:r>
            <a:r>
              <a:rPr lang="en-US" dirty="0" smtClean="0"/>
              <a:t> </a:t>
            </a:r>
            <a:r>
              <a:rPr lang="en-US" b="1" i="1" dirty="0" err="1" smtClean="0">
                <a:solidFill>
                  <a:srgbClr val="FF0000"/>
                </a:solidFill>
              </a:rPr>
              <a:t>NX</a:t>
            </a:r>
            <a:r>
              <a:rPr lang="en-US" b="1" baseline="-25000" dirty="0" err="1" smtClean="0">
                <a:solidFill>
                  <a:srgbClr val="FF0000"/>
                </a:solidFill>
              </a:rPr>
              <a:t>o</a:t>
            </a:r>
            <a:r>
              <a:rPr lang="en-US" b="1" dirty="0" smtClean="0"/>
              <a:t> </a:t>
            </a:r>
            <a:r>
              <a:rPr lang="en-US" b="1" dirty="0" smtClean="0">
                <a:latin typeface="Calibri"/>
                <a:cs typeface="Calibri"/>
              </a:rPr>
              <a:t>−</a:t>
            </a:r>
            <a:r>
              <a:rPr lang="en-US" b="1" dirty="0" smtClean="0"/>
              <a:t> </a:t>
            </a:r>
            <a:r>
              <a:rPr lang="en-US" b="1" i="1" dirty="0" smtClean="0"/>
              <a:t>NX</a:t>
            </a:r>
            <a:r>
              <a:rPr lang="el-GR" b="1" baseline="-25000" dirty="0" smtClean="0">
                <a:latin typeface="Calibri"/>
                <a:cs typeface="Calibri"/>
              </a:rPr>
              <a:t>ε</a:t>
            </a:r>
            <a:r>
              <a:rPr lang="el-GR" b="1" i="1" dirty="0" smtClean="0">
                <a:latin typeface="Calibri"/>
                <a:cs typeface="Calibri"/>
              </a:rPr>
              <a:t>ε</a:t>
            </a:r>
            <a:endParaRPr lang="en-US" b="1" i="1" dirty="0" smtClean="0"/>
          </a:p>
          <a:p>
            <a:r>
              <a:rPr lang="en-US" dirty="0" smtClean="0"/>
              <a:t>Fiscal policy: government purchases (</a:t>
            </a:r>
            <a:r>
              <a:rPr lang="en-US" i="1" dirty="0" smtClean="0"/>
              <a:t>G</a:t>
            </a:r>
            <a:r>
              <a:rPr lang="en-US" dirty="0" smtClean="0"/>
              <a:t>) and taxes (</a:t>
            </a:r>
            <a:r>
              <a:rPr lang="en-US" i="1" dirty="0" smtClean="0"/>
              <a:t>T</a:t>
            </a:r>
            <a:r>
              <a:rPr lang="en-US" dirty="0" smtClean="0"/>
              <a:t>)</a:t>
            </a:r>
          </a:p>
          <a:p>
            <a:r>
              <a:rPr lang="en-US" dirty="0" smtClean="0"/>
              <a:t>Monetary policy: the quantity of money (</a:t>
            </a:r>
            <a:r>
              <a:rPr lang="en-US" i="1" dirty="0" smtClean="0"/>
              <a:t>M</a:t>
            </a:r>
            <a:r>
              <a:rPr lang="en-US" dirty="0" smtClean="0"/>
              <a:t>)</a:t>
            </a:r>
          </a:p>
          <a:p>
            <a:r>
              <a:rPr lang="en-US" dirty="0" smtClean="0"/>
              <a:t>Business and production costs</a:t>
            </a:r>
          </a:p>
          <a:p>
            <a:endParaRPr lang="en-US" dirty="0"/>
          </a:p>
          <a:p>
            <a:r>
              <a:rPr lang="en-US" dirty="0" smtClean="0"/>
              <a:t>These shocks can throw an economy off its long-run path</a:t>
            </a:r>
          </a:p>
          <a:p>
            <a:r>
              <a:rPr lang="en-US" dirty="0" smtClean="0"/>
              <a:t>Price stickiness then impedes a quick bounce back to the long-run path</a:t>
            </a:r>
            <a:endParaRPr lang="en-US" dirty="0"/>
          </a:p>
        </p:txBody>
      </p:sp>
    </p:spTree>
    <p:extLst>
      <p:ext uri="{BB962C8B-B14F-4D97-AF65-F5344CB8AC3E}">
        <p14:creationId xmlns:p14="http://schemas.microsoft.com/office/powerpoint/2010/main" val="2565196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shocks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Consumption function: </a:t>
            </a:r>
            <a:r>
              <a:rPr lang="en-US" b="1" i="1" dirty="0" smtClean="0"/>
              <a:t>C</a:t>
            </a:r>
            <a:r>
              <a:rPr lang="en-US" b="1" dirty="0" smtClean="0"/>
              <a:t> =</a:t>
            </a:r>
            <a:r>
              <a:rPr lang="en-US" dirty="0" smtClean="0"/>
              <a:t> </a:t>
            </a:r>
            <a:r>
              <a:rPr lang="en-US" b="1" i="1" dirty="0" smtClean="0">
                <a:solidFill>
                  <a:srgbClr val="FF0000"/>
                </a:solidFill>
              </a:rPr>
              <a:t>C</a:t>
            </a:r>
            <a:r>
              <a:rPr lang="en-US" b="1" baseline="-25000" dirty="0" smtClean="0">
                <a:solidFill>
                  <a:srgbClr val="FF0000"/>
                </a:solidFill>
              </a:rPr>
              <a:t>o</a:t>
            </a:r>
            <a:r>
              <a:rPr lang="en-US" b="1" dirty="0" smtClean="0"/>
              <a:t> + </a:t>
            </a:r>
            <a:r>
              <a:rPr lang="en-US" b="1" i="1" dirty="0" smtClean="0"/>
              <a:t>C</a:t>
            </a:r>
            <a:r>
              <a:rPr lang="en-US" b="1" baseline="-25000" dirty="0" smtClean="0"/>
              <a:t>y</a:t>
            </a:r>
            <a:r>
              <a:rPr lang="en-US" b="1" dirty="0" smtClean="0"/>
              <a:t>(</a:t>
            </a:r>
            <a:r>
              <a:rPr lang="en-US" b="1" i="1" dirty="0" smtClean="0"/>
              <a:t>Y</a:t>
            </a:r>
            <a:r>
              <a:rPr lang="en-US" b="1" dirty="0" smtClean="0"/>
              <a:t> – </a:t>
            </a:r>
            <a:r>
              <a:rPr lang="en-US" b="1" i="1" dirty="0" smtClean="0"/>
              <a:t>T</a:t>
            </a:r>
            <a:r>
              <a:rPr lang="en-US" b="1" dirty="0" smtClean="0"/>
              <a:t>)</a:t>
            </a:r>
            <a:endParaRPr lang="en-US" dirty="0" smtClean="0"/>
          </a:p>
          <a:p>
            <a:r>
              <a:rPr lang="en-US" dirty="0" smtClean="0"/>
              <a:t>Investment function: </a:t>
            </a:r>
            <a:r>
              <a:rPr lang="en-US" b="1" i="1" dirty="0" smtClean="0"/>
              <a:t>I</a:t>
            </a:r>
            <a:r>
              <a:rPr lang="en-US" b="1" dirty="0" smtClean="0"/>
              <a:t> =</a:t>
            </a:r>
            <a:r>
              <a:rPr lang="en-US" dirty="0" smtClean="0"/>
              <a:t> </a:t>
            </a:r>
            <a:r>
              <a:rPr lang="en-US" b="1" i="1" dirty="0" smtClean="0"/>
              <a:t>I</a:t>
            </a:r>
            <a:r>
              <a:rPr lang="en-US" b="1" baseline="-25000" dirty="0" smtClean="0"/>
              <a:t>o</a:t>
            </a:r>
            <a:r>
              <a:rPr lang="en-US" b="1" dirty="0" smtClean="0"/>
              <a:t> </a:t>
            </a:r>
            <a:r>
              <a:rPr lang="en-US" b="1" dirty="0" smtClean="0">
                <a:latin typeface="Calibri"/>
                <a:cs typeface="Calibri"/>
              </a:rPr>
              <a:t>−</a:t>
            </a:r>
            <a:r>
              <a:rPr lang="en-US" b="1" dirty="0" smtClean="0"/>
              <a:t> </a:t>
            </a:r>
            <a:r>
              <a:rPr lang="en-US" b="1" i="1" dirty="0" err="1" smtClean="0"/>
              <a:t>I</a:t>
            </a:r>
            <a:r>
              <a:rPr lang="en-US" b="1" baseline="-25000" dirty="0" err="1" smtClean="0"/>
              <a:t>r</a:t>
            </a:r>
            <a:r>
              <a:rPr lang="en-US" b="1" i="1" dirty="0" err="1" smtClean="0"/>
              <a:t>r</a:t>
            </a:r>
            <a:endParaRPr lang="en-US" b="1" i="1" dirty="0" smtClean="0"/>
          </a:p>
          <a:p>
            <a:r>
              <a:rPr lang="en-US" dirty="0" smtClean="0"/>
              <a:t>Net exports function: </a:t>
            </a:r>
            <a:r>
              <a:rPr lang="en-US" b="1" i="1" dirty="0" smtClean="0"/>
              <a:t>NX</a:t>
            </a:r>
            <a:r>
              <a:rPr lang="en-US" b="1" dirty="0" smtClean="0"/>
              <a:t> =</a:t>
            </a:r>
            <a:r>
              <a:rPr lang="en-US" dirty="0" smtClean="0"/>
              <a:t> </a:t>
            </a:r>
            <a:r>
              <a:rPr lang="en-US" b="1" i="1" dirty="0" err="1" smtClean="0"/>
              <a:t>NX</a:t>
            </a:r>
            <a:r>
              <a:rPr lang="en-US" b="1" baseline="-25000" dirty="0" err="1" smtClean="0"/>
              <a:t>o</a:t>
            </a:r>
            <a:r>
              <a:rPr lang="en-US" b="1" dirty="0" smtClean="0"/>
              <a:t> </a:t>
            </a:r>
            <a:r>
              <a:rPr lang="en-US" b="1" dirty="0" smtClean="0">
                <a:latin typeface="Calibri"/>
                <a:cs typeface="Calibri"/>
              </a:rPr>
              <a:t>−</a:t>
            </a:r>
            <a:r>
              <a:rPr lang="en-US" b="1" dirty="0" smtClean="0"/>
              <a:t> </a:t>
            </a:r>
            <a:r>
              <a:rPr lang="en-US" b="1" i="1" dirty="0" smtClean="0"/>
              <a:t>NX</a:t>
            </a:r>
            <a:r>
              <a:rPr lang="el-GR" b="1" baseline="-25000" dirty="0" smtClean="0">
                <a:latin typeface="Calibri"/>
                <a:cs typeface="Calibri"/>
              </a:rPr>
              <a:t>ε</a:t>
            </a:r>
            <a:r>
              <a:rPr lang="el-GR" b="1" i="1" dirty="0" smtClean="0">
                <a:latin typeface="Calibri"/>
                <a:cs typeface="Calibri"/>
              </a:rPr>
              <a:t>ε</a:t>
            </a:r>
            <a:endParaRPr lang="en-US" b="1" i="1" dirty="0" smtClean="0"/>
          </a:p>
          <a:p>
            <a:r>
              <a:rPr lang="en-US" dirty="0" smtClean="0"/>
              <a:t>Fiscal policy: government purchases (</a:t>
            </a:r>
            <a:r>
              <a:rPr lang="en-US" i="1" dirty="0" smtClean="0"/>
              <a:t>G</a:t>
            </a:r>
            <a:r>
              <a:rPr lang="en-US" dirty="0" smtClean="0"/>
              <a:t>) and taxes (</a:t>
            </a:r>
            <a:r>
              <a:rPr lang="en-US" i="1" dirty="0" smtClean="0"/>
              <a:t>T</a:t>
            </a:r>
            <a:r>
              <a:rPr lang="en-US" dirty="0" smtClean="0"/>
              <a:t>)</a:t>
            </a:r>
          </a:p>
          <a:p>
            <a:r>
              <a:rPr lang="en-US" dirty="0" smtClean="0"/>
              <a:t>Monetary policy: the quantity of money (</a:t>
            </a:r>
            <a:r>
              <a:rPr lang="en-US" i="1" dirty="0" smtClean="0"/>
              <a:t>M</a:t>
            </a:r>
            <a:r>
              <a:rPr lang="en-US" dirty="0" smtClean="0"/>
              <a:t>)</a:t>
            </a:r>
          </a:p>
          <a:p>
            <a:r>
              <a:rPr lang="en-US" dirty="0" smtClean="0"/>
              <a:t>Business and production costs</a:t>
            </a:r>
          </a:p>
          <a:p>
            <a:endParaRPr lang="en-US" dirty="0"/>
          </a:p>
          <a:p>
            <a:r>
              <a:rPr lang="en-US" dirty="0" smtClean="0"/>
              <a:t>These shocks can throw an economy off its long-run path</a:t>
            </a:r>
          </a:p>
          <a:p>
            <a:r>
              <a:rPr lang="en-US" dirty="0" smtClean="0"/>
              <a:t>Price stickiness then impedes a quick bounce back to the long-run path</a:t>
            </a:r>
            <a:endParaRPr lang="en-US" dirty="0"/>
          </a:p>
        </p:txBody>
      </p:sp>
      <p:sp>
        <p:nvSpPr>
          <p:cNvPr id="4" name="TextBox 3"/>
          <p:cNvSpPr txBox="1"/>
          <p:nvPr/>
        </p:nvSpPr>
        <p:spPr>
          <a:xfrm>
            <a:off x="8153400" y="1676400"/>
            <a:ext cx="3581400" cy="1200329"/>
          </a:xfrm>
          <a:prstGeom prst="rect">
            <a:avLst/>
          </a:prstGeom>
          <a:noFill/>
        </p:spPr>
        <p:txBody>
          <a:bodyPr wrap="square" rtlCol="0">
            <a:spAutoFit/>
          </a:bodyPr>
          <a:lstStyle/>
          <a:p>
            <a:r>
              <a:rPr lang="en-US" i="1" dirty="0" smtClean="0"/>
              <a:t>C</a:t>
            </a:r>
            <a:r>
              <a:rPr lang="en-US" baseline="-25000" dirty="0" smtClean="0"/>
              <a:t>0</a:t>
            </a:r>
            <a:r>
              <a:rPr lang="en-US" dirty="0" smtClean="0"/>
              <a:t> could represent shocks to consumption spending such as the coronavirus pandemic and massive decreases in asset prices.</a:t>
            </a:r>
            <a:endParaRPr lang="en-US" i="1" dirty="0"/>
          </a:p>
        </p:txBody>
      </p:sp>
    </p:spTree>
    <p:extLst>
      <p:ext uri="{BB962C8B-B14F-4D97-AF65-F5344CB8AC3E}">
        <p14:creationId xmlns:p14="http://schemas.microsoft.com/office/powerpoint/2010/main" val="2063467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Business-cycle facts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346225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shocks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Consumption function: </a:t>
            </a:r>
            <a:r>
              <a:rPr lang="en-US" b="1" i="1" dirty="0" smtClean="0"/>
              <a:t>C</a:t>
            </a:r>
            <a:r>
              <a:rPr lang="en-US" b="1" dirty="0" smtClean="0"/>
              <a:t> =</a:t>
            </a:r>
            <a:r>
              <a:rPr lang="en-US" dirty="0" smtClean="0"/>
              <a:t> </a:t>
            </a:r>
            <a:r>
              <a:rPr lang="en-US" b="1" i="1" dirty="0" smtClean="0"/>
              <a:t>C</a:t>
            </a:r>
            <a:r>
              <a:rPr lang="en-US" b="1" baseline="-25000" dirty="0" smtClean="0"/>
              <a:t>o</a:t>
            </a:r>
            <a:r>
              <a:rPr lang="en-US" b="1" dirty="0" smtClean="0"/>
              <a:t> + </a:t>
            </a:r>
            <a:r>
              <a:rPr lang="en-US" b="1" i="1" dirty="0" smtClean="0"/>
              <a:t>C</a:t>
            </a:r>
            <a:r>
              <a:rPr lang="en-US" b="1" baseline="-25000" dirty="0" smtClean="0"/>
              <a:t>y</a:t>
            </a:r>
            <a:r>
              <a:rPr lang="en-US" b="1" dirty="0" smtClean="0"/>
              <a:t>(</a:t>
            </a:r>
            <a:r>
              <a:rPr lang="en-US" b="1" i="1" dirty="0" smtClean="0"/>
              <a:t>Y</a:t>
            </a:r>
            <a:r>
              <a:rPr lang="en-US" b="1" dirty="0" smtClean="0"/>
              <a:t> – </a:t>
            </a:r>
            <a:r>
              <a:rPr lang="en-US" b="1" i="1" dirty="0" smtClean="0"/>
              <a:t>T</a:t>
            </a:r>
            <a:r>
              <a:rPr lang="en-US" b="1" dirty="0" smtClean="0"/>
              <a:t>)</a:t>
            </a:r>
            <a:endParaRPr lang="en-US" dirty="0" smtClean="0"/>
          </a:p>
          <a:p>
            <a:r>
              <a:rPr lang="en-US" dirty="0" smtClean="0"/>
              <a:t>Investment function: </a:t>
            </a:r>
            <a:r>
              <a:rPr lang="en-US" b="1" i="1" dirty="0" smtClean="0"/>
              <a:t>I</a:t>
            </a:r>
            <a:r>
              <a:rPr lang="en-US" b="1" dirty="0" smtClean="0"/>
              <a:t> =</a:t>
            </a:r>
            <a:r>
              <a:rPr lang="en-US" dirty="0" smtClean="0"/>
              <a:t> </a:t>
            </a:r>
            <a:r>
              <a:rPr lang="en-US" b="1" i="1" dirty="0" smtClean="0">
                <a:solidFill>
                  <a:srgbClr val="FF0000"/>
                </a:solidFill>
              </a:rPr>
              <a:t>I</a:t>
            </a:r>
            <a:r>
              <a:rPr lang="en-US" b="1" baseline="-25000" dirty="0" smtClean="0">
                <a:solidFill>
                  <a:srgbClr val="FF0000"/>
                </a:solidFill>
              </a:rPr>
              <a:t>o</a:t>
            </a:r>
            <a:r>
              <a:rPr lang="en-US" b="1" dirty="0" smtClean="0"/>
              <a:t> </a:t>
            </a:r>
            <a:r>
              <a:rPr lang="en-US" b="1" dirty="0" smtClean="0">
                <a:latin typeface="Calibri"/>
                <a:cs typeface="Calibri"/>
              </a:rPr>
              <a:t>−</a:t>
            </a:r>
            <a:r>
              <a:rPr lang="en-US" b="1" dirty="0" smtClean="0"/>
              <a:t> </a:t>
            </a:r>
            <a:r>
              <a:rPr lang="en-US" b="1" i="1" dirty="0" err="1" smtClean="0"/>
              <a:t>I</a:t>
            </a:r>
            <a:r>
              <a:rPr lang="en-US" b="1" baseline="-25000" dirty="0" err="1" smtClean="0"/>
              <a:t>r</a:t>
            </a:r>
            <a:r>
              <a:rPr lang="en-US" b="1" i="1" dirty="0" err="1" smtClean="0"/>
              <a:t>r</a:t>
            </a:r>
            <a:endParaRPr lang="en-US" b="1" i="1" dirty="0" smtClean="0"/>
          </a:p>
          <a:p>
            <a:r>
              <a:rPr lang="en-US" dirty="0" smtClean="0"/>
              <a:t>Net exports function: </a:t>
            </a:r>
            <a:r>
              <a:rPr lang="en-US" b="1" i="1" dirty="0" smtClean="0"/>
              <a:t>NX</a:t>
            </a:r>
            <a:r>
              <a:rPr lang="en-US" b="1" dirty="0" smtClean="0"/>
              <a:t> =</a:t>
            </a:r>
            <a:r>
              <a:rPr lang="en-US" dirty="0" smtClean="0"/>
              <a:t> </a:t>
            </a:r>
            <a:r>
              <a:rPr lang="en-US" b="1" i="1" dirty="0" err="1" smtClean="0"/>
              <a:t>NX</a:t>
            </a:r>
            <a:r>
              <a:rPr lang="en-US" b="1" baseline="-25000" dirty="0" err="1" smtClean="0"/>
              <a:t>o</a:t>
            </a:r>
            <a:r>
              <a:rPr lang="en-US" b="1" dirty="0" smtClean="0"/>
              <a:t> </a:t>
            </a:r>
            <a:r>
              <a:rPr lang="en-US" b="1" dirty="0" smtClean="0">
                <a:latin typeface="Calibri"/>
                <a:cs typeface="Calibri"/>
              </a:rPr>
              <a:t>−</a:t>
            </a:r>
            <a:r>
              <a:rPr lang="en-US" b="1" dirty="0" smtClean="0"/>
              <a:t> </a:t>
            </a:r>
            <a:r>
              <a:rPr lang="en-US" b="1" i="1" dirty="0" smtClean="0"/>
              <a:t>NX</a:t>
            </a:r>
            <a:r>
              <a:rPr lang="el-GR" b="1" baseline="-25000" dirty="0" smtClean="0">
                <a:latin typeface="Calibri"/>
                <a:cs typeface="Calibri"/>
              </a:rPr>
              <a:t>ε</a:t>
            </a:r>
            <a:r>
              <a:rPr lang="el-GR" b="1" i="1" dirty="0" smtClean="0">
                <a:latin typeface="Calibri"/>
                <a:cs typeface="Calibri"/>
              </a:rPr>
              <a:t>ε</a:t>
            </a:r>
            <a:endParaRPr lang="en-US" b="1" i="1" dirty="0" smtClean="0"/>
          </a:p>
          <a:p>
            <a:r>
              <a:rPr lang="en-US" dirty="0" smtClean="0"/>
              <a:t>Fiscal policy: government purchases (</a:t>
            </a:r>
            <a:r>
              <a:rPr lang="en-US" i="1" dirty="0" smtClean="0"/>
              <a:t>G</a:t>
            </a:r>
            <a:r>
              <a:rPr lang="en-US" dirty="0" smtClean="0"/>
              <a:t>) and taxes (</a:t>
            </a:r>
            <a:r>
              <a:rPr lang="en-US" i="1" dirty="0" smtClean="0"/>
              <a:t>T</a:t>
            </a:r>
            <a:r>
              <a:rPr lang="en-US" dirty="0" smtClean="0"/>
              <a:t>)</a:t>
            </a:r>
          </a:p>
          <a:p>
            <a:r>
              <a:rPr lang="en-US" dirty="0" smtClean="0"/>
              <a:t>Monetary policy: the quantity of money (</a:t>
            </a:r>
            <a:r>
              <a:rPr lang="en-US" i="1" dirty="0" smtClean="0"/>
              <a:t>M</a:t>
            </a:r>
            <a:r>
              <a:rPr lang="en-US" dirty="0" smtClean="0"/>
              <a:t>)</a:t>
            </a:r>
          </a:p>
          <a:p>
            <a:r>
              <a:rPr lang="en-US" dirty="0" smtClean="0"/>
              <a:t>Business and production costs</a:t>
            </a:r>
          </a:p>
          <a:p>
            <a:endParaRPr lang="en-US" dirty="0"/>
          </a:p>
          <a:p>
            <a:r>
              <a:rPr lang="en-US" dirty="0" smtClean="0"/>
              <a:t>These shocks can throw an economy off its long-run path</a:t>
            </a:r>
          </a:p>
          <a:p>
            <a:r>
              <a:rPr lang="en-US" dirty="0" smtClean="0"/>
              <a:t>Price stickiness then impedes a quick bounce back to the long-run path</a:t>
            </a:r>
            <a:endParaRPr lang="en-US" dirty="0"/>
          </a:p>
        </p:txBody>
      </p:sp>
      <p:sp>
        <p:nvSpPr>
          <p:cNvPr id="4" name="TextBox 3"/>
          <p:cNvSpPr txBox="1"/>
          <p:nvPr/>
        </p:nvSpPr>
        <p:spPr>
          <a:xfrm>
            <a:off x="8153400" y="1676400"/>
            <a:ext cx="3581400" cy="1200329"/>
          </a:xfrm>
          <a:prstGeom prst="rect">
            <a:avLst/>
          </a:prstGeom>
          <a:noFill/>
        </p:spPr>
        <p:txBody>
          <a:bodyPr wrap="square" rtlCol="0">
            <a:spAutoFit/>
          </a:bodyPr>
          <a:lstStyle/>
          <a:p>
            <a:r>
              <a:rPr lang="en-US" i="1" dirty="0" smtClean="0"/>
              <a:t>I</a:t>
            </a:r>
            <a:r>
              <a:rPr lang="en-US" baseline="-25000" dirty="0" smtClean="0"/>
              <a:t>0</a:t>
            </a:r>
            <a:r>
              <a:rPr lang="en-US" dirty="0" smtClean="0"/>
              <a:t> could represent shocks to investment spending such as the coronavirus pandemic and erratic behavior by a nation’s leaders.</a:t>
            </a:r>
            <a:endParaRPr lang="en-US" i="1" dirty="0"/>
          </a:p>
        </p:txBody>
      </p:sp>
    </p:spTree>
    <p:extLst>
      <p:ext uri="{BB962C8B-B14F-4D97-AF65-F5344CB8AC3E}">
        <p14:creationId xmlns:p14="http://schemas.microsoft.com/office/powerpoint/2010/main" val="3202375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shocks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Consumption function: </a:t>
            </a:r>
            <a:r>
              <a:rPr lang="en-US" b="1" i="1" dirty="0" smtClean="0"/>
              <a:t>C</a:t>
            </a:r>
            <a:r>
              <a:rPr lang="en-US" b="1" dirty="0" smtClean="0"/>
              <a:t> =</a:t>
            </a:r>
            <a:r>
              <a:rPr lang="en-US" dirty="0" smtClean="0"/>
              <a:t> </a:t>
            </a:r>
            <a:r>
              <a:rPr lang="en-US" b="1" i="1" dirty="0" smtClean="0"/>
              <a:t>C</a:t>
            </a:r>
            <a:r>
              <a:rPr lang="en-US" b="1" baseline="-25000" dirty="0" smtClean="0"/>
              <a:t>o</a:t>
            </a:r>
            <a:r>
              <a:rPr lang="en-US" b="1" dirty="0" smtClean="0"/>
              <a:t> + </a:t>
            </a:r>
            <a:r>
              <a:rPr lang="en-US" b="1" i="1" dirty="0" smtClean="0"/>
              <a:t>C</a:t>
            </a:r>
            <a:r>
              <a:rPr lang="en-US" b="1" baseline="-25000" dirty="0" smtClean="0"/>
              <a:t>y</a:t>
            </a:r>
            <a:r>
              <a:rPr lang="en-US" b="1" dirty="0" smtClean="0"/>
              <a:t>(</a:t>
            </a:r>
            <a:r>
              <a:rPr lang="en-US" b="1" i="1" dirty="0" smtClean="0"/>
              <a:t>Y</a:t>
            </a:r>
            <a:r>
              <a:rPr lang="en-US" b="1" dirty="0" smtClean="0"/>
              <a:t> – </a:t>
            </a:r>
            <a:r>
              <a:rPr lang="en-US" b="1" i="1" dirty="0" smtClean="0"/>
              <a:t>T</a:t>
            </a:r>
            <a:r>
              <a:rPr lang="en-US" b="1" dirty="0" smtClean="0"/>
              <a:t>)</a:t>
            </a:r>
            <a:endParaRPr lang="en-US" dirty="0" smtClean="0"/>
          </a:p>
          <a:p>
            <a:r>
              <a:rPr lang="en-US" dirty="0" smtClean="0"/>
              <a:t>Investment function: </a:t>
            </a:r>
            <a:r>
              <a:rPr lang="en-US" b="1" i="1" dirty="0" smtClean="0"/>
              <a:t>I</a:t>
            </a:r>
            <a:r>
              <a:rPr lang="en-US" b="1" dirty="0" smtClean="0"/>
              <a:t> =</a:t>
            </a:r>
            <a:r>
              <a:rPr lang="en-US" dirty="0" smtClean="0"/>
              <a:t> </a:t>
            </a:r>
            <a:r>
              <a:rPr lang="en-US" b="1" i="1" dirty="0" smtClean="0"/>
              <a:t>I</a:t>
            </a:r>
            <a:r>
              <a:rPr lang="en-US" b="1" baseline="-25000" dirty="0" smtClean="0"/>
              <a:t>o</a:t>
            </a:r>
            <a:r>
              <a:rPr lang="en-US" b="1" dirty="0" smtClean="0"/>
              <a:t> </a:t>
            </a:r>
            <a:r>
              <a:rPr lang="en-US" b="1" dirty="0" smtClean="0">
                <a:latin typeface="Calibri"/>
                <a:cs typeface="Calibri"/>
              </a:rPr>
              <a:t>−</a:t>
            </a:r>
            <a:r>
              <a:rPr lang="en-US" b="1" dirty="0" smtClean="0"/>
              <a:t> </a:t>
            </a:r>
            <a:r>
              <a:rPr lang="en-US" b="1" i="1" dirty="0" err="1" smtClean="0"/>
              <a:t>I</a:t>
            </a:r>
            <a:r>
              <a:rPr lang="en-US" b="1" baseline="-25000" dirty="0" err="1" smtClean="0"/>
              <a:t>r</a:t>
            </a:r>
            <a:r>
              <a:rPr lang="en-US" b="1" i="1" dirty="0" err="1" smtClean="0"/>
              <a:t>r</a:t>
            </a:r>
            <a:endParaRPr lang="en-US" b="1" i="1" dirty="0" smtClean="0"/>
          </a:p>
          <a:p>
            <a:r>
              <a:rPr lang="en-US" dirty="0" smtClean="0"/>
              <a:t>Net exports function: </a:t>
            </a:r>
            <a:r>
              <a:rPr lang="en-US" b="1" i="1" dirty="0" smtClean="0"/>
              <a:t>NX</a:t>
            </a:r>
            <a:r>
              <a:rPr lang="en-US" b="1" dirty="0" smtClean="0"/>
              <a:t> =</a:t>
            </a:r>
            <a:r>
              <a:rPr lang="en-US" dirty="0" smtClean="0"/>
              <a:t> </a:t>
            </a:r>
            <a:r>
              <a:rPr lang="en-US" b="1" i="1" dirty="0" err="1" smtClean="0">
                <a:solidFill>
                  <a:srgbClr val="FF0000"/>
                </a:solidFill>
              </a:rPr>
              <a:t>NX</a:t>
            </a:r>
            <a:r>
              <a:rPr lang="en-US" b="1" baseline="-25000" dirty="0" err="1" smtClean="0">
                <a:solidFill>
                  <a:srgbClr val="FF0000"/>
                </a:solidFill>
              </a:rPr>
              <a:t>o</a:t>
            </a:r>
            <a:r>
              <a:rPr lang="en-US" b="1" dirty="0" smtClean="0"/>
              <a:t> </a:t>
            </a:r>
            <a:r>
              <a:rPr lang="en-US" b="1" dirty="0" smtClean="0">
                <a:latin typeface="Calibri"/>
                <a:cs typeface="Calibri"/>
              </a:rPr>
              <a:t>−</a:t>
            </a:r>
            <a:r>
              <a:rPr lang="en-US" b="1" dirty="0" smtClean="0"/>
              <a:t> </a:t>
            </a:r>
            <a:r>
              <a:rPr lang="en-US" b="1" i="1" dirty="0" smtClean="0"/>
              <a:t>NX</a:t>
            </a:r>
            <a:r>
              <a:rPr lang="el-GR" b="1" baseline="-25000" dirty="0" smtClean="0">
                <a:latin typeface="Calibri"/>
                <a:cs typeface="Calibri"/>
              </a:rPr>
              <a:t>ε</a:t>
            </a:r>
            <a:r>
              <a:rPr lang="el-GR" b="1" i="1" dirty="0" smtClean="0">
                <a:latin typeface="Calibri"/>
                <a:cs typeface="Calibri"/>
              </a:rPr>
              <a:t>ε</a:t>
            </a:r>
            <a:endParaRPr lang="en-US" b="1" i="1" dirty="0" smtClean="0"/>
          </a:p>
          <a:p>
            <a:r>
              <a:rPr lang="en-US" dirty="0" smtClean="0"/>
              <a:t>Fiscal policy: government purchases (</a:t>
            </a:r>
            <a:r>
              <a:rPr lang="en-US" i="1" dirty="0" smtClean="0"/>
              <a:t>G</a:t>
            </a:r>
            <a:r>
              <a:rPr lang="en-US" dirty="0" smtClean="0"/>
              <a:t>) and taxes (</a:t>
            </a:r>
            <a:r>
              <a:rPr lang="en-US" i="1" dirty="0" smtClean="0"/>
              <a:t>T</a:t>
            </a:r>
            <a:r>
              <a:rPr lang="en-US" dirty="0" smtClean="0"/>
              <a:t>)</a:t>
            </a:r>
          </a:p>
          <a:p>
            <a:r>
              <a:rPr lang="en-US" dirty="0" smtClean="0"/>
              <a:t>Monetary policy: the quantity of money (</a:t>
            </a:r>
            <a:r>
              <a:rPr lang="en-US" i="1" dirty="0" smtClean="0"/>
              <a:t>M</a:t>
            </a:r>
            <a:r>
              <a:rPr lang="en-US" dirty="0" smtClean="0"/>
              <a:t>)</a:t>
            </a:r>
          </a:p>
          <a:p>
            <a:r>
              <a:rPr lang="en-US" dirty="0" smtClean="0"/>
              <a:t>Business and production costs</a:t>
            </a:r>
          </a:p>
          <a:p>
            <a:endParaRPr lang="en-US" dirty="0"/>
          </a:p>
          <a:p>
            <a:r>
              <a:rPr lang="en-US" dirty="0" smtClean="0"/>
              <a:t>These shocks can throw an economy off its long-run path</a:t>
            </a:r>
          </a:p>
          <a:p>
            <a:r>
              <a:rPr lang="en-US" dirty="0" smtClean="0"/>
              <a:t>Price stickiness then impedes a quick bounce back to the long-run path</a:t>
            </a:r>
            <a:endParaRPr lang="en-US" dirty="0"/>
          </a:p>
        </p:txBody>
      </p:sp>
      <p:sp>
        <p:nvSpPr>
          <p:cNvPr id="4" name="TextBox 3"/>
          <p:cNvSpPr txBox="1"/>
          <p:nvPr/>
        </p:nvSpPr>
        <p:spPr>
          <a:xfrm>
            <a:off x="8153400" y="1676400"/>
            <a:ext cx="3581400" cy="1200329"/>
          </a:xfrm>
          <a:prstGeom prst="rect">
            <a:avLst/>
          </a:prstGeom>
          <a:noFill/>
        </p:spPr>
        <p:txBody>
          <a:bodyPr wrap="square" rtlCol="0">
            <a:spAutoFit/>
          </a:bodyPr>
          <a:lstStyle/>
          <a:p>
            <a:r>
              <a:rPr lang="en-US" i="1" dirty="0" smtClean="0"/>
              <a:t>NX</a:t>
            </a:r>
            <a:r>
              <a:rPr lang="en-US" baseline="-25000" dirty="0" smtClean="0"/>
              <a:t>0</a:t>
            </a:r>
            <a:r>
              <a:rPr lang="en-US" dirty="0" smtClean="0"/>
              <a:t> could represent shocks to net exports such as steep declines in foreign GDP and steep increases in their tariff rates.</a:t>
            </a:r>
            <a:endParaRPr lang="en-US" i="1" dirty="0"/>
          </a:p>
        </p:txBody>
      </p:sp>
    </p:spTree>
    <p:extLst>
      <p:ext uri="{BB962C8B-B14F-4D97-AF65-F5344CB8AC3E}">
        <p14:creationId xmlns:p14="http://schemas.microsoft.com/office/powerpoint/2010/main" val="2038117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shocks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Consumption function: </a:t>
            </a:r>
            <a:r>
              <a:rPr lang="en-US" b="1" i="1" dirty="0" smtClean="0"/>
              <a:t>C</a:t>
            </a:r>
            <a:r>
              <a:rPr lang="en-US" b="1" dirty="0" smtClean="0"/>
              <a:t> =</a:t>
            </a:r>
            <a:r>
              <a:rPr lang="en-US" dirty="0" smtClean="0"/>
              <a:t> </a:t>
            </a:r>
            <a:r>
              <a:rPr lang="en-US" b="1" i="1" dirty="0" smtClean="0"/>
              <a:t>C</a:t>
            </a:r>
            <a:r>
              <a:rPr lang="en-US" b="1" baseline="-25000" dirty="0" smtClean="0"/>
              <a:t>o</a:t>
            </a:r>
            <a:r>
              <a:rPr lang="en-US" b="1" dirty="0" smtClean="0"/>
              <a:t> + </a:t>
            </a:r>
            <a:r>
              <a:rPr lang="en-US" b="1" i="1" dirty="0" smtClean="0"/>
              <a:t>C</a:t>
            </a:r>
            <a:r>
              <a:rPr lang="en-US" b="1" baseline="-25000" dirty="0" smtClean="0"/>
              <a:t>y</a:t>
            </a:r>
            <a:r>
              <a:rPr lang="en-US" b="1" dirty="0" smtClean="0"/>
              <a:t>(</a:t>
            </a:r>
            <a:r>
              <a:rPr lang="en-US" b="1" i="1" dirty="0" smtClean="0"/>
              <a:t>Y</a:t>
            </a:r>
            <a:r>
              <a:rPr lang="en-US" b="1" dirty="0" smtClean="0"/>
              <a:t> – </a:t>
            </a:r>
            <a:r>
              <a:rPr lang="en-US" b="1" i="1" dirty="0" smtClean="0"/>
              <a:t>T</a:t>
            </a:r>
            <a:r>
              <a:rPr lang="en-US" b="1" dirty="0" smtClean="0"/>
              <a:t>)</a:t>
            </a:r>
            <a:endParaRPr lang="en-US" dirty="0" smtClean="0"/>
          </a:p>
          <a:p>
            <a:r>
              <a:rPr lang="en-US" dirty="0" smtClean="0"/>
              <a:t>Investment function: </a:t>
            </a:r>
            <a:r>
              <a:rPr lang="en-US" b="1" i="1" dirty="0" smtClean="0"/>
              <a:t>I</a:t>
            </a:r>
            <a:r>
              <a:rPr lang="en-US" b="1" dirty="0" smtClean="0"/>
              <a:t> =</a:t>
            </a:r>
            <a:r>
              <a:rPr lang="en-US" dirty="0" smtClean="0"/>
              <a:t> </a:t>
            </a:r>
            <a:r>
              <a:rPr lang="en-US" b="1" i="1" dirty="0" smtClean="0"/>
              <a:t>I</a:t>
            </a:r>
            <a:r>
              <a:rPr lang="en-US" b="1" baseline="-25000" dirty="0" smtClean="0"/>
              <a:t>o</a:t>
            </a:r>
            <a:r>
              <a:rPr lang="en-US" b="1" dirty="0" smtClean="0"/>
              <a:t> </a:t>
            </a:r>
            <a:r>
              <a:rPr lang="en-US" b="1" dirty="0" smtClean="0">
                <a:latin typeface="Calibri"/>
                <a:cs typeface="Calibri"/>
              </a:rPr>
              <a:t>−</a:t>
            </a:r>
            <a:r>
              <a:rPr lang="en-US" b="1" dirty="0" smtClean="0"/>
              <a:t> </a:t>
            </a:r>
            <a:r>
              <a:rPr lang="en-US" b="1" i="1" dirty="0" err="1" smtClean="0"/>
              <a:t>I</a:t>
            </a:r>
            <a:r>
              <a:rPr lang="en-US" b="1" baseline="-25000" dirty="0" err="1" smtClean="0"/>
              <a:t>r</a:t>
            </a:r>
            <a:r>
              <a:rPr lang="en-US" b="1" i="1" dirty="0" err="1" smtClean="0"/>
              <a:t>r</a:t>
            </a:r>
            <a:endParaRPr lang="en-US" b="1" i="1" dirty="0" smtClean="0"/>
          </a:p>
          <a:p>
            <a:r>
              <a:rPr lang="en-US" dirty="0" smtClean="0"/>
              <a:t>Net exports function: </a:t>
            </a:r>
            <a:r>
              <a:rPr lang="en-US" b="1" i="1" dirty="0" smtClean="0"/>
              <a:t>NX</a:t>
            </a:r>
            <a:r>
              <a:rPr lang="en-US" b="1" dirty="0" smtClean="0"/>
              <a:t> =</a:t>
            </a:r>
            <a:r>
              <a:rPr lang="en-US" dirty="0" smtClean="0"/>
              <a:t> </a:t>
            </a:r>
            <a:r>
              <a:rPr lang="en-US" b="1" i="1" dirty="0" err="1" smtClean="0"/>
              <a:t>NX</a:t>
            </a:r>
            <a:r>
              <a:rPr lang="en-US" b="1" baseline="-25000" dirty="0" err="1" smtClean="0"/>
              <a:t>o</a:t>
            </a:r>
            <a:r>
              <a:rPr lang="en-US" b="1" dirty="0" smtClean="0"/>
              <a:t> </a:t>
            </a:r>
            <a:r>
              <a:rPr lang="en-US" b="1" dirty="0" smtClean="0">
                <a:latin typeface="Calibri"/>
                <a:cs typeface="Calibri"/>
              </a:rPr>
              <a:t>−</a:t>
            </a:r>
            <a:r>
              <a:rPr lang="en-US" b="1" dirty="0" smtClean="0"/>
              <a:t> </a:t>
            </a:r>
            <a:r>
              <a:rPr lang="en-US" b="1" i="1" dirty="0" smtClean="0"/>
              <a:t>NX</a:t>
            </a:r>
            <a:r>
              <a:rPr lang="el-GR" b="1" baseline="-25000" dirty="0" smtClean="0">
                <a:latin typeface="Calibri"/>
                <a:cs typeface="Calibri"/>
              </a:rPr>
              <a:t>ε</a:t>
            </a:r>
            <a:r>
              <a:rPr lang="el-GR" b="1" i="1" dirty="0" smtClean="0">
                <a:latin typeface="Calibri"/>
                <a:cs typeface="Calibri"/>
              </a:rPr>
              <a:t>ε</a:t>
            </a:r>
            <a:endParaRPr lang="en-US" b="1" i="1" dirty="0" smtClean="0"/>
          </a:p>
          <a:p>
            <a:r>
              <a:rPr lang="en-US" dirty="0" smtClean="0"/>
              <a:t>Fiscal policy: government purchases (</a:t>
            </a:r>
            <a:r>
              <a:rPr lang="en-US" i="1" dirty="0" smtClean="0"/>
              <a:t>G</a:t>
            </a:r>
            <a:r>
              <a:rPr lang="en-US" dirty="0" smtClean="0"/>
              <a:t>) and taxes (</a:t>
            </a:r>
            <a:r>
              <a:rPr lang="en-US" i="1" dirty="0" smtClean="0"/>
              <a:t>T</a:t>
            </a:r>
            <a:r>
              <a:rPr lang="en-US" dirty="0" smtClean="0"/>
              <a:t>)</a:t>
            </a:r>
          </a:p>
          <a:p>
            <a:r>
              <a:rPr lang="en-US" dirty="0" smtClean="0"/>
              <a:t>Monetary policy: the quantity of money (</a:t>
            </a:r>
            <a:r>
              <a:rPr lang="en-US" i="1" dirty="0" smtClean="0"/>
              <a:t>M</a:t>
            </a:r>
            <a:r>
              <a:rPr lang="en-US" dirty="0" smtClean="0"/>
              <a:t>)</a:t>
            </a:r>
          </a:p>
          <a:p>
            <a:r>
              <a:rPr lang="en-US" dirty="0" smtClean="0">
                <a:solidFill>
                  <a:srgbClr val="FF0000"/>
                </a:solidFill>
              </a:rPr>
              <a:t>Business and production costs</a:t>
            </a:r>
          </a:p>
          <a:p>
            <a:endParaRPr lang="en-US" dirty="0"/>
          </a:p>
          <a:p>
            <a:r>
              <a:rPr lang="en-US" dirty="0" smtClean="0"/>
              <a:t>These shocks can throw an economy off its long-run path</a:t>
            </a:r>
          </a:p>
          <a:p>
            <a:r>
              <a:rPr lang="en-US" dirty="0" smtClean="0"/>
              <a:t>Price stickiness then impedes a quick bounce back to the long-run path</a:t>
            </a:r>
            <a:endParaRPr lang="en-US" dirty="0"/>
          </a:p>
        </p:txBody>
      </p:sp>
      <p:sp>
        <p:nvSpPr>
          <p:cNvPr id="4" name="TextBox 3"/>
          <p:cNvSpPr txBox="1"/>
          <p:nvPr/>
        </p:nvSpPr>
        <p:spPr>
          <a:xfrm>
            <a:off x="8153400" y="3600271"/>
            <a:ext cx="3581400" cy="1200329"/>
          </a:xfrm>
          <a:prstGeom prst="rect">
            <a:avLst/>
          </a:prstGeom>
          <a:noFill/>
        </p:spPr>
        <p:txBody>
          <a:bodyPr wrap="square" rtlCol="0">
            <a:spAutoFit/>
          </a:bodyPr>
          <a:lstStyle/>
          <a:p>
            <a:r>
              <a:rPr lang="en-US" dirty="0" smtClean="0"/>
              <a:t>A common and significant example of shocks to business and production costs is the price of imported oil.</a:t>
            </a:r>
            <a:endParaRPr lang="en-US" dirty="0"/>
          </a:p>
        </p:txBody>
      </p:sp>
    </p:spTree>
    <p:extLst>
      <p:ext uri="{BB962C8B-B14F-4D97-AF65-F5344CB8AC3E}">
        <p14:creationId xmlns:p14="http://schemas.microsoft.com/office/powerpoint/2010/main" val="863747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Stabilization policy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499099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Fiscal Policy</a:t>
            </a:r>
            <a:endParaRPr lang="en-US" dirty="0"/>
          </a:p>
        </p:txBody>
      </p:sp>
      <p:sp>
        <p:nvSpPr>
          <p:cNvPr id="5" name="Content Placeholder 4"/>
          <p:cNvSpPr>
            <a:spLocks noGrp="1"/>
          </p:cNvSpPr>
          <p:nvPr>
            <p:ph idx="1"/>
          </p:nvPr>
        </p:nvSpPr>
        <p:spPr/>
        <p:txBody>
          <a:bodyPr>
            <a:normAutofit/>
          </a:bodyPr>
          <a:lstStyle/>
          <a:p>
            <a:r>
              <a:rPr lang="en-US" dirty="0" smtClean="0"/>
              <a:t>We saw in Ch. 3 that, in the long run, changes in government purchases (</a:t>
            </a:r>
            <a:r>
              <a:rPr lang="en-US" i="1" dirty="0" smtClean="0"/>
              <a:t>G</a:t>
            </a:r>
            <a:r>
              <a:rPr lang="en-US" dirty="0" smtClean="0"/>
              <a:t>) and taxes (</a:t>
            </a:r>
            <a:r>
              <a:rPr lang="en-US" i="1" dirty="0" smtClean="0"/>
              <a:t>T</a:t>
            </a:r>
            <a:r>
              <a:rPr lang="en-US" dirty="0" smtClean="0"/>
              <a:t>) have no effect on output (</a:t>
            </a:r>
            <a:r>
              <a:rPr lang="en-US" i="1" dirty="0" smtClean="0"/>
              <a:t>Y</a:t>
            </a:r>
            <a:r>
              <a:rPr lang="en-US" dirty="0" smtClean="0"/>
              <a:t>)</a:t>
            </a:r>
            <a:endParaRPr lang="en-US" i="1" dirty="0" smtClean="0"/>
          </a:p>
          <a:p>
            <a:r>
              <a:rPr lang="en-US" dirty="0" smtClean="0"/>
              <a:t>But, in the short run, </a:t>
            </a:r>
            <a:r>
              <a:rPr lang="en-US" i="1" dirty="0" smtClean="0"/>
              <a:t>G</a:t>
            </a:r>
            <a:r>
              <a:rPr lang="en-US" dirty="0" smtClean="0"/>
              <a:t> and </a:t>
            </a:r>
            <a:r>
              <a:rPr lang="en-US" i="1" dirty="0" smtClean="0"/>
              <a:t>T</a:t>
            </a:r>
            <a:r>
              <a:rPr lang="en-US" dirty="0" smtClean="0"/>
              <a:t> can affect </a:t>
            </a:r>
            <a:r>
              <a:rPr lang="en-US" i="1" dirty="0" smtClean="0"/>
              <a:t>Y</a:t>
            </a:r>
          </a:p>
          <a:p>
            <a:r>
              <a:rPr lang="en-US" dirty="0" smtClean="0"/>
              <a:t>Therefore, </a:t>
            </a:r>
            <a:r>
              <a:rPr lang="en-US" i="1" dirty="0" smtClean="0"/>
              <a:t>G</a:t>
            </a:r>
            <a:r>
              <a:rPr lang="en-US" dirty="0" smtClean="0"/>
              <a:t> and </a:t>
            </a:r>
            <a:r>
              <a:rPr lang="en-US" i="1" dirty="0" smtClean="0"/>
              <a:t>T</a:t>
            </a:r>
            <a:r>
              <a:rPr lang="en-US" dirty="0" smtClean="0"/>
              <a:t> can be used to stabilize </a:t>
            </a:r>
            <a:r>
              <a:rPr lang="en-US" i="1" dirty="0" smtClean="0"/>
              <a:t>Y</a:t>
            </a:r>
            <a:r>
              <a:rPr lang="en-US" dirty="0" smtClean="0"/>
              <a:t> and other economic variables when shocks are causing fluctuations</a:t>
            </a:r>
            <a:endParaRPr lang="en-US" dirty="0"/>
          </a:p>
        </p:txBody>
      </p:sp>
    </p:spTree>
    <p:extLst>
      <p:ext uri="{BB962C8B-B14F-4D97-AF65-F5344CB8AC3E}">
        <p14:creationId xmlns:p14="http://schemas.microsoft.com/office/powerpoint/2010/main" val="52953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Monetary Policy</a:t>
            </a:r>
            <a:endParaRPr lang="en-US" dirty="0"/>
          </a:p>
        </p:txBody>
      </p:sp>
      <p:sp>
        <p:nvSpPr>
          <p:cNvPr id="5" name="Content Placeholder 4"/>
          <p:cNvSpPr>
            <a:spLocks noGrp="1"/>
          </p:cNvSpPr>
          <p:nvPr>
            <p:ph idx="1"/>
          </p:nvPr>
        </p:nvSpPr>
        <p:spPr/>
        <p:txBody>
          <a:bodyPr>
            <a:normAutofit/>
          </a:bodyPr>
          <a:lstStyle/>
          <a:p>
            <a:r>
              <a:rPr lang="en-US" dirty="0" smtClean="0"/>
              <a:t>We saw in </a:t>
            </a:r>
            <a:r>
              <a:rPr lang="en-US" dirty="0" err="1" smtClean="0"/>
              <a:t>Chs</a:t>
            </a:r>
            <a:r>
              <a:rPr lang="en-US" dirty="0" smtClean="0"/>
              <a:t>. 4 and 5 that, in the long run, changes in the quantity of money determined by the central bank (</a:t>
            </a:r>
            <a:r>
              <a:rPr lang="en-US" i="1" dirty="0" smtClean="0"/>
              <a:t>M</a:t>
            </a:r>
            <a:r>
              <a:rPr lang="en-US" dirty="0" smtClean="0"/>
              <a:t>)</a:t>
            </a:r>
            <a:r>
              <a:rPr lang="en-US" i="1" dirty="0" smtClean="0"/>
              <a:t> </a:t>
            </a:r>
            <a:r>
              <a:rPr lang="en-US" dirty="0" smtClean="0"/>
              <a:t>affect only the overall price level (</a:t>
            </a:r>
            <a:r>
              <a:rPr lang="en-US" i="1" dirty="0" smtClean="0"/>
              <a:t>P</a:t>
            </a:r>
            <a:r>
              <a:rPr lang="en-US" dirty="0" smtClean="0"/>
              <a:t>) and have no effect on output (</a:t>
            </a:r>
            <a:r>
              <a:rPr lang="en-US" i="1" dirty="0" smtClean="0"/>
              <a:t>Y</a:t>
            </a:r>
            <a:r>
              <a:rPr lang="en-US" dirty="0" smtClean="0"/>
              <a:t>)</a:t>
            </a:r>
            <a:endParaRPr lang="en-US" i="1" dirty="0" smtClean="0"/>
          </a:p>
          <a:p>
            <a:pPr lvl="1"/>
            <a:r>
              <a:rPr lang="en-US" dirty="0" smtClean="0"/>
              <a:t>Recall “classical dichotomy” and “monetary neutrality”</a:t>
            </a:r>
          </a:p>
          <a:p>
            <a:r>
              <a:rPr lang="en-US" dirty="0" smtClean="0"/>
              <a:t>But, in the short run, </a:t>
            </a:r>
            <a:r>
              <a:rPr lang="en-US" i="1" dirty="0" smtClean="0"/>
              <a:t>M</a:t>
            </a:r>
            <a:r>
              <a:rPr lang="en-US" dirty="0" smtClean="0"/>
              <a:t> cannot affect </a:t>
            </a:r>
            <a:r>
              <a:rPr lang="en-US" i="1" dirty="0" smtClean="0"/>
              <a:t>P</a:t>
            </a:r>
            <a:r>
              <a:rPr lang="en-US" dirty="0" smtClean="0"/>
              <a:t>, which is sticky, but it can affect </a:t>
            </a:r>
            <a:r>
              <a:rPr lang="en-US" i="1" dirty="0" smtClean="0"/>
              <a:t>Y</a:t>
            </a:r>
          </a:p>
          <a:p>
            <a:r>
              <a:rPr lang="en-US" dirty="0" smtClean="0"/>
              <a:t>Therefore, </a:t>
            </a:r>
            <a:r>
              <a:rPr lang="en-US" i="1" dirty="0" smtClean="0"/>
              <a:t>M</a:t>
            </a:r>
            <a:r>
              <a:rPr lang="en-US" dirty="0" smtClean="0"/>
              <a:t> can be used to stabilize </a:t>
            </a:r>
            <a:r>
              <a:rPr lang="en-US" i="1" dirty="0" smtClean="0"/>
              <a:t>Y</a:t>
            </a:r>
            <a:r>
              <a:rPr lang="en-US" dirty="0" smtClean="0"/>
              <a:t> and other economic variables</a:t>
            </a:r>
            <a:endParaRPr lang="en-US" dirty="0"/>
          </a:p>
        </p:txBody>
      </p:sp>
    </p:spTree>
    <p:extLst>
      <p:ext uri="{BB962C8B-B14F-4D97-AF65-F5344CB8AC3E}">
        <p14:creationId xmlns:p14="http://schemas.microsoft.com/office/powerpoint/2010/main" val="1041690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shocks to business costs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29578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smtClean="0"/>
              <a:t>Supply shocks</a:t>
            </a:r>
          </a:p>
        </p:txBody>
      </p:sp>
      <p:sp>
        <p:nvSpPr>
          <p:cNvPr id="50179" name="Rectangle 5"/>
          <p:cNvSpPr>
            <a:spLocks noGrp="1" noChangeArrowheads="1"/>
          </p:cNvSpPr>
          <p:nvPr>
            <p:ph idx="1"/>
          </p:nvPr>
        </p:nvSpPr>
        <p:spPr/>
        <p:txBody>
          <a:bodyPr>
            <a:normAutofit/>
          </a:bodyPr>
          <a:lstStyle/>
          <a:p>
            <a:pPr>
              <a:lnSpc>
                <a:spcPct val="100000"/>
              </a:lnSpc>
            </a:pPr>
            <a:r>
              <a:rPr lang="en-US" sz="2600" dirty="0"/>
              <a:t>A </a:t>
            </a:r>
            <a:r>
              <a:rPr lang="en-US" sz="2600" b="1" dirty="0">
                <a:solidFill>
                  <a:srgbClr val="FF0000"/>
                </a:solidFill>
              </a:rPr>
              <a:t>supply shock</a:t>
            </a:r>
            <a:r>
              <a:rPr lang="en-US" sz="2600" dirty="0"/>
              <a:t> alters production costs, affects the prices that firms charge.  (also called </a:t>
            </a:r>
            <a:r>
              <a:rPr lang="en-US" sz="2600" b="1" dirty="0">
                <a:solidFill>
                  <a:srgbClr val="FF0000"/>
                </a:solidFill>
              </a:rPr>
              <a:t>price shocks</a:t>
            </a:r>
            <a:r>
              <a:rPr lang="en-US" sz="2600" dirty="0"/>
              <a:t>)</a:t>
            </a:r>
          </a:p>
          <a:p>
            <a:pPr>
              <a:lnSpc>
                <a:spcPct val="100000"/>
              </a:lnSpc>
            </a:pPr>
            <a:r>
              <a:rPr lang="en-US" sz="2600" dirty="0"/>
              <a:t>Examples of </a:t>
            </a:r>
            <a:r>
              <a:rPr lang="en-US" sz="2600" i="1" dirty="0"/>
              <a:t>adverse</a:t>
            </a:r>
            <a:r>
              <a:rPr lang="en-US" sz="2600" dirty="0"/>
              <a:t> supply shocks:</a:t>
            </a:r>
          </a:p>
          <a:p>
            <a:pPr lvl="1"/>
            <a:r>
              <a:rPr lang="en-US" sz="2600" dirty="0"/>
              <a:t>Bad weather reduces crop yields, pushing up </a:t>
            </a:r>
            <a:r>
              <a:rPr lang="en-US" sz="2600" dirty="0" smtClean="0"/>
              <a:t>food </a:t>
            </a:r>
            <a:r>
              <a:rPr lang="en-US" sz="2600" dirty="0"/>
              <a:t>prices. </a:t>
            </a:r>
          </a:p>
          <a:p>
            <a:pPr lvl="1"/>
            <a:r>
              <a:rPr lang="en-US" sz="2600" dirty="0"/>
              <a:t>Workers unionize, negotiate wage increases.  </a:t>
            </a:r>
          </a:p>
          <a:p>
            <a:pPr lvl="1"/>
            <a:r>
              <a:rPr lang="en-US" sz="2600" dirty="0"/>
              <a:t>New environmental regulations require firms to reduce emissions.  Firms charge higher prices to help cover the costs of compliance.  </a:t>
            </a:r>
            <a:endParaRPr lang="en-US" sz="2600" dirty="0" smtClean="0"/>
          </a:p>
          <a:p>
            <a:pPr lvl="1"/>
            <a:r>
              <a:rPr lang="en-US" sz="2600" dirty="0" smtClean="0"/>
              <a:t>A virus pandemic forces workers to stay home</a:t>
            </a:r>
            <a:endParaRPr lang="en-US" sz="2600" dirty="0"/>
          </a:p>
          <a:p>
            <a:pPr>
              <a:lnSpc>
                <a:spcPct val="100000"/>
              </a:lnSpc>
            </a:pPr>
            <a:r>
              <a:rPr lang="en-US" sz="2600" i="1" dirty="0"/>
              <a:t>Favorable</a:t>
            </a:r>
            <a:r>
              <a:rPr lang="en-US" sz="2600" dirty="0"/>
              <a:t> supply shocks lower costs and prices.</a:t>
            </a:r>
          </a:p>
        </p:txBody>
      </p:sp>
    </p:spTree>
    <p:extLst>
      <p:ext uri="{BB962C8B-B14F-4D97-AF65-F5344CB8AC3E}">
        <p14:creationId xmlns:p14="http://schemas.microsoft.com/office/powerpoint/2010/main" val="395939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title"/>
          </p:nvPr>
        </p:nvSpPr>
        <p:spPr/>
        <p:txBody>
          <a:bodyPr/>
          <a:lstStyle/>
          <a:p>
            <a:r>
              <a:rPr lang="en-US" sz="2700"/>
              <a:t>CASE STUDY:  </a:t>
            </a:r>
            <a:br>
              <a:rPr lang="en-US" sz="2700"/>
            </a:br>
            <a:r>
              <a:rPr lang="en-US" sz="3100"/>
              <a:t>The 1970s oil shocks</a:t>
            </a:r>
          </a:p>
        </p:txBody>
      </p:sp>
      <p:sp>
        <p:nvSpPr>
          <p:cNvPr id="51203" name="Rectangle 6"/>
          <p:cNvSpPr>
            <a:spLocks noGrp="1" noChangeArrowheads="1"/>
          </p:cNvSpPr>
          <p:nvPr>
            <p:ph idx="1"/>
          </p:nvPr>
        </p:nvSpPr>
        <p:spPr/>
        <p:txBody>
          <a:bodyPr/>
          <a:lstStyle/>
          <a:p>
            <a:r>
              <a:rPr lang="en-US" dirty="0" smtClean="0"/>
              <a:t>Early 1970s: The organization of petroleum exporting countries (OPEC) coordinated a reduction in the supply of oil.</a:t>
            </a:r>
          </a:p>
          <a:p>
            <a:r>
              <a:rPr lang="en-US" dirty="0" smtClean="0"/>
              <a:t>Oil prices rose</a:t>
            </a:r>
            <a:br>
              <a:rPr lang="en-US" dirty="0" smtClean="0"/>
            </a:br>
            <a:r>
              <a:rPr lang="en-US" dirty="0" smtClean="0"/>
              <a:t>	11% in 1973</a:t>
            </a:r>
            <a:br>
              <a:rPr lang="en-US" dirty="0" smtClean="0"/>
            </a:br>
            <a:r>
              <a:rPr lang="en-US" dirty="0" smtClean="0"/>
              <a:t>	  68% in 1974</a:t>
            </a:r>
            <a:br>
              <a:rPr lang="en-US" dirty="0" smtClean="0"/>
            </a:br>
            <a:r>
              <a:rPr lang="en-US" dirty="0" smtClean="0"/>
              <a:t>	    16% in 1975</a:t>
            </a:r>
          </a:p>
          <a:p>
            <a:r>
              <a:rPr lang="en-US" dirty="0" smtClean="0"/>
              <a:t>Such sharp oil price increases are supply shocks because they significantly impact production costs and prices.</a:t>
            </a:r>
          </a:p>
        </p:txBody>
      </p:sp>
    </p:spTree>
    <p:extLst>
      <p:ext uri="{BB962C8B-B14F-4D97-AF65-F5344CB8AC3E}">
        <p14:creationId xmlns:p14="http://schemas.microsoft.com/office/powerpoint/2010/main" val="176675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5"/>
          <p:cNvSpPr>
            <a:spLocks noGrp="1" noChangeArrowheads="1"/>
          </p:cNvSpPr>
          <p:nvPr>
            <p:ph type="title"/>
          </p:nvPr>
        </p:nvSpPr>
        <p:spPr>
          <a:xfrm>
            <a:off x="2070100" y="225425"/>
            <a:ext cx="8159750" cy="1195388"/>
          </a:xfrm>
        </p:spPr>
        <p:txBody>
          <a:bodyPr/>
          <a:lstStyle/>
          <a:p>
            <a:r>
              <a:rPr lang="en-US" sz="2700" dirty="0"/>
              <a:t>CASE STUDY:  </a:t>
            </a:r>
            <a:br>
              <a:rPr lang="en-US" sz="2700" dirty="0"/>
            </a:br>
            <a:r>
              <a:rPr lang="en-US" sz="3100" dirty="0"/>
              <a:t>The 1970s oil shocks</a:t>
            </a:r>
          </a:p>
        </p:txBody>
      </p:sp>
      <p:sp>
        <p:nvSpPr>
          <p:cNvPr id="83971" name="Rectangle 3"/>
          <p:cNvSpPr>
            <a:spLocks noGrp="1" noChangeArrowheads="1"/>
          </p:cNvSpPr>
          <p:nvPr>
            <p:ph type="body" idx="4294967295"/>
          </p:nvPr>
        </p:nvSpPr>
        <p:spPr>
          <a:xfrm>
            <a:off x="884237" y="1420813"/>
            <a:ext cx="3802063" cy="3276600"/>
          </a:xfrm>
          <a:solidFill>
            <a:schemeClr val="bg1"/>
          </a:solidFill>
          <a:ln>
            <a:solidFill>
              <a:schemeClr val="tx1"/>
            </a:solidFill>
            <a:miter lim="800000"/>
            <a:headEnd/>
            <a:tailEnd/>
          </a:ln>
        </p:spPr>
        <p:txBody>
          <a:bodyPr/>
          <a:lstStyle/>
          <a:p>
            <a:pPr marL="0" indent="0">
              <a:spcBef>
                <a:spcPct val="50000"/>
              </a:spcBef>
              <a:buClr>
                <a:srgbClr val="FF9900"/>
              </a:buClr>
              <a:buNone/>
            </a:pPr>
            <a:r>
              <a:rPr lang="en-US" sz="2400" dirty="0"/>
              <a:t>Predicted effects </a:t>
            </a:r>
            <a:br>
              <a:rPr lang="en-US" sz="2400" dirty="0"/>
            </a:br>
            <a:r>
              <a:rPr lang="en-US" sz="2400" dirty="0"/>
              <a:t>of the oil shock:</a:t>
            </a:r>
          </a:p>
          <a:p>
            <a:pPr marL="288925" lvl="1" indent="-174625">
              <a:spcBef>
                <a:spcPct val="10000"/>
              </a:spcBef>
              <a:buClr>
                <a:schemeClr val="accent2"/>
              </a:buClr>
              <a:buFontTx/>
              <a:buChar char="•"/>
            </a:pPr>
            <a:r>
              <a:rPr lang="en-US" sz="2500" dirty="0"/>
              <a:t> inflation </a:t>
            </a:r>
            <a:r>
              <a:rPr lang="en-US" sz="2500" dirty="0">
                <a:sym typeface="Symbol" pitchFamily="18" charset="2"/>
              </a:rPr>
              <a:t></a:t>
            </a:r>
          </a:p>
          <a:p>
            <a:pPr marL="288925" lvl="1" indent="-174625">
              <a:spcBef>
                <a:spcPct val="10000"/>
              </a:spcBef>
              <a:buClr>
                <a:schemeClr val="accent2"/>
              </a:buClr>
              <a:buFontTx/>
              <a:buChar char="•"/>
            </a:pPr>
            <a:r>
              <a:rPr lang="en-US" sz="2500" dirty="0"/>
              <a:t> output </a:t>
            </a:r>
            <a:r>
              <a:rPr lang="en-US" sz="2500" dirty="0">
                <a:sym typeface="Symbol" pitchFamily="18" charset="2"/>
              </a:rPr>
              <a:t></a:t>
            </a:r>
          </a:p>
          <a:p>
            <a:pPr marL="288925" lvl="1" indent="-174625">
              <a:spcBef>
                <a:spcPct val="10000"/>
              </a:spcBef>
              <a:buClr>
                <a:schemeClr val="accent2"/>
              </a:buClr>
              <a:buFontTx/>
              <a:buChar char="•"/>
            </a:pPr>
            <a:r>
              <a:rPr lang="en-US" sz="2500" dirty="0"/>
              <a:t> unemployment </a:t>
            </a:r>
            <a:r>
              <a:rPr lang="en-US" sz="2500" dirty="0">
                <a:sym typeface="Symbol" pitchFamily="18" charset="2"/>
              </a:rPr>
              <a:t></a:t>
            </a:r>
          </a:p>
          <a:p>
            <a:pPr marL="0" indent="0">
              <a:buClr>
                <a:srgbClr val="FF9900"/>
              </a:buClr>
              <a:buNone/>
            </a:pPr>
            <a:r>
              <a:rPr lang="en-US" sz="2400" dirty="0" smtClean="0"/>
              <a:t>… and </a:t>
            </a:r>
            <a:r>
              <a:rPr lang="en-US" sz="2400" dirty="0"/>
              <a:t>then a gradual recovery.</a:t>
            </a:r>
          </a:p>
        </p:txBody>
      </p:sp>
      <p:graphicFrame>
        <p:nvGraphicFramePr>
          <p:cNvPr id="83972" name="Object 2"/>
          <p:cNvGraphicFramePr>
            <a:graphicFrameLocks noChangeAspect="1"/>
          </p:cNvGraphicFramePr>
          <p:nvPr/>
        </p:nvGraphicFramePr>
        <p:xfrm>
          <a:off x="4686300" y="1236663"/>
          <a:ext cx="6026150" cy="5283200"/>
        </p:xfrm>
        <a:graphic>
          <a:graphicData uri="http://schemas.openxmlformats.org/presentationml/2006/ole">
            <mc:AlternateContent xmlns:mc="http://schemas.openxmlformats.org/markup-compatibility/2006">
              <mc:Choice xmlns:v="urn:schemas-microsoft-com:vml" Requires="v">
                <p:oleObj spid="_x0000_s2075" name="Chart" r:id="rId4" imgW="5429429" imgH="4600575" progId="Excel.Chart.8">
                  <p:embed/>
                </p:oleObj>
              </mc:Choice>
              <mc:Fallback>
                <p:oleObj name="Chart" r:id="rId4" imgW="5429429" imgH="46005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1236663"/>
                        <a:ext cx="60261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238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Effect transition="in" filter="wipe(left)">
                                      <p:cBhvr>
                                        <p:cTn id="7" dur="500"/>
                                        <p:tgtEl>
                                          <p:spTgt spid="839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1">
                                            <p:txEl>
                                              <p:pRg st="2" end="2"/>
                                            </p:txEl>
                                          </p:spTgt>
                                        </p:tgtEl>
                                        <p:attrNameLst>
                                          <p:attrName>style.visibility</p:attrName>
                                        </p:attrNameLst>
                                      </p:cBhvr>
                                      <p:to>
                                        <p:strVal val="visible"/>
                                      </p:to>
                                    </p:set>
                                    <p:animEffect transition="in" filter="wipe(left)">
                                      <p:cBhvr>
                                        <p:cTn id="12" dur="500"/>
                                        <p:tgtEl>
                                          <p:spTgt spid="839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971">
                                            <p:txEl>
                                              <p:pRg st="3" end="3"/>
                                            </p:txEl>
                                          </p:spTgt>
                                        </p:tgtEl>
                                        <p:attrNameLst>
                                          <p:attrName>style.visibility</p:attrName>
                                        </p:attrNameLst>
                                      </p:cBhvr>
                                      <p:to>
                                        <p:strVal val="visible"/>
                                      </p:to>
                                    </p:set>
                                    <p:animEffect transition="in" filter="wipe(left)">
                                      <p:cBhvr>
                                        <p:cTn id="17" dur="500"/>
                                        <p:tgtEl>
                                          <p:spTgt spid="839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971">
                                            <p:txEl>
                                              <p:pRg st="4" end="4"/>
                                            </p:txEl>
                                          </p:spTgt>
                                        </p:tgtEl>
                                        <p:attrNameLst>
                                          <p:attrName>style.visibility</p:attrName>
                                        </p:attrNameLst>
                                      </p:cBhvr>
                                      <p:to>
                                        <p:strVal val="visible"/>
                                      </p:to>
                                    </p:set>
                                    <p:animEffect transition="in" filter="wipe(left)">
                                      <p:cBhvr>
                                        <p:cTn id="22" dur="500"/>
                                        <p:tgtEl>
                                          <p:spTgt spid="839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972"/>
                                        </p:tgtEl>
                                        <p:attrNameLst>
                                          <p:attrName>style.visibility</p:attrName>
                                        </p:attrNameLst>
                                      </p:cBhvr>
                                      <p:to>
                                        <p:strVal val="visible"/>
                                      </p:to>
                                    </p:set>
                                    <p:animEffect transition="in" filter="dissolve">
                                      <p:cBhvr>
                                        <p:cTn id="27" dur="500"/>
                                        <p:tgtEl>
                                          <p:spTgt spid="839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972"/>
                                        </p:tgtEl>
                                        <p:attrNameLst>
                                          <p:attrName>style.visibility</p:attrName>
                                        </p:attrNameLst>
                                      </p:cBhvr>
                                      <p:to>
                                        <p:strVal val="visible"/>
                                      </p:to>
                                    </p:set>
                                    <p:animEffect transition="in" filter="wipe(left)">
                                      <p:cBhvr>
                                        <p:cTn id="32" dur="500"/>
                                        <p:tgtEl>
                                          <p:spTgt spid="839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3972"/>
                                        </p:tgtEl>
                                        <p:attrNameLst>
                                          <p:attrName>style.visibility</p:attrName>
                                        </p:attrNameLst>
                                      </p:cBhvr>
                                      <p:to>
                                        <p:strVal val="visible"/>
                                      </p:to>
                                    </p:set>
                                    <p:animEffect transition="in" filter="wipe(left)">
                                      <p:cBhvr>
                                        <p:cTn id="37" dur="500"/>
                                        <p:tgtEl>
                                          <p:spTgt spid="839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3972"/>
                                        </p:tgtEl>
                                        <p:attrNameLst>
                                          <p:attrName>style.visibility</p:attrName>
                                        </p:attrNameLst>
                                      </p:cBhvr>
                                      <p:to>
                                        <p:strVal val="visible"/>
                                      </p:to>
                                    </p:set>
                                    <p:animEffect transition="in" filter="wipe(left)">
                                      <p:cBhvr>
                                        <p:cTn id="42"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bldLvl="3" autoUpdateAnimBg="0"/>
      <p:bldOleChart spid="83972" grpId="0" bld="series"/>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dirty="0" smtClean="0"/>
              <a:t>Some facts about the business cycle</a:t>
            </a:r>
          </a:p>
        </p:txBody>
      </p:sp>
      <p:sp>
        <p:nvSpPr>
          <p:cNvPr id="32771" name="Rectangle 3"/>
          <p:cNvSpPr>
            <a:spLocks noGrp="1" noChangeArrowheads="1"/>
          </p:cNvSpPr>
          <p:nvPr>
            <p:ph idx="1"/>
          </p:nvPr>
        </p:nvSpPr>
        <p:spPr/>
        <p:txBody>
          <a:bodyPr>
            <a:normAutofit fontScale="92500"/>
          </a:bodyPr>
          <a:lstStyle/>
          <a:p>
            <a:r>
              <a:rPr lang="en-US" dirty="0" smtClean="0"/>
              <a:t>GDP growth averages 3 to 3.5 percent per year in the US over the long run </a:t>
            </a:r>
          </a:p>
          <a:p>
            <a:r>
              <a:rPr lang="en-US" dirty="0" smtClean="0"/>
              <a:t>But there are large fluctuations in the short run.</a:t>
            </a:r>
          </a:p>
          <a:p>
            <a:r>
              <a:rPr lang="en-US" dirty="0" smtClean="0"/>
              <a:t>Consumption and investment fluctuate with GDP, but consumption tends to be less volatile and investment more volatile than GDP. </a:t>
            </a:r>
          </a:p>
          <a:p>
            <a:r>
              <a:rPr lang="en-US" dirty="0" smtClean="0"/>
              <a:t>Unemployment rises during recessions and falls during expansions.  </a:t>
            </a:r>
          </a:p>
          <a:p>
            <a:pPr lvl="1"/>
            <a:r>
              <a:rPr lang="en-US" b="1" dirty="0" err="1" smtClean="0"/>
              <a:t>Okun’s</a:t>
            </a:r>
            <a:r>
              <a:rPr lang="en-US" b="1" dirty="0" smtClean="0"/>
              <a:t> Law</a:t>
            </a:r>
            <a:r>
              <a:rPr lang="en-US" dirty="0" smtClean="0"/>
              <a:t>:  there is a reliable negative relationship between the GDP growth rate and changes in the unemployment rate.  </a:t>
            </a:r>
          </a:p>
        </p:txBody>
      </p:sp>
    </p:spTree>
    <p:extLst>
      <p:ext uri="{BB962C8B-B14F-4D97-AF65-F5344CB8AC3E}">
        <p14:creationId xmlns:p14="http://schemas.microsoft.com/office/powerpoint/2010/main" val="158470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5"/>
          <p:cNvSpPr>
            <a:spLocks noGrp="1" noChangeArrowheads="1"/>
          </p:cNvSpPr>
          <p:nvPr>
            <p:ph type="title"/>
          </p:nvPr>
        </p:nvSpPr>
        <p:spPr>
          <a:xfrm>
            <a:off x="2074864" y="225425"/>
            <a:ext cx="8161337" cy="1195388"/>
          </a:xfrm>
        </p:spPr>
        <p:txBody>
          <a:bodyPr/>
          <a:lstStyle/>
          <a:p>
            <a:r>
              <a:rPr lang="en-US" sz="2700"/>
              <a:t>CASE STUDY:  </a:t>
            </a:r>
            <a:br>
              <a:rPr lang="en-US" sz="2700"/>
            </a:br>
            <a:r>
              <a:rPr lang="en-US" sz="3100"/>
              <a:t>The 1970s oil shocks</a:t>
            </a:r>
          </a:p>
        </p:txBody>
      </p:sp>
      <p:sp>
        <p:nvSpPr>
          <p:cNvPr id="86019" name="Rectangle 3"/>
          <p:cNvSpPr>
            <a:spLocks noGrp="1" noChangeArrowheads="1"/>
          </p:cNvSpPr>
          <p:nvPr>
            <p:ph type="body" idx="4294967295"/>
          </p:nvPr>
        </p:nvSpPr>
        <p:spPr>
          <a:xfrm>
            <a:off x="914400" y="1708151"/>
            <a:ext cx="3603625" cy="3046413"/>
          </a:xfrm>
          <a:solidFill>
            <a:schemeClr val="bg1"/>
          </a:solidFill>
          <a:ln>
            <a:solidFill>
              <a:schemeClr val="tx1"/>
            </a:solidFill>
            <a:miter lim="800000"/>
            <a:headEnd/>
            <a:tailEnd/>
          </a:ln>
        </p:spPr>
        <p:txBody>
          <a:bodyPr/>
          <a:lstStyle/>
          <a:p>
            <a:pPr marL="0" indent="0">
              <a:spcBef>
                <a:spcPct val="50000"/>
              </a:spcBef>
              <a:buClr>
                <a:srgbClr val="FF9900"/>
              </a:buClr>
              <a:buNone/>
            </a:pPr>
            <a:r>
              <a:rPr lang="en-US" sz="2400" dirty="0"/>
              <a:t>Late 1970s:  </a:t>
            </a:r>
          </a:p>
          <a:p>
            <a:pPr marL="0" indent="0">
              <a:buClr>
                <a:srgbClr val="FF9900"/>
              </a:buClr>
              <a:buNone/>
            </a:pPr>
            <a:r>
              <a:rPr lang="en-US" sz="2400" dirty="0" smtClean="0"/>
              <a:t>As the economy began</a:t>
            </a:r>
            <a:r>
              <a:rPr lang="en-US" sz="2400" dirty="0"/>
              <a:t/>
            </a:r>
            <a:br>
              <a:rPr lang="en-US" sz="2400" dirty="0"/>
            </a:br>
            <a:r>
              <a:rPr lang="en-US" sz="2400" dirty="0" smtClean="0"/>
              <a:t>recovering</a:t>
            </a:r>
            <a:r>
              <a:rPr lang="en-US" sz="2400" dirty="0"/>
              <a:t>, </a:t>
            </a:r>
            <a:r>
              <a:rPr lang="en-US" sz="2400" dirty="0" smtClean="0"/>
              <a:t>oil </a:t>
            </a:r>
            <a:r>
              <a:rPr lang="en-US" sz="2400" dirty="0"/>
              <a:t>prices shot up again, causing another huge supply shock!!!</a:t>
            </a:r>
          </a:p>
        </p:txBody>
      </p:sp>
      <p:graphicFrame>
        <p:nvGraphicFramePr>
          <p:cNvPr id="86020" name="Object 2"/>
          <p:cNvGraphicFramePr>
            <a:graphicFrameLocks noChangeAspect="1"/>
          </p:cNvGraphicFramePr>
          <p:nvPr/>
        </p:nvGraphicFramePr>
        <p:xfrm>
          <a:off x="4710113" y="1244601"/>
          <a:ext cx="6013450" cy="5268913"/>
        </p:xfrm>
        <a:graphic>
          <a:graphicData uri="http://schemas.openxmlformats.org/presentationml/2006/ole">
            <mc:AlternateContent xmlns:mc="http://schemas.openxmlformats.org/markup-compatibility/2006">
              <mc:Choice xmlns:v="urn:schemas-microsoft-com:vml" Requires="v">
                <p:oleObj spid="_x0000_s3099" name="Chart" r:id="rId4" imgW="5562779" imgH="4933950" progId="Excel.Chart.8">
                  <p:embed/>
                </p:oleObj>
              </mc:Choice>
              <mc:Fallback>
                <p:oleObj name="Chart" r:id="rId4" imgW="5562779" imgH="49339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113" y="1244601"/>
                        <a:ext cx="601345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490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wipe(left)">
                                      <p:cBhvr>
                                        <p:cTn id="7" dur="500"/>
                                        <p:tgtEl>
                                          <p:spTgt spid="86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dissolve">
                                      <p:cBhvr>
                                        <p:cTn id="12" dur="500"/>
                                        <p:tgtEl>
                                          <p:spTgt spid="860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0"/>
                                        </p:tgtEl>
                                        <p:attrNameLst>
                                          <p:attrName>style.visibility</p:attrName>
                                        </p:attrNameLst>
                                      </p:cBhvr>
                                      <p:to>
                                        <p:strVal val="visible"/>
                                      </p:to>
                                    </p:set>
                                    <p:animEffect transition="in" filter="wipe(left)">
                                      <p:cBhvr>
                                        <p:cTn id="17" dur="500"/>
                                        <p:tgtEl>
                                          <p:spTgt spid="860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20"/>
                                        </p:tgtEl>
                                        <p:attrNameLst>
                                          <p:attrName>style.visibility</p:attrName>
                                        </p:attrNameLst>
                                      </p:cBhvr>
                                      <p:to>
                                        <p:strVal val="visible"/>
                                      </p:to>
                                    </p:set>
                                    <p:animEffect transition="in" filter="wipe(left)">
                                      <p:cBhvr>
                                        <p:cTn id="22" dur="500"/>
                                        <p:tgtEl>
                                          <p:spTgt spid="860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020"/>
                                        </p:tgtEl>
                                        <p:attrNameLst>
                                          <p:attrName>style.visibility</p:attrName>
                                        </p:attrNameLst>
                                      </p:cBhvr>
                                      <p:to>
                                        <p:strVal val="visible"/>
                                      </p:to>
                                    </p:set>
                                    <p:animEffect transition="in" filter="wipe(left)">
                                      <p:cBhvr>
                                        <p:cTn id="2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5"/>
      <p:bldOleChart spid="86020" grpId="0" bld="series"/>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a:xfrm>
            <a:off x="2074864" y="225425"/>
            <a:ext cx="8161337" cy="1195388"/>
          </a:xfrm>
        </p:spPr>
        <p:txBody>
          <a:bodyPr/>
          <a:lstStyle/>
          <a:p>
            <a:r>
              <a:rPr lang="en-US" sz="2700"/>
              <a:t>CASE STUDY:  </a:t>
            </a:r>
            <a:br>
              <a:rPr lang="en-US" sz="2700"/>
            </a:br>
            <a:r>
              <a:rPr lang="en-US" sz="3100"/>
              <a:t>The 1980s oil shocks</a:t>
            </a:r>
          </a:p>
        </p:txBody>
      </p:sp>
      <p:sp>
        <p:nvSpPr>
          <p:cNvPr id="88067" name="Rectangle 3"/>
          <p:cNvSpPr>
            <a:spLocks noGrp="1" noChangeArrowheads="1"/>
          </p:cNvSpPr>
          <p:nvPr>
            <p:ph type="body" idx="4294967295"/>
          </p:nvPr>
        </p:nvSpPr>
        <p:spPr>
          <a:xfrm>
            <a:off x="923208" y="1420813"/>
            <a:ext cx="3584575" cy="3379787"/>
          </a:xfrm>
          <a:solidFill>
            <a:schemeClr val="bg1"/>
          </a:solidFill>
          <a:ln>
            <a:solidFill>
              <a:schemeClr val="tx1"/>
            </a:solidFill>
            <a:miter lim="800000"/>
            <a:headEnd/>
            <a:tailEnd/>
          </a:ln>
        </p:spPr>
        <p:txBody>
          <a:bodyPr/>
          <a:lstStyle/>
          <a:p>
            <a:pPr marL="0" indent="0">
              <a:buClr>
                <a:srgbClr val="FF9900"/>
              </a:buClr>
              <a:buNone/>
            </a:pPr>
            <a:r>
              <a:rPr lang="en-US" sz="2400" dirty="0"/>
              <a:t>1980s:  </a:t>
            </a:r>
          </a:p>
          <a:p>
            <a:pPr marL="0" indent="0">
              <a:buClr>
                <a:srgbClr val="FF9900"/>
              </a:buClr>
              <a:buNone/>
            </a:pPr>
            <a:r>
              <a:rPr lang="en-US" sz="2400" dirty="0"/>
              <a:t>A favorable supply </a:t>
            </a:r>
            <a:r>
              <a:rPr lang="en-US" sz="2400" dirty="0" smtClean="0"/>
              <a:t>shock!</a:t>
            </a:r>
            <a:r>
              <a:rPr lang="en-US" sz="2400" dirty="0"/>
              <a:t/>
            </a:r>
            <a:br>
              <a:rPr lang="en-US" sz="2400" dirty="0"/>
            </a:br>
            <a:r>
              <a:rPr lang="en-US" sz="2400" dirty="0" smtClean="0"/>
              <a:t>A </a:t>
            </a:r>
            <a:r>
              <a:rPr lang="en-US" sz="2400" dirty="0"/>
              <a:t>significant fall in oil prices.  </a:t>
            </a:r>
          </a:p>
          <a:p>
            <a:pPr marL="0" indent="0">
              <a:buClr>
                <a:srgbClr val="FF9900"/>
              </a:buClr>
              <a:buNone/>
            </a:pPr>
            <a:r>
              <a:rPr lang="en-US" sz="2400" dirty="0"/>
              <a:t>As </a:t>
            </a:r>
            <a:r>
              <a:rPr lang="en-US" sz="2400" dirty="0" smtClean="0"/>
              <a:t>theory would predict, </a:t>
            </a:r>
            <a:r>
              <a:rPr lang="en-US" sz="2400" dirty="0"/>
              <a:t/>
            </a:r>
            <a:br>
              <a:rPr lang="en-US" sz="2400" dirty="0"/>
            </a:br>
            <a:r>
              <a:rPr lang="en-US" sz="2400" dirty="0"/>
              <a:t>inflation and unemployment </a:t>
            </a:r>
            <a:r>
              <a:rPr lang="en-US" sz="2400" dirty="0" smtClean="0"/>
              <a:t>fell</a:t>
            </a:r>
            <a:r>
              <a:rPr lang="en-US" sz="2400" dirty="0"/>
              <a:t>.</a:t>
            </a:r>
          </a:p>
        </p:txBody>
      </p:sp>
      <p:graphicFrame>
        <p:nvGraphicFramePr>
          <p:cNvPr id="88068" name="Object 2"/>
          <p:cNvGraphicFramePr>
            <a:graphicFrameLocks noChangeAspect="1"/>
          </p:cNvGraphicFramePr>
          <p:nvPr/>
        </p:nvGraphicFramePr>
        <p:xfrm>
          <a:off x="4505325" y="1189038"/>
          <a:ext cx="6184900" cy="5421312"/>
        </p:xfrm>
        <a:graphic>
          <a:graphicData uri="http://schemas.openxmlformats.org/presentationml/2006/ole">
            <mc:AlternateContent xmlns:mc="http://schemas.openxmlformats.org/markup-compatibility/2006">
              <mc:Choice xmlns:v="urn:schemas-microsoft-com:vml" Requires="v">
                <p:oleObj spid="_x0000_s4123" name="Chart" r:id="rId4" imgW="5486519" imgH="4914781" progId="Excel.Chart.8">
                  <p:embed/>
                </p:oleObj>
              </mc:Choice>
              <mc:Fallback>
                <p:oleObj name="Chart" r:id="rId4" imgW="5486519" imgH="491478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1189038"/>
                        <a:ext cx="6184900" cy="542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749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Effect transition="in" filter="wipe(left)">
                                      <p:cBhvr>
                                        <p:cTn id="7" dur="500"/>
                                        <p:tgtEl>
                                          <p:spTgt spid="880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Effect transition="in" filter="wipe(left)">
                                      <p:cBhvr>
                                        <p:cTn id="12" dur="500"/>
                                        <p:tgtEl>
                                          <p:spTgt spid="880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8"/>
                                        </p:tgtEl>
                                        <p:attrNameLst>
                                          <p:attrName>style.visibility</p:attrName>
                                        </p:attrNameLst>
                                      </p:cBhvr>
                                      <p:to>
                                        <p:strVal val="visible"/>
                                      </p:to>
                                    </p:set>
                                    <p:animEffect transition="in" filter="dissolve">
                                      <p:cBhvr>
                                        <p:cTn id="17" dur="500"/>
                                        <p:tgtEl>
                                          <p:spTgt spid="880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068"/>
                                        </p:tgtEl>
                                        <p:attrNameLst>
                                          <p:attrName>style.visibility</p:attrName>
                                        </p:attrNameLst>
                                      </p:cBhvr>
                                      <p:to>
                                        <p:strVal val="visible"/>
                                      </p:to>
                                    </p:set>
                                    <p:animEffect transition="in" filter="wipe(left)">
                                      <p:cBhvr>
                                        <p:cTn id="22" dur="500"/>
                                        <p:tgtEl>
                                          <p:spTgt spid="880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068"/>
                                        </p:tgtEl>
                                        <p:attrNameLst>
                                          <p:attrName>style.visibility</p:attrName>
                                        </p:attrNameLst>
                                      </p:cBhvr>
                                      <p:to>
                                        <p:strVal val="visible"/>
                                      </p:to>
                                    </p:set>
                                    <p:animEffect transition="in" filter="wipe(left)">
                                      <p:cBhvr>
                                        <p:cTn id="27" dur="500"/>
                                        <p:tgtEl>
                                          <p:spTgt spid="880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8068"/>
                                        </p:tgtEl>
                                        <p:attrNameLst>
                                          <p:attrName>style.visibility</p:attrName>
                                        </p:attrNameLst>
                                      </p:cBhvr>
                                      <p:to>
                                        <p:strVal val="visible"/>
                                      </p:to>
                                    </p:set>
                                    <p:animEffect transition="in" filter="wipe(left)">
                                      <p:cBhvr>
                                        <p:cTn id="32"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3" autoUpdateAnimBg="0"/>
      <p:bldOleChart spid="88068" grpId="0" bld="series"/>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Static Short-Run Theory</a:t>
            </a:r>
            <a:endParaRPr lang="en-US" dirty="0"/>
          </a:p>
        </p:txBody>
      </p:sp>
      <p:sp>
        <p:nvSpPr>
          <p:cNvPr id="4" name="Content Placeholder 3"/>
          <p:cNvSpPr>
            <a:spLocks noGrp="1"/>
          </p:cNvSpPr>
          <p:nvPr>
            <p:ph idx="1"/>
          </p:nvPr>
        </p:nvSpPr>
        <p:spPr/>
        <p:txBody>
          <a:bodyPr/>
          <a:lstStyle/>
          <a:p>
            <a:r>
              <a:rPr lang="en-US" dirty="0" smtClean="0"/>
              <a:t>In our discussion of long-run macroeconomics, we did static theory first and dynamic theory later.</a:t>
            </a:r>
          </a:p>
          <a:p>
            <a:r>
              <a:rPr lang="en-US" dirty="0" smtClean="0"/>
              <a:t>We’ll follow the same pattern in </a:t>
            </a:r>
            <a:r>
              <a:rPr lang="en-US" dirty="0"/>
              <a:t>our discussion of </a:t>
            </a:r>
            <a:r>
              <a:rPr lang="en-US" dirty="0" smtClean="0"/>
              <a:t>short-run macroeconomics</a:t>
            </a:r>
          </a:p>
          <a:p>
            <a:pPr lvl="1"/>
            <a:r>
              <a:rPr lang="en-US" dirty="0" err="1" smtClean="0"/>
              <a:t>Chs</a:t>
            </a:r>
            <a:r>
              <a:rPr lang="en-US" dirty="0" smtClean="0"/>
              <a:t>. 11 and 12: a static theory called </a:t>
            </a:r>
            <a:r>
              <a:rPr lang="en-US" i="1" dirty="0" smtClean="0"/>
              <a:t>IS-LM</a:t>
            </a:r>
            <a:r>
              <a:rPr lang="en-US" dirty="0" smtClean="0"/>
              <a:t> theory</a:t>
            </a:r>
          </a:p>
          <a:p>
            <a:pPr lvl="1"/>
            <a:r>
              <a:rPr lang="en-US" dirty="0" smtClean="0"/>
              <a:t>Ch. 15: a dynamic theory called </a:t>
            </a:r>
            <a:r>
              <a:rPr lang="en-US" i="1" dirty="0" smtClean="0"/>
              <a:t>DAD-DAS</a:t>
            </a:r>
            <a:r>
              <a:rPr lang="en-US" dirty="0" smtClean="0"/>
              <a:t> theory</a:t>
            </a:r>
          </a:p>
          <a:p>
            <a:r>
              <a:rPr lang="en-US" dirty="0" smtClean="0"/>
              <a:t>We’ll end the course with Ch. 20 on the financial system</a:t>
            </a:r>
            <a:endParaRPr lang="en-US" dirty="0"/>
          </a:p>
        </p:txBody>
      </p:sp>
    </p:spTree>
    <p:extLst>
      <p:ext uri="{BB962C8B-B14F-4D97-AF65-F5344CB8AC3E}">
        <p14:creationId xmlns:p14="http://schemas.microsoft.com/office/powerpoint/2010/main" val="270905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 GDP Growth in the United States</a:t>
            </a:r>
            <a:endParaRPr lang="en-US" dirty="0"/>
          </a:p>
        </p:txBody>
      </p:sp>
      <p:pic>
        <p:nvPicPr>
          <p:cNvPr id="5" name="Picture Placeholder 2" descr="This line graph depicts the rises and falls in the Real GDP growth rate based on percentage change from the prior four quarters over a forty year history. Recession periods are noted as well. This line graph depicts real GDP growth in the United States across a 40-year history. The Y axis is the percentage change from four quarters earlier, from -6 to 10.  The X axis lists the years from 1970 to 2010 in 5-year intervals. A horizontal line for average growth rate runs from the 3 percent mark on the Y axis. The line represents the average growth rates. The table presents the approximate results. The data in the table are shown below-&#10;Row 1: Year, 1970; Percentage change from four quarters earlier, 0.5;&#10;Row 2: Year, 1975; Percentage change from four quarters earlier, -2;&#10;Row 3: Year, 1980; Percentage change from four quarters earlier, -1;&#10;Row 4: Year, 1985; Percentage change from four quarters earlier, 9;&#10;Row 5: Year, 1990; Percentage change from four quarters earlier, 1;&#10;Row 6: Year, 1995; Percentage change from four quarters earlier, 2.5;&#10;Row 7: Year, 2000; Percentage change from four quarters earlier, 5;&#10;Row 8: Year, 2005; Percentage change from four quarters earlier, 4.5;&#10;Row 9: Year, 2010; Percentage change from four quarters earlier, 0;&#10;Seven recession periods were noted on this graph. This table lists the years and the changes in the real GDP growth rate from start to finish of each recession.&#10;Row 1: Recession years, 1969-1971; Real growth rate percentage changes from start to finish of recession, .5 to 0;&#10;Row 2: Recession years, 1974-1975; Real growth rate percentage changes from start to finish of recession, 1 to -2;&#10;Row 3: Recession years, 1980; Real growth rate percentage changes from start to finish of recession, 2 to -1;&#10;Row 4: Recession years, 1981-1983; Real growth rate percentage changes from start to finish of recession, 4 to -2;&#10;Row 5: Recession years, 1991; Real growth rate percentage changes from start to finish of recession, 3 to -1;&#10;Row 6: Recession years, 2001; Real growth rate percentage changes from start to finish of recession, 2 to 0;&#10;Row 7: Recession years, 2008-2010; Real growth rate percentage changes from start to finish of recession, 2.5 to -4;                                                                                                 There are significant rises and falls in the real GDP growth rate throughout this 40-year histor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1752600"/>
            <a:ext cx="8153636" cy="46650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33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834558383"/>
              </p:ext>
            </p:extLst>
          </p:nvPr>
        </p:nvGraphicFramePr>
        <p:xfrm>
          <a:off x="2630424" y="713232"/>
          <a:ext cx="8037576" cy="6044184"/>
        </p:xfrm>
        <a:graphic>
          <a:graphicData uri="http://schemas.openxmlformats.org/drawingml/2006/chart">
            <c:chart xmlns:c="http://schemas.openxmlformats.org/drawingml/2006/chart" xmlns:r="http://schemas.openxmlformats.org/officeDocument/2006/relationships" r:id="rId3"/>
          </a:graphicData>
        </a:graphic>
      </p:graphicFrame>
      <p:sp>
        <p:nvSpPr>
          <p:cNvPr id="33795" name="Title 1"/>
          <p:cNvSpPr>
            <a:spLocks noGrp="1"/>
          </p:cNvSpPr>
          <p:nvPr>
            <p:ph type="title"/>
          </p:nvPr>
        </p:nvSpPr>
        <p:spPr>
          <a:xfrm>
            <a:off x="1990726" y="215900"/>
            <a:ext cx="8245475" cy="560388"/>
          </a:xfrm>
        </p:spPr>
        <p:txBody>
          <a:bodyPr/>
          <a:lstStyle/>
          <a:p>
            <a:pPr>
              <a:defRPr/>
            </a:pPr>
            <a:r>
              <a:rPr lang="en-US" sz="2800" dirty="0">
                <a:solidFill>
                  <a:srgbClr val="336699"/>
                </a:solidFill>
              </a:rPr>
              <a:t>Growth rates of real GDP, consumption</a:t>
            </a:r>
          </a:p>
        </p:txBody>
      </p:sp>
      <p:sp>
        <p:nvSpPr>
          <p:cNvPr id="35846" name="Text Box 56"/>
          <p:cNvSpPr txBox="1">
            <a:spLocks noChangeArrowheads="1"/>
          </p:cNvSpPr>
          <p:nvPr/>
        </p:nvSpPr>
        <p:spPr bwMode="auto">
          <a:xfrm>
            <a:off x="1562999" y="864499"/>
            <a:ext cx="12128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2100" dirty="0">
                <a:solidFill>
                  <a:srgbClr val="000000"/>
                </a:solidFill>
              </a:rPr>
              <a:t>Percent change from 4 quarters earlier</a:t>
            </a:r>
          </a:p>
        </p:txBody>
      </p:sp>
      <p:sp>
        <p:nvSpPr>
          <p:cNvPr id="35847" name="Line 51"/>
          <p:cNvSpPr>
            <a:spLocks noChangeShapeType="1"/>
          </p:cNvSpPr>
          <p:nvPr/>
        </p:nvSpPr>
        <p:spPr bwMode="auto">
          <a:xfrm flipV="1">
            <a:off x="3273365" y="4821694"/>
            <a:ext cx="7067576"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nvGrpSpPr>
          <p:cNvPr id="3" name="Group 61"/>
          <p:cNvGrpSpPr>
            <a:grpSpLocks/>
          </p:cNvGrpSpPr>
          <p:nvPr/>
        </p:nvGrpSpPr>
        <p:grpSpPr bwMode="auto">
          <a:xfrm>
            <a:off x="1625039" y="3159873"/>
            <a:ext cx="8715902" cy="965200"/>
            <a:chOff x="81" y="1833"/>
            <a:chExt cx="5496" cy="608"/>
          </a:xfrm>
        </p:grpSpPr>
        <p:sp>
          <p:nvSpPr>
            <p:cNvPr id="35855" name="Line 52"/>
            <p:cNvSpPr>
              <a:spLocks noChangeShapeType="1"/>
            </p:cNvSpPr>
            <p:nvPr/>
          </p:nvSpPr>
          <p:spPr bwMode="auto">
            <a:xfrm flipV="1">
              <a:off x="1125" y="2148"/>
              <a:ext cx="4452" cy="2"/>
            </a:xfrm>
            <a:prstGeom prst="line">
              <a:avLst/>
            </a:prstGeom>
            <a:noFill/>
            <a:ln w="38100">
              <a:solidFill>
                <a:srgbClr val="8274E4"/>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5856" name="Text Box 55"/>
            <p:cNvSpPr txBox="1">
              <a:spLocks noChangeArrowheads="1"/>
            </p:cNvSpPr>
            <p:nvPr/>
          </p:nvSpPr>
          <p:spPr bwMode="auto">
            <a:xfrm>
              <a:off x="81" y="1833"/>
              <a:ext cx="785"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90000"/>
                </a:lnSpc>
                <a:spcBef>
                  <a:spcPct val="50000"/>
                </a:spcBef>
              </a:pPr>
              <a:r>
                <a:rPr lang="en-US" sz="2100" i="1" dirty="0">
                  <a:solidFill>
                    <a:srgbClr val="000000"/>
                  </a:solidFill>
                </a:rPr>
                <a:t>Average growth rate</a:t>
              </a:r>
            </a:p>
          </p:txBody>
        </p:sp>
        <p:sp>
          <p:nvSpPr>
            <p:cNvPr id="35857" name="Line 56"/>
            <p:cNvSpPr>
              <a:spLocks noChangeShapeType="1"/>
            </p:cNvSpPr>
            <p:nvPr/>
          </p:nvSpPr>
          <p:spPr bwMode="auto">
            <a:xfrm>
              <a:off x="835" y="2148"/>
              <a:ext cx="290"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4" name="Group 59"/>
          <p:cNvGrpSpPr>
            <a:grpSpLocks/>
          </p:cNvGrpSpPr>
          <p:nvPr/>
        </p:nvGrpSpPr>
        <p:grpSpPr bwMode="auto">
          <a:xfrm>
            <a:off x="5541210" y="913730"/>
            <a:ext cx="2070100" cy="733425"/>
            <a:chOff x="2901" y="595"/>
            <a:chExt cx="1304" cy="462"/>
          </a:xfrm>
        </p:grpSpPr>
        <p:sp>
          <p:nvSpPr>
            <p:cNvPr id="35853" name="Line 53"/>
            <p:cNvSpPr>
              <a:spLocks noChangeShapeType="1"/>
            </p:cNvSpPr>
            <p:nvPr/>
          </p:nvSpPr>
          <p:spPr bwMode="auto">
            <a:xfrm flipV="1">
              <a:off x="2901" y="855"/>
              <a:ext cx="294" cy="18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5854" name="Text Box 54"/>
            <p:cNvSpPr txBox="1">
              <a:spLocks noChangeArrowheads="1"/>
            </p:cNvSpPr>
            <p:nvPr/>
          </p:nvSpPr>
          <p:spPr bwMode="auto">
            <a:xfrm>
              <a:off x="3086" y="595"/>
              <a:ext cx="1119" cy="462"/>
            </a:xfrm>
            <a:prstGeom prst="rect">
              <a:avLst/>
            </a:prstGeom>
            <a:solidFill>
              <a:schemeClr val="bg1"/>
            </a:solidFill>
            <a:ln w="9525">
              <a:solidFill>
                <a:srgbClr val="0000FF"/>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sz="2300" i="1" dirty="0">
                  <a:solidFill>
                    <a:srgbClr val="000000"/>
                  </a:solidFill>
                </a:rPr>
                <a:t>Real GDP </a:t>
              </a:r>
              <a:br>
                <a:rPr lang="en-US" sz="2300" i="1" dirty="0">
                  <a:solidFill>
                    <a:srgbClr val="000000"/>
                  </a:solidFill>
                </a:rPr>
              </a:br>
              <a:r>
                <a:rPr lang="en-US" sz="2300" i="1" dirty="0">
                  <a:solidFill>
                    <a:srgbClr val="000000"/>
                  </a:solidFill>
                </a:rPr>
                <a:t>growth rate</a:t>
              </a:r>
            </a:p>
          </p:txBody>
        </p:sp>
      </p:grpSp>
      <p:grpSp>
        <p:nvGrpSpPr>
          <p:cNvPr id="6" name="Group 60"/>
          <p:cNvGrpSpPr>
            <a:grpSpLocks/>
          </p:cNvGrpSpPr>
          <p:nvPr/>
        </p:nvGrpSpPr>
        <p:grpSpPr bwMode="auto">
          <a:xfrm>
            <a:off x="7691310" y="1720295"/>
            <a:ext cx="1944687" cy="998538"/>
            <a:chOff x="4348" y="1039"/>
            <a:chExt cx="1225" cy="629"/>
          </a:xfrm>
        </p:grpSpPr>
        <p:sp>
          <p:nvSpPr>
            <p:cNvPr id="35851" name="Line 58"/>
            <p:cNvSpPr>
              <a:spLocks noChangeShapeType="1"/>
            </p:cNvSpPr>
            <p:nvPr/>
          </p:nvSpPr>
          <p:spPr bwMode="auto">
            <a:xfrm flipV="1">
              <a:off x="4572" y="1447"/>
              <a:ext cx="187" cy="221"/>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5852" name="Text Box 57"/>
            <p:cNvSpPr txBox="1">
              <a:spLocks noChangeArrowheads="1"/>
            </p:cNvSpPr>
            <p:nvPr/>
          </p:nvSpPr>
          <p:spPr bwMode="auto">
            <a:xfrm>
              <a:off x="4348" y="1039"/>
              <a:ext cx="1225" cy="462"/>
            </a:xfrm>
            <a:prstGeom prst="rect">
              <a:avLst/>
            </a:prstGeom>
            <a:solidFill>
              <a:schemeClr val="bg1"/>
            </a:solidFill>
            <a:ln w="9525">
              <a:solidFill>
                <a:srgbClr val="FF66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sz="2300" i="1" dirty="0">
                  <a:solidFill>
                    <a:srgbClr val="000000"/>
                  </a:solidFill>
                </a:rPr>
                <a:t>Consumption growth rate</a:t>
              </a:r>
            </a:p>
          </p:txBody>
        </p:sp>
      </p:grpSp>
    </p:spTree>
    <p:extLst>
      <p:ext uri="{BB962C8B-B14F-4D97-AF65-F5344CB8AC3E}">
        <p14:creationId xmlns:p14="http://schemas.microsoft.com/office/powerpoint/2010/main" val="421519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wipe(left)">
                                      <p:cBhvr>
                                        <p:cTn id="7" dur="500"/>
                                        <p:tgtEl>
                                          <p:spTgt spid="16">
                                            <p:graphicEl>
                                              <a:chart seriesIdx="1" categoryIdx="-4" bldStep="series"/>
                                            </p:graphic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wipe(left)">
                                      <p:cBhvr>
                                        <p:cTn id="23" dur="500"/>
                                        <p:tgtEl>
                                          <p:spTgt spid="16">
                                            <p:graphicEl>
                                              <a:chart seriesIdx="2" categoryIdx="-4" bldStep="series"/>
                                            </p:graphic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GDP and Its Components in the US</a:t>
            </a:r>
            <a:endParaRPr lang="en-US" dirty="0"/>
          </a:p>
        </p:txBody>
      </p:sp>
      <p:pic>
        <p:nvPicPr>
          <p:cNvPr id="3" name="Picture 2" descr="This chart has a Y axis labeled Percent Change from 4 Quarters Earlier and goes from -30 to 40 in increments of 10. The X axis goes from 1970 to 2015 in 5-year increments. The line is varied throughout the yea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1600200"/>
            <a:ext cx="6317659" cy="485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1600200"/>
            <a:ext cx="1752600" cy="923330"/>
          </a:xfrm>
          <a:prstGeom prst="rect">
            <a:avLst/>
          </a:prstGeom>
          <a:noFill/>
        </p:spPr>
        <p:txBody>
          <a:bodyPr wrap="square" rtlCol="0">
            <a:spAutoFit/>
          </a:bodyPr>
          <a:lstStyle/>
          <a:p>
            <a:r>
              <a:rPr lang="en-US" dirty="0">
                <a:solidFill>
                  <a:srgbClr val="000000"/>
                </a:solidFill>
              </a:rPr>
              <a:t>Percent change from 4 quarters earlier</a:t>
            </a:r>
            <a:endParaRPr lang="en-US" dirty="0"/>
          </a:p>
        </p:txBody>
      </p:sp>
    </p:spTree>
    <p:extLst>
      <p:ext uri="{BB962C8B-B14F-4D97-AF65-F5344CB8AC3E}">
        <p14:creationId xmlns:p14="http://schemas.microsoft.com/office/powerpoint/2010/main" val="306074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in the United States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17638"/>
            <a:ext cx="10058400" cy="3871924"/>
          </a:xfrm>
          <a:prstGeom prst="rect">
            <a:avLst/>
          </a:prstGeom>
        </p:spPr>
      </p:pic>
    </p:spTree>
    <p:extLst>
      <p:ext uri="{BB962C8B-B14F-4D97-AF65-F5344CB8AC3E}">
        <p14:creationId xmlns:p14="http://schemas.microsoft.com/office/powerpoint/2010/main" val="3943975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Okun’s</a:t>
            </a:r>
            <a:r>
              <a:rPr lang="en-US" dirty="0" smtClean="0"/>
              <a:t> Law</a:t>
            </a:r>
            <a:endParaRPr lang="en-US" dirty="0"/>
          </a:p>
        </p:txBody>
      </p:sp>
      <p:pic>
        <p:nvPicPr>
          <p:cNvPr id="3" name="Picture 2" descr="This is a scatterplot to illustrate Okun's Law. This is a scatterplot graph that illustrates Okun’s Law. The Y axis is the percentage change in the real GDP from -3 to 10 . The X axis is change in the unemployment rate percentage from -3 to 4. The table presents the approximate results.&#10;Row 1: Year, 1951; Percentage change in real GDP, 8.5; Change in unemployment rate, -2.1.&#10;Row 2: Year, 1963; Percentage change in real GDP, 4.8; Change in unemployment rate, 0.&#10;Row 3: Year, 1966; Percentage change in real GDP, 5.5; Change in unemployment rate, -1.&#10;Row 4: Year, 1971; Percentage change in real GDP, 3; Change in unemployment rate, 1.2.&#10;Row 5: Year, 1975; Percentage change in real GDP, -0.1; Change in unemployment rate, 2.9.&#10;Row 6: Year, 1982; Percentage change in real GDP, -2; Change in unemployment rate, 2.2.&#10;Row 7: Year, 1984; Percentage change in real GDP, 7; Change in unemployment rate, -2.&#10;Row 8: Year, 1987; Percentage change in real GDP, -0.8; Change in unemployment rate, 3.5.&#10;Row 9: Year, 1991; Percentage change in real GDP, -0.1; Change in unemployment rate, 1.25.&#10;Row 10: Year, 2001; Percentage change in real GDP, 1; Change in unemployment rate, 0.75.&#10;Row 11: Year, 2003; Percentage change in real GDP, 3; Change in unemployment rate, 0.5.&#10;Row 12: Year, 2008; Percentage change in real GDP, -0.2; Change in unemployment rate, 1.22.&#10;Row 13: Year, 2009; Percentage change in real GDP, -2.2; Change in unemployment rate, 3.5.&#10;Row 14: Year, 2010; Percentage change in real GDP, 2; Change in unemployment rate, 0.25.&#10;Row 15: Year, 2011; Percentage change in real GDP, 1.5; Change in unemployment rate, -0.75.&#10;Row 16: Year, 2012; Percentage change in real GDP, 2.1; Change in unemployment rate, -1.&#10;Row 17: Year, 2013; Percentage change in real GDP, 2; Change in unemployment rate, -0.7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1828800"/>
            <a:ext cx="8072907" cy="4468932"/>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4" name="Object 2"/>
          <p:cNvGraphicFramePr>
            <a:graphicFrameLocks noChangeAspect="1"/>
          </p:cNvGraphicFramePr>
          <p:nvPr>
            <p:extLst>
              <p:ext uri="{D42A27DB-BD31-4B8C-83A1-F6EECF244321}">
                <p14:modId xmlns:p14="http://schemas.microsoft.com/office/powerpoint/2010/main" val="3337579899"/>
              </p:ext>
            </p:extLst>
          </p:nvPr>
        </p:nvGraphicFramePr>
        <p:xfrm>
          <a:off x="9118800" y="2133600"/>
          <a:ext cx="2463600" cy="895069"/>
        </p:xfrm>
        <a:graphic>
          <a:graphicData uri="http://schemas.openxmlformats.org/presentationml/2006/ole">
            <mc:AlternateContent xmlns:mc="http://schemas.openxmlformats.org/markup-compatibility/2006">
              <mc:Choice xmlns:v="urn:schemas-microsoft-com:vml" Requires="v">
                <p:oleObj spid="_x0000_s6159" name="Equation" r:id="rId4" imgW="1117440" imgH="406080" progId="Equation.DSMT4">
                  <p:embed/>
                </p:oleObj>
              </mc:Choice>
              <mc:Fallback>
                <p:oleObj name="Equation" r:id="rId4" imgW="1117440" imgH="406080" progId="Equation.DSMT4">
                  <p:embed/>
                  <p:pic>
                    <p:nvPicPr>
                      <p:cNvPr id="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8800" y="2133600"/>
                        <a:ext cx="2463600" cy="895069"/>
                      </a:xfrm>
                      <a:prstGeom prst="rect">
                        <a:avLst/>
                      </a:prstGeom>
                      <a:solidFill>
                        <a:srgbClr val="CCFFCC"/>
                      </a:solidFill>
                      <a:ln w="9525">
                        <a:solidFill>
                          <a:schemeClr val="tx1"/>
                        </a:solidFill>
                      </a:ln>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23391977"/>
              </p:ext>
            </p:extLst>
          </p:nvPr>
        </p:nvGraphicFramePr>
        <p:xfrm>
          <a:off x="9118800" y="3429000"/>
          <a:ext cx="2651760" cy="2232660"/>
        </p:xfrm>
        <a:graphic>
          <a:graphicData uri="http://schemas.openxmlformats.org/drawingml/2006/table">
            <a:tbl>
              <a:tblPr>
                <a:tableStyleId>{D7AC3CCA-C797-4891-BE02-D94E43425B78}</a:tableStyleId>
              </a:tblPr>
              <a:tblGrid>
                <a:gridCol w="1216903">
                  <a:extLst>
                    <a:ext uri="{9D8B030D-6E8A-4147-A177-3AD203B41FA5}">
                      <a16:colId xmlns:a16="http://schemas.microsoft.com/office/drawing/2014/main" val="2874821296"/>
                    </a:ext>
                  </a:extLst>
                </a:gridCol>
                <a:gridCol w="1434857">
                  <a:extLst>
                    <a:ext uri="{9D8B030D-6E8A-4147-A177-3AD203B41FA5}">
                      <a16:colId xmlns:a16="http://schemas.microsoft.com/office/drawing/2014/main" val="1082725282"/>
                    </a:ext>
                  </a:extLst>
                </a:gridCol>
              </a:tblGrid>
              <a:tr h="685800">
                <a:tc>
                  <a:txBody>
                    <a:bodyPr/>
                    <a:lstStyle/>
                    <a:p>
                      <a:pPr algn="ctr" fontAlgn="t"/>
                      <a:r>
                        <a:rPr lang="en-US" sz="1600" b="1" u="none" strike="noStrike" dirty="0">
                          <a:effectLst/>
                        </a:rPr>
                        <a:t>Percentage increase in real GDP</a:t>
                      </a:r>
                      <a:endParaRPr lang="en-US" sz="16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en-US" sz="1600" b="1" u="none" strike="noStrike">
                          <a:effectLst/>
                        </a:rPr>
                        <a:t>Percentage point increase in unemployment rate</a:t>
                      </a:r>
                      <a:endParaRPr lang="en-US" sz="16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81758583"/>
                  </a:ext>
                </a:extLst>
              </a:tr>
              <a:tr h="228600">
                <a:tc>
                  <a:txBody>
                    <a:bodyPr/>
                    <a:lstStyle/>
                    <a:p>
                      <a:pPr algn="ctr" fontAlgn="b"/>
                      <a:r>
                        <a:rPr lang="en-US" sz="1600" b="1" u="none" strike="noStrike" dirty="0">
                          <a:effectLst/>
                        </a:rPr>
                        <a:t>7</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t"/>
                      <a:r>
                        <a:rPr lang="en-US" sz="1600" b="1" u="none" strike="noStrike">
                          <a:effectLst/>
                        </a:rPr>
                        <a:t>-2</a:t>
                      </a:r>
                      <a:endParaRPr lang="en-US" sz="16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29278523"/>
                  </a:ext>
                </a:extLst>
              </a:tr>
              <a:tr h="228600">
                <a:tc>
                  <a:txBody>
                    <a:bodyPr/>
                    <a:lstStyle/>
                    <a:p>
                      <a:pPr algn="ctr" fontAlgn="b"/>
                      <a:r>
                        <a:rPr lang="en-US" sz="1600" b="1" u="none" strike="noStrike" dirty="0">
                          <a:effectLst/>
                        </a:rPr>
                        <a:t>5</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t"/>
                      <a:r>
                        <a:rPr lang="en-US" sz="1600" b="1" u="none" strike="noStrike">
                          <a:effectLst/>
                        </a:rPr>
                        <a:t>-1</a:t>
                      </a:r>
                      <a:endParaRPr lang="en-US" sz="16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667977043"/>
                  </a:ext>
                </a:extLst>
              </a:tr>
              <a:tr h="228600">
                <a:tc>
                  <a:txBody>
                    <a:bodyPr/>
                    <a:lstStyle/>
                    <a:p>
                      <a:pPr algn="ctr" fontAlgn="b"/>
                      <a:r>
                        <a:rPr lang="en-US" sz="1600" b="1" u="none" strike="noStrike" dirty="0">
                          <a:effectLst/>
                        </a:rPr>
                        <a:t>3</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a:effectLst/>
                        </a:rPr>
                        <a:t>0</a:t>
                      </a:r>
                      <a:endParaRPr lang="en-US" sz="16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8701626"/>
                  </a:ext>
                </a:extLst>
              </a:tr>
              <a:tr h="228600">
                <a:tc>
                  <a:txBody>
                    <a:bodyPr/>
                    <a:lstStyle/>
                    <a:p>
                      <a:pPr algn="ctr" fontAlgn="b"/>
                      <a:r>
                        <a:rPr lang="en-US" sz="1600" b="1" u="none" strike="noStrike" dirty="0">
                          <a:effectLst/>
                        </a:rPr>
                        <a:t>1</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5039133"/>
                  </a:ext>
                </a:extLst>
              </a:tr>
              <a:tr h="228600">
                <a:tc>
                  <a:txBody>
                    <a:bodyPr/>
                    <a:lstStyle/>
                    <a:p>
                      <a:pPr algn="ctr" fontAlgn="b"/>
                      <a:r>
                        <a:rPr lang="en-US" sz="1600" b="1" u="none" strike="noStrike" dirty="0">
                          <a:effectLst/>
                        </a:rPr>
                        <a:t>-1</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08668588"/>
                  </a:ext>
                </a:extLst>
              </a:tr>
            </a:tbl>
          </a:graphicData>
        </a:graphic>
      </p:graphicFrame>
    </p:spTree>
    <p:extLst>
      <p:ext uri="{BB962C8B-B14F-4D97-AF65-F5344CB8AC3E}">
        <p14:creationId xmlns:p14="http://schemas.microsoft.com/office/powerpoint/2010/main" val="1314823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3339</Words>
  <Application>Microsoft Office PowerPoint</Application>
  <PresentationFormat>Widescreen</PresentationFormat>
  <Paragraphs>380</Paragraphs>
  <Slides>42</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1" baseType="lpstr">
      <vt:lpstr>Arial</vt:lpstr>
      <vt:lpstr>Arial Unicode MS</vt:lpstr>
      <vt:lpstr>Calibri</vt:lpstr>
      <vt:lpstr>Cambria Math</vt:lpstr>
      <vt:lpstr>Symbol</vt:lpstr>
      <vt:lpstr>Wingdings</vt:lpstr>
      <vt:lpstr>Office Theme</vt:lpstr>
      <vt:lpstr>Equation</vt:lpstr>
      <vt:lpstr>Chart</vt:lpstr>
      <vt:lpstr>Introduction to Economic Fluctuations</vt:lpstr>
      <vt:lpstr>Short-Run Fluctuations</vt:lpstr>
      <vt:lpstr>Business-cycle facts</vt:lpstr>
      <vt:lpstr>Some facts about the business cycle</vt:lpstr>
      <vt:lpstr>Real GDP Growth in the United States</vt:lpstr>
      <vt:lpstr>Growth rates of real GDP, consumption</vt:lpstr>
      <vt:lpstr>Growth of GDP and Its Components in the US</vt:lpstr>
      <vt:lpstr>Unemployment in the United States</vt:lpstr>
      <vt:lpstr>Okun’s Law</vt:lpstr>
      <vt:lpstr>Index of Leading Economic Indicators</vt:lpstr>
      <vt:lpstr>Index of Leading Economic Indicators, 1970-2012</vt:lpstr>
      <vt:lpstr>Components of the ILEI</vt:lpstr>
      <vt:lpstr>Components of the ILEI: Interest Rate Spread</vt:lpstr>
      <vt:lpstr>Components of the ILEI: Yield Curve</vt:lpstr>
      <vt:lpstr>Components of the ILEI: Yield Curve</vt:lpstr>
      <vt:lpstr>Sahm Rule Recession Indicator</vt:lpstr>
      <vt:lpstr>Short-run Price stickiness is the root cause of fluctuations</vt:lpstr>
      <vt:lpstr>Time horizons in macroeconomics</vt:lpstr>
      <vt:lpstr>Frequency of Price Adjustment</vt:lpstr>
      <vt:lpstr>Reasons for Price Stickiness</vt:lpstr>
      <vt:lpstr>Recap of classical macro theory  (Chaps. 3-9)</vt:lpstr>
      <vt:lpstr>Recap of Ch. 5: Static Long-Run Macroeconomics in one slide!</vt:lpstr>
      <vt:lpstr>When prices are sticky…</vt:lpstr>
      <vt:lpstr>The role of price stickiness</vt:lpstr>
      <vt:lpstr>PowerPoint Presentation</vt:lpstr>
      <vt:lpstr>“Price Stickiness”</vt:lpstr>
      <vt:lpstr>The role of shocks</vt:lpstr>
      <vt:lpstr>The role of shocks</vt:lpstr>
      <vt:lpstr>The role of shocks</vt:lpstr>
      <vt:lpstr>The role of shocks</vt:lpstr>
      <vt:lpstr>The role of shocks</vt:lpstr>
      <vt:lpstr>The role of shocks</vt:lpstr>
      <vt:lpstr>Stabilization policy</vt:lpstr>
      <vt:lpstr>Fiscal Policy</vt:lpstr>
      <vt:lpstr>Monetary Policy</vt:lpstr>
      <vt:lpstr>Case study: shocks to business costs</vt:lpstr>
      <vt:lpstr>Supply shocks</vt:lpstr>
      <vt:lpstr>CASE STUDY:   The 1970s oil shocks</vt:lpstr>
      <vt:lpstr>CASE STUDY:   The 1970s oil shocks</vt:lpstr>
      <vt:lpstr>CASE STUDY:   The 1970s oil shocks</vt:lpstr>
      <vt:lpstr>CASE STUDY:   The 1980s oil shocks</vt:lpstr>
      <vt:lpstr>Next: Static Short-Run Theory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Economic Fluctuations</dc:title>
  <dc:creator>Udayan Roy</dc:creator>
  <cp:lastModifiedBy>Udayan Roy</cp:lastModifiedBy>
  <cp:revision>46</cp:revision>
  <dcterms:created xsi:type="dcterms:W3CDTF">2011-03-21T00:43:18Z</dcterms:created>
  <dcterms:modified xsi:type="dcterms:W3CDTF">2021-04-01T03:08:29Z</dcterms:modified>
</cp:coreProperties>
</file>