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449" r:id="rId3"/>
    <p:sldId id="293" r:id="rId4"/>
    <p:sldId id="403" r:id="rId5"/>
    <p:sldId id="381" r:id="rId6"/>
    <p:sldId id="382" r:id="rId7"/>
    <p:sldId id="314" r:id="rId8"/>
    <p:sldId id="404" r:id="rId9"/>
    <p:sldId id="421" r:id="rId10"/>
    <p:sldId id="384" r:id="rId11"/>
    <p:sldId id="326" r:id="rId12"/>
    <p:sldId id="366" r:id="rId13"/>
    <p:sldId id="422" r:id="rId14"/>
    <p:sldId id="423" r:id="rId15"/>
    <p:sldId id="395" r:id="rId16"/>
    <p:sldId id="396" r:id="rId17"/>
    <p:sldId id="330" r:id="rId18"/>
    <p:sldId id="433" r:id="rId19"/>
    <p:sldId id="431" r:id="rId20"/>
    <p:sldId id="424" r:id="rId21"/>
    <p:sldId id="425" r:id="rId22"/>
    <p:sldId id="426" r:id="rId23"/>
    <p:sldId id="397" r:id="rId24"/>
    <p:sldId id="428" r:id="rId25"/>
    <p:sldId id="429" r:id="rId26"/>
    <p:sldId id="430" r:id="rId27"/>
    <p:sldId id="427" r:id="rId28"/>
    <p:sldId id="364" r:id="rId29"/>
    <p:sldId id="415" r:id="rId30"/>
    <p:sldId id="416" r:id="rId31"/>
    <p:sldId id="417" r:id="rId32"/>
    <p:sldId id="418" r:id="rId33"/>
    <p:sldId id="419" r:id="rId34"/>
    <p:sldId id="420" r:id="rId35"/>
    <p:sldId id="443" r:id="rId36"/>
    <p:sldId id="434" r:id="rId37"/>
    <p:sldId id="435" r:id="rId38"/>
    <p:sldId id="436" r:id="rId39"/>
    <p:sldId id="437" r:id="rId40"/>
    <p:sldId id="438" r:id="rId41"/>
    <p:sldId id="439" r:id="rId42"/>
    <p:sldId id="315" r:id="rId43"/>
    <p:sldId id="387" r:id="rId44"/>
    <p:sldId id="333" r:id="rId45"/>
    <p:sldId id="367" r:id="rId46"/>
    <p:sldId id="334" r:id="rId47"/>
    <p:sldId id="340" r:id="rId48"/>
    <p:sldId id="339" r:id="rId49"/>
    <p:sldId id="440" r:id="rId50"/>
    <p:sldId id="361" r:id="rId51"/>
    <p:sldId id="335" r:id="rId52"/>
    <p:sldId id="441" r:id="rId53"/>
    <p:sldId id="388" r:id="rId54"/>
    <p:sldId id="347" r:id="rId55"/>
    <p:sldId id="450" r:id="rId56"/>
    <p:sldId id="378" r:id="rId57"/>
    <p:sldId id="358" r:id="rId58"/>
    <p:sldId id="349" r:id="rId59"/>
    <p:sldId id="346" r:id="rId60"/>
    <p:sldId id="350" r:id="rId61"/>
    <p:sldId id="444" r:id="rId62"/>
    <p:sldId id="445" r:id="rId63"/>
    <p:sldId id="446" r:id="rId64"/>
    <p:sldId id="447" r:id="rId65"/>
    <p:sldId id="448" r:id="rId66"/>
    <p:sldId id="392" r:id="rId67"/>
    <p:sldId id="393" r:id="rId68"/>
    <p:sldId id="394" r:id="rId69"/>
    <p:sldId id="351" r:id="rId70"/>
    <p:sldId id="290" r:id="rId71"/>
    <p:sldId id="442" r:id="rId72"/>
    <p:sldId id="362" r:id="rId73"/>
    <p:sldId id="401" r:id="rId74"/>
    <p:sldId id="292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7565" autoAdjust="0"/>
  </p:normalViewPr>
  <p:slideViewPr>
    <p:cSldViewPr snapToGrid="0">
      <p:cViewPr varScale="1">
        <p:scale>
          <a:sx n="60" d="100"/>
          <a:sy n="60" d="100"/>
        </p:scale>
        <p:origin x="796" y="4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69094-C892-41EE-8159-2A077C7D8EFF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246FC-CCC0-4D64-AD8E-CF8176744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Downloaded on March 27,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46FC-CCC0-4D64-AD8E-CF817674411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7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Downloaded on March 27,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46FC-CCC0-4D64-AD8E-CF817674411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Downloaded on March 27,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46FC-CCC0-4D64-AD8E-CF817674411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2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519AA-23D0-42F8-B63F-170229441821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F519AA-23D0-42F8-B63F-17022944182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767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0C3A6-2B25-4F5A-A08D-FE739B53C121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6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6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1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8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1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4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B257-A8A9-4A9E-B2AF-827D986FCB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DF25-FC96-415D-BB81-F37958245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yweb.liu.edu/~uroy/eco62/index.html" TargetMode="External"/><Relationship Id="rId2" Type="http://schemas.openxmlformats.org/officeDocument/2006/relationships/hyperlink" Target="http://bcs.worthpublishers.com/mankiw7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yweb.liu.edu/~uroy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DFII10" TargetMode="External"/><Relationship Id="rId2" Type="http://schemas.openxmlformats.org/officeDocument/2006/relationships/hyperlink" Target="https://fred.stlouisfed.org/series/DGS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d.stlouisfed.org/series/T10YIE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d.stlouisfed.org/series/T5YIFR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Aggregate Demand I: Building the </a:t>
            </a:r>
            <a:r>
              <a:rPr lang="en-US" i="1" dirty="0" smtClean="0"/>
              <a:t>IS</a:t>
            </a:r>
            <a:r>
              <a:rPr lang="en-US" dirty="0" smtClean="0"/>
              <a:t>-</a:t>
            </a:r>
            <a:r>
              <a:rPr lang="en-US" i="1" dirty="0" smtClean="0"/>
              <a:t>LM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</a:t>
            </a:r>
            <a:r>
              <a:rPr lang="en-US" dirty="0" smtClean="0"/>
              <a:t>11 </a:t>
            </a:r>
            <a:r>
              <a:rPr lang="en-US" dirty="0"/>
              <a:t>of </a:t>
            </a:r>
            <a:r>
              <a:rPr lang="en-US" i="1" dirty="0">
                <a:hlinkClick r:id="rId2"/>
              </a:rPr>
              <a:t>Macroeconomics</a:t>
            </a:r>
            <a:r>
              <a:rPr lang="en-US" dirty="0"/>
              <a:t>,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edition, by N. Gregory </a:t>
            </a:r>
            <a:r>
              <a:rPr lang="en-US" dirty="0" err="1"/>
              <a:t>Mankiw</a:t>
            </a: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ECO62</a:t>
            </a:r>
            <a:r>
              <a:rPr lang="en-US" dirty="0"/>
              <a:t> </a:t>
            </a:r>
            <a:r>
              <a:rPr lang="en-US" dirty="0" err="1">
                <a:hlinkClick r:id="rId4"/>
              </a:rPr>
              <a:t>Udayan</a:t>
            </a:r>
            <a:r>
              <a:rPr lang="en-US" dirty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Keynesian Cross Theory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396040"/>
              </p:ext>
            </p:extLst>
          </p:nvPr>
        </p:nvGraphicFramePr>
        <p:xfrm>
          <a:off x="206474" y="2286000"/>
          <a:ext cx="539180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Equation" r:id="rId3" imgW="1828800" imgH="1473120" progId="Equation.3">
                  <p:embed/>
                </p:oleObj>
              </mc:Choice>
              <mc:Fallback>
                <p:oleObj name="Equation" r:id="rId3" imgW="1828800" imgH="147312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474" y="2286000"/>
                        <a:ext cx="5391807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890" y="1582995"/>
                <a:ext cx="36625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90" y="1582995"/>
                <a:ext cx="366251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58348" y="5320916"/>
            <a:ext cx="549131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that every </a:t>
            </a:r>
            <a:r>
              <a:rPr lang="en-US" b="1" dirty="0"/>
              <a:t>variable on the right hand-side of </a:t>
            </a:r>
            <a:r>
              <a:rPr lang="en-US" b="1" dirty="0" smtClean="0"/>
              <a:t>the last </a:t>
            </a:r>
            <a:r>
              <a:rPr lang="en-US" b="1" dirty="0"/>
              <a:t>equation is exogenous. So, this </a:t>
            </a:r>
            <a:r>
              <a:rPr lang="en-US" b="1" dirty="0" smtClean="0"/>
              <a:t>equation is a </a:t>
            </a:r>
            <a:r>
              <a:rPr lang="en-US" b="1" i="1" dirty="0" smtClean="0"/>
              <a:t>solution</a:t>
            </a:r>
            <a:r>
              <a:rPr lang="en-US" b="1" dirty="0" smtClean="0"/>
              <a:t> equation. It </a:t>
            </a:r>
            <a:r>
              <a:rPr lang="en-US" b="1" dirty="0"/>
              <a:t>tells us everything we can say about </a:t>
            </a:r>
            <a:r>
              <a:rPr lang="en-US" b="1" i="1" dirty="0"/>
              <a:t>Y</a:t>
            </a:r>
            <a:r>
              <a:rPr lang="en-US" b="1" dirty="0"/>
              <a:t> in the Keynesian Cross model.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8348" y="1494503"/>
            <a:ext cx="5879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Our first equation makes the supply of goods and services (</a:t>
            </a:r>
            <a:r>
              <a:rPr lang="en-US" sz="2000" b="1" i="1" dirty="0" smtClean="0"/>
              <a:t>Y</a:t>
            </a:r>
            <a:r>
              <a:rPr lang="en-US" sz="2000" b="1" dirty="0" smtClean="0"/>
              <a:t>) equal to the demand for </a:t>
            </a:r>
            <a:r>
              <a:rPr lang="en-US" sz="2000" b="1" dirty="0"/>
              <a:t>goods and services 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C</a:t>
            </a:r>
            <a:r>
              <a:rPr lang="en-US" sz="2000" b="1" dirty="0" smtClean="0"/>
              <a:t> + </a:t>
            </a:r>
            <a:r>
              <a:rPr lang="en-US" sz="2000" b="1" i="1" dirty="0" smtClean="0"/>
              <a:t>I</a:t>
            </a:r>
            <a:r>
              <a:rPr lang="en-US" sz="2000" b="1" dirty="0" smtClean="0"/>
              <a:t> + </a:t>
            </a:r>
            <a:r>
              <a:rPr lang="en-US" sz="2000" b="1" i="1" dirty="0" smtClean="0"/>
              <a:t>G</a:t>
            </a:r>
            <a:r>
              <a:rPr lang="en-US" sz="2000" b="1" dirty="0" smtClean="0"/>
              <a:t>). </a:t>
            </a:r>
          </a:p>
          <a:p>
            <a:endParaRPr lang="en-US" sz="2000" b="1" dirty="0"/>
          </a:p>
          <a:p>
            <a:r>
              <a:rPr lang="en-US" sz="2000" b="1" dirty="0" smtClean="0"/>
              <a:t>The textbook refers to the demand for goods and services as planned expenditure: </a:t>
            </a:r>
            <a:r>
              <a:rPr lang="en-US" sz="2000" b="1" i="1" dirty="0" smtClean="0"/>
              <a:t>PE</a:t>
            </a:r>
            <a:r>
              <a:rPr lang="en-US" sz="2000" b="1" dirty="0" smtClean="0"/>
              <a:t> = </a:t>
            </a:r>
            <a:r>
              <a:rPr lang="en-US" sz="2000" b="1" i="1" dirty="0"/>
              <a:t>C</a:t>
            </a:r>
            <a:r>
              <a:rPr lang="en-US" sz="2000" b="1" dirty="0"/>
              <a:t> + </a:t>
            </a:r>
            <a:r>
              <a:rPr lang="en-US" sz="2000" b="1" i="1" dirty="0"/>
              <a:t>I</a:t>
            </a:r>
            <a:r>
              <a:rPr lang="en-US" sz="2000" b="1" dirty="0"/>
              <a:t> + </a:t>
            </a:r>
            <a:r>
              <a:rPr lang="en-US" sz="2000" b="1" i="1" dirty="0" smtClean="0"/>
              <a:t>G.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So, the goods market equilibrium equation can also be written as </a:t>
            </a:r>
            <a:r>
              <a:rPr lang="en-US" sz="2000" b="1" i="1" dirty="0" smtClean="0"/>
              <a:t>Y</a:t>
            </a:r>
            <a:r>
              <a:rPr lang="en-US" sz="2000" b="1" dirty="0" smtClean="0"/>
              <a:t> = </a:t>
            </a:r>
            <a:r>
              <a:rPr lang="en-US" sz="2000" b="1" i="1" dirty="0" smtClean="0"/>
              <a:t>PE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8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GDP: predictions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15638"/>
              </p:ext>
            </p:extLst>
          </p:nvPr>
        </p:nvGraphicFramePr>
        <p:xfrm>
          <a:off x="348451" y="1600200"/>
          <a:ext cx="3894137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Equation" r:id="rId3" imgW="1320480" imgH="469800" progId="Equation.3">
                  <p:embed/>
                </p:oleObj>
              </mc:Choice>
              <mc:Fallback>
                <p:oleObj name="Equation" r:id="rId3" imgW="13204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451" y="1600200"/>
                        <a:ext cx="3894137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00978"/>
              </p:ext>
            </p:extLst>
          </p:nvPr>
        </p:nvGraphicFramePr>
        <p:xfrm>
          <a:off x="5220811" y="1600200"/>
          <a:ext cx="17503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Y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</a:t>
                      </a:r>
                      <a:r>
                        <a:rPr lang="en-US" b="1" baseline="-25000" dirty="0" smtClean="0"/>
                        <a:t>o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94205" y="4146754"/>
                <a:ext cx="5209753" cy="23083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Important: Note that there is absolutely no reason why this short-run equilibrium GDP has to be equal to the long-run equilibrium GDP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b="1" dirty="0" smtClean="0"/>
                  <a:t>) that we studied in Chapter 3.</a:t>
                </a:r>
              </a:p>
              <a:p>
                <a:endParaRPr lang="en-US" b="1" dirty="0"/>
              </a:p>
              <a:p>
                <a:r>
                  <a:rPr lang="en-US" b="1" dirty="0"/>
                  <a:t>In other words, the Keynesian Cross model is able to explain why </a:t>
                </a:r>
                <a:r>
                  <a:rPr lang="en-US" b="1" dirty="0" smtClean="0"/>
                  <a:t>recessions (</a:t>
                </a:r>
                <a:r>
                  <a:rPr lang="en-US" b="1" i="1" dirty="0" smtClean="0"/>
                  <a:t>Y</a:t>
                </a:r>
                <a:r>
                  <a:rPr lang="en-US" b="1" dirty="0" smtClean="0"/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b="1" dirty="0" smtClean="0"/>
                  <a:t>) </a:t>
                </a:r>
                <a:r>
                  <a:rPr lang="en-US" b="1" dirty="0"/>
                  <a:t>and booms (</a:t>
                </a:r>
                <a:r>
                  <a:rPr lang="en-US" b="1" i="1" dirty="0"/>
                  <a:t>Y</a:t>
                </a:r>
                <a:r>
                  <a:rPr lang="en-US" b="1" dirty="0"/>
                  <a:t> </a:t>
                </a:r>
                <a:r>
                  <a:rPr lang="en-US" b="1" dirty="0" smtClean="0"/>
                  <a:t>&gt;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b="1" dirty="0"/>
                  <a:t>) happen</a:t>
                </a:r>
                <a:r>
                  <a:rPr lang="en-US" b="1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205" y="4146754"/>
                <a:ext cx="5209753" cy="2308324"/>
              </a:xfrm>
              <a:prstGeom prst="rect">
                <a:avLst/>
              </a:prstGeom>
              <a:blipFill>
                <a:blip r:embed="rId5"/>
                <a:stretch>
                  <a:fillRect l="-1054" t="-1319" r="-351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4495800" y="2293143"/>
            <a:ext cx="439994" cy="164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451" y="3392133"/>
            <a:ext cx="49806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from Ch. 3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first row of the predictions grid lists </a:t>
            </a:r>
            <a:r>
              <a:rPr lang="en-US" dirty="0" smtClean="0"/>
              <a:t>endogenous </a:t>
            </a:r>
            <a:r>
              <a:rPr lang="en-US" dirty="0"/>
              <a:t>variables (unknowns)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this case, </a:t>
            </a:r>
            <a:r>
              <a:rPr lang="en-US" i="1" dirty="0"/>
              <a:t>Y</a:t>
            </a:r>
            <a:r>
              <a:rPr lang="en-US" dirty="0"/>
              <a:t> is the only endogenous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column lists </a:t>
            </a:r>
            <a:r>
              <a:rPr lang="en-US" dirty="0" smtClean="0"/>
              <a:t>exogenous </a:t>
            </a:r>
            <a:r>
              <a:rPr lang="en-US" dirty="0"/>
              <a:t>variables (knowns)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this case, </a:t>
            </a:r>
            <a:r>
              <a:rPr lang="en-US" i="1" dirty="0" smtClean="0"/>
              <a:t>C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  <a:r>
              <a:rPr lang="en-US" dirty="0"/>
              <a:t>are the exogenous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cell shows the kind of effect that the corresponding </a:t>
            </a:r>
            <a:r>
              <a:rPr lang="en-US" i="1" dirty="0"/>
              <a:t>exogenous</a:t>
            </a:r>
            <a:r>
              <a:rPr lang="en-US" dirty="0"/>
              <a:t> variable has on the corresponding </a:t>
            </a:r>
            <a:r>
              <a:rPr lang="en-US" i="1" dirty="0"/>
              <a:t>endogenous</a:t>
            </a:r>
            <a:r>
              <a:rPr lang="en-US" dirty="0"/>
              <a:t> </a:t>
            </a:r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83694" y="1600200"/>
            <a:ext cx="482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Q</a:t>
            </a:r>
            <a:r>
              <a:rPr lang="en-US" sz="2000" dirty="0">
                <a:solidFill>
                  <a:srgbClr val="C00000"/>
                </a:solidFill>
              </a:rPr>
              <a:t>: Can you look at the </a:t>
            </a:r>
            <a:r>
              <a:rPr lang="en-US" sz="2000" dirty="0" smtClean="0">
                <a:solidFill>
                  <a:srgbClr val="C00000"/>
                </a:solidFill>
              </a:rPr>
              <a:t>solution equation for short-run </a:t>
            </a:r>
            <a:r>
              <a:rPr lang="en-US" sz="2000" dirty="0">
                <a:solidFill>
                  <a:srgbClr val="C00000"/>
                </a:solidFill>
              </a:rPr>
              <a:t>output and see why it algebraically implies the predictions in the predictions grid</a:t>
            </a:r>
            <a:r>
              <a:rPr lang="en-US" sz="2000" dirty="0" smtClean="0">
                <a:solidFill>
                  <a:srgbClr val="C00000"/>
                </a:solidFill>
              </a:rPr>
              <a:t>?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Keynesian Cross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418302"/>
          </a:xfrm>
        </p:spPr>
        <p:txBody>
          <a:bodyPr/>
          <a:lstStyle/>
          <a:p>
            <a:r>
              <a:rPr lang="en-US" dirty="0" smtClean="0"/>
              <a:t>Let’s rewrite the Keynesian Cross solution for short-run GDP: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04045"/>
              </p:ext>
            </p:extLst>
          </p:nvPr>
        </p:nvGraphicFramePr>
        <p:xfrm>
          <a:off x="1571625" y="3293807"/>
          <a:ext cx="90487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Equation" r:id="rId3" imgW="3327120" imgH="469800" progId="Equation.3">
                  <p:embed/>
                </p:oleObj>
              </mc:Choice>
              <mc:Fallback>
                <p:oleObj name="Equation" r:id="rId3" imgW="332712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293807"/>
                        <a:ext cx="904875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2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Spending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 that </a:t>
                </a:r>
                <a:r>
                  <a:rPr lang="en-US" dirty="0">
                    <a:solidFill>
                      <a:srgbClr val="0070C0"/>
                    </a:solidFill>
                  </a:rPr>
                  <a:t>if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o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+ </a:t>
                </a:r>
                <a:r>
                  <a:rPr lang="en-US" i="1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 + </a:t>
                </a:r>
                <a:r>
                  <a:rPr lang="en-US" i="1" dirty="0">
                    <a:solidFill>
                      <a:srgbClr val="0070C0"/>
                    </a:solidFill>
                  </a:rPr>
                  <a:t>G</a:t>
                </a:r>
                <a:r>
                  <a:rPr lang="en-US" dirty="0">
                    <a:solidFill>
                      <a:srgbClr val="0070C0"/>
                    </a:solidFill>
                  </a:rPr>
                  <a:t> increases by $1.00, then </a:t>
                </a:r>
                <a:r>
                  <a:rPr lang="en-US" i="1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 increases by $1/(1 – </a:t>
                </a:r>
                <a:r>
                  <a:rPr lang="en-US" i="1" dirty="0">
                    <a:solidFill>
                      <a:srgbClr val="0070C0"/>
                    </a:solidFill>
                  </a:rPr>
                  <a:t>C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saw in Ch. 3 that </a:t>
                </a:r>
                <a:r>
                  <a:rPr lang="en-US" i="1" dirty="0"/>
                  <a:t>C</a:t>
                </a:r>
                <a:r>
                  <a:rPr lang="en-US" baseline="-25000" dirty="0"/>
                  <a:t>y</a:t>
                </a:r>
                <a:r>
                  <a:rPr lang="en-US" dirty="0"/>
                  <a:t> is the </a:t>
                </a:r>
                <a:r>
                  <a:rPr lang="en-US" i="1" dirty="0"/>
                  <a:t>marginal propensity to consume </a:t>
                </a:r>
                <a:r>
                  <a:rPr lang="en-US" dirty="0"/>
                  <a:t>or MPC.</a:t>
                </a:r>
              </a:p>
              <a:p>
                <a:r>
                  <a:rPr lang="en-US" dirty="0"/>
                  <a:t>So, 1/(1 – </a:t>
                </a:r>
                <a:r>
                  <a:rPr lang="en-US" i="1" dirty="0"/>
                  <a:t>C</a:t>
                </a:r>
                <a:r>
                  <a:rPr lang="en-US" baseline="-25000" dirty="0"/>
                  <a:t>y</a:t>
                </a:r>
                <a:r>
                  <a:rPr lang="en-US" dirty="0"/>
                  <a:t>) may be written as </a:t>
                </a:r>
                <a:r>
                  <a:rPr lang="en-US" b="1" dirty="0">
                    <a:solidFill>
                      <a:srgbClr val="0070C0"/>
                    </a:solidFill>
                  </a:rPr>
                  <a:t>1/(1 – MPC)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This is called </a:t>
                </a:r>
                <a:r>
                  <a:rPr lang="en-US" b="1" dirty="0"/>
                  <a:t>the </a:t>
                </a:r>
                <a:r>
                  <a:rPr lang="en-US" b="1" dirty="0" smtClean="0"/>
                  <a:t>Keynesian Cross spending </a:t>
                </a:r>
                <a:r>
                  <a:rPr lang="en-US" b="1" dirty="0"/>
                  <a:t>multiplier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1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Spending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As the marginal propensity to consume is a positive fraction (0 &lt; MPC &lt; 1), 1 – MPC is also a positive fraction. </a:t>
                </a:r>
              </a:p>
              <a:p>
                <a:r>
                  <a:rPr lang="en-US" dirty="0"/>
                  <a:t>Therefore, </a:t>
                </a:r>
                <a:r>
                  <a:rPr lang="en-US" b="1" dirty="0"/>
                  <a:t>1/(1 – MPC) &gt; 1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So, </a:t>
                </a:r>
                <a:r>
                  <a:rPr lang="en-US" b="1" dirty="0">
                    <a:solidFill>
                      <a:srgbClr val="0070C0"/>
                    </a:solidFill>
                  </a:rPr>
                  <a:t>for every $1.00 increase in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 smtClean="0">
                    <a:solidFill>
                      <a:srgbClr val="0070C0"/>
                    </a:solidFill>
                  </a:rPr>
                  <a:t>o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+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 +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G</a:t>
                </a:r>
                <a:r>
                  <a:rPr lang="en-US" b="1" dirty="0">
                    <a:solidFill>
                      <a:srgbClr val="0070C0"/>
                    </a:solidFill>
                  </a:rPr>
                  <a:t>,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Y</a:t>
                </a:r>
                <a:r>
                  <a:rPr lang="en-US" b="1" dirty="0">
                    <a:solidFill>
                      <a:srgbClr val="0070C0"/>
                    </a:solidFill>
                  </a:rPr>
                  <a:t> increases by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more</a:t>
                </a:r>
                <a:r>
                  <a:rPr lang="en-US" b="1" dirty="0">
                    <a:solidFill>
                      <a:srgbClr val="0070C0"/>
                    </a:solidFill>
                  </a:rPr>
                  <a:t> than $1.00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!</a:t>
                </a:r>
              </a:p>
              <a:p>
                <a:r>
                  <a:rPr lang="en-US" dirty="0" smtClean="0"/>
                  <a:t>Why???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4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Spending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Suppose the government spends an additional $1 billion to build a new highway</a:t>
            </a:r>
          </a:p>
          <a:p>
            <a:r>
              <a:rPr lang="en-US" dirty="0" smtClean="0"/>
              <a:t>This immediately increases national income by $1 billion, because the money spent by the government can’t disappear into thin air; it must end up in people’s pockets</a:t>
            </a:r>
          </a:p>
          <a:p>
            <a:r>
              <a:rPr lang="en-US" dirty="0" smtClean="0"/>
              <a:t>Those who earn this additional income will spend a fraction of it on additional consumption spending (on, say, food)</a:t>
            </a:r>
          </a:p>
          <a:p>
            <a:pPr lvl="1"/>
            <a:r>
              <a:rPr lang="en-US" dirty="0" smtClean="0"/>
              <a:t>If the MPC is 0.8, this additional spending will be 0.8 × $1 billion or $800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Spending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 you see that although the government got the ball rolling by spending $1 billion, and in a mere two steps national income has already increased by $1.8 billion</a:t>
            </a:r>
          </a:p>
          <a:p>
            <a:r>
              <a:rPr lang="en-US" dirty="0" smtClean="0"/>
              <a:t>This explains why the spending multiplier is greater than one</a:t>
            </a:r>
          </a:p>
          <a:p>
            <a:r>
              <a:rPr lang="en-US" dirty="0" smtClean="0"/>
              <a:t>… and the process will continue!</a:t>
            </a:r>
          </a:p>
          <a:p>
            <a:r>
              <a:rPr lang="en-US" dirty="0" smtClean="0"/>
              <a:t>Those who produced the additional food bought by those who made the highway will earn $800 million</a:t>
            </a:r>
          </a:p>
          <a:p>
            <a:r>
              <a:rPr lang="en-US" dirty="0" smtClean="0"/>
              <a:t>They will spend 0.8 × $</a:t>
            </a:r>
            <a:r>
              <a:rPr lang="en-US" dirty="0"/>
              <a:t>800 </a:t>
            </a:r>
            <a:r>
              <a:rPr lang="en-US" dirty="0" smtClean="0"/>
              <a:t>million or $640 million on additional consumption (of, say, clothes), and so on and on …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Spending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the spending multiplier is </a:t>
            </a:r>
            <a:r>
              <a:rPr lang="en-US" b="1" dirty="0" smtClean="0"/>
              <a:t>1/(1 – MPC).</a:t>
            </a:r>
            <a:endParaRPr lang="en-US" dirty="0" smtClean="0"/>
          </a:p>
          <a:p>
            <a:pPr lvl="1"/>
            <a:r>
              <a:rPr lang="en-US" dirty="0" smtClean="0"/>
              <a:t>Example: If MPC = </a:t>
            </a:r>
            <a:r>
              <a:rPr lang="en-US" dirty="0" smtClean="0">
                <a:solidFill>
                  <a:srgbClr val="C00000"/>
                </a:solidFill>
              </a:rPr>
              <a:t>0.2</a:t>
            </a:r>
            <a:r>
              <a:rPr lang="en-US" dirty="0" smtClean="0"/>
              <a:t>, the spending multiplier = 1/(1 – 0.2) = </a:t>
            </a:r>
            <a:r>
              <a:rPr lang="en-US" dirty="0" smtClean="0">
                <a:solidFill>
                  <a:srgbClr val="C00000"/>
                </a:solidFill>
              </a:rPr>
              <a:t>1.25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Therefore, if a government </a:t>
            </a:r>
            <a:r>
              <a:rPr lang="en-US" i="1" dirty="0" smtClean="0"/>
              <a:t>increases</a:t>
            </a:r>
            <a:r>
              <a:rPr lang="en-US" dirty="0" smtClean="0"/>
              <a:t> (respectively, </a:t>
            </a:r>
            <a:r>
              <a:rPr lang="en-US" i="1" dirty="0" smtClean="0"/>
              <a:t>decreases</a:t>
            </a:r>
            <a:r>
              <a:rPr lang="en-US" dirty="0" smtClean="0"/>
              <a:t>) spending by $3 billion, real GDP will </a:t>
            </a:r>
            <a:r>
              <a:rPr lang="en-US" i="1" dirty="0" smtClean="0"/>
              <a:t>increase</a:t>
            </a:r>
            <a:r>
              <a:rPr lang="en-US" dirty="0" smtClean="0"/>
              <a:t> </a:t>
            </a:r>
            <a:r>
              <a:rPr lang="en-US" dirty="0"/>
              <a:t>(respectively, </a:t>
            </a:r>
            <a:r>
              <a:rPr lang="en-US" i="1" dirty="0" smtClean="0"/>
              <a:t>decrease</a:t>
            </a:r>
            <a:r>
              <a:rPr lang="en-US" dirty="0" smtClean="0"/>
              <a:t>) </a:t>
            </a:r>
            <a:r>
              <a:rPr lang="en-US" dirty="0"/>
              <a:t>by </a:t>
            </a:r>
            <a:r>
              <a:rPr lang="en-US" dirty="0" smtClean="0"/>
              <a:t>$3.75 billion</a:t>
            </a:r>
          </a:p>
          <a:p>
            <a:pPr lvl="1"/>
            <a:r>
              <a:rPr lang="en-US" dirty="0" smtClean="0"/>
              <a:t>Example: If MPC = </a:t>
            </a:r>
            <a:r>
              <a:rPr lang="en-US" dirty="0" smtClean="0">
                <a:solidFill>
                  <a:srgbClr val="FF0000"/>
                </a:solidFill>
              </a:rPr>
              <a:t>0.8</a:t>
            </a:r>
            <a:r>
              <a:rPr lang="en-US" dirty="0" smtClean="0"/>
              <a:t>, the spending multiplier = 1/(1 – 0.8) =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Therefore, if a government </a:t>
            </a:r>
            <a:r>
              <a:rPr lang="en-US" i="1" dirty="0"/>
              <a:t>increases</a:t>
            </a:r>
            <a:r>
              <a:rPr lang="en-US" dirty="0"/>
              <a:t> (respectively, </a:t>
            </a:r>
            <a:r>
              <a:rPr lang="en-US" i="1" dirty="0"/>
              <a:t>decreases</a:t>
            </a:r>
            <a:r>
              <a:rPr lang="en-US" dirty="0"/>
              <a:t>) spending by $3 billion, real GDP will </a:t>
            </a:r>
            <a:r>
              <a:rPr lang="en-US" i="1" dirty="0"/>
              <a:t>increase</a:t>
            </a:r>
            <a:r>
              <a:rPr lang="en-US" dirty="0"/>
              <a:t> (respectively, </a:t>
            </a:r>
            <a:r>
              <a:rPr lang="en-US" i="1" dirty="0"/>
              <a:t>decrease</a:t>
            </a:r>
            <a:r>
              <a:rPr lang="en-US" dirty="0"/>
              <a:t>) by </a:t>
            </a:r>
            <a:r>
              <a:rPr lang="en-US" dirty="0" smtClean="0"/>
              <a:t>$15 </a:t>
            </a:r>
            <a:r>
              <a:rPr lang="en-US" dirty="0"/>
              <a:t>billion</a:t>
            </a:r>
          </a:p>
          <a:p>
            <a:pPr lvl="2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77298"/>
              </p:ext>
            </p:extLst>
          </p:nvPr>
        </p:nvGraphicFramePr>
        <p:xfrm>
          <a:off x="3178175" y="5487195"/>
          <a:ext cx="58356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" name="Equation" r:id="rId3" imgW="2145960" imgH="469800" progId="Equation.3">
                  <p:embed/>
                </p:oleObj>
              </mc:Choice>
              <mc:Fallback>
                <p:oleObj name="Equation" r:id="rId3" imgW="21459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175" y="5487195"/>
                        <a:ext cx="583565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Spending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the spending multiplier is </a:t>
            </a:r>
            <a:r>
              <a:rPr lang="en-US" b="1" dirty="0" smtClean="0"/>
              <a:t>1/(1 – MPC).</a:t>
            </a:r>
            <a:endParaRPr lang="en-US" dirty="0" smtClean="0"/>
          </a:p>
          <a:p>
            <a:pPr lvl="1"/>
            <a:r>
              <a:rPr lang="en-US" dirty="0" smtClean="0"/>
              <a:t>Example: If MPC = </a:t>
            </a:r>
            <a:r>
              <a:rPr lang="en-US" dirty="0" smtClean="0">
                <a:solidFill>
                  <a:srgbClr val="C00000"/>
                </a:solidFill>
              </a:rPr>
              <a:t>0.2</a:t>
            </a:r>
            <a:r>
              <a:rPr lang="en-US" dirty="0" smtClean="0"/>
              <a:t>, the spending multiplier = 1/(1 – 0.2) = </a:t>
            </a:r>
            <a:r>
              <a:rPr lang="en-US" dirty="0" smtClean="0">
                <a:solidFill>
                  <a:srgbClr val="C00000"/>
                </a:solidFill>
              </a:rPr>
              <a:t>1.25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Therefore, if a government </a:t>
            </a:r>
            <a:r>
              <a:rPr lang="en-US" i="1" dirty="0" smtClean="0"/>
              <a:t>increases</a:t>
            </a:r>
            <a:r>
              <a:rPr lang="en-US" dirty="0" smtClean="0"/>
              <a:t> (respectively, </a:t>
            </a:r>
            <a:r>
              <a:rPr lang="en-US" i="1" dirty="0" smtClean="0"/>
              <a:t>decreases</a:t>
            </a:r>
            <a:r>
              <a:rPr lang="en-US" dirty="0" smtClean="0"/>
              <a:t>) spending by $3 billion, real GDP will </a:t>
            </a:r>
            <a:r>
              <a:rPr lang="en-US" i="1" dirty="0" smtClean="0"/>
              <a:t>increase</a:t>
            </a:r>
            <a:r>
              <a:rPr lang="en-US" dirty="0" smtClean="0"/>
              <a:t> </a:t>
            </a:r>
            <a:r>
              <a:rPr lang="en-US" dirty="0"/>
              <a:t>(respectively, </a:t>
            </a:r>
            <a:r>
              <a:rPr lang="en-US" i="1" dirty="0" smtClean="0"/>
              <a:t>decrease</a:t>
            </a:r>
            <a:r>
              <a:rPr lang="en-US" dirty="0" smtClean="0"/>
              <a:t>) </a:t>
            </a:r>
            <a:r>
              <a:rPr lang="en-US" dirty="0"/>
              <a:t>by </a:t>
            </a:r>
            <a:r>
              <a:rPr lang="en-US" dirty="0" smtClean="0"/>
              <a:t>$3.75 billion</a:t>
            </a:r>
          </a:p>
          <a:p>
            <a:pPr lvl="1"/>
            <a:r>
              <a:rPr lang="en-US" dirty="0" smtClean="0"/>
              <a:t>Example: If MPC = </a:t>
            </a:r>
            <a:r>
              <a:rPr lang="en-US" dirty="0" smtClean="0">
                <a:solidFill>
                  <a:srgbClr val="FF0000"/>
                </a:solidFill>
              </a:rPr>
              <a:t>0.8</a:t>
            </a:r>
            <a:r>
              <a:rPr lang="en-US" dirty="0" smtClean="0"/>
              <a:t>, the spending multiplier = 1/(1 – 0.8) =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Therefore, if a government </a:t>
            </a:r>
            <a:r>
              <a:rPr lang="en-US" i="1" dirty="0"/>
              <a:t>increases</a:t>
            </a:r>
            <a:r>
              <a:rPr lang="en-US" dirty="0"/>
              <a:t> (respectively, </a:t>
            </a:r>
            <a:r>
              <a:rPr lang="en-US" i="1" dirty="0"/>
              <a:t>decreases</a:t>
            </a:r>
            <a:r>
              <a:rPr lang="en-US" dirty="0"/>
              <a:t>) spending by $3 billion, real GDP will </a:t>
            </a:r>
            <a:r>
              <a:rPr lang="en-US" i="1" dirty="0"/>
              <a:t>increase</a:t>
            </a:r>
            <a:r>
              <a:rPr lang="en-US" dirty="0"/>
              <a:t> (respectively, </a:t>
            </a:r>
            <a:r>
              <a:rPr lang="en-US" i="1" dirty="0"/>
              <a:t>decrease</a:t>
            </a:r>
            <a:r>
              <a:rPr lang="en-US" dirty="0"/>
              <a:t>) by </a:t>
            </a:r>
            <a:r>
              <a:rPr lang="en-US" dirty="0" smtClean="0"/>
              <a:t>$15 </a:t>
            </a:r>
            <a:r>
              <a:rPr lang="en-US" dirty="0"/>
              <a:t>billion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Keynesian Cross theory assumes that the economy is in a recession and, therefore, has unemployed resources.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Spending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the spending multiplier is </a:t>
            </a:r>
            <a:r>
              <a:rPr lang="en-US" b="1" dirty="0" smtClean="0"/>
              <a:t>1/(1 – MPC).</a:t>
            </a:r>
            <a:endParaRPr lang="en-US" dirty="0" smtClean="0"/>
          </a:p>
          <a:p>
            <a:pPr lvl="1"/>
            <a:r>
              <a:rPr lang="en-US" dirty="0"/>
              <a:t>Example: If MPC = </a:t>
            </a:r>
            <a:r>
              <a:rPr lang="en-US" dirty="0">
                <a:solidFill>
                  <a:srgbClr val="C00000"/>
                </a:solidFill>
              </a:rPr>
              <a:t>0.2</a:t>
            </a:r>
            <a:r>
              <a:rPr lang="en-US" dirty="0"/>
              <a:t>, the spending multiplier = 1/(1 – 0.2) = </a:t>
            </a:r>
            <a:r>
              <a:rPr lang="en-US" dirty="0">
                <a:solidFill>
                  <a:srgbClr val="C00000"/>
                </a:solidFill>
              </a:rPr>
              <a:t>1.25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Therefore, if a government </a:t>
            </a:r>
            <a:r>
              <a:rPr lang="en-US" i="1" dirty="0"/>
              <a:t>increases</a:t>
            </a:r>
            <a:r>
              <a:rPr lang="en-US" dirty="0"/>
              <a:t> (respectively, </a:t>
            </a:r>
            <a:r>
              <a:rPr lang="en-US" i="1" dirty="0"/>
              <a:t>decreases</a:t>
            </a:r>
            <a:r>
              <a:rPr lang="en-US" dirty="0"/>
              <a:t>) spending by $3 billion, real GDP will </a:t>
            </a:r>
            <a:r>
              <a:rPr lang="en-US" i="1" dirty="0"/>
              <a:t>increase</a:t>
            </a:r>
            <a:r>
              <a:rPr lang="en-US" dirty="0"/>
              <a:t> (respectively, </a:t>
            </a:r>
            <a:r>
              <a:rPr lang="en-US" i="1" dirty="0"/>
              <a:t>decrease</a:t>
            </a:r>
            <a:r>
              <a:rPr lang="en-US" dirty="0"/>
              <a:t>) by $3.75 billion</a:t>
            </a:r>
          </a:p>
          <a:p>
            <a:pPr lvl="1"/>
            <a:r>
              <a:rPr lang="en-US" dirty="0"/>
              <a:t>Example: If MPC = </a:t>
            </a:r>
            <a:r>
              <a:rPr lang="en-US" dirty="0">
                <a:solidFill>
                  <a:srgbClr val="FF0000"/>
                </a:solidFill>
              </a:rPr>
              <a:t>0.8</a:t>
            </a:r>
            <a:r>
              <a:rPr lang="en-US" dirty="0"/>
              <a:t>, the spending multiplier = 1/(1 – 0.8) =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Therefore, if a government </a:t>
            </a:r>
            <a:r>
              <a:rPr lang="en-US" i="1" dirty="0"/>
              <a:t>increases</a:t>
            </a:r>
            <a:r>
              <a:rPr lang="en-US" dirty="0"/>
              <a:t> (respectively, </a:t>
            </a:r>
            <a:r>
              <a:rPr lang="en-US" i="1" dirty="0"/>
              <a:t>decreases</a:t>
            </a:r>
            <a:r>
              <a:rPr lang="en-US" dirty="0"/>
              <a:t>) spending by $3 billion, real GDP will </a:t>
            </a:r>
            <a:r>
              <a:rPr lang="en-US" i="1" dirty="0"/>
              <a:t>increase</a:t>
            </a:r>
            <a:r>
              <a:rPr lang="en-US" dirty="0"/>
              <a:t> (respectively, </a:t>
            </a:r>
            <a:r>
              <a:rPr lang="en-US" i="1" dirty="0"/>
              <a:t>decrease</a:t>
            </a:r>
            <a:r>
              <a:rPr lang="en-US" dirty="0"/>
              <a:t>) by $15 billion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The bigger MPC is, the bigger the spending multiplier will be</a:t>
            </a:r>
            <a:r>
              <a:rPr lang="en-US" dirty="0" smtClean="0"/>
              <a:t>. (Why??)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77298"/>
              </p:ext>
            </p:extLst>
          </p:nvPr>
        </p:nvGraphicFramePr>
        <p:xfrm>
          <a:off x="3178175" y="5487195"/>
          <a:ext cx="58356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3" imgW="2145960" imgH="469800" progId="Equation.3">
                  <p:embed/>
                </p:oleObj>
              </mc:Choice>
              <mc:Fallback>
                <p:oleObj name="Equation" r:id="rId3" imgW="2145960" imgH="4698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175" y="5487195"/>
                        <a:ext cx="583565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9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Short-Run Macroeconomics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chapter, I will describe the </a:t>
            </a:r>
            <a:r>
              <a:rPr lang="en-US" dirty="0" smtClean="0">
                <a:solidFill>
                  <a:srgbClr val="0070C0"/>
                </a:solidFill>
              </a:rPr>
              <a:t>IS-LM theory </a:t>
            </a:r>
            <a:r>
              <a:rPr lang="en-US" dirty="0" smtClean="0"/>
              <a:t>of static short-run macroeconomics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Spending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the spending multiplier is </a:t>
            </a:r>
            <a:r>
              <a:rPr lang="en-US" b="1" dirty="0" smtClean="0"/>
              <a:t>1/(1 – MPC).</a:t>
            </a:r>
            <a:endParaRPr lang="en-US" dirty="0" smtClean="0"/>
          </a:p>
          <a:p>
            <a:pPr lvl="1"/>
            <a:r>
              <a:rPr lang="en-US" dirty="0"/>
              <a:t>Example: If MPC = </a:t>
            </a:r>
            <a:r>
              <a:rPr lang="en-US" dirty="0">
                <a:solidFill>
                  <a:srgbClr val="C00000"/>
                </a:solidFill>
              </a:rPr>
              <a:t>0.2</a:t>
            </a:r>
            <a:r>
              <a:rPr lang="en-US" dirty="0"/>
              <a:t>, the spending multiplier = 1/(1 – 0.2) = </a:t>
            </a:r>
            <a:r>
              <a:rPr lang="en-US" dirty="0">
                <a:solidFill>
                  <a:srgbClr val="C00000"/>
                </a:solidFill>
              </a:rPr>
              <a:t>1.25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Therefore, if a government </a:t>
            </a:r>
            <a:r>
              <a:rPr lang="en-US" i="1" dirty="0"/>
              <a:t>increases</a:t>
            </a:r>
            <a:r>
              <a:rPr lang="en-US" dirty="0"/>
              <a:t> (respectively, </a:t>
            </a:r>
            <a:r>
              <a:rPr lang="en-US" i="1" dirty="0"/>
              <a:t>decreases</a:t>
            </a:r>
            <a:r>
              <a:rPr lang="en-US" dirty="0"/>
              <a:t>) spending by $3 billion, real GDP will </a:t>
            </a:r>
            <a:r>
              <a:rPr lang="en-US" i="1" dirty="0"/>
              <a:t>increase</a:t>
            </a:r>
            <a:r>
              <a:rPr lang="en-US" dirty="0"/>
              <a:t> (respectively, </a:t>
            </a:r>
            <a:r>
              <a:rPr lang="en-US" i="1" dirty="0"/>
              <a:t>decrease</a:t>
            </a:r>
            <a:r>
              <a:rPr lang="en-US" dirty="0"/>
              <a:t>) by $3.75 billion</a:t>
            </a:r>
          </a:p>
          <a:p>
            <a:pPr lvl="1"/>
            <a:r>
              <a:rPr lang="en-US" dirty="0"/>
              <a:t>Example: If MPC = </a:t>
            </a:r>
            <a:r>
              <a:rPr lang="en-US" dirty="0">
                <a:solidFill>
                  <a:srgbClr val="FF0000"/>
                </a:solidFill>
              </a:rPr>
              <a:t>0.8</a:t>
            </a:r>
            <a:r>
              <a:rPr lang="en-US" dirty="0"/>
              <a:t>, the spending multiplier = 1/(1 – 0.8) =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Therefore, if a government </a:t>
            </a:r>
            <a:r>
              <a:rPr lang="en-US" i="1" dirty="0"/>
              <a:t>increases</a:t>
            </a:r>
            <a:r>
              <a:rPr lang="en-US" dirty="0"/>
              <a:t> (respectively, </a:t>
            </a:r>
            <a:r>
              <a:rPr lang="en-US" i="1" dirty="0"/>
              <a:t>decreases</a:t>
            </a:r>
            <a:r>
              <a:rPr lang="en-US" dirty="0"/>
              <a:t>) spending by $3 billion, real GDP will </a:t>
            </a:r>
            <a:r>
              <a:rPr lang="en-US" i="1" dirty="0"/>
              <a:t>increase</a:t>
            </a:r>
            <a:r>
              <a:rPr lang="en-US" dirty="0"/>
              <a:t> (respectively, </a:t>
            </a:r>
            <a:r>
              <a:rPr lang="en-US" i="1" dirty="0"/>
              <a:t>decrease</a:t>
            </a:r>
            <a:r>
              <a:rPr lang="en-US" dirty="0"/>
              <a:t>) by $15 billion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So, being big savers (low MPC) weakens the effect of government spending on real GDP.</a:t>
            </a:r>
          </a:p>
        </p:txBody>
      </p:sp>
    </p:spTree>
    <p:extLst>
      <p:ext uri="{BB962C8B-B14F-4D97-AF65-F5344CB8AC3E}">
        <p14:creationId xmlns:p14="http://schemas.microsoft.com/office/powerpoint/2010/main" val="3559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Tax-Cut </a:t>
            </a:r>
            <a:r>
              <a:rPr lang="en-US" dirty="0"/>
              <a:t>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Note that if </a:t>
                </a:r>
                <a:r>
                  <a:rPr lang="en-US" dirty="0" smtClean="0"/>
                  <a:t>net tax revenue 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 </a:t>
                </a:r>
                <a:r>
                  <a:rPr lang="en-US" i="1" dirty="0"/>
                  <a:t>decreases</a:t>
                </a:r>
                <a:r>
                  <a:rPr lang="en-US" dirty="0"/>
                  <a:t> by $1.00, then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en-US" i="1" dirty="0"/>
                  <a:t>increases</a:t>
                </a:r>
                <a:r>
                  <a:rPr lang="en-US" dirty="0"/>
                  <a:t> by $</a:t>
                </a:r>
                <a:r>
                  <a:rPr lang="en-US" i="1" dirty="0"/>
                  <a:t>C</a:t>
                </a:r>
                <a:r>
                  <a:rPr lang="en-US" baseline="-25000" dirty="0"/>
                  <a:t>y</a:t>
                </a:r>
                <a:r>
                  <a:rPr lang="en-US" dirty="0"/>
                  <a:t>/(1 – </a:t>
                </a:r>
                <a:r>
                  <a:rPr lang="en-US" i="1" dirty="0"/>
                  <a:t>C</a:t>
                </a:r>
                <a:r>
                  <a:rPr lang="en-US" baseline="-25000" dirty="0"/>
                  <a:t>y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As </a:t>
                </a:r>
                <a:r>
                  <a:rPr lang="en-US" i="1" dirty="0"/>
                  <a:t>C</a:t>
                </a:r>
                <a:r>
                  <a:rPr lang="en-US" baseline="-25000" dirty="0"/>
                  <a:t>y</a:t>
                </a:r>
                <a:r>
                  <a:rPr lang="en-US" dirty="0"/>
                  <a:t> is the marginal propensity to consume, </a:t>
                </a:r>
                <a:r>
                  <a:rPr lang="en-US" i="1" dirty="0"/>
                  <a:t>C</a:t>
                </a:r>
                <a:r>
                  <a:rPr lang="en-US" baseline="-25000" dirty="0"/>
                  <a:t>y </a:t>
                </a:r>
                <a:r>
                  <a:rPr lang="en-US" dirty="0"/>
                  <a:t>/(1 – </a:t>
                </a:r>
                <a:r>
                  <a:rPr lang="en-US" i="1" dirty="0"/>
                  <a:t>C</a:t>
                </a:r>
                <a:r>
                  <a:rPr lang="en-US" baseline="-25000" dirty="0"/>
                  <a:t>y</a:t>
                </a:r>
                <a:r>
                  <a:rPr lang="en-US" dirty="0"/>
                  <a:t>) may be written as </a:t>
                </a:r>
                <a:r>
                  <a:rPr lang="en-US" b="1" dirty="0">
                    <a:solidFill>
                      <a:srgbClr val="0070C0"/>
                    </a:solidFill>
                  </a:rPr>
                  <a:t>MPC/(1 – MPC)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This is the </a:t>
                </a:r>
                <a:r>
                  <a:rPr lang="en-US" b="1" dirty="0" smtClean="0"/>
                  <a:t>Keynesian Cross tax-cut </a:t>
                </a:r>
                <a:r>
                  <a:rPr lang="en-US" b="1" dirty="0"/>
                  <a:t>multiplier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Tax-Cut </a:t>
            </a:r>
            <a:r>
              <a:rPr lang="en-US" dirty="0"/>
              <a:t>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As the marginal propensity to consume is a positive fraction (0 &lt; MPC &lt; 1), </a:t>
                </a:r>
              </a:p>
              <a:p>
                <a:pPr lvl="1"/>
                <a:r>
                  <a:rPr lang="en-US" b="1" dirty="0"/>
                  <a:t>MPC/(1 – MPC) &lt; 1/(1 – MPC) </a:t>
                </a:r>
              </a:p>
              <a:p>
                <a:pPr lvl="1"/>
                <a:r>
                  <a:rPr lang="en-US" dirty="0"/>
                  <a:t>Tax-cut multiplier &lt; spending multiplier</a:t>
                </a:r>
              </a:p>
              <a:p>
                <a:pPr lvl="1"/>
                <a:r>
                  <a:rPr lang="en-US" dirty="0"/>
                  <a:t>That is, </a:t>
                </a:r>
                <a:r>
                  <a:rPr lang="en-US" b="1" dirty="0">
                    <a:solidFill>
                      <a:srgbClr val="0070C0"/>
                    </a:solidFill>
                  </a:rPr>
                  <a:t>a $1.00 tax cut provides a smaller boost to the economy than a $1.00 increase in government spending.</a:t>
                </a:r>
                <a:r>
                  <a:rPr lang="en-US" dirty="0"/>
                  <a:t> (Why</a:t>
                </a:r>
                <a:r>
                  <a:rPr lang="en-US" dirty="0" smtClean="0"/>
                  <a:t>??)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15200" y="5741119"/>
            <a:ext cx="470627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At this point, you should be able to do </a:t>
            </a:r>
            <a:r>
              <a:rPr lang="en-US" b="1" dirty="0" smtClean="0"/>
              <a:t>problems </a:t>
            </a:r>
            <a:r>
              <a:rPr lang="en-US" b="1" dirty="0"/>
              <a:t>1 </a:t>
            </a:r>
            <a:r>
              <a:rPr lang="en-US" b="1" dirty="0" smtClean="0"/>
              <a:t>and 2 (b) – (e) on </a:t>
            </a:r>
            <a:r>
              <a:rPr lang="en-US" b="1" dirty="0"/>
              <a:t>page </a:t>
            </a:r>
            <a:r>
              <a:rPr lang="en-US" b="1" dirty="0" smtClean="0"/>
              <a:t>330 </a:t>
            </a:r>
            <a:r>
              <a:rPr lang="en-US" b="1" dirty="0"/>
              <a:t>of the textbook. Please </a:t>
            </a:r>
            <a:r>
              <a:rPr lang="en-US" b="1" dirty="0" smtClean="0"/>
              <a:t>try.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48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Tax-Cut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is it that </a:t>
            </a:r>
            <a:r>
              <a:rPr lang="en-US" b="1" dirty="0">
                <a:solidFill>
                  <a:srgbClr val="0070C0"/>
                </a:solidFill>
              </a:rPr>
              <a:t>a $1.00 tax cut provides a smaller boost to the economy than a $1.00 increase in government </a:t>
            </a:r>
            <a:r>
              <a:rPr lang="en-US" b="1" dirty="0" smtClean="0">
                <a:solidFill>
                  <a:srgbClr val="0070C0"/>
                </a:solidFill>
              </a:rPr>
              <a:t>spending?</a:t>
            </a:r>
          </a:p>
          <a:p>
            <a:r>
              <a:rPr lang="en-US" dirty="0"/>
              <a:t>A</a:t>
            </a:r>
            <a:r>
              <a:rPr lang="en-US" dirty="0" smtClean="0"/>
              <a:t> $1 increase in government spending is guaranteed to increase national income by $1 right away </a:t>
            </a:r>
          </a:p>
          <a:p>
            <a:pPr lvl="1"/>
            <a:r>
              <a:rPr lang="en-US" dirty="0" smtClean="0"/>
              <a:t>(because the money spent by the government can’t disappear into thin air; it must end up in people’s pockets).</a:t>
            </a:r>
          </a:p>
          <a:p>
            <a:r>
              <a:rPr lang="en-US" dirty="0" smtClean="0"/>
              <a:t>But a fraction 1 – MPC of a $1 tax cut will be saved.</a:t>
            </a:r>
          </a:p>
          <a:p>
            <a:r>
              <a:rPr lang="en-US" dirty="0" smtClean="0"/>
              <a:t>So, the tax cut will not have as big an effect as direct government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Tax-Cut </a:t>
            </a:r>
            <a:r>
              <a:rPr lang="en-US" dirty="0"/>
              <a:t>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/>
                  <a:t>MPC = </a:t>
                </a:r>
                <a:r>
                  <a:rPr lang="en-US" dirty="0">
                    <a:solidFill>
                      <a:srgbClr val="C00000"/>
                    </a:solidFill>
                  </a:rPr>
                  <a:t>0.2</a:t>
                </a:r>
                <a:r>
                  <a:rPr lang="en-US" dirty="0"/>
                  <a:t>, the tax-cut multiplier = 0.2/(1 – 0.2) = </a:t>
                </a:r>
                <a:r>
                  <a:rPr lang="en-US" dirty="0">
                    <a:solidFill>
                      <a:srgbClr val="C00000"/>
                    </a:solidFill>
                  </a:rPr>
                  <a:t>0.25</a:t>
                </a:r>
                <a:r>
                  <a:rPr lang="en-US" dirty="0"/>
                  <a:t> &lt; </a:t>
                </a:r>
                <a:r>
                  <a:rPr lang="en-US" dirty="0" smtClean="0"/>
                  <a:t>1.</a:t>
                </a:r>
              </a:p>
              <a:p>
                <a:pPr lvl="2"/>
                <a:r>
                  <a:rPr lang="en-US" dirty="0"/>
                  <a:t>Therefore, if the government </a:t>
                </a:r>
                <a:r>
                  <a:rPr lang="en-US" i="1" dirty="0"/>
                  <a:t>cuts</a:t>
                </a:r>
                <a:r>
                  <a:rPr lang="en-US" dirty="0"/>
                  <a:t> (respectively, </a:t>
                </a:r>
                <a:r>
                  <a:rPr lang="en-US" i="1" dirty="0"/>
                  <a:t>raises</a:t>
                </a:r>
                <a:r>
                  <a:rPr lang="en-US" dirty="0"/>
                  <a:t>) taxes by $3 billion, real GDP will </a:t>
                </a:r>
                <a:r>
                  <a:rPr lang="en-US" i="1" dirty="0"/>
                  <a:t>increase</a:t>
                </a:r>
                <a:r>
                  <a:rPr lang="en-US" dirty="0"/>
                  <a:t> (respectively, </a:t>
                </a:r>
                <a:r>
                  <a:rPr lang="en-US" i="1" dirty="0"/>
                  <a:t>decrease</a:t>
                </a:r>
                <a:r>
                  <a:rPr lang="en-US" dirty="0"/>
                  <a:t>) by </a:t>
                </a:r>
                <a:r>
                  <a:rPr lang="en-US" dirty="0" smtClean="0"/>
                  <a:t>$0.75 </a:t>
                </a:r>
                <a:r>
                  <a:rPr lang="en-US" dirty="0"/>
                  <a:t>billion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/>
                  <a:t>MPC = </a:t>
                </a:r>
                <a:r>
                  <a:rPr lang="en-US" dirty="0">
                    <a:solidFill>
                      <a:srgbClr val="FF0000"/>
                    </a:solidFill>
                  </a:rPr>
                  <a:t>0.8</a:t>
                </a:r>
                <a:r>
                  <a:rPr lang="en-US" dirty="0"/>
                  <a:t>, the tax-cut multiplier = 0.8/(1 – 0.8) = </a:t>
                </a:r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  <a:r>
                  <a:rPr lang="en-US" dirty="0"/>
                  <a:t> &gt; 1.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Therefore</a:t>
                </a:r>
                <a:r>
                  <a:rPr lang="en-US" dirty="0"/>
                  <a:t>, if the government </a:t>
                </a:r>
                <a:r>
                  <a:rPr lang="en-US" i="1" dirty="0" smtClean="0"/>
                  <a:t>cuts</a:t>
                </a:r>
                <a:r>
                  <a:rPr lang="en-US" dirty="0" smtClean="0"/>
                  <a:t> (respectively, </a:t>
                </a:r>
                <a:r>
                  <a:rPr lang="en-US" i="1" dirty="0" smtClean="0"/>
                  <a:t>raises</a:t>
                </a:r>
                <a:r>
                  <a:rPr lang="en-US" dirty="0" smtClean="0"/>
                  <a:t>) </a:t>
                </a:r>
                <a:r>
                  <a:rPr lang="en-US" dirty="0"/>
                  <a:t>taxes by $3 billion, real GDP will </a:t>
                </a:r>
                <a:r>
                  <a:rPr lang="en-US" i="1" dirty="0"/>
                  <a:t>increase</a:t>
                </a:r>
                <a:r>
                  <a:rPr lang="en-US" dirty="0"/>
                  <a:t> (respectively, </a:t>
                </a:r>
                <a:r>
                  <a:rPr lang="en-US" i="1" dirty="0" smtClean="0"/>
                  <a:t>decrease</a:t>
                </a:r>
                <a:r>
                  <a:rPr lang="en-US" dirty="0" smtClean="0"/>
                  <a:t>) by </a:t>
                </a:r>
                <a:r>
                  <a:rPr lang="en-US" dirty="0"/>
                  <a:t>$12 </a:t>
                </a:r>
                <a:r>
                  <a:rPr lang="en-US" dirty="0" smtClean="0"/>
                  <a:t>billion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So, being big savers (low MPC) weakens the effect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taxes </a:t>
                </a:r>
                <a:r>
                  <a:rPr lang="en-US" dirty="0">
                    <a:solidFill>
                      <a:srgbClr val="0070C0"/>
                    </a:solidFill>
                  </a:rPr>
                  <a:t>on real GDP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Balanced-Budget Multiplier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Recall from Ch. 3 that the government’s saving is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–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 government that wishes to keep its budget balanced will need to match any change in government purchases (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with an equal change in it net tax revenue (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5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Balanced-Budget Multiplier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one dollar increase in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will </a:t>
                </a:r>
                <a:r>
                  <a:rPr lang="en-US" i="1" dirty="0" smtClean="0"/>
                  <a:t>increase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dollars</a:t>
                </a:r>
              </a:p>
              <a:p>
                <a:r>
                  <a:rPr lang="en-US" dirty="0"/>
                  <a:t>A one dollar increase in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</a:t>
                </a:r>
                <a:r>
                  <a:rPr lang="en-US" dirty="0"/>
                  <a:t>will </a:t>
                </a:r>
                <a:r>
                  <a:rPr lang="en-US" i="1" dirty="0" smtClean="0"/>
                  <a:t>decrease</a:t>
                </a:r>
                <a:r>
                  <a:rPr lang="en-US" dirty="0" smtClean="0"/>
                  <a:t> </a:t>
                </a:r>
                <a:r>
                  <a:rPr lang="en-US" i="1" dirty="0"/>
                  <a:t>Y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dollars</a:t>
                </a:r>
              </a:p>
              <a:p>
                <a:r>
                  <a:rPr lang="en-US" dirty="0" smtClean="0"/>
                  <a:t>So the overall effect of this balanced-budget increase in both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that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will </a:t>
                </a:r>
                <a:r>
                  <a:rPr lang="en-US" i="1" dirty="0" smtClean="0"/>
                  <a:t>increase</a:t>
                </a:r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dollar.</a:t>
                </a:r>
              </a:p>
              <a:p>
                <a:r>
                  <a:rPr lang="en-US" dirty="0" smtClean="0"/>
                  <a:t>That is,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the Keynesian Cross balanced-budget multiplier is 1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Multipliers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361752"/>
              </p:ext>
            </p:extLst>
          </p:nvPr>
        </p:nvGraphicFramePr>
        <p:xfrm>
          <a:off x="609599" y="1747402"/>
          <a:ext cx="7809528" cy="33712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91458">
                  <a:extLst>
                    <a:ext uri="{9D8B030D-6E8A-4147-A177-3AD203B41FA5}">
                      <a16:colId xmlns:a16="http://schemas.microsoft.com/office/drawing/2014/main" val="1974402043"/>
                    </a:ext>
                  </a:extLst>
                </a:gridCol>
                <a:gridCol w="2103437">
                  <a:extLst>
                    <a:ext uri="{9D8B030D-6E8A-4147-A177-3AD203B41FA5}">
                      <a16:colId xmlns:a16="http://schemas.microsoft.com/office/drawing/2014/main" val="1432605231"/>
                    </a:ext>
                  </a:extLst>
                </a:gridCol>
                <a:gridCol w="1912937">
                  <a:extLst>
                    <a:ext uri="{9D8B030D-6E8A-4147-A177-3AD203B41FA5}">
                      <a16:colId xmlns:a16="http://schemas.microsoft.com/office/drawing/2014/main" val="1055660955"/>
                    </a:ext>
                  </a:extLst>
                </a:gridCol>
                <a:gridCol w="2901696">
                  <a:extLst>
                    <a:ext uri="{9D8B030D-6E8A-4147-A177-3AD203B41FA5}">
                      <a16:colId xmlns:a16="http://schemas.microsoft.com/office/drawing/2014/main" val="3589569216"/>
                    </a:ext>
                  </a:extLst>
                </a:gridCol>
              </a:tblGrid>
              <a:tr h="551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>
                          <a:effectLst/>
                        </a:rPr>
                        <a:t>MPC</a:t>
                      </a:r>
                      <a:br>
                        <a:rPr lang="en-US" sz="2000" u="none" strike="noStrike" dirty="0" smtClean="0">
                          <a:effectLst/>
                        </a:rPr>
                      </a:br>
                      <a:r>
                        <a:rPr lang="en-US" sz="2000" u="none" strike="noStrike" dirty="0" smtClean="0">
                          <a:effectLst/>
                        </a:rPr>
                        <a:t>(a)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Spending </a:t>
                      </a:r>
                      <a:r>
                        <a:rPr lang="en-US" sz="2000" u="none" strike="noStrike" dirty="0" smtClean="0">
                          <a:effectLst/>
                        </a:rPr>
                        <a:t>Multiplier</a:t>
                      </a:r>
                      <a:br>
                        <a:rPr lang="en-US" sz="2000" u="none" strike="noStrike" dirty="0" smtClean="0">
                          <a:effectLst/>
                        </a:rPr>
                      </a:br>
                      <a:r>
                        <a:rPr lang="en-US" sz="2000" u="none" strike="noStrike" dirty="0" smtClean="0">
                          <a:effectLst/>
                        </a:rPr>
                        <a:t>(b)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Tax-Cut </a:t>
                      </a:r>
                      <a:r>
                        <a:rPr lang="en-US" sz="2000" u="none" strike="noStrike" dirty="0" smtClean="0">
                          <a:effectLst/>
                        </a:rPr>
                        <a:t>Multiplier</a:t>
                      </a:r>
                      <a:br>
                        <a:rPr lang="en-US" sz="2000" u="none" strike="noStrike" dirty="0" smtClean="0">
                          <a:effectLst/>
                        </a:rPr>
                      </a:br>
                      <a:r>
                        <a:rPr lang="en-US" sz="2000" u="none" strike="noStrike" dirty="0" smtClean="0">
                          <a:effectLst/>
                        </a:rPr>
                        <a:t>(c)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Balanced-Budget </a:t>
                      </a:r>
                      <a:r>
                        <a:rPr lang="en-US" sz="2000" u="none" strike="noStrike" dirty="0" smtClean="0">
                          <a:effectLst/>
                        </a:rPr>
                        <a:t>Multiplier</a:t>
                      </a:r>
                      <a:br>
                        <a:rPr lang="en-US" sz="2000" u="none" strike="noStrike" dirty="0" smtClean="0">
                          <a:effectLst/>
                        </a:rPr>
                      </a:br>
                      <a:r>
                        <a:rPr lang="en-US" sz="2000" u="none" strike="noStrike" dirty="0" smtClean="0">
                          <a:effectLst/>
                        </a:rPr>
                        <a:t>(b) – (c)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127235008"/>
                  </a:ext>
                </a:extLst>
              </a:tr>
              <a:tr h="551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1.11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0.11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660197496"/>
                  </a:ext>
                </a:extLst>
              </a:tr>
              <a:tr h="551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30390053"/>
                  </a:ext>
                </a:extLst>
              </a:tr>
              <a:tr h="551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2.00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746390900"/>
                  </a:ext>
                </a:extLst>
              </a:tr>
              <a:tr h="551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5.00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4.00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96568278"/>
                  </a:ext>
                </a:extLst>
              </a:tr>
              <a:tr h="551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10.00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9.00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69294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1884" y="1747402"/>
            <a:ext cx="32741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Note again that if people save more (lower MPC), the spending and tax-cut multipliers are smaller.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Therefore, in short-run macroeconomics, low-saving weakens the effectiveness of government fiscal (or taxing and spending) policy.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practice of changing the levels of  government spending (</a:t>
            </a:r>
            <a:r>
              <a:rPr lang="en-US" i="1" dirty="0" smtClean="0"/>
              <a:t>G</a:t>
            </a:r>
            <a:r>
              <a:rPr lang="en-US" dirty="0" smtClean="0"/>
              <a:t>) and/or taxes (</a:t>
            </a:r>
            <a:r>
              <a:rPr lang="en-US" i="1" dirty="0" smtClean="0"/>
              <a:t>T</a:t>
            </a:r>
            <a:r>
              <a:rPr lang="en-US" dirty="0" smtClean="0"/>
              <a:t>) in order to affect the macroeconomic outcome is called </a:t>
            </a:r>
            <a:r>
              <a:rPr lang="en-US" b="1" dirty="0" smtClean="0"/>
              <a:t>fiscal policy</a:t>
            </a:r>
          </a:p>
          <a:p>
            <a:pPr lvl="1"/>
            <a:r>
              <a:rPr lang="en-US" dirty="0" smtClean="0"/>
              <a:t>Spending more </a:t>
            </a:r>
            <a:r>
              <a:rPr lang="en-US" dirty="0"/>
              <a:t>(</a:t>
            </a:r>
            <a:r>
              <a:rPr lang="en-US" i="1" dirty="0" smtClean="0"/>
              <a:t>G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↑</a:t>
            </a:r>
            <a:r>
              <a:rPr lang="en-US" dirty="0" smtClean="0"/>
              <a:t>) and/or cutting taxes </a:t>
            </a:r>
            <a:r>
              <a:rPr lang="en-US" dirty="0"/>
              <a:t>(</a:t>
            </a:r>
            <a:r>
              <a:rPr lang="en-US" i="1" dirty="0" smtClean="0"/>
              <a:t>T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↓</a:t>
            </a:r>
            <a:r>
              <a:rPr lang="en-US" dirty="0" smtClean="0"/>
              <a:t>) is called </a:t>
            </a:r>
            <a:r>
              <a:rPr lang="en-US" i="1" dirty="0" smtClean="0"/>
              <a:t>expansionary</a:t>
            </a:r>
            <a:r>
              <a:rPr lang="en-US" dirty="0" smtClean="0"/>
              <a:t> fiscal policy (or “stimulus”)</a:t>
            </a:r>
          </a:p>
          <a:p>
            <a:pPr lvl="2"/>
            <a:r>
              <a:rPr lang="en-US" dirty="0" smtClean="0"/>
              <a:t>This </a:t>
            </a:r>
            <a:r>
              <a:rPr lang="en-US" i="1" dirty="0" smtClean="0"/>
              <a:t>decreases</a:t>
            </a:r>
            <a:r>
              <a:rPr lang="en-US" dirty="0" smtClean="0"/>
              <a:t> government saving </a:t>
            </a:r>
            <a:r>
              <a:rPr lang="en-US" dirty="0"/>
              <a:t>(</a:t>
            </a:r>
            <a:r>
              <a:rPr lang="en-US" i="1" dirty="0" smtClean="0"/>
              <a:t>T</a:t>
            </a:r>
            <a:r>
              <a:rPr lang="en-US" dirty="0" smtClean="0"/>
              <a:t> – </a:t>
            </a:r>
            <a:r>
              <a:rPr lang="en-US" i="1" dirty="0" smtClean="0"/>
              <a:t>G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↓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/>
              <a:t>Spending </a:t>
            </a:r>
            <a:r>
              <a:rPr lang="en-US" dirty="0" smtClean="0"/>
              <a:t>less (</a:t>
            </a:r>
            <a:r>
              <a:rPr lang="en-US" i="1" dirty="0" smtClean="0"/>
              <a:t>G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↓</a:t>
            </a:r>
            <a:r>
              <a:rPr lang="en-US" dirty="0" smtClean="0"/>
              <a:t>) </a:t>
            </a:r>
            <a:r>
              <a:rPr lang="en-US" dirty="0"/>
              <a:t>and/or </a:t>
            </a:r>
            <a:r>
              <a:rPr lang="en-US" dirty="0" smtClean="0"/>
              <a:t>raising taxes </a:t>
            </a:r>
            <a:r>
              <a:rPr lang="en-US" dirty="0"/>
              <a:t>(</a:t>
            </a:r>
            <a:r>
              <a:rPr lang="en-US" i="1" dirty="0" smtClean="0"/>
              <a:t>T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↑</a:t>
            </a:r>
            <a:r>
              <a:rPr lang="en-US" dirty="0" smtClean="0"/>
              <a:t>) </a:t>
            </a:r>
            <a:r>
              <a:rPr lang="en-US" dirty="0"/>
              <a:t>is called </a:t>
            </a:r>
            <a:r>
              <a:rPr lang="en-US" i="1" dirty="0" smtClean="0"/>
              <a:t>contractionary </a:t>
            </a:r>
            <a:r>
              <a:rPr lang="en-US" dirty="0" smtClean="0"/>
              <a:t>fiscal </a:t>
            </a:r>
            <a:r>
              <a:rPr lang="en-US" dirty="0"/>
              <a:t>policy (or “austerity” or “belt tightening”)</a:t>
            </a:r>
            <a:endParaRPr lang="en-US" dirty="0" smtClean="0"/>
          </a:p>
          <a:p>
            <a:pPr lvl="2"/>
            <a:r>
              <a:rPr lang="en-US" dirty="0"/>
              <a:t>This </a:t>
            </a:r>
            <a:r>
              <a:rPr lang="en-US" i="1" dirty="0" smtClean="0"/>
              <a:t>increases</a:t>
            </a:r>
            <a:r>
              <a:rPr lang="en-US" dirty="0" smtClean="0"/>
              <a:t> </a:t>
            </a:r>
            <a:r>
              <a:rPr lang="en-US" dirty="0"/>
              <a:t>government saving (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en-US" i="1" dirty="0" smtClean="0"/>
              <a:t>G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↑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ANd9GcSZDYnZ3LnFSNsvgmwbBYWeGk83SHWz9HtIEgjdJCjNSkl5hY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61" y="180975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35861" cy="1143000"/>
          </a:xfrm>
        </p:spPr>
        <p:txBody>
          <a:bodyPr/>
          <a:lstStyle/>
          <a:p>
            <a:r>
              <a:rPr lang="en-US" dirty="0" smtClean="0"/>
              <a:t>Tax Cuts: JFK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3586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Kennedy cut personal and corporate income taxes in 1964</a:t>
            </a:r>
          </a:p>
          <a:p>
            <a:r>
              <a:rPr lang="en-US" dirty="0" smtClean="0"/>
              <a:t>An economic boom followed. </a:t>
            </a:r>
          </a:p>
          <a:p>
            <a:pPr lvl="1"/>
            <a:r>
              <a:rPr lang="en-US" dirty="0" smtClean="0"/>
              <a:t>GDP grew 5.3% in 1964 and 6.0 in 1965. </a:t>
            </a:r>
          </a:p>
          <a:p>
            <a:pPr lvl="1"/>
            <a:r>
              <a:rPr lang="en-US" dirty="0" smtClean="0"/>
              <a:t>Unemployment fell from 5.7% in 1963 to 5.2% in 1964 to 4.5% in 1965.</a:t>
            </a:r>
          </a:p>
          <a:p>
            <a:r>
              <a:rPr lang="en-US" dirty="0" smtClean="0"/>
              <a:t>However, it is not easy to prove that the tax cuts caused the boom</a:t>
            </a:r>
          </a:p>
          <a:p>
            <a:r>
              <a:rPr lang="en-US" dirty="0" smtClean="0"/>
              <a:t>Even when they agree that the tax cuts caused the boom, economists can’t agree on the reason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goods market in the short run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Cuts: JFK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Keynesians argued that the tax cuts boosted demand, which led to higher production and falling unemployment</a:t>
            </a:r>
          </a:p>
          <a:p>
            <a:r>
              <a:rPr lang="en-US" dirty="0" smtClean="0"/>
              <a:t>Supply-siders argued that demand had nothing to do with it. The tax cuts gave people the incentive to work harder. So, </a:t>
            </a:r>
            <a:r>
              <a:rPr lang="en-US" i="1" dirty="0" smtClean="0"/>
              <a:t>L</a:t>
            </a:r>
            <a:r>
              <a:rPr lang="en-US" dirty="0" smtClean="0"/>
              <a:t> increased. Therefore,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) also increased.</a:t>
            </a:r>
          </a:p>
          <a:p>
            <a:pPr lvl="1"/>
            <a:r>
              <a:rPr lang="en-US" dirty="0" smtClean="0"/>
              <a:t>Personally, I feel this argument doesn’t explain why the unemployment rate fell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87" y="123827"/>
            <a:ext cx="1779349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685987" cy="1143000"/>
          </a:xfrm>
        </p:spPr>
        <p:txBody>
          <a:bodyPr/>
          <a:lstStyle/>
          <a:p>
            <a:r>
              <a:rPr lang="en-US" dirty="0"/>
              <a:t>Tax Cuts: </a:t>
            </a:r>
            <a:r>
              <a:rPr lang="en-US" dirty="0" smtClean="0"/>
              <a:t>GWB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68598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Bush cut taxes in 2001 and 2003</a:t>
            </a:r>
          </a:p>
          <a:p>
            <a:r>
              <a:rPr lang="en-US" dirty="0" smtClean="0"/>
              <a:t>After the second tax cut, a weak recovery from the 2001 recession turned into a strong recovery</a:t>
            </a:r>
          </a:p>
          <a:p>
            <a:pPr lvl="1"/>
            <a:r>
              <a:rPr lang="en-US" dirty="0" smtClean="0"/>
              <a:t>GDP grew 4.4% in 2004</a:t>
            </a:r>
          </a:p>
          <a:p>
            <a:pPr lvl="1"/>
            <a:r>
              <a:rPr lang="en-US" dirty="0" smtClean="0"/>
              <a:t>Unemployment fell from its peak of 6.3% in June 2003 to 5.4% in December 2004</a:t>
            </a:r>
          </a:p>
          <a:p>
            <a:r>
              <a:rPr lang="en-US" dirty="0" smtClean="0"/>
              <a:t>In justifying his tax cut, Bush used the Keynesian explanation: </a:t>
            </a:r>
          </a:p>
          <a:p>
            <a:pPr lvl="1"/>
            <a:r>
              <a:rPr lang="en-US" dirty="0" smtClean="0"/>
              <a:t>“When people have more money, they can spend it on goods and services. … when they demand an additional good or service, somebody will produce the good or service.”</a:t>
            </a:r>
            <a:endParaRPr lang="en-US" dirty="0"/>
          </a:p>
        </p:txBody>
      </p:sp>
      <p:sp>
        <p:nvSpPr>
          <p:cNvPr id="4" name="AutoShape 2" descr="data:image/jpg;base64,/9j/4AAQSkZJRgABAQAAAQABAAD/2wCEAAkGBhQSERUUExQWFRUWGBcYFRgXFxQXFxUYGBQVFxYVGBQXHCYeGBkjGRQYHy8gJCcpLCwsFh4xNTAqNSYrLCkBCQoKDgwOGg8PGiwkHCQsKSwpLCwsLCwsLCwpKSwsLCwsKSwsKSwsLCksLCwsKSwsLCwsKSkpLCksLCwpLCwsLP/AABEIAP0AxwMBIgACEQEDEQH/xAAcAAAABwEBAAAAAAAAAAAAAAAAAgMEBQYHAQj/xABBEAABAwIDBQUGBAQFAwUAAAABAAIDBBEFITEGEkFRYRMicYGRBzKhscHwFEJS0SNykvEVJGKC4RaisggzQ1Nj/8QAGwEAAgMBAQEAAAAAAAAAAAAAAAECAwQFBgf/xAAqEQACAgICAgECBgMBAAAAAAAAAQIRAyESMQRBEyJxBTJCUZHRgaGxYf/aAAwDAQACEQMRAD8AkvZpiWGMc1kNhKeLvePqr9tJCJKd8XaBjng7uYB0XmDZqs7KrgeTYB4ueisPtF2zdVVYMT3NbELNLSRnxOXkFe427I17KzjuDyU0zo5AbgnP9Q5gqz7AVcA7g7s54nj4KqYhi8s9u1eXEaE6+qPs3ViKrje7QOF/CxCb2ySezUPaFs46anY6OQFzBcx3z/uqVsPU7sjm6E8/vomO1G0T5al8kbiAMm2OVvBRWG15EoeTnnf0UetEl2P9qqV7Kt5fmH5g8LclKbP4hQx7plY4v5nS6rFTiT5MnHeAJtfUZpKTMIT0JvZ6ToMQa+nD94MYdL8VkHtGwB0cxnD99j+N77vTwTXaHagvpYaeMndaAXEcxwVf/wAQkLNwvcW8ib/NNKgdIVwuWJpcJG3LhYHkmD27riOqEmQvySlbMHvBbyF1XMlF6G9Q5ItS07ckkBmoIUuxw0pCXVLNSMuqBvoVpNU8rapu4AFGxuslp3AtFlFrY1Ko0LRuSkru6mMZTh3uoonGehmgggpFAEEEEAWzBZbMC6m2DOvGAgoWaexjNh72MY9w7rh3TwTeMrW9jdn21mHCKYbutidW8iEx2o2fpMPoyGDflf3Q52pPP6rYmrMpl7zZw6p2/DntjEtu442v1TOXgtd2R2ZNThnYSN3XOJLSRmMzY/JLVsDJnN1TeClc+4aL2FytF20wqnw+MU8fflcO+452VX2TZ/mrEZFpB80pJOmNIgqd2akIsPe6N0jRdrfe6ImI0gZO9rdAclpnsnwVz45xJGdx4y3hrlwulHS2DMtAzsFIYXgzpeLWNvq7eOnABoJ+St2PUNLh5fHHZ8xObj3hE08ALWLrH6qBoYi43Em6BwLhfmeZ9AoSnXRbHHe2TlNsbTWBk7V36rfwxn1INh4lPodnKSOzmU7XEcZH3BHDIkZ+AATWiq2sZcubrmC07pPi5+ZTStxrePcawW/Ta9+liqXNsvWOKJWrwinsbxwjmBvXGnL91C1ez9Oc22GtiL9eDjkmQxENv/DcSdXOc4n0txTiDv5tNjyNi137H75pcmPiiKl2fzO47ycCPjyURXYc9h7zTbmMx6hXSmkGjsjyzy8Bnb0KWlhu052Nv5j/AEG1/vRS5EJY0zOUY6Kz1uHBuZs5vEhouL+OfoUbENnKbs2ujlfdwuQQ0gHllmmnZU8bRV4ynPBcnoXMzyIOhH3kjM0QxRVaYyQXXLiZWBBBBAE7gb+6giYEciEFA0x6RqPsw2hdVb4ks1jBd1tE62twumr6dxgma58VyzMcNQVlGD7ROp4ZY2ZOlAF+Q4/VR9JOWuJaSD0Nlpj2Z2xxR1PYyhzmB247NpW47EbRw1MBnsWiM2cOWQ09Vgz3Z3PFT2BbSmCinhb70py6AgAptXoSLV7QKakq71FLMHOHvMJ+7KkYDVlk7bfmyKi5bgZI1PVbjmv/AEm6G60NPZNVle2CtL2tDrHR2l1a5/a5J+HMcUIZIcgRYho4utbM+OXFZ1LJ2krnkam/3zTgkW5E/AKqUtUWRjbscNDpXEvNyTdxJJzPEnieuaWM+7cD48lxrw1thckjwtccuJtxR6Kk3vy3WeUqNUIN6QVr3Wvc+vBKwxknifn6lPP8MNsh5cE7pcNLh3t4c7W9LH6KHNFyxSIz8K46Nv8A7s/ondBCQ4XFud7G48R9R58VNxYC2+RPp+yf/wDTfIm/W1vkl8iLFgZFSYZvfpPj8Bf5fPgiSN3RbJp0sbX6/m+isNPg0jcvfHJwbp8/p0S5whxFuza0eJI/oNwj5UR+CVlI7EgkkZHI8Lj75W0RamJgsPcFgcg0HjxLb287Zq5yYMOVvv4KIxjBLt7oN+maispOWDRVZKPLS4Phn5jXLzUNNCWkg/3HNWCJpYbEA8CSCR1BGv8AfMJLGoGkZaj5f8LQnZinEqj9SuI8ozKIrDEBBBBAEvgDu8VxJ4I7voKD7NMPyiuO4K+nlDCCb5t6hM2REEhwIPIrXqnd3GOcwOLR3XEcgsoq60yzyPPE/LJaFVlElQrhVAZ5WRjVxsEfFcJfTzOieLOb8RwIVk9nmy876mObd3Y2OvvHjkdB5rZK7Z+mcTWSsDnsaQMtLZ3sp2lVkDzhVUrmZPaWki4uLLmE4SZxJbVjd75p/tHixqZ3yHIEkNHJoOSXwKF0NNNMfzjcb5m1/j8Ep92SirdEJu5Boyv7xSjYc+ZXB809pYciT5dOqytmiMbHGH0+84/fkrNRUo5dVG4RFYKcp5LLHOVs6+GCiheCmadfsqTpqRttNEypRfTxUxSRm2Z/5VTNKQ4poRwAT1jEWOEJdjc1AegjG20XJSnUcXLRKfhvuwQRbRCTJjOxT1XRWHgousp7KSDTKRtRhxA7VmRb7w5hV+rkO6Ht04+P3xH1Wg10IcxwPEG6p0NFeOSMjNpy+P35rVilejB5GOtlSxCGxuPdOnTp9800U9Q4e2Z5Y7LiD8/vopaLZOMcytNo5bxtvRS10K8DZeIflXf8AiH5U7QvjZU8KdZ64rZ+AY3QBBRdMtiqVFqxfbSGlggpyzfJYDIeLcv3WaYy6Mzl8Ju12duRTapnc92843Kb041Wj3RnbNA2D9odRHNFAd1zC8NzGYBWg7U+1WOknMLo99pAva2V1hdBOYpGyDVpDvRKYliDp5XSP1cfsKXG+xExtdJSySdrTGwfm5n6SovDK13ZTMJO4BcDLXeGl0ycUKB+Tuv39+KWQlB/UK00Vz+/xUxAy5FuFgOpP7BR1LEXeufldTtNHZtx1t48Phf0WORtxodUQt5qRhF1HUegUlTfVY2dWPQ/ojnlorHRM/uq9S6hTdHKRqVFlhLWA14+qWgi9E0bMncBI1UQdit80tGbcE0kkz+a72/j8E7INWK1LhnkoatN/vipKSX7/souragcVRD1jbBV91Oe0JGVwQ7xt9+as1SPv1UHK60pH6vgeB8jZWY3srzbiUaZ5iqL6EOPr+yWk2pf0CNtGz+Je1szf1y/b/aq9VnvGy3LZxsj4k1/1DI7QpN2Iyn8yY4c24KfxsCdCTtCZmefzFBOwwIJ0BCzHJFpQuVJyVt2S2H/ABIDnzNjZ4jePror/wBRmocYvsO5lDDVR3dvAb4Gdr2sfj8VEybKTsgM0jOzYNN7InwC9GbOYdFHAyId9jWhueemhWXe3SaQTRx7pEIFwfyl3LyUlK2MyuTQoUAyPiL+C6RklcM91w5WJ0uc+WqhlJY/zEjSQEBvU3PnwUnBINwN5XPruj5E+qZYfODkdbj5EfOy5+J+R9f7gLHI3wJejOSkICo+lyaPBdkqSBlqsj2dNaRP0soBUxRka3Wf/jnN/Nc+nwRm1znHvOPUXy9EcRc0ajC8XzPyUjC4HRZthWIWyvfxOas1JXloyOVlBqiy7RPF17+J+aavxBrRc+eST/FWblxULWyix3ndRnlfwSQE43F43XztbLPJR1diQGpB+aqU0r3E7rXH1RYsHnOZu30ufvxVnFEHKixisa8Gx8uSgsXk3JGnn+6NDh74s3HM+fjcpPaJm9DvDVpv5XTWmRluJX8caHOLuBt/x8FA4ru2bYAEXuc89LG/0+Kk5Z75E5fZHzUTjFI5jml35m3HqRY9clticjMtNjOOUjRKmtcm6CsMttDmKrdfMoJsglQ1Ji8ou4BL9qW5gkW5EhSu1eBOpalzSO6SXN8LqIeFcvZF6Zqrts30mEwbj/4z7EXzPiVXq/2jSVVO6GqYH391wyIPBVE1DnBocSQ0WHQIhCmlqwbOXU9hNKww5AAu942BJNzx1Cg44y42CujcLEEbG33rtD78LuOYWbyJfTpm/wAHHc7a1RUJHlj7HIhO8M7z28krj1F3muA1uu4PCAbqhyuFlscbjl4+idtwSrKEkjUHrkEph4Fxe1uN81YPwJcLhxaD5ZdNSsp0GVyoqGMduMYHvOuQsPEqOixJ0jgLRM3mPcN4X92/dJAyc62XiOat8GHhh9wEHiAb+p1T2Kgivfsj6AfEXUoyS7RXOEn+V0VSvw18Tt02LrAi2huBo4AWOdrH1R8NrcxmeoOdj9VZK6BgabtB+irL7b+XNQbsvjEv9GW9mcuCqOMQP7xFg0WvmA43NrNBNzrc2uVO4fKez8koacPFhqdD81FaJyjRnkmFyNlY7dkkZvO3t0lu8yw3d0gGxBvcnopqPC5hEyz3F+7376NPRw+INwrPFh5Bza0/fNOJX7otutHhn+6tc7VUZo4uMrTbIShu4WfZrwM8x6jeSdfT91zeYI9RzUyyYXzv5j65KNxByrRa0ZrTQl0zWDmL9N3U/BIbVy3qC39AAPjqfnbyVgpqL/MF40bvE/1Kp42+9RMf/wBH/wDkVuhuX+Dk51xxV+7/AODJKboSa6HK4wAK4gggR6A9oeyoqaUPaP4jBdv7LDJWkXvqF6ixD/2wOdgsf9qmxphf28be4/37cDzVzGtqjPIdEtFCXGwRYISTYBWGkowxvXiqsubgqXZt8Pw3nlb6QSjoQwX4qTp6jejaDq11vFrsx6G/qm7tEjTk3JXPbbuz0TxxjFRiugzh2srgTawsOXFN6dha7Pj9Nfvon01KQ7tGnXhb1XK8C7XAWuLHyReqMWSNtSHlHNu5qy4ZiJKqlM66msKdmqyyJaI2X8UY5I0DO6ElWVAYCSdFFlqSIfFHG2dgFCOiucjxS9ZVdq/PIJJ8G6RY+CYi04W07mnBGFwcsrJbATdo57pRSwuJTaJMdQudbMIrafeNjko6WrMQuL5a2T6hxQOsbqIloLX0+4oGtNwVZ8VkDm3VXrXZOUiEnoiKKEtfI4nINJNuVr2WbTSbzi7mSfU3WoYm3dpZC3/63XN/9Kyxa8PtnJ89/liBBBBaDmAQQQQB6qqX70jW9UpilAyYFjxdpaQmkT7znopKUZ3VodGKY7sn+ClIt3Tmx3Tko92i2najBm1EBaR3h7p5FY1VQGNxa4WINisGaDjKz1HgZ45cddNd/wBiLtEnCErdFi4qg3NbH0Mg3eoumte3IHmSk3y7pBTirje6LtN2zQQL3Gpy01TSZizRUQlI5S+Gy2KhaYqSozmFBlcC209V3VHV1SHHoPiUu9hbGOuXwUdUS7o6JRV7LZS9DCojv+4TPdcDa5PK6kYH3++qk4aEWva6nRByCYJjxAAzvontRE95zeY26m1t4/slKSiAzt6a+SkDC0N+ykkiTk12Mo4wBa2XXMnqVDTy9hJYe47ToeSmZ8vvom9XSNkZuuHgeIPAoaBS9hvxm81RtXnlzy9ck7pqctbmozF6ncje79ILvQXUY9inJVYz2xxARU72cXdxv+7X4ArNFI4zjj6lwLsgNANOp6lRy6GOHFHB8rMss7XQEEEFYZQIIIIA9RUDe8XdVKPKYwmw805fJmFYhsPILkDkqLt1szdpnYMx745jmr0DkSm7oA9pa7Q3uozipqmX+PmeGakjCwM1yPj4qd2qwE00uXuOzafooRq5zTTpnrITU4qUehGp1aOqlcNfvMmh/Uzeb/M0hw/8bKKmze1GZVGOZjhwKcXTKs0eUZIFK9SLZLOB6phVxGOVzdB7zerXDeafQp1vXaCoSW6McXaL1RRCaC3EZhVvFsPe8EMduuB5X9bp9sxiNu7dStbGCbjjqoRdFjVvZRYaeRgtK5wcD7zQCwjeHIXGXNT8OHvs8snya5gFyNHFoN+oLkatZbREpY2nVvwBVl2NYv2kS1LhlSHhrpY2ixO8eQORsT15pxFQtexr31IdffuGObbu3Ata51CjI6aO9sv6f+FJPjiMfdGY6WRocscvc/4RV6/DZJJx2EsjYmjMuObjloCMuXirBBEQADcn4pxRw8OSPNlooydi4qOl/sazv3W281T9r6rdpnji6zfU5/AFT9XV300We7YYnvyCMHJmZ/mP7D5lTwxuRl8rIo43/BXkEEFvOCBBBBAAQQQQB6kgqmyRte3MHNHkaQQbKibD7RbjuxkPdd7pPA8lpcR3gjHPkrNvl+O8E69CMjskBk3ySc/vWR5zZpVhjIrHsFFTAWfmtdp5FZDUwGN5Y4WLTYrdoB3Vnm3uBa1DednD6rPnx2uSOv8Ah3k8ZfFLp9fcoZ9/wCj8Zn3bDndSDdSSqzitZ2jyRoMh+6z4o3I3edm+PE17Zqm2GDtkgjqIcwxjQbcYrDdPl8j0VToZxoVM+yrakH/JykcTFfiD70eeupIHijbXbJOpn9pGCYnHunXdP6HH5Hj4jO3ND9SOZ4ub9LGtLN2brqw02IbxVRhqLi3EJ1RVW65Y62dNMtdVDcDl801/CcrhSFHMHNz5I7YQTkfJF0WxGYicLffFOYIuJKXbDb71TqOAWz6ckrJvQjC6wTHFKggW4lSjgLdFXMTqe8emQT7KZOiAx/FewjP6zcNH18As8e4kknMnMqfxwukmccyB3Ryy1+N1H/4Y4/lK3Y4qKOH5MpZJf+Ij0FIHB38AgMEk5K0y8GR6Ck24BIUq3Zt/NAcGQ6Cmxs2ea6gfBk8JDe41Gi0vYzantWbrj325HqOazJK4diLoJmvbw16jksWOfFnq/KwrNCn36NvfLdwKFW7uqOwmvbOxr2nIjNPKzIgLemeWnBwlTHMD+6omdolc5hFxYp7JUtYwuc4Na0EuJIAAGpJOizbEvarHC9/YM7VxyDnXaz0953wUvuRV3aKnttD+FldBfPU24NOgPj8vFU9+qd4piL55XyyHee9xc49TyHAAZAcgmZVKio9FmfNLM7kGilLXBzSQ4EEEGxBBuCDzW6bCbYR4hAYpg0ytbaVhAtI3TfA5HiOB8QsITvCsUkp5WSxO3XsNweB5gjiCMiFNFKdGo7WbFOgJlhu6LjxdH/Nzb/q1HHmap2xBz/ute2Q2ojr4BIzJwykZfNjradWngeI63UZtL7Omy3fT2Y/Us/I7wt7h8Mug1VGTD7idHD5V6n/P9lWwnFLt3b5qcpasHIqkVVBLA8tkYWuHP5g6EdQnFPibwc81lcTqQyF9c+wvr9ErBVAjUBVVu0Jtax9PqiOxt3AH78EuLLPkTLDiWJANICgIYnSPDWi7nENaObnGwHrZIh7n953kFP7Gxf52C/B9/MNJClFbozzbScv2MwhxlzT32h3Pgdc1JwYvC4a2PIhMNsaDsa+qjGW7NJYdC4kfAhQZet7RxObLW/F4h+ZIux2Lmqy5/PNEMYOmSVA5ssbtpI+RSbtqG8GlV10ZCKiiHyMn3bT/AOlcUCgihc2XkpuM3Jd+QSMawI9lLsseyOPmGXcce474FaPPWtsHOIAAuSTYAAXuTyssSqJt0XvZDHduZZ4G047rB77vzSW0B5N424rVhk6o4v4jCN8r2PNtttnVcnZxkinYcuHaEfncOXIeeulMm1SkZXJHK85L6ENxAhHGaG6kQoSIXEoWrlkCokdndoZaKYSxGxGTmn3Xt4tcPuy9H7H7SRV8AliPR7D70buLT9DxC8vWU9sftZNh84lizGQkYfdkbyPI8jw9QmmFHp6t2ehqG7srA4ddR1B1BVKxb2ROYd6mcHj9D7B3gHaO87K67IbUQV8DZoXZaPafejdbNrhz66HUKwtCjOCl2WYs+TE/pZhBwN0b92WN0Z5ObY+I5jqESWl3cxb+y3WsoWSt3ZGh7TwIv5jkeqoe0ns8c1pfS3fbPs3HvD+R3HwOfUrJPC10dTF5sZup6f8AozqRtz/ZWD2e0plxEW0hZd3Qu3voG/1KvVFUI94yDd3b3BFiCOFjp4LTPZLgboqUzyCz6g9pnqGm24P6A1LCrkW+ZPhi+5jftjoOyxWUn3ZmskHjbcJ9WfFUl7fMc/vgtj/9Q2E5U9QBo50bvBw3m/FjvVYwyW30W9nDi9BXBEJSrm3015c0ioiZ3eXd/mEUriBHSEFxBAF2lN0zqq0RjmeA++CUx2QwPdGffGVuXIlV0vJNzmVlhivs9H5fmqH0w2xWoqnPNz6cAkCEdF1WlKjhyk5O32FXSgupkBPQo7m9VwhCN3ApiOWCG6jHwRkgoTDUA1GuunRAyd2O2umw6oE0JuNJIye7I3i08jyPA+YPqPZjaWGup2zwOu12oPvMcNWOHBw/Y6ELx+FatgNuZMNqA8XdE+wmjv7zf1N5Pbe4PiNDkxON9Hq1BM8LxOOoiZLE4PY9oc1w4g/Lw4EEJ4kQM89rOCw9iypMIkkbI0WJLWPuHWMoGb2tIGQsToTZZg3aOqie6Vk8rXuO84hx3STw7P3Q0cG2sFpftlxsRxwQcZHueejWNt8XP/7SszlcxzBZvezub5OHDLgRnp0WPNNxlSPUfhnjxyYOUlb2vsifrNp/8ZoJqSUAVbW9pERk2Yxne7o/K+wII0s644gYmRbI5FXOUvgkZLGbOY4Ob4jh1voehSftGwloljq4RaGrb2gHBsn/AMjPG+fryWnHPnGzi+b4/wAORpLRT7rrn3XCuKZhAggggAIIIIAez1LpHF73FznElxJuSTqSUXesuDogSgsOldBXAhbkmM6uALozXSECCIt+P3ZHRTzQAcrlkVh4ffRdQB2yBXbriAAu3QQskM0n2P8AtF/BTCnnd/lpXZE6QyH83Rjsg7lked/RgK8UrefYx7Re3i/Azu/jRt/gOJzkjA925/OwerR/pKCEl7Ir21YdMaltWDvw7rWNtmAGk7wy5uLlS6Ocg2GY1A4ka+Zt8ltrcFBZJQT96OUOdTvPPVzD1vn681jeJ4S6nlMThm0lvmDayz54ezu/h2avpT36BNGHtPX4KcwvBDWYc+lcM3b0tK7h2rLiSO/A3F7cnuKgW1DobPbe99QRcWyJI1H91oHs4xAEyxODP4hE8Ya73SCGOAbc7lu5bQkcwoePKpV6Zq/FYrJi5e0ef3sIJBFiDYjkRwRVfPa7ssaarMzR/CnJdlo2T87fP3vM8lQ1sao8sBBBBIAIIIIAc2Xboy4WplhzRDqgDqF0OQAbqh1XLWRkDClFRhrZAt1++qBCRyKOgQi7uXJAhQIEpO5QMh0QOxQhCyDTw5rhQMACXo6x8UjJI3Fj2ODmOGrXA3BCQuuEpCPTeyW1UeLUQfk2dhG+BrHKBcOH+l2o6XGoKpPtNYHvZNaznDdlHASMyPqLHwss99n+0klHWxujzbI5scjCbB7XuAz6gm4PTqVqHtPj3XWH5miTwc0ix9CR59ES3Bl/iS45o/cprYN5l+6BbQuaDpfJup0tkEts/iBppopeDHd7+Q91/wD2knxATOkN2NPT5FHeMlzE3FntpY1kg+Xtf9NT222dFbRyRZb1t6M8ntzafA6eBXmaRhaSCLEEgg6gjUL09stVGSip3O17MNPXcJZfz3brDvarhjYcSl3NJA2Qjk5wO96kE+a6z2kz5/KPGTi/RUEEEFAQEEEEA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750836" cy="1143000"/>
          </a:xfrm>
        </p:spPr>
        <p:txBody>
          <a:bodyPr/>
          <a:lstStyle/>
          <a:p>
            <a:r>
              <a:rPr lang="en-US" dirty="0" smtClean="0"/>
              <a:t>Spending Stimulus: Barack Obama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75083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President Obama took office in January 2009, the economy had suffered the worst collapse since the Great Depression</a:t>
            </a:r>
          </a:p>
          <a:p>
            <a:r>
              <a:rPr lang="en-US" dirty="0" smtClean="0"/>
              <a:t>Obama helped enact an $800 billion (5% of annual GDP) stimulus to be spent over a two-year period</a:t>
            </a:r>
          </a:p>
          <a:p>
            <a:r>
              <a:rPr lang="en-US" dirty="0" smtClean="0"/>
              <a:t>About 40% was tax cuts, and 60% was additional government spending</a:t>
            </a:r>
          </a:p>
          <a:p>
            <a:pPr lvl="1"/>
            <a:r>
              <a:rPr lang="en-US" dirty="0" smtClean="0"/>
              <a:t>White House economists had estimated the spending multiplier to be 1.57 and the tax-cut multiplier to be 0.99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36" y="10795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3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Stimulus: Barack Obama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new spending was on infrastructure projects</a:t>
            </a:r>
          </a:p>
          <a:p>
            <a:r>
              <a:rPr lang="en-US" dirty="0" smtClean="0"/>
              <a:t>These projects were fine for the long run, but took a long time to be implemented, and were therefore not ideal as a short-run boost</a:t>
            </a:r>
          </a:p>
          <a:p>
            <a:r>
              <a:rPr lang="en-US" dirty="0" smtClean="0"/>
              <a:t>Obama publicly justified his stimulus bill using Keynesian demand-side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Big-Picture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Long-Run Macroeconomics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7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Short-Run Macroeconomics (Keynesian Cross)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6126164"/>
            <a:ext cx="41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font are </a:t>
            </a:r>
            <a:r>
              <a:rPr lang="en-US" dirty="0" smtClean="0">
                <a:solidFill>
                  <a:srgbClr val="FF0000"/>
                </a:solidFill>
              </a:rPr>
              <a:t>endogenous</a:t>
            </a:r>
            <a:r>
              <a:rPr lang="en-US" dirty="0" smtClean="0"/>
              <a:t>.</a:t>
            </a:r>
            <a:r>
              <a:rPr lang="en-US" dirty="0"/>
              <a:t> Variables in </a:t>
            </a:r>
            <a:r>
              <a:rPr lang="en-US" dirty="0" smtClean="0"/>
              <a:t>black </a:t>
            </a:r>
            <a:r>
              <a:rPr lang="en-US" dirty="0"/>
              <a:t>font are </a:t>
            </a:r>
            <a:r>
              <a:rPr lang="en-US" dirty="0" smtClean="0"/>
              <a:t>exogenous.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8374" y="2792361"/>
            <a:ext cx="159282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Real variables</a:t>
            </a:r>
          </a:p>
          <a:p>
            <a:r>
              <a:rPr lang="en-US" dirty="0" smtClean="0"/>
              <a:t>Goods Markets</a:t>
            </a:r>
            <a:br>
              <a:rPr lang="en-US" dirty="0" smtClean="0"/>
            </a:br>
            <a:r>
              <a:rPr lang="en-US" dirty="0" smtClean="0"/>
              <a:t>Ch.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65987" y="4852220"/>
            <a:ext cx="187304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Nominal variables</a:t>
            </a:r>
          </a:p>
          <a:p>
            <a:r>
              <a:rPr lang="en-US" dirty="0" smtClean="0"/>
              <a:t>Assets Markets</a:t>
            </a:r>
          </a:p>
          <a:p>
            <a:r>
              <a:rPr lang="en-US" dirty="0" smtClean="0"/>
              <a:t>Ch.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Keynesian Cross Theory: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theory assumes that the economy is in a recession and has unutilized labor and capital. If the economy has already reached full employment, any efforts to further increase demand will cause problems.</a:t>
            </a:r>
          </a:p>
          <a:p>
            <a:r>
              <a:rPr lang="en-US" dirty="0" smtClean="0"/>
              <a:t>The theory I have discussed assumes a closed economy. In an open economy, policies designed to increase demand may lead to higher demand, but for imported goods.</a:t>
            </a:r>
          </a:p>
          <a:p>
            <a:r>
              <a:rPr lang="en-US" dirty="0" smtClean="0"/>
              <a:t>Interest rates and inflation rates play no role in this theory.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is-lm theory of static short-run macroeconomics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Chapters 3 and 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Long-Run Macroeconomics (</a:t>
            </a:r>
            <a:r>
              <a:rPr lang="en-US" dirty="0" err="1" smtClean="0"/>
              <a:t>Chs</a:t>
            </a:r>
            <a:r>
              <a:rPr lang="en-US" dirty="0" smtClean="0"/>
              <a:t>. 3,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7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IS-LM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84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6126164"/>
            <a:ext cx="41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font are </a:t>
            </a:r>
            <a:r>
              <a:rPr lang="en-US" dirty="0" smtClean="0">
                <a:solidFill>
                  <a:srgbClr val="FF0000"/>
                </a:solidFill>
              </a:rPr>
              <a:t>endogenous</a:t>
            </a:r>
            <a:r>
              <a:rPr lang="en-US" dirty="0" smtClean="0"/>
              <a:t>.</a:t>
            </a:r>
            <a:r>
              <a:rPr lang="en-US" dirty="0"/>
              <a:t> Variables in </a:t>
            </a:r>
            <a:r>
              <a:rPr lang="en-US" dirty="0" smtClean="0"/>
              <a:t>black </a:t>
            </a:r>
            <a:r>
              <a:rPr lang="en-US" dirty="0"/>
              <a:t>font are </a:t>
            </a:r>
            <a:r>
              <a:rPr lang="en-US" dirty="0" smtClean="0"/>
              <a:t>exogenous.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8374" y="2792361"/>
            <a:ext cx="159282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Real variables</a:t>
            </a:r>
          </a:p>
          <a:p>
            <a:r>
              <a:rPr lang="en-US" dirty="0" smtClean="0"/>
              <a:t>Goods Markets</a:t>
            </a:r>
            <a:br>
              <a:rPr lang="en-US" dirty="0" smtClean="0"/>
            </a:br>
            <a:r>
              <a:rPr lang="en-US" dirty="0" smtClean="0"/>
              <a:t>Ch.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5987" y="4852220"/>
            <a:ext cx="187304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Nominal variables</a:t>
            </a:r>
          </a:p>
          <a:p>
            <a:r>
              <a:rPr lang="en-US" dirty="0" smtClean="0"/>
              <a:t>Assets Markets</a:t>
            </a:r>
          </a:p>
          <a:p>
            <a:r>
              <a:rPr lang="en-US" dirty="0" smtClean="0"/>
              <a:t>Ch. 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83326" y="2054942"/>
            <a:ext cx="2871019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The output equation makes no sense in short-run macroeconomics because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 smtClean="0"/>
              <a:t>may </a:t>
            </a:r>
            <a:r>
              <a:rPr lang="en-US" dirty="0" smtClean="0"/>
              <a:t>not </a:t>
            </a:r>
            <a:r>
              <a:rPr lang="en-US" dirty="0" smtClean="0"/>
              <a:t>be </a:t>
            </a:r>
            <a:r>
              <a:rPr lang="en-US" dirty="0" smtClean="0"/>
              <a:t>fully employed all the time.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790039" y="2399071"/>
            <a:ext cx="3736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47238" y="5265181"/>
            <a:ext cx="287101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 Prices are “sticky” or “rigid” in short-run macroeconomics. So, </a:t>
            </a:r>
            <a:r>
              <a:rPr lang="en-US" i="1" dirty="0" smtClean="0"/>
              <a:t>P</a:t>
            </a:r>
            <a:r>
              <a:rPr lang="en-US" dirty="0" smtClean="0"/>
              <a:t> becomes exogenous.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853951" y="5609310"/>
            <a:ext cx="3736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Chapters 3 and 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Long-Run Macroeconomics (</a:t>
            </a:r>
            <a:r>
              <a:rPr lang="en-US" dirty="0" err="1" smtClean="0"/>
              <a:t>Chs</a:t>
            </a:r>
            <a:r>
              <a:rPr lang="en-US" dirty="0" smtClean="0"/>
              <a:t>. 3,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7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IS-LM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6126164"/>
            <a:ext cx="41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font are </a:t>
            </a:r>
            <a:r>
              <a:rPr lang="en-US" dirty="0" smtClean="0">
                <a:solidFill>
                  <a:srgbClr val="FF0000"/>
                </a:solidFill>
              </a:rPr>
              <a:t>endogenous</a:t>
            </a:r>
            <a:r>
              <a:rPr lang="en-US" dirty="0" smtClean="0"/>
              <a:t>.</a:t>
            </a:r>
            <a:r>
              <a:rPr lang="en-US" dirty="0"/>
              <a:t> Variables in </a:t>
            </a:r>
            <a:r>
              <a:rPr lang="en-US" dirty="0" smtClean="0"/>
              <a:t>black </a:t>
            </a:r>
            <a:r>
              <a:rPr lang="en-US" dirty="0"/>
              <a:t>font are </a:t>
            </a:r>
            <a:r>
              <a:rPr lang="en-US" dirty="0" smtClean="0"/>
              <a:t>exogenous.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8374" y="2792361"/>
            <a:ext cx="159282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Real variables</a:t>
            </a:r>
          </a:p>
          <a:p>
            <a:r>
              <a:rPr lang="en-US" dirty="0" smtClean="0"/>
              <a:t>Goods Markets</a:t>
            </a:r>
            <a:br>
              <a:rPr lang="en-US" dirty="0" smtClean="0"/>
            </a:br>
            <a:r>
              <a:rPr lang="en-US" dirty="0" smtClean="0"/>
              <a:t>Ch.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5987" y="4852220"/>
            <a:ext cx="187304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Nominal variables</a:t>
            </a:r>
          </a:p>
          <a:p>
            <a:r>
              <a:rPr lang="en-US" dirty="0" smtClean="0"/>
              <a:t>Assets Markets</a:t>
            </a:r>
          </a:p>
          <a:p>
            <a:r>
              <a:rPr lang="en-US" dirty="0" smtClean="0"/>
              <a:t>Ch.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76967" y="4163967"/>
            <a:ext cx="3441290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l-GR" dirty="0" smtClean="0"/>
              <a:t>π</a:t>
            </a:r>
            <a:r>
              <a:rPr lang="en-US" dirty="0" smtClean="0"/>
              <a:t> is the rate of inflation. So it is the growth rate of the price level, </a:t>
            </a:r>
            <a:r>
              <a:rPr lang="en-US" i="1" dirty="0" smtClean="0"/>
              <a:t>P</a:t>
            </a:r>
            <a:r>
              <a:rPr lang="en-US" dirty="0" smtClean="0"/>
              <a:t>. As </a:t>
            </a:r>
            <a:r>
              <a:rPr lang="en-US" i="1" dirty="0" smtClean="0"/>
              <a:t>P</a:t>
            </a:r>
            <a:r>
              <a:rPr lang="en-US" dirty="0" smtClean="0"/>
              <a:t> is exogenous, </a:t>
            </a:r>
            <a:r>
              <a:rPr lang="el-GR" dirty="0"/>
              <a:t>π </a:t>
            </a:r>
            <a:r>
              <a:rPr lang="en-US" dirty="0" smtClean="0"/>
              <a:t>is exogenous too. So the long-run inflation equation has no endogenous variable in it. Therefore, it is of no use in understanding our endogenous variables. </a:t>
            </a:r>
            <a:r>
              <a:rPr lang="en-US" dirty="0" smtClean="0"/>
              <a:t>So, this </a:t>
            </a:r>
            <a:r>
              <a:rPr lang="en-US" dirty="0" smtClean="0"/>
              <a:t>equation can go.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303341" y="4645744"/>
            <a:ext cx="3736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Chapters 3 and 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Long-Run Macroeconomics (</a:t>
            </a:r>
            <a:r>
              <a:rPr lang="en-US" dirty="0" err="1" smtClean="0"/>
              <a:t>Chs</a:t>
            </a:r>
            <a:r>
              <a:rPr lang="en-US" dirty="0" smtClean="0"/>
              <a:t>. 3,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7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IS-LM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6126164"/>
            <a:ext cx="41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font are </a:t>
            </a:r>
            <a:r>
              <a:rPr lang="en-US" dirty="0" smtClean="0">
                <a:solidFill>
                  <a:srgbClr val="FF0000"/>
                </a:solidFill>
              </a:rPr>
              <a:t>endogenous</a:t>
            </a:r>
            <a:r>
              <a:rPr lang="en-US" dirty="0" smtClean="0"/>
              <a:t>.</a:t>
            </a:r>
            <a:r>
              <a:rPr lang="en-US" dirty="0"/>
              <a:t> Variables in </a:t>
            </a:r>
            <a:r>
              <a:rPr lang="en-US" dirty="0" smtClean="0"/>
              <a:t>black </a:t>
            </a:r>
            <a:r>
              <a:rPr lang="en-US" dirty="0"/>
              <a:t>font are </a:t>
            </a:r>
            <a:r>
              <a:rPr lang="en-US" dirty="0" smtClean="0"/>
              <a:t>exogenous.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8374" y="2792361"/>
            <a:ext cx="159282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Real variables</a:t>
            </a:r>
          </a:p>
          <a:p>
            <a:r>
              <a:rPr lang="en-US" dirty="0" smtClean="0"/>
              <a:t>Goods Markets</a:t>
            </a:r>
            <a:br>
              <a:rPr lang="en-US" dirty="0" smtClean="0"/>
            </a:br>
            <a:r>
              <a:rPr lang="en-US" dirty="0" smtClean="0"/>
              <a:t>Ch.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5987" y="4852220"/>
            <a:ext cx="187304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Nominal variables</a:t>
            </a:r>
          </a:p>
          <a:p>
            <a:r>
              <a:rPr lang="en-US" dirty="0" smtClean="0"/>
              <a:t>Assets Markets</a:t>
            </a:r>
          </a:p>
          <a:p>
            <a:r>
              <a:rPr lang="en-US" dirty="0" smtClean="0"/>
              <a:t>Ch.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76967" y="4163967"/>
            <a:ext cx="344129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4. In Ch. 5, this equation for the ex ante real interest rate (</a:t>
            </a:r>
            <a:r>
              <a:rPr lang="en-US" i="1" dirty="0" smtClean="0"/>
              <a:t>r</a:t>
            </a:r>
            <a:r>
              <a:rPr lang="en-US" dirty="0" smtClean="0"/>
              <a:t>) was originally </a:t>
            </a:r>
            <a:r>
              <a:rPr lang="en-US" i="1" dirty="0" err="1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r</a:t>
            </a:r>
            <a:r>
              <a:rPr lang="en-US" dirty="0" smtClean="0"/>
              <a:t> + </a:t>
            </a:r>
            <a:r>
              <a:rPr lang="en-US" i="1" dirty="0" smtClean="0"/>
              <a:t>E</a:t>
            </a:r>
            <a:r>
              <a:rPr lang="el-GR" dirty="0" smtClean="0"/>
              <a:t>π</a:t>
            </a:r>
            <a:r>
              <a:rPr lang="en-US" dirty="0" smtClean="0"/>
              <a:t>, where </a:t>
            </a:r>
            <a:r>
              <a:rPr lang="en-US" i="1" dirty="0"/>
              <a:t>E</a:t>
            </a:r>
            <a:r>
              <a:rPr lang="el-GR" dirty="0" smtClean="0"/>
              <a:t>π</a:t>
            </a:r>
            <a:r>
              <a:rPr lang="en-US" dirty="0" smtClean="0"/>
              <a:t> was defined as expected inflation. In the IS-LM theory we will return to that equation. Moreover, it is assumed that expected inflation (</a:t>
            </a:r>
            <a:r>
              <a:rPr lang="en-US" i="1" dirty="0"/>
              <a:t>E</a:t>
            </a:r>
            <a:r>
              <a:rPr lang="el-GR" dirty="0"/>
              <a:t>π</a:t>
            </a:r>
            <a:r>
              <a:rPr lang="en-US" dirty="0" smtClean="0"/>
              <a:t>) is exogenous.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303341" y="5088194"/>
            <a:ext cx="3736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Chapters 3 and 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Long-Run Macroeconomics (</a:t>
            </a:r>
            <a:r>
              <a:rPr lang="en-US" dirty="0" err="1" smtClean="0"/>
              <a:t>Chs</a:t>
            </a:r>
            <a:r>
              <a:rPr lang="en-US" dirty="0" smtClean="0"/>
              <a:t>. 3,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7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first look at the real variables (</a:t>
            </a:r>
            <a:r>
              <a:rPr lang="en-US" dirty="0" err="1" smtClean="0"/>
              <a:t>Ch</a:t>
            </a:r>
            <a:r>
              <a:rPr lang="en-US" dirty="0" smtClean="0"/>
              <a:t> 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84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6126164"/>
            <a:ext cx="41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font are </a:t>
            </a:r>
            <a:r>
              <a:rPr lang="en-US" dirty="0" smtClean="0">
                <a:solidFill>
                  <a:srgbClr val="FF0000"/>
                </a:solidFill>
              </a:rPr>
              <a:t>endogenous</a:t>
            </a:r>
            <a:r>
              <a:rPr lang="en-US" dirty="0" smtClean="0"/>
              <a:t>.</a:t>
            </a:r>
            <a:r>
              <a:rPr lang="en-US" dirty="0"/>
              <a:t> Variables in </a:t>
            </a:r>
            <a:r>
              <a:rPr lang="en-US" dirty="0" smtClean="0"/>
              <a:t>black </a:t>
            </a:r>
            <a:r>
              <a:rPr lang="en-US" dirty="0"/>
              <a:t>font are </a:t>
            </a:r>
            <a:r>
              <a:rPr lang="en-US" dirty="0" smtClean="0"/>
              <a:t>exogenous.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8374" y="2792361"/>
            <a:ext cx="159282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Real variables</a:t>
            </a:r>
          </a:p>
          <a:p>
            <a:r>
              <a:rPr lang="en-US" dirty="0" smtClean="0"/>
              <a:t>Goods Markets</a:t>
            </a:r>
            <a:br>
              <a:rPr lang="en-US" dirty="0" smtClean="0"/>
            </a:br>
            <a:r>
              <a:rPr lang="en-US" dirty="0" smtClean="0"/>
              <a:t>Ch.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5987" y="4852220"/>
            <a:ext cx="187304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Nominal variables</a:t>
            </a:r>
          </a:p>
          <a:p>
            <a:r>
              <a:rPr lang="en-US" dirty="0" smtClean="0"/>
              <a:t>Assets Markets</a:t>
            </a:r>
          </a:p>
          <a:p>
            <a:r>
              <a:rPr lang="en-US" dirty="0" smtClean="0"/>
              <a:t>Ch.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Chapters 3 and 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Long-Run Macroeconomics (</a:t>
            </a:r>
            <a:r>
              <a:rPr lang="en-US" dirty="0" err="1" smtClean="0"/>
              <a:t>Chs</a:t>
            </a:r>
            <a:r>
              <a:rPr lang="en-US" dirty="0" smtClean="0"/>
              <a:t>. 3, 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7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IS-LM Theory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𝐸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6126164"/>
            <a:ext cx="41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font are </a:t>
            </a:r>
            <a:r>
              <a:rPr lang="en-US" dirty="0" smtClean="0">
                <a:solidFill>
                  <a:srgbClr val="FF0000"/>
                </a:solidFill>
              </a:rPr>
              <a:t>endogenous</a:t>
            </a:r>
            <a:r>
              <a:rPr lang="en-US" dirty="0" smtClean="0"/>
              <a:t>.</a:t>
            </a:r>
            <a:r>
              <a:rPr lang="en-US" dirty="0"/>
              <a:t> Variables in </a:t>
            </a:r>
            <a:r>
              <a:rPr lang="en-US" dirty="0" smtClean="0"/>
              <a:t>black </a:t>
            </a:r>
            <a:r>
              <a:rPr lang="en-US" dirty="0"/>
              <a:t>font are </a:t>
            </a:r>
            <a:r>
              <a:rPr lang="en-US" dirty="0" smtClean="0"/>
              <a:t>exogenous.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8374" y="2792361"/>
            <a:ext cx="159282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Real variables</a:t>
            </a:r>
          </a:p>
          <a:p>
            <a:r>
              <a:rPr lang="en-US" dirty="0" smtClean="0"/>
              <a:t>Goods Markets</a:t>
            </a:r>
            <a:br>
              <a:rPr lang="en-US" dirty="0" smtClean="0"/>
            </a:br>
            <a:r>
              <a:rPr lang="en-US" dirty="0" smtClean="0"/>
              <a:t>Ch.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5987" y="4852220"/>
            <a:ext cx="1873047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Nominal variables</a:t>
            </a:r>
          </a:p>
          <a:p>
            <a:r>
              <a:rPr lang="en-US" dirty="0" smtClean="0"/>
              <a:t>Assets Markets</a:t>
            </a:r>
          </a:p>
          <a:p>
            <a:r>
              <a:rPr lang="en-US" dirty="0" smtClean="0"/>
              <a:t>Ch. 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40877" y="3696027"/>
            <a:ext cx="3352802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Now we have the final set of equations for the IS-LM theory</a:t>
            </a:r>
            <a:r>
              <a:rPr lang="en-US" b="1" dirty="0">
                <a:solidFill>
                  <a:srgbClr val="0070C0"/>
                </a:solidFill>
              </a:rPr>
              <a:t> of short-run macroeconomics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Note that the IS-LM theory has </a:t>
            </a:r>
            <a:r>
              <a:rPr lang="en-US" b="1" dirty="0" smtClean="0">
                <a:solidFill>
                  <a:srgbClr val="0070C0"/>
                </a:solidFill>
              </a:rPr>
              <a:t>5 </a:t>
            </a:r>
            <a:r>
              <a:rPr lang="en-US" b="1" dirty="0" smtClean="0">
                <a:solidFill>
                  <a:srgbClr val="0070C0"/>
                </a:solidFill>
              </a:rPr>
              <a:t>endogenous variables (unknowns) and </a:t>
            </a:r>
            <a:r>
              <a:rPr lang="en-US" b="1" dirty="0" smtClean="0">
                <a:solidFill>
                  <a:srgbClr val="0070C0"/>
                </a:solidFill>
              </a:rPr>
              <a:t>5 </a:t>
            </a:r>
            <a:r>
              <a:rPr lang="en-US" b="1" dirty="0" smtClean="0">
                <a:solidFill>
                  <a:srgbClr val="0070C0"/>
                </a:solidFill>
              </a:rPr>
              <a:t>equations. So, chances are that the theory might work!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IS-LM</a:t>
            </a:r>
            <a:r>
              <a:rPr lang="en-US" dirty="0" smtClean="0"/>
              <a:t>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52852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Goods market equilibrium conditions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Assets </a:t>
                </a:r>
                <a:r>
                  <a:rPr lang="en-US" dirty="0"/>
                  <a:t>market equilibrium </a:t>
                </a:r>
                <a:r>
                  <a:rPr lang="en-US" dirty="0" smtClean="0"/>
                  <a:t>conditions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52852" cy="4525963"/>
              </a:xfrm>
              <a:blipFill>
                <a:blip r:embed="rId2"/>
                <a:stretch>
                  <a:fillRect l="-188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8799871" y="4640826"/>
            <a:ext cx="28513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>
            <a:off x="7398775" y="3215148"/>
            <a:ext cx="28513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91330" y="1963479"/>
            <a:ext cx="1920949" cy="21123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431079" y="2115879"/>
            <a:ext cx="1920949" cy="21123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412820" y="3005470"/>
            <a:ext cx="141767" cy="141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>
          <a:xfrm flipH="1">
            <a:off x="10483702" y="3005470"/>
            <a:ext cx="2" cy="16353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>
            <a:off x="9639150" y="2258674"/>
            <a:ext cx="2" cy="16353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18606" y="1884823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15178" y="3734836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931530" y="4685082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Y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60695" y="1877662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53781" y="2212264"/>
            <a:ext cx="3353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The goods market equilibrium equations will give us the </a:t>
            </a:r>
            <a:r>
              <a:rPr lang="en-US" b="1" i="1" dirty="0" smtClean="0"/>
              <a:t>IS</a:t>
            </a:r>
            <a:r>
              <a:rPr lang="en-US" b="1" dirty="0" smtClean="0"/>
              <a:t> curve, an inverse relation between the real interest rate (</a:t>
            </a:r>
            <a:r>
              <a:rPr lang="en-US" b="1" i="1" dirty="0" smtClean="0"/>
              <a:t>r</a:t>
            </a:r>
            <a:r>
              <a:rPr lang="en-US" b="1" dirty="0" smtClean="0"/>
              <a:t>) and real output (</a:t>
            </a:r>
            <a:r>
              <a:rPr lang="en-US" b="1" i="1" dirty="0" smtClean="0"/>
              <a:t>Y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62531" y="4315750"/>
            <a:ext cx="4398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The assets market equilibrium equations will give us the </a:t>
            </a:r>
            <a:r>
              <a:rPr lang="en-US" b="1" i="1" dirty="0" smtClean="0"/>
              <a:t>LM</a:t>
            </a:r>
            <a:r>
              <a:rPr lang="en-US" b="1" dirty="0" smtClean="0"/>
              <a:t> curve, a direct relation between the real interest rate (</a:t>
            </a:r>
            <a:r>
              <a:rPr lang="en-US" b="1" i="1" dirty="0" smtClean="0"/>
              <a:t>r</a:t>
            </a:r>
            <a:r>
              <a:rPr lang="en-US" b="1" dirty="0" smtClean="0"/>
              <a:t>) and real output (</a:t>
            </a:r>
            <a:r>
              <a:rPr lang="en-US" b="1" i="1" dirty="0" smtClean="0"/>
              <a:t>Y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62761" y="5516079"/>
            <a:ext cx="439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The intersection of the </a:t>
            </a:r>
            <a:r>
              <a:rPr lang="en-US" b="1" i="1" dirty="0" smtClean="0"/>
              <a:t>IS</a:t>
            </a:r>
            <a:r>
              <a:rPr lang="en-US" b="1" dirty="0" smtClean="0"/>
              <a:t> and </a:t>
            </a:r>
            <a:r>
              <a:rPr lang="en-US" b="1" i="1" dirty="0" smtClean="0"/>
              <a:t>LM</a:t>
            </a:r>
            <a:r>
              <a:rPr lang="en-US" b="1" dirty="0" smtClean="0"/>
              <a:t> curves will give us the short-run macroeconomic outcomes  for </a:t>
            </a:r>
            <a:r>
              <a:rPr lang="en-US" b="1" i="1" dirty="0" smtClean="0"/>
              <a:t>r</a:t>
            </a:r>
            <a:r>
              <a:rPr lang="en-US" b="1" dirty="0" smtClean="0"/>
              <a:t> and </a:t>
            </a:r>
            <a:r>
              <a:rPr lang="en-US" b="1" i="1" dirty="0" smtClean="0"/>
              <a:t>Y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8753787" y="3007408"/>
            <a:ext cx="141767" cy="141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410891" y="4571908"/>
            <a:ext cx="141767" cy="141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406812" y="5263711"/>
            <a:ext cx="3667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From </a:t>
            </a:r>
            <a:r>
              <a:rPr lang="en-US" b="1" i="1" dirty="0" smtClean="0"/>
              <a:t>Y</a:t>
            </a:r>
            <a:r>
              <a:rPr lang="en-US" b="1" dirty="0" smtClean="0"/>
              <a:t> we’ll know </a:t>
            </a:r>
            <a:r>
              <a:rPr lang="en-US" b="1" i="1" dirty="0" smtClean="0"/>
              <a:t>C</a:t>
            </a:r>
            <a:r>
              <a:rPr lang="en-US" b="1" dirty="0" smtClean="0"/>
              <a:t>. And from </a:t>
            </a:r>
            <a:r>
              <a:rPr lang="en-US" b="1" i="1" dirty="0" smtClean="0"/>
              <a:t>r</a:t>
            </a:r>
            <a:r>
              <a:rPr lang="en-US" b="1" dirty="0" smtClean="0"/>
              <a:t> we’ll know both </a:t>
            </a:r>
            <a:r>
              <a:rPr lang="en-US" b="1" i="1" dirty="0" smtClean="0"/>
              <a:t>I</a:t>
            </a:r>
            <a:r>
              <a:rPr lang="en-US" b="1" dirty="0" smtClean="0"/>
              <a:t> and </a:t>
            </a:r>
            <a:r>
              <a:rPr lang="en-US" b="1" i="1" dirty="0" err="1" smtClean="0"/>
              <a:t>i</a:t>
            </a:r>
            <a:r>
              <a:rPr lang="en-US" b="1" dirty="0" smtClean="0"/>
              <a:t>. That would help us make testable predictions about all of our five endogenous variables.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94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IS</a:t>
            </a:r>
            <a:r>
              <a:rPr lang="en-US" dirty="0" smtClean="0"/>
              <a:t> Curve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slightly more complex theory of short-run equilibrium in the goods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IS</a:t>
            </a:r>
            <a:r>
              <a:rPr lang="en-US" dirty="0" smtClean="0"/>
              <a:t> Curve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Goods market is in equilibrium when …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Endogenous variables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2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the </a:t>
            </a:r>
            <a:r>
              <a:rPr lang="en-US" i="1" dirty="0" smtClean="0"/>
              <a:t>IS</a:t>
            </a:r>
            <a:r>
              <a:rPr lang="en-US" dirty="0" smtClean="0"/>
              <a:t> Curve: algebra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957761"/>
              </p:ext>
            </p:extLst>
          </p:nvPr>
        </p:nvGraphicFramePr>
        <p:xfrm>
          <a:off x="2057401" y="1371600"/>
          <a:ext cx="776978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Equation" r:id="rId3" imgW="2844720" imgH="1701720" progId="Equation.3">
                  <p:embed/>
                </p:oleObj>
              </mc:Choice>
              <mc:Fallback>
                <p:oleObj name="Equation" r:id="rId3" imgW="2844720" imgH="1701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1" y="1371600"/>
                        <a:ext cx="7769785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6096001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Spending multiplier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3176" y="6096001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Tax-cut multiplier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60960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</a:t>
            </a:r>
            <a:r>
              <a:rPr lang="en-US" dirty="0"/>
              <a:t> Interest rate effect</a:t>
            </a:r>
          </a:p>
        </p:txBody>
      </p:sp>
    </p:spTree>
    <p:extLst>
      <p:ext uri="{BB962C8B-B14F-4D97-AF65-F5344CB8AC3E}">
        <p14:creationId xmlns:p14="http://schemas.microsoft.com/office/powerpoint/2010/main" val="23698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 Equations of the Keynesian Cross and the </a:t>
            </a:r>
            <a:r>
              <a:rPr lang="en-US" i="1" dirty="0" smtClean="0"/>
              <a:t>IS</a:t>
            </a:r>
            <a:r>
              <a:rPr lang="en-US" dirty="0" smtClean="0"/>
              <a:t> Curve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39507527"/>
              </p:ext>
            </p:extLst>
          </p:nvPr>
        </p:nvGraphicFramePr>
        <p:xfrm>
          <a:off x="2228851" y="4754563"/>
          <a:ext cx="77692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2" name="Equation" r:id="rId3" imgW="2844720" imgH="469800" progId="Equation.3">
                  <p:embed/>
                </p:oleObj>
              </mc:Choice>
              <mc:Fallback>
                <p:oleObj name="Equation" r:id="rId3" imgW="2844720" imgH="46980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1" y="4754563"/>
                        <a:ext cx="776922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5103310"/>
              </p:ext>
            </p:extLst>
          </p:nvPr>
        </p:nvGraphicFramePr>
        <p:xfrm>
          <a:off x="2222470" y="2292350"/>
          <a:ext cx="599916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3" name="Equation" r:id="rId5" imgW="2197080" imgH="469800" progId="Equation.3">
                  <p:embed/>
                </p:oleObj>
              </mc:Choice>
              <mc:Fallback>
                <p:oleObj name="Equation" r:id="rId5" imgW="2197080" imgH="46980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470" y="2292350"/>
                        <a:ext cx="5999163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5968" y="1884218"/>
            <a:ext cx="184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Keynesian Cross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779" y="4588535"/>
            <a:ext cx="114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IS</a:t>
            </a:r>
            <a:r>
              <a:rPr lang="en-US" b="1" dirty="0">
                <a:solidFill>
                  <a:srgbClr val="FF0000"/>
                </a:solidFill>
              </a:rPr>
              <a:t> Curve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6096001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Spending multiplier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3176" y="6096001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Tax-cut multiplier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00" y="60960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</a:t>
            </a:r>
            <a:r>
              <a:rPr lang="en-US" dirty="0"/>
              <a:t> Interest rate effect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6995" y="357438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Spending multiplier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3171" y="3574386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Tax-cut multiplier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0656" y="3699165"/>
            <a:ext cx="1620981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</a:t>
            </a:r>
            <a:r>
              <a:rPr lang="en-US" i="1" dirty="0"/>
              <a:t>only</a:t>
            </a:r>
            <a:r>
              <a:rPr lang="en-US" dirty="0"/>
              <a:t> difference</a:t>
            </a:r>
          </a:p>
        </p:txBody>
      </p:sp>
      <p:cxnSp>
        <p:nvCxnSpPr>
          <p:cNvPr id="14" name="Straight Arrow Connector 13"/>
          <p:cNvCxnSpPr>
            <a:stCxn id="3" idx="2"/>
          </p:cNvCxnSpPr>
          <p:nvPr/>
        </p:nvCxnSpPr>
        <p:spPr>
          <a:xfrm flipH="1">
            <a:off x="9337964" y="4345496"/>
            <a:ext cx="173182" cy="53130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IS</a:t>
            </a:r>
            <a:r>
              <a:rPr lang="en-US" dirty="0" smtClean="0"/>
              <a:t> Curve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217255"/>
              </p:ext>
            </p:extLst>
          </p:nvPr>
        </p:nvGraphicFramePr>
        <p:xfrm>
          <a:off x="2057401" y="1447800"/>
          <a:ext cx="77692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" name="Equation" r:id="rId3" imgW="2844720" imgH="469800" progId="Equation.3">
                  <p:embed/>
                </p:oleObj>
              </mc:Choice>
              <mc:Fallback>
                <p:oleObj name="Equation" r:id="rId3" imgW="284472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1" y="1447800"/>
                        <a:ext cx="7769225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2819401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Spending multiplier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8888" y="2819401"/>
            <a:ext cx="135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Tax-cut multiplier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8184" y="28194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</a:t>
            </a:r>
            <a:r>
              <a:rPr lang="en-US" dirty="0"/>
              <a:t> Interest rate effect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81450" y="5641975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157537" y="5638800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+mn-lt"/>
              </a:rPr>
              <a:t>Y</a:t>
            </a:r>
            <a:r>
              <a:rPr lang="en-US" sz="2400" b="1" baseline="-25000" dirty="0">
                <a:latin typeface="+mn-lt"/>
              </a:rPr>
              <a:t>1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686050" y="3752850"/>
            <a:ext cx="2895600" cy="1885950"/>
            <a:chOff x="2640" y="1056"/>
            <a:chExt cx="2496" cy="2112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640" y="1056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2640" y="316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305050" y="358140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429250" y="5592762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>
                <a:latin typeface="+mn-lt"/>
              </a:rPr>
              <a:t>Y</a:t>
            </a:r>
            <a:r>
              <a:rPr lang="en-US" sz="2200" dirty="0">
                <a:latin typeface="+mn-lt"/>
              </a:rPr>
              <a:t> 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2286000" y="4068764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latin typeface="+mn-lt"/>
              </a:rPr>
              <a:t>r</a:t>
            </a:r>
            <a:r>
              <a:rPr lang="en-US" sz="2000" b="1" baseline="-25000" dirty="0">
                <a:latin typeface="+mn-lt"/>
              </a:rPr>
              <a:t>1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2686050" y="4343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2882900" y="3911600"/>
            <a:ext cx="1695450" cy="148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476750" y="5181601"/>
            <a:ext cx="45468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i="1" dirty="0">
                <a:latin typeface="+mn-lt"/>
              </a:rPr>
              <a:t>IS</a:t>
            </a:r>
            <a:endParaRPr lang="en-US" sz="2300" dirty="0">
              <a:latin typeface="+mn-lt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>
            <a:off x="3340100" y="43053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43375" y="500400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75183" y="3871914"/>
            <a:ext cx="9525" cy="1766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370097" y="3877672"/>
            <a:ext cx="9525" cy="1766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2691808" y="5047864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2291758" y="4781854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20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5" name="Left Brace 54"/>
          <p:cNvSpPr/>
          <p:nvPr/>
        </p:nvSpPr>
        <p:spPr>
          <a:xfrm>
            <a:off x="2110597" y="4313209"/>
            <a:ext cx="200995" cy="7332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 rot="16200000">
            <a:off x="3644593" y="5864432"/>
            <a:ext cx="258789" cy="7966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51209" y="6366297"/>
            <a:ext cx="47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en-US" b="1" i="1" dirty="0"/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71285" y="4482863"/>
            <a:ext cx="40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en-US" b="1" i="1" dirty="0"/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413" y="3771899"/>
            <a:ext cx="4586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Any change in the real interest rate will cause an opposite change in real total GDP by a multiple determined by the size of the interest rate effect.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This is why the </a:t>
            </a:r>
            <a:r>
              <a:rPr lang="en-US" b="1" i="1" dirty="0">
                <a:solidFill>
                  <a:srgbClr val="0070C0"/>
                </a:solidFill>
              </a:rPr>
              <a:t>IS</a:t>
            </a:r>
            <a:r>
              <a:rPr lang="en-US" b="1" dirty="0">
                <a:solidFill>
                  <a:srgbClr val="0070C0"/>
                </a:solidFill>
              </a:rPr>
              <a:t> curve is </a:t>
            </a:r>
            <a:r>
              <a:rPr lang="en-US" b="1" i="1" dirty="0">
                <a:solidFill>
                  <a:srgbClr val="0070C0"/>
                </a:solidFill>
              </a:rPr>
              <a:t>negatively sloped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6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IS</a:t>
            </a:r>
            <a:r>
              <a:rPr lang="en-US" dirty="0" smtClean="0"/>
              <a:t> Curve: effect of fiscal policy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38159"/>
              </p:ext>
            </p:extLst>
          </p:nvPr>
        </p:nvGraphicFramePr>
        <p:xfrm>
          <a:off x="2057401" y="1447800"/>
          <a:ext cx="77692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Equation" r:id="rId3" imgW="2844720" imgH="469800" progId="Equation.3">
                  <p:embed/>
                </p:oleObj>
              </mc:Choice>
              <mc:Fallback>
                <p:oleObj name="Equation" r:id="rId3" imgW="284472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1" y="1447800"/>
                        <a:ext cx="7769225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2819401"/>
            <a:ext cx="150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Spending multiplier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3176" y="2819401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Tax-cut multiplier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28194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 </a:t>
            </a:r>
            <a:r>
              <a:rPr lang="en-US" dirty="0"/>
              <a:t>Interest rate effect</a:t>
            </a: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7662997" y="3905245"/>
            <a:ext cx="1695450" cy="148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977322" y="5651495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153409" y="5648320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+mn-lt"/>
              </a:rPr>
              <a:t>Y</a:t>
            </a:r>
            <a:r>
              <a:rPr lang="en-US" sz="2400" b="1" baseline="-25000" dirty="0">
                <a:latin typeface="+mn-lt"/>
              </a:rPr>
              <a:t>1</a:t>
            </a:r>
          </a:p>
        </p:txBody>
      </p: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6681922" y="3762370"/>
            <a:ext cx="2895600" cy="1885950"/>
            <a:chOff x="2640" y="1056"/>
            <a:chExt cx="2496" cy="2112"/>
          </a:xfrm>
        </p:grpSpPr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2640" y="1056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2640" y="316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300922" y="359092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9425122" y="5602282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>
                <a:latin typeface="+mn-lt"/>
              </a:rPr>
              <a:t>Y</a:t>
            </a:r>
            <a:r>
              <a:rPr lang="en-US" sz="2200" dirty="0">
                <a:latin typeface="+mn-lt"/>
              </a:rPr>
              <a:t> 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6281872" y="4078284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latin typeface="+mn-lt"/>
              </a:rPr>
              <a:t>r</a:t>
            </a:r>
            <a:r>
              <a:rPr lang="en-US" sz="2000" b="1" baseline="-25000" dirty="0">
                <a:latin typeface="+mn-lt"/>
              </a:rPr>
              <a:t>1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6681922" y="435292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>
            <a:off x="6878772" y="3921120"/>
            <a:ext cx="1695450" cy="148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8472622" y="5191121"/>
            <a:ext cx="685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i="1" dirty="0">
                <a:latin typeface="+mn-lt"/>
              </a:rPr>
              <a:t>IS</a:t>
            </a:r>
            <a:r>
              <a:rPr lang="en-US" sz="2300" baseline="-25000" dirty="0">
                <a:latin typeface="+mn-lt"/>
              </a:rPr>
              <a:t>1</a:t>
            </a:r>
            <a:endParaRPr lang="en-US" sz="2300" dirty="0">
              <a:latin typeface="+mn-lt"/>
            </a:endParaRPr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>
            <a:off x="7335972" y="431482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8139247" y="431482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9272722" y="5129208"/>
            <a:ext cx="6858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i="1" dirty="0">
                <a:solidFill>
                  <a:srgbClr val="FF0000"/>
                </a:solidFill>
                <a:latin typeface="+mn-lt"/>
              </a:rPr>
              <a:t>IS</a:t>
            </a:r>
            <a:r>
              <a:rPr lang="en-US" sz="23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2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7443922" y="435292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" name="Group 43"/>
          <p:cNvGrpSpPr>
            <a:grpSpLocks/>
          </p:cNvGrpSpPr>
          <p:nvPr/>
        </p:nvGrpSpPr>
        <p:grpSpPr bwMode="auto">
          <a:xfrm>
            <a:off x="7382009" y="4533895"/>
            <a:ext cx="781050" cy="787400"/>
            <a:chOff x="3240" y="3296"/>
            <a:chExt cx="499" cy="496"/>
          </a:xfrm>
        </p:grpSpPr>
        <p:sp>
          <p:nvSpPr>
            <p:cNvPr id="49" name="Text Box 44"/>
            <p:cNvSpPr txBox="1">
              <a:spLocks noChangeArrowheads="1"/>
            </p:cNvSpPr>
            <p:nvPr/>
          </p:nvSpPr>
          <p:spPr bwMode="auto">
            <a:xfrm>
              <a:off x="3264" y="35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latin typeface="+mn-lt"/>
                  <a:sym typeface="Symbol" pitchFamily="18" charset="2"/>
                </a:rPr>
                <a:t></a:t>
              </a:r>
              <a:r>
                <a:rPr lang="en-US" sz="2400" b="1" i="1" dirty="0">
                  <a:latin typeface="+mn-lt"/>
                  <a:sym typeface="Symbol" pitchFamily="18" charset="2"/>
                </a:rPr>
                <a:t>Y</a:t>
              </a:r>
              <a:endParaRPr lang="en-US" sz="2400" b="1" i="1" dirty="0">
                <a:latin typeface="+mn-lt"/>
              </a:endParaRPr>
            </a:p>
          </p:txBody>
        </p:sp>
        <p:sp>
          <p:nvSpPr>
            <p:cNvPr id="50" name="AutoShape 45"/>
            <p:cNvSpPr>
              <a:spLocks/>
            </p:cNvSpPr>
            <p:nvPr/>
          </p:nvSpPr>
          <p:spPr bwMode="auto">
            <a:xfrm rot="-5407097">
              <a:off x="3379" y="3157"/>
              <a:ext cx="222" cy="499"/>
            </a:xfrm>
            <a:prstGeom prst="leftBrace">
              <a:avLst>
                <a:gd name="adj1" fmla="val 43238"/>
                <a:gd name="adj2" fmla="val 4896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V="1">
            <a:off x="8171055" y="3881434"/>
            <a:ext cx="9525" cy="1766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365969" y="3887192"/>
            <a:ext cx="9525" cy="1766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97616" y="3872789"/>
            <a:ext cx="452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Any increase in 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  <a:r>
              <a:rPr lang="en-US" b="1" baseline="-25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b="1" i="1" dirty="0">
                <a:solidFill>
                  <a:srgbClr val="0070C0"/>
                </a:solidFill>
              </a:rPr>
              <a:t>I</a:t>
            </a:r>
            <a:r>
              <a:rPr lang="en-US" b="1" baseline="-25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b="1" i="1" dirty="0">
                <a:solidFill>
                  <a:srgbClr val="0070C0"/>
                </a:solidFill>
              </a:rPr>
              <a:t>G</a:t>
            </a:r>
            <a:r>
              <a:rPr lang="en-US" b="1" dirty="0">
                <a:solidFill>
                  <a:srgbClr val="0070C0"/>
                </a:solidFill>
              </a:rPr>
              <a:t> causes the </a:t>
            </a:r>
            <a:r>
              <a:rPr lang="en-US" b="1" i="1" dirty="0">
                <a:solidFill>
                  <a:srgbClr val="0070C0"/>
                </a:solidFill>
              </a:rPr>
              <a:t>IS</a:t>
            </a:r>
            <a:r>
              <a:rPr lang="en-US" b="1" dirty="0">
                <a:solidFill>
                  <a:srgbClr val="0070C0"/>
                </a:solidFill>
              </a:rPr>
              <a:t> curve to shift right by the amount of the increase magnified by the Keynesian Cross spending multiplier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97611" y="5127527"/>
            <a:ext cx="452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Note that </a:t>
            </a:r>
            <a:r>
              <a:rPr lang="en-US" dirty="0">
                <a:solidFill>
                  <a:srgbClr val="0070C0"/>
                </a:solidFill>
              </a:rPr>
              <a:t>if the real interest rate is unchanged, the Keynesian Cross model is the </a:t>
            </a:r>
            <a:r>
              <a:rPr lang="en-US" i="1" dirty="0">
                <a:solidFill>
                  <a:srgbClr val="0070C0"/>
                </a:solidFill>
              </a:rPr>
              <a:t>same</a:t>
            </a:r>
            <a:r>
              <a:rPr lang="en-US" dirty="0">
                <a:solidFill>
                  <a:srgbClr val="0070C0"/>
                </a:solidFill>
              </a:rPr>
              <a:t> as the </a:t>
            </a:r>
            <a:r>
              <a:rPr lang="en-US" i="1" dirty="0">
                <a:solidFill>
                  <a:srgbClr val="0070C0"/>
                </a:solidFill>
              </a:rPr>
              <a:t>IS</a:t>
            </a:r>
            <a:r>
              <a:rPr lang="en-US" dirty="0">
                <a:solidFill>
                  <a:srgbClr val="0070C0"/>
                </a:solidFill>
              </a:rPr>
              <a:t> curve model.</a:t>
            </a:r>
          </a:p>
        </p:txBody>
      </p:sp>
    </p:spTree>
    <p:extLst>
      <p:ext uri="{BB962C8B-B14F-4D97-AF65-F5344CB8AC3E}">
        <p14:creationId xmlns:p14="http://schemas.microsoft.com/office/powerpoint/2010/main" val="4584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IS</a:t>
            </a:r>
            <a:r>
              <a:rPr lang="en-US" dirty="0" smtClean="0"/>
              <a:t> Curve: </a:t>
            </a:r>
            <a:r>
              <a:rPr lang="en-US" dirty="0"/>
              <a:t>effect of fiscal policy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822522"/>
              </p:ext>
            </p:extLst>
          </p:nvPr>
        </p:nvGraphicFramePr>
        <p:xfrm>
          <a:off x="2057401" y="1447800"/>
          <a:ext cx="77692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Equation" r:id="rId3" imgW="2844720" imgH="469800" progId="Equation.3">
                  <p:embed/>
                </p:oleObj>
              </mc:Choice>
              <mc:Fallback>
                <p:oleObj name="Equation" r:id="rId3" imgW="284472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1" y="1447800"/>
                        <a:ext cx="7769225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6999" y="2819401"/>
            <a:ext cx="14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Spending multiplier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2819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Tax-cut multiplier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28194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 </a:t>
            </a:r>
            <a:r>
              <a:rPr lang="en-US" dirty="0"/>
              <a:t>Interest rate effect</a:t>
            </a: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7662997" y="3905245"/>
            <a:ext cx="1695450" cy="148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977322" y="5651495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153409" y="5648320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+mn-lt"/>
              </a:rPr>
              <a:t>Y</a:t>
            </a:r>
            <a:r>
              <a:rPr lang="en-US" sz="2400" b="1" baseline="-25000" dirty="0">
                <a:latin typeface="+mn-lt"/>
              </a:rPr>
              <a:t>1</a:t>
            </a:r>
          </a:p>
        </p:txBody>
      </p: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6681922" y="3762370"/>
            <a:ext cx="2895600" cy="1885950"/>
            <a:chOff x="2640" y="1056"/>
            <a:chExt cx="2496" cy="2112"/>
          </a:xfrm>
        </p:grpSpPr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2640" y="1056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2640" y="316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300922" y="359092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9425122" y="5602282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>
                <a:latin typeface="+mn-lt"/>
              </a:rPr>
              <a:t>Y</a:t>
            </a:r>
            <a:r>
              <a:rPr lang="en-US" sz="2200" dirty="0">
                <a:latin typeface="+mn-lt"/>
              </a:rPr>
              <a:t> 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6281872" y="4078284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latin typeface="+mn-lt"/>
              </a:rPr>
              <a:t>r</a:t>
            </a:r>
            <a:r>
              <a:rPr lang="en-US" sz="2000" b="1" baseline="-25000" dirty="0">
                <a:latin typeface="+mn-lt"/>
              </a:rPr>
              <a:t>1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6681922" y="435292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>
            <a:off x="6878772" y="3921120"/>
            <a:ext cx="1695450" cy="148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8472622" y="5191121"/>
            <a:ext cx="685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i="1" dirty="0">
                <a:latin typeface="+mn-lt"/>
              </a:rPr>
              <a:t>IS</a:t>
            </a:r>
            <a:r>
              <a:rPr lang="en-US" sz="2300" baseline="-25000" dirty="0">
                <a:latin typeface="+mn-lt"/>
              </a:rPr>
              <a:t>1</a:t>
            </a:r>
            <a:endParaRPr lang="en-US" sz="2300" dirty="0">
              <a:latin typeface="+mn-lt"/>
            </a:endParaRPr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>
            <a:off x="7335972" y="431482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8139247" y="431482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9272722" y="5129208"/>
            <a:ext cx="6858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i="1" dirty="0">
                <a:solidFill>
                  <a:srgbClr val="FF0000"/>
                </a:solidFill>
                <a:latin typeface="+mn-lt"/>
              </a:rPr>
              <a:t>IS</a:t>
            </a:r>
            <a:r>
              <a:rPr lang="en-US" sz="23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2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7443922" y="435292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" name="Group 43"/>
          <p:cNvGrpSpPr>
            <a:grpSpLocks/>
          </p:cNvGrpSpPr>
          <p:nvPr/>
        </p:nvGrpSpPr>
        <p:grpSpPr bwMode="auto">
          <a:xfrm>
            <a:off x="7382009" y="4533895"/>
            <a:ext cx="781050" cy="787400"/>
            <a:chOff x="3240" y="3296"/>
            <a:chExt cx="499" cy="496"/>
          </a:xfrm>
        </p:grpSpPr>
        <p:sp>
          <p:nvSpPr>
            <p:cNvPr id="49" name="Text Box 44"/>
            <p:cNvSpPr txBox="1">
              <a:spLocks noChangeArrowheads="1"/>
            </p:cNvSpPr>
            <p:nvPr/>
          </p:nvSpPr>
          <p:spPr bwMode="auto">
            <a:xfrm>
              <a:off x="3264" y="35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latin typeface="+mn-lt"/>
                  <a:sym typeface="Symbol" pitchFamily="18" charset="2"/>
                </a:rPr>
                <a:t></a:t>
              </a:r>
              <a:r>
                <a:rPr lang="en-US" sz="2400" b="1" i="1" dirty="0">
                  <a:latin typeface="+mn-lt"/>
                  <a:sym typeface="Symbol" pitchFamily="18" charset="2"/>
                </a:rPr>
                <a:t>Y</a:t>
              </a:r>
              <a:endParaRPr lang="en-US" sz="2400" b="1" i="1" dirty="0">
                <a:latin typeface="+mn-lt"/>
              </a:endParaRPr>
            </a:p>
          </p:txBody>
        </p:sp>
        <p:sp>
          <p:nvSpPr>
            <p:cNvPr id="50" name="AutoShape 45"/>
            <p:cNvSpPr>
              <a:spLocks/>
            </p:cNvSpPr>
            <p:nvPr/>
          </p:nvSpPr>
          <p:spPr bwMode="auto">
            <a:xfrm rot="-5407097">
              <a:off x="3379" y="3157"/>
              <a:ext cx="222" cy="499"/>
            </a:xfrm>
            <a:prstGeom prst="leftBrace">
              <a:avLst>
                <a:gd name="adj1" fmla="val 43238"/>
                <a:gd name="adj2" fmla="val 4896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V="1">
            <a:off x="8171055" y="3881434"/>
            <a:ext cx="9525" cy="1766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365969" y="3887192"/>
            <a:ext cx="9525" cy="1766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73803" y="3720383"/>
            <a:ext cx="456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Any decrease in taxes (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) causes the </a:t>
            </a:r>
            <a:r>
              <a:rPr lang="en-US" b="1" i="1" dirty="0">
                <a:solidFill>
                  <a:srgbClr val="0070C0"/>
                </a:solidFill>
              </a:rPr>
              <a:t>IS</a:t>
            </a:r>
            <a:r>
              <a:rPr lang="en-US" b="1" dirty="0">
                <a:solidFill>
                  <a:srgbClr val="0070C0"/>
                </a:solidFill>
              </a:rPr>
              <a:t> curve to shift right by the amount of the tax cut magnified by the Keynesian Cross tax-cut multiplier</a:t>
            </a:r>
          </a:p>
        </p:txBody>
      </p:sp>
    </p:spTree>
    <p:extLst>
      <p:ext uri="{BB962C8B-B14F-4D97-AF65-F5344CB8AC3E}">
        <p14:creationId xmlns:p14="http://schemas.microsoft.com/office/powerpoint/2010/main" val="1265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IS</a:t>
            </a:r>
            <a:r>
              <a:rPr lang="en-US" dirty="0" smtClean="0"/>
              <a:t> Curve: </a:t>
            </a:r>
            <a:r>
              <a:rPr lang="en-US" dirty="0"/>
              <a:t>effect of fiscal policy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822522"/>
              </p:ext>
            </p:extLst>
          </p:nvPr>
        </p:nvGraphicFramePr>
        <p:xfrm>
          <a:off x="2057401" y="1447800"/>
          <a:ext cx="77692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Equation" r:id="rId3" imgW="2844720" imgH="469800" progId="Equation.3">
                  <p:embed/>
                </p:oleObj>
              </mc:Choice>
              <mc:Fallback>
                <p:oleObj name="Equation" r:id="rId3" imgW="2844720" imgH="4698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1" y="1447800"/>
                        <a:ext cx="7769225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6999" y="2819401"/>
            <a:ext cx="147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Spending multiplier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2819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K.C. Tax-cut multiplier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28194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IS </a:t>
            </a:r>
            <a:r>
              <a:rPr lang="en-US" dirty="0"/>
              <a:t>Interest rate effect</a:t>
            </a: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7662997" y="3905245"/>
            <a:ext cx="1695450" cy="148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977322" y="5651495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153409" y="5648320"/>
            <a:ext cx="457200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+mn-lt"/>
              </a:rPr>
              <a:t>Y</a:t>
            </a:r>
            <a:r>
              <a:rPr lang="en-US" sz="2400" b="1" baseline="-25000" dirty="0">
                <a:latin typeface="+mn-lt"/>
              </a:rPr>
              <a:t>1</a:t>
            </a:r>
          </a:p>
        </p:txBody>
      </p:sp>
      <p:grpSp>
        <p:nvGrpSpPr>
          <p:cNvPr id="35" name="Group 18"/>
          <p:cNvGrpSpPr>
            <a:grpSpLocks/>
          </p:cNvGrpSpPr>
          <p:nvPr/>
        </p:nvGrpSpPr>
        <p:grpSpPr bwMode="auto">
          <a:xfrm>
            <a:off x="6681922" y="3762370"/>
            <a:ext cx="2895600" cy="1885950"/>
            <a:chOff x="2640" y="1056"/>
            <a:chExt cx="2496" cy="2112"/>
          </a:xfrm>
        </p:grpSpPr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2640" y="1056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2640" y="3168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300922" y="3590920"/>
            <a:ext cx="38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9425122" y="5602282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>
                <a:latin typeface="+mn-lt"/>
              </a:rPr>
              <a:t>Y</a:t>
            </a:r>
            <a:r>
              <a:rPr lang="en-US" sz="2200" dirty="0">
                <a:latin typeface="+mn-lt"/>
              </a:rPr>
              <a:t> </a:t>
            </a: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6281872" y="4078284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sz="2200" b="1" i="1" dirty="0">
                <a:latin typeface="+mn-lt"/>
              </a:rPr>
              <a:t>r</a:t>
            </a:r>
            <a:r>
              <a:rPr lang="en-US" sz="2000" b="1" baseline="-25000" dirty="0">
                <a:latin typeface="+mn-lt"/>
              </a:rPr>
              <a:t>1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6681922" y="435292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1"/>
          <p:cNvSpPr>
            <a:spLocks noChangeShapeType="1"/>
          </p:cNvSpPr>
          <p:nvPr/>
        </p:nvSpPr>
        <p:spPr bwMode="auto">
          <a:xfrm>
            <a:off x="6878772" y="3921120"/>
            <a:ext cx="1695450" cy="148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8472622" y="5191121"/>
            <a:ext cx="685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i="1" dirty="0">
                <a:latin typeface="+mn-lt"/>
              </a:rPr>
              <a:t>IS</a:t>
            </a:r>
            <a:r>
              <a:rPr lang="en-US" sz="2300" baseline="-25000" dirty="0">
                <a:latin typeface="+mn-lt"/>
              </a:rPr>
              <a:t>1</a:t>
            </a:r>
            <a:endParaRPr lang="en-US" sz="2300" dirty="0">
              <a:latin typeface="+mn-lt"/>
            </a:endParaRPr>
          </a:p>
        </p:txBody>
      </p:sp>
      <p:sp>
        <p:nvSpPr>
          <p:cNvPr id="44" name="Oval 34"/>
          <p:cNvSpPr>
            <a:spLocks noChangeArrowheads="1"/>
          </p:cNvSpPr>
          <p:nvPr/>
        </p:nvSpPr>
        <p:spPr bwMode="auto">
          <a:xfrm>
            <a:off x="7335972" y="431482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35"/>
          <p:cNvSpPr>
            <a:spLocks noChangeArrowheads="1"/>
          </p:cNvSpPr>
          <p:nvPr/>
        </p:nvSpPr>
        <p:spPr bwMode="auto">
          <a:xfrm>
            <a:off x="8139247" y="431482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9272722" y="5129208"/>
            <a:ext cx="6858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i="1" dirty="0">
                <a:solidFill>
                  <a:srgbClr val="FF0000"/>
                </a:solidFill>
                <a:latin typeface="+mn-lt"/>
              </a:rPr>
              <a:t>IS</a:t>
            </a:r>
            <a:r>
              <a:rPr lang="en-US" sz="23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2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7443922" y="435292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" name="Group 43"/>
          <p:cNvGrpSpPr>
            <a:grpSpLocks/>
          </p:cNvGrpSpPr>
          <p:nvPr/>
        </p:nvGrpSpPr>
        <p:grpSpPr bwMode="auto">
          <a:xfrm>
            <a:off x="7382009" y="4533895"/>
            <a:ext cx="781050" cy="787400"/>
            <a:chOff x="3240" y="3296"/>
            <a:chExt cx="499" cy="496"/>
          </a:xfrm>
        </p:grpSpPr>
        <p:sp>
          <p:nvSpPr>
            <p:cNvPr id="49" name="Text Box 44"/>
            <p:cNvSpPr txBox="1">
              <a:spLocks noChangeArrowheads="1"/>
            </p:cNvSpPr>
            <p:nvPr/>
          </p:nvSpPr>
          <p:spPr bwMode="auto">
            <a:xfrm>
              <a:off x="3264" y="35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latin typeface="+mn-lt"/>
                  <a:sym typeface="Symbol" pitchFamily="18" charset="2"/>
                </a:rPr>
                <a:t></a:t>
              </a:r>
              <a:r>
                <a:rPr lang="en-US" sz="2400" b="1" i="1" dirty="0">
                  <a:latin typeface="+mn-lt"/>
                  <a:sym typeface="Symbol" pitchFamily="18" charset="2"/>
                </a:rPr>
                <a:t>Y</a:t>
              </a:r>
              <a:endParaRPr lang="en-US" sz="2400" b="1" i="1" dirty="0">
                <a:latin typeface="+mn-lt"/>
              </a:endParaRPr>
            </a:p>
          </p:txBody>
        </p:sp>
        <p:sp>
          <p:nvSpPr>
            <p:cNvPr id="50" name="AutoShape 45"/>
            <p:cNvSpPr>
              <a:spLocks/>
            </p:cNvSpPr>
            <p:nvPr/>
          </p:nvSpPr>
          <p:spPr bwMode="auto">
            <a:xfrm rot="-5407097">
              <a:off x="3379" y="3157"/>
              <a:ext cx="222" cy="499"/>
            </a:xfrm>
            <a:prstGeom prst="leftBrace">
              <a:avLst>
                <a:gd name="adj1" fmla="val 43238"/>
                <a:gd name="adj2" fmla="val 4896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V="1">
            <a:off x="8171055" y="3881434"/>
            <a:ext cx="9525" cy="1766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365969" y="3887192"/>
            <a:ext cx="9525" cy="17668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73803" y="3720383"/>
            <a:ext cx="456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If both </a:t>
            </a:r>
            <a:r>
              <a:rPr lang="en-US" b="1" i="1" dirty="0" smtClean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 increase by, say, five dollars, the </a:t>
            </a:r>
            <a:r>
              <a:rPr lang="en-US" b="1" i="1" dirty="0" smtClean="0">
                <a:solidFill>
                  <a:srgbClr val="0070C0"/>
                </a:solidFill>
              </a:rPr>
              <a:t>IS</a:t>
            </a:r>
            <a:r>
              <a:rPr lang="en-US" b="1" dirty="0" smtClean="0">
                <a:solidFill>
                  <a:srgbClr val="0070C0"/>
                </a:solidFill>
              </a:rPr>
              <a:t> curve will shift right by five dollars. (Recall that the Keynesian Cross balanced-budget multiplier is exactly 1.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Equations of </a:t>
            </a:r>
            <a:r>
              <a:rPr lang="en-US" dirty="0"/>
              <a:t>C</a:t>
            </a:r>
            <a:r>
              <a:rPr lang="en-US" dirty="0" smtClean="0"/>
              <a:t>hapter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712542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Exogenous variables in black</a:t>
                </a:r>
              </a:p>
              <a:p>
                <a:r>
                  <a:rPr lang="en-US" dirty="0" smtClean="0"/>
                  <a:t>Endogenous variables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712542" cy="4525963"/>
              </a:xfrm>
              <a:blipFill>
                <a:blip r:embed="rId2"/>
                <a:stretch>
                  <a:fillRect l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22142" y="1601849"/>
            <a:ext cx="5614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Chapter 3 was about the </a:t>
            </a:r>
            <a:r>
              <a:rPr lang="en-US" sz="2400" b="1" i="1" dirty="0"/>
              <a:t>long</a:t>
            </a:r>
            <a:r>
              <a:rPr lang="en-US" sz="2400" b="1" dirty="0"/>
              <a:t> run.</a:t>
            </a:r>
          </a:p>
          <a:p>
            <a:endParaRPr lang="en-US" sz="2400" b="1" dirty="0"/>
          </a:p>
          <a:p>
            <a:r>
              <a:rPr lang="en-US" sz="2400" b="1" dirty="0"/>
              <a:t>Now we are discussing the </a:t>
            </a:r>
            <a:r>
              <a:rPr lang="en-US" sz="2400" b="1" i="1" dirty="0"/>
              <a:t>short</a:t>
            </a:r>
            <a:r>
              <a:rPr lang="en-US" sz="2400" b="1" dirty="0"/>
              <a:t> run. </a:t>
            </a:r>
          </a:p>
          <a:p>
            <a:endParaRPr lang="en-US" sz="2400" b="1" dirty="0"/>
          </a:p>
          <a:p>
            <a:r>
              <a:rPr lang="en-US" sz="2400" b="1" dirty="0"/>
              <a:t>In the short run, the available capital and labor may </a:t>
            </a:r>
            <a:r>
              <a:rPr lang="en-US" sz="2400" b="1" dirty="0" smtClean="0"/>
              <a:t>not be fully utilized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/>
              <a:t>Therefore, </a:t>
            </a:r>
            <a:r>
              <a:rPr lang="en-US" sz="2400" b="1" dirty="0">
                <a:solidFill>
                  <a:srgbClr val="0070C0"/>
                </a:solidFill>
              </a:rPr>
              <a:t>the first equation is not applicable in the short run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70C0"/>
                </a:solidFill>
              </a:rPr>
              <a:t>The other </a:t>
            </a:r>
            <a:r>
              <a:rPr lang="en-US" sz="2400" b="1" dirty="0" smtClean="0">
                <a:solidFill>
                  <a:srgbClr val="0070C0"/>
                </a:solidFill>
              </a:rPr>
              <a:t>3 equations </a:t>
            </a:r>
            <a:r>
              <a:rPr lang="en-US" sz="2400" b="1" dirty="0">
                <a:solidFill>
                  <a:srgbClr val="0070C0"/>
                </a:solidFill>
              </a:rPr>
              <a:t>continue to apply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0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IS</a:t>
            </a:r>
            <a:r>
              <a:rPr lang="en-US" dirty="0" smtClean="0"/>
              <a:t> Curve: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sum up the previous two slides: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IS</a:t>
            </a:r>
            <a:r>
              <a:rPr lang="en-US" dirty="0" smtClean="0">
                <a:solidFill>
                  <a:srgbClr val="0070C0"/>
                </a:solidFill>
              </a:rPr>
              <a:t> curve shifts right if there is: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an increase </a:t>
            </a:r>
            <a:r>
              <a:rPr lang="en-US" b="1" dirty="0">
                <a:solidFill>
                  <a:srgbClr val="0070C0"/>
                </a:solidFill>
              </a:rPr>
              <a:t>in 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  <a:r>
              <a:rPr lang="en-US" b="1" baseline="-25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b="1" i="1" dirty="0">
                <a:solidFill>
                  <a:srgbClr val="0070C0"/>
                </a:solidFill>
              </a:rPr>
              <a:t>I</a:t>
            </a:r>
            <a:r>
              <a:rPr lang="en-US" b="1" baseline="-25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 + </a:t>
            </a:r>
            <a:r>
              <a:rPr lang="en-US" b="1" i="1" dirty="0" smtClean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, or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a decrease in </a:t>
            </a:r>
            <a:r>
              <a:rPr lang="en-US" b="1" i="1" dirty="0" smtClean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 , </a:t>
            </a:r>
            <a:r>
              <a:rPr lang="en-US" b="1" dirty="0" smtClean="0">
                <a:solidFill>
                  <a:srgbClr val="0070C0"/>
                </a:solidFill>
              </a:rPr>
              <a:t>or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a balanced-budget increase in both </a:t>
            </a:r>
            <a:r>
              <a:rPr lang="en-US" b="1" i="1" dirty="0" smtClean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26662"/>
              </p:ext>
            </p:extLst>
          </p:nvPr>
        </p:nvGraphicFramePr>
        <p:xfrm>
          <a:off x="2211387" y="5484814"/>
          <a:ext cx="77692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Equation" r:id="rId3" imgW="2844720" imgH="469800" progId="Equation.3">
                  <p:embed/>
                </p:oleObj>
              </mc:Choice>
              <mc:Fallback>
                <p:oleObj name="Equation" r:id="rId3" imgW="2844720" imgH="4698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1387" y="5484814"/>
                        <a:ext cx="7769225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9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money market in the short run: the </a:t>
            </a:r>
            <a:r>
              <a:rPr lang="en-US" i="1" dirty="0" smtClean="0"/>
              <a:t>LM</a:t>
            </a:r>
            <a:r>
              <a:rPr lang="en-US" dirty="0" smtClean="0"/>
              <a:t> Curve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“liquidity preference” theory of short-run equilibrium in the money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of earlier slide: The </a:t>
            </a:r>
            <a:r>
              <a:rPr lang="en-US" i="1" dirty="0" smtClean="0"/>
              <a:t>IS-LM</a:t>
            </a:r>
            <a:r>
              <a:rPr lang="en-US" dirty="0" smtClean="0"/>
              <a:t>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52852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Goods market equilibrium conditions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Assets </a:t>
                </a:r>
                <a:r>
                  <a:rPr lang="en-US" dirty="0"/>
                  <a:t>market equilibrium </a:t>
                </a:r>
                <a:r>
                  <a:rPr lang="en-US" dirty="0" smtClean="0"/>
                  <a:t>conditions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52852" cy="4525963"/>
              </a:xfrm>
              <a:blipFill>
                <a:blip r:embed="rId2"/>
                <a:stretch>
                  <a:fillRect l="-188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8799871" y="4640826"/>
            <a:ext cx="28513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>
            <a:off x="7398775" y="3215148"/>
            <a:ext cx="28513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91330" y="1963479"/>
            <a:ext cx="1920949" cy="21123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431079" y="2115879"/>
            <a:ext cx="1920949" cy="21123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412820" y="3005470"/>
            <a:ext cx="141767" cy="141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>
          <a:xfrm flipH="1">
            <a:off x="10483702" y="3005470"/>
            <a:ext cx="2" cy="16353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>
            <a:off x="9639150" y="2258674"/>
            <a:ext cx="2" cy="16353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18606" y="1884823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15178" y="3734836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931530" y="4685082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Y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60695" y="1877662"/>
            <a:ext cx="67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53781" y="2212264"/>
            <a:ext cx="3353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The goods market equilibrium equations will give us the </a:t>
            </a:r>
            <a:r>
              <a:rPr lang="en-US" b="1" i="1" dirty="0" smtClean="0"/>
              <a:t>IS</a:t>
            </a:r>
            <a:r>
              <a:rPr lang="en-US" b="1" dirty="0" smtClean="0"/>
              <a:t> curve, an inverse relation between the real interest rate (</a:t>
            </a:r>
            <a:r>
              <a:rPr lang="en-US" b="1" i="1" dirty="0" smtClean="0"/>
              <a:t>r</a:t>
            </a:r>
            <a:r>
              <a:rPr lang="en-US" b="1" dirty="0" smtClean="0"/>
              <a:t>) and real output (</a:t>
            </a:r>
            <a:r>
              <a:rPr lang="en-US" b="1" i="1" dirty="0" smtClean="0"/>
              <a:t>Y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62531" y="4315750"/>
            <a:ext cx="4398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The assets market equilibrium equations will give us the </a:t>
            </a:r>
            <a:r>
              <a:rPr lang="en-US" b="1" i="1" dirty="0" smtClean="0"/>
              <a:t>LM</a:t>
            </a:r>
            <a:r>
              <a:rPr lang="en-US" b="1" dirty="0" smtClean="0"/>
              <a:t> curve, a direct relation between the real interest rate (</a:t>
            </a:r>
            <a:r>
              <a:rPr lang="en-US" b="1" i="1" dirty="0" smtClean="0"/>
              <a:t>r</a:t>
            </a:r>
            <a:r>
              <a:rPr lang="en-US" b="1" dirty="0" smtClean="0"/>
              <a:t>) and real output (</a:t>
            </a:r>
            <a:r>
              <a:rPr lang="en-US" b="1" i="1" dirty="0" smtClean="0"/>
              <a:t>Y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62761" y="5516079"/>
            <a:ext cx="439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The intersection of the </a:t>
            </a:r>
            <a:r>
              <a:rPr lang="en-US" b="1" i="1" dirty="0" smtClean="0"/>
              <a:t>IS</a:t>
            </a:r>
            <a:r>
              <a:rPr lang="en-US" b="1" dirty="0" smtClean="0"/>
              <a:t> and </a:t>
            </a:r>
            <a:r>
              <a:rPr lang="en-US" b="1" i="1" dirty="0" smtClean="0"/>
              <a:t>LM</a:t>
            </a:r>
            <a:r>
              <a:rPr lang="en-US" b="1" dirty="0" smtClean="0"/>
              <a:t> curves will give us the short-run macroeconomic outcomes  for </a:t>
            </a:r>
            <a:r>
              <a:rPr lang="en-US" b="1" i="1" dirty="0" smtClean="0"/>
              <a:t>r</a:t>
            </a:r>
            <a:r>
              <a:rPr lang="en-US" b="1" dirty="0" smtClean="0"/>
              <a:t> and </a:t>
            </a:r>
            <a:r>
              <a:rPr lang="en-US" b="1" i="1" dirty="0" smtClean="0"/>
              <a:t>Y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8753787" y="3007408"/>
            <a:ext cx="141767" cy="141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410891" y="4571908"/>
            <a:ext cx="141767" cy="141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406812" y="5263711"/>
            <a:ext cx="3667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From </a:t>
            </a:r>
            <a:r>
              <a:rPr lang="en-US" b="1" i="1" dirty="0" smtClean="0"/>
              <a:t>Y</a:t>
            </a:r>
            <a:r>
              <a:rPr lang="en-US" b="1" dirty="0" smtClean="0"/>
              <a:t> we’ll know </a:t>
            </a:r>
            <a:r>
              <a:rPr lang="en-US" b="1" i="1" dirty="0" smtClean="0"/>
              <a:t>C</a:t>
            </a:r>
            <a:r>
              <a:rPr lang="en-US" b="1" dirty="0" smtClean="0"/>
              <a:t>. And from </a:t>
            </a:r>
            <a:r>
              <a:rPr lang="en-US" b="1" i="1" dirty="0" smtClean="0"/>
              <a:t>r</a:t>
            </a:r>
            <a:r>
              <a:rPr lang="en-US" b="1" dirty="0" smtClean="0"/>
              <a:t> we’ll know both </a:t>
            </a:r>
            <a:r>
              <a:rPr lang="en-US" b="1" i="1" dirty="0" smtClean="0"/>
              <a:t>I</a:t>
            </a:r>
            <a:r>
              <a:rPr lang="en-US" b="1" dirty="0" smtClean="0"/>
              <a:t> and </a:t>
            </a:r>
            <a:r>
              <a:rPr lang="en-US" b="1" i="1" dirty="0" err="1" smtClean="0"/>
              <a:t>i</a:t>
            </a:r>
            <a:r>
              <a:rPr lang="en-US" b="1" dirty="0" smtClean="0"/>
              <a:t>. That would help us make testable predictions about all of our five endogenous variables.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33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</a:t>
            </a:r>
            <a:r>
              <a:rPr lang="en-US" dirty="0" smtClean="0"/>
              <a:t>Supply = </a:t>
            </a:r>
            <a:r>
              <a:rPr lang="en-US" dirty="0"/>
              <a:t>Money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𝑴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)∙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𝒀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In Chapter 5, we used the </a:t>
                </a:r>
                <a:r>
                  <a:rPr lang="en-US" dirty="0"/>
                  <a:t>specific form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) 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indicate that our desire for liquidity is inversely related to the nominal interest rate,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So, the above </a:t>
                </a:r>
                <a:r>
                  <a:rPr lang="en-US" dirty="0"/>
                  <a:t>equation </a:t>
                </a:r>
                <a:r>
                  <a:rPr lang="en-US" dirty="0" smtClean="0"/>
                  <a:t>becomes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Therefore, we get: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8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Demand = Money Supply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dirty="0" smtClean="0"/>
                  <a:t>Now, recall from Chapter 5 that </a:t>
                </a:r>
                <a:r>
                  <a:rPr lang="en-US" b="1" dirty="0" smtClean="0"/>
                  <a:t>the ex ante real interest rate (</a:t>
                </a:r>
                <a:r>
                  <a:rPr lang="en-US" b="1" i="1" dirty="0" smtClean="0"/>
                  <a:t>r</a:t>
                </a:r>
                <a:r>
                  <a:rPr lang="en-US" b="1" dirty="0" smtClean="0"/>
                  <a:t>) is the nominal interest rate (</a:t>
                </a:r>
                <a:r>
                  <a:rPr lang="en-US" b="1" i="1" dirty="0" err="1" smtClean="0"/>
                  <a:t>i</a:t>
                </a:r>
                <a:r>
                  <a:rPr lang="en-US" b="1" dirty="0" smtClean="0"/>
                  <a:t>) minus the expected inflation rate (</a:t>
                </a:r>
                <a:r>
                  <a:rPr lang="en-US" b="1" i="1" dirty="0"/>
                  <a:t>E</a:t>
                </a:r>
                <a:r>
                  <a:rPr lang="el-GR" b="1" dirty="0">
                    <a:cs typeface="Calibri"/>
                  </a:rPr>
                  <a:t>π</a:t>
                </a:r>
                <a:r>
                  <a:rPr lang="en-US" b="1" dirty="0" smtClean="0"/>
                  <a:t>): </a:t>
                </a:r>
                <a:br>
                  <a:rPr lang="en-US" b="1" dirty="0" smtClean="0"/>
                </a:br>
                <a:r>
                  <a:rPr lang="en-US" b="1" i="1" dirty="0" smtClean="0"/>
                  <a:t>r</a:t>
                </a:r>
                <a:r>
                  <a:rPr lang="en-US" b="1" dirty="0" smtClean="0"/>
                  <a:t> = </a:t>
                </a:r>
                <a:r>
                  <a:rPr lang="en-US" b="1" i="1" dirty="0" smtClean="0"/>
                  <a:t>i</a:t>
                </a:r>
                <a:r>
                  <a:rPr lang="en-US" b="1" dirty="0" smtClean="0"/>
                  <a:t> – </a:t>
                </a:r>
                <a:r>
                  <a:rPr lang="en-US" b="1" i="1" dirty="0" smtClean="0"/>
                  <a:t>E</a:t>
                </a:r>
                <a:r>
                  <a:rPr lang="el-GR" b="1" dirty="0" smtClean="0">
                    <a:latin typeface="Calibri"/>
                    <a:cs typeface="Calibri"/>
                  </a:rPr>
                  <a:t>π</a:t>
                </a:r>
                <a:endParaRPr lang="en-US" b="1" dirty="0"/>
              </a:p>
              <a:p>
                <a:r>
                  <a:rPr lang="en-US" dirty="0" smtClean="0"/>
                  <a:t>Therefore, </a:t>
                </a:r>
                <a:r>
                  <a:rPr lang="en-US" i="1" dirty="0"/>
                  <a:t>r</a:t>
                </a:r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:r>
                  <a:rPr lang="en-US" i="1" dirty="0"/>
                  <a:t>E</a:t>
                </a:r>
                <a:r>
                  <a:rPr lang="el-GR" dirty="0">
                    <a:cs typeface="Calibri"/>
                  </a:rPr>
                  <a:t>π </a:t>
                </a:r>
                <a:r>
                  <a:rPr lang="en-US" dirty="0" smtClean="0"/>
                  <a:t>= </a:t>
                </a:r>
                <a:r>
                  <a:rPr lang="en-US" i="1" dirty="0" smtClean="0"/>
                  <a:t>i</a:t>
                </a:r>
                <a:endParaRPr lang="en-US" dirty="0" smtClean="0"/>
              </a:p>
              <a:p>
                <a:r>
                  <a:rPr lang="en-US" dirty="0" smtClean="0"/>
                  <a:t>So,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money market equilibrium equation </a:t>
                </a:r>
                <a:r>
                  <a:rPr lang="en-US" dirty="0" smtClean="0"/>
                  <a:t>becomes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𝒀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𝑬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1778" b="-1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03827" y="4054584"/>
            <a:ext cx="53617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At this point, you should be able to do problem 5 on page </a:t>
            </a:r>
            <a:r>
              <a:rPr lang="en-US" b="1" dirty="0" smtClean="0"/>
              <a:t>330 </a:t>
            </a:r>
            <a:r>
              <a:rPr lang="en-US" b="1" dirty="0"/>
              <a:t>of the textbook. Please try it.</a:t>
            </a:r>
          </a:p>
        </p:txBody>
      </p:sp>
    </p:spTree>
    <p:extLst>
      <p:ext uri="{BB962C8B-B14F-4D97-AF65-F5344CB8AC3E}">
        <p14:creationId xmlns:p14="http://schemas.microsoft.com/office/powerpoint/2010/main" val="18306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Money Balances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The term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/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is called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real money balances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One may think of </a:t>
                </a:r>
                <a:r>
                  <a:rPr lang="en-US" i="1" dirty="0"/>
                  <a:t>M</a:t>
                </a:r>
                <a:r>
                  <a:rPr lang="en-US" dirty="0"/>
                  <a:t>/</a:t>
                </a:r>
                <a:r>
                  <a:rPr lang="en-US" i="1" dirty="0"/>
                  <a:t>P</a:t>
                </a:r>
                <a:r>
                  <a:rPr lang="en-US" dirty="0" smtClean="0"/>
                  <a:t> as </a:t>
                </a:r>
                <a:r>
                  <a:rPr lang="en-US" i="1" dirty="0" smtClean="0"/>
                  <a:t>the purchasing power of </a:t>
                </a:r>
                <a:r>
                  <a:rPr lang="en-US" dirty="0" smtClean="0"/>
                  <a:t>the nation’s quantity of money or money supply.</a:t>
                </a:r>
              </a:p>
              <a:p>
                <a:pPr lvl="1"/>
                <a:r>
                  <a:rPr lang="en-US" dirty="0" smtClean="0"/>
                  <a:t>Example: If you have $10 and the price of a cup of coffee is $4, then your purchasing power is 10/4 = 2.5 cups of coffee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4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LM</a:t>
            </a:r>
            <a:r>
              <a:rPr lang="en-US" dirty="0"/>
              <a:t>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𝑬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Traditionally, this equation is called the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LM</a:t>
                </a:r>
                <a:r>
                  <a:rPr lang="en-US" b="1" dirty="0">
                    <a:solidFill>
                      <a:srgbClr val="0070C0"/>
                    </a:solidFill>
                  </a:rPr>
                  <a:t> equation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8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Demand = Money Supply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𝒀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𝑬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i="1" dirty="0"/>
                  <a:t>Assumption</a:t>
                </a:r>
                <a:r>
                  <a:rPr lang="en-US" dirty="0" smtClean="0"/>
                  <a:t>: As always,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the money supply (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), which is controlled by the central bank, is exogenous</a:t>
                </a:r>
                <a:endParaRPr lang="en-US" b="1" i="1" dirty="0" smtClean="0">
                  <a:solidFill>
                    <a:srgbClr val="0070C0"/>
                  </a:solidFill>
                </a:endParaRPr>
              </a:p>
              <a:p>
                <a:r>
                  <a:rPr lang="en-US" i="1" dirty="0" smtClean="0"/>
                  <a:t>Assumption</a:t>
                </a:r>
                <a:r>
                  <a:rPr lang="en-US" dirty="0" smtClean="0"/>
                  <a:t>: Unlike </a:t>
                </a:r>
                <a:r>
                  <a:rPr lang="en-US" dirty="0"/>
                  <a:t>the long-run analysis of </a:t>
                </a:r>
                <a:r>
                  <a:rPr lang="en-US" dirty="0" smtClean="0"/>
                  <a:t>Chapter 5,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expected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inflation (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</a:t>
                </a:r>
                <a:r>
                  <a:rPr lang="el-GR" b="1" dirty="0">
                    <a:solidFill>
                      <a:srgbClr val="0070C0"/>
                    </a:solidFill>
                    <a:cs typeface="Calibri"/>
                  </a:rPr>
                  <a:t>π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 is exogenous in the short run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i="1" dirty="0" smtClean="0"/>
                  <a:t>Assumption</a:t>
                </a:r>
                <a:r>
                  <a:rPr lang="en-US" dirty="0" smtClean="0"/>
                  <a:t>: Unlike </a:t>
                </a:r>
                <a:r>
                  <a:rPr lang="en-US" dirty="0"/>
                  <a:t>the long-run analysis of </a:t>
                </a:r>
                <a:r>
                  <a:rPr lang="en-US" dirty="0" smtClean="0"/>
                  <a:t>Chapter 5,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the overall price level (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) is </a:t>
                </a:r>
                <a:r>
                  <a:rPr lang="en-US" b="1" dirty="0">
                    <a:solidFill>
                      <a:srgbClr val="0070C0"/>
                    </a:solidFill>
                  </a:rPr>
                  <a:t>exogenous in the short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run.</a:t>
                </a:r>
              </a:p>
              <a:p>
                <a:r>
                  <a:rPr lang="en-US" dirty="0" smtClean="0"/>
                  <a:t>So,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are the only endogenous variables (unknowns) in the LM equation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b="-18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7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Demand = Money Supply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/>
                  <a:t>LM</a:t>
                </a:r>
                <a:r>
                  <a:rPr lang="en-US" dirty="0" smtClean="0"/>
                  <a:t> equation: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𝒀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𝑬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So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if </a:t>
                </a:r>
                <a:r>
                  <a:rPr lang="en-US" dirty="0">
                    <a:solidFill>
                      <a:srgbClr val="0070C0"/>
                    </a:solidFill>
                  </a:rPr>
                  <a:t>the real interest rate (</a:t>
                </a:r>
                <a:r>
                  <a:rPr lang="en-US" i="1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increases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then </a:t>
                </a:r>
                <a:r>
                  <a:rPr lang="en-US" dirty="0">
                    <a:solidFill>
                      <a:srgbClr val="0070C0"/>
                    </a:solidFill>
                  </a:rPr>
                  <a:t>real GDP (</a:t>
                </a:r>
                <a:r>
                  <a:rPr lang="en-US" i="1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) must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increase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too, in order to keep money demand equal to money supply</a:t>
                </a:r>
              </a:p>
              <a:p>
                <a:r>
                  <a:rPr lang="en-US" dirty="0" smtClean="0"/>
                  <a:t>This result gives us a new curve, the </a:t>
                </a:r>
                <a:r>
                  <a:rPr lang="en-US" i="1" dirty="0" smtClean="0"/>
                  <a:t>LM</a:t>
                </a:r>
                <a:r>
                  <a:rPr lang="en-US" dirty="0" smtClean="0"/>
                  <a:t> curve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6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8562519" y="4369981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41"/>
          <p:cNvSpPr>
            <a:spLocks/>
          </p:cNvSpPr>
          <p:nvPr/>
        </p:nvSpPr>
        <p:spPr bwMode="auto">
          <a:xfrm>
            <a:off x="8863775" y="366715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LM</a:t>
            </a:r>
            <a:r>
              <a:rPr lang="en-US" dirty="0" smtClean="0"/>
              <a:t> Curve: algebra to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395590" cy="4525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</a:rPr>
              <a:t>LM</a:t>
            </a:r>
            <a:r>
              <a:rPr lang="en-US" b="1" dirty="0" smtClean="0">
                <a:solidFill>
                  <a:srgbClr val="0070C0"/>
                </a:solidFill>
              </a:rPr>
              <a:t> curve </a:t>
            </a:r>
            <a:r>
              <a:rPr lang="en-US" dirty="0" smtClean="0">
                <a:solidFill>
                  <a:srgbClr val="0070C0"/>
                </a:solidFill>
              </a:rPr>
              <a:t>shows all combinations of the real interest rate (</a:t>
            </a:r>
            <a:r>
              <a:rPr lang="en-US" i="1" dirty="0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) and real output (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) for which the money market is in equilibrium</a:t>
            </a:r>
          </a:p>
          <a:p>
            <a:r>
              <a:rPr lang="en-US" dirty="0" smtClean="0"/>
              <a:t>Note that the </a:t>
            </a:r>
            <a:r>
              <a:rPr lang="en-US" i="1" dirty="0" smtClean="0"/>
              <a:t>LM</a:t>
            </a:r>
            <a:r>
              <a:rPr lang="en-US" dirty="0" smtClean="0"/>
              <a:t> curve is upward rising</a:t>
            </a:r>
            <a:endParaRPr lang="en-US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0273475" y="432914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8558975" y="3138515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8558975" y="6186515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330375" y="27575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1302175" y="6034115"/>
            <a:ext cx="457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300" b="1" i="1" dirty="0">
                <a:latin typeface="+mn-lt"/>
              </a:rPr>
              <a:t>Y</a:t>
            </a:r>
            <a:endParaRPr lang="en-US" sz="2300" dirty="0">
              <a:latin typeface="+mn-lt"/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flipV="1">
            <a:off x="9244775" y="344331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9016175" y="6140478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solidFill>
                  <a:schemeClr val="hlink"/>
                </a:solidFill>
                <a:latin typeface="+mn-lt"/>
              </a:rPr>
              <a:t>Y</a:t>
            </a:r>
            <a:r>
              <a:rPr lang="en-US" sz="2300" b="1" baseline="-25000" dirty="0">
                <a:solidFill>
                  <a:schemeClr val="hlink"/>
                </a:solidFill>
                <a:latin typeface="+mn-lt"/>
              </a:rPr>
              <a:t>1</a:t>
            </a:r>
            <a:endParaRPr lang="en-US" sz="2300" baseline="-25000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8138288" y="5043516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1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8138288" y="4083077"/>
            <a:ext cx="354012" cy="503238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300" b="1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23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 flipV="1">
            <a:off x="10311575" y="3443315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10082975" y="6140478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300" b="1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23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0844975" y="328615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3399"/>
                </a:solidFill>
                <a:latin typeface="+mn-lt"/>
              </a:rPr>
              <a:t>LM</a:t>
            </a: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9208263" y="524354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V="1">
            <a:off x="9244775" y="6080152"/>
            <a:ext cx="10668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8576690" y="5287957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169098" y="4380615"/>
            <a:ext cx="0" cy="89313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254175" y="1454728"/>
                <a:ext cx="3851564" cy="100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175" y="1454728"/>
                <a:ext cx="3851564" cy="1001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0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Equations from </a:t>
            </a:r>
            <a:r>
              <a:rPr lang="en-US" dirty="0"/>
              <a:t>C</a:t>
            </a:r>
            <a:r>
              <a:rPr lang="en-US" dirty="0" smtClean="0"/>
              <a:t>hapter 3 that are still applicable in the short run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Exogenous variables in black</a:t>
                </a:r>
              </a:p>
              <a:p>
                <a:r>
                  <a:rPr lang="en-US" dirty="0" smtClean="0"/>
                  <a:t>Endogenous variables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30182" y="1600201"/>
            <a:ext cx="53143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there are </a:t>
            </a:r>
            <a:r>
              <a:rPr lang="en-US" sz="2000" i="1" dirty="0"/>
              <a:t>four</a:t>
            </a:r>
            <a:r>
              <a:rPr lang="en-US" sz="2000" dirty="0"/>
              <a:t> unknowns (endogenous variables) and only </a:t>
            </a:r>
            <a:r>
              <a:rPr lang="en-US" sz="2000" i="1" dirty="0"/>
              <a:t>three</a:t>
            </a:r>
            <a:r>
              <a:rPr lang="en-US" sz="2000" dirty="0"/>
              <a:t> equations.</a:t>
            </a:r>
          </a:p>
          <a:p>
            <a:endParaRPr lang="en-US" sz="2000" dirty="0"/>
          </a:p>
          <a:p>
            <a:r>
              <a:rPr lang="en-US" sz="2000" dirty="0" smtClean="0"/>
              <a:t>We saw in Chapter 1 that to </a:t>
            </a:r>
            <a:r>
              <a:rPr lang="en-US" sz="2000" dirty="0"/>
              <a:t>make the theory solvable, </a:t>
            </a:r>
            <a:r>
              <a:rPr lang="en-US" sz="2000" i="1" dirty="0"/>
              <a:t>the number of unknowns must equal the number of equations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So, we must find ways to make the number of unknowns equal to the number of equations.</a:t>
            </a:r>
          </a:p>
          <a:p>
            <a:endParaRPr lang="en-US" sz="2000" dirty="0"/>
          </a:p>
          <a:p>
            <a:r>
              <a:rPr lang="en-US" sz="2000" dirty="0"/>
              <a:t>One approach is the </a:t>
            </a:r>
            <a:r>
              <a:rPr lang="en-US" sz="2000" b="1" dirty="0"/>
              <a:t>IS-LM theory </a:t>
            </a:r>
            <a:r>
              <a:rPr lang="en-US" sz="2000" dirty="0"/>
              <a:t>later in this chapter.</a:t>
            </a:r>
          </a:p>
          <a:p>
            <a:endParaRPr lang="en-US" sz="2000" dirty="0"/>
          </a:p>
          <a:p>
            <a:r>
              <a:rPr lang="en-US" sz="2000" dirty="0" smtClean="0"/>
              <a:t>We begin with an </a:t>
            </a:r>
            <a:r>
              <a:rPr lang="en-US" sz="2000" dirty="0"/>
              <a:t>easier approach </a:t>
            </a:r>
            <a:r>
              <a:rPr lang="en-US" sz="2000" dirty="0" smtClean="0"/>
              <a:t>called </a:t>
            </a:r>
            <a:r>
              <a:rPr lang="en-US" sz="2000" dirty="0"/>
              <a:t>the </a:t>
            </a:r>
            <a:r>
              <a:rPr lang="en-US" sz="2000" b="1" dirty="0"/>
              <a:t>Keynesian Cross theory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2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5"/>
          <p:cNvSpPr>
            <a:spLocks noChangeShapeType="1"/>
          </p:cNvSpPr>
          <p:nvPr/>
        </p:nvSpPr>
        <p:spPr bwMode="auto">
          <a:xfrm flipV="1">
            <a:off x="9615934" y="3443315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1"/>
          <p:cNvSpPr>
            <a:spLocks/>
          </p:cNvSpPr>
          <p:nvPr/>
        </p:nvSpPr>
        <p:spPr bwMode="auto">
          <a:xfrm>
            <a:off x="8168134" y="366715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LM</a:t>
            </a:r>
            <a:r>
              <a:rPr lang="en-US" dirty="0" smtClean="0"/>
              <a:t> Curve: algebra to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7273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</a:rPr>
              <a:t>LM</a:t>
            </a:r>
            <a:r>
              <a:rPr lang="en-US" b="1" dirty="0" smtClean="0">
                <a:solidFill>
                  <a:srgbClr val="0070C0"/>
                </a:solidFill>
              </a:rPr>
              <a:t> curve </a:t>
            </a:r>
            <a:r>
              <a:rPr lang="en-US" dirty="0" smtClean="0">
                <a:solidFill>
                  <a:srgbClr val="0070C0"/>
                </a:solidFill>
              </a:rPr>
              <a:t>shifts (down) right if: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Real money balances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</a:rPr>
              <a:t>M/P)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or expected inflation (</a:t>
            </a:r>
            <a:r>
              <a:rPr lang="en-US" i="1" dirty="0" smtClean="0">
                <a:solidFill>
                  <a:srgbClr val="0070C0"/>
                </a:solidFill>
              </a:rPr>
              <a:t>E</a:t>
            </a:r>
            <a:r>
              <a:rPr lang="el-GR" dirty="0" smtClean="0">
                <a:solidFill>
                  <a:srgbClr val="0070C0"/>
                </a:solidFill>
                <a:cs typeface="Calibri"/>
              </a:rPr>
              <a:t>π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)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increases, or</a:t>
            </a:r>
            <a:endParaRPr lang="en-US" dirty="0" smtClean="0">
              <a:solidFill>
                <a:srgbClr val="0070C0"/>
              </a:solidFill>
              <a:cs typeface="Calibri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cs typeface="Calibri"/>
              </a:rPr>
              <a:t>Fear of non-liquid assets (</a:t>
            </a:r>
            <a:r>
              <a:rPr lang="en-US" i="1" dirty="0" smtClean="0">
                <a:solidFill>
                  <a:srgbClr val="0070C0"/>
                </a:solidFill>
                <a:cs typeface="Calibri"/>
              </a:rPr>
              <a:t>L</a:t>
            </a:r>
            <a:r>
              <a:rPr lang="en-US" baseline="-25000" dirty="0" smtClean="0">
                <a:solidFill>
                  <a:srgbClr val="0070C0"/>
                </a:solidFill>
                <a:cs typeface="Calibri"/>
              </a:rPr>
              <a:t>o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)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decreases</a:t>
            </a:r>
            <a:endParaRPr lang="en-US" dirty="0" smtClean="0">
              <a:solidFill>
                <a:srgbClr val="0070C0"/>
              </a:solidFill>
              <a:cs typeface="Calibri"/>
            </a:endParaRPr>
          </a:p>
          <a:p>
            <a:r>
              <a:rPr lang="en-US" dirty="0" smtClean="0"/>
              <a:t>Moreover, </a:t>
            </a: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i="1" dirty="0">
                <a:solidFill>
                  <a:srgbClr val="0070C0"/>
                </a:solidFill>
              </a:rPr>
              <a:t>E</a:t>
            </a:r>
            <a:r>
              <a:rPr lang="el-GR" dirty="0" smtClean="0">
                <a:solidFill>
                  <a:srgbClr val="0070C0"/>
                </a:solidFill>
                <a:cs typeface="Calibri"/>
              </a:rPr>
              <a:t>π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 increases, the </a:t>
            </a:r>
            <a:r>
              <a:rPr lang="en-US" i="1" dirty="0" smtClean="0">
                <a:solidFill>
                  <a:srgbClr val="0070C0"/>
                </a:solidFill>
                <a:cs typeface="Calibri"/>
              </a:rPr>
              <a:t>LM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 curve shifts down by the exact same amount!!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7863334" y="3138515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7863334" y="6186515"/>
            <a:ext cx="365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634734" y="27575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1262110" y="6094497"/>
            <a:ext cx="457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300" b="1" i="1" dirty="0">
                <a:latin typeface="+mn-lt"/>
              </a:rPr>
              <a:t>Y</a:t>
            </a:r>
            <a:endParaRPr lang="en-US" sz="2300" dirty="0">
              <a:latin typeface="+mn-lt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442647" y="5043516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2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9387334" y="6140478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Y</a:t>
            </a:r>
            <a:r>
              <a:rPr lang="en-US" sz="2300" b="1" baseline="-25000" dirty="0">
                <a:latin typeface="+mn-lt"/>
              </a:rPr>
              <a:t>0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0149334" y="328615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3399"/>
                </a:solidFill>
                <a:latin typeface="+mn-lt"/>
              </a:rPr>
              <a:t>LM</a:t>
            </a:r>
            <a:r>
              <a:rPr lang="en-US" sz="2400" b="1" baseline="-25000" dirty="0">
                <a:solidFill>
                  <a:srgbClr val="003399"/>
                </a:solidFill>
                <a:latin typeface="+mn-lt"/>
              </a:rPr>
              <a:t>1</a:t>
            </a: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9578056" y="4321224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881049" y="5287957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1"/>
          <p:cNvSpPr>
            <a:spLocks/>
          </p:cNvSpPr>
          <p:nvPr/>
        </p:nvSpPr>
        <p:spPr bwMode="auto">
          <a:xfrm>
            <a:off x="9215738" y="367667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9577834" y="524349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1147082" y="329191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LM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866478" y="4366972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443978" y="4098678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1</a:t>
            </a:r>
            <a:endParaRPr lang="en-US" sz="2300" baseline="-25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8244358" y="1454728"/>
                <a:ext cx="3851564" cy="100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8" y="1454728"/>
                <a:ext cx="3851564" cy="1001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0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4" grpId="0" animBg="1"/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Topic: Deducing Inflation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Recall </a:t>
            </a:r>
            <a:r>
              <a:rPr lang="en-US" dirty="0"/>
              <a:t>from Chapter 5 that </a:t>
            </a:r>
            <a:r>
              <a:rPr lang="en-US" b="1" dirty="0"/>
              <a:t>the ex ante real interest rate (</a:t>
            </a:r>
            <a:r>
              <a:rPr lang="en-US" b="1" i="1" dirty="0"/>
              <a:t>r</a:t>
            </a:r>
            <a:r>
              <a:rPr lang="en-US" b="1" dirty="0"/>
              <a:t>) is the nominal interest rate (</a:t>
            </a:r>
            <a:r>
              <a:rPr lang="en-US" b="1" i="1" dirty="0" err="1"/>
              <a:t>i</a:t>
            </a:r>
            <a:r>
              <a:rPr lang="en-US" b="1" dirty="0"/>
              <a:t>) minus the expected inflation rate (</a:t>
            </a:r>
            <a:r>
              <a:rPr lang="en-US" b="1" i="1" dirty="0"/>
              <a:t>E</a:t>
            </a:r>
            <a:r>
              <a:rPr lang="el-GR" b="1" dirty="0">
                <a:cs typeface="Calibri"/>
              </a:rPr>
              <a:t>π</a:t>
            </a:r>
            <a:r>
              <a:rPr lang="en-US" b="1" dirty="0"/>
              <a:t>): </a:t>
            </a:r>
            <a:r>
              <a:rPr lang="en-US" b="1" i="1" dirty="0" smtClean="0"/>
              <a:t>r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i="1" dirty="0" err="1"/>
              <a:t>i</a:t>
            </a:r>
            <a:r>
              <a:rPr lang="en-US" b="1" dirty="0"/>
              <a:t> – </a:t>
            </a:r>
            <a:r>
              <a:rPr lang="en-US" b="1" i="1" dirty="0"/>
              <a:t>E</a:t>
            </a:r>
            <a:r>
              <a:rPr lang="el-GR" b="1" dirty="0">
                <a:cs typeface="Calibri"/>
              </a:rPr>
              <a:t>π</a:t>
            </a:r>
            <a:endParaRPr lang="en-US" b="1" dirty="0"/>
          </a:p>
          <a:p>
            <a:r>
              <a:rPr lang="en-US" dirty="0" smtClean="0"/>
              <a:t>So, </a:t>
            </a:r>
            <a:r>
              <a:rPr lang="en-US" i="1" dirty="0"/>
              <a:t>E</a:t>
            </a:r>
            <a:r>
              <a:rPr lang="el-GR" dirty="0" smtClean="0">
                <a:cs typeface="Calibri"/>
              </a:rPr>
              <a:t>π</a:t>
            </a:r>
            <a:r>
              <a:rPr lang="en-US" dirty="0" smtClean="0">
                <a:cs typeface="Calibri"/>
              </a:rPr>
              <a:t> = </a:t>
            </a:r>
            <a:r>
              <a:rPr lang="en-US" i="1" dirty="0" err="1" smtClean="0">
                <a:cs typeface="Calibri"/>
              </a:rPr>
              <a:t>i</a:t>
            </a:r>
            <a:r>
              <a:rPr lang="en-US" dirty="0" smtClean="0">
                <a:cs typeface="Calibri"/>
              </a:rPr>
              <a:t> – </a:t>
            </a:r>
            <a:r>
              <a:rPr lang="en-US" i="1" dirty="0" smtClean="0">
                <a:cs typeface="Calibri"/>
              </a:rPr>
              <a:t>r</a:t>
            </a:r>
            <a:r>
              <a:rPr lang="en-US" dirty="0" smtClean="0">
                <a:cs typeface="Calibri"/>
              </a:rPr>
              <a:t>.</a:t>
            </a:r>
          </a:p>
          <a:p>
            <a:r>
              <a:rPr lang="en-US" dirty="0" smtClean="0">
                <a:cs typeface="Calibri"/>
              </a:rPr>
              <a:t>Luckily, we can easily get data on both the nominal </a:t>
            </a:r>
            <a:r>
              <a:rPr lang="en-US" dirty="0">
                <a:cs typeface="Calibri"/>
              </a:rPr>
              <a:t>interest </a:t>
            </a:r>
            <a:r>
              <a:rPr lang="en-US" dirty="0" smtClean="0">
                <a:cs typeface="Calibri"/>
              </a:rPr>
              <a:t>rate</a:t>
            </a:r>
            <a:r>
              <a:rPr lang="en-US" dirty="0"/>
              <a:t> (</a:t>
            </a:r>
            <a:r>
              <a:rPr lang="en-US" i="1" dirty="0" err="1"/>
              <a:t>i</a:t>
            </a:r>
            <a:r>
              <a:rPr lang="en-US" dirty="0"/>
              <a:t>)</a:t>
            </a:r>
            <a:r>
              <a:rPr lang="en-US" dirty="0" smtClean="0">
                <a:cs typeface="Calibri"/>
              </a:rPr>
              <a:t> and the real interest rate 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 smtClean="0"/>
              <a:t>)</a:t>
            </a:r>
            <a:r>
              <a:rPr lang="en-US" dirty="0" smtClean="0">
                <a:cs typeface="Calibri"/>
              </a:rPr>
              <a:t>.</a:t>
            </a:r>
          </a:p>
          <a:p>
            <a:r>
              <a:rPr lang="en-US" dirty="0" smtClean="0">
                <a:cs typeface="Calibri"/>
              </a:rPr>
              <a:t>So, we can deduce the inflation that people are expecting, on average, by calculating </a:t>
            </a:r>
            <a:r>
              <a:rPr lang="en-US" i="1" dirty="0"/>
              <a:t>E</a:t>
            </a:r>
            <a:r>
              <a:rPr lang="el-GR" dirty="0">
                <a:cs typeface="Calibri"/>
              </a:rPr>
              <a:t>π</a:t>
            </a:r>
            <a:r>
              <a:rPr lang="en-US" dirty="0">
                <a:cs typeface="Calibri"/>
              </a:rPr>
              <a:t> = </a:t>
            </a:r>
            <a:r>
              <a:rPr lang="en-US" i="1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– </a:t>
            </a:r>
            <a:r>
              <a:rPr lang="en-US" i="1" dirty="0">
                <a:cs typeface="Calibri"/>
              </a:rPr>
              <a:t>r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smtClean="0"/>
              <a:t>This is called the </a:t>
            </a:r>
            <a:r>
              <a:rPr lang="en-US" i="1" dirty="0" smtClean="0"/>
              <a:t>breakeven expected inflation rate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Topic: Deducing Inflation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one measure of the </a:t>
            </a:r>
            <a:r>
              <a:rPr lang="en-US" i="1" dirty="0" smtClean="0"/>
              <a:t>nominal</a:t>
            </a:r>
            <a:r>
              <a:rPr lang="en-US" dirty="0" smtClean="0"/>
              <a:t> </a:t>
            </a:r>
            <a:r>
              <a:rPr lang="en-US" dirty="0"/>
              <a:t>interest </a:t>
            </a:r>
            <a:r>
              <a:rPr lang="en-US" dirty="0" smtClean="0"/>
              <a:t>rate</a:t>
            </a:r>
            <a:r>
              <a:rPr lang="en-US" dirty="0"/>
              <a:t> (</a:t>
            </a:r>
            <a:r>
              <a:rPr lang="en-US" i="1" dirty="0" err="1"/>
              <a:t>i</a:t>
            </a:r>
            <a:r>
              <a:rPr lang="en-US" dirty="0" smtClean="0"/>
              <a:t>): </a:t>
            </a:r>
            <a:r>
              <a:rPr lang="en-US" dirty="0"/>
              <a:t>10-Year Treasury Constant Maturity Securities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DGS10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Here’s </a:t>
            </a:r>
            <a:r>
              <a:rPr lang="en-US" dirty="0"/>
              <a:t>one measure of the </a:t>
            </a:r>
            <a:r>
              <a:rPr lang="en-US" i="1" dirty="0" smtClean="0"/>
              <a:t>real</a:t>
            </a:r>
            <a:r>
              <a:rPr lang="en-US" dirty="0" smtClean="0"/>
              <a:t> </a:t>
            </a:r>
            <a:r>
              <a:rPr lang="en-US" dirty="0"/>
              <a:t>interest </a:t>
            </a:r>
            <a:r>
              <a:rPr lang="en-US" dirty="0" smtClean="0"/>
              <a:t>rate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): and </a:t>
            </a:r>
            <a:r>
              <a:rPr lang="en-US" dirty="0"/>
              <a:t>10-Year Treasury </a:t>
            </a:r>
            <a:r>
              <a:rPr lang="en-US" i="1" dirty="0"/>
              <a:t>Inflation-Indexed</a:t>
            </a:r>
            <a:r>
              <a:rPr lang="en-US" dirty="0"/>
              <a:t> Constant Maturity Securities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DFII10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i="1" dirty="0"/>
              <a:t>E</a:t>
            </a:r>
            <a:r>
              <a:rPr lang="el-GR" dirty="0">
                <a:cs typeface="Calibri"/>
              </a:rPr>
              <a:t>π</a:t>
            </a:r>
            <a:r>
              <a:rPr lang="en-US" dirty="0">
                <a:cs typeface="Calibri"/>
              </a:rPr>
              <a:t> = </a:t>
            </a:r>
            <a:r>
              <a:rPr lang="en-US" i="1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– </a:t>
            </a:r>
            <a:r>
              <a:rPr lang="en-US" i="1" dirty="0">
                <a:cs typeface="Calibri"/>
              </a:rPr>
              <a:t>r</a:t>
            </a:r>
            <a:r>
              <a:rPr lang="en-US" dirty="0" smtClean="0"/>
              <a:t>, by subtracting the real interest rate from the nominal interest rate, we get a measure of expected inflation: </a:t>
            </a:r>
            <a:r>
              <a:rPr lang="en-US" dirty="0"/>
              <a:t>10-Year Breakeven Inflation Rate (</a:t>
            </a:r>
            <a:r>
              <a:rPr lang="en-US" dirty="0">
                <a:hlinkClick r:id="rId4"/>
              </a:rPr>
              <a:t>T10YIE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Topic: Deducing Inflation Expectations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1223"/>
            <a:ext cx="10972800" cy="4223917"/>
          </a:xfrm>
        </p:spPr>
      </p:pic>
    </p:spTree>
    <p:extLst>
      <p:ext uri="{BB962C8B-B14F-4D97-AF65-F5344CB8AC3E}">
        <p14:creationId xmlns:p14="http://schemas.microsoft.com/office/powerpoint/2010/main" val="12403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Topic: Deducing Inflation Expectations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1223"/>
            <a:ext cx="10972800" cy="4223917"/>
          </a:xfrm>
        </p:spPr>
      </p:pic>
      <p:sp>
        <p:nvSpPr>
          <p:cNvPr id="5" name="TextBox 4"/>
          <p:cNvSpPr txBox="1"/>
          <p:nvPr/>
        </p:nvSpPr>
        <p:spPr>
          <a:xfrm>
            <a:off x="1488557" y="2434855"/>
            <a:ext cx="1275907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Nominal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7005" y="4788192"/>
            <a:ext cx="708828" cy="36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Real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221124"/>
            <a:ext cx="159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Expected Inflation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C00000"/>
                </a:solidFill>
              </a:rPr>
              <a:t>Nominal</a:t>
            </a:r>
            <a:r>
              <a:rPr lang="en-US" dirty="0" smtClean="0"/>
              <a:t> -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Real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Topic: Deducing Inflation Expectations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1223"/>
            <a:ext cx="10972800" cy="4223917"/>
          </a:xfrm>
        </p:spPr>
      </p:pic>
      <p:sp>
        <p:nvSpPr>
          <p:cNvPr id="9" name="TextBox 8"/>
          <p:cNvSpPr txBox="1"/>
          <p:nvPr/>
        </p:nvSpPr>
        <p:spPr>
          <a:xfrm>
            <a:off x="609600" y="6156251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another measure of </a:t>
            </a:r>
            <a:r>
              <a:rPr lang="en-US" dirty="0"/>
              <a:t>expected inflation: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fred.stlouisfed.org/series/T5YIFR</a:t>
            </a:r>
            <a:r>
              <a:rPr lang="en-US" dirty="0"/>
              <a:t>. </a:t>
            </a:r>
            <a:r>
              <a:rPr lang="en-US" dirty="0" smtClean="0"/>
              <a:t>It is </a:t>
            </a:r>
            <a:r>
              <a:rPr lang="en-US" dirty="0"/>
              <a:t>a measure of expected inflation (on average) over the five-year period that begins five years from </a:t>
            </a:r>
            <a:r>
              <a:rPr lang="en-US" dirty="0" smtClean="0"/>
              <a:t>a specified day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2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5"/>
          <p:cNvSpPr>
            <a:spLocks noChangeShapeType="1"/>
          </p:cNvSpPr>
          <p:nvPr/>
        </p:nvSpPr>
        <p:spPr bwMode="auto">
          <a:xfrm flipV="1">
            <a:off x="9615934" y="3443315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1"/>
          <p:cNvSpPr>
            <a:spLocks/>
          </p:cNvSpPr>
          <p:nvPr/>
        </p:nvSpPr>
        <p:spPr bwMode="auto">
          <a:xfrm>
            <a:off x="8168134" y="366715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LM</a:t>
            </a:r>
            <a:r>
              <a:rPr lang="en-US" dirty="0" smtClean="0"/>
              <a:t> Curve: algebra to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872734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Note that the LM equation can be written as: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implies: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872734" cy="4525963"/>
              </a:xfrm>
              <a:blipFill>
                <a:blip r:embed="rId2"/>
                <a:stretch>
                  <a:fillRect l="-204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7863334" y="3138515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7863334" y="6186515"/>
            <a:ext cx="365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634734" y="27575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1262110" y="6094497"/>
            <a:ext cx="457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300" b="1" i="1" dirty="0">
                <a:latin typeface="+mn-lt"/>
              </a:rPr>
              <a:t>Y</a:t>
            </a:r>
            <a:endParaRPr lang="en-US" sz="2300" dirty="0">
              <a:latin typeface="+mn-lt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442647" y="5043516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2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9387334" y="6140478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Y</a:t>
            </a:r>
            <a:r>
              <a:rPr lang="en-US" sz="2300" b="1" baseline="-25000" dirty="0">
                <a:latin typeface="+mn-lt"/>
              </a:rPr>
              <a:t>0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0149334" y="328615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3399"/>
                </a:solidFill>
                <a:latin typeface="+mn-lt"/>
              </a:rPr>
              <a:t>LM</a:t>
            </a:r>
            <a:r>
              <a:rPr lang="en-US" sz="2400" b="1" baseline="-25000" dirty="0">
                <a:solidFill>
                  <a:srgbClr val="003399"/>
                </a:solidFill>
                <a:latin typeface="+mn-lt"/>
              </a:rPr>
              <a:t>1</a:t>
            </a: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9578056" y="4321224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881049" y="5287957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1"/>
          <p:cNvSpPr>
            <a:spLocks/>
          </p:cNvSpPr>
          <p:nvPr/>
        </p:nvSpPr>
        <p:spPr bwMode="auto">
          <a:xfrm>
            <a:off x="9215738" y="367667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9577834" y="524349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1147082" y="329191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LM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866478" y="4366972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443978" y="4098678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1</a:t>
            </a:r>
            <a:endParaRPr lang="en-US" sz="2300" baseline="-25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8244358" y="1454728"/>
                <a:ext cx="3851564" cy="100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8" y="1454728"/>
                <a:ext cx="3851564" cy="1001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5"/>
          <p:cNvSpPr>
            <a:spLocks noChangeShapeType="1"/>
          </p:cNvSpPr>
          <p:nvPr/>
        </p:nvSpPr>
        <p:spPr bwMode="auto">
          <a:xfrm flipV="1">
            <a:off x="9615934" y="3443315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1"/>
          <p:cNvSpPr>
            <a:spLocks/>
          </p:cNvSpPr>
          <p:nvPr/>
        </p:nvSpPr>
        <p:spPr bwMode="auto">
          <a:xfrm>
            <a:off x="8168134" y="366715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LM</a:t>
            </a:r>
            <a:r>
              <a:rPr lang="en-US" dirty="0" smtClean="0"/>
              <a:t> Curve: algebra to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872734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 </a:t>
                </a:r>
                <a:r>
                  <a:rPr lang="en-US" i="1" dirty="0" smtClean="0"/>
                  <a:t>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, and E</a:t>
                </a:r>
                <a:r>
                  <a:rPr lang="el-GR" dirty="0" smtClean="0"/>
                  <a:t>π</a:t>
                </a:r>
                <a:r>
                  <a:rPr lang="en-US" dirty="0" smtClean="0"/>
                  <a:t> are exogenous, </a:t>
                </a:r>
                <a:r>
                  <a:rPr lang="en-US" dirty="0"/>
                  <a:t>if E</a:t>
                </a:r>
                <a:r>
                  <a:rPr lang="el-GR" dirty="0" smtClean="0"/>
                  <a:t>π</a:t>
                </a:r>
                <a:r>
                  <a:rPr lang="en-US" dirty="0" smtClean="0"/>
                  <a:t> increases, then </a:t>
                </a:r>
                <a:r>
                  <a:rPr lang="en-US" i="1" dirty="0"/>
                  <a:t>L</a:t>
                </a:r>
                <a:r>
                  <a:rPr lang="en-US" baseline="-25000" dirty="0"/>
                  <a:t>0</a:t>
                </a:r>
                <a:r>
                  <a:rPr lang="en-US" dirty="0"/>
                  <a:t>, </a:t>
                </a:r>
                <a:r>
                  <a:rPr lang="en-US" i="1" dirty="0"/>
                  <a:t>P</a:t>
                </a:r>
                <a:r>
                  <a:rPr lang="en-US" dirty="0" smtClean="0"/>
                  <a:t>, and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will be unaffected.</a:t>
                </a:r>
              </a:p>
              <a:p>
                <a:r>
                  <a:rPr lang="en-US" dirty="0" smtClean="0"/>
                  <a:t>Moreover,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remains unchanged </a:t>
                </a:r>
                <a:r>
                  <a:rPr lang="en-US" dirty="0" smtClean="0"/>
                  <a:t>at, say, </a:t>
                </a:r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 then, according to the </a:t>
                </a:r>
                <a:r>
                  <a:rPr lang="en-US" i="1" dirty="0" smtClean="0"/>
                  <a:t>LM</a:t>
                </a:r>
                <a:r>
                  <a:rPr lang="en-US" dirty="0" smtClean="0"/>
                  <a:t> equation,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must decrease by the same amount as the increase </a:t>
                </a:r>
                <a:r>
                  <a:rPr lang="en-US" dirty="0">
                    <a:solidFill>
                      <a:srgbClr val="C00000"/>
                    </a:solidFill>
                  </a:rPr>
                  <a:t>in E</a:t>
                </a:r>
                <a:r>
                  <a:rPr lang="el-GR" dirty="0" smtClean="0">
                    <a:solidFill>
                      <a:srgbClr val="C00000"/>
                    </a:solidFill>
                  </a:rPr>
                  <a:t>π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872734" cy="4525963"/>
              </a:xfrm>
              <a:blipFill>
                <a:blip r:embed="rId2"/>
                <a:stretch>
                  <a:fillRect l="-2041" r="-2041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7863334" y="3138515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7863334" y="6186515"/>
            <a:ext cx="365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634734" y="27575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1262110" y="6094497"/>
            <a:ext cx="457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300" b="1" i="1" dirty="0">
                <a:latin typeface="+mn-lt"/>
              </a:rPr>
              <a:t>Y</a:t>
            </a:r>
            <a:endParaRPr lang="en-US" sz="2300" dirty="0">
              <a:latin typeface="+mn-lt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442647" y="5043516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2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9387334" y="6140478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Y</a:t>
            </a:r>
            <a:r>
              <a:rPr lang="en-US" sz="2300" b="1" baseline="-25000" dirty="0">
                <a:latin typeface="+mn-lt"/>
              </a:rPr>
              <a:t>0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0149334" y="328615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3399"/>
                </a:solidFill>
                <a:latin typeface="+mn-lt"/>
              </a:rPr>
              <a:t>LM</a:t>
            </a:r>
            <a:r>
              <a:rPr lang="en-US" sz="2400" b="1" baseline="-25000" dirty="0">
                <a:solidFill>
                  <a:srgbClr val="003399"/>
                </a:solidFill>
                <a:latin typeface="+mn-lt"/>
              </a:rPr>
              <a:t>1</a:t>
            </a: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9578056" y="4321224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881049" y="5287957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1"/>
          <p:cNvSpPr>
            <a:spLocks/>
          </p:cNvSpPr>
          <p:nvPr/>
        </p:nvSpPr>
        <p:spPr bwMode="auto">
          <a:xfrm>
            <a:off x="9215738" y="367667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9577834" y="524349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1147082" y="329191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LM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866478" y="4366972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443978" y="4098678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1</a:t>
            </a:r>
            <a:endParaRPr lang="en-US" sz="2300" baseline="-25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8244358" y="1454728"/>
                <a:ext cx="3851564" cy="100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8" y="1454728"/>
                <a:ext cx="3851564" cy="1001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0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5"/>
          <p:cNvSpPr>
            <a:spLocks noChangeShapeType="1"/>
          </p:cNvSpPr>
          <p:nvPr/>
        </p:nvSpPr>
        <p:spPr bwMode="auto">
          <a:xfrm flipV="1">
            <a:off x="9615934" y="3443315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1"/>
          <p:cNvSpPr>
            <a:spLocks/>
          </p:cNvSpPr>
          <p:nvPr/>
        </p:nvSpPr>
        <p:spPr bwMode="auto">
          <a:xfrm>
            <a:off x="8168134" y="366715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LM</a:t>
            </a:r>
            <a:r>
              <a:rPr lang="en-US" dirty="0" smtClean="0"/>
              <a:t> Curve: algebra to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72734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We just saw that, </a:t>
            </a:r>
            <a:r>
              <a:rPr lang="en-US" dirty="0" smtClean="0">
                <a:solidFill>
                  <a:srgbClr val="C00000"/>
                </a:solidFill>
              </a:rPr>
              <a:t>if </a:t>
            </a:r>
            <a:r>
              <a:rPr lang="en-US" i="1" dirty="0" smtClean="0">
                <a:solidFill>
                  <a:srgbClr val="C00000"/>
                </a:solidFill>
              </a:rPr>
              <a:t>Y</a:t>
            </a:r>
            <a:r>
              <a:rPr lang="en-US" dirty="0" smtClean="0">
                <a:solidFill>
                  <a:srgbClr val="C00000"/>
                </a:solidFill>
              </a:rPr>
              <a:t> remains unchanged </a:t>
            </a:r>
            <a:r>
              <a:rPr lang="en-US" dirty="0" smtClean="0"/>
              <a:t>at, say, </a:t>
            </a:r>
            <a:r>
              <a:rPr lang="en-US" i="1" dirty="0" smtClean="0"/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, then, according to the </a:t>
            </a:r>
            <a:r>
              <a:rPr lang="en-US" i="1" dirty="0" smtClean="0"/>
              <a:t>LM</a:t>
            </a:r>
            <a:r>
              <a:rPr lang="en-US" dirty="0" smtClean="0"/>
              <a:t> equation, </a:t>
            </a:r>
            <a:r>
              <a:rPr lang="en-US" i="1" dirty="0" smtClean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 must decrease by the same amount as the increase </a:t>
            </a:r>
            <a:r>
              <a:rPr lang="en-US" dirty="0">
                <a:solidFill>
                  <a:srgbClr val="C00000"/>
                </a:solidFill>
              </a:rPr>
              <a:t>in E</a:t>
            </a:r>
            <a:r>
              <a:rPr lang="el-GR" dirty="0" smtClean="0">
                <a:solidFill>
                  <a:srgbClr val="C00000"/>
                </a:solidFill>
              </a:rPr>
              <a:t>π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So, </a:t>
            </a:r>
            <a:r>
              <a:rPr lang="en-US" dirty="0" smtClean="0">
                <a:solidFill>
                  <a:srgbClr val="0070C0"/>
                </a:solidFill>
              </a:rPr>
              <a:t>if expected inflation increases by some amount, the </a:t>
            </a:r>
            <a:r>
              <a:rPr lang="en-US" i="1" dirty="0" smtClean="0">
                <a:solidFill>
                  <a:srgbClr val="0070C0"/>
                </a:solidFill>
              </a:rPr>
              <a:t>LM</a:t>
            </a:r>
            <a:r>
              <a:rPr lang="en-US" dirty="0" smtClean="0">
                <a:solidFill>
                  <a:srgbClr val="0070C0"/>
                </a:solidFill>
              </a:rPr>
              <a:t> curve must shift down by the same amount</a:t>
            </a:r>
          </a:p>
          <a:p>
            <a:pPr lvl="1"/>
            <a:r>
              <a:rPr lang="en-US" dirty="0" smtClean="0"/>
              <a:t>This will be useful in Ch. 12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7863334" y="3138515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7863334" y="6186515"/>
            <a:ext cx="365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7634734" y="27575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endParaRPr lang="en-US" sz="2200" dirty="0">
              <a:latin typeface="+mn-lt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1262110" y="6094497"/>
            <a:ext cx="457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300" b="1" i="1" dirty="0">
                <a:latin typeface="+mn-lt"/>
              </a:rPr>
              <a:t>Y</a:t>
            </a:r>
            <a:endParaRPr lang="en-US" sz="2300" dirty="0">
              <a:latin typeface="+mn-lt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442647" y="5043516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2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9387334" y="6140478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Y</a:t>
            </a:r>
            <a:r>
              <a:rPr lang="en-US" sz="2300" b="1" baseline="-25000" dirty="0">
                <a:latin typeface="+mn-lt"/>
              </a:rPr>
              <a:t>0</a:t>
            </a:r>
            <a:endParaRPr lang="en-US" sz="2300" baseline="-25000" dirty="0">
              <a:latin typeface="+mn-lt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10149334" y="328615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3399"/>
                </a:solidFill>
                <a:latin typeface="+mn-lt"/>
              </a:rPr>
              <a:t>LM</a:t>
            </a:r>
            <a:r>
              <a:rPr lang="en-US" sz="2400" b="1" baseline="-25000" dirty="0">
                <a:solidFill>
                  <a:srgbClr val="003399"/>
                </a:solidFill>
                <a:latin typeface="+mn-lt"/>
              </a:rPr>
              <a:t>1</a:t>
            </a: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9578056" y="4321224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881049" y="5287957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1"/>
          <p:cNvSpPr>
            <a:spLocks/>
          </p:cNvSpPr>
          <p:nvPr/>
        </p:nvSpPr>
        <p:spPr bwMode="auto">
          <a:xfrm>
            <a:off x="9215738" y="3676672"/>
            <a:ext cx="2057400" cy="1905000"/>
          </a:xfrm>
          <a:custGeom>
            <a:avLst/>
            <a:gdLst>
              <a:gd name="T0" fmla="*/ 0 w 624"/>
              <a:gd name="T1" fmla="*/ 4286 h 336"/>
              <a:gd name="T2" fmla="*/ 2692 w 624"/>
              <a:gd name="T3" fmla="*/ 0 h 336"/>
              <a:gd name="T4" fmla="*/ 0 60000 65536"/>
              <a:gd name="T5" fmla="*/ 0 60000 65536"/>
              <a:gd name="T6" fmla="*/ 0 w 624"/>
              <a:gd name="T7" fmla="*/ 0 h 336"/>
              <a:gd name="T8" fmla="*/ 624 w 624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336">
                <a:moveTo>
                  <a:pt x="0" y="336"/>
                </a:moveTo>
                <a:cubicBezTo>
                  <a:pt x="204" y="248"/>
                  <a:pt x="408" y="160"/>
                  <a:pt x="624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9577834" y="524349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1147082" y="329191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LM</a:t>
            </a:r>
            <a:r>
              <a:rPr lang="en-US" sz="2400" b="1" baseline="-250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866478" y="4366972"/>
            <a:ext cx="27750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443978" y="4098678"/>
            <a:ext cx="354012" cy="503237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91440">
            <a:spAutoFit/>
          </a:bodyPr>
          <a:lstStyle>
            <a:lvl1pPr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r"/>
                <a:tab pos="1830388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"/>
              </a:spcBef>
            </a:pPr>
            <a:r>
              <a:rPr lang="en-US" sz="2400" b="1" i="1" dirty="0">
                <a:latin typeface="+mn-lt"/>
              </a:rPr>
              <a:t>r</a:t>
            </a:r>
            <a:r>
              <a:rPr lang="en-US" sz="2300" b="1" baseline="-25000" dirty="0">
                <a:latin typeface="+mn-lt"/>
              </a:rPr>
              <a:t>1</a:t>
            </a:r>
            <a:endParaRPr lang="en-US" sz="2300" baseline="-25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8244358" y="1454728"/>
                <a:ext cx="3851564" cy="100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8" y="1454728"/>
                <a:ext cx="3851564" cy="1001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equilibrium in the </a:t>
            </a:r>
            <a:r>
              <a:rPr lang="en-US" i="1" dirty="0" smtClean="0"/>
              <a:t>is-lm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the goods market and the money market need to be in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Keynesian Cross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simplest theory of short-run equilibrium in the goods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i="1" dirty="0" smtClean="0"/>
              <a:t>IS-LM</a:t>
            </a:r>
            <a:r>
              <a:rPr lang="en-US" sz="3200" dirty="0" smtClean="0"/>
              <a:t> theory of short-run macroeconomic equilibrium</a:t>
            </a:r>
            <a:endParaRPr lang="en-US" sz="32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6366948" cy="4525963"/>
          </a:xfrm>
          <a:noFill/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500" dirty="0">
                <a:solidFill>
                  <a:srgbClr val="0070C0"/>
                </a:solidFill>
              </a:rPr>
              <a:t>The short-run </a:t>
            </a:r>
            <a:r>
              <a:rPr lang="en-US" sz="2500" dirty="0" smtClean="0">
                <a:solidFill>
                  <a:srgbClr val="0070C0"/>
                </a:solidFill>
              </a:rPr>
              <a:t>macroeconomic equilibrium </a:t>
            </a:r>
            <a:r>
              <a:rPr lang="en-US" sz="2500" dirty="0">
                <a:solidFill>
                  <a:srgbClr val="0070C0"/>
                </a:solidFill>
              </a:rPr>
              <a:t>is the combination of </a:t>
            </a:r>
            <a:r>
              <a:rPr lang="en-US" sz="2500" b="1" i="1" dirty="0">
                <a:solidFill>
                  <a:srgbClr val="0070C0"/>
                </a:solidFill>
              </a:rPr>
              <a:t>r</a:t>
            </a:r>
            <a:r>
              <a:rPr lang="en-US" sz="1100" dirty="0">
                <a:solidFill>
                  <a:srgbClr val="0070C0"/>
                </a:solidFill>
              </a:rPr>
              <a:t> </a:t>
            </a:r>
            <a:r>
              <a:rPr lang="en-US" sz="2500" dirty="0">
                <a:solidFill>
                  <a:srgbClr val="0070C0"/>
                </a:solidFill>
              </a:rPr>
              <a:t> and </a:t>
            </a:r>
            <a:r>
              <a:rPr lang="en-US" sz="2500" b="1" i="1" dirty="0">
                <a:solidFill>
                  <a:srgbClr val="0070C0"/>
                </a:solidFill>
              </a:rPr>
              <a:t>Y</a:t>
            </a:r>
            <a:r>
              <a:rPr lang="en-US" sz="2500" dirty="0">
                <a:solidFill>
                  <a:srgbClr val="0070C0"/>
                </a:solidFill>
              </a:rPr>
              <a:t> that simultaneously satisfies the equilibrium conditions in both the goods and money </a:t>
            </a:r>
            <a:r>
              <a:rPr lang="en-US" sz="2500" dirty="0" smtClean="0">
                <a:solidFill>
                  <a:srgbClr val="0070C0"/>
                </a:solidFill>
              </a:rPr>
              <a:t>markets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500" dirty="0" smtClean="0">
                <a:solidFill>
                  <a:srgbClr val="0070C0"/>
                </a:solidFill>
              </a:rPr>
              <a:t>Real output (Y) and real interest rate (r) must satisfy: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sz="2100" i="1" dirty="0" smtClean="0">
                <a:solidFill>
                  <a:srgbClr val="0070C0"/>
                </a:solidFill>
              </a:rPr>
              <a:t>Y</a:t>
            </a:r>
            <a:r>
              <a:rPr lang="en-US" sz="2100" dirty="0" smtClean="0">
                <a:solidFill>
                  <a:srgbClr val="0070C0"/>
                </a:solidFill>
              </a:rPr>
              <a:t> = </a:t>
            </a:r>
            <a:r>
              <a:rPr lang="en-US" sz="2100" i="1" dirty="0" smtClean="0">
                <a:solidFill>
                  <a:srgbClr val="0070C0"/>
                </a:solidFill>
              </a:rPr>
              <a:t>C</a:t>
            </a:r>
            <a:r>
              <a:rPr lang="en-US" sz="2100" dirty="0" smtClean="0">
                <a:solidFill>
                  <a:srgbClr val="0070C0"/>
                </a:solidFill>
              </a:rPr>
              <a:t>(</a:t>
            </a:r>
            <a:r>
              <a:rPr lang="en-US" sz="2100" i="1" dirty="0" smtClean="0">
                <a:solidFill>
                  <a:srgbClr val="0070C0"/>
                </a:solidFill>
              </a:rPr>
              <a:t>Y</a:t>
            </a:r>
            <a:r>
              <a:rPr lang="en-US" sz="2100" dirty="0" smtClean="0">
                <a:solidFill>
                  <a:srgbClr val="0070C0"/>
                </a:solidFill>
              </a:rPr>
              <a:t> – </a:t>
            </a:r>
            <a:r>
              <a:rPr lang="en-US" sz="2100" i="1" dirty="0" smtClean="0">
                <a:solidFill>
                  <a:srgbClr val="0070C0"/>
                </a:solidFill>
              </a:rPr>
              <a:t>T</a:t>
            </a:r>
            <a:r>
              <a:rPr lang="en-US" sz="2100" dirty="0" smtClean="0">
                <a:solidFill>
                  <a:srgbClr val="0070C0"/>
                </a:solidFill>
              </a:rPr>
              <a:t>) + </a:t>
            </a:r>
            <a:r>
              <a:rPr lang="en-US" sz="2100" i="1" dirty="0" smtClean="0">
                <a:solidFill>
                  <a:srgbClr val="0070C0"/>
                </a:solidFill>
              </a:rPr>
              <a:t>I</a:t>
            </a:r>
            <a:r>
              <a:rPr lang="en-US" sz="2100" dirty="0" smtClean="0">
                <a:solidFill>
                  <a:srgbClr val="0070C0"/>
                </a:solidFill>
              </a:rPr>
              <a:t>(</a:t>
            </a:r>
            <a:r>
              <a:rPr lang="en-US" sz="2100" i="1" dirty="0" smtClean="0">
                <a:solidFill>
                  <a:srgbClr val="0070C0"/>
                </a:solidFill>
              </a:rPr>
              <a:t>r</a:t>
            </a:r>
            <a:r>
              <a:rPr lang="en-US" sz="2100" dirty="0" smtClean="0">
                <a:solidFill>
                  <a:srgbClr val="0070C0"/>
                </a:solidFill>
              </a:rPr>
              <a:t>) + </a:t>
            </a:r>
            <a:r>
              <a:rPr lang="en-US" sz="2100" i="1" dirty="0" smtClean="0">
                <a:solidFill>
                  <a:srgbClr val="0070C0"/>
                </a:solidFill>
              </a:rPr>
              <a:t>G</a:t>
            </a:r>
            <a:r>
              <a:rPr lang="en-US" sz="2100" dirty="0" smtClean="0">
                <a:solidFill>
                  <a:srgbClr val="0070C0"/>
                </a:solidFill>
              </a:rPr>
              <a:t> and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sz="2100" i="1" dirty="0" smtClean="0">
                <a:solidFill>
                  <a:srgbClr val="0070C0"/>
                </a:solidFill>
              </a:rPr>
              <a:t>M</a:t>
            </a:r>
            <a:r>
              <a:rPr lang="en-US" sz="2100" dirty="0" smtClean="0">
                <a:solidFill>
                  <a:srgbClr val="0070C0"/>
                </a:solidFill>
              </a:rPr>
              <a:t> = L(</a:t>
            </a:r>
            <a:r>
              <a:rPr lang="en-US" sz="2100" i="1" dirty="0" smtClean="0">
                <a:solidFill>
                  <a:srgbClr val="0070C0"/>
                </a:solidFill>
              </a:rPr>
              <a:t>r</a:t>
            </a:r>
            <a:r>
              <a:rPr lang="en-US" sz="2100" dirty="0" smtClean="0">
                <a:solidFill>
                  <a:srgbClr val="0070C0"/>
                </a:solidFill>
              </a:rPr>
              <a:t> + </a:t>
            </a:r>
            <a:r>
              <a:rPr lang="en-US" sz="2100" i="1" dirty="0" smtClean="0">
                <a:solidFill>
                  <a:srgbClr val="0070C0"/>
                </a:solidFill>
              </a:rPr>
              <a:t>E</a:t>
            </a:r>
            <a:r>
              <a:rPr lang="el-GR" sz="2100" dirty="0" smtClean="0">
                <a:solidFill>
                  <a:srgbClr val="0070C0"/>
                </a:solidFill>
              </a:rPr>
              <a:t>π</a:t>
            </a:r>
            <a:r>
              <a:rPr lang="en-US" sz="2100" dirty="0" smtClean="0">
                <a:solidFill>
                  <a:srgbClr val="0070C0"/>
                </a:solidFill>
              </a:rPr>
              <a:t>)PY</a:t>
            </a:r>
            <a:endParaRPr lang="en-US" sz="21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2500" dirty="0">
              <a:solidFill>
                <a:srgbClr val="FF0000"/>
              </a:solidFill>
            </a:endParaRPr>
          </a:p>
        </p:txBody>
      </p:sp>
      <p:grpSp>
        <p:nvGrpSpPr>
          <p:cNvPr id="15366" name="Group 5"/>
          <p:cNvGrpSpPr>
            <a:grpSpLocks/>
          </p:cNvGrpSpPr>
          <p:nvPr/>
        </p:nvGrpSpPr>
        <p:grpSpPr bwMode="auto">
          <a:xfrm>
            <a:off x="8352910" y="1503363"/>
            <a:ext cx="3657600" cy="3352800"/>
            <a:chOff x="2976" y="1296"/>
            <a:chExt cx="2304" cy="2112"/>
          </a:xfrm>
        </p:grpSpPr>
        <p:grpSp>
          <p:nvGrpSpPr>
            <p:cNvPr id="15379" name="Group 6"/>
            <p:cNvGrpSpPr>
              <a:grpSpLocks/>
            </p:cNvGrpSpPr>
            <p:nvPr/>
          </p:nvGrpSpPr>
          <p:grpSpPr bwMode="auto">
            <a:xfrm>
              <a:off x="3120" y="1536"/>
              <a:ext cx="1968" cy="1728"/>
              <a:chOff x="2640" y="1056"/>
              <a:chExt cx="2496" cy="2112"/>
            </a:xfrm>
          </p:grpSpPr>
          <p:sp>
            <p:nvSpPr>
              <p:cNvPr id="15382" name="Line 7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Line 8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0" name="Text Box 9"/>
            <p:cNvSpPr txBox="1">
              <a:spLocks noChangeArrowheads="1"/>
            </p:cNvSpPr>
            <p:nvPr/>
          </p:nvSpPr>
          <p:spPr bwMode="auto">
            <a:xfrm>
              <a:off x="4944" y="31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i="1">
                  <a:latin typeface="+mn-lt"/>
                </a:rPr>
                <a:t>Y</a:t>
              </a:r>
              <a:r>
                <a:rPr lang="en-US" sz="2400">
                  <a:latin typeface="+mn-lt"/>
                </a:rPr>
                <a:t> </a:t>
              </a:r>
              <a:endParaRPr lang="en-US" sz="2200">
                <a:latin typeface="+mn-lt"/>
              </a:endParaRPr>
            </a:p>
          </p:txBody>
        </p:sp>
        <p:sp>
          <p:nvSpPr>
            <p:cNvPr id="15381" name="Text Box 10"/>
            <p:cNvSpPr txBox="1">
              <a:spLocks noChangeArrowheads="1"/>
            </p:cNvSpPr>
            <p:nvPr/>
          </p:nvSpPr>
          <p:spPr bwMode="auto">
            <a:xfrm>
              <a:off x="2976" y="12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i="1">
                  <a:latin typeface="+mn-lt"/>
                </a:rPr>
                <a:t>r</a:t>
              </a:r>
              <a:endParaRPr lang="en-US" sz="2200">
                <a:latin typeface="+mn-lt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965686" y="2200275"/>
            <a:ext cx="2587625" cy="2198688"/>
            <a:chOff x="3506" y="1351"/>
            <a:chExt cx="1630" cy="1385"/>
          </a:xfrm>
        </p:grpSpPr>
        <p:sp>
          <p:nvSpPr>
            <p:cNvPr id="15377" name="Line 13"/>
            <p:cNvSpPr>
              <a:spLocks noChangeShapeType="1"/>
            </p:cNvSpPr>
            <p:nvPr/>
          </p:nvSpPr>
          <p:spPr bwMode="auto">
            <a:xfrm>
              <a:off x="3506" y="1351"/>
              <a:ext cx="1255" cy="1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Text Box 14"/>
            <p:cNvSpPr txBox="1">
              <a:spLocks noChangeArrowheads="1"/>
            </p:cNvSpPr>
            <p:nvPr/>
          </p:nvSpPr>
          <p:spPr bwMode="auto">
            <a:xfrm>
              <a:off x="4704" y="244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+mn-lt"/>
                </a:rPr>
                <a:t>IS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962510" y="1960563"/>
            <a:ext cx="2362200" cy="2286000"/>
            <a:chOff x="3504" y="1200"/>
            <a:chExt cx="1488" cy="1440"/>
          </a:xfrm>
        </p:grpSpPr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 flipV="1">
              <a:off x="3504" y="1440"/>
              <a:ext cx="120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Text Box 17"/>
            <p:cNvSpPr txBox="1">
              <a:spLocks noChangeArrowheads="1"/>
            </p:cNvSpPr>
            <p:nvPr/>
          </p:nvSpPr>
          <p:spPr bwMode="auto">
            <a:xfrm>
              <a:off x="4560" y="120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+mn-lt"/>
                </a:rPr>
                <a:t>LM</a:t>
              </a:r>
            </a:p>
          </p:txBody>
        </p:sp>
      </p:grp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8576749" y="3222625"/>
            <a:ext cx="1404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>
            <a:off x="9986448" y="3217863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981310" y="4856163"/>
            <a:ext cx="1600200" cy="1107996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+mn-lt"/>
              </a:rPr>
              <a:t>Equilibrium</a:t>
            </a:r>
          </a:p>
          <a:p>
            <a:pPr eaLnBrk="1" hangingPunct="1"/>
            <a:r>
              <a:rPr lang="en-US" sz="2200">
                <a:latin typeface="+mn-lt"/>
              </a:rPr>
              <a:t>interest</a:t>
            </a:r>
          </a:p>
          <a:p>
            <a:pPr eaLnBrk="1" hangingPunct="1"/>
            <a:r>
              <a:rPr lang="en-US" sz="2200">
                <a:latin typeface="+mn-lt"/>
              </a:rPr>
              <a:t>rate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9953110" y="5084763"/>
            <a:ext cx="1600200" cy="1107996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+mn-lt"/>
              </a:rPr>
              <a:t>Equilibrium</a:t>
            </a:r>
          </a:p>
          <a:p>
            <a:pPr eaLnBrk="1" hangingPunct="1"/>
            <a:r>
              <a:rPr lang="en-US" sz="2200">
                <a:latin typeface="+mn-lt"/>
              </a:rPr>
              <a:t>level of</a:t>
            </a:r>
          </a:p>
          <a:p>
            <a:pPr eaLnBrk="1" hangingPunct="1"/>
            <a:r>
              <a:rPr lang="en-US" sz="2200">
                <a:latin typeface="+mn-lt"/>
              </a:rPr>
              <a:t>income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H="1" flipV="1">
            <a:off x="9991211" y="4637089"/>
            <a:ext cx="276225" cy="447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V="1">
            <a:off x="7733785" y="3227388"/>
            <a:ext cx="833438" cy="162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i="1" dirty="0" smtClean="0"/>
              <a:t>IS-LM</a:t>
            </a:r>
            <a:r>
              <a:rPr lang="en-US" sz="3200" dirty="0" smtClean="0"/>
              <a:t> theory of short-run macroeconomic equilibrium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09600" y="1600201"/>
                <a:ext cx="6366948" cy="4525963"/>
              </a:xfrm>
              <a:noFill/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sz="2500" dirty="0"/>
                  <a:t>Note that the short-run </a:t>
                </a:r>
                <a:r>
                  <a:rPr lang="en-US" sz="2500" i="1" dirty="0"/>
                  <a:t>IS-LM</a:t>
                </a:r>
                <a:r>
                  <a:rPr lang="en-US" sz="2500" dirty="0"/>
                  <a:t> equilibrium GDP does not have to be equal to the long-run equilibrium GDP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500" dirty="0" smtClean="0"/>
                  <a:t>; </a:t>
                </a:r>
                <a:r>
                  <a:rPr lang="en-US" sz="2500" dirty="0"/>
                  <a:t>see Ch. 3</a:t>
                </a:r>
                <a:r>
                  <a:rPr lang="en-US" sz="2500" dirty="0" smtClean="0"/>
                  <a:t>)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sz="2500" dirty="0"/>
                  <a:t>Thus, like the Keynesian Cross model, </a:t>
                </a:r>
                <a:r>
                  <a:rPr lang="en-US" sz="2500" dirty="0">
                    <a:solidFill>
                      <a:srgbClr val="0070C0"/>
                    </a:solidFill>
                  </a:rPr>
                  <a:t>the </a:t>
                </a:r>
                <a:r>
                  <a:rPr lang="en-US" sz="2500" i="1" dirty="0">
                    <a:solidFill>
                      <a:srgbClr val="0070C0"/>
                    </a:solidFill>
                  </a:rPr>
                  <a:t>IS-LM</a:t>
                </a:r>
                <a:r>
                  <a:rPr lang="en-US" sz="2500" dirty="0">
                    <a:solidFill>
                      <a:srgbClr val="0070C0"/>
                    </a:solidFill>
                  </a:rPr>
                  <a:t> model can explain recessions and booms</a:t>
                </a:r>
                <a:r>
                  <a:rPr lang="en-US" sz="2500" dirty="0" smtClean="0"/>
                  <a:t>.</a:t>
                </a:r>
              </a:p>
              <a:p>
                <a:pPr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sz="2500" dirty="0"/>
                  <a:t>But, </a:t>
                </a:r>
                <a:r>
                  <a:rPr lang="en-US" sz="2500" dirty="0">
                    <a:solidFill>
                      <a:srgbClr val="0070C0"/>
                    </a:solidFill>
                  </a:rPr>
                  <a:t>while the Keynesian Cross model could determine only equilibrium </a:t>
                </a:r>
                <a:r>
                  <a:rPr lang="en-US" sz="2500" dirty="0" smtClean="0">
                    <a:solidFill>
                      <a:srgbClr val="0070C0"/>
                    </a:solidFill>
                  </a:rPr>
                  <a:t>output, </a:t>
                </a:r>
                <a:r>
                  <a:rPr lang="en-US" sz="2500" dirty="0">
                    <a:solidFill>
                      <a:srgbClr val="0070C0"/>
                    </a:solidFill>
                  </a:rPr>
                  <a:t>the </a:t>
                </a:r>
                <a:r>
                  <a:rPr lang="en-US" sz="2500" i="1" dirty="0">
                    <a:solidFill>
                      <a:srgbClr val="0070C0"/>
                    </a:solidFill>
                  </a:rPr>
                  <a:t>IS-LM</a:t>
                </a:r>
                <a:r>
                  <a:rPr lang="en-US" sz="2500" dirty="0">
                    <a:solidFill>
                      <a:srgbClr val="0070C0"/>
                    </a:solidFill>
                  </a:rPr>
                  <a:t> model determines the equilibrium </a:t>
                </a:r>
                <a:r>
                  <a:rPr lang="en-US" sz="2500" dirty="0" smtClean="0">
                    <a:solidFill>
                      <a:srgbClr val="0070C0"/>
                    </a:solidFill>
                  </a:rPr>
                  <a:t>real interest </a:t>
                </a:r>
                <a:r>
                  <a:rPr lang="en-US" sz="2500" dirty="0">
                    <a:solidFill>
                      <a:srgbClr val="0070C0"/>
                    </a:solidFill>
                  </a:rPr>
                  <a:t>rate as well</a:t>
                </a:r>
                <a:r>
                  <a:rPr lang="en-US" sz="2500" dirty="0"/>
                  <a:t>.</a:t>
                </a:r>
              </a:p>
            </p:txBody>
          </p:sp>
        </mc:Choice>
        <mc:Fallback xmlns="">
          <p:sp>
            <p:nvSpPr>
              <p:cNvPr id="10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366948" cy="4525963"/>
              </a:xfrm>
              <a:blipFill>
                <a:blip r:embed="rId3"/>
                <a:stretch>
                  <a:fillRect l="-1341" t="-1078" r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66" name="Group 5"/>
          <p:cNvGrpSpPr>
            <a:grpSpLocks/>
          </p:cNvGrpSpPr>
          <p:nvPr/>
        </p:nvGrpSpPr>
        <p:grpSpPr bwMode="auto">
          <a:xfrm>
            <a:off x="8352910" y="1503363"/>
            <a:ext cx="3657600" cy="3352800"/>
            <a:chOff x="2976" y="1296"/>
            <a:chExt cx="2304" cy="2112"/>
          </a:xfrm>
        </p:grpSpPr>
        <p:grpSp>
          <p:nvGrpSpPr>
            <p:cNvPr id="15379" name="Group 6"/>
            <p:cNvGrpSpPr>
              <a:grpSpLocks/>
            </p:cNvGrpSpPr>
            <p:nvPr/>
          </p:nvGrpSpPr>
          <p:grpSpPr bwMode="auto">
            <a:xfrm>
              <a:off x="3120" y="1536"/>
              <a:ext cx="1968" cy="1728"/>
              <a:chOff x="2640" y="1056"/>
              <a:chExt cx="2496" cy="2112"/>
            </a:xfrm>
          </p:grpSpPr>
          <p:sp>
            <p:nvSpPr>
              <p:cNvPr id="15382" name="Line 7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Line 8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0" name="Text Box 9"/>
            <p:cNvSpPr txBox="1">
              <a:spLocks noChangeArrowheads="1"/>
            </p:cNvSpPr>
            <p:nvPr/>
          </p:nvSpPr>
          <p:spPr bwMode="auto">
            <a:xfrm>
              <a:off x="4944" y="312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i="1">
                  <a:latin typeface="+mn-lt"/>
                </a:rPr>
                <a:t>Y</a:t>
              </a:r>
              <a:r>
                <a:rPr lang="en-US" sz="2400">
                  <a:latin typeface="+mn-lt"/>
                </a:rPr>
                <a:t> </a:t>
              </a:r>
              <a:endParaRPr lang="en-US" sz="2200">
                <a:latin typeface="+mn-lt"/>
              </a:endParaRPr>
            </a:p>
          </p:txBody>
        </p:sp>
        <p:sp>
          <p:nvSpPr>
            <p:cNvPr id="15381" name="Text Box 10"/>
            <p:cNvSpPr txBox="1">
              <a:spLocks noChangeArrowheads="1"/>
            </p:cNvSpPr>
            <p:nvPr/>
          </p:nvSpPr>
          <p:spPr bwMode="auto">
            <a:xfrm>
              <a:off x="2976" y="12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i="1">
                  <a:latin typeface="+mn-lt"/>
                </a:rPr>
                <a:t>r</a:t>
              </a:r>
              <a:endParaRPr lang="en-US" sz="2200">
                <a:latin typeface="+mn-lt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965686" y="2200275"/>
            <a:ext cx="2587625" cy="2198688"/>
            <a:chOff x="3506" y="1351"/>
            <a:chExt cx="1630" cy="1385"/>
          </a:xfrm>
        </p:grpSpPr>
        <p:sp>
          <p:nvSpPr>
            <p:cNvPr id="15377" name="Line 13"/>
            <p:cNvSpPr>
              <a:spLocks noChangeShapeType="1"/>
            </p:cNvSpPr>
            <p:nvPr/>
          </p:nvSpPr>
          <p:spPr bwMode="auto">
            <a:xfrm>
              <a:off x="3506" y="1351"/>
              <a:ext cx="1255" cy="1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Text Box 14"/>
            <p:cNvSpPr txBox="1">
              <a:spLocks noChangeArrowheads="1"/>
            </p:cNvSpPr>
            <p:nvPr/>
          </p:nvSpPr>
          <p:spPr bwMode="auto">
            <a:xfrm>
              <a:off x="4704" y="244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+mn-lt"/>
                </a:rPr>
                <a:t>IS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962510" y="1960563"/>
            <a:ext cx="2362200" cy="2286000"/>
            <a:chOff x="3504" y="1200"/>
            <a:chExt cx="1488" cy="1440"/>
          </a:xfrm>
        </p:grpSpPr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 flipV="1">
              <a:off x="3504" y="1440"/>
              <a:ext cx="120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Text Box 17"/>
            <p:cNvSpPr txBox="1">
              <a:spLocks noChangeArrowheads="1"/>
            </p:cNvSpPr>
            <p:nvPr/>
          </p:nvSpPr>
          <p:spPr bwMode="auto">
            <a:xfrm>
              <a:off x="4560" y="120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+mn-lt"/>
                </a:rPr>
                <a:t>LM</a:t>
              </a:r>
            </a:p>
          </p:txBody>
        </p:sp>
      </p:grp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8576749" y="3222625"/>
            <a:ext cx="1404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>
            <a:off x="9986448" y="3217863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981310" y="4856163"/>
            <a:ext cx="1600200" cy="1107996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+mn-lt"/>
              </a:rPr>
              <a:t>Equilibrium</a:t>
            </a:r>
          </a:p>
          <a:p>
            <a:pPr eaLnBrk="1" hangingPunct="1"/>
            <a:r>
              <a:rPr lang="en-US" sz="2200">
                <a:latin typeface="+mn-lt"/>
              </a:rPr>
              <a:t>interest</a:t>
            </a:r>
          </a:p>
          <a:p>
            <a:pPr eaLnBrk="1" hangingPunct="1"/>
            <a:r>
              <a:rPr lang="en-US" sz="2200">
                <a:latin typeface="+mn-lt"/>
              </a:rPr>
              <a:t>rate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9953110" y="5084763"/>
            <a:ext cx="1600200" cy="1107996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>
                <a:latin typeface="+mn-lt"/>
              </a:rPr>
              <a:t>Equilibrium</a:t>
            </a:r>
          </a:p>
          <a:p>
            <a:pPr eaLnBrk="1" hangingPunct="1"/>
            <a:r>
              <a:rPr lang="en-US" sz="2200">
                <a:latin typeface="+mn-lt"/>
              </a:rPr>
              <a:t>level of</a:t>
            </a:r>
          </a:p>
          <a:p>
            <a:pPr eaLnBrk="1" hangingPunct="1"/>
            <a:r>
              <a:rPr lang="en-US" sz="2200">
                <a:latin typeface="+mn-lt"/>
              </a:rPr>
              <a:t>income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H="1" flipV="1">
            <a:off x="9991211" y="4637089"/>
            <a:ext cx="276225" cy="447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V="1">
            <a:off x="7733785" y="3227388"/>
            <a:ext cx="833438" cy="162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10493179" y="4643438"/>
                <a:ext cx="457200" cy="50616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45720" rIns="45720" bIns="9144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lang="en-US" sz="2400" b="1" i="1" baseline="-250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3179" y="4643438"/>
                <a:ext cx="457200" cy="506164"/>
              </a:xfrm>
              <a:prstGeom prst="rect">
                <a:avLst/>
              </a:prstGeom>
              <a:blipFill>
                <a:blip r:embed="rId4"/>
                <a:stretch>
                  <a:fillRect r="-20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10763824" y="4581219"/>
            <a:ext cx="85725" cy="85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IS-LM</a:t>
            </a:r>
            <a:r>
              <a:rPr lang="en-US" dirty="0" smtClean="0"/>
              <a:t> Model: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Short-run equilibrium in the </a:t>
            </a:r>
            <a:r>
              <a:rPr lang="en-US" i="1" dirty="0" smtClean="0">
                <a:solidFill>
                  <a:srgbClr val="0070C0"/>
                </a:solidFill>
              </a:rPr>
              <a:t>goods</a:t>
            </a:r>
            <a:r>
              <a:rPr lang="en-US" dirty="0" smtClean="0">
                <a:solidFill>
                  <a:srgbClr val="0070C0"/>
                </a:solidFill>
              </a:rPr>
              <a:t> market is represented by a </a:t>
            </a:r>
            <a:r>
              <a:rPr lang="en-US" i="1" dirty="0" smtClean="0">
                <a:solidFill>
                  <a:srgbClr val="0070C0"/>
                </a:solidFill>
              </a:rPr>
              <a:t>downward</a:t>
            </a:r>
            <a:r>
              <a:rPr lang="en-US" dirty="0" smtClean="0">
                <a:solidFill>
                  <a:srgbClr val="0070C0"/>
                </a:solidFill>
              </a:rPr>
              <a:t>-sloping </a:t>
            </a:r>
            <a:r>
              <a:rPr lang="en-US" i="1" dirty="0" smtClean="0">
                <a:solidFill>
                  <a:srgbClr val="0070C0"/>
                </a:solidFill>
              </a:rPr>
              <a:t>IS</a:t>
            </a:r>
            <a:r>
              <a:rPr lang="en-US" dirty="0" smtClean="0">
                <a:solidFill>
                  <a:srgbClr val="0070C0"/>
                </a:solidFill>
              </a:rPr>
              <a:t> curve linking 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i="1" dirty="0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Short-run equilibrium in the </a:t>
            </a:r>
            <a:r>
              <a:rPr lang="en-US" i="1" dirty="0" smtClean="0">
                <a:solidFill>
                  <a:srgbClr val="0070C0"/>
                </a:solidFill>
              </a:rPr>
              <a:t>money</a:t>
            </a:r>
            <a:r>
              <a:rPr lang="en-US" dirty="0" smtClean="0">
                <a:solidFill>
                  <a:srgbClr val="0070C0"/>
                </a:solidFill>
              </a:rPr>
              <a:t> market </a:t>
            </a:r>
            <a:r>
              <a:rPr lang="en-US" dirty="0">
                <a:solidFill>
                  <a:srgbClr val="0070C0"/>
                </a:solidFill>
              </a:rPr>
              <a:t>is represented by </a:t>
            </a:r>
            <a:r>
              <a:rPr lang="en-US" dirty="0" smtClean="0">
                <a:solidFill>
                  <a:srgbClr val="0070C0"/>
                </a:solidFill>
              </a:rPr>
              <a:t>an </a:t>
            </a:r>
            <a:r>
              <a:rPr lang="en-US" i="1" dirty="0" smtClean="0">
                <a:solidFill>
                  <a:srgbClr val="0070C0"/>
                </a:solidFill>
              </a:rPr>
              <a:t>upward</a:t>
            </a:r>
            <a:r>
              <a:rPr lang="en-US" dirty="0" smtClean="0">
                <a:solidFill>
                  <a:srgbClr val="0070C0"/>
                </a:solidFill>
              </a:rPr>
              <a:t>-sloping </a:t>
            </a:r>
            <a:r>
              <a:rPr lang="en-US" i="1" dirty="0" smtClean="0">
                <a:solidFill>
                  <a:srgbClr val="0070C0"/>
                </a:solidFill>
              </a:rPr>
              <a:t>LM</a:t>
            </a:r>
            <a:r>
              <a:rPr lang="en-US" dirty="0" smtClean="0">
                <a:solidFill>
                  <a:srgbClr val="0070C0"/>
                </a:solidFill>
              </a:rPr>
              <a:t> curve </a:t>
            </a:r>
            <a:r>
              <a:rPr lang="en-US" dirty="0">
                <a:solidFill>
                  <a:srgbClr val="0070C0"/>
                </a:solidFill>
              </a:rPr>
              <a:t>linking 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intersection of the </a:t>
            </a:r>
            <a:r>
              <a:rPr lang="en-US" i="1" dirty="0" smtClean="0">
                <a:solidFill>
                  <a:srgbClr val="0070C0"/>
                </a:solidFill>
              </a:rPr>
              <a:t>IS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i="1" dirty="0" smtClean="0">
                <a:solidFill>
                  <a:srgbClr val="0070C0"/>
                </a:solidFill>
              </a:rPr>
              <a:t>LM</a:t>
            </a:r>
            <a:r>
              <a:rPr lang="en-US" dirty="0" smtClean="0">
                <a:solidFill>
                  <a:srgbClr val="0070C0"/>
                </a:solidFill>
              </a:rPr>
              <a:t> curves determine the short-run equilibrium values of 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i="1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>
                <a:solidFill>
                  <a:srgbClr val="0070C0"/>
                </a:solidFill>
              </a:rPr>
              <a:t>IS</a:t>
            </a:r>
            <a:r>
              <a:rPr lang="en-US" dirty="0">
                <a:solidFill>
                  <a:srgbClr val="0070C0"/>
                </a:solidFill>
              </a:rPr>
              <a:t> curve shifts right if there is: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 increase in </a:t>
            </a:r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baseline="-25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 + </a:t>
            </a:r>
            <a:r>
              <a:rPr lang="en-US" i="1" dirty="0">
                <a:solidFill>
                  <a:srgbClr val="0070C0"/>
                </a:solidFill>
              </a:rPr>
              <a:t>I</a:t>
            </a:r>
            <a:r>
              <a:rPr lang="en-US" baseline="-25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 + </a:t>
            </a:r>
            <a:r>
              <a:rPr lang="en-US" i="1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, 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decrease in 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i="1" dirty="0">
                <a:solidFill>
                  <a:srgbClr val="0070C0"/>
                </a:solidFill>
              </a:rPr>
              <a:t>LM</a:t>
            </a:r>
            <a:r>
              <a:rPr lang="en-US" dirty="0">
                <a:solidFill>
                  <a:srgbClr val="0070C0"/>
                </a:solidFill>
              </a:rPr>
              <a:t> curve shifts right if: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i="1" dirty="0" smtClean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or </a:t>
            </a:r>
            <a:r>
              <a:rPr lang="en-US" i="1" dirty="0">
                <a:solidFill>
                  <a:srgbClr val="0070C0"/>
                </a:solidFill>
              </a:rPr>
              <a:t>E</a:t>
            </a:r>
            <a:r>
              <a:rPr lang="el-GR" dirty="0">
                <a:solidFill>
                  <a:srgbClr val="0070C0"/>
                </a:solidFill>
                <a:cs typeface="Calibri"/>
              </a:rPr>
              <a:t>π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increases, or</a:t>
            </a:r>
            <a:endParaRPr lang="en-US" dirty="0">
              <a:solidFill>
                <a:srgbClr val="0070C0"/>
              </a:solidFill>
              <a:cs typeface="Calibri"/>
            </a:endParaRPr>
          </a:p>
          <a:p>
            <a:pPr lvl="1"/>
            <a:r>
              <a:rPr lang="en-US" i="1" dirty="0">
                <a:solidFill>
                  <a:srgbClr val="0070C0"/>
                </a:solidFill>
                <a:cs typeface="Calibri"/>
              </a:rPr>
              <a:t>L</a:t>
            </a:r>
            <a:r>
              <a:rPr lang="en-US" baseline="-25000" dirty="0">
                <a:solidFill>
                  <a:srgbClr val="0070C0"/>
                </a:solidFill>
                <a:cs typeface="Calibri"/>
              </a:rPr>
              <a:t>o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Calibri"/>
              </a:rPr>
              <a:t>decreases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924675" y="3546547"/>
            <a:ext cx="3375025" cy="3133324"/>
            <a:chOff x="2976" y="1296"/>
            <a:chExt cx="2304" cy="2139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120" y="1536"/>
              <a:ext cx="1968" cy="1728"/>
              <a:chOff x="2640" y="1056"/>
              <a:chExt cx="2496" cy="211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944" y="3120"/>
              <a:ext cx="33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i="1">
                  <a:latin typeface="+mn-lt"/>
                </a:rPr>
                <a:t>Y</a:t>
              </a:r>
              <a:r>
                <a:rPr lang="en-US" sz="2400">
                  <a:latin typeface="+mn-lt"/>
                </a:rPr>
                <a:t> </a:t>
              </a:r>
              <a:endParaRPr lang="en-US" sz="2200">
                <a:latin typeface="+mn-lt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976" y="1296"/>
              <a:ext cx="24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2675" algn="r"/>
                  <a:tab pos="1830388" algn="r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i="1" dirty="0">
                  <a:latin typeface="+mn-lt"/>
                </a:rPr>
                <a:t>r</a:t>
              </a:r>
              <a:endParaRPr lang="en-US" sz="2200" dirty="0">
                <a:latin typeface="+mn-lt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7454788" y="4243460"/>
            <a:ext cx="2387713" cy="2068375"/>
            <a:chOff x="3506" y="1351"/>
            <a:chExt cx="1630" cy="1412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3506" y="1351"/>
              <a:ext cx="1255" cy="1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704" y="2448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+mn-lt"/>
                </a:rPr>
                <a:t>IS</a:t>
              </a: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7434196" y="4003748"/>
            <a:ext cx="2179704" cy="2109391"/>
            <a:chOff x="3504" y="1200"/>
            <a:chExt cx="1488" cy="1440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3504" y="1440"/>
              <a:ext cx="120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560" y="1200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+mn-lt"/>
                </a:rPr>
                <a:t>LM</a:t>
              </a:r>
            </a:p>
          </p:txBody>
        </p:sp>
      </p:grp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7149400" y="5170397"/>
            <a:ext cx="1296396" cy="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8371050" y="5149734"/>
            <a:ext cx="1" cy="128418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Big-Picture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Long-Run Macroeconomics</a:t>
            </a:r>
            <a:r>
              <a:rPr lang="en-US" dirty="0"/>
              <a:t> (</a:t>
            </a:r>
            <a:r>
              <a:rPr lang="en-US" dirty="0" err="1"/>
              <a:t>Chs</a:t>
            </a:r>
            <a:r>
              <a:rPr lang="en-US" dirty="0"/>
              <a:t>. 3,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7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Short-Run Macroeconomics (IS-LM)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b="1" i="1" dirty="0">
                  <a:latin typeface="Cambria Math"/>
                  <a:ea typeface="Cambria Math"/>
                </a:endParaRPr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6126164"/>
            <a:ext cx="41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font are </a:t>
            </a:r>
            <a:r>
              <a:rPr lang="en-US" dirty="0" smtClean="0">
                <a:solidFill>
                  <a:srgbClr val="FF0000"/>
                </a:solidFill>
              </a:rPr>
              <a:t>endogenous</a:t>
            </a:r>
            <a:r>
              <a:rPr lang="en-US" dirty="0" smtClean="0"/>
              <a:t>.</a:t>
            </a:r>
            <a:r>
              <a:rPr lang="en-US" dirty="0"/>
              <a:t> Variables in </a:t>
            </a:r>
            <a:r>
              <a:rPr lang="en-US" dirty="0" smtClean="0"/>
              <a:t>black </a:t>
            </a:r>
            <a:r>
              <a:rPr lang="en-US" dirty="0"/>
              <a:t>font are </a:t>
            </a:r>
            <a:r>
              <a:rPr lang="en-US" dirty="0" smtClean="0"/>
              <a:t>exogenous.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Preview of Chapter 12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In Chapter 12, we will</a:t>
            </a:r>
          </a:p>
          <a:p>
            <a:pPr lvl="1"/>
            <a:r>
              <a:rPr lang="en-US" dirty="0" smtClean="0"/>
              <a:t>use the </a:t>
            </a:r>
            <a:r>
              <a:rPr lang="en-US" i="1" dirty="0" smtClean="0"/>
              <a:t>IS-LM</a:t>
            </a:r>
            <a:r>
              <a:rPr lang="en-US" dirty="0" smtClean="0"/>
              <a:t>  model to analyze the impact of policies and shocks.</a:t>
            </a:r>
          </a:p>
          <a:p>
            <a:pPr lvl="1"/>
            <a:r>
              <a:rPr lang="en-US" dirty="0"/>
              <a:t>use the </a:t>
            </a:r>
            <a:r>
              <a:rPr lang="en-US" i="1" dirty="0"/>
              <a:t>IS-LM</a:t>
            </a:r>
            <a:r>
              <a:rPr lang="en-US" dirty="0"/>
              <a:t>  model to </a:t>
            </a:r>
            <a:r>
              <a:rPr lang="en-US" dirty="0" smtClean="0"/>
              <a:t>explain the Great Depression.</a:t>
            </a:r>
          </a:p>
        </p:txBody>
      </p:sp>
    </p:spTree>
    <p:extLst>
      <p:ext uri="{BB962C8B-B14F-4D97-AF65-F5344CB8AC3E}">
        <p14:creationId xmlns:p14="http://schemas.microsoft.com/office/powerpoint/2010/main" val="35573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Keynesian Cross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120582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Exogenous variables in black</a:t>
                </a:r>
              </a:p>
              <a:p>
                <a:r>
                  <a:rPr lang="en-US" dirty="0" smtClean="0"/>
                  <a:t>Endogenous variables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120582" cy="4525963"/>
              </a:xfrm>
              <a:blipFill>
                <a:blip r:embed="rId2"/>
                <a:stretch>
                  <a:fillRect l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30182" y="1600201"/>
                <a:ext cx="531433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The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Keynesian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Cross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theory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assumes that business investment spending is exogenous (that is, inexplicable, like the weather).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You may think of this as assuming that the real interest rate, </a:t>
                </a:r>
                <a:r>
                  <a:rPr lang="en-US" sz="2400" i="1" dirty="0" smtClean="0"/>
                  <a:t>r</a:t>
                </a:r>
                <a:r>
                  <a:rPr lang="en-US" sz="2400" dirty="0" smtClean="0"/>
                  <a:t>, is exogenous and that therefore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sz="2400" dirty="0" smtClean="0"/>
                  <a:t> is also exogenous.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sz="2400" dirty="0" smtClean="0"/>
                  <a:t> equation is now unnecessary.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182" y="1600201"/>
                <a:ext cx="5314334" cy="3785652"/>
              </a:xfrm>
              <a:prstGeom prst="rect">
                <a:avLst/>
              </a:prstGeom>
              <a:blipFill>
                <a:blip r:embed="rId3"/>
                <a:stretch>
                  <a:fillRect l="-1491" t="-1288" r="-2523" b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Keynesian Cross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6120582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Exogenous variables in black</a:t>
                </a:r>
              </a:p>
              <a:p>
                <a:r>
                  <a:rPr lang="en-US" dirty="0" smtClean="0"/>
                  <a:t>Endogenous variables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6120582" cy="4525963"/>
              </a:xfrm>
              <a:blipFill>
                <a:blip r:embed="rId2"/>
                <a:stretch>
                  <a:fillRect l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30182" y="1600201"/>
            <a:ext cx="5314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Now, you have </a:t>
            </a:r>
            <a:r>
              <a:rPr lang="en-US" sz="2400" i="1" dirty="0" smtClean="0"/>
              <a:t>two endogenous variables</a:t>
            </a:r>
            <a:r>
              <a:rPr lang="en-US" sz="2400" dirty="0" smtClean="0"/>
              <a:t>, output (</a:t>
            </a:r>
            <a:r>
              <a:rPr lang="en-US" sz="2400" i="1" dirty="0" smtClean="0"/>
              <a:t>Y</a:t>
            </a:r>
            <a:r>
              <a:rPr lang="en-US" sz="2400" dirty="0" smtClean="0"/>
              <a:t>) and consumption spending (</a:t>
            </a:r>
            <a:r>
              <a:rPr lang="en-US" sz="2400" i="1" dirty="0" smtClean="0"/>
              <a:t>C</a:t>
            </a:r>
            <a:r>
              <a:rPr lang="en-US" sz="2400" dirty="0" smtClean="0"/>
              <a:t>), in </a:t>
            </a:r>
            <a:r>
              <a:rPr lang="en-US" sz="2400" i="1" dirty="0" smtClean="0"/>
              <a:t>two equations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So, the Keynesian Cross theory can be solved!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See the next slide.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1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7225</Words>
  <Application>Microsoft Office PowerPoint</Application>
  <PresentationFormat>Widescreen</PresentationFormat>
  <Paragraphs>697</Paragraphs>
  <Slides>74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Arial Unicode MS</vt:lpstr>
      <vt:lpstr>Calibri</vt:lpstr>
      <vt:lpstr>Cambria Math</vt:lpstr>
      <vt:lpstr>Symbol</vt:lpstr>
      <vt:lpstr>Wingdings</vt:lpstr>
      <vt:lpstr>Office Theme</vt:lpstr>
      <vt:lpstr>Equation</vt:lpstr>
      <vt:lpstr>Aggregate Demand I: Building the IS-LM Model</vt:lpstr>
      <vt:lpstr>Static Short-Run Macroeconomics</vt:lpstr>
      <vt:lpstr>The goods market in the short run</vt:lpstr>
      <vt:lpstr>Recap of Chapters 3 and 5</vt:lpstr>
      <vt:lpstr>Recap: Equations of Chapter 3</vt:lpstr>
      <vt:lpstr>Equations from Chapter 3 that are still applicable in the short run</vt:lpstr>
      <vt:lpstr>The Keynesian Cross</vt:lpstr>
      <vt:lpstr>The Keynesian Cross Theory</vt:lpstr>
      <vt:lpstr>The Keynesian Cross Theory</vt:lpstr>
      <vt:lpstr>Keynesian Cross Theory</vt:lpstr>
      <vt:lpstr>Short-Run GDP: predictions</vt:lpstr>
      <vt:lpstr>The Keynesian Cross Equation</vt:lpstr>
      <vt:lpstr>The Spending Multiplier</vt:lpstr>
      <vt:lpstr>The Spending Multiplier</vt:lpstr>
      <vt:lpstr>The Spending Multiplier</vt:lpstr>
      <vt:lpstr>The Spending Multiplier</vt:lpstr>
      <vt:lpstr>The Spending Multiplier</vt:lpstr>
      <vt:lpstr>The Spending Multiplier</vt:lpstr>
      <vt:lpstr>The Spending Multiplier</vt:lpstr>
      <vt:lpstr>The Spending Multiplier</vt:lpstr>
      <vt:lpstr>The Tax-Cut Multiplier</vt:lpstr>
      <vt:lpstr>The Tax-Cut Multiplier</vt:lpstr>
      <vt:lpstr>The Tax-Cut Multiplier</vt:lpstr>
      <vt:lpstr>The Tax-Cut Multiplier</vt:lpstr>
      <vt:lpstr>The Balanced-Budget Multiplier</vt:lpstr>
      <vt:lpstr>The Balanced-Budget Multiplier</vt:lpstr>
      <vt:lpstr>The Multipliers</vt:lpstr>
      <vt:lpstr>Fiscal Policy</vt:lpstr>
      <vt:lpstr>Tax Cuts: JFK</vt:lpstr>
      <vt:lpstr>Tax Cuts: JFK</vt:lpstr>
      <vt:lpstr>Tax Cuts: GWB</vt:lpstr>
      <vt:lpstr>Spending Stimulus: Barack Obama</vt:lpstr>
      <vt:lpstr>Spending Stimulus: Barack Obama</vt:lpstr>
      <vt:lpstr>Big-Picture Comparison</vt:lpstr>
      <vt:lpstr>The Keynesian Cross Theory: Warnings</vt:lpstr>
      <vt:lpstr>The is-lm theory of static short-run macroeconomics</vt:lpstr>
      <vt:lpstr>Recap of Chapters 3 and 5</vt:lpstr>
      <vt:lpstr>Recap of Chapters 3 and 5</vt:lpstr>
      <vt:lpstr>Recap of Chapters 3 and 5</vt:lpstr>
      <vt:lpstr>Recap of Chapters 3 and 5</vt:lpstr>
      <vt:lpstr>The IS-LM Theory</vt:lpstr>
      <vt:lpstr>The IS Curve</vt:lpstr>
      <vt:lpstr>The IS Curve</vt:lpstr>
      <vt:lpstr>Deriving the IS Curve: algebra</vt:lpstr>
      <vt:lpstr>Comparing the Equations of the Keynesian Cross and the IS Curve</vt:lpstr>
      <vt:lpstr>The IS Curve</vt:lpstr>
      <vt:lpstr>The IS Curve: effect of fiscal policy</vt:lpstr>
      <vt:lpstr>The IS Curve: effect of fiscal policy</vt:lpstr>
      <vt:lpstr>The IS Curve: effect of fiscal policy</vt:lpstr>
      <vt:lpstr>The IS Curve: shifts</vt:lpstr>
      <vt:lpstr>The money market in the short run: the LM Curve</vt:lpstr>
      <vt:lpstr>Copy of earlier slide: The IS-LM Theory</vt:lpstr>
      <vt:lpstr>Money Supply = Money Demand</vt:lpstr>
      <vt:lpstr>Money Demand = Money Supply</vt:lpstr>
      <vt:lpstr>Real Money Balances</vt:lpstr>
      <vt:lpstr>The LM Equation</vt:lpstr>
      <vt:lpstr>Money Demand = Money Supply</vt:lpstr>
      <vt:lpstr>Money Demand = Money Supply</vt:lpstr>
      <vt:lpstr>The LM Curve: algebra to graph</vt:lpstr>
      <vt:lpstr>The LM Curve: algebra to graph</vt:lpstr>
      <vt:lpstr>Bonus Topic: Deducing Inflation Expectations</vt:lpstr>
      <vt:lpstr>Bonus Topic: Deducing Inflation Expectations</vt:lpstr>
      <vt:lpstr>Bonus Topic: Deducing Inflation Expectations</vt:lpstr>
      <vt:lpstr>Bonus Topic: Deducing Inflation Expectations</vt:lpstr>
      <vt:lpstr>Bonus Topic: Deducing Inflation Expectations</vt:lpstr>
      <vt:lpstr>The LM Curve: algebra to graph</vt:lpstr>
      <vt:lpstr>The LM Curve: algebra to graph</vt:lpstr>
      <vt:lpstr>The LM Curve: algebra to graph</vt:lpstr>
      <vt:lpstr>Short-run equilibrium in the is-lm model</vt:lpstr>
      <vt:lpstr>The IS-LM theory of short-run macroeconomic equilibrium</vt:lpstr>
      <vt:lpstr>The IS-LM theory of short-run macroeconomic equilibrium</vt:lpstr>
      <vt:lpstr>The IS-LM Model: summary</vt:lpstr>
      <vt:lpstr>Big-Picture Comparison</vt:lpstr>
      <vt:lpstr>Preview of Chapter 12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Aggregate Demand I: Building the IS-LM Model</dc:title>
  <dc:creator>Udayan Roy</dc:creator>
  <cp:lastModifiedBy>Udayan Roy</cp:lastModifiedBy>
  <cp:revision>199</cp:revision>
  <dcterms:created xsi:type="dcterms:W3CDTF">2011-03-14T18:09:25Z</dcterms:created>
  <dcterms:modified xsi:type="dcterms:W3CDTF">2021-03-27T22:37:04Z</dcterms:modified>
</cp:coreProperties>
</file>